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</p:sldIdLst>
  <p:sldSz cx="12192000" cy="6858000"/>
  <p:notesSz cx="6888163" cy="100187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411604"/>
            <a:ext cx="9144000" cy="2103194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672484"/>
            <a:ext cx="9144000" cy="5853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400" y="5510805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7224FFC-2B64-48C4-B69A-BFE16164EC9C}" type="datetimeFigureOut">
              <a:rPr lang="pl-PL" smtClean="0"/>
              <a:pPr/>
              <a:t>24.10.2023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94637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36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33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4960501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49605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0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1961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5512288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512288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5512288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4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85562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373535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553238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532384"/>
            <a:ext cx="4114800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553238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1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7990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7990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554243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5542434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243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87079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87079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7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555248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5552484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555248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2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5542451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5542451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5542451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3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928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0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39563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094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5502239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5502239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02239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4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5510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4FFC-2B64-48C4-B69A-BFE16164EC9C}" type="datetimeFigureOut">
              <a:rPr lang="pl-PL" smtClean="0"/>
              <a:pPr/>
              <a:t>24.10.2023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55108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5510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4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WIELKA KARTA WOLNOŚCI ( </a:t>
            </a:r>
            <a:r>
              <a:rPr lang="pl-PL" sz="2400" i="1" dirty="0"/>
              <a:t>MAGNA CHARTA LIBERTATUM) – </a:t>
            </a:r>
            <a:r>
              <a:rPr lang="pl-PL" sz="2400" dirty="0"/>
              <a:t>1215r.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BEATA KOLARZ</a:t>
            </a:r>
          </a:p>
        </p:txBody>
      </p:sp>
      <p:sp>
        <p:nvSpPr>
          <p:cNvPr id="6" name="Podtytuł 4"/>
          <p:cNvSpPr txBox="1">
            <a:spLocks/>
          </p:cNvSpPr>
          <p:nvPr/>
        </p:nvSpPr>
        <p:spPr>
          <a:xfrm>
            <a:off x="1524000" y="5415486"/>
            <a:ext cx="9144000" cy="58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/>
              <a:t>GDYNIA 2023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534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HISTORIA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l-PL" sz="2400" dirty="0"/>
              <a:t>W wyniku </a:t>
            </a:r>
            <a:r>
              <a:rPr lang="pl-PL" sz="2400" dirty="0">
                <a:solidFill>
                  <a:srgbClr val="002060"/>
                </a:solidFill>
              </a:rPr>
              <a:t>bitwy pod Hastings ( 1066r</a:t>
            </a:r>
            <a:r>
              <a:rPr lang="pl-PL" sz="2400" dirty="0"/>
              <a:t>.) nastąpił upadek państwa anglosaskiego, </a:t>
            </a:r>
            <a:r>
              <a:rPr lang="pl-PL" sz="2400" dirty="0">
                <a:solidFill>
                  <a:srgbClr val="002060"/>
                </a:solidFill>
              </a:rPr>
              <a:t>Wilhelm Zdobywca</a:t>
            </a:r>
            <a:r>
              <a:rPr lang="pl-PL" sz="2400" dirty="0"/>
              <a:t>, książę Normandii koronował się na króla Anglii. To on wprowadził ustrój lenny, który uniemożliwił powstanie zwartych terytoriów lennych( były rozrzucone po całym kraju);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Hierarchia lenna</a:t>
            </a:r>
            <a:r>
              <a:rPr lang="pl-PL" sz="2400" dirty="0"/>
              <a:t> – trójstopniowa: król – baronowie – rycerze, obowiązywała zasada:</a:t>
            </a:r>
          </a:p>
          <a:p>
            <a:pPr algn="just">
              <a:buNone/>
            </a:pPr>
            <a:r>
              <a:rPr lang="pl-PL" sz="2400" dirty="0"/>
              <a:t>„</a:t>
            </a:r>
            <a:r>
              <a:rPr lang="pl-PL" sz="2400" dirty="0">
                <a:solidFill>
                  <a:srgbClr val="7030A0"/>
                </a:solidFill>
              </a:rPr>
              <a:t>wasal mojego wasala jest moim wasalem</a:t>
            </a:r>
            <a:r>
              <a:rPr lang="pl-PL" sz="2400" dirty="0"/>
              <a:t>”;</a:t>
            </a:r>
          </a:p>
          <a:p>
            <a:pPr algn="just"/>
            <a:r>
              <a:rPr lang="pl-PL" sz="2400" dirty="0"/>
              <a:t>Stąd w Anglii nie doszło </a:t>
            </a:r>
            <a:r>
              <a:rPr lang="pl-PL" sz="2400" dirty="0" err="1"/>
              <a:t>do</a:t>
            </a:r>
            <a:r>
              <a:rPr lang="pl-PL" sz="2400" dirty="0"/>
              <a:t> rozdrobnienia feudalnego;</a:t>
            </a:r>
          </a:p>
          <a:p>
            <a:pPr algn="just"/>
            <a:r>
              <a:rPr lang="pl-PL" sz="2400" dirty="0"/>
              <a:t>Do osłabienia władzy królewskiej w Anglii doszło na początku XIII wieku za czasów panowania </a:t>
            </a:r>
            <a:r>
              <a:rPr lang="pl-PL" sz="2400" dirty="0">
                <a:solidFill>
                  <a:srgbClr val="002060"/>
                </a:solidFill>
              </a:rPr>
              <a:t>Jana bez Ziemi( 1199 – 1216</a:t>
            </a:r>
            <a:r>
              <a:rPr lang="pl-PL" sz="2400" dirty="0"/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Królowie angielscy toczyli ciągłe walki o swoje posiadłości francuskie, w tych walkach poniósł klęskę król </a:t>
            </a:r>
            <a:r>
              <a:rPr lang="pl-PL" sz="2400" dirty="0">
                <a:solidFill>
                  <a:srgbClr val="002060"/>
                </a:solidFill>
              </a:rPr>
              <a:t>Jan bez Ziemi</a:t>
            </a:r>
            <a:r>
              <a:rPr lang="pl-PL" sz="2400" dirty="0"/>
              <a:t>. Ta klęska doprowadziła </a:t>
            </a:r>
            <a:r>
              <a:rPr lang="pl-PL" sz="2400" dirty="0" err="1"/>
              <a:t>do</a:t>
            </a:r>
            <a:r>
              <a:rPr lang="pl-PL" sz="2400" dirty="0"/>
              <a:t> utraty większości posiadanych ziem we Francji przez królów angielskich;</a:t>
            </a:r>
          </a:p>
          <a:p>
            <a:r>
              <a:rPr lang="pl-PL" sz="2400" dirty="0"/>
              <a:t>Równocześnie popadł </a:t>
            </a:r>
            <a:r>
              <a:rPr lang="pl-PL" sz="2400" dirty="0">
                <a:solidFill>
                  <a:srgbClr val="002060"/>
                </a:solidFill>
              </a:rPr>
              <a:t>Jan bez Ziemi </a:t>
            </a:r>
            <a:r>
              <a:rPr lang="pl-PL" sz="2400" dirty="0"/>
              <a:t>w zatarg z papieżem Innocentym III, który rzucił na króla klątwę;</a:t>
            </a:r>
          </a:p>
          <a:p>
            <a:r>
              <a:rPr lang="pl-PL" sz="2400" dirty="0"/>
              <a:t>W ten sposób </a:t>
            </a:r>
            <a:r>
              <a:rPr lang="pl-PL" sz="2400" dirty="0">
                <a:solidFill>
                  <a:srgbClr val="002060"/>
                </a:solidFill>
              </a:rPr>
              <a:t>Jan bez Ziemi </a:t>
            </a:r>
            <a:r>
              <a:rPr lang="pl-PL" sz="2400" dirty="0"/>
              <a:t>wywoływał swoim postępowaniem ogólną niechęć </a:t>
            </a:r>
            <a:r>
              <a:rPr lang="pl-PL" sz="2400" dirty="0" err="1"/>
              <a:t>do</a:t>
            </a:r>
            <a:r>
              <a:rPr lang="pl-PL" sz="2400" dirty="0"/>
              <a:t> swojej osoby;</a:t>
            </a:r>
          </a:p>
          <a:p>
            <a:r>
              <a:rPr lang="pl-PL" sz="2400" dirty="0"/>
              <a:t>Doszło </a:t>
            </a:r>
            <a:r>
              <a:rPr lang="pl-PL" sz="2400" dirty="0" err="1"/>
              <a:t>do</a:t>
            </a:r>
            <a:r>
              <a:rPr lang="pl-PL" sz="2400" dirty="0"/>
              <a:t> otwartej walki między królem a baronami, których poparło rycerstwo i mieszczanie Londynu;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W ten sposób król został zmuszony </a:t>
            </a:r>
            <a:r>
              <a:rPr lang="pl-PL" sz="2400" dirty="0" err="1"/>
              <a:t>do</a:t>
            </a:r>
            <a:r>
              <a:rPr lang="pl-PL" sz="2400" dirty="0"/>
              <a:t> ogłoszenia dokumentu, tzw. </a:t>
            </a:r>
            <a:r>
              <a:rPr lang="pl-PL" sz="2400" dirty="0">
                <a:solidFill>
                  <a:srgbClr val="0070C0"/>
                </a:solidFill>
              </a:rPr>
              <a:t>WIELKIEJ KARTY WOLNOŚCI w 1215r., </a:t>
            </a:r>
            <a:r>
              <a:rPr lang="pl-PL" sz="2400" dirty="0"/>
              <a:t>która była przywilejem dla baronów a ograniczeniem uprawnień króla.</a:t>
            </a:r>
          </a:p>
          <a:p>
            <a:pPr algn="just"/>
            <a:r>
              <a:rPr lang="pl-PL" sz="2400" dirty="0">
                <a:solidFill>
                  <a:srgbClr val="7030A0"/>
                </a:solidFill>
              </a:rPr>
              <a:t>Znaczenie Wielkiej Karty Wolności:</a:t>
            </a:r>
          </a:p>
          <a:p>
            <a:pPr algn="just">
              <a:buNone/>
            </a:pPr>
            <a:r>
              <a:rPr lang="pl-PL" sz="2400" dirty="0"/>
              <a:t>a. Stała się początkiem ewolucji, która miała przekształcić Anglię w ciągu najbliższych 100 lat, po jej wydaniu w państwo stanowe;</a:t>
            </a:r>
          </a:p>
          <a:p>
            <a:pPr algn="just">
              <a:buNone/>
            </a:pPr>
            <a:r>
              <a:rPr lang="pl-PL" sz="2400" dirty="0"/>
              <a:t>b. Często mówi się o niej jako o fundamencie angielskiego ustroju parlamentarnego;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c. Uważana jest za część składową współczesnej konstytucji angielskiej niespisanej, a obowiązującej </a:t>
            </a:r>
            <a:r>
              <a:rPr lang="pl-PL" sz="2400" dirty="0" err="1"/>
              <a:t>do</a:t>
            </a:r>
            <a:r>
              <a:rPr lang="pl-PL" sz="2400" dirty="0"/>
              <a:t> dnia dzisiejszego;</a:t>
            </a:r>
          </a:p>
          <a:p>
            <a:pPr algn="just">
              <a:buNone/>
            </a:pPr>
            <a:r>
              <a:rPr lang="pl-PL" sz="2400" dirty="0"/>
              <a:t>d. Miała ona stanowić sformułowanie wolności osobistych i politycznych o charakterze demokratycznym.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Najważniejsze zagadnienia w Wielkiej Karcie Wolności(1215r.)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sz="2400" dirty="0"/>
              <a:t>Składa się </a:t>
            </a:r>
            <a:r>
              <a:rPr lang="pl-PL" sz="2400" dirty="0">
                <a:solidFill>
                  <a:srgbClr val="002060"/>
                </a:solidFill>
              </a:rPr>
              <a:t>z 63 artykułów</a:t>
            </a:r>
            <a:r>
              <a:rPr lang="pl-PL" sz="2400" dirty="0"/>
              <a:t>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Prolog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Art.12 i 14 - </a:t>
            </a:r>
            <a:r>
              <a:rPr lang="pl-PL" sz="2400" dirty="0"/>
              <a:t>przyznają specjalne kompetencje </a:t>
            </a:r>
            <a:r>
              <a:rPr lang="pl-PL" sz="2400" i="1" dirty="0" err="1"/>
              <a:t>curia</a:t>
            </a:r>
            <a:r>
              <a:rPr lang="pl-PL" sz="2400" i="1" dirty="0"/>
              <a:t> </a:t>
            </a:r>
            <a:r>
              <a:rPr lang="pl-PL" sz="2400" i="1" dirty="0" err="1"/>
              <a:t>regis</a:t>
            </a:r>
            <a:r>
              <a:rPr lang="pl-PL" sz="2400" i="1" dirty="0"/>
              <a:t>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art.39 - </a:t>
            </a:r>
            <a:r>
              <a:rPr lang="pl-PL" sz="2400" dirty="0" err="1"/>
              <a:t>prawo</a:t>
            </a:r>
            <a:r>
              <a:rPr lang="pl-PL" sz="2400" dirty="0"/>
              <a:t> nietykalności osobistej i majątkowej, jako uzupełnienie tego artykułu można uważać </a:t>
            </a:r>
            <a:r>
              <a:rPr lang="pl-PL" sz="2400" dirty="0">
                <a:solidFill>
                  <a:srgbClr val="002060"/>
                </a:solidFill>
              </a:rPr>
              <a:t>art.20, art.21, art.22;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Art.13 – </a:t>
            </a:r>
            <a:r>
              <a:rPr lang="pl-PL" sz="2400" dirty="0"/>
              <a:t>dotyczy potwierdzenia przywilejów miast, zwłaszcza Londynu, dla spraw miejskich ma również znaczenie </a:t>
            </a:r>
            <a:r>
              <a:rPr lang="pl-PL" sz="2400" dirty="0">
                <a:solidFill>
                  <a:srgbClr val="002060"/>
                </a:solidFill>
              </a:rPr>
              <a:t>art. 41;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Art. 61- </a:t>
            </a:r>
            <a:r>
              <a:rPr lang="pl-PL" sz="2400" dirty="0" err="1"/>
              <a:t>prawo</a:t>
            </a:r>
            <a:r>
              <a:rPr lang="pl-PL" sz="2400" dirty="0"/>
              <a:t> oporu, określa sankcje za nie przestrzeganie postanowień Wielkiej Karty Wolności.</a:t>
            </a:r>
            <a:endParaRPr lang="pl-PL" sz="2400" dirty="0">
              <a:solidFill>
                <a:srgbClr val="002060"/>
              </a:solidFill>
            </a:endParaRPr>
          </a:p>
          <a:p>
            <a:pPr algn="just"/>
            <a:endParaRPr lang="pl-PL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i="1" dirty="0">
                <a:solidFill>
                  <a:srgbClr val="0070C0"/>
                </a:solidFill>
              </a:rPr>
              <a:t>Magna Charta Libertatum </a:t>
            </a:r>
            <a:r>
              <a:rPr lang="pl-PL" sz="2400" dirty="0"/>
              <a:t>uczyniła z Rady Królewskiej mającej </a:t>
            </a:r>
            <a:r>
              <a:rPr lang="pl-PL" sz="2400" dirty="0" err="1"/>
              <a:t>do</a:t>
            </a:r>
            <a:r>
              <a:rPr lang="pl-PL" sz="2400" dirty="0"/>
              <a:t> tej pory głos doradczy, organ wyposażony w pewne uprawnienia, np. w dziedzinie podatkowej( </a:t>
            </a:r>
            <a:r>
              <a:rPr lang="pl-PL" sz="2400" dirty="0">
                <a:solidFill>
                  <a:srgbClr val="002060"/>
                </a:solidFill>
              </a:rPr>
              <a:t>art.12 i art.14);</a:t>
            </a:r>
          </a:p>
          <a:p>
            <a:pPr algn="just"/>
            <a:r>
              <a:rPr lang="pl-PL" sz="2400" dirty="0">
                <a:solidFill>
                  <a:srgbClr val="002060"/>
                </a:solidFill>
              </a:rPr>
              <a:t>Art.63- </a:t>
            </a:r>
            <a:r>
              <a:rPr lang="pl-PL" sz="2400" dirty="0">
                <a:solidFill>
                  <a:srgbClr val="0070C0"/>
                </a:solidFill>
              </a:rPr>
              <a:t>Wielka Karta Wolności </a:t>
            </a:r>
            <a:r>
              <a:rPr lang="pl-PL" sz="2400" dirty="0"/>
              <a:t>ma formę dwustronnej umowy między królem a baronami. Jest to umowa zawarta przez równorzędnych partnerów;</a:t>
            </a:r>
          </a:p>
          <a:p>
            <a:pPr algn="just"/>
            <a:r>
              <a:rPr lang="pl-PL" sz="2400" dirty="0"/>
              <a:t>jest rzeczą sporną dla kogo przywilej został ustanowiony:</a:t>
            </a:r>
          </a:p>
          <a:p>
            <a:pPr algn="just">
              <a:buNone/>
            </a:pPr>
            <a:r>
              <a:rPr lang="pl-PL" sz="2400" dirty="0"/>
              <a:t>a. </a:t>
            </a:r>
            <a:r>
              <a:rPr lang="pl-PL" sz="2400" dirty="0">
                <a:solidFill>
                  <a:srgbClr val="002060"/>
                </a:solidFill>
              </a:rPr>
              <a:t>Art. 39 - </a:t>
            </a:r>
            <a:r>
              <a:rPr lang="pl-PL" sz="2400" dirty="0"/>
              <a:t>wydaje się dotyczyć wszystkich ludzi wolnych,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b. </a:t>
            </a:r>
            <a:r>
              <a:rPr lang="pl-PL" sz="2400" dirty="0">
                <a:solidFill>
                  <a:srgbClr val="002060"/>
                </a:solidFill>
              </a:rPr>
              <a:t>art.13 - </a:t>
            </a:r>
            <a:r>
              <a:rPr lang="pl-PL" sz="2400" dirty="0"/>
              <a:t>postanowienia dotyczące miast, zwłaszcza Londynu wskazują na pewną rolę polityczną mieszczan,</a:t>
            </a:r>
          </a:p>
          <a:p>
            <a:pPr algn="just">
              <a:buNone/>
            </a:pPr>
            <a:r>
              <a:rPr lang="pl-PL" sz="2400" dirty="0"/>
              <a:t>c. </a:t>
            </a:r>
            <a:r>
              <a:rPr lang="pl-PL" sz="2400" dirty="0">
                <a:solidFill>
                  <a:srgbClr val="002060"/>
                </a:solidFill>
              </a:rPr>
              <a:t>art.61 – </a:t>
            </a:r>
            <a:r>
              <a:rPr lang="pl-PL" sz="2400" dirty="0"/>
              <a:t>jeśli chodzi o uprawnienia polityczne to niewątpliwie dotyczyły one tylko baronów;</a:t>
            </a:r>
          </a:p>
          <a:p>
            <a:pPr algn="just">
              <a:buFont typeface="Arial" charset="0"/>
              <a:buChar char="•"/>
            </a:pPr>
            <a:r>
              <a:rPr lang="pl-PL" sz="2400" dirty="0">
                <a:solidFill>
                  <a:srgbClr val="002060"/>
                </a:solidFill>
              </a:rPr>
              <a:t>Art. 12, art. 14 i art. 61 – </a:t>
            </a:r>
            <a:r>
              <a:rPr lang="pl-PL" sz="2400" dirty="0"/>
              <a:t>w późniejszych redakcjach, za czasów panowania Henryka III w 1216r. zostały celowo pominięte;</a:t>
            </a:r>
          </a:p>
          <a:p>
            <a:pPr algn="just">
              <a:buFont typeface="Arial" charset="0"/>
              <a:buChar char="•"/>
            </a:pPr>
            <a:r>
              <a:rPr lang="pl-PL" sz="2400" dirty="0">
                <a:solidFill>
                  <a:srgbClr val="002060"/>
                </a:solidFill>
              </a:rPr>
              <a:t>Wielka Karta Wolności </a:t>
            </a:r>
            <a:r>
              <a:rPr lang="pl-PL" sz="2400" dirty="0"/>
              <a:t>wyznaczyła kierunek, który doprowadził </a:t>
            </a:r>
            <a:r>
              <a:rPr lang="pl-PL" sz="2400" dirty="0" err="1"/>
              <a:t>do</a:t>
            </a:r>
            <a:r>
              <a:rPr lang="pl-PL" sz="2400" dirty="0"/>
              <a:t> powstania parlamentu angielskiego ( Izba Lordów i Izba Gmin).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Podtytuł 4"/>
          <p:cNvSpPr txBox="1">
            <a:spLocks/>
          </p:cNvSpPr>
          <p:nvPr/>
        </p:nvSpPr>
        <p:spPr>
          <a:xfrm>
            <a:off x="1524000" y="4672484"/>
            <a:ext cx="9144000" cy="585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/>
              <a:t>Dr BEATA KOLARZ</a:t>
            </a:r>
          </a:p>
        </p:txBody>
      </p:sp>
    </p:spTree>
    <p:extLst>
      <p:ext uri="{BB962C8B-B14F-4D97-AF65-F5344CB8AC3E}">
        <p14:creationId xmlns:p14="http://schemas.microsoft.com/office/powerpoint/2010/main" val="2800710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WSA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0613"/>
      </a:accent1>
      <a:accent2>
        <a:srgbClr val="2E323D"/>
      </a:accent2>
      <a:accent3>
        <a:srgbClr val="FB6970"/>
      </a:accent3>
      <a:accent4>
        <a:srgbClr val="9A040B"/>
      </a:accent4>
      <a:accent5>
        <a:srgbClr val="6D7691"/>
      </a:accent5>
      <a:accent6>
        <a:srgbClr val="CDD0D9"/>
      </a:accent6>
      <a:hlink>
        <a:srgbClr val="0563C1"/>
      </a:hlink>
      <a:folHlink>
        <a:srgbClr val="48A1F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575</Words>
  <Application>Microsoft Office PowerPoint</Application>
  <PresentationFormat>Panoramiczny</PresentationFormat>
  <Paragraphs>41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Motyw pakietu Office</vt:lpstr>
      <vt:lpstr>WIELKA KARTA WOLNOŚCI ( MAGNA CHARTA LIBERTATUM) – 1215r.</vt:lpstr>
      <vt:lpstr>HISTORIA</vt:lpstr>
      <vt:lpstr>c. dalszy</vt:lpstr>
      <vt:lpstr>c. dalszy</vt:lpstr>
      <vt:lpstr>c. dalszy</vt:lpstr>
      <vt:lpstr>Najważniejsze zagadnienia w Wielkiej Karcie Wolności(1215r.)</vt:lpstr>
      <vt:lpstr>Podsumowanie</vt:lpstr>
      <vt:lpstr>c. dalszy</vt:lpstr>
      <vt:lpstr>Dziękuję za uwagę</vt:lpstr>
    </vt:vector>
  </TitlesOfParts>
  <Company>WSAiB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Beata Kolarz</cp:lastModifiedBy>
  <cp:revision>46</cp:revision>
  <dcterms:created xsi:type="dcterms:W3CDTF">2020-09-09T11:56:44Z</dcterms:created>
  <dcterms:modified xsi:type="dcterms:W3CDTF">2023-10-24T21:14:21Z</dcterms:modified>
</cp:coreProperties>
</file>