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58" r:id="rId39"/>
  </p:sldIdLst>
  <p:sldSz cx="12192000" cy="6858000"/>
  <p:notesSz cx="6888163" cy="10018713"/>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81" d="100"/>
          <a:sy n="81" d="100"/>
        </p:scale>
        <p:origin x="61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2411604"/>
            <a:ext cx="9144000" cy="2103194"/>
          </a:xfrm>
        </p:spPr>
        <p:txBody>
          <a:bodyPr anchor="b"/>
          <a:lstStyle>
            <a:lvl1pPr algn="ctr">
              <a:defRPr sz="4400">
                <a:solidFill>
                  <a:schemeClr val="bg1"/>
                </a:solidFill>
              </a:defRPr>
            </a:lvl1pPr>
          </a:lstStyle>
          <a:p>
            <a:r>
              <a:rPr lang="pl-PL" dirty="0"/>
              <a:t>Kliknij, aby edytować styl</a:t>
            </a:r>
          </a:p>
        </p:txBody>
      </p:sp>
      <p:sp>
        <p:nvSpPr>
          <p:cNvPr id="3" name="Podtytuł 2"/>
          <p:cNvSpPr>
            <a:spLocks noGrp="1"/>
          </p:cNvSpPr>
          <p:nvPr>
            <p:ph type="subTitle" idx="1"/>
          </p:nvPr>
        </p:nvSpPr>
        <p:spPr>
          <a:xfrm>
            <a:off x="1524000" y="4672484"/>
            <a:ext cx="9144000" cy="585316"/>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dirty="0"/>
              <a:t>Kliknij, aby edytować styl wzorca podtytułu</a:t>
            </a:r>
          </a:p>
        </p:txBody>
      </p:sp>
      <p:sp>
        <p:nvSpPr>
          <p:cNvPr id="4" name="Symbol zastępczy daty 3"/>
          <p:cNvSpPr>
            <a:spLocks noGrp="1"/>
          </p:cNvSpPr>
          <p:nvPr>
            <p:ph type="dt" sz="half" idx="10"/>
          </p:nvPr>
        </p:nvSpPr>
        <p:spPr>
          <a:xfrm>
            <a:off x="4724400" y="5510805"/>
            <a:ext cx="2743200" cy="365125"/>
          </a:xfrm>
        </p:spPr>
        <p:txBody>
          <a:bodyPr/>
          <a:lstStyle>
            <a:lvl1pPr algn="ctr">
              <a:defRPr>
                <a:solidFill>
                  <a:schemeClr val="bg1"/>
                </a:solidFill>
              </a:defRPr>
            </a:lvl1pPr>
          </a:lstStyle>
          <a:p>
            <a:fld id="{47224FFC-2B64-48C4-B69A-BFE16164EC9C}" type="datetimeFigureOut">
              <a:rPr lang="pl-PL" smtClean="0"/>
              <a:pPr/>
              <a:t>07.11.2023</a:t>
            </a:fld>
            <a:endParaRPr lang="pl-PL" dirty="0"/>
          </a:p>
        </p:txBody>
      </p:sp>
      <p:sp>
        <p:nvSpPr>
          <p:cNvPr id="5" name="Symbol zastępczy stopki 4"/>
          <p:cNvSpPr>
            <a:spLocks noGrp="1"/>
          </p:cNvSpPr>
          <p:nvPr>
            <p:ph type="ftr" sz="quarter" idx="11"/>
          </p:nvPr>
        </p:nvSpPr>
        <p:spPr>
          <a:xfrm>
            <a:off x="4038600" y="5946372"/>
            <a:ext cx="4114800" cy="365125"/>
          </a:xfrm>
        </p:spPr>
        <p:txBody>
          <a:bodyPr/>
          <a:lstStyle>
            <a:lvl1pPr>
              <a:defRPr>
                <a:solidFill>
                  <a:schemeClr val="bg1"/>
                </a:solidFill>
              </a:defRPr>
            </a:lvl1pPr>
          </a:lstStyle>
          <a:p>
            <a:endParaRPr lang="pl-PL" dirty="0"/>
          </a:p>
        </p:txBody>
      </p:sp>
    </p:spTree>
    <p:extLst>
      <p:ext uri="{BB962C8B-B14F-4D97-AF65-F5344CB8AC3E}">
        <p14:creationId xmlns:p14="http://schemas.microsoft.com/office/powerpoint/2010/main" val="1473698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47224FFC-2B64-48C4-B69A-BFE16164EC9C}" type="datetimeFigureOut">
              <a:rPr lang="pl-PL" smtClean="0"/>
              <a:pPr/>
              <a:t>07.11.2023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F4B5B4ED-2C13-4A54-9596-8E3A4D899B63}" type="slidenum">
              <a:rPr lang="pl-PL" smtClean="0"/>
              <a:pPr/>
              <a:t>‹#›</a:t>
            </a:fld>
            <a:endParaRPr lang="pl-PL"/>
          </a:p>
        </p:txBody>
      </p:sp>
    </p:spTree>
    <p:extLst>
      <p:ext uri="{BB962C8B-B14F-4D97-AF65-F5344CB8AC3E}">
        <p14:creationId xmlns:p14="http://schemas.microsoft.com/office/powerpoint/2010/main" val="3573379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0" y="365125"/>
            <a:ext cx="2628900" cy="4960501"/>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838200" y="365125"/>
            <a:ext cx="7734300" cy="4960501"/>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47224FFC-2B64-48C4-B69A-BFE16164EC9C}" type="datetimeFigureOut">
              <a:rPr lang="pl-PL" smtClean="0"/>
              <a:pPr/>
              <a:t>07.11.2023</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F4B5B4ED-2C13-4A54-9596-8E3A4D899B63}" type="slidenum">
              <a:rPr lang="pl-PL" smtClean="0"/>
              <a:pPr/>
              <a:t>‹#›</a:t>
            </a:fld>
            <a:endParaRPr lang="pl-PL"/>
          </a:p>
        </p:txBody>
      </p:sp>
    </p:spTree>
    <p:extLst>
      <p:ext uri="{BB962C8B-B14F-4D97-AF65-F5344CB8AC3E}">
        <p14:creationId xmlns:p14="http://schemas.microsoft.com/office/powerpoint/2010/main" val="413504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idx="1"/>
          </p:nvPr>
        </p:nvSpPr>
        <p:spPr>
          <a:xfrm>
            <a:off x="838200" y="1825624"/>
            <a:ext cx="10515600" cy="3419615"/>
          </a:xfrm>
        </p:spPr>
        <p:txBody>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10"/>
          </p:nvPr>
        </p:nvSpPr>
        <p:spPr>
          <a:xfrm>
            <a:off x="838200" y="5512288"/>
            <a:ext cx="2743200" cy="365125"/>
          </a:xfrm>
        </p:spPr>
        <p:txBody>
          <a:bodyPr/>
          <a:lstStyle/>
          <a:p>
            <a:fld id="{47224FFC-2B64-48C4-B69A-BFE16164EC9C}" type="datetimeFigureOut">
              <a:rPr lang="pl-PL" smtClean="0"/>
              <a:pPr/>
              <a:t>07.11.2023</a:t>
            </a:fld>
            <a:endParaRPr lang="pl-PL"/>
          </a:p>
        </p:txBody>
      </p:sp>
      <p:sp>
        <p:nvSpPr>
          <p:cNvPr id="5" name="Symbol zastępczy stopki 4"/>
          <p:cNvSpPr>
            <a:spLocks noGrp="1"/>
          </p:cNvSpPr>
          <p:nvPr>
            <p:ph type="ftr" sz="quarter" idx="11"/>
          </p:nvPr>
        </p:nvSpPr>
        <p:spPr>
          <a:xfrm>
            <a:off x="4038600" y="5512288"/>
            <a:ext cx="4114800" cy="365125"/>
          </a:xfrm>
        </p:spPr>
        <p:txBody>
          <a:bodyPr/>
          <a:lstStyle/>
          <a:p>
            <a:endParaRPr lang="pl-PL"/>
          </a:p>
        </p:txBody>
      </p:sp>
      <p:sp>
        <p:nvSpPr>
          <p:cNvPr id="6" name="Symbol zastępczy numeru slajdu 5"/>
          <p:cNvSpPr>
            <a:spLocks noGrp="1"/>
          </p:cNvSpPr>
          <p:nvPr>
            <p:ph type="sldNum" sz="quarter" idx="12"/>
          </p:nvPr>
        </p:nvSpPr>
        <p:spPr>
          <a:xfrm>
            <a:off x="8610600" y="5512288"/>
            <a:ext cx="2743200" cy="365125"/>
          </a:xfrm>
        </p:spPr>
        <p:txBody>
          <a:bodyPr/>
          <a:lstStyle/>
          <a:p>
            <a:fld id="{F4B5B4ED-2C13-4A54-9596-8E3A4D899B63}" type="slidenum">
              <a:rPr lang="pl-PL" smtClean="0"/>
              <a:pPr/>
              <a:t>‹#›</a:t>
            </a:fld>
            <a:endParaRPr lang="pl-PL"/>
          </a:p>
        </p:txBody>
      </p:sp>
    </p:spTree>
    <p:extLst>
      <p:ext uri="{BB962C8B-B14F-4D97-AF65-F5344CB8AC3E}">
        <p14:creationId xmlns:p14="http://schemas.microsoft.com/office/powerpoint/2010/main" val="2073493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831850" y="855628"/>
            <a:ext cx="10515600" cy="2852737"/>
          </a:xfrm>
        </p:spPr>
        <p:txBody>
          <a:bodyPr anchor="b">
            <a:normAutofit/>
          </a:bodyPr>
          <a:lstStyle>
            <a:lvl1pPr>
              <a:defRPr sz="4400"/>
            </a:lvl1pPr>
          </a:lstStyle>
          <a:p>
            <a:r>
              <a:rPr lang="pl-PL" dirty="0"/>
              <a:t>Kliknij, aby edytować styl</a:t>
            </a:r>
          </a:p>
        </p:txBody>
      </p:sp>
      <p:sp>
        <p:nvSpPr>
          <p:cNvPr id="3" name="Symbol zastępczy tekstu 2"/>
          <p:cNvSpPr>
            <a:spLocks noGrp="1"/>
          </p:cNvSpPr>
          <p:nvPr>
            <p:ph type="body" idx="1"/>
          </p:nvPr>
        </p:nvSpPr>
        <p:spPr>
          <a:xfrm>
            <a:off x="831850" y="373535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Edytuj style wzorca tekstu</a:t>
            </a:r>
          </a:p>
        </p:txBody>
      </p:sp>
      <p:sp>
        <p:nvSpPr>
          <p:cNvPr id="4" name="Symbol zastępczy daty 3"/>
          <p:cNvSpPr>
            <a:spLocks noGrp="1"/>
          </p:cNvSpPr>
          <p:nvPr>
            <p:ph type="dt" sz="half" idx="10"/>
          </p:nvPr>
        </p:nvSpPr>
        <p:spPr>
          <a:xfrm>
            <a:off x="838200" y="5532384"/>
            <a:ext cx="2743200" cy="365125"/>
          </a:xfrm>
        </p:spPr>
        <p:txBody>
          <a:bodyPr/>
          <a:lstStyle/>
          <a:p>
            <a:fld id="{47224FFC-2B64-48C4-B69A-BFE16164EC9C}" type="datetimeFigureOut">
              <a:rPr lang="pl-PL" smtClean="0"/>
              <a:pPr/>
              <a:t>07.11.2023</a:t>
            </a:fld>
            <a:endParaRPr lang="pl-PL"/>
          </a:p>
        </p:txBody>
      </p:sp>
      <p:sp>
        <p:nvSpPr>
          <p:cNvPr id="5" name="Symbol zastępczy stopki 4"/>
          <p:cNvSpPr>
            <a:spLocks noGrp="1"/>
          </p:cNvSpPr>
          <p:nvPr>
            <p:ph type="ftr" sz="quarter" idx="11"/>
          </p:nvPr>
        </p:nvSpPr>
        <p:spPr>
          <a:xfrm>
            <a:off x="4038600" y="5532384"/>
            <a:ext cx="4114800" cy="365125"/>
          </a:xfrm>
        </p:spPr>
        <p:txBody>
          <a:bodyPr/>
          <a:lstStyle/>
          <a:p>
            <a:endParaRPr lang="pl-PL" dirty="0"/>
          </a:p>
        </p:txBody>
      </p:sp>
      <p:sp>
        <p:nvSpPr>
          <p:cNvPr id="6" name="Symbol zastępczy numeru slajdu 5"/>
          <p:cNvSpPr>
            <a:spLocks noGrp="1"/>
          </p:cNvSpPr>
          <p:nvPr>
            <p:ph type="sldNum" sz="quarter" idx="12"/>
          </p:nvPr>
        </p:nvSpPr>
        <p:spPr>
          <a:xfrm>
            <a:off x="8610600" y="5532384"/>
            <a:ext cx="2743200" cy="365125"/>
          </a:xfrm>
        </p:spPr>
        <p:txBody>
          <a:bodyPr/>
          <a:lstStyle/>
          <a:p>
            <a:fld id="{F4B5B4ED-2C13-4A54-9596-8E3A4D899B63}" type="slidenum">
              <a:rPr lang="pl-PL" smtClean="0"/>
              <a:pPr/>
              <a:t>‹#›</a:t>
            </a:fld>
            <a:endParaRPr lang="pl-PL"/>
          </a:p>
        </p:txBody>
      </p:sp>
    </p:spTree>
    <p:extLst>
      <p:ext uri="{BB962C8B-B14F-4D97-AF65-F5344CB8AC3E}">
        <p14:creationId xmlns:p14="http://schemas.microsoft.com/office/powerpoint/2010/main" val="1156134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sz="half" idx="1"/>
          </p:nvPr>
        </p:nvSpPr>
        <p:spPr>
          <a:xfrm>
            <a:off x="838200" y="1825625"/>
            <a:ext cx="5181600" cy="347990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p:cNvSpPr>
            <a:spLocks noGrp="1"/>
          </p:cNvSpPr>
          <p:nvPr>
            <p:ph sz="half" idx="2"/>
          </p:nvPr>
        </p:nvSpPr>
        <p:spPr>
          <a:xfrm>
            <a:off x="6172200" y="1825625"/>
            <a:ext cx="5181600" cy="347990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p:cNvSpPr>
            <a:spLocks noGrp="1"/>
          </p:cNvSpPr>
          <p:nvPr>
            <p:ph type="dt" sz="half" idx="10"/>
          </p:nvPr>
        </p:nvSpPr>
        <p:spPr>
          <a:xfrm>
            <a:off x="838200" y="5542434"/>
            <a:ext cx="2743200" cy="365125"/>
          </a:xfrm>
        </p:spPr>
        <p:txBody>
          <a:bodyPr/>
          <a:lstStyle/>
          <a:p>
            <a:fld id="{47224FFC-2B64-48C4-B69A-BFE16164EC9C}" type="datetimeFigureOut">
              <a:rPr lang="pl-PL" smtClean="0"/>
              <a:pPr/>
              <a:t>07.11.2023</a:t>
            </a:fld>
            <a:endParaRPr lang="pl-PL"/>
          </a:p>
        </p:txBody>
      </p:sp>
      <p:sp>
        <p:nvSpPr>
          <p:cNvPr id="6" name="Symbol zastępczy stopki 5"/>
          <p:cNvSpPr>
            <a:spLocks noGrp="1"/>
          </p:cNvSpPr>
          <p:nvPr>
            <p:ph type="ftr" sz="quarter" idx="11"/>
          </p:nvPr>
        </p:nvSpPr>
        <p:spPr>
          <a:xfrm>
            <a:off x="4038600" y="5542434"/>
            <a:ext cx="4114800" cy="365125"/>
          </a:xfrm>
        </p:spPr>
        <p:txBody>
          <a:bodyPr/>
          <a:lstStyle/>
          <a:p>
            <a:endParaRPr lang="pl-PL"/>
          </a:p>
        </p:txBody>
      </p:sp>
      <p:sp>
        <p:nvSpPr>
          <p:cNvPr id="7" name="Symbol zastępczy numeru slajdu 6"/>
          <p:cNvSpPr>
            <a:spLocks noGrp="1"/>
          </p:cNvSpPr>
          <p:nvPr>
            <p:ph type="sldNum" sz="quarter" idx="12"/>
          </p:nvPr>
        </p:nvSpPr>
        <p:spPr>
          <a:xfrm>
            <a:off x="8610600" y="5542434"/>
            <a:ext cx="2743200" cy="365125"/>
          </a:xfrm>
        </p:spPr>
        <p:txBody>
          <a:bodyPr/>
          <a:lstStyle/>
          <a:p>
            <a:fld id="{F4B5B4ED-2C13-4A54-9596-8E3A4D899B63}" type="slidenum">
              <a:rPr lang="pl-PL" smtClean="0"/>
              <a:pPr/>
              <a:t>‹#›</a:t>
            </a:fld>
            <a:endParaRPr lang="pl-PL"/>
          </a:p>
        </p:txBody>
      </p:sp>
    </p:spTree>
    <p:extLst>
      <p:ext uri="{BB962C8B-B14F-4D97-AF65-F5344CB8AC3E}">
        <p14:creationId xmlns:p14="http://schemas.microsoft.com/office/powerpoint/2010/main" val="821773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Symbol zastępczy zawartości 3"/>
          <p:cNvSpPr>
            <a:spLocks noGrp="1"/>
          </p:cNvSpPr>
          <p:nvPr>
            <p:ph sz="half" idx="2"/>
          </p:nvPr>
        </p:nvSpPr>
        <p:spPr>
          <a:xfrm>
            <a:off x="839788" y="2505075"/>
            <a:ext cx="5157787" cy="2870793"/>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Symbol zastępczy zawartości 5"/>
          <p:cNvSpPr>
            <a:spLocks noGrp="1"/>
          </p:cNvSpPr>
          <p:nvPr>
            <p:ph sz="quarter" idx="4"/>
          </p:nvPr>
        </p:nvSpPr>
        <p:spPr>
          <a:xfrm>
            <a:off x="6172200" y="2505075"/>
            <a:ext cx="5183188" cy="2870793"/>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p:cNvSpPr>
            <a:spLocks noGrp="1"/>
          </p:cNvSpPr>
          <p:nvPr>
            <p:ph type="dt" sz="half" idx="10"/>
          </p:nvPr>
        </p:nvSpPr>
        <p:spPr/>
        <p:txBody>
          <a:bodyPr/>
          <a:lstStyle/>
          <a:p>
            <a:fld id="{47224FFC-2B64-48C4-B69A-BFE16164EC9C}" type="datetimeFigureOut">
              <a:rPr lang="pl-PL" smtClean="0"/>
              <a:pPr/>
              <a:t>07.11.2023</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F4B5B4ED-2C13-4A54-9596-8E3A4D899B63}" type="slidenum">
              <a:rPr lang="pl-PL" smtClean="0"/>
              <a:pPr/>
              <a:t>‹#›</a:t>
            </a:fld>
            <a:endParaRPr lang="pl-PL"/>
          </a:p>
        </p:txBody>
      </p:sp>
    </p:spTree>
    <p:extLst>
      <p:ext uri="{BB962C8B-B14F-4D97-AF65-F5344CB8AC3E}">
        <p14:creationId xmlns:p14="http://schemas.microsoft.com/office/powerpoint/2010/main" val="2187783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ytuł 1"/>
          <p:cNvSpPr>
            <a:spLocks noGrp="1"/>
          </p:cNvSpPr>
          <p:nvPr>
            <p:ph type="title"/>
          </p:nvPr>
        </p:nvSpPr>
        <p:spPr>
          <a:xfrm>
            <a:off x="838200" y="3108325"/>
            <a:ext cx="10515600" cy="1325563"/>
          </a:xfrm>
        </p:spPr>
        <p:txBody>
          <a:bodyPr/>
          <a:lstStyle>
            <a:lvl1pPr algn="ctr">
              <a:defRPr/>
            </a:lvl1pPr>
          </a:lstStyle>
          <a:p>
            <a:r>
              <a:rPr lang="pl-PL" dirty="0"/>
              <a:t>Kliknij, aby edytować styl</a:t>
            </a:r>
          </a:p>
        </p:txBody>
      </p:sp>
      <p:sp>
        <p:nvSpPr>
          <p:cNvPr id="3" name="Symbol zastępczy daty 2"/>
          <p:cNvSpPr>
            <a:spLocks noGrp="1"/>
          </p:cNvSpPr>
          <p:nvPr>
            <p:ph type="dt" sz="half" idx="10"/>
          </p:nvPr>
        </p:nvSpPr>
        <p:spPr>
          <a:xfrm>
            <a:off x="838200" y="5552484"/>
            <a:ext cx="2743200" cy="365125"/>
          </a:xfrm>
        </p:spPr>
        <p:txBody>
          <a:bodyPr/>
          <a:lstStyle/>
          <a:p>
            <a:fld id="{47224FFC-2B64-48C4-B69A-BFE16164EC9C}" type="datetimeFigureOut">
              <a:rPr lang="pl-PL" smtClean="0"/>
              <a:pPr/>
              <a:t>07.11.2023</a:t>
            </a:fld>
            <a:endParaRPr lang="pl-PL"/>
          </a:p>
        </p:txBody>
      </p:sp>
      <p:sp>
        <p:nvSpPr>
          <p:cNvPr id="4" name="Symbol zastępczy stopki 3"/>
          <p:cNvSpPr>
            <a:spLocks noGrp="1"/>
          </p:cNvSpPr>
          <p:nvPr>
            <p:ph type="ftr" sz="quarter" idx="11"/>
          </p:nvPr>
        </p:nvSpPr>
        <p:spPr>
          <a:xfrm>
            <a:off x="4038600" y="5552484"/>
            <a:ext cx="4114800" cy="365125"/>
          </a:xfrm>
        </p:spPr>
        <p:txBody>
          <a:bodyPr/>
          <a:lstStyle/>
          <a:p>
            <a:endParaRPr lang="pl-PL"/>
          </a:p>
        </p:txBody>
      </p:sp>
      <p:sp>
        <p:nvSpPr>
          <p:cNvPr id="5" name="Symbol zastępczy numeru slajdu 4"/>
          <p:cNvSpPr>
            <a:spLocks noGrp="1"/>
          </p:cNvSpPr>
          <p:nvPr>
            <p:ph type="sldNum" sz="quarter" idx="12"/>
          </p:nvPr>
        </p:nvSpPr>
        <p:spPr>
          <a:xfrm>
            <a:off x="8610600" y="5552484"/>
            <a:ext cx="2743200" cy="365125"/>
          </a:xfrm>
        </p:spPr>
        <p:txBody>
          <a:bodyPr/>
          <a:lstStyle/>
          <a:p>
            <a:fld id="{F4B5B4ED-2C13-4A54-9596-8E3A4D899B63}" type="slidenum">
              <a:rPr lang="pl-PL" smtClean="0"/>
              <a:pPr/>
              <a:t>‹#›</a:t>
            </a:fld>
            <a:endParaRPr lang="pl-PL"/>
          </a:p>
        </p:txBody>
      </p:sp>
    </p:spTree>
    <p:extLst>
      <p:ext uri="{BB962C8B-B14F-4D97-AF65-F5344CB8AC3E}">
        <p14:creationId xmlns:p14="http://schemas.microsoft.com/office/powerpoint/2010/main" val="3211236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a:xfrm>
            <a:off x="838200" y="5542451"/>
            <a:ext cx="2743200" cy="365125"/>
          </a:xfrm>
        </p:spPr>
        <p:txBody>
          <a:bodyPr/>
          <a:lstStyle/>
          <a:p>
            <a:fld id="{47224FFC-2B64-48C4-B69A-BFE16164EC9C}" type="datetimeFigureOut">
              <a:rPr lang="pl-PL" smtClean="0"/>
              <a:pPr/>
              <a:t>07.11.2023</a:t>
            </a:fld>
            <a:endParaRPr lang="pl-PL"/>
          </a:p>
        </p:txBody>
      </p:sp>
      <p:sp>
        <p:nvSpPr>
          <p:cNvPr id="3" name="Symbol zastępczy stopki 2"/>
          <p:cNvSpPr>
            <a:spLocks noGrp="1"/>
          </p:cNvSpPr>
          <p:nvPr>
            <p:ph type="ftr" sz="quarter" idx="11"/>
          </p:nvPr>
        </p:nvSpPr>
        <p:spPr>
          <a:xfrm>
            <a:off x="4038600" y="5542451"/>
            <a:ext cx="4114800" cy="365125"/>
          </a:xfrm>
        </p:spPr>
        <p:txBody>
          <a:bodyPr/>
          <a:lstStyle/>
          <a:p>
            <a:endParaRPr lang="pl-PL"/>
          </a:p>
        </p:txBody>
      </p:sp>
      <p:sp>
        <p:nvSpPr>
          <p:cNvPr id="4" name="Symbol zastępczy numeru slajdu 3"/>
          <p:cNvSpPr>
            <a:spLocks noGrp="1"/>
          </p:cNvSpPr>
          <p:nvPr>
            <p:ph type="sldNum" sz="quarter" idx="12"/>
          </p:nvPr>
        </p:nvSpPr>
        <p:spPr>
          <a:xfrm>
            <a:off x="8610600" y="5542451"/>
            <a:ext cx="2743200" cy="365125"/>
          </a:xfrm>
        </p:spPr>
        <p:txBody>
          <a:bodyPr/>
          <a:lstStyle/>
          <a:p>
            <a:fld id="{F4B5B4ED-2C13-4A54-9596-8E3A4D899B63}" type="slidenum">
              <a:rPr lang="pl-PL" smtClean="0"/>
              <a:pPr/>
              <a:t>‹#›</a:t>
            </a:fld>
            <a:endParaRPr lang="pl-PL"/>
          </a:p>
        </p:txBody>
      </p:sp>
    </p:spTree>
    <p:extLst>
      <p:ext uri="{BB962C8B-B14F-4D97-AF65-F5344CB8AC3E}">
        <p14:creationId xmlns:p14="http://schemas.microsoft.com/office/powerpoint/2010/main" val="4249440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p:cNvSpPr>
            <a:spLocks noGrp="1"/>
          </p:cNvSpPr>
          <p:nvPr>
            <p:ph idx="1"/>
          </p:nvPr>
        </p:nvSpPr>
        <p:spPr>
          <a:xfrm>
            <a:off x="5183188" y="987425"/>
            <a:ext cx="6172200" cy="433820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839788" y="2057400"/>
            <a:ext cx="3932237" cy="339284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p:cNvSpPr>
            <a:spLocks noGrp="1"/>
          </p:cNvSpPr>
          <p:nvPr>
            <p:ph type="dt" sz="half" idx="10"/>
          </p:nvPr>
        </p:nvSpPr>
        <p:spPr/>
        <p:txBody>
          <a:bodyPr/>
          <a:lstStyle/>
          <a:p>
            <a:fld id="{47224FFC-2B64-48C4-B69A-BFE16164EC9C}" type="datetimeFigureOut">
              <a:rPr lang="pl-PL" smtClean="0"/>
              <a:pPr/>
              <a:t>07.11.2023</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F4B5B4ED-2C13-4A54-9596-8E3A4D899B63}" type="slidenum">
              <a:rPr lang="pl-PL" smtClean="0"/>
              <a:pPr/>
              <a:t>‹#›</a:t>
            </a:fld>
            <a:endParaRPr lang="pl-PL"/>
          </a:p>
        </p:txBody>
      </p:sp>
    </p:spTree>
    <p:extLst>
      <p:ext uri="{BB962C8B-B14F-4D97-AF65-F5344CB8AC3E}">
        <p14:creationId xmlns:p14="http://schemas.microsoft.com/office/powerpoint/2010/main" val="1479099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p:cNvSpPr>
            <a:spLocks noGrp="1"/>
          </p:cNvSpPr>
          <p:nvPr>
            <p:ph type="pic" idx="1"/>
          </p:nvPr>
        </p:nvSpPr>
        <p:spPr>
          <a:xfrm>
            <a:off x="5183188" y="987426"/>
            <a:ext cx="6172200" cy="395636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839788" y="2057400"/>
            <a:ext cx="3932237" cy="30942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p:cNvSpPr>
            <a:spLocks noGrp="1"/>
          </p:cNvSpPr>
          <p:nvPr>
            <p:ph type="dt" sz="half" idx="10"/>
          </p:nvPr>
        </p:nvSpPr>
        <p:spPr>
          <a:xfrm>
            <a:off x="838200" y="5502239"/>
            <a:ext cx="2743200" cy="365125"/>
          </a:xfrm>
        </p:spPr>
        <p:txBody>
          <a:bodyPr/>
          <a:lstStyle/>
          <a:p>
            <a:fld id="{47224FFC-2B64-48C4-B69A-BFE16164EC9C}" type="datetimeFigureOut">
              <a:rPr lang="pl-PL" smtClean="0"/>
              <a:pPr/>
              <a:t>07.11.2023</a:t>
            </a:fld>
            <a:endParaRPr lang="pl-PL"/>
          </a:p>
        </p:txBody>
      </p:sp>
      <p:sp>
        <p:nvSpPr>
          <p:cNvPr id="6" name="Symbol zastępczy stopki 5"/>
          <p:cNvSpPr>
            <a:spLocks noGrp="1"/>
          </p:cNvSpPr>
          <p:nvPr>
            <p:ph type="ftr" sz="quarter" idx="11"/>
          </p:nvPr>
        </p:nvSpPr>
        <p:spPr>
          <a:xfrm>
            <a:off x="4038600" y="5502239"/>
            <a:ext cx="4114800" cy="365125"/>
          </a:xfrm>
        </p:spPr>
        <p:txBody>
          <a:bodyPr/>
          <a:lstStyle/>
          <a:p>
            <a:endParaRPr lang="pl-PL"/>
          </a:p>
        </p:txBody>
      </p:sp>
      <p:sp>
        <p:nvSpPr>
          <p:cNvPr id="7" name="Symbol zastępczy numeru slajdu 6"/>
          <p:cNvSpPr>
            <a:spLocks noGrp="1"/>
          </p:cNvSpPr>
          <p:nvPr>
            <p:ph type="sldNum" sz="quarter" idx="12"/>
          </p:nvPr>
        </p:nvSpPr>
        <p:spPr>
          <a:xfrm>
            <a:off x="8610600" y="5502239"/>
            <a:ext cx="2743200" cy="365125"/>
          </a:xfrm>
        </p:spPr>
        <p:txBody>
          <a:bodyPr/>
          <a:lstStyle/>
          <a:p>
            <a:fld id="{F4B5B4ED-2C13-4A54-9596-8E3A4D899B63}" type="slidenum">
              <a:rPr lang="pl-PL" smtClean="0"/>
              <a:pPr/>
              <a:t>‹#›</a:t>
            </a:fld>
            <a:endParaRPr lang="pl-PL"/>
          </a:p>
        </p:txBody>
      </p:sp>
    </p:spTree>
    <p:extLst>
      <p:ext uri="{BB962C8B-B14F-4D97-AF65-F5344CB8AC3E}">
        <p14:creationId xmlns:p14="http://schemas.microsoft.com/office/powerpoint/2010/main" val="3556486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dirty="0"/>
              <a:t>Kliknij, aby edytować styl</a:t>
            </a:r>
          </a:p>
        </p:txBody>
      </p:sp>
      <p:sp>
        <p:nvSpPr>
          <p:cNvPr id="3" name="Symbol zastępczy tekstu 2"/>
          <p:cNvSpPr>
            <a:spLocks noGrp="1"/>
          </p:cNvSpPr>
          <p:nvPr>
            <p:ph type="body" idx="1"/>
          </p:nvPr>
        </p:nvSpPr>
        <p:spPr>
          <a:xfrm>
            <a:off x="838200" y="1825625"/>
            <a:ext cx="10515600" cy="3550243"/>
          </a:xfrm>
          <a:prstGeom prst="rect">
            <a:avLst/>
          </a:prstGeom>
        </p:spPr>
        <p:txBody>
          <a:bodyPr vert="horz" lIns="91440" tIns="45720" rIns="91440" bIns="45720" rtlCol="0">
            <a:normAutofit/>
          </a:bodyPr>
          <a:lstStyle/>
          <a:p>
            <a:pPr lvl="0"/>
            <a:r>
              <a:rPr lang="pl-PL" dirty="0"/>
              <a:t>Edytuj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p:cNvSpPr>
            <a:spLocks noGrp="1"/>
          </p:cNvSpPr>
          <p:nvPr>
            <p:ph type="dt" sz="half" idx="2"/>
          </p:nvPr>
        </p:nvSpPr>
        <p:spPr>
          <a:xfrm>
            <a:off x="838200" y="551080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224FFC-2B64-48C4-B69A-BFE16164EC9C}" type="datetimeFigureOut">
              <a:rPr lang="pl-PL" smtClean="0"/>
              <a:pPr/>
              <a:t>07.11.2023</a:t>
            </a:fld>
            <a:endParaRPr lang="pl-PL"/>
          </a:p>
        </p:txBody>
      </p:sp>
      <p:sp>
        <p:nvSpPr>
          <p:cNvPr id="5" name="Symbol zastępczy stopki 4"/>
          <p:cNvSpPr>
            <a:spLocks noGrp="1"/>
          </p:cNvSpPr>
          <p:nvPr>
            <p:ph type="ftr" sz="quarter" idx="3"/>
          </p:nvPr>
        </p:nvSpPr>
        <p:spPr>
          <a:xfrm>
            <a:off x="4038600" y="5510805"/>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8610600" y="551080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B5B4ED-2C13-4A54-9596-8E3A4D899B63}" type="slidenum">
              <a:rPr lang="pl-PL" smtClean="0"/>
              <a:pPr/>
              <a:t>‹#›</a:t>
            </a:fld>
            <a:endParaRPr lang="pl-PL"/>
          </a:p>
        </p:txBody>
      </p:sp>
    </p:spTree>
    <p:extLst>
      <p:ext uri="{BB962C8B-B14F-4D97-AF65-F5344CB8AC3E}">
        <p14:creationId xmlns:p14="http://schemas.microsoft.com/office/powerpoint/2010/main" val="283549673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6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p:cNvSpPr>
            <a:spLocks noGrp="1"/>
          </p:cNvSpPr>
          <p:nvPr>
            <p:ph type="ctrTitle"/>
          </p:nvPr>
        </p:nvSpPr>
        <p:spPr/>
        <p:txBody>
          <a:bodyPr>
            <a:normAutofit/>
          </a:bodyPr>
          <a:lstStyle/>
          <a:p>
            <a:r>
              <a:rPr lang="pl-PL" sz="3200" dirty="0"/>
              <a:t>RUSKA PRAWDA</a:t>
            </a:r>
          </a:p>
        </p:txBody>
      </p:sp>
      <p:sp>
        <p:nvSpPr>
          <p:cNvPr id="5" name="Podtytuł 4"/>
          <p:cNvSpPr>
            <a:spLocks noGrp="1"/>
          </p:cNvSpPr>
          <p:nvPr>
            <p:ph type="subTitle" idx="1"/>
          </p:nvPr>
        </p:nvSpPr>
        <p:spPr/>
        <p:txBody>
          <a:bodyPr/>
          <a:lstStyle/>
          <a:p>
            <a:r>
              <a:rPr lang="pl-PL" dirty="0"/>
              <a:t>Dr BEATA KOLARZ</a:t>
            </a:r>
          </a:p>
        </p:txBody>
      </p:sp>
      <p:sp>
        <p:nvSpPr>
          <p:cNvPr id="6" name="Podtytuł 4"/>
          <p:cNvSpPr txBox="1">
            <a:spLocks/>
          </p:cNvSpPr>
          <p:nvPr/>
        </p:nvSpPr>
        <p:spPr>
          <a:xfrm>
            <a:off x="1524000" y="5415486"/>
            <a:ext cx="9144000" cy="58531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l-PL" sz="1800" dirty="0"/>
              <a:t>GDYNIA 2023</a:t>
            </a:r>
          </a:p>
        </p:txBody>
      </p:sp>
    </p:spTree>
    <p:extLst>
      <p:ext uri="{BB962C8B-B14F-4D97-AF65-F5344CB8AC3E}">
        <p14:creationId xmlns:p14="http://schemas.microsoft.com/office/powerpoint/2010/main" val="3553489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solidFill>
                  <a:srgbClr val="00B050"/>
                </a:solidFill>
              </a:rPr>
              <a:t>Prawo karne w Ruskiej Prawdzie- </a:t>
            </a:r>
            <a:r>
              <a:rPr lang="pl-PL" sz="2400" dirty="0">
                <a:solidFill>
                  <a:srgbClr val="002060"/>
                </a:solidFill>
              </a:rPr>
              <a:t>I. Dochodzenie krzywd – krwawa zemsta ( wróżda</a:t>
            </a:r>
            <a:r>
              <a:rPr lang="pl-PL" sz="2400" dirty="0">
                <a:solidFill>
                  <a:srgbClr val="00B050"/>
                </a:solidFill>
              </a:rPr>
              <a:t>)</a:t>
            </a:r>
          </a:p>
        </p:txBody>
      </p:sp>
      <p:sp>
        <p:nvSpPr>
          <p:cNvPr id="3" name="Symbol zastępczy zawartości 2"/>
          <p:cNvSpPr>
            <a:spLocks noGrp="1"/>
          </p:cNvSpPr>
          <p:nvPr>
            <p:ph idx="1"/>
          </p:nvPr>
        </p:nvSpPr>
        <p:spPr/>
        <p:txBody>
          <a:bodyPr>
            <a:normAutofit/>
          </a:bodyPr>
          <a:lstStyle/>
          <a:p>
            <a:pPr algn="just"/>
            <a:r>
              <a:rPr lang="pl-PL" sz="2400" dirty="0"/>
              <a:t>Pojęcie „</a:t>
            </a:r>
            <a:r>
              <a:rPr lang="pl-PL" sz="2400" dirty="0">
                <a:solidFill>
                  <a:srgbClr val="00B0F0"/>
                </a:solidFill>
              </a:rPr>
              <a:t>przestępstwo” – </a:t>
            </a:r>
            <a:r>
              <a:rPr lang="pl-PL" sz="2400" dirty="0" err="1">
                <a:solidFill>
                  <a:srgbClr val="00B0F0"/>
                </a:solidFill>
              </a:rPr>
              <a:t>obida</a:t>
            </a:r>
            <a:r>
              <a:rPr lang="pl-PL" sz="2400" dirty="0">
                <a:solidFill>
                  <a:srgbClr val="00B0F0"/>
                </a:solidFill>
              </a:rPr>
              <a:t> </a:t>
            </a:r>
            <a:r>
              <a:rPr lang="pl-PL" sz="2400" dirty="0"/>
              <a:t>obejmuje w sobie zarówno pojęcie :</a:t>
            </a:r>
          </a:p>
          <a:p>
            <a:pPr marL="457200" indent="-457200" algn="just">
              <a:buAutoNum type="alphaLcPeriod"/>
            </a:pPr>
            <a:r>
              <a:rPr lang="pl-PL" sz="2400" dirty="0"/>
              <a:t>KRZYWDY – wyrządzonej czynem przestępczym, jak i </a:t>
            </a:r>
          </a:p>
          <a:p>
            <a:pPr marL="457200" indent="-457200" algn="just">
              <a:buAutoNum type="alphaLcPeriod"/>
            </a:pPr>
            <a:r>
              <a:rPr lang="pl-PL" sz="2400" dirty="0"/>
              <a:t>SZKODY – wyrządzonej przez niedotrzymanie zobowiązań.</a:t>
            </a:r>
          </a:p>
          <a:p>
            <a:pPr marL="457200" indent="-457200" algn="just">
              <a:buNone/>
            </a:pPr>
            <a:r>
              <a:rPr lang="pl-PL" sz="2400" dirty="0"/>
              <a:t>Wiązało się to z nie odróżnianiem spraw cywilnych  od karnych w procesie.</a:t>
            </a:r>
          </a:p>
          <a:p>
            <a:pPr marL="457200" indent="-457200" algn="just">
              <a:buNone/>
            </a:pPr>
            <a:r>
              <a:rPr lang="pl-PL" sz="2400" dirty="0"/>
              <a:t>* Początkowo dochodzono krzywdy, </a:t>
            </a:r>
            <a:r>
              <a:rPr lang="pl-PL" sz="2400" dirty="0">
                <a:solidFill>
                  <a:srgbClr val="00B0F0"/>
                </a:solidFill>
              </a:rPr>
              <a:t>drogą krwawej zemsty, czyli odwetu </a:t>
            </a:r>
            <a:r>
              <a:rPr lang="pl-PL" sz="2400" dirty="0"/>
              <a:t>( pozbawienie życia lub okaleczenie krewnego), </a:t>
            </a:r>
            <a:r>
              <a:rPr lang="pl-PL" sz="2400" dirty="0" err="1"/>
              <a:t>do</a:t>
            </a:r>
            <a:r>
              <a:rPr lang="pl-PL" sz="2400" dirty="0"/>
              <a:t> którego uprawniony był zarówno sam poszkodowany, jak i w razie jego śmierci, uprawniony był ród zabitego.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t>c. dalszy</a:t>
            </a:r>
          </a:p>
        </p:txBody>
      </p:sp>
      <p:sp>
        <p:nvSpPr>
          <p:cNvPr id="3" name="Symbol zastępczy zawartości 2"/>
          <p:cNvSpPr>
            <a:spLocks noGrp="1"/>
          </p:cNvSpPr>
          <p:nvPr>
            <p:ph idx="1"/>
          </p:nvPr>
        </p:nvSpPr>
        <p:spPr/>
        <p:txBody>
          <a:bodyPr>
            <a:normAutofit/>
          </a:bodyPr>
          <a:lstStyle/>
          <a:p>
            <a:pPr algn="just"/>
            <a:r>
              <a:rPr lang="pl-PL" sz="2400" dirty="0"/>
              <a:t>Dokonanie krwawej zemsty nie było karane.</a:t>
            </a:r>
          </a:p>
          <a:p>
            <a:pPr algn="just"/>
            <a:r>
              <a:rPr lang="pl-PL" sz="2400" dirty="0"/>
              <a:t>Jednakże to </a:t>
            </a:r>
            <a:r>
              <a:rPr lang="pl-PL" sz="2400" dirty="0" err="1">
                <a:solidFill>
                  <a:srgbClr val="0070C0"/>
                </a:solidFill>
              </a:rPr>
              <a:t>prawo</a:t>
            </a:r>
            <a:r>
              <a:rPr lang="pl-PL" sz="2400" dirty="0">
                <a:solidFill>
                  <a:srgbClr val="0070C0"/>
                </a:solidFill>
              </a:rPr>
              <a:t> zemsty zostało ograniczone przez Jarosława Mądrego</a:t>
            </a:r>
            <a:r>
              <a:rPr lang="pl-PL" sz="2400" dirty="0"/>
              <a:t>, ograniczeniu uległ krąg krewnych uprawnionych </a:t>
            </a:r>
            <a:r>
              <a:rPr lang="pl-PL" sz="2400" dirty="0" err="1"/>
              <a:t>do</a:t>
            </a:r>
            <a:r>
              <a:rPr lang="pl-PL" sz="2400" dirty="0"/>
              <a:t> dochodzenia krwawej zemsty: </a:t>
            </a:r>
          </a:p>
          <a:p>
            <a:pPr marL="457200" indent="-457200" algn="just">
              <a:buAutoNum type="alphaLcPeriod"/>
            </a:pPr>
            <a:r>
              <a:rPr lang="pl-PL" sz="2400" dirty="0">
                <a:solidFill>
                  <a:srgbClr val="7030A0"/>
                </a:solidFill>
              </a:rPr>
              <a:t>Krótka Prawda </a:t>
            </a:r>
            <a:r>
              <a:rPr lang="pl-PL" sz="2400" dirty="0"/>
              <a:t>(</a:t>
            </a:r>
            <a:r>
              <a:rPr lang="pl-PL" sz="2400" dirty="0">
                <a:solidFill>
                  <a:srgbClr val="92D050"/>
                </a:solidFill>
              </a:rPr>
              <a:t>art.1 KP</a:t>
            </a:r>
            <a:r>
              <a:rPr lang="pl-PL" sz="2400" dirty="0"/>
              <a:t>)</a:t>
            </a:r>
          </a:p>
          <a:p>
            <a:pPr marL="457200" indent="-457200" algn="just">
              <a:buNone/>
            </a:pPr>
            <a:r>
              <a:rPr lang="pl-PL" sz="2400" dirty="0"/>
              <a:t>To </a:t>
            </a:r>
            <a:r>
              <a:rPr lang="pl-PL" sz="2400" dirty="0" err="1"/>
              <a:t>prawo</a:t>
            </a:r>
            <a:r>
              <a:rPr lang="pl-PL" sz="2400" dirty="0"/>
              <a:t> przysługiwało tylko najbliższym krewnym: braciom zabitego, synom, ojcu, bratankom, siostrzeńcom.</a:t>
            </a:r>
          </a:p>
          <a:p>
            <a:pPr marL="457200" indent="-457200" algn="just">
              <a:buNone/>
            </a:pPr>
            <a:endParaRPr lang="pl-PL"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t>c. dalszy</a:t>
            </a:r>
          </a:p>
        </p:txBody>
      </p:sp>
      <p:sp>
        <p:nvSpPr>
          <p:cNvPr id="3" name="Symbol zastępczy zawartości 2"/>
          <p:cNvSpPr>
            <a:spLocks noGrp="1"/>
          </p:cNvSpPr>
          <p:nvPr>
            <p:ph idx="1"/>
          </p:nvPr>
        </p:nvSpPr>
        <p:spPr/>
        <p:txBody>
          <a:bodyPr>
            <a:normAutofit/>
          </a:bodyPr>
          <a:lstStyle/>
          <a:p>
            <a:pPr algn="just"/>
            <a:r>
              <a:rPr lang="pl-PL" sz="2400" dirty="0"/>
              <a:t>Jeżeli nie było nikogo z tego kręgu osób to zabójca , płacił księciu okup zwany </a:t>
            </a:r>
            <a:r>
              <a:rPr lang="pl-PL" sz="2400" dirty="0">
                <a:solidFill>
                  <a:srgbClr val="00B0F0"/>
                </a:solidFill>
              </a:rPr>
              <a:t>WIRĄ</a:t>
            </a:r>
            <a:r>
              <a:rPr lang="pl-PL" sz="2400" dirty="0"/>
              <a:t> – 40 grzywien za zabicie wolnego człowieka ( wszyscy równo płacili).</a:t>
            </a:r>
          </a:p>
          <a:p>
            <a:pPr algn="just">
              <a:buNone/>
            </a:pPr>
            <a:r>
              <a:rPr lang="pl-PL" sz="2400" dirty="0"/>
              <a:t>b. </a:t>
            </a:r>
            <a:r>
              <a:rPr lang="pl-PL" sz="2400" dirty="0">
                <a:solidFill>
                  <a:srgbClr val="7030A0"/>
                </a:solidFill>
              </a:rPr>
              <a:t>Obszerna Prawda </a:t>
            </a:r>
            <a:r>
              <a:rPr lang="pl-PL" sz="2400" dirty="0"/>
              <a:t>( </a:t>
            </a:r>
            <a:r>
              <a:rPr lang="pl-PL" sz="2400" dirty="0">
                <a:solidFill>
                  <a:srgbClr val="92D050"/>
                </a:solidFill>
              </a:rPr>
              <a:t>art. 1OP</a:t>
            </a:r>
            <a:r>
              <a:rPr lang="pl-PL" sz="2400" dirty="0"/>
              <a:t>)</a:t>
            </a:r>
          </a:p>
          <a:p>
            <a:pPr algn="just">
              <a:buFont typeface="Arial" charset="0"/>
              <a:buChar char="•"/>
            </a:pPr>
            <a:r>
              <a:rPr lang="pl-PL" sz="2400" dirty="0"/>
              <a:t>Tutaj było tak samo, jeżeli chodzi o uprawnionych </a:t>
            </a:r>
            <a:r>
              <a:rPr lang="pl-PL" sz="2400" dirty="0" err="1"/>
              <a:t>do</a:t>
            </a:r>
            <a:r>
              <a:rPr lang="pl-PL" sz="2400" dirty="0"/>
              <a:t> prawa zemsty.</a:t>
            </a:r>
          </a:p>
          <a:p>
            <a:pPr algn="just">
              <a:buFont typeface="Arial" charset="0"/>
              <a:buChar char="•"/>
            </a:pPr>
            <a:r>
              <a:rPr lang="pl-PL" sz="2400" dirty="0"/>
              <a:t>Różnica: jeżeli zabity należał </a:t>
            </a:r>
            <a:r>
              <a:rPr lang="pl-PL" sz="2400" dirty="0" err="1"/>
              <a:t>do</a:t>
            </a:r>
            <a:r>
              <a:rPr lang="pl-PL" sz="2400" dirty="0"/>
              <a:t> osób z otoczenia księcia, zabójca płacił WIRĘ w podwójnej wysokości - 80 grzywien.</a:t>
            </a:r>
          </a:p>
          <a:p>
            <a:pPr algn="just">
              <a:buFont typeface="Arial" charset="0"/>
              <a:buChar char="•"/>
            </a:pPr>
            <a:endParaRPr lang="pl-PL"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t>c. dalszy</a:t>
            </a:r>
          </a:p>
        </p:txBody>
      </p:sp>
      <p:sp>
        <p:nvSpPr>
          <p:cNvPr id="3" name="Symbol zastępczy zawartości 2"/>
          <p:cNvSpPr>
            <a:spLocks noGrp="1"/>
          </p:cNvSpPr>
          <p:nvPr>
            <p:ph idx="1"/>
          </p:nvPr>
        </p:nvSpPr>
        <p:spPr/>
        <p:txBody>
          <a:bodyPr>
            <a:normAutofit lnSpcReduction="10000"/>
          </a:bodyPr>
          <a:lstStyle/>
          <a:p>
            <a:pPr algn="just"/>
            <a:r>
              <a:rPr lang="pl-PL" sz="2400" dirty="0">
                <a:solidFill>
                  <a:srgbClr val="0070C0"/>
                </a:solidFill>
              </a:rPr>
              <a:t>Synowie Jarosława Mądrego</a:t>
            </a:r>
            <a:r>
              <a:rPr lang="pl-PL" sz="2400" dirty="0"/>
              <a:t>:</a:t>
            </a:r>
          </a:p>
          <a:p>
            <a:pPr marL="457200" indent="-457200" algn="just">
              <a:buAutoNum type="arabicPeriod"/>
            </a:pPr>
            <a:r>
              <a:rPr lang="pl-PL" sz="2400" dirty="0"/>
              <a:t>Znieśli całkowicie </a:t>
            </a:r>
            <a:r>
              <a:rPr lang="pl-PL" sz="2400" dirty="0" err="1"/>
              <a:t>prawo</a:t>
            </a:r>
            <a:r>
              <a:rPr lang="pl-PL" sz="2400" dirty="0"/>
              <a:t> zemsty krewnych( </a:t>
            </a:r>
            <a:r>
              <a:rPr lang="pl-PL" sz="2400" dirty="0">
                <a:solidFill>
                  <a:srgbClr val="92D050"/>
                </a:solidFill>
              </a:rPr>
              <a:t>art.2OP</a:t>
            </a:r>
            <a:r>
              <a:rPr lang="pl-PL" sz="2400" dirty="0"/>
              <a:t>) i zastąpili je </a:t>
            </a:r>
            <a:r>
              <a:rPr lang="pl-PL" sz="2400" dirty="0">
                <a:solidFill>
                  <a:srgbClr val="00B0F0"/>
                </a:solidFill>
              </a:rPr>
              <a:t>obowiązkiem zapłaty okupu </a:t>
            </a:r>
            <a:r>
              <a:rPr lang="pl-PL" sz="2400" dirty="0"/>
              <a:t>( przez </a:t>
            </a:r>
            <a:r>
              <a:rPr lang="pl-PL" sz="2400" dirty="0" err="1"/>
              <a:t>mężobójce</a:t>
            </a:r>
            <a:r>
              <a:rPr lang="pl-PL" sz="2400" dirty="0"/>
              <a:t>): </a:t>
            </a:r>
          </a:p>
          <a:p>
            <a:pPr marL="457200" indent="-457200" algn="just">
              <a:buAutoNum type="alphaLcPeriod"/>
            </a:pPr>
            <a:r>
              <a:rPr lang="pl-PL" sz="2400" dirty="0"/>
              <a:t>tzw.  WIRĘ na rzecz księcia</a:t>
            </a:r>
          </a:p>
          <a:p>
            <a:pPr marL="457200" indent="-457200" algn="just">
              <a:buAutoNum type="alphaLcPeriod"/>
            </a:pPr>
            <a:r>
              <a:rPr lang="pl-PL" sz="2400" dirty="0"/>
              <a:t>oraz główszczyznę na rzecz najbliższych krewnych zabitego.</a:t>
            </a:r>
          </a:p>
          <a:p>
            <a:pPr marL="457200" indent="-457200" algn="just">
              <a:buNone/>
            </a:pPr>
            <a:r>
              <a:rPr lang="pl-PL" sz="2400" dirty="0"/>
              <a:t>2. Znieśli także </a:t>
            </a:r>
            <a:r>
              <a:rPr lang="pl-PL" sz="2400" dirty="0" err="1"/>
              <a:t>prawo</a:t>
            </a:r>
            <a:r>
              <a:rPr lang="pl-PL" sz="2400" dirty="0"/>
              <a:t> zabicia przez osobę wolną, niewolnika który ją uderzył (</a:t>
            </a:r>
            <a:r>
              <a:rPr lang="pl-PL" sz="2400" dirty="0">
                <a:solidFill>
                  <a:srgbClr val="92D050"/>
                </a:solidFill>
              </a:rPr>
              <a:t>art.65 OP</a:t>
            </a:r>
            <a:r>
              <a:rPr lang="pl-PL" sz="2400" dirty="0"/>
              <a:t>). Kara dla niewolnika :</a:t>
            </a:r>
          </a:p>
          <a:p>
            <a:pPr marL="457200" indent="-457200" algn="just">
              <a:buNone/>
            </a:pPr>
            <a:r>
              <a:rPr lang="pl-PL" sz="2400" dirty="0"/>
              <a:t>wychłostanie lub zapłacenie grzywny przez jego pana, bądź wydanie niewolnika.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t> </a:t>
            </a:r>
            <a:r>
              <a:rPr lang="pl-PL" sz="2400" dirty="0">
                <a:solidFill>
                  <a:srgbClr val="002060"/>
                </a:solidFill>
              </a:rPr>
              <a:t>II. Klasowy ( feudalny ) charakter prawa karnego</a:t>
            </a:r>
          </a:p>
        </p:txBody>
      </p:sp>
      <p:sp>
        <p:nvSpPr>
          <p:cNvPr id="3" name="Symbol zastępczy zawartości 2"/>
          <p:cNvSpPr>
            <a:spLocks noGrp="1"/>
          </p:cNvSpPr>
          <p:nvPr>
            <p:ph idx="1"/>
          </p:nvPr>
        </p:nvSpPr>
        <p:spPr/>
        <p:txBody>
          <a:bodyPr>
            <a:normAutofit/>
          </a:bodyPr>
          <a:lstStyle/>
          <a:p>
            <a:pPr algn="just"/>
            <a:r>
              <a:rPr lang="pl-PL" sz="2400" dirty="0"/>
              <a:t>Wyrażał się w zróżnicowaniu wysokości kar w zależności od pozycji społecznej poszkodowanego.</a:t>
            </a:r>
          </a:p>
          <a:p>
            <a:pPr algn="just"/>
            <a:r>
              <a:rPr lang="pl-PL" sz="2400" dirty="0"/>
              <a:t>Wzmożona ochrona życia osób związanych z księciem oraz z majątkiem książęcym. Za zabicie takiej osoby płacono WIRĘ( okup na rzecz księcia) w podwójnej wysokości – 80 grzywien, za zabicie prostego człowieka – 40 grzywien( </a:t>
            </a:r>
            <a:r>
              <a:rPr lang="pl-PL" sz="2400" dirty="0">
                <a:solidFill>
                  <a:srgbClr val="92D050"/>
                </a:solidFill>
              </a:rPr>
              <a:t>art. 1i 3 OP</a:t>
            </a:r>
            <a:r>
              <a:rPr lang="pl-PL" sz="2400"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solidFill>
                  <a:srgbClr val="002060"/>
                </a:solidFill>
              </a:rPr>
              <a:t>III. Zasady wymierzania kar</a:t>
            </a:r>
          </a:p>
        </p:txBody>
      </p:sp>
      <p:sp>
        <p:nvSpPr>
          <p:cNvPr id="3" name="Symbol zastępczy zawartości 2"/>
          <p:cNvSpPr>
            <a:spLocks noGrp="1"/>
          </p:cNvSpPr>
          <p:nvPr>
            <p:ph idx="1"/>
          </p:nvPr>
        </p:nvSpPr>
        <p:spPr/>
        <p:txBody>
          <a:bodyPr>
            <a:normAutofit lnSpcReduction="10000"/>
          </a:bodyPr>
          <a:lstStyle/>
          <a:p>
            <a:pPr algn="just">
              <a:buNone/>
            </a:pPr>
            <a:r>
              <a:rPr lang="pl-PL" sz="2400" dirty="0"/>
              <a:t>1. Ruska Prawda przy ocenie czynu przestępczego brała pod uwagę </a:t>
            </a:r>
            <a:r>
              <a:rPr lang="pl-PL" sz="2400" dirty="0">
                <a:solidFill>
                  <a:srgbClr val="7030A0"/>
                </a:solidFill>
              </a:rPr>
              <a:t>nastawienie woli sprawcy</a:t>
            </a:r>
            <a:r>
              <a:rPr lang="pl-PL" sz="2400" dirty="0"/>
              <a:t>( wina):</a:t>
            </a:r>
          </a:p>
          <a:p>
            <a:pPr marL="457200" indent="-457200" algn="just">
              <a:buAutoNum type="alphaLcPeriod"/>
            </a:pPr>
            <a:r>
              <a:rPr lang="pl-PL" sz="2400" dirty="0"/>
              <a:t>Mężobójstwo umyślne( potajemne) – podlegało surowszej karze ( </a:t>
            </a:r>
            <a:r>
              <a:rPr lang="pl-PL" sz="2400" dirty="0">
                <a:solidFill>
                  <a:srgbClr val="92D050"/>
                </a:solidFill>
              </a:rPr>
              <a:t>art. 7 OP) </a:t>
            </a:r>
            <a:r>
              <a:rPr lang="pl-PL" sz="2400" dirty="0"/>
              <a:t>potok i </a:t>
            </a:r>
            <a:r>
              <a:rPr lang="pl-PL" sz="2400" dirty="0" err="1"/>
              <a:t>rozgrablenje</a:t>
            </a:r>
            <a:r>
              <a:rPr lang="pl-PL" sz="2400" dirty="0"/>
              <a:t> ( wygnanie i pozbawienie majątku);</a:t>
            </a:r>
          </a:p>
          <a:p>
            <a:pPr marL="457200" indent="-457200" algn="just">
              <a:buAutoNum type="alphaLcPeriod"/>
            </a:pPr>
            <a:r>
              <a:rPr lang="pl-PL" sz="2400" dirty="0"/>
              <a:t>Mężobójstwo dokonane jawnie – w czasie kłótni lub biesiady ( </a:t>
            </a:r>
            <a:r>
              <a:rPr lang="pl-PL" sz="2400" dirty="0">
                <a:solidFill>
                  <a:srgbClr val="92D050"/>
                </a:solidFill>
              </a:rPr>
              <a:t>art. 62 OP)</a:t>
            </a:r>
            <a:r>
              <a:rPr lang="pl-PL" sz="2400" dirty="0"/>
              <a:t>, lżejsza kara – 40 grzywien, bądź 80 grzywien.</a:t>
            </a:r>
          </a:p>
          <a:p>
            <a:pPr marL="457200" indent="-457200" algn="just">
              <a:buNone/>
            </a:pPr>
            <a:r>
              <a:rPr lang="pl-PL" sz="2400" dirty="0"/>
              <a:t>2. Nie było rozwinięte pojęcie </a:t>
            </a:r>
            <a:r>
              <a:rPr lang="pl-PL" sz="2400" dirty="0">
                <a:solidFill>
                  <a:srgbClr val="7030A0"/>
                </a:solidFill>
              </a:rPr>
              <a:t>usiłowania, </a:t>
            </a:r>
            <a:r>
              <a:rPr lang="pl-PL" sz="2400" dirty="0"/>
              <a:t>jednakże niektóre czyny, w których ujawniło się usiłowanie, np. wyjęcie miecza( </a:t>
            </a:r>
            <a:r>
              <a:rPr lang="pl-PL" sz="2400" dirty="0">
                <a:solidFill>
                  <a:srgbClr val="92D050"/>
                </a:solidFill>
              </a:rPr>
              <a:t>art.9 KP</a:t>
            </a:r>
            <a:r>
              <a:rPr lang="pl-PL" sz="2400" dirty="0"/>
              <a:t>) traktowane były jako odrębne przestępstwa.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t>c. dalszy</a:t>
            </a:r>
          </a:p>
        </p:txBody>
      </p:sp>
      <p:sp>
        <p:nvSpPr>
          <p:cNvPr id="3" name="Symbol zastępczy zawartości 2"/>
          <p:cNvSpPr>
            <a:spLocks noGrp="1"/>
          </p:cNvSpPr>
          <p:nvPr>
            <p:ph idx="1"/>
          </p:nvPr>
        </p:nvSpPr>
        <p:spPr/>
        <p:txBody>
          <a:bodyPr>
            <a:normAutofit/>
          </a:bodyPr>
          <a:lstStyle/>
          <a:p>
            <a:pPr algn="just">
              <a:buNone/>
            </a:pPr>
            <a:r>
              <a:rPr lang="pl-PL" sz="2400" dirty="0"/>
              <a:t>3. </a:t>
            </a:r>
            <a:r>
              <a:rPr lang="pl-PL" sz="2400" dirty="0">
                <a:solidFill>
                  <a:srgbClr val="7030A0"/>
                </a:solidFill>
              </a:rPr>
              <a:t>Instytucja tzw. początku. </a:t>
            </a:r>
          </a:p>
          <a:p>
            <a:pPr algn="just">
              <a:buFont typeface="Arial" charset="0"/>
              <a:buChar char="•"/>
            </a:pPr>
            <a:r>
              <a:rPr lang="pl-PL" sz="2400" dirty="0"/>
              <a:t>Nie było znane jeszcze pojęcie obrony koniecznej, ale była znana </a:t>
            </a:r>
            <a:r>
              <a:rPr lang="pl-PL" sz="2400" dirty="0">
                <a:solidFill>
                  <a:srgbClr val="7030A0"/>
                </a:solidFill>
              </a:rPr>
              <a:t>instytucja tzw. początku</a:t>
            </a:r>
            <a:r>
              <a:rPr lang="pl-PL" sz="2400" dirty="0"/>
              <a:t>, która była pojęciem szerszym od obrony koniecznej.</a:t>
            </a:r>
          </a:p>
          <a:p>
            <a:pPr algn="just">
              <a:buFont typeface="Arial" charset="0"/>
              <a:buChar char="•"/>
            </a:pPr>
            <a:r>
              <a:rPr lang="pl-PL" sz="2400" dirty="0"/>
              <a:t>W przypadku napaści( dania początku zwadzie) na określoną osobę, ta osoba napadnięta mogła się bronić, nie ponosząc za to żadnych konsekwencji, pod warunkiem, że 1) rozmiar obrony nie przekraczał tego co stosował napastnik oraz 2) odparcie ataku następowało w tej samej chwili.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t>c. dalszy</a:t>
            </a:r>
          </a:p>
        </p:txBody>
      </p:sp>
      <p:sp>
        <p:nvSpPr>
          <p:cNvPr id="3" name="Symbol zastępczy zawartości 2"/>
          <p:cNvSpPr>
            <a:spLocks noGrp="1"/>
          </p:cNvSpPr>
          <p:nvPr>
            <p:ph idx="1"/>
          </p:nvPr>
        </p:nvSpPr>
        <p:spPr/>
        <p:txBody>
          <a:bodyPr>
            <a:normAutofit/>
          </a:bodyPr>
          <a:lstStyle/>
          <a:p>
            <a:pPr algn="just"/>
            <a:r>
              <a:rPr lang="pl-PL" sz="2400" dirty="0"/>
              <a:t>Przekroczenie granic obrony koniecznej: napastnik z kijem a poszkodowany z mieczem.</a:t>
            </a:r>
          </a:p>
          <a:p>
            <a:pPr algn="just"/>
            <a:r>
              <a:rPr lang="pl-PL" sz="2400" dirty="0">
                <a:solidFill>
                  <a:srgbClr val="92D050"/>
                </a:solidFill>
              </a:rPr>
              <a:t>Art. 25 i 26 OP</a:t>
            </a:r>
          </a:p>
          <a:p>
            <a:pPr algn="just">
              <a:buNone/>
            </a:pPr>
            <a:r>
              <a:rPr lang="pl-PL" sz="2400" dirty="0"/>
              <a:t>Jeżeli, ten, który został uderzony batem, rogiem, mieczem – uderzył napastnika – nie ponosił żadnej winy( bezkarnie).</a:t>
            </a:r>
          </a:p>
          <a:p>
            <a:pPr algn="just">
              <a:buFont typeface="Arial" charset="0"/>
              <a:buChar char="•"/>
            </a:pPr>
            <a:r>
              <a:rPr lang="pl-PL" sz="2400" dirty="0">
                <a:solidFill>
                  <a:srgbClr val="92D050"/>
                </a:solidFill>
              </a:rPr>
              <a:t>Art. 29OP</a:t>
            </a:r>
          </a:p>
          <a:p>
            <a:pPr algn="just">
              <a:buNone/>
            </a:pPr>
            <a:r>
              <a:rPr lang="pl-PL" sz="2400" dirty="0"/>
              <a:t>ponosi winę ten, kto zaczął, kto dał początek.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t>c. dalszy</a:t>
            </a:r>
          </a:p>
        </p:txBody>
      </p:sp>
      <p:sp>
        <p:nvSpPr>
          <p:cNvPr id="3" name="Symbol zastępczy zawartości 2"/>
          <p:cNvSpPr>
            <a:spLocks noGrp="1"/>
          </p:cNvSpPr>
          <p:nvPr>
            <p:ph idx="1"/>
          </p:nvPr>
        </p:nvSpPr>
        <p:spPr/>
        <p:txBody>
          <a:bodyPr>
            <a:normAutofit fontScale="92500" lnSpcReduction="10000"/>
          </a:bodyPr>
          <a:lstStyle/>
          <a:p>
            <a:r>
              <a:rPr lang="pl-PL" sz="2400" dirty="0"/>
              <a:t>I</a:t>
            </a:r>
            <a:r>
              <a:rPr lang="pl-PL" sz="2400" dirty="0">
                <a:solidFill>
                  <a:srgbClr val="7030A0"/>
                </a:solidFill>
              </a:rPr>
              <a:t>nne bezkarne przestępstwa</a:t>
            </a:r>
            <a:r>
              <a:rPr lang="pl-PL" sz="2400" dirty="0"/>
              <a:t>, m. in. :</a:t>
            </a:r>
          </a:p>
          <a:p>
            <a:pPr marL="457200" indent="-457200">
              <a:buAutoNum type="alphaLcPeriod"/>
            </a:pPr>
            <a:r>
              <a:rPr lang="pl-PL" sz="2400" dirty="0"/>
              <a:t>Zabójstwo w czasie wróżdy ( gdy była dopuszczalna).</a:t>
            </a:r>
          </a:p>
          <a:p>
            <a:pPr marL="457200" indent="-457200">
              <a:buAutoNum type="alphaLcPeriod"/>
            </a:pPr>
            <a:r>
              <a:rPr lang="pl-PL" sz="2400" dirty="0"/>
              <a:t>Zabójstwo wyjętego spod prawa( wygnanie).</a:t>
            </a:r>
          </a:p>
          <a:p>
            <a:pPr marL="457200" indent="-457200">
              <a:buAutoNum type="alphaLcPeriod"/>
            </a:pPr>
            <a:r>
              <a:rPr lang="pl-PL" sz="2400" dirty="0"/>
              <a:t>Zabójstwo dokonane w czasie pojedynku sądowego.</a:t>
            </a:r>
          </a:p>
          <a:p>
            <a:pPr marL="457200" indent="-457200" algn="just">
              <a:buAutoNum type="alphaLcPeriod"/>
            </a:pPr>
            <a:r>
              <a:rPr lang="pl-PL" sz="2400" dirty="0"/>
              <a:t>Zabójstwo przestępcy( np. nocnego złodzieja schwytanego na gorącym uczynku).</a:t>
            </a:r>
          </a:p>
          <a:p>
            <a:pPr marL="457200" indent="-457200" algn="just">
              <a:buNone/>
            </a:pPr>
            <a:r>
              <a:rPr lang="pl-PL" sz="2400" dirty="0">
                <a:solidFill>
                  <a:srgbClr val="92D050"/>
                </a:solidFill>
              </a:rPr>
              <a:t>Art. 38 KP</a:t>
            </a:r>
          </a:p>
          <a:p>
            <a:pPr marL="457200" indent="-457200" algn="just">
              <a:buNone/>
            </a:pPr>
            <a:r>
              <a:rPr lang="pl-PL" sz="2400" dirty="0">
                <a:solidFill>
                  <a:srgbClr val="92D050"/>
                </a:solidFill>
              </a:rPr>
              <a:t>Art. 21KP - </a:t>
            </a:r>
            <a:r>
              <a:rPr lang="pl-PL" sz="2400" dirty="0"/>
              <a:t>bez względu na to, kto był przestępcą ( bez względu na pozycję społeczną.</a:t>
            </a:r>
            <a:endParaRPr lang="pl-PL" sz="2400" dirty="0">
              <a:solidFill>
                <a:srgbClr val="92D050"/>
              </a:solidFill>
            </a:endParaRPr>
          </a:p>
          <a:p>
            <a:pPr marL="457200" indent="-457200" algn="just">
              <a:buNone/>
            </a:pPr>
            <a:endParaRPr lang="pl-PL"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t>c. dalszy</a:t>
            </a:r>
          </a:p>
        </p:txBody>
      </p:sp>
      <p:sp>
        <p:nvSpPr>
          <p:cNvPr id="3" name="Symbol zastępczy zawartości 2"/>
          <p:cNvSpPr>
            <a:spLocks noGrp="1"/>
          </p:cNvSpPr>
          <p:nvPr>
            <p:ph idx="1"/>
          </p:nvPr>
        </p:nvSpPr>
        <p:spPr/>
        <p:txBody>
          <a:bodyPr>
            <a:normAutofit/>
          </a:bodyPr>
          <a:lstStyle/>
          <a:p>
            <a:pPr algn="just">
              <a:buNone/>
            </a:pPr>
            <a:r>
              <a:rPr lang="pl-PL" sz="2400" dirty="0"/>
              <a:t>4. </a:t>
            </a:r>
            <a:r>
              <a:rPr lang="pl-PL" sz="2400" dirty="0">
                <a:solidFill>
                  <a:srgbClr val="7030A0"/>
                </a:solidFill>
              </a:rPr>
              <a:t>Odpowiedzialność zbiorowa.</a:t>
            </a:r>
          </a:p>
          <a:p>
            <a:pPr algn="just">
              <a:buFont typeface="Arial" charset="0"/>
              <a:buChar char="•"/>
            </a:pPr>
            <a:r>
              <a:rPr lang="pl-PL" sz="2400" dirty="0"/>
              <a:t>Za przestępstwa popełnione przez niewolnika odpowiadał pan.</a:t>
            </a:r>
          </a:p>
          <a:p>
            <a:pPr algn="just">
              <a:buFont typeface="Arial" charset="0"/>
              <a:buChar char="•"/>
            </a:pPr>
            <a:r>
              <a:rPr lang="pl-PL" sz="2400" dirty="0">
                <a:solidFill>
                  <a:srgbClr val="92D050"/>
                </a:solidFill>
              </a:rPr>
              <a:t>Art. 17KP i art. 65 OP</a:t>
            </a:r>
          </a:p>
          <a:p>
            <a:pPr algn="just">
              <a:buNone/>
            </a:pPr>
            <a:r>
              <a:rPr lang="pl-PL" sz="2400" dirty="0"/>
              <a:t>Gdy niewolnik uderzył człowieka wolnego i uciekł </a:t>
            </a:r>
            <a:r>
              <a:rPr lang="pl-PL" sz="2400" dirty="0" err="1"/>
              <a:t>do</a:t>
            </a:r>
            <a:r>
              <a:rPr lang="pl-PL" sz="2400" dirty="0"/>
              <a:t> domu pana, to pan:</a:t>
            </a:r>
          </a:p>
          <a:p>
            <a:pPr marL="457200" indent="-457200" algn="just">
              <a:buAutoNum type="alphaLcPeriod"/>
            </a:pPr>
            <a:r>
              <a:rPr lang="pl-PL" sz="2400" dirty="0"/>
              <a:t>Mógł wydać niewolnika poszkodowanemu lub</a:t>
            </a:r>
          </a:p>
          <a:p>
            <a:pPr marL="457200" indent="-457200" algn="just">
              <a:buAutoNum type="alphaLcPeriod"/>
            </a:pPr>
            <a:r>
              <a:rPr lang="pl-PL" sz="2400" dirty="0"/>
              <a:t>musiał zapłacić karę pieniężną.</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solidFill>
                  <a:srgbClr val="00B050"/>
                </a:solidFill>
              </a:rPr>
              <a:t>Zagadnienia ogólne</a:t>
            </a:r>
          </a:p>
        </p:txBody>
      </p:sp>
      <p:sp>
        <p:nvSpPr>
          <p:cNvPr id="3" name="Symbol zastępczy zawartości 2"/>
          <p:cNvSpPr>
            <a:spLocks noGrp="1"/>
          </p:cNvSpPr>
          <p:nvPr>
            <p:ph idx="1"/>
          </p:nvPr>
        </p:nvSpPr>
        <p:spPr/>
        <p:txBody>
          <a:bodyPr>
            <a:normAutofit/>
          </a:bodyPr>
          <a:lstStyle/>
          <a:p>
            <a:pPr algn="just"/>
            <a:r>
              <a:rPr lang="pl-PL" sz="2400" dirty="0"/>
              <a:t>Spis prawa ruskiego, powstał na przełomie </a:t>
            </a:r>
            <a:r>
              <a:rPr lang="pl-PL" sz="2400" dirty="0">
                <a:solidFill>
                  <a:srgbClr val="00B0F0"/>
                </a:solidFill>
              </a:rPr>
              <a:t>XI/ XII wieku</a:t>
            </a:r>
            <a:r>
              <a:rPr lang="pl-PL" sz="2400" dirty="0"/>
              <a:t>, na </a:t>
            </a:r>
            <a:r>
              <a:rPr lang="pl-PL" sz="2400" dirty="0">
                <a:solidFill>
                  <a:srgbClr val="00B0F0"/>
                </a:solidFill>
              </a:rPr>
              <a:t>Rusi Kijowskiej.</a:t>
            </a:r>
          </a:p>
          <a:p>
            <a:pPr algn="just"/>
            <a:r>
              <a:rPr lang="pl-PL" sz="2400" dirty="0"/>
              <a:t>Zawiera normy prawa zwyczajowego oraz postanowienia ustawowe książąt.</a:t>
            </a:r>
          </a:p>
          <a:p>
            <a:pPr algn="just"/>
            <a:r>
              <a:rPr lang="pl-PL" sz="2400" dirty="0"/>
              <a:t>Znane są </a:t>
            </a:r>
            <a:r>
              <a:rPr lang="pl-PL" sz="2400" dirty="0">
                <a:solidFill>
                  <a:srgbClr val="00B0F0"/>
                </a:solidFill>
              </a:rPr>
              <a:t>3 redakcje Ruskiej Prawdy</a:t>
            </a:r>
            <a:r>
              <a:rPr lang="pl-PL" sz="2400" dirty="0"/>
              <a:t>:</a:t>
            </a:r>
          </a:p>
          <a:p>
            <a:pPr marL="514350" indent="-514350" algn="just">
              <a:buAutoNum type="romanUcPeriod"/>
            </a:pPr>
            <a:r>
              <a:rPr lang="pl-PL" sz="2400" dirty="0"/>
              <a:t>Krótka Prawda</a:t>
            </a:r>
          </a:p>
          <a:p>
            <a:pPr marL="514350" indent="-514350" algn="just">
              <a:buAutoNum type="romanUcPeriod"/>
            </a:pPr>
            <a:r>
              <a:rPr lang="pl-PL" sz="2400" dirty="0"/>
              <a:t>Obszerna Prawda</a:t>
            </a:r>
          </a:p>
          <a:p>
            <a:pPr marL="514350" indent="-514350" algn="just">
              <a:buAutoNum type="romanUcPeriod"/>
            </a:pPr>
            <a:r>
              <a:rPr lang="pl-PL" sz="2400" dirty="0"/>
              <a:t>Skrócona Prawda</a:t>
            </a:r>
          </a:p>
          <a:p>
            <a:pPr algn="just"/>
            <a:endParaRPr lang="pl-PL"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t>c. dalszy</a:t>
            </a:r>
          </a:p>
        </p:txBody>
      </p:sp>
      <p:sp>
        <p:nvSpPr>
          <p:cNvPr id="3" name="Symbol zastępczy zawartości 2"/>
          <p:cNvSpPr>
            <a:spLocks noGrp="1"/>
          </p:cNvSpPr>
          <p:nvPr>
            <p:ph idx="1"/>
          </p:nvPr>
        </p:nvSpPr>
        <p:spPr/>
        <p:txBody>
          <a:bodyPr>
            <a:normAutofit/>
          </a:bodyPr>
          <a:lstStyle/>
          <a:p>
            <a:pPr algn="just"/>
            <a:r>
              <a:rPr lang="pl-PL" sz="2400" dirty="0">
                <a:solidFill>
                  <a:srgbClr val="92D050"/>
                </a:solidFill>
              </a:rPr>
              <a:t>Art. 46 OP</a:t>
            </a:r>
          </a:p>
          <a:p>
            <a:pPr algn="just">
              <a:buNone/>
            </a:pPr>
            <a:r>
              <a:rPr lang="pl-PL" sz="2400" dirty="0"/>
              <a:t>Gdy niewolnik dopuścił się kradzieży, to pan:</a:t>
            </a:r>
          </a:p>
          <a:p>
            <a:pPr marL="457200" indent="-457200" algn="just">
              <a:buAutoNum type="alphaLcPeriod"/>
            </a:pPr>
            <a:r>
              <a:rPr lang="pl-PL" sz="2400" dirty="0"/>
              <a:t>Musiał zapłacić okradzionemu odszkodowanie równe podwójnej wartości skradzionej rzeczy lub</a:t>
            </a:r>
          </a:p>
          <a:p>
            <a:pPr marL="457200" indent="-457200" algn="just">
              <a:buAutoNum type="alphaLcPeriod"/>
            </a:pPr>
            <a:r>
              <a:rPr lang="pl-PL" sz="2400" dirty="0"/>
              <a:t>wydać niewolnika poszkodowanemu.</a:t>
            </a:r>
          </a:p>
          <a:p>
            <a:pPr marL="457200" indent="-457200" algn="just">
              <a:buNone/>
            </a:pPr>
            <a:r>
              <a:rPr lang="pl-PL" sz="2400" dirty="0"/>
              <a:t>5. </a:t>
            </a:r>
            <a:r>
              <a:rPr lang="pl-PL" sz="2400" dirty="0">
                <a:solidFill>
                  <a:srgbClr val="7030A0"/>
                </a:solidFill>
              </a:rPr>
              <a:t>Współuczestnictwo.</a:t>
            </a:r>
          </a:p>
          <a:p>
            <a:pPr marL="457200" indent="-457200" algn="just">
              <a:buNone/>
            </a:pPr>
            <a:r>
              <a:rPr lang="pl-PL" sz="2400" dirty="0"/>
              <a:t>* Udział w przestępstwie kilku osób ( jedno przestępstwo – kilku sprawców).</a:t>
            </a:r>
          </a:p>
          <a:p>
            <a:pPr marL="457200" indent="-457200" algn="just">
              <a:buNone/>
            </a:pPr>
            <a:endParaRPr lang="pl-PL"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t>c. dalszy</a:t>
            </a:r>
          </a:p>
        </p:txBody>
      </p:sp>
      <p:sp>
        <p:nvSpPr>
          <p:cNvPr id="3" name="Symbol zastępczy zawartości 2"/>
          <p:cNvSpPr>
            <a:spLocks noGrp="1"/>
          </p:cNvSpPr>
          <p:nvPr>
            <p:ph idx="1"/>
          </p:nvPr>
        </p:nvSpPr>
        <p:spPr/>
        <p:txBody>
          <a:bodyPr>
            <a:normAutofit/>
          </a:bodyPr>
          <a:lstStyle/>
          <a:p>
            <a:pPr algn="just"/>
            <a:r>
              <a:rPr lang="pl-PL" sz="2400" dirty="0"/>
              <a:t>Współsprawcy odpowiadali kumulatywnie, tzn. jeżeli, np. w kradzieży brało udział kilku przestępców, to każdy z nich musiał płacić karę w tej samej wysokości.</a:t>
            </a:r>
          </a:p>
          <a:p>
            <a:pPr algn="just"/>
            <a:r>
              <a:rPr lang="pl-PL" sz="2400" dirty="0"/>
              <a:t>Tak było jeżeli chodzi o ludzi wolnych ( </a:t>
            </a:r>
            <a:r>
              <a:rPr lang="pl-PL" sz="2400" dirty="0">
                <a:solidFill>
                  <a:srgbClr val="92D050"/>
                </a:solidFill>
              </a:rPr>
              <a:t>art. 31KP, art. 40KP, art. 42OP).</a:t>
            </a:r>
          </a:p>
          <a:p>
            <a:pPr algn="just"/>
            <a:r>
              <a:rPr lang="pl-PL" sz="2400" dirty="0"/>
              <a:t>Jeżeli wolny uczestniczył w kradzieży popełnionej przez niewolnika( </a:t>
            </a:r>
            <a:r>
              <a:rPr lang="pl-PL" sz="2400" dirty="0">
                <a:solidFill>
                  <a:srgbClr val="92D050"/>
                </a:solidFill>
              </a:rPr>
              <a:t>art. 121OP):</a:t>
            </a:r>
          </a:p>
          <a:p>
            <a:pPr marL="457200" indent="-457200" algn="just">
              <a:buAutoNum type="alphaLcPeriod"/>
            </a:pPr>
            <a:r>
              <a:rPr lang="pl-PL" sz="2400" dirty="0"/>
              <a:t>Niewolnika wydawano poszkodowanemu lub pan płacił za niego karę;</a:t>
            </a:r>
          </a:p>
          <a:p>
            <a:pPr marL="457200" indent="-457200" algn="just">
              <a:buAutoNum type="alphaLcPeriod"/>
            </a:pPr>
            <a:r>
              <a:rPr lang="pl-PL" sz="2400" dirty="0"/>
              <a:t>Osoba wolna zaś płaciła karę pieniężną księciu – tzw. </a:t>
            </a:r>
            <a:r>
              <a:rPr lang="pl-PL" sz="2400" dirty="0" err="1"/>
              <a:t>prodażę</a:t>
            </a:r>
            <a:r>
              <a:rPr lang="pl-PL" sz="2400" dirty="0"/>
              <a:t>.</a:t>
            </a:r>
          </a:p>
          <a:p>
            <a:pPr algn="just">
              <a:buNone/>
            </a:pPr>
            <a:endParaRPr lang="pl-PL"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solidFill>
                  <a:srgbClr val="002060"/>
                </a:solidFill>
              </a:rPr>
              <a:t>IV. KARY</a:t>
            </a:r>
          </a:p>
        </p:txBody>
      </p:sp>
      <p:sp>
        <p:nvSpPr>
          <p:cNvPr id="3" name="Symbol zastępczy zawartości 2"/>
          <p:cNvSpPr>
            <a:spLocks noGrp="1"/>
          </p:cNvSpPr>
          <p:nvPr>
            <p:ph idx="1"/>
          </p:nvPr>
        </p:nvSpPr>
        <p:spPr/>
        <p:txBody>
          <a:bodyPr>
            <a:normAutofit/>
          </a:bodyPr>
          <a:lstStyle/>
          <a:p>
            <a:pPr algn="just"/>
            <a:r>
              <a:rPr lang="pl-PL" sz="2400" dirty="0">
                <a:solidFill>
                  <a:srgbClr val="002060"/>
                </a:solidFill>
              </a:rPr>
              <a:t>KARY</a:t>
            </a:r>
            <a:r>
              <a:rPr lang="pl-PL" sz="2400" dirty="0">
                <a:solidFill>
                  <a:srgbClr val="00B050"/>
                </a:solidFill>
              </a:rPr>
              <a:t>: </a:t>
            </a:r>
          </a:p>
          <a:p>
            <a:pPr marL="457200" indent="-457200" algn="just">
              <a:buAutoNum type="alphaLcPeriod"/>
            </a:pPr>
            <a:r>
              <a:rPr lang="pl-PL" sz="2400" dirty="0">
                <a:solidFill>
                  <a:srgbClr val="00B050"/>
                </a:solidFill>
              </a:rPr>
              <a:t>Potok i </a:t>
            </a:r>
            <a:r>
              <a:rPr lang="pl-PL" sz="2400" dirty="0" err="1">
                <a:solidFill>
                  <a:srgbClr val="00B050"/>
                </a:solidFill>
              </a:rPr>
              <a:t>rozgrablenije</a:t>
            </a:r>
            <a:endParaRPr lang="pl-PL" sz="2400" dirty="0">
              <a:solidFill>
                <a:srgbClr val="00B050"/>
              </a:solidFill>
            </a:endParaRPr>
          </a:p>
          <a:p>
            <a:pPr marL="457200" indent="-457200" algn="just">
              <a:buAutoNum type="alphaLcPeriod"/>
            </a:pPr>
            <a:r>
              <a:rPr lang="pl-PL" sz="2400" dirty="0" err="1">
                <a:solidFill>
                  <a:srgbClr val="00B050"/>
                </a:solidFill>
              </a:rPr>
              <a:t>Wira</a:t>
            </a:r>
            <a:endParaRPr lang="pl-PL" sz="2400" dirty="0">
              <a:solidFill>
                <a:srgbClr val="00B050"/>
              </a:solidFill>
            </a:endParaRPr>
          </a:p>
          <a:p>
            <a:pPr marL="457200" indent="-457200" algn="just">
              <a:buAutoNum type="alphaLcPeriod"/>
            </a:pPr>
            <a:r>
              <a:rPr lang="pl-PL" sz="2400" dirty="0" err="1">
                <a:solidFill>
                  <a:srgbClr val="00B050"/>
                </a:solidFill>
              </a:rPr>
              <a:t>Prodaża</a:t>
            </a:r>
            <a:endParaRPr lang="pl-PL" sz="2400" dirty="0">
              <a:solidFill>
                <a:srgbClr val="00B050"/>
              </a:solidFill>
            </a:endParaRPr>
          </a:p>
          <a:p>
            <a:pPr marL="457200" indent="-457200" algn="just">
              <a:buAutoNum type="arabicPeriod"/>
            </a:pPr>
            <a:r>
              <a:rPr lang="pl-PL" sz="2400" dirty="0"/>
              <a:t>Ruska Prawda nie przewiduje kary śmierci i kar okaleczenia( </a:t>
            </a:r>
            <a:r>
              <a:rPr lang="pl-PL" sz="2400" dirty="0" err="1"/>
              <a:t>mutylacyjnych</a:t>
            </a:r>
            <a:r>
              <a:rPr lang="pl-PL" sz="2400" dirty="0"/>
              <a:t>).</a:t>
            </a:r>
          </a:p>
          <a:p>
            <a:pPr marL="457200" indent="-457200" algn="just">
              <a:buNone/>
            </a:pPr>
            <a:r>
              <a:rPr lang="pl-PL" sz="2400" dirty="0"/>
              <a:t>* Najcięższą karą publiczną przewidzianą w Ruskiej Prawdzie jest </a:t>
            </a:r>
            <a:r>
              <a:rPr lang="pl-PL" sz="2400" dirty="0">
                <a:solidFill>
                  <a:srgbClr val="7030A0"/>
                </a:solidFill>
              </a:rPr>
              <a:t>potok i </a:t>
            </a:r>
            <a:r>
              <a:rPr lang="pl-PL" sz="2400" dirty="0" err="1">
                <a:solidFill>
                  <a:srgbClr val="7030A0"/>
                </a:solidFill>
              </a:rPr>
              <a:t>rozgrablenije</a:t>
            </a:r>
            <a:r>
              <a:rPr lang="pl-PL" sz="2400" dirty="0">
                <a:solidFill>
                  <a:srgbClr val="7030A0"/>
                </a:solidFill>
              </a:rPr>
              <a:t>, </a:t>
            </a:r>
            <a:r>
              <a:rPr lang="pl-PL" sz="2400" dirty="0"/>
              <a:t>tzn. skazanie przestępcy niekiedy wraz z rodziną na </a:t>
            </a:r>
          </a:p>
          <a:p>
            <a:pPr marL="457200" indent="-457200" algn="just">
              <a:buAutoNum type="arabicPeriod"/>
            </a:pPr>
            <a:endParaRPr lang="pl-PL" sz="2400" dirty="0">
              <a:solidFill>
                <a:srgbClr val="00B05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t>c. dalszy</a:t>
            </a:r>
          </a:p>
        </p:txBody>
      </p:sp>
      <p:sp>
        <p:nvSpPr>
          <p:cNvPr id="3" name="Symbol zastępczy zawartości 2"/>
          <p:cNvSpPr>
            <a:spLocks noGrp="1"/>
          </p:cNvSpPr>
          <p:nvPr>
            <p:ph idx="1"/>
          </p:nvPr>
        </p:nvSpPr>
        <p:spPr/>
        <p:txBody>
          <a:bodyPr>
            <a:normAutofit/>
          </a:bodyPr>
          <a:lstStyle/>
          <a:p>
            <a:pPr algn="just">
              <a:buNone/>
            </a:pPr>
            <a:r>
              <a:rPr lang="pl-PL" sz="2400" dirty="0"/>
              <a:t>wygnanie połączone z konfiskatą całego mienia.</a:t>
            </a:r>
          </a:p>
          <a:p>
            <a:pPr algn="just">
              <a:buFont typeface="Arial" charset="0"/>
              <a:buChar char="•"/>
            </a:pPr>
            <a:r>
              <a:rPr lang="pl-PL" sz="2400" dirty="0"/>
              <a:t>Kara ta groziła za:</a:t>
            </a:r>
          </a:p>
          <a:p>
            <a:pPr marL="457200" indent="-457200" algn="just">
              <a:buAutoNum type="alphaLcPeriod"/>
            </a:pPr>
            <a:r>
              <a:rPr lang="pl-PL" sz="2400" dirty="0">
                <a:solidFill>
                  <a:srgbClr val="92D050"/>
                </a:solidFill>
              </a:rPr>
              <a:t>art. 7OP – </a:t>
            </a:r>
            <a:r>
              <a:rPr lang="pl-PL" sz="2400" dirty="0"/>
              <a:t>mężobójstwo umyślne ( morderstwo),</a:t>
            </a:r>
          </a:p>
          <a:p>
            <a:pPr marL="457200" indent="-457200" algn="just">
              <a:buAutoNum type="alphaLcPeriod"/>
            </a:pPr>
            <a:r>
              <a:rPr lang="pl-PL" sz="2400" dirty="0"/>
              <a:t>Kradzież konia,</a:t>
            </a:r>
          </a:p>
          <a:p>
            <a:pPr marL="457200" indent="-457200" algn="just">
              <a:buAutoNum type="alphaLcPeriod"/>
            </a:pPr>
            <a:r>
              <a:rPr lang="pl-PL" sz="2400" dirty="0">
                <a:solidFill>
                  <a:srgbClr val="92D050"/>
                </a:solidFill>
              </a:rPr>
              <a:t>art. </a:t>
            </a:r>
            <a:r>
              <a:rPr lang="pl-PL" sz="2400">
                <a:solidFill>
                  <a:srgbClr val="92D050"/>
                </a:solidFill>
              </a:rPr>
              <a:t>83 OP </a:t>
            </a:r>
            <a:r>
              <a:rPr lang="pl-PL" sz="2400" dirty="0">
                <a:solidFill>
                  <a:srgbClr val="92D050"/>
                </a:solidFill>
              </a:rPr>
              <a:t>- </a:t>
            </a:r>
            <a:r>
              <a:rPr lang="pl-PL" sz="2400" dirty="0"/>
              <a:t>podpalenie gumna ( stodoły) lub dworu.</a:t>
            </a:r>
          </a:p>
          <a:p>
            <a:pPr marL="457200" indent="-457200" algn="just">
              <a:buNone/>
            </a:pPr>
            <a:r>
              <a:rPr lang="pl-PL" sz="2400" dirty="0"/>
              <a:t>2. Przewagę w systemie kar w Ruskiej Prawdzie mają </a:t>
            </a:r>
            <a:r>
              <a:rPr lang="pl-PL" sz="2400" dirty="0">
                <a:solidFill>
                  <a:srgbClr val="7030A0"/>
                </a:solidFill>
              </a:rPr>
              <a:t>kary pieniężne:</a:t>
            </a:r>
          </a:p>
          <a:p>
            <a:pPr marL="457200" indent="-457200" algn="just">
              <a:buNone/>
            </a:pPr>
            <a:endParaRPr lang="pl-PL" sz="2400" dirty="0">
              <a:solidFill>
                <a:srgbClr val="00B0F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t>c. dalszy</a:t>
            </a:r>
          </a:p>
        </p:txBody>
      </p:sp>
      <p:sp>
        <p:nvSpPr>
          <p:cNvPr id="3" name="Symbol zastępczy zawartości 2"/>
          <p:cNvSpPr>
            <a:spLocks noGrp="1"/>
          </p:cNvSpPr>
          <p:nvPr>
            <p:ph idx="1"/>
          </p:nvPr>
        </p:nvSpPr>
        <p:spPr/>
        <p:txBody>
          <a:bodyPr>
            <a:normAutofit lnSpcReduction="10000"/>
          </a:bodyPr>
          <a:lstStyle/>
          <a:p>
            <a:pPr marL="457200" indent="-457200" algn="just">
              <a:buAutoNum type="alphaUcPeriod"/>
            </a:pPr>
            <a:r>
              <a:rPr lang="pl-PL" sz="2400" dirty="0">
                <a:solidFill>
                  <a:srgbClr val="00B0F0"/>
                </a:solidFill>
              </a:rPr>
              <a:t>Na rzecz księcia:</a:t>
            </a:r>
          </a:p>
          <a:p>
            <a:pPr marL="457200" indent="-457200" algn="just">
              <a:buAutoNum type="alphaLcPeriod"/>
            </a:pPr>
            <a:r>
              <a:rPr lang="pl-PL" sz="2400" dirty="0" err="1">
                <a:solidFill>
                  <a:srgbClr val="7030A0"/>
                </a:solidFill>
              </a:rPr>
              <a:t>Wira</a:t>
            </a:r>
            <a:r>
              <a:rPr lang="pl-PL" sz="2400" dirty="0">
                <a:solidFill>
                  <a:srgbClr val="7030A0"/>
                </a:solidFill>
              </a:rPr>
              <a:t> zwyczajna </a:t>
            </a:r>
            <a:r>
              <a:rPr lang="pl-PL" sz="2400" dirty="0">
                <a:solidFill>
                  <a:srgbClr val="00B0F0"/>
                </a:solidFill>
              </a:rPr>
              <a:t>- </a:t>
            </a:r>
            <a:r>
              <a:rPr lang="pl-PL" sz="2400" dirty="0"/>
              <a:t>za mężobójstwo oraz za ciężkie uszkodzenie ciała.</a:t>
            </a:r>
          </a:p>
          <a:p>
            <a:pPr marL="457200" indent="-457200" algn="just">
              <a:buAutoNum type="alphaLcPeriod"/>
            </a:pPr>
            <a:r>
              <a:rPr lang="pl-PL" sz="2400" dirty="0" err="1">
                <a:solidFill>
                  <a:srgbClr val="7030A0"/>
                </a:solidFill>
              </a:rPr>
              <a:t>Prodaża</a:t>
            </a:r>
            <a:r>
              <a:rPr lang="pl-PL" sz="2400" dirty="0">
                <a:solidFill>
                  <a:srgbClr val="00B0F0"/>
                </a:solidFill>
              </a:rPr>
              <a:t> - </a:t>
            </a:r>
            <a:r>
              <a:rPr lang="pl-PL" sz="2400" dirty="0"/>
              <a:t>kara pieniężna przewidziana za inne przestępstwa, np. lekkie uszkodzenie ciała.</a:t>
            </a:r>
          </a:p>
          <a:p>
            <a:pPr marL="457200" indent="-457200" algn="just">
              <a:buNone/>
            </a:pPr>
            <a:r>
              <a:rPr lang="pl-PL" sz="2400" dirty="0">
                <a:solidFill>
                  <a:srgbClr val="00B0F0"/>
                </a:solidFill>
              </a:rPr>
              <a:t>B. Na rzecz poszkodowanego ( bądź jego rodziny, rodu):</a:t>
            </a:r>
          </a:p>
          <a:p>
            <a:pPr marL="457200" indent="-457200" algn="just">
              <a:buAutoNum type="alphaLcPeriod"/>
            </a:pPr>
            <a:r>
              <a:rPr lang="pl-PL" sz="2400" dirty="0"/>
              <a:t>Oprócz wiry na rzecz księcia sprawca w przypadku mężobójstwa płacił </a:t>
            </a:r>
            <a:r>
              <a:rPr lang="pl-PL" sz="2400" dirty="0">
                <a:solidFill>
                  <a:srgbClr val="7030A0"/>
                </a:solidFill>
              </a:rPr>
              <a:t>główszczyznę</a:t>
            </a:r>
            <a:r>
              <a:rPr lang="pl-PL" sz="2400" dirty="0">
                <a:solidFill>
                  <a:srgbClr val="00B0F0"/>
                </a:solidFill>
              </a:rPr>
              <a:t> </a:t>
            </a:r>
            <a:r>
              <a:rPr lang="pl-PL" sz="2400" dirty="0"/>
              <a:t>zabitego.</a:t>
            </a:r>
          </a:p>
          <a:p>
            <a:pPr marL="457200" indent="-457200" algn="just">
              <a:buAutoNum type="alphaLcPeriod"/>
            </a:pPr>
            <a:r>
              <a:rPr lang="pl-PL" sz="2400" dirty="0"/>
              <a:t>Oprócz </a:t>
            </a:r>
            <a:r>
              <a:rPr lang="pl-PL" sz="2400" dirty="0" err="1"/>
              <a:t>prodaży</a:t>
            </a:r>
            <a:r>
              <a:rPr lang="pl-PL" sz="2400" dirty="0"/>
              <a:t> na rzecz księcia sprawca płacił </a:t>
            </a:r>
            <a:r>
              <a:rPr lang="pl-PL" sz="2400" dirty="0">
                <a:solidFill>
                  <a:srgbClr val="7030A0"/>
                </a:solidFill>
              </a:rPr>
              <a:t>nawiązkę </a:t>
            </a:r>
            <a:r>
              <a:rPr lang="pl-PL" sz="2400" dirty="0"/>
              <a:t>na rzecz poszkodowanego.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t>c. dalszy</a:t>
            </a:r>
          </a:p>
        </p:txBody>
      </p:sp>
      <p:sp>
        <p:nvSpPr>
          <p:cNvPr id="3" name="Symbol zastępczy zawartości 2"/>
          <p:cNvSpPr>
            <a:spLocks noGrp="1"/>
          </p:cNvSpPr>
          <p:nvPr>
            <p:ph idx="1"/>
          </p:nvPr>
        </p:nvSpPr>
        <p:spPr/>
        <p:txBody>
          <a:bodyPr>
            <a:normAutofit lnSpcReduction="10000"/>
          </a:bodyPr>
          <a:lstStyle/>
          <a:p>
            <a:pPr algn="just">
              <a:buNone/>
            </a:pPr>
            <a:r>
              <a:rPr lang="pl-PL" sz="2400" dirty="0"/>
              <a:t>3. Oprócz wiry zwyczajnej, którą sprawca płacił sam, była jeszcze tzw</a:t>
            </a:r>
            <a:r>
              <a:rPr lang="pl-PL" sz="2400" dirty="0">
                <a:solidFill>
                  <a:srgbClr val="7030A0"/>
                </a:solidFill>
              </a:rPr>
              <a:t>. dzika </a:t>
            </a:r>
            <a:r>
              <a:rPr lang="pl-PL" sz="2400" dirty="0" err="1">
                <a:solidFill>
                  <a:srgbClr val="7030A0"/>
                </a:solidFill>
              </a:rPr>
              <a:t>wira</a:t>
            </a:r>
            <a:r>
              <a:rPr lang="pl-PL" sz="2400" dirty="0">
                <a:solidFill>
                  <a:srgbClr val="7030A0"/>
                </a:solidFill>
              </a:rPr>
              <a:t> ( </a:t>
            </a:r>
            <a:r>
              <a:rPr lang="pl-PL" sz="2400" dirty="0" err="1">
                <a:solidFill>
                  <a:srgbClr val="7030A0"/>
                </a:solidFill>
              </a:rPr>
              <a:t>wira</a:t>
            </a:r>
            <a:r>
              <a:rPr lang="pl-PL" sz="2400" dirty="0">
                <a:solidFill>
                  <a:srgbClr val="7030A0"/>
                </a:solidFill>
              </a:rPr>
              <a:t> płacona za cudzy czyn</a:t>
            </a:r>
            <a:r>
              <a:rPr lang="pl-PL" sz="2400" dirty="0"/>
              <a:t>), którą kolektywnie płaciła gmina.</a:t>
            </a:r>
          </a:p>
          <a:p>
            <a:pPr algn="just">
              <a:buNone/>
            </a:pPr>
            <a:r>
              <a:rPr lang="pl-PL" sz="2400" dirty="0">
                <a:solidFill>
                  <a:srgbClr val="92D050"/>
                </a:solidFill>
              </a:rPr>
              <a:t>A. art. 3OP </a:t>
            </a:r>
          </a:p>
          <a:p>
            <a:pPr algn="just">
              <a:buNone/>
            </a:pPr>
            <a:r>
              <a:rPr lang="pl-PL" sz="2400" dirty="0">
                <a:solidFill>
                  <a:srgbClr val="00B0F0"/>
                </a:solidFill>
              </a:rPr>
              <a:t>Samodzielnie gmina płaciła dziką </a:t>
            </a:r>
            <a:r>
              <a:rPr lang="pl-PL" sz="2400" dirty="0" err="1">
                <a:solidFill>
                  <a:srgbClr val="00B0F0"/>
                </a:solidFill>
              </a:rPr>
              <a:t>wirę</a:t>
            </a:r>
            <a:r>
              <a:rPr lang="pl-PL" sz="2400" dirty="0"/>
              <a:t>, gdy na jej obszarze zabito kogoś, a gmina nie przedsięwzięła żadnych kroków w celu wykrycia i ujęcia sprawcy:</a:t>
            </a:r>
          </a:p>
          <a:p>
            <a:pPr marL="457200" indent="-457200" algn="just">
              <a:buAutoNum type="alphaLcPeriod"/>
            </a:pPr>
            <a:r>
              <a:rPr lang="pl-PL" sz="2400" dirty="0"/>
              <a:t>Jeżeli zabitym była osoba związana z osobą księcia – </a:t>
            </a:r>
            <a:r>
              <a:rPr lang="pl-PL" sz="2400" dirty="0" err="1"/>
              <a:t>wira</a:t>
            </a:r>
            <a:r>
              <a:rPr lang="pl-PL" sz="2400" dirty="0"/>
              <a:t> wynosiła 80 grzywien.</a:t>
            </a:r>
          </a:p>
          <a:p>
            <a:pPr marL="457200" indent="-457200" algn="just">
              <a:buAutoNum type="alphaLcPeriod"/>
            </a:pPr>
            <a:r>
              <a:rPr lang="pl-PL" sz="2400" dirty="0"/>
              <a:t>Jeżeli prosty człowiek – </a:t>
            </a:r>
            <a:r>
              <a:rPr lang="pl-PL" sz="2400" dirty="0" err="1"/>
              <a:t>wira</a:t>
            </a:r>
            <a:r>
              <a:rPr lang="pl-PL" sz="2400" dirty="0"/>
              <a:t> wynosiła 40 grzywien.</a:t>
            </a:r>
          </a:p>
          <a:p>
            <a:pPr algn="just">
              <a:buNone/>
            </a:pPr>
            <a:endParaRPr lang="pl-PL"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t>c. dalszy</a:t>
            </a:r>
          </a:p>
        </p:txBody>
      </p:sp>
      <p:sp>
        <p:nvSpPr>
          <p:cNvPr id="3" name="Symbol zastępczy zawartości 2"/>
          <p:cNvSpPr>
            <a:spLocks noGrp="1"/>
          </p:cNvSpPr>
          <p:nvPr>
            <p:ph idx="1"/>
          </p:nvPr>
        </p:nvSpPr>
        <p:spPr/>
        <p:txBody>
          <a:bodyPr>
            <a:normAutofit lnSpcReduction="10000"/>
          </a:bodyPr>
          <a:lstStyle/>
          <a:p>
            <a:pPr algn="just">
              <a:buNone/>
            </a:pPr>
            <a:r>
              <a:rPr lang="pl-PL" sz="2400" dirty="0"/>
              <a:t>B</a:t>
            </a:r>
            <a:r>
              <a:rPr lang="pl-PL" sz="2400" dirty="0">
                <a:solidFill>
                  <a:srgbClr val="00B0F0"/>
                </a:solidFill>
              </a:rPr>
              <a:t>. Gmina nie odpowiadała, nie płaciła dzikiej wiry:</a:t>
            </a:r>
          </a:p>
          <a:p>
            <a:pPr marL="457200" indent="-457200" algn="just">
              <a:buAutoNum type="alphaLcPeriod"/>
            </a:pPr>
            <a:r>
              <a:rPr lang="pl-PL" sz="2400" dirty="0"/>
              <a:t>gdy na jej obszarze znaleziono tylko kości zabitego lub</a:t>
            </a:r>
          </a:p>
          <a:p>
            <a:pPr marL="457200" indent="-457200" algn="just">
              <a:buAutoNum type="alphaLcPeriod"/>
            </a:pPr>
            <a:r>
              <a:rPr lang="pl-PL" sz="2400" dirty="0"/>
              <a:t>gdy nikt nie znał zabitego, nie można było ustalić jego tożsamości.</a:t>
            </a:r>
          </a:p>
          <a:p>
            <a:pPr marL="457200" indent="-457200" algn="just">
              <a:buNone/>
            </a:pPr>
            <a:r>
              <a:rPr lang="pl-PL" sz="2400" dirty="0"/>
              <a:t>C. </a:t>
            </a:r>
            <a:r>
              <a:rPr lang="pl-PL" sz="2400" dirty="0">
                <a:solidFill>
                  <a:srgbClr val="00B0F0"/>
                </a:solidFill>
              </a:rPr>
              <a:t>Subsydiarnie gmina płaciła dziką </a:t>
            </a:r>
            <a:r>
              <a:rPr lang="pl-PL" sz="2400" dirty="0" err="1">
                <a:solidFill>
                  <a:srgbClr val="00B0F0"/>
                </a:solidFill>
              </a:rPr>
              <a:t>wirę</a:t>
            </a:r>
            <a:r>
              <a:rPr lang="pl-PL" sz="2400" dirty="0">
                <a:solidFill>
                  <a:srgbClr val="00B0F0"/>
                </a:solidFill>
              </a:rPr>
              <a:t> wspólnie ze swym członkiem:</a:t>
            </a:r>
          </a:p>
          <a:p>
            <a:pPr marL="457200" indent="-457200" algn="just">
              <a:buAutoNum type="alphaLcPeriod"/>
            </a:pPr>
            <a:r>
              <a:rPr lang="pl-PL" sz="2400" dirty="0"/>
              <a:t>gdy ten jawnie w zwadzie lub podczas uczty popełnił mężobójstwo i</a:t>
            </a:r>
          </a:p>
          <a:p>
            <a:pPr marL="457200" indent="-457200" algn="just">
              <a:buAutoNum type="alphaLcPeriod"/>
            </a:pPr>
            <a:r>
              <a:rPr lang="pl-PL" sz="2400" dirty="0"/>
              <a:t>gdy uiszczał swój wkład na spłatę dzikiej wiry.</a:t>
            </a:r>
          </a:p>
          <a:p>
            <a:pPr marL="457200" indent="-457200" algn="just">
              <a:buNone/>
            </a:pPr>
            <a:r>
              <a:rPr lang="pl-PL" sz="2400" dirty="0"/>
              <a:t>Główszczyznę płacił sam sprawca bez gminy za zabicie na rzecz krewnych zabitego.</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t>c. dalszy</a:t>
            </a:r>
          </a:p>
        </p:txBody>
      </p:sp>
      <p:sp>
        <p:nvSpPr>
          <p:cNvPr id="3" name="Symbol zastępczy zawartości 2"/>
          <p:cNvSpPr>
            <a:spLocks noGrp="1"/>
          </p:cNvSpPr>
          <p:nvPr>
            <p:ph idx="1"/>
          </p:nvPr>
        </p:nvSpPr>
        <p:spPr/>
        <p:txBody>
          <a:bodyPr>
            <a:normAutofit/>
          </a:bodyPr>
          <a:lstStyle/>
          <a:p>
            <a:pPr>
              <a:buNone/>
            </a:pPr>
            <a:r>
              <a:rPr lang="pl-PL" sz="2400" dirty="0"/>
              <a:t>4. </a:t>
            </a:r>
            <a:r>
              <a:rPr lang="pl-PL" sz="2400" dirty="0">
                <a:solidFill>
                  <a:srgbClr val="7030A0"/>
                </a:solidFill>
              </a:rPr>
              <a:t>Wysokość wiry i </a:t>
            </a:r>
            <a:r>
              <a:rPr lang="pl-PL" sz="2400" dirty="0" err="1">
                <a:solidFill>
                  <a:srgbClr val="7030A0"/>
                </a:solidFill>
              </a:rPr>
              <a:t>prodaży</a:t>
            </a:r>
            <a:r>
              <a:rPr lang="pl-PL" sz="2400" dirty="0">
                <a:solidFill>
                  <a:srgbClr val="7030A0"/>
                </a:solidFill>
              </a:rPr>
              <a:t>.</a:t>
            </a:r>
          </a:p>
          <a:p>
            <a:pPr marL="457200" indent="-457200" algn="just">
              <a:buAutoNum type="alphaUcPeriod"/>
            </a:pPr>
            <a:r>
              <a:rPr lang="pl-PL" sz="2400" dirty="0">
                <a:solidFill>
                  <a:srgbClr val="00B0F0"/>
                </a:solidFill>
              </a:rPr>
              <a:t>Wysokość wiry:</a:t>
            </a:r>
          </a:p>
          <a:p>
            <a:pPr marL="457200" indent="-457200" algn="just">
              <a:buAutoNum type="alphaLcPeriod"/>
            </a:pPr>
            <a:r>
              <a:rPr lang="pl-PL" sz="2400" dirty="0">
                <a:solidFill>
                  <a:srgbClr val="92D050"/>
                </a:solidFill>
              </a:rPr>
              <a:t>Art. 3 OP – </a:t>
            </a:r>
            <a:r>
              <a:rPr lang="pl-PL" sz="2400" dirty="0"/>
              <a:t>mężobójstwo w zależności od pozycji społecznej.</a:t>
            </a:r>
          </a:p>
          <a:p>
            <a:pPr marL="457200" indent="-457200" algn="just">
              <a:buNone/>
            </a:pPr>
            <a:r>
              <a:rPr lang="pl-PL" sz="2400" dirty="0"/>
              <a:t>Wysokość wiry: 1) za zabicie wolnego – 40 grzywien, 2) za zabicie urzędnika książęcego – 80 grzywien( 2 razy tyle).</a:t>
            </a:r>
          </a:p>
          <a:p>
            <a:pPr marL="457200" indent="-457200" algn="just">
              <a:buNone/>
            </a:pPr>
            <a:r>
              <a:rPr lang="pl-PL" sz="2400" dirty="0">
                <a:solidFill>
                  <a:srgbClr val="92D050"/>
                </a:solidFill>
              </a:rPr>
              <a:t>b. Art. 88 OP – płeć</a:t>
            </a:r>
          </a:p>
          <a:p>
            <a:pPr marL="457200" indent="-457200" algn="just">
              <a:buNone/>
            </a:pPr>
            <a:r>
              <a:rPr lang="pl-PL" sz="2400" dirty="0"/>
              <a:t>Za zabicie kobiety – </a:t>
            </a:r>
            <a:r>
              <a:rPr lang="pl-PL" sz="2400" dirty="0" err="1"/>
              <a:t>wira</a:t>
            </a:r>
            <a:r>
              <a:rPr lang="pl-PL" sz="2400" dirty="0"/>
              <a:t> równa była połowie wiry płaconej za zabicie wolnego mężczyzny( 20 grzywien).</a:t>
            </a:r>
          </a:p>
          <a:p>
            <a:pPr marL="457200" indent="-457200" algn="just">
              <a:buNone/>
            </a:pPr>
            <a:endParaRPr lang="pl-PL"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t>c. dalszy</a:t>
            </a:r>
          </a:p>
        </p:txBody>
      </p:sp>
      <p:sp>
        <p:nvSpPr>
          <p:cNvPr id="3" name="Symbol zastępczy zawartości 2"/>
          <p:cNvSpPr>
            <a:spLocks noGrp="1"/>
          </p:cNvSpPr>
          <p:nvPr>
            <p:ph idx="1"/>
          </p:nvPr>
        </p:nvSpPr>
        <p:spPr/>
        <p:txBody>
          <a:bodyPr>
            <a:normAutofit/>
          </a:bodyPr>
          <a:lstStyle/>
          <a:p>
            <a:pPr algn="just">
              <a:buNone/>
            </a:pPr>
            <a:r>
              <a:rPr lang="pl-PL" sz="2400" dirty="0">
                <a:solidFill>
                  <a:srgbClr val="92D050"/>
                </a:solidFill>
              </a:rPr>
              <a:t>c. Art. 27OP – ciężkie obrażenia ciała</a:t>
            </a:r>
          </a:p>
          <a:p>
            <a:pPr algn="just">
              <a:buNone/>
            </a:pPr>
            <a:r>
              <a:rPr lang="pl-PL" sz="2400" dirty="0"/>
              <a:t>Za ciężkie obrażenia ciała: 1) odcięcie ręki, nogi; 2) wybicie oka; 3) odcięcie nosa płacono: połowę wiry księciu ( 20 grzywien) oraz poszkodowanemu płacono nawiązkę w wysokości połowy tej kwoty ( 10 grzywien).</a:t>
            </a:r>
          </a:p>
          <a:p>
            <a:pPr algn="just">
              <a:buNone/>
            </a:pPr>
            <a:r>
              <a:rPr lang="pl-PL" sz="2400" dirty="0">
                <a:solidFill>
                  <a:srgbClr val="92D050"/>
                </a:solidFill>
              </a:rPr>
              <a:t>d. Art. 89OP – mężobójstwo</a:t>
            </a:r>
          </a:p>
          <a:p>
            <a:pPr algn="just">
              <a:buNone/>
            </a:pPr>
            <a:r>
              <a:rPr lang="pl-PL" sz="2400" dirty="0"/>
              <a:t>Za zabicie niewolnika lub niewolnicy nie uiszczano wiry. Wyjątek! Za zabicie niewinnego niewolnika lub niewolnicy, sprawca płacił : 1)księciu – </a:t>
            </a:r>
            <a:r>
              <a:rPr lang="pl-PL" sz="2400" dirty="0" err="1"/>
              <a:t>prodażę</a:t>
            </a:r>
            <a:r>
              <a:rPr lang="pl-PL" sz="2400" dirty="0"/>
              <a:t> </a:t>
            </a:r>
          </a:p>
          <a:p>
            <a:pPr algn="just">
              <a:buNone/>
            </a:pPr>
            <a:r>
              <a:rPr lang="pl-PL" sz="2400" dirty="0"/>
              <a:t>( 12 grzywien) ; 2) a panu odszkodowanie ( cenę niewolnika lub niewolnicy).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t>c. dalszy</a:t>
            </a:r>
          </a:p>
        </p:txBody>
      </p:sp>
      <p:sp>
        <p:nvSpPr>
          <p:cNvPr id="3" name="Symbol zastępczy zawartości 2"/>
          <p:cNvSpPr>
            <a:spLocks noGrp="1"/>
          </p:cNvSpPr>
          <p:nvPr>
            <p:ph idx="1"/>
          </p:nvPr>
        </p:nvSpPr>
        <p:spPr/>
        <p:txBody>
          <a:bodyPr>
            <a:normAutofit/>
          </a:bodyPr>
          <a:lstStyle/>
          <a:p>
            <a:pPr algn="just">
              <a:buNone/>
            </a:pPr>
            <a:r>
              <a:rPr lang="pl-PL" sz="2400" dirty="0">
                <a:solidFill>
                  <a:srgbClr val="00B0F0"/>
                </a:solidFill>
              </a:rPr>
              <a:t>B. Wysokość </a:t>
            </a:r>
            <a:r>
              <a:rPr lang="pl-PL" sz="2400" dirty="0" err="1">
                <a:solidFill>
                  <a:srgbClr val="00B0F0"/>
                </a:solidFill>
              </a:rPr>
              <a:t>prodaży</a:t>
            </a:r>
            <a:r>
              <a:rPr lang="pl-PL" sz="2400" dirty="0">
                <a:solidFill>
                  <a:srgbClr val="00B0F0"/>
                </a:solidFill>
              </a:rPr>
              <a:t>( różna ):</a:t>
            </a:r>
          </a:p>
          <a:p>
            <a:pPr marL="457200" indent="-457200" algn="just">
              <a:buAutoNum type="alphaLcPeriod"/>
            </a:pPr>
            <a:r>
              <a:rPr lang="pl-PL" sz="2400" dirty="0">
                <a:solidFill>
                  <a:srgbClr val="92D050"/>
                </a:solidFill>
              </a:rPr>
              <a:t>Art. 3KP</a:t>
            </a:r>
          </a:p>
          <a:p>
            <a:pPr marL="457200" indent="-457200" algn="just">
              <a:buNone/>
            </a:pPr>
            <a:r>
              <a:rPr lang="pl-PL" sz="2400" dirty="0"/>
              <a:t>W zależności od przedmiotu, którym rana została zadana.</a:t>
            </a:r>
          </a:p>
          <a:p>
            <a:pPr marL="457200" indent="-457200" algn="just">
              <a:buNone/>
            </a:pPr>
            <a:r>
              <a:rPr lang="pl-PL" sz="2400" dirty="0">
                <a:solidFill>
                  <a:srgbClr val="92D050"/>
                </a:solidFill>
              </a:rPr>
              <a:t>b. Art. 27 i 28 OP</a:t>
            </a:r>
          </a:p>
          <a:p>
            <a:pPr marL="457200" indent="-457200" algn="just">
              <a:buNone/>
            </a:pPr>
            <a:r>
              <a:rPr lang="pl-PL" sz="2400" dirty="0"/>
              <a:t>W zależności od rodzaju uszkodzenia ciała.</a:t>
            </a:r>
          </a:p>
          <a:p>
            <a:pPr marL="457200" indent="-457200" algn="just">
              <a:buNone/>
            </a:pPr>
            <a:r>
              <a:rPr lang="pl-PL" sz="2400" dirty="0"/>
              <a:t>* Najwyższa </a:t>
            </a:r>
            <a:r>
              <a:rPr lang="pl-PL" sz="2400" dirty="0" err="1"/>
              <a:t>prodaża</a:t>
            </a:r>
            <a:r>
              <a:rPr lang="pl-PL" sz="2400" dirty="0"/>
              <a:t> wynosiła 12 grzywien(  </a:t>
            </a:r>
            <a:r>
              <a:rPr lang="pl-PL" sz="2400" dirty="0">
                <a:solidFill>
                  <a:srgbClr val="92D050"/>
                </a:solidFill>
              </a:rPr>
              <a:t>art. 3KP)</a:t>
            </a:r>
          </a:p>
          <a:p>
            <a:pPr marL="457200" indent="-457200" algn="just">
              <a:buNone/>
            </a:pPr>
            <a:r>
              <a:rPr lang="pl-PL" sz="2400" dirty="0">
                <a:solidFill>
                  <a:srgbClr val="92D050"/>
                </a:solidFill>
              </a:rPr>
              <a:t>* </a:t>
            </a:r>
            <a:r>
              <a:rPr lang="pl-PL" sz="2400" dirty="0"/>
              <a:t>Najniższa </a:t>
            </a:r>
            <a:r>
              <a:rPr lang="pl-PL" sz="2400" dirty="0" err="1"/>
              <a:t>prodaża</a:t>
            </a:r>
            <a:r>
              <a:rPr lang="pl-PL" sz="2400" dirty="0"/>
              <a:t> wynosiła 60 kun ( </a:t>
            </a:r>
            <a:r>
              <a:rPr lang="pl-PL" sz="2400" dirty="0">
                <a:solidFill>
                  <a:srgbClr val="92D050"/>
                </a:solidFill>
              </a:rPr>
              <a:t>art. 42 OP).</a:t>
            </a:r>
            <a:endParaRPr lang="pl-PL"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t>c. dalszy</a:t>
            </a:r>
          </a:p>
        </p:txBody>
      </p:sp>
      <p:sp>
        <p:nvSpPr>
          <p:cNvPr id="3" name="Symbol zastępczy zawartości 2"/>
          <p:cNvSpPr>
            <a:spLocks noGrp="1"/>
          </p:cNvSpPr>
          <p:nvPr>
            <p:ph idx="1"/>
          </p:nvPr>
        </p:nvSpPr>
        <p:spPr/>
        <p:txBody>
          <a:bodyPr>
            <a:normAutofit/>
          </a:bodyPr>
          <a:lstStyle/>
          <a:p>
            <a:pPr algn="just">
              <a:buNone/>
            </a:pPr>
            <a:r>
              <a:rPr lang="pl-PL" sz="2400" dirty="0"/>
              <a:t>Ad. I. </a:t>
            </a:r>
            <a:r>
              <a:rPr lang="pl-PL" sz="2400" dirty="0">
                <a:solidFill>
                  <a:srgbClr val="002060"/>
                </a:solidFill>
              </a:rPr>
              <a:t>Krótka Prawda:</a:t>
            </a:r>
          </a:p>
          <a:p>
            <a:pPr algn="just">
              <a:buFont typeface="Arial" charset="0"/>
              <a:buChar char="•"/>
            </a:pPr>
            <a:r>
              <a:rPr lang="pl-PL" sz="2400" dirty="0"/>
              <a:t>Zawiera 43 artykuły;</a:t>
            </a:r>
          </a:p>
          <a:p>
            <a:pPr algn="just">
              <a:buFont typeface="Arial" charset="0"/>
              <a:buChar char="•"/>
            </a:pPr>
            <a:r>
              <a:rPr lang="pl-PL" sz="2400" dirty="0"/>
              <a:t>Dzieli się na </a:t>
            </a:r>
            <a:r>
              <a:rPr lang="pl-PL" sz="2400" dirty="0">
                <a:solidFill>
                  <a:srgbClr val="00B0F0"/>
                </a:solidFill>
              </a:rPr>
              <a:t>2 części</a:t>
            </a:r>
            <a:r>
              <a:rPr lang="pl-PL" sz="2400" dirty="0"/>
              <a:t>:</a:t>
            </a:r>
          </a:p>
          <a:p>
            <a:pPr marL="457200" indent="-457200" algn="just">
              <a:buAutoNum type="arabicPeriod"/>
            </a:pPr>
            <a:r>
              <a:rPr lang="pl-PL" sz="2400" dirty="0">
                <a:solidFill>
                  <a:srgbClr val="00B0F0"/>
                </a:solidFill>
              </a:rPr>
              <a:t>Prawdę Jarosława:</a:t>
            </a:r>
          </a:p>
          <a:p>
            <a:pPr marL="457200" indent="-457200" algn="just">
              <a:buFont typeface="Arial" charset="0"/>
              <a:buChar char="•"/>
            </a:pPr>
            <a:r>
              <a:rPr lang="pl-PL" sz="2400" dirty="0"/>
              <a:t>Przyjmuje się, że powstała w latach 30 – tych XI wieku;</a:t>
            </a:r>
          </a:p>
          <a:p>
            <a:pPr marL="457200" indent="-457200" algn="just">
              <a:buFont typeface="Arial" charset="0"/>
              <a:buChar char="•"/>
            </a:pPr>
            <a:r>
              <a:rPr lang="pl-PL" sz="2400" dirty="0"/>
              <a:t>Oparta jest na: a. ruskim prawie zwyczajowym</a:t>
            </a:r>
          </a:p>
          <a:p>
            <a:pPr marL="457200" indent="-457200" algn="just">
              <a:buNone/>
            </a:pPr>
            <a:r>
              <a:rPr lang="pl-PL" sz="2400" dirty="0"/>
              <a:t>                              b. i ustawach Jarosława Mądrego.</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solidFill>
                  <a:srgbClr val="002060"/>
                </a:solidFill>
              </a:rPr>
              <a:t>V. </a:t>
            </a:r>
            <a:r>
              <a:rPr lang="pl-PL" sz="2400">
                <a:solidFill>
                  <a:srgbClr val="002060"/>
                </a:solidFill>
              </a:rPr>
              <a:t>RODZAJE PRZESTĘPSTW</a:t>
            </a:r>
          </a:p>
        </p:txBody>
      </p:sp>
      <p:sp>
        <p:nvSpPr>
          <p:cNvPr id="3" name="Symbol zastępczy zawartości 2"/>
          <p:cNvSpPr>
            <a:spLocks noGrp="1"/>
          </p:cNvSpPr>
          <p:nvPr>
            <p:ph idx="1"/>
          </p:nvPr>
        </p:nvSpPr>
        <p:spPr/>
        <p:txBody>
          <a:bodyPr>
            <a:normAutofit/>
          </a:bodyPr>
          <a:lstStyle/>
          <a:p>
            <a:pPr algn="just"/>
            <a:r>
              <a:rPr lang="pl-PL" sz="2400" dirty="0"/>
              <a:t>Ruska Prawda </a:t>
            </a:r>
            <a:r>
              <a:rPr lang="pl-PL" sz="2400" dirty="0">
                <a:solidFill>
                  <a:srgbClr val="00B0F0"/>
                </a:solidFill>
              </a:rPr>
              <a:t>zawiera przepisy dotyczące przestępstw</a:t>
            </a:r>
            <a:r>
              <a:rPr lang="pl-PL" sz="2400" dirty="0"/>
              <a:t>: </a:t>
            </a:r>
          </a:p>
          <a:p>
            <a:pPr marL="457200" indent="-457200" algn="just">
              <a:buAutoNum type="arabicPeriod"/>
            </a:pPr>
            <a:r>
              <a:rPr lang="pl-PL" sz="2400" dirty="0">
                <a:solidFill>
                  <a:srgbClr val="00B0F0"/>
                </a:solidFill>
              </a:rPr>
              <a:t>przeciwko życiu</a:t>
            </a:r>
          </a:p>
          <a:p>
            <a:pPr marL="457200" indent="-457200" algn="just">
              <a:buAutoNum type="arabicPeriod"/>
            </a:pPr>
            <a:r>
              <a:rPr lang="pl-PL" sz="2400" dirty="0">
                <a:solidFill>
                  <a:srgbClr val="00B0F0"/>
                </a:solidFill>
              </a:rPr>
              <a:t>przeciwko zdrowiu</a:t>
            </a:r>
          </a:p>
          <a:p>
            <a:pPr marL="457200" indent="-457200" algn="just">
              <a:buAutoNum type="arabicPeriod"/>
            </a:pPr>
            <a:r>
              <a:rPr lang="pl-PL" sz="2400" dirty="0">
                <a:solidFill>
                  <a:srgbClr val="00B0F0"/>
                </a:solidFill>
              </a:rPr>
              <a:t>przeciwko mieniu.</a:t>
            </a:r>
          </a:p>
          <a:p>
            <a:pPr marL="457200" indent="-457200" algn="just">
              <a:buNone/>
            </a:pPr>
            <a:r>
              <a:rPr lang="pl-PL" sz="2400" dirty="0"/>
              <a:t>* Nie ma tu przestępstw dotyczących, np. zdrady stanu czy przestępstw przeciwko religii ( np. </a:t>
            </a:r>
            <a:r>
              <a:rPr lang="pl-PL" sz="2400" dirty="0" err="1"/>
              <a:t>czarostwo</a:t>
            </a:r>
            <a:r>
              <a:rPr lang="pl-PL" sz="2400" dirty="0"/>
              <a:t>, bezczeszczenie grobu), podlegały  one sądownictwu kościelnemu.</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t>c. dalszy</a:t>
            </a:r>
          </a:p>
        </p:txBody>
      </p:sp>
      <p:sp>
        <p:nvSpPr>
          <p:cNvPr id="3" name="Symbol zastępczy zawartości 2"/>
          <p:cNvSpPr>
            <a:spLocks noGrp="1"/>
          </p:cNvSpPr>
          <p:nvPr>
            <p:ph idx="1"/>
          </p:nvPr>
        </p:nvSpPr>
        <p:spPr/>
        <p:txBody>
          <a:bodyPr>
            <a:normAutofit fontScale="92500" lnSpcReduction="10000"/>
          </a:bodyPr>
          <a:lstStyle/>
          <a:p>
            <a:pPr algn="just">
              <a:buNone/>
            </a:pPr>
            <a:r>
              <a:rPr lang="pl-PL" sz="2400" dirty="0">
                <a:solidFill>
                  <a:srgbClr val="00B0F0"/>
                </a:solidFill>
              </a:rPr>
              <a:t>Przestępstwa przeciwko życiu:</a:t>
            </a:r>
          </a:p>
          <a:p>
            <a:pPr algn="just">
              <a:buFont typeface="Arial" charset="0"/>
              <a:buChar char="•"/>
            </a:pPr>
            <a:r>
              <a:rPr lang="pl-PL" sz="2400" dirty="0"/>
              <a:t>Za mężobójstwo umyślne groziła najcięższa kara – potok i </a:t>
            </a:r>
            <a:r>
              <a:rPr lang="pl-PL" sz="2400" dirty="0" err="1"/>
              <a:t>rozgrablenije</a:t>
            </a:r>
            <a:r>
              <a:rPr lang="pl-PL" sz="2400" dirty="0"/>
              <a:t>(</a:t>
            </a:r>
            <a:r>
              <a:rPr lang="pl-PL" sz="2400" dirty="0">
                <a:solidFill>
                  <a:srgbClr val="92D050"/>
                </a:solidFill>
              </a:rPr>
              <a:t>art. 7OP)</a:t>
            </a:r>
          </a:p>
          <a:p>
            <a:pPr algn="just">
              <a:buFont typeface="Arial" charset="0"/>
              <a:buChar char="•"/>
            </a:pPr>
            <a:r>
              <a:rPr lang="pl-PL" sz="2400" dirty="0">
                <a:solidFill>
                  <a:srgbClr val="92D050"/>
                </a:solidFill>
              </a:rPr>
              <a:t>Art. 3 OP – </a:t>
            </a:r>
            <a:r>
              <a:rPr lang="pl-PL" sz="2400" dirty="0"/>
              <a:t>kara </a:t>
            </a:r>
            <a:r>
              <a:rPr lang="pl-PL" sz="2400" dirty="0" err="1"/>
              <a:t>wira</a:t>
            </a:r>
            <a:r>
              <a:rPr lang="pl-PL" sz="2400" dirty="0"/>
              <a:t> – zabójstwo.</a:t>
            </a:r>
          </a:p>
          <a:p>
            <a:pPr algn="just">
              <a:buNone/>
            </a:pPr>
            <a:r>
              <a:rPr lang="pl-PL" sz="2400" dirty="0">
                <a:solidFill>
                  <a:srgbClr val="00B0F0"/>
                </a:solidFill>
              </a:rPr>
              <a:t>Przestępstwa przeciwko zdrowiu:</a:t>
            </a:r>
          </a:p>
          <a:p>
            <a:pPr marL="457200" indent="-457200" algn="just">
              <a:buAutoNum type="arabicPeriod"/>
            </a:pPr>
            <a:r>
              <a:rPr lang="pl-PL" sz="2400" dirty="0"/>
              <a:t>Odcięcie ręki, nogi, nosa czy palca( </a:t>
            </a:r>
            <a:r>
              <a:rPr lang="pl-PL" sz="2400" dirty="0">
                <a:solidFill>
                  <a:srgbClr val="92D050"/>
                </a:solidFill>
              </a:rPr>
              <a:t>art. 27 i 28 OP)</a:t>
            </a:r>
          </a:p>
          <a:p>
            <a:pPr marL="457200" indent="-457200" algn="just">
              <a:buAutoNum type="arabicPeriod"/>
            </a:pPr>
            <a:r>
              <a:rPr lang="pl-PL" sz="2400" dirty="0"/>
              <a:t>Wybicie oka, zęba ( </a:t>
            </a:r>
            <a:r>
              <a:rPr lang="pl-PL" sz="2400" dirty="0">
                <a:solidFill>
                  <a:srgbClr val="92D050"/>
                </a:solidFill>
              </a:rPr>
              <a:t>art. 68 OP)</a:t>
            </a:r>
          </a:p>
          <a:p>
            <a:pPr marL="457200" indent="-457200" algn="just">
              <a:buAutoNum type="arabicPeriod"/>
            </a:pPr>
            <a:r>
              <a:rPr lang="pl-PL" sz="2400" dirty="0"/>
              <a:t>Wyrwanie włosów z brody ( </a:t>
            </a:r>
            <a:r>
              <a:rPr lang="pl-PL" sz="2400" dirty="0">
                <a:solidFill>
                  <a:srgbClr val="92D050"/>
                </a:solidFill>
              </a:rPr>
              <a:t>art. 8KP)</a:t>
            </a:r>
          </a:p>
          <a:p>
            <a:pPr marL="457200" indent="-457200" algn="just">
              <a:buAutoNum type="arabicPeriod"/>
            </a:pPr>
            <a:r>
              <a:rPr lang="pl-PL" sz="2400" dirty="0"/>
              <a:t>Uderzenia, zwłaszcza wywołujące sińce ( </a:t>
            </a:r>
            <a:r>
              <a:rPr lang="pl-PL" sz="2400" dirty="0">
                <a:solidFill>
                  <a:srgbClr val="92D050"/>
                </a:solidFill>
              </a:rPr>
              <a:t>art. 2 KP)</a:t>
            </a:r>
            <a:endParaRPr lang="pl-PL"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t>c. dalszy</a:t>
            </a:r>
          </a:p>
        </p:txBody>
      </p:sp>
      <p:sp>
        <p:nvSpPr>
          <p:cNvPr id="3" name="Symbol zastępczy zawartości 2"/>
          <p:cNvSpPr>
            <a:spLocks noGrp="1"/>
          </p:cNvSpPr>
          <p:nvPr>
            <p:ph idx="1"/>
          </p:nvPr>
        </p:nvSpPr>
        <p:spPr/>
        <p:txBody>
          <a:bodyPr>
            <a:normAutofit lnSpcReduction="10000"/>
          </a:bodyPr>
          <a:lstStyle/>
          <a:p>
            <a:pPr marL="457200" indent="-457200" algn="just">
              <a:buAutoNum type="alphaUcPeriod"/>
            </a:pPr>
            <a:r>
              <a:rPr lang="pl-PL" sz="2400" dirty="0">
                <a:solidFill>
                  <a:srgbClr val="7030A0"/>
                </a:solidFill>
              </a:rPr>
              <a:t>Za ciężkie obrażenia cielesne </a:t>
            </a:r>
            <a:r>
              <a:rPr lang="pl-PL" sz="2400" dirty="0"/>
              <a:t>- </a:t>
            </a:r>
            <a:r>
              <a:rPr lang="pl-PL" sz="2400" dirty="0">
                <a:solidFill>
                  <a:srgbClr val="92D050"/>
                </a:solidFill>
              </a:rPr>
              <a:t>art. 27OP </a:t>
            </a:r>
            <a:r>
              <a:rPr lang="pl-PL" sz="2400" dirty="0"/>
              <a:t>płacono:</a:t>
            </a:r>
          </a:p>
          <a:p>
            <a:pPr marL="457200" indent="-457200" algn="just">
              <a:buNone/>
            </a:pPr>
            <a:r>
              <a:rPr lang="pl-PL" sz="2400" dirty="0"/>
              <a:t>1)</a:t>
            </a:r>
            <a:r>
              <a:rPr lang="pl-PL" sz="2400" dirty="0" err="1"/>
              <a:t>wirę</a:t>
            </a:r>
            <a:r>
              <a:rPr lang="pl-PL" sz="2400" dirty="0"/>
              <a:t> na rzecz księcia, w połowie wysokości przewidzianej za </a:t>
            </a:r>
            <a:r>
              <a:rPr lang="pl-PL" sz="2400" dirty="0" err="1"/>
              <a:t>męzobójstwo</a:t>
            </a:r>
            <a:r>
              <a:rPr lang="pl-PL" sz="2400" dirty="0"/>
              <a:t> -  20 grzywien oraz</a:t>
            </a:r>
          </a:p>
          <a:p>
            <a:pPr marL="457200" indent="-457200" algn="just">
              <a:buNone/>
            </a:pPr>
            <a:r>
              <a:rPr lang="pl-PL" sz="2400" dirty="0"/>
              <a:t>2) nawiązkę na rzecz poszkodowanego – 10 grzywien.</a:t>
            </a:r>
          </a:p>
          <a:p>
            <a:pPr marL="457200" indent="-457200" algn="just">
              <a:buNone/>
            </a:pPr>
            <a:r>
              <a:rPr lang="pl-PL" sz="2400" dirty="0">
                <a:solidFill>
                  <a:srgbClr val="7030A0"/>
                </a:solidFill>
              </a:rPr>
              <a:t>B, Za inne obrażenia cielesne </a:t>
            </a:r>
            <a:r>
              <a:rPr lang="pl-PL" sz="2400" dirty="0"/>
              <a:t>– płacono:</a:t>
            </a:r>
          </a:p>
          <a:p>
            <a:pPr marL="457200" indent="-457200" algn="just">
              <a:buAutoNum type="arabicParenR"/>
            </a:pPr>
            <a:r>
              <a:rPr lang="pl-PL" sz="2400" dirty="0" err="1"/>
              <a:t>prodażę</a:t>
            </a:r>
            <a:r>
              <a:rPr lang="pl-PL" sz="2400" dirty="0"/>
              <a:t> na rzecz księcia ( np. wyrwanie włosów z brody – </a:t>
            </a:r>
            <a:r>
              <a:rPr lang="pl-PL" sz="2400" dirty="0">
                <a:solidFill>
                  <a:srgbClr val="92D050"/>
                </a:solidFill>
              </a:rPr>
              <a:t>art. 8KP – </a:t>
            </a:r>
            <a:r>
              <a:rPr lang="pl-PL" sz="2400" dirty="0"/>
              <a:t>12 grzywien – najwyższa </a:t>
            </a:r>
            <a:r>
              <a:rPr lang="pl-PL" sz="2400" dirty="0" err="1"/>
              <a:t>prodaża</a:t>
            </a:r>
            <a:r>
              <a:rPr lang="pl-PL" sz="2400" dirty="0"/>
              <a:t>) oraz</a:t>
            </a:r>
          </a:p>
          <a:p>
            <a:pPr marL="457200" indent="-457200" algn="just">
              <a:buAutoNum type="arabicParenR"/>
            </a:pPr>
            <a:r>
              <a:rPr lang="pl-PL" sz="2400" dirty="0"/>
              <a:t>nawiązkę na rzecz poszkodowanego , czasami także pokrywano koszty leczenia –</a:t>
            </a:r>
            <a:r>
              <a:rPr lang="pl-PL" sz="2400" dirty="0">
                <a:solidFill>
                  <a:srgbClr val="92D050"/>
                </a:solidFill>
              </a:rPr>
              <a:t> art. 2 KP.</a:t>
            </a:r>
            <a:endParaRPr lang="pl-PL" sz="2400" dirty="0"/>
          </a:p>
          <a:p>
            <a:pPr marL="457200" indent="-457200" algn="just">
              <a:buNone/>
            </a:pPr>
            <a:endParaRPr lang="pl-PL"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t>c. dalszy</a:t>
            </a:r>
          </a:p>
        </p:txBody>
      </p:sp>
      <p:sp>
        <p:nvSpPr>
          <p:cNvPr id="3" name="Symbol zastępczy zawartości 2"/>
          <p:cNvSpPr>
            <a:spLocks noGrp="1"/>
          </p:cNvSpPr>
          <p:nvPr>
            <p:ph idx="1"/>
          </p:nvPr>
        </p:nvSpPr>
        <p:spPr/>
        <p:txBody>
          <a:bodyPr>
            <a:normAutofit/>
          </a:bodyPr>
          <a:lstStyle/>
          <a:p>
            <a:pPr algn="just">
              <a:buNone/>
            </a:pPr>
            <a:r>
              <a:rPr lang="pl-PL" sz="2400" dirty="0">
                <a:solidFill>
                  <a:srgbClr val="00B0F0"/>
                </a:solidFill>
              </a:rPr>
              <a:t>Przestępstwa przeciwko mieniu:</a:t>
            </a:r>
          </a:p>
          <a:p>
            <a:pPr marL="457200" indent="-457200" algn="just">
              <a:buAutoNum type="arabicPeriod"/>
            </a:pPr>
            <a:r>
              <a:rPr lang="pl-PL" sz="2400" dirty="0">
                <a:solidFill>
                  <a:srgbClr val="7030A0"/>
                </a:solidFill>
              </a:rPr>
              <a:t>Kradzież</a:t>
            </a:r>
            <a:r>
              <a:rPr lang="pl-PL" sz="2400" dirty="0"/>
              <a:t> -</a:t>
            </a:r>
            <a:r>
              <a:rPr lang="pl-PL" sz="2400" dirty="0">
                <a:solidFill>
                  <a:srgbClr val="92D050"/>
                </a:solidFill>
              </a:rPr>
              <a:t>art. 46OP – </a:t>
            </a:r>
            <a:r>
              <a:rPr lang="pl-PL" sz="2400" dirty="0"/>
              <a:t>kary:</a:t>
            </a:r>
          </a:p>
          <a:p>
            <a:pPr marL="457200" indent="-457200" algn="just">
              <a:buAutoNum type="alphaLcPeriod"/>
            </a:pPr>
            <a:r>
              <a:rPr lang="pl-PL" sz="2400" dirty="0"/>
              <a:t>zapłata podwójnej wartości rzeczy skradzionej</a:t>
            </a:r>
          </a:p>
          <a:p>
            <a:pPr marL="457200" indent="-457200" algn="just">
              <a:buAutoNum type="alphaLcPeriod"/>
            </a:pPr>
            <a:r>
              <a:rPr lang="pl-PL" sz="2400" dirty="0"/>
              <a:t>Kradzież konia – potok i </a:t>
            </a:r>
            <a:r>
              <a:rPr lang="pl-PL" sz="2400" dirty="0" err="1"/>
              <a:t>rozgrablenije</a:t>
            </a:r>
            <a:r>
              <a:rPr lang="pl-PL" sz="2400" dirty="0"/>
              <a:t> ( wygnanie połączone  z konfiskatą majątku).</a:t>
            </a:r>
          </a:p>
          <a:p>
            <a:pPr marL="457200" indent="-457200" algn="just">
              <a:buNone/>
            </a:pPr>
            <a:r>
              <a:rPr lang="pl-PL" sz="2400" dirty="0"/>
              <a:t>2. </a:t>
            </a:r>
            <a:r>
              <a:rPr lang="pl-PL" sz="2400" dirty="0">
                <a:solidFill>
                  <a:srgbClr val="7030A0"/>
                </a:solidFill>
              </a:rPr>
              <a:t>Używanie cudzej rzeczy bez wiedzy właściciela</a:t>
            </a:r>
            <a:r>
              <a:rPr lang="pl-PL" sz="2400" dirty="0"/>
              <a:t>:</a:t>
            </a:r>
          </a:p>
          <a:p>
            <a:pPr marL="457200" indent="-457200" algn="just">
              <a:buNone/>
            </a:pPr>
            <a:r>
              <a:rPr lang="pl-PL" sz="2400" dirty="0"/>
              <a:t>np. jazda na cudzym koniu - </a:t>
            </a:r>
            <a:r>
              <a:rPr lang="pl-PL" sz="2400" dirty="0">
                <a:solidFill>
                  <a:srgbClr val="92D050"/>
                </a:solidFill>
              </a:rPr>
              <a:t>art. 12 KP.</a:t>
            </a:r>
            <a:endParaRPr lang="pl-PL"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t>c. dalszy</a:t>
            </a:r>
          </a:p>
        </p:txBody>
      </p:sp>
      <p:sp>
        <p:nvSpPr>
          <p:cNvPr id="3" name="Symbol zastępczy zawartości 2"/>
          <p:cNvSpPr>
            <a:spLocks noGrp="1"/>
          </p:cNvSpPr>
          <p:nvPr>
            <p:ph idx="1"/>
          </p:nvPr>
        </p:nvSpPr>
        <p:spPr/>
        <p:txBody>
          <a:bodyPr>
            <a:normAutofit/>
          </a:bodyPr>
          <a:lstStyle/>
          <a:p>
            <a:pPr algn="just">
              <a:buNone/>
            </a:pPr>
            <a:r>
              <a:rPr lang="pl-PL" sz="2400" dirty="0">
                <a:solidFill>
                  <a:srgbClr val="7030A0"/>
                </a:solidFill>
              </a:rPr>
              <a:t>3. Zniszczenie cudzej rzeczy ruchomej:</a:t>
            </a:r>
          </a:p>
          <a:p>
            <a:pPr algn="just">
              <a:buNone/>
            </a:pPr>
            <a:r>
              <a:rPr lang="pl-PL" sz="2400" dirty="0"/>
              <a:t>np. odzieży – </a:t>
            </a:r>
            <a:r>
              <a:rPr lang="pl-PL" sz="2400" dirty="0">
                <a:solidFill>
                  <a:srgbClr val="92D050"/>
                </a:solidFill>
              </a:rPr>
              <a:t>art. 18 KP.</a:t>
            </a:r>
          </a:p>
          <a:p>
            <a:pPr algn="just">
              <a:buNone/>
            </a:pPr>
            <a:r>
              <a:rPr lang="pl-PL" sz="2400" dirty="0">
                <a:solidFill>
                  <a:srgbClr val="7030A0"/>
                </a:solidFill>
              </a:rPr>
              <a:t>4. Zniszczenie cudzej rzeczy nieruchomej:</a:t>
            </a:r>
          </a:p>
          <a:p>
            <a:pPr algn="just">
              <a:buNone/>
            </a:pPr>
            <a:r>
              <a:rPr lang="pl-PL" sz="2400" dirty="0"/>
              <a:t>np. zniszczenie miedzy przez jej zaoranie - </a:t>
            </a:r>
            <a:r>
              <a:rPr lang="pl-PL" sz="2400" dirty="0">
                <a:solidFill>
                  <a:srgbClr val="92D050"/>
                </a:solidFill>
              </a:rPr>
              <a:t>art. 34 KP.</a:t>
            </a:r>
          </a:p>
          <a:p>
            <a:pPr algn="just">
              <a:buNone/>
            </a:pPr>
            <a:r>
              <a:rPr lang="pl-PL" sz="2400" dirty="0">
                <a:solidFill>
                  <a:srgbClr val="7030A0"/>
                </a:solidFill>
              </a:rPr>
              <a:t>5. Podpalenie gumna ( stodoły) lub dworu:</a:t>
            </a:r>
          </a:p>
          <a:p>
            <a:pPr algn="just">
              <a:buNone/>
            </a:pPr>
            <a:r>
              <a:rPr lang="pl-PL" sz="2400" dirty="0"/>
              <a:t>było najcięższym przestępstwem przeciw cudzemu mieniu, za które groziła kara potok i </a:t>
            </a:r>
            <a:r>
              <a:rPr lang="pl-PL" sz="2400" dirty="0" err="1"/>
              <a:t>rozgrablenije</a:t>
            </a:r>
            <a:r>
              <a:rPr lang="pl-PL" sz="2400" dirty="0"/>
              <a:t> – </a:t>
            </a:r>
            <a:r>
              <a:rPr lang="pl-PL" sz="2400" dirty="0">
                <a:solidFill>
                  <a:srgbClr val="92D050"/>
                </a:solidFill>
              </a:rPr>
              <a:t>art. 83 OP.</a:t>
            </a:r>
            <a:endParaRPr lang="pl-PL"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solidFill>
                  <a:srgbClr val="00B050"/>
                </a:solidFill>
              </a:rPr>
              <a:t>Proces w Ruskiej Prawdzie</a:t>
            </a:r>
          </a:p>
        </p:txBody>
      </p:sp>
      <p:sp>
        <p:nvSpPr>
          <p:cNvPr id="3" name="Symbol zastępczy zawartości 2"/>
          <p:cNvSpPr>
            <a:spLocks noGrp="1"/>
          </p:cNvSpPr>
          <p:nvPr>
            <p:ph idx="1"/>
          </p:nvPr>
        </p:nvSpPr>
        <p:spPr/>
        <p:txBody>
          <a:bodyPr>
            <a:normAutofit/>
          </a:bodyPr>
          <a:lstStyle/>
          <a:p>
            <a:pPr marL="514350" indent="-514350" algn="just">
              <a:buAutoNum type="romanUcPeriod"/>
            </a:pPr>
            <a:r>
              <a:rPr lang="pl-PL" sz="2400" dirty="0">
                <a:solidFill>
                  <a:srgbClr val="002060"/>
                </a:solidFill>
              </a:rPr>
              <a:t>Cechy charakterystyczne procesu średniowiecznego</a:t>
            </a:r>
            <a:r>
              <a:rPr lang="pl-PL" sz="2400" dirty="0"/>
              <a:t>:</a:t>
            </a:r>
          </a:p>
          <a:p>
            <a:pPr marL="514350" indent="-514350" algn="just">
              <a:buAutoNum type="arabicPeriod"/>
            </a:pPr>
            <a:r>
              <a:rPr lang="pl-PL" sz="2400" dirty="0"/>
              <a:t>Nie odróżniano procesu cywilnego od karnego.</a:t>
            </a:r>
          </a:p>
          <a:p>
            <a:pPr marL="514350" indent="-514350" algn="just">
              <a:buAutoNum type="arabicPeriod"/>
            </a:pPr>
            <a:r>
              <a:rPr lang="pl-PL" sz="2400" dirty="0"/>
              <a:t>Skargowy.</a:t>
            </a:r>
          </a:p>
          <a:p>
            <a:pPr marL="514350" indent="-514350" algn="just">
              <a:buAutoNum type="arabicPeriod"/>
            </a:pPr>
            <a:r>
              <a:rPr lang="pl-PL" sz="2400" dirty="0"/>
              <a:t>Kontradyktoryjny( sporny).</a:t>
            </a:r>
          </a:p>
          <a:p>
            <a:pPr marL="514350" indent="-514350" algn="just">
              <a:buAutoNum type="arabicPeriod"/>
            </a:pPr>
            <a:r>
              <a:rPr lang="pl-PL" sz="2400" dirty="0"/>
              <a:t>Ustny i jawny.</a:t>
            </a:r>
          </a:p>
          <a:p>
            <a:pPr marL="514350" indent="-514350" algn="just">
              <a:buAutoNum type="arabicPeriod"/>
            </a:pPr>
            <a:r>
              <a:rPr lang="pl-PL" sz="2400" dirty="0"/>
              <a:t>Sformalizowany ( formułki procesowe).</a:t>
            </a:r>
          </a:p>
          <a:p>
            <a:pPr marL="514350" indent="-514350" algn="just">
              <a:buNone/>
            </a:pPr>
            <a:endParaRPr lang="pl-PL" sz="2400" dirty="0"/>
          </a:p>
          <a:p>
            <a:pPr marL="514350" indent="-514350" algn="just">
              <a:buAutoNum type="romanUcPeriod"/>
            </a:pPr>
            <a:endParaRPr lang="pl-PL"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t>c. dalszy</a:t>
            </a:r>
          </a:p>
        </p:txBody>
      </p:sp>
      <p:sp>
        <p:nvSpPr>
          <p:cNvPr id="3" name="Symbol zastępczy zawartości 2"/>
          <p:cNvSpPr>
            <a:spLocks noGrp="1"/>
          </p:cNvSpPr>
          <p:nvPr>
            <p:ph idx="1"/>
          </p:nvPr>
        </p:nvSpPr>
        <p:spPr/>
        <p:txBody>
          <a:bodyPr>
            <a:normAutofit/>
          </a:bodyPr>
          <a:lstStyle/>
          <a:p>
            <a:pPr algn="just">
              <a:buNone/>
            </a:pPr>
            <a:r>
              <a:rPr lang="pl-PL" sz="2400" dirty="0">
                <a:solidFill>
                  <a:srgbClr val="002060"/>
                </a:solidFill>
              </a:rPr>
              <a:t>II. Środki dowodowe:</a:t>
            </a:r>
          </a:p>
          <a:p>
            <a:pPr marL="457200" indent="-457200" algn="just">
              <a:buAutoNum type="arabicPeriod"/>
            </a:pPr>
            <a:r>
              <a:rPr lang="pl-PL" sz="2400" dirty="0"/>
              <a:t>Przysięga.</a:t>
            </a:r>
          </a:p>
          <a:p>
            <a:pPr marL="457200" indent="-457200" algn="just">
              <a:buAutoNum type="arabicPeriod"/>
            </a:pPr>
            <a:r>
              <a:rPr lang="pl-PL" sz="2400" dirty="0"/>
              <a:t>Świadkowie ( widoki i posłuchy) – </a:t>
            </a:r>
            <a:r>
              <a:rPr lang="pl-PL" sz="2400" dirty="0">
                <a:solidFill>
                  <a:srgbClr val="92D050"/>
                </a:solidFill>
              </a:rPr>
              <a:t>art. 31 OP i art. 66 OP – </a:t>
            </a:r>
            <a:r>
              <a:rPr lang="pl-PL" sz="2400" dirty="0"/>
              <a:t>kto może świadczyć.</a:t>
            </a:r>
            <a:endParaRPr lang="pl-PL" sz="2400" dirty="0">
              <a:solidFill>
                <a:srgbClr val="92D050"/>
              </a:solidFill>
            </a:endParaRPr>
          </a:p>
          <a:p>
            <a:pPr marL="457200" indent="-457200" algn="just">
              <a:buAutoNum type="arabicPeriod"/>
            </a:pPr>
            <a:r>
              <a:rPr lang="pl-PL" sz="2400" dirty="0"/>
              <a:t>Ordalia ( sądy boże):</a:t>
            </a:r>
          </a:p>
          <a:p>
            <a:pPr marL="457200" indent="-457200" algn="just">
              <a:buAutoNum type="alphaLcPeriod"/>
            </a:pPr>
            <a:r>
              <a:rPr lang="pl-PL" sz="2400" dirty="0"/>
              <a:t>Próba żelaza</a:t>
            </a:r>
          </a:p>
          <a:p>
            <a:pPr marL="457200" indent="-457200" algn="just">
              <a:buAutoNum type="alphaLcPeriod"/>
            </a:pPr>
            <a:r>
              <a:rPr lang="pl-PL" sz="2400" dirty="0"/>
              <a:t>Próba wody ( </a:t>
            </a:r>
            <a:r>
              <a:rPr lang="pl-PL" sz="2400" dirty="0">
                <a:solidFill>
                  <a:srgbClr val="92D050"/>
                </a:solidFill>
              </a:rPr>
              <a:t>art. 21 i 22 OP)</a:t>
            </a:r>
          </a:p>
          <a:p>
            <a:pPr marL="457200" indent="-457200" algn="just">
              <a:buNone/>
            </a:pPr>
            <a:endParaRPr lang="pl-PL" sz="2400" dirty="0"/>
          </a:p>
          <a:p>
            <a:pPr marL="457200" indent="-457200" algn="just">
              <a:buAutoNum type="arabicPeriod"/>
            </a:pPr>
            <a:endParaRPr lang="pl-PL"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t>c. dalszy</a:t>
            </a:r>
          </a:p>
        </p:txBody>
      </p:sp>
      <p:sp>
        <p:nvSpPr>
          <p:cNvPr id="3" name="Symbol zastępczy zawartości 2"/>
          <p:cNvSpPr>
            <a:spLocks noGrp="1"/>
          </p:cNvSpPr>
          <p:nvPr>
            <p:ph idx="1"/>
          </p:nvPr>
        </p:nvSpPr>
        <p:spPr/>
        <p:txBody>
          <a:bodyPr>
            <a:normAutofit fontScale="92500" lnSpcReduction="10000"/>
          </a:bodyPr>
          <a:lstStyle/>
          <a:p>
            <a:pPr algn="just">
              <a:buNone/>
            </a:pPr>
            <a:r>
              <a:rPr lang="pl-PL" sz="2400" dirty="0">
                <a:solidFill>
                  <a:srgbClr val="002060"/>
                </a:solidFill>
              </a:rPr>
              <a:t>III. Postępowanie szczególne – postępowanie wydobywcze, tzw. gonienie śladem – </a:t>
            </a:r>
            <a:r>
              <a:rPr lang="pl-PL" sz="2400" dirty="0">
                <a:solidFill>
                  <a:srgbClr val="92D050"/>
                </a:solidFill>
              </a:rPr>
              <a:t>art. 77 OP:</a:t>
            </a:r>
          </a:p>
          <a:p>
            <a:pPr marL="457200" indent="-457200" algn="just">
              <a:buAutoNum type="arabicPeriod"/>
            </a:pPr>
            <a:r>
              <a:rPr lang="pl-PL" sz="2400" dirty="0"/>
              <a:t>Jest osoba, której został skradziony jakiś przedmiot a sprawcy nie udało się schwytać na gorącym uczynku. Ta osoba mogła ruszyć śladem złodzieja przy udziale świadków.</a:t>
            </a:r>
          </a:p>
          <a:p>
            <a:pPr marL="457200" indent="-457200" algn="just">
              <a:buAutoNum type="arabicPeriod"/>
            </a:pPr>
            <a:r>
              <a:rPr lang="pl-PL" sz="2400" dirty="0"/>
              <a:t>Członkowie gminy, </a:t>
            </a:r>
            <a:r>
              <a:rPr lang="pl-PL" sz="2400" dirty="0" err="1"/>
              <a:t>do</a:t>
            </a:r>
            <a:r>
              <a:rPr lang="pl-PL" sz="2400" dirty="0"/>
              <a:t> której prowadził ślad mieli obowiązek pomagać poszkodowanemu w dalszym gonieniu śladem.</a:t>
            </a:r>
          </a:p>
          <a:p>
            <a:pPr marL="457200" indent="-457200" algn="just">
              <a:buAutoNum type="arabicPeriod"/>
            </a:pPr>
            <a:r>
              <a:rPr lang="pl-PL" sz="2400" dirty="0"/>
              <a:t>Jeżeli odmówili pomocy, wówczas gmina musiała zapłacić poszkodowanemu:</a:t>
            </a:r>
          </a:p>
          <a:p>
            <a:pPr marL="457200" indent="-457200" algn="just">
              <a:buAutoNum type="alphaLcPeriod"/>
            </a:pPr>
            <a:r>
              <a:rPr lang="pl-PL" sz="2400" dirty="0"/>
              <a:t>wartość skradzionej rzeczy oraz</a:t>
            </a:r>
          </a:p>
          <a:p>
            <a:pPr marL="457200" indent="-457200" algn="just">
              <a:buAutoNum type="alphaLcPeriod"/>
            </a:pPr>
            <a:r>
              <a:rPr lang="pl-PL" sz="2400" dirty="0" err="1"/>
              <a:t>prodażę</a:t>
            </a:r>
            <a:r>
              <a:rPr lang="pl-PL" sz="2400" dirty="0"/>
              <a:t> na rzecz księcia.</a:t>
            </a:r>
          </a:p>
          <a:p>
            <a:pPr algn="just">
              <a:buNone/>
            </a:pPr>
            <a:endParaRPr lang="pl-PL"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Dziękuję za uwagę</a:t>
            </a:r>
          </a:p>
        </p:txBody>
      </p:sp>
      <p:sp>
        <p:nvSpPr>
          <p:cNvPr id="3" name="Podtytuł 4"/>
          <p:cNvSpPr txBox="1">
            <a:spLocks/>
          </p:cNvSpPr>
          <p:nvPr/>
        </p:nvSpPr>
        <p:spPr>
          <a:xfrm>
            <a:off x="1524000" y="4672484"/>
            <a:ext cx="9144000" cy="5853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l-PL" dirty="0"/>
              <a:t>Dr BEATA KOLARZ</a:t>
            </a:r>
          </a:p>
        </p:txBody>
      </p:sp>
    </p:spTree>
    <p:extLst>
      <p:ext uri="{BB962C8B-B14F-4D97-AF65-F5344CB8AC3E}">
        <p14:creationId xmlns:p14="http://schemas.microsoft.com/office/powerpoint/2010/main" val="2800710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t>c. dalszy</a:t>
            </a:r>
          </a:p>
        </p:txBody>
      </p:sp>
      <p:sp>
        <p:nvSpPr>
          <p:cNvPr id="3" name="Symbol zastępczy zawartości 2"/>
          <p:cNvSpPr>
            <a:spLocks noGrp="1"/>
          </p:cNvSpPr>
          <p:nvPr>
            <p:ph idx="1"/>
          </p:nvPr>
        </p:nvSpPr>
        <p:spPr/>
        <p:txBody>
          <a:bodyPr>
            <a:normAutofit fontScale="92500"/>
          </a:bodyPr>
          <a:lstStyle/>
          <a:p>
            <a:pPr algn="just">
              <a:buNone/>
            </a:pPr>
            <a:r>
              <a:rPr lang="pl-PL" sz="2400" dirty="0"/>
              <a:t>2. </a:t>
            </a:r>
            <a:r>
              <a:rPr lang="pl-PL" sz="2400" dirty="0">
                <a:solidFill>
                  <a:srgbClr val="00B0F0"/>
                </a:solidFill>
              </a:rPr>
              <a:t>Prawdę </a:t>
            </a:r>
            <a:r>
              <a:rPr lang="pl-PL" sz="2400" dirty="0" err="1">
                <a:solidFill>
                  <a:srgbClr val="00B0F0"/>
                </a:solidFill>
              </a:rPr>
              <a:t>Jarosławiczów</a:t>
            </a:r>
            <a:r>
              <a:rPr lang="pl-PL" sz="2400" dirty="0"/>
              <a:t>:</a:t>
            </a:r>
          </a:p>
          <a:p>
            <a:pPr algn="just">
              <a:buFont typeface="Arial" charset="0"/>
              <a:buChar char="•"/>
            </a:pPr>
            <a:r>
              <a:rPr lang="pl-PL" sz="2400" dirty="0"/>
              <a:t>Powstała w latach 1054-1073, na zjeździe trzech synów Jarosława Mądrego;</a:t>
            </a:r>
          </a:p>
          <a:p>
            <a:pPr algn="just">
              <a:buFont typeface="Arial" charset="0"/>
              <a:buChar char="•"/>
            </a:pPr>
            <a:r>
              <a:rPr lang="pl-PL" sz="2400" dirty="0"/>
              <a:t>Oparta na: a. prawie zwyczajowym,</a:t>
            </a:r>
          </a:p>
          <a:p>
            <a:pPr algn="just">
              <a:buNone/>
            </a:pPr>
            <a:r>
              <a:rPr lang="pl-PL" sz="2400" dirty="0"/>
              <a:t>                     b. ustawach książęcych ( 3 synów),</a:t>
            </a:r>
          </a:p>
          <a:p>
            <a:pPr algn="just">
              <a:buNone/>
            </a:pPr>
            <a:r>
              <a:rPr lang="pl-PL" sz="2400" dirty="0"/>
              <a:t>                     c. praktyce sądowej.</a:t>
            </a:r>
          </a:p>
          <a:p>
            <a:pPr algn="just">
              <a:buNone/>
            </a:pPr>
            <a:endParaRPr lang="pl-PL" sz="2400" dirty="0"/>
          </a:p>
          <a:p>
            <a:pPr algn="just">
              <a:buNone/>
            </a:pPr>
            <a:endParaRPr lang="pl-PL" sz="2400" dirty="0"/>
          </a:p>
          <a:p>
            <a:pPr algn="just">
              <a:buNone/>
            </a:pPr>
            <a:r>
              <a:rPr lang="pl-PL" sz="2400"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t>c. dalszy</a:t>
            </a:r>
          </a:p>
        </p:txBody>
      </p:sp>
      <p:sp>
        <p:nvSpPr>
          <p:cNvPr id="3" name="Symbol zastępczy zawartości 2"/>
          <p:cNvSpPr>
            <a:spLocks noGrp="1"/>
          </p:cNvSpPr>
          <p:nvPr>
            <p:ph idx="1"/>
          </p:nvPr>
        </p:nvSpPr>
        <p:spPr/>
        <p:txBody>
          <a:bodyPr>
            <a:normAutofit/>
          </a:bodyPr>
          <a:lstStyle/>
          <a:p>
            <a:pPr algn="just"/>
            <a:r>
              <a:rPr lang="pl-PL" sz="2400" dirty="0"/>
              <a:t>Krótka Prawda zawiera przede wszystkim przepisy z zakresu prawa karnego oraz nieliczne z zakresu procesu;</a:t>
            </a:r>
          </a:p>
          <a:p>
            <a:pPr algn="just"/>
            <a:r>
              <a:rPr lang="pl-PL" sz="2400" dirty="0">
                <a:solidFill>
                  <a:srgbClr val="00B0F0"/>
                </a:solidFill>
              </a:rPr>
              <a:t>Krwawa zemsta</a:t>
            </a:r>
            <a:r>
              <a:rPr lang="pl-PL" sz="2400" dirty="0"/>
              <a:t>, jako sposób dochodzenia krzywd ( </a:t>
            </a:r>
            <a:r>
              <a:rPr lang="pl-PL" sz="2400" dirty="0">
                <a:solidFill>
                  <a:srgbClr val="92D050"/>
                </a:solidFill>
              </a:rPr>
              <a:t>art.1i2 KP</a:t>
            </a:r>
            <a:r>
              <a:rPr lang="pl-PL" sz="2400" dirty="0"/>
              <a:t>) występuje w Prawdzie Jarosława. Natomiast jego synowie znieśli krwawą zemstę). W dalszych redakcjach brak krwawej zemsty </a:t>
            </a:r>
            <a:r>
              <a:rPr lang="pl-PL" sz="2400" dirty="0">
                <a:solidFill>
                  <a:srgbClr val="92D050"/>
                </a:solidFill>
              </a:rPr>
              <a:t>(art. 2 OP);</a:t>
            </a:r>
          </a:p>
          <a:p>
            <a:pPr algn="just"/>
            <a:r>
              <a:rPr lang="pl-PL" sz="2400" dirty="0"/>
              <a:t>Kazuistyczne przepisy( np. </a:t>
            </a:r>
            <a:r>
              <a:rPr lang="pl-PL" sz="2400" dirty="0">
                <a:solidFill>
                  <a:srgbClr val="92D050"/>
                </a:solidFill>
              </a:rPr>
              <a:t>art. 8KP</a:t>
            </a:r>
            <a:r>
              <a:rPr lang="pl-PL" sz="2400"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t>c. dalszy</a:t>
            </a:r>
          </a:p>
        </p:txBody>
      </p:sp>
      <p:sp>
        <p:nvSpPr>
          <p:cNvPr id="3" name="Symbol zastępczy zawartości 2"/>
          <p:cNvSpPr>
            <a:spLocks noGrp="1"/>
          </p:cNvSpPr>
          <p:nvPr>
            <p:ph idx="1"/>
          </p:nvPr>
        </p:nvSpPr>
        <p:spPr/>
        <p:txBody>
          <a:bodyPr>
            <a:normAutofit/>
          </a:bodyPr>
          <a:lstStyle/>
          <a:p>
            <a:pPr algn="just">
              <a:buNone/>
            </a:pPr>
            <a:r>
              <a:rPr lang="pl-PL" sz="2400" dirty="0"/>
              <a:t>Ad. II </a:t>
            </a:r>
            <a:r>
              <a:rPr lang="pl-PL" sz="2400" dirty="0">
                <a:solidFill>
                  <a:srgbClr val="002060"/>
                </a:solidFill>
              </a:rPr>
              <a:t>Obszerna Prawda:</a:t>
            </a:r>
          </a:p>
          <a:p>
            <a:pPr algn="just">
              <a:buFont typeface="Arial" charset="0"/>
              <a:buChar char="•"/>
            </a:pPr>
            <a:r>
              <a:rPr lang="pl-PL" sz="2400" dirty="0"/>
              <a:t>Powstała w XII wieku;</a:t>
            </a:r>
          </a:p>
          <a:p>
            <a:pPr algn="just">
              <a:buFont typeface="Arial" charset="0"/>
              <a:buChar char="•"/>
            </a:pPr>
            <a:r>
              <a:rPr lang="pl-PL" sz="2400" dirty="0"/>
              <a:t>Dzieli się na 2 części: </a:t>
            </a:r>
          </a:p>
          <a:p>
            <a:pPr marL="457200" indent="-457200" algn="just">
              <a:buAutoNum type="arabicPeriod"/>
            </a:pPr>
            <a:r>
              <a:rPr lang="pl-PL" sz="2400" dirty="0">
                <a:solidFill>
                  <a:srgbClr val="00B0F0"/>
                </a:solidFill>
              </a:rPr>
              <a:t>Krótka Prawda </a:t>
            </a:r>
            <a:r>
              <a:rPr lang="pl-PL" sz="2400" dirty="0"/>
              <a:t>( </a:t>
            </a:r>
            <a:r>
              <a:rPr lang="pl-PL" sz="2400" dirty="0">
                <a:solidFill>
                  <a:srgbClr val="92D050"/>
                </a:solidFill>
              </a:rPr>
              <a:t>art. 1-52</a:t>
            </a:r>
            <a:r>
              <a:rPr lang="pl-PL" sz="2400" dirty="0"/>
              <a:t>), która dzieli się na Prawdę Jarosława i Prawdę </a:t>
            </a:r>
            <a:r>
              <a:rPr lang="pl-PL" sz="2400" dirty="0" err="1"/>
              <a:t>Jarosławiczów</a:t>
            </a:r>
            <a:r>
              <a:rPr lang="pl-PL" sz="2400" dirty="0"/>
              <a:t>. Przepisy Krótkiej Prawdy zostały tu przeredagowane i uzupełnione przez wnuków Jarosława Mądrego.</a:t>
            </a:r>
          </a:p>
          <a:p>
            <a:pPr marL="457200" indent="-457200" algn="just">
              <a:buAutoNum type="arabicPeriod"/>
            </a:pPr>
            <a:r>
              <a:rPr lang="pl-PL" sz="2400" dirty="0">
                <a:solidFill>
                  <a:srgbClr val="00B0F0"/>
                </a:solidFill>
              </a:rPr>
              <a:t>Statut księcia Włodzimierza </a:t>
            </a:r>
            <a:r>
              <a:rPr lang="pl-PL" sz="2400" dirty="0" err="1">
                <a:solidFill>
                  <a:srgbClr val="00B0F0"/>
                </a:solidFill>
              </a:rPr>
              <a:t>Monomacha</a:t>
            </a:r>
            <a:r>
              <a:rPr lang="pl-PL" sz="2400" dirty="0">
                <a:solidFill>
                  <a:srgbClr val="00B0F0"/>
                </a:solidFill>
              </a:rPr>
              <a:t> </a:t>
            </a:r>
            <a:r>
              <a:rPr lang="pl-PL" sz="2400" dirty="0"/>
              <a:t>(</a:t>
            </a:r>
            <a:r>
              <a:rPr lang="pl-PL" sz="2400" dirty="0">
                <a:solidFill>
                  <a:srgbClr val="92D050"/>
                </a:solidFill>
              </a:rPr>
              <a:t>art. 53 – 121</a:t>
            </a:r>
            <a:r>
              <a:rPr lang="pl-PL" sz="2400" dirty="0"/>
              <a:t>) wydany w czasach jego panowania ( 1113- 1125);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t>c. dalszy</a:t>
            </a:r>
          </a:p>
        </p:txBody>
      </p:sp>
      <p:sp>
        <p:nvSpPr>
          <p:cNvPr id="3" name="Symbol zastępczy zawartości 2"/>
          <p:cNvSpPr>
            <a:spLocks noGrp="1"/>
          </p:cNvSpPr>
          <p:nvPr>
            <p:ph idx="1"/>
          </p:nvPr>
        </p:nvSpPr>
        <p:spPr/>
        <p:txBody>
          <a:bodyPr>
            <a:normAutofit/>
          </a:bodyPr>
          <a:lstStyle/>
          <a:p>
            <a:pPr algn="just"/>
            <a:r>
              <a:rPr lang="pl-PL" sz="2400" dirty="0"/>
              <a:t>Tutaj w Obszernej Prawdzie oprócz przepisów z zakresu prawa karnego i procesu dochodzą także przepisy z zakresu prawa prywatnego, głównie z zakresu: a. prawa zobowiązań,</a:t>
            </a:r>
          </a:p>
          <a:p>
            <a:pPr algn="just">
              <a:buNone/>
            </a:pPr>
            <a:r>
              <a:rPr lang="pl-PL" sz="2400" dirty="0"/>
              <a:t>                  b. prawa opiekuńczego,</a:t>
            </a:r>
          </a:p>
          <a:p>
            <a:pPr algn="just">
              <a:buNone/>
            </a:pPr>
            <a:r>
              <a:rPr lang="pl-PL" sz="2400" dirty="0"/>
              <a:t>                  c. prawa spadkowego.</a:t>
            </a:r>
          </a:p>
          <a:p>
            <a:pPr algn="just">
              <a:buNone/>
            </a:pPr>
            <a:r>
              <a:rPr lang="pl-PL" sz="2400" dirty="0"/>
              <a:t>Ad. III </a:t>
            </a:r>
            <a:r>
              <a:rPr lang="pl-PL" sz="2400" dirty="0">
                <a:solidFill>
                  <a:srgbClr val="002060"/>
                </a:solidFill>
              </a:rPr>
              <a:t>Skrócona Prawda</a:t>
            </a:r>
            <a:r>
              <a:rPr lang="pl-PL" sz="2400" dirty="0"/>
              <a:t>:</a:t>
            </a:r>
          </a:p>
          <a:p>
            <a:pPr algn="just">
              <a:buNone/>
            </a:pPr>
            <a:r>
              <a:rPr lang="pl-PL" sz="2400" dirty="0"/>
              <a:t>* Powstała na przełomie XIV/XV wieku;</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t>c. dalszy</a:t>
            </a:r>
          </a:p>
        </p:txBody>
      </p:sp>
      <p:sp>
        <p:nvSpPr>
          <p:cNvPr id="3" name="Symbol zastępczy zawartości 2"/>
          <p:cNvSpPr>
            <a:spLocks noGrp="1"/>
          </p:cNvSpPr>
          <p:nvPr>
            <p:ph idx="1"/>
          </p:nvPr>
        </p:nvSpPr>
        <p:spPr/>
        <p:txBody>
          <a:bodyPr>
            <a:normAutofit/>
          </a:bodyPr>
          <a:lstStyle/>
          <a:p>
            <a:pPr algn="just"/>
            <a:r>
              <a:rPr lang="pl-PL" sz="2400" dirty="0"/>
              <a:t>Stanowi wyciąg z Obszernej Prawdy( pominięto w niej nieaktualne przepisy);</a:t>
            </a:r>
          </a:p>
          <a:p>
            <a:pPr algn="just"/>
            <a:r>
              <a:rPr lang="pl-PL" sz="2400" dirty="0"/>
              <a:t>Nie odegrała w praktyce sądowej poważniejszej roli.</a:t>
            </a:r>
          </a:p>
          <a:p>
            <a:pPr algn="ctr">
              <a:buNone/>
            </a:pPr>
            <a:r>
              <a:rPr lang="pl-PL" sz="2400" dirty="0">
                <a:solidFill>
                  <a:srgbClr val="00B0F0"/>
                </a:solidFill>
              </a:rPr>
              <a:t>Podsumowanie:</a:t>
            </a:r>
          </a:p>
          <a:p>
            <a:pPr algn="just">
              <a:buFont typeface="Arial" charset="0"/>
              <a:buChar char="•"/>
            </a:pPr>
            <a:r>
              <a:rPr lang="pl-PL" sz="2400" dirty="0"/>
              <a:t>W Ruskiej Prawdzie zaznacza się </a:t>
            </a:r>
            <a:r>
              <a:rPr lang="pl-PL" sz="2400" dirty="0">
                <a:solidFill>
                  <a:srgbClr val="7030A0"/>
                </a:solidFill>
              </a:rPr>
              <a:t>klasowy charakter prawa karnego</a:t>
            </a:r>
            <a:r>
              <a:rPr lang="pl-PL" sz="2400" dirty="0"/>
              <a:t>( zróżnicowanie kar w zależności od pozycji społecznej poszkodowanego);</a:t>
            </a:r>
          </a:p>
          <a:p>
            <a:pPr algn="just">
              <a:buFont typeface="Arial" charset="0"/>
              <a:buChar char="•"/>
            </a:pPr>
            <a:r>
              <a:rPr lang="pl-PL" sz="2400" dirty="0"/>
              <a:t>W Ruskiej Prawdzie została ugruntowana </a:t>
            </a:r>
            <a:r>
              <a:rPr lang="pl-PL" sz="2400" dirty="0">
                <a:solidFill>
                  <a:srgbClr val="7030A0"/>
                </a:solidFill>
              </a:rPr>
              <a:t>zasada terytorialności prawa </a:t>
            </a:r>
            <a:r>
              <a:rPr lang="pl-PL" sz="2400" dirty="0"/>
              <a:t>( na danym terytorium obowiązuje jeden system prawny ( na Rusi Kijowskiej</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pPr algn="ctr"/>
            <a:r>
              <a:rPr lang="pl-PL" sz="2400" dirty="0"/>
              <a:t>c. dalszy</a:t>
            </a:r>
          </a:p>
        </p:txBody>
      </p:sp>
      <p:sp>
        <p:nvSpPr>
          <p:cNvPr id="3" name="Symbol zastępczy zawartości 2"/>
          <p:cNvSpPr>
            <a:spLocks noGrp="1"/>
          </p:cNvSpPr>
          <p:nvPr>
            <p:ph idx="1"/>
          </p:nvPr>
        </p:nvSpPr>
        <p:spPr/>
        <p:txBody>
          <a:bodyPr>
            <a:normAutofit/>
          </a:bodyPr>
          <a:lstStyle/>
          <a:p>
            <a:pPr algn="just">
              <a:buNone/>
            </a:pPr>
            <a:r>
              <a:rPr lang="pl-PL" sz="2400" dirty="0"/>
              <a:t>jest to Ruska Prawda);</a:t>
            </a:r>
          </a:p>
          <a:p>
            <a:pPr algn="just">
              <a:buFont typeface="Arial" charset="0"/>
              <a:buChar char="•"/>
            </a:pPr>
            <a:r>
              <a:rPr lang="pl-PL" sz="2400" dirty="0"/>
              <a:t>Na Ruskiej Prawdzie opierają się późniejsze ustawy i zbiory praw, np.:</a:t>
            </a:r>
          </a:p>
          <a:p>
            <a:pPr marL="457200" indent="-457200" algn="just">
              <a:buAutoNum type="arabicPeriod"/>
            </a:pPr>
            <a:r>
              <a:rPr lang="pl-PL" sz="2400" dirty="0"/>
              <a:t>Statuty organizacyjne – GRAMOTY ( Nowogrodzkie i Pskowskie);</a:t>
            </a:r>
          </a:p>
          <a:p>
            <a:pPr marL="457200" indent="-457200" algn="just">
              <a:buAutoNum type="arabicPeriod"/>
            </a:pPr>
            <a:r>
              <a:rPr lang="pl-PL" sz="2400" dirty="0" err="1"/>
              <a:t>Sudiebnik</a:t>
            </a:r>
            <a:r>
              <a:rPr lang="pl-PL" sz="2400" dirty="0"/>
              <a:t> z 1497r. – Ustawa </a:t>
            </a:r>
            <a:r>
              <a:rPr lang="pl-PL" sz="2400" dirty="0" err="1"/>
              <a:t>ogólnorosyjska</a:t>
            </a:r>
            <a:r>
              <a:rPr lang="pl-PL" sz="2400" dirty="0"/>
              <a:t>;</a:t>
            </a:r>
          </a:p>
          <a:p>
            <a:pPr marL="457200" indent="-457200" algn="just">
              <a:buAutoNum type="arabicPeriod"/>
            </a:pPr>
            <a:r>
              <a:rPr lang="pl-PL" sz="2400" dirty="0"/>
              <a:t>Statut Litewski.</a:t>
            </a:r>
          </a:p>
        </p:txBody>
      </p:sp>
    </p:spTree>
  </p:cSld>
  <p:clrMapOvr>
    <a:masterClrMapping/>
  </p:clrMapOvr>
</p:sld>
</file>

<file path=ppt/theme/theme1.xml><?xml version="1.0" encoding="utf-8"?>
<a:theme xmlns:a="http://schemas.openxmlformats.org/drawingml/2006/main" name="Motyw pakietu Office">
  <a:themeElements>
    <a:clrScheme name="WSAiB">
      <a:dk1>
        <a:sysClr val="windowText" lastClr="000000"/>
      </a:dk1>
      <a:lt1>
        <a:sysClr val="window" lastClr="FFFFFF"/>
      </a:lt1>
      <a:dk2>
        <a:srgbClr val="44546A"/>
      </a:dk2>
      <a:lt2>
        <a:srgbClr val="E7E6E6"/>
      </a:lt2>
      <a:accent1>
        <a:srgbClr val="E30613"/>
      </a:accent1>
      <a:accent2>
        <a:srgbClr val="2E323D"/>
      </a:accent2>
      <a:accent3>
        <a:srgbClr val="FB6970"/>
      </a:accent3>
      <a:accent4>
        <a:srgbClr val="9A040B"/>
      </a:accent4>
      <a:accent5>
        <a:srgbClr val="6D7691"/>
      </a:accent5>
      <a:accent6>
        <a:srgbClr val="CDD0D9"/>
      </a:accent6>
      <a:hlink>
        <a:srgbClr val="0563C1"/>
      </a:hlink>
      <a:folHlink>
        <a:srgbClr val="48A1FA"/>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1924</TotalTime>
  <Words>2396</Words>
  <Application>Microsoft Office PowerPoint</Application>
  <PresentationFormat>Panoramiczny</PresentationFormat>
  <Paragraphs>239</Paragraphs>
  <Slides>38</Slides>
  <Notes>0</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38</vt:i4>
      </vt:variant>
    </vt:vector>
  </HeadingPairs>
  <TitlesOfParts>
    <vt:vector size="41" baseType="lpstr">
      <vt:lpstr>Arial</vt:lpstr>
      <vt:lpstr>Arial Black</vt:lpstr>
      <vt:lpstr>Motyw pakietu Office</vt:lpstr>
      <vt:lpstr>RUSKA PRAWDA</vt:lpstr>
      <vt:lpstr>Zagadnienia ogólne</vt:lpstr>
      <vt:lpstr>c. dalszy</vt:lpstr>
      <vt:lpstr>c. dalszy</vt:lpstr>
      <vt:lpstr>c. dalszy</vt:lpstr>
      <vt:lpstr>c. dalszy</vt:lpstr>
      <vt:lpstr>c. dalszy</vt:lpstr>
      <vt:lpstr>c. dalszy</vt:lpstr>
      <vt:lpstr>c. dalszy</vt:lpstr>
      <vt:lpstr>Prawo karne w Ruskiej Prawdzie- I. Dochodzenie krzywd – krwawa zemsta ( wróżda)</vt:lpstr>
      <vt:lpstr>c. dalszy</vt:lpstr>
      <vt:lpstr>c. dalszy</vt:lpstr>
      <vt:lpstr>c. dalszy</vt:lpstr>
      <vt:lpstr> II. Klasowy ( feudalny ) charakter prawa karnego</vt:lpstr>
      <vt:lpstr>III. Zasady wymierzania kar</vt:lpstr>
      <vt:lpstr>c. dalszy</vt:lpstr>
      <vt:lpstr>c. dalszy</vt:lpstr>
      <vt:lpstr>c. dalszy</vt:lpstr>
      <vt:lpstr>c. dalszy</vt:lpstr>
      <vt:lpstr>c. dalszy</vt:lpstr>
      <vt:lpstr>c. dalszy</vt:lpstr>
      <vt:lpstr>IV. KARY</vt:lpstr>
      <vt:lpstr>c. dalszy</vt:lpstr>
      <vt:lpstr>c. dalszy</vt:lpstr>
      <vt:lpstr>c. dalszy</vt:lpstr>
      <vt:lpstr>c. dalszy</vt:lpstr>
      <vt:lpstr>c. dalszy</vt:lpstr>
      <vt:lpstr>c. dalszy</vt:lpstr>
      <vt:lpstr>c. dalszy</vt:lpstr>
      <vt:lpstr>V. RODZAJE PRZESTĘPSTW</vt:lpstr>
      <vt:lpstr>c. dalszy</vt:lpstr>
      <vt:lpstr>c. dalszy</vt:lpstr>
      <vt:lpstr>c. dalszy</vt:lpstr>
      <vt:lpstr>c. dalszy</vt:lpstr>
      <vt:lpstr>Proces w Ruskiej Prawdzie</vt:lpstr>
      <vt:lpstr>c. dalszy</vt:lpstr>
      <vt:lpstr>c. dalszy</vt:lpstr>
      <vt:lpstr>Dziękuję za uwagę</vt:lpstr>
    </vt:vector>
  </TitlesOfParts>
  <Company>WSAiB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Windows User</dc:creator>
  <cp:lastModifiedBy>Beata Kolarz</cp:lastModifiedBy>
  <cp:revision>88</cp:revision>
  <dcterms:created xsi:type="dcterms:W3CDTF">2020-09-09T11:56:44Z</dcterms:created>
  <dcterms:modified xsi:type="dcterms:W3CDTF">2023-11-07T22:43:36Z</dcterms:modified>
</cp:coreProperties>
</file>