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258" r:id="rId42"/>
  </p:sldIdLst>
  <p:sldSz cx="12192000" cy="6858000"/>
  <p:notesSz cx="6888163" cy="100187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2411604"/>
            <a:ext cx="9144000" cy="2103194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4672484"/>
            <a:ext cx="9144000" cy="58531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24400" y="5510805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7224FFC-2B64-48C4-B69A-BFE16164EC9C}" type="datetimeFigureOut">
              <a:rPr lang="pl-PL" smtClean="0"/>
              <a:pPr/>
              <a:t>30.09.2023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594637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369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4FFC-2B64-48C4-B69A-BFE16164EC9C}" type="datetimeFigureOut">
              <a:rPr lang="pl-PL" smtClean="0"/>
              <a:pPr/>
              <a:t>30.09.2023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337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4960501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496050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4FFC-2B64-48C4-B69A-BFE16164EC9C}" type="datetimeFigureOut">
              <a:rPr lang="pl-PL" smtClean="0"/>
              <a:pPr/>
              <a:t>30.09.2023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504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419615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5512288"/>
            <a:ext cx="2743200" cy="365125"/>
          </a:xfrm>
        </p:spPr>
        <p:txBody>
          <a:bodyPr/>
          <a:lstStyle/>
          <a:p>
            <a:fld id="{47224FFC-2B64-48C4-B69A-BFE16164EC9C}" type="datetimeFigureOut">
              <a:rPr lang="pl-PL" smtClean="0"/>
              <a:pPr/>
              <a:t>30.09.2023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5512288"/>
            <a:ext cx="41148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5512288"/>
            <a:ext cx="2743200" cy="365125"/>
          </a:xfrm>
        </p:spPr>
        <p:txBody>
          <a:bodyPr/>
          <a:lstStyle/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34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85562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373535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5532384"/>
            <a:ext cx="2743200" cy="365125"/>
          </a:xfrm>
        </p:spPr>
        <p:txBody>
          <a:bodyPr/>
          <a:lstStyle/>
          <a:p>
            <a:fld id="{47224FFC-2B64-48C4-B69A-BFE16164EC9C}" type="datetimeFigureOut">
              <a:rPr lang="pl-PL" smtClean="0"/>
              <a:pPr/>
              <a:t>30.09.2023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5532384"/>
            <a:ext cx="4114800" cy="365125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5532384"/>
            <a:ext cx="2743200" cy="365125"/>
          </a:xfrm>
        </p:spPr>
        <p:txBody>
          <a:bodyPr/>
          <a:lstStyle/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613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47990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7990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5542434"/>
            <a:ext cx="2743200" cy="365125"/>
          </a:xfrm>
        </p:spPr>
        <p:txBody>
          <a:bodyPr/>
          <a:lstStyle/>
          <a:p>
            <a:fld id="{47224FFC-2B64-48C4-B69A-BFE16164EC9C}" type="datetimeFigureOut">
              <a:rPr lang="pl-PL" smtClean="0"/>
              <a:pPr/>
              <a:t>30.09.2023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038600" y="5542434"/>
            <a:ext cx="41148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5542434"/>
            <a:ext cx="2743200" cy="365125"/>
          </a:xfrm>
        </p:spPr>
        <p:txBody>
          <a:bodyPr/>
          <a:lstStyle/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177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87079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87079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4FFC-2B64-48C4-B69A-BFE16164EC9C}" type="datetimeFigureOut">
              <a:rPr lang="pl-PL" smtClean="0"/>
              <a:pPr/>
              <a:t>30.09.2023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778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1083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838200" y="5552484"/>
            <a:ext cx="2743200" cy="365125"/>
          </a:xfrm>
        </p:spPr>
        <p:txBody>
          <a:bodyPr/>
          <a:lstStyle/>
          <a:p>
            <a:fld id="{47224FFC-2B64-48C4-B69A-BFE16164EC9C}" type="datetimeFigureOut">
              <a:rPr lang="pl-PL" smtClean="0"/>
              <a:pPr/>
              <a:t>30.09.2023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038600" y="5552484"/>
            <a:ext cx="41148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610600" y="5552484"/>
            <a:ext cx="2743200" cy="365125"/>
          </a:xfrm>
        </p:spPr>
        <p:txBody>
          <a:bodyPr/>
          <a:lstStyle/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123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838200" y="5542451"/>
            <a:ext cx="2743200" cy="365125"/>
          </a:xfrm>
        </p:spPr>
        <p:txBody>
          <a:bodyPr/>
          <a:lstStyle/>
          <a:p>
            <a:fld id="{47224FFC-2B64-48C4-B69A-BFE16164EC9C}" type="datetimeFigureOut">
              <a:rPr lang="pl-PL" smtClean="0"/>
              <a:pPr/>
              <a:t>30.09.2023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038600" y="5542451"/>
            <a:ext cx="41148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610600" y="5542451"/>
            <a:ext cx="2743200" cy="365125"/>
          </a:xfrm>
        </p:spPr>
        <p:txBody>
          <a:bodyPr/>
          <a:lstStyle/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944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3382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928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4FFC-2B64-48C4-B69A-BFE16164EC9C}" type="datetimeFigureOut">
              <a:rPr lang="pl-PL" smtClean="0"/>
              <a:pPr/>
              <a:t>30.09.2023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909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39563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094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5502239"/>
            <a:ext cx="2743200" cy="365125"/>
          </a:xfrm>
        </p:spPr>
        <p:txBody>
          <a:bodyPr/>
          <a:lstStyle/>
          <a:p>
            <a:fld id="{47224FFC-2B64-48C4-B69A-BFE16164EC9C}" type="datetimeFigureOut">
              <a:rPr lang="pl-PL" smtClean="0"/>
              <a:pPr/>
              <a:t>30.09.2023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038600" y="5502239"/>
            <a:ext cx="41148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5502239"/>
            <a:ext cx="2743200" cy="365125"/>
          </a:xfrm>
        </p:spPr>
        <p:txBody>
          <a:bodyPr/>
          <a:lstStyle/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648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50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55108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4FFC-2B64-48C4-B69A-BFE16164EC9C}" type="datetimeFigureOut">
              <a:rPr lang="pl-PL" smtClean="0"/>
              <a:pPr/>
              <a:t>30.09.2023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55108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55108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5B4ED-2C13-4A54-9596-8E3A4D899B6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549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Prawo w starożytności</a:t>
            </a:r>
            <a:br>
              <a:rPr lang="pl-PL" sz="3200" dirty="0"/>
            </a:br>
            <a:r>
              <a:rPr lang="pl-PL" sz="3200" dirty="0"/>
              <a:t>Prawo Mezopotamii</a:t>
            </a: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Dr BEATA KOLARZ</a:t>
            </a:r>
          </a:p>
        </p:txBody>
      </p:sp>
      <p:sp>
        <p:nvSpPr>
          <p:cNvPr id="6" name="Podtytuł 4"/>
          <p:cNvSpPr txBox="1">
            <a:spLocks/>
          </p:cNvSpPr>
          <p:nvPr/>
        </p:nvSpPr>
        <p:spPr>
          <a:xfrm>
            <a:off x="1524000" y="5415486"/>
            <a:ext cx="9144000" cy="585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800"/>
              <a:t>GDYNIA 2023/24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553489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>
                <a:solidFill>
                  <a:srgbClr val="00B050"/>
                </a:solidFill>
              </a:rPr>
              <a:t>Stosunki społeczne i gospodarcze w ówczesnym czasie( kwestia własności ziemi)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400" dirty="0"/>
              <a:t>Na początku ziemia była własnością monarchy i poszczególnych rodów,</a:t>
            </a:r>
          </a:p>
          <a:p>
            <a:pPr algn="just"/>
            <a:r>
              <a:rPr lang="pl-PL" sz="2400" dirty="0"/>
              <a:t>Z czasem po rozpadnięciu się więzów rodowych, własność rodowa przekształciła się we własność gminną, która zaliczała się </a:t>
            </a:r>
            <a:r>
              <a:rPr lang="pl-PL" sz="2400" dirty="0" err="1"/>
              <a:t>do</a:t>
            </a:r>
            <a:r>
              <a:rPr lang="pl-PL" sz="2400" dirty="0"/>
              <a:t> własności publicznej ( monarchy, świątyń, gmin),</a:t>
            </a:r>
          </a:p>
          <a:p>
            <a:pPr algn="just"/>
            <a:r>
              <a:rPr lang="pl-PL" sz="2400" dirty="0"/>
              <a:t>Oprócz własności publicznej wytworzyła się własność prywatna- były specjalne kamienie tzw. </a:t>
            </a:r>
            <a:r>
              <a:rPr lang="pl-PL" sz="2400" dirty="0" err="1"/>
              <a:t>kadurru</a:t>
            </a:r>
            <a:r>
              <a:rPr lang="pl-PL" sz="2400" dirty="0"/>
              <a:t> , które zawierały napisy informujące o przejściu na mocy darowizny królewskiej oznaczonego gruntu z własności zbiorowej rodu na własność indywidualną określonej osoby, często wraz z przywilejami.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400" dirty="0"/>
              <a:t>Panujący oddawał części ziemi(</a:t>
            </a:r>
            <a:r>
              <a:rPr lang="pl-PL" sz="2400" dirty="0">
                <a:solidFill>
                  <a:srgbClr val="00B050"/>
                </a:solidFill>
              </a:rPr>
              <a:t>tzw. </a:t>
            </a:r>
            <a:r>
              <a:rPr lang="pl-PL" sz="2400" dirty="0" err="1">
                <a:solidFill>
                  <a:srgbClr val="00B050"/>
                </a:solidFill>
              </a:rPr>
              <a:t>ilkum</a:t>
            </a:r>
            <a:r>
              <a:rPr lang="pl-PL" sz="2400" dirty="0">
                <a:solidFill>
                  <a:srgbClr val="00B050"/>
                </a:solidFill>
              </a:rPr>
              <a:t>)</a:t>
            </a:r>
            <a:r>
              <a:rPr lang="pl-PL" sz="2400" dirty="0"/>
              <a:t> w dzierżawę drobnym rolnikom, urzędnikom i wojownikom w zamian za służbę i pod warunkiem jej pełnienia.</a:t>
            </a:r>
          </a:p>
          <a:p>
            <a:pPr algn="just"/>
            <a:r>
              <a:rPr lang="pl-PL" sz="2400" dirty="0">
                <a:solidFill>
                  <a:srgbClr val="0070C0"/>
                </a:solidFill>
              </a:rPr>
              <a:t>Prawa i obowiązki posiadacza </a:t>
            </a:r>
            <a:r>
              <a:rPr lang="pl-PL" sz="2400" dirty="0" err="1">
                <a:solidFill>
                  <a:srgbClr val="0070C0"/>
                </a:solidFill>
              </a:rPr>
              <a:t>ilkum</a:t>
            </a:r>
            <a:r>
              <a:rPr lang="pl-PL" sz="2400" dirty="0">
                <a:solidFill>
                  <a:srgbClr val="0070C0"/>
                </a:solidFill>
              </a:rPr>
              <a:t>.</a:t>
            </a:r>
          </a:p>
          <a:p>
            <a:pPr algn="just">
              <a:buFontTx/>
              <a:buChar char="-"/>
            </a:pPr>
            <a:r>
              <a:rPr lang="pl-PL" sz="2400" dirty="0" err="1">
                <a:solidFill>
                  <a:srgbClr val="0070C0"/>
                </a:solidFill>
              </a:rPr>
              <a:t>ilkum</a:t>
            </a:r>
            <a:r>
              <a:rPr lang="pl-PL" sz="2400" dirty="0">
                <a:solidFill>
                  <a:srgbClr val="0070C0"/>
                </a:solidFill>
              </a:rPr>
              <a:t> </a:t>
            </a:r>
            <a:r>
              <a:rPr lang="pl-PL" sz="2400" dirty="0"/>
              <a:t>składało się z pola, domu, ogrodu i przeważnie z inwentarza żywego(np. krowy) - </a:t>
            </a:r>
            <a:r>
              <a:rPr lang="pl-PL" sz="2400" dirty="0">
                <a:solidFill>
                  <a:srgbClr val="7030A0"/>
                </a:solidFill>
              </a:rPr>
              <a:t>&amp;31</a:t>
            </a:r>
          </a:p>
          <a:p>
            <a:pPr algn="just">
              <a:buFontTx/>
              <a:buChar char="-"/>
            </a:pPr>
            <a:r>
              <a:rPr lang="pl-PL" sz="2400" dirty="0" err="1"/>
              <a:t>ilkum</a:t>
            </a:r>
            <a:r>
              <a:rPr lang="pl-PL" sz="2400" dirty="0"/>
              <a:t> było niezbywalne - wszelkie umowy kupna – sprzedaży </a:t>
            </a:r>
            <a:r>
              <a:rPr lang="pl-PL" sz="2400" dirty="0" err="1"/>
              <a:t>ilkum</a:t>
            </a:r>
            <a:r>
              <a:rPr lang="pl-PL" sz="2400" dirty="0"/>
              <a:t> były nieważne – </a:t>
            </a:r>
            <a:r>
              <a:rPr lang="pl-PL" sz="2400" dirty="0">
                <a:solidFill>
                  <a:srgbClr val="7030A0"/>
                </a:solidFill>
              </a:rPr>
              <a:t>&amp;36</a:t>
            </a:r>
            <a:endParaRPr lang="pl-PL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AutoNum type="alphaLcPeriod"/>
            </a:pPr>
            <a:r>
              <a:rPr lang="pl-PL" sz="2400" dirty="0"/>
              <a:t>Kupujący tracił cenę kupna – </a:t>
            </a:r>
            <a:r>
              <a:rPr lang="pl-PL" sz="2400" dirty="0">
                <a:solidFill>
                  <a:srgbClr val="7030A0"/>
                </a:solidFill>
              </a:rPr>
              <a:t>&amp; 37</a:t>
            </a:r>
          </a:p>
          <a:p>
            <a:pPr marL="457200" indent="-457200" algn="just">
              <a:buAutoNum type="alphaLcPeriod"/>
            </a:pPr>
            <a:r>
              <a:rPr lang="pl-PL" sz="2400" dirty="0"/>
              <a:t>Kupujący</a:t>
            </a:r>
            <a:r>
              <a:rPr lang="pl-PL" sz="2400" dirty="0">
                <a:solidFill>
                  <a:srgbClr val="7030A0"/>
                </a:solidFill>
              </a:rPr>
              <a:t> </a:t>
            </a:r>
            <a:r>
              <a:rPr lang="pl-PL" sz="2400" dirty="0"/>
              <a:t>tracił pieniądze także za kupno żywego inwentarza od wojownika – </a:t>
            </a:r>
            <a:r>
              <a:rPr lang="pl-PL" sz="2400" dirty="0">
                <a:solidFill>
                  <a:srgbClr val="7030A0"/>
                </a:solidFill>
              </a:rPr>
              <a:t>&amp; 35</a:t>
            </a:r>
          </a:p>
          <a:p>
            <a:pPr marL="457200" indent="-457200" algn="just">
              <a:buAutoNum type="alphaLcPeriod"/>
            </a:pPr>
            <a:r>
              <a:rPr lang="pl-PL" sz="2400" dirty="0"/>
              <a:t>nie mogło być sprzedane na pokrycie kosztów wykupienia jego posiadacza z niewoli - </a:t>
            </a:r>
            <a:r>
              <a:rPr lang="pl-PL" sz="2400" dirty="0">
                <a:solidFill>
                  <a:srgbClr val="7030A0"/>
                </a:solidFill>
              </a:rPr>
              <a:t>&amp;32</a:t>
            </a:r>
          </a:p>
          <a:p>
            <a:pPr marL="457200" indent="-457200" algn="just">
              <a:buNone/>
            </a:pPr>
            <a:r>
              <a:rPr lang="pl-PL" sz="2400" dirty="0">
                <a:solidFill>
                  <a:srgbClr val="7030A0"/>
                </a:solidFill>
              </a:rPr>
              <a:t>- </a:t>
            </a:r>
            <a:r>
              <a:rPr lang="pl-PL" sz="2400" dirty="0"/>
              <a:t>był zakaz zapisywania otrzymanego mienia żonie lub córce lub dawania go w zastaw - </a:t>
            </a:r>
            <a:r>
              <a:rPr lang="pl-PL" sz="2400" dirty="0">
                <a:solidFill>
                  <a:srgbClr val="7030A0"/>
                </a:solidFill>
              </a:rPr>
              <a:t>&amp;38</a:t>
            </a:r>
            <a:endParaRPr lang="pl-PL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pl-PL" sz="2400" dirty="0"/>
              <a:t>Jeżeli wojownik dostał się </a:t>
            </a:r>
            <a:r>
              <a:rPr lang="pl-PL" sz="2400" dirty="0" err="1"/>
              <a:t>do</a:t>
            </a:r>
            <a:r>
              <a:rPr lang="pl-PL" sz="2400" dirty="0"/>
              <a:t> niewoli ziemia przechodziła na syna, a gdy ten był małoletni to 1/3 ziemi otrzymywała żona na wychowanie syna – </a:t>
            </a:r>
            <a:r>
              <a:rPr lang="pl-PL" sz="2400" dirty="0">
                <a:solidFill>
                  <a:srgbClr val="7030A0"/>
                </a:solidFill>
              </a:rPr>
              <a:t>&amp; 28 i &amp;29.</a:t>
            </a:r>
          </a:p>
          <a:p>
            <a:pPr algn="just">
              <a:buFontTx/>
              <a:buChar char="-"/>
            </a:pPr>
            <a:r>
              <a:rPr lang="pl-PL" sz="2400" dirty="0"/>
              <a:t>Wojownik był zobowiązany </a:t>
            </a:r>
            <a:r>
              <a:rPr lang="pl-PL" sz="2400" dirty="0" err="1"/>
              <a:t>do</a:t>
            </a:r>
            <a:r>
              <a:rPr lang="pl-PL" sz="2400" dirty="0"/>
              <a:t> utrzymywania ziemi w należytym stanie </a:t>
            </a:r>
            <a:r>
              <a:rPr lang="pl-PL" sz="2400" dirty="0">
                <a:solidFill>
                  <a:srgbClr val="7030A0"/>
                </a:solidFill>
              </a:rPr>
              <a:t>&amp;42, &amp;43.</a:t>
            </a:r>
          </a:p>
          <a:p>
            <a:pPr algn="just">
              <a:buFontTx/>
              <a:buChar char="-"/>
            </a:pPr>
            <a:r>
              <a:rPr lang="pl-PL" sz="2400" dirty="0"/>
              <a:t>Posiadacz </a:t>
            </a:r>
            <a:r>
              <a:rPr lang="pl-PL" sz="2400" dirty="0" err="1"/>
              <a:t>ilkum</a:t>
            </a:r>
            <a:r>
              <a:rPr lang="pl-PL" sz="2400" dirty="0"/>
              <a:t> był zobowiązany </a:t>
            </a:r>
            <a:r>
              <a:rPr lang="pl-PL" sz="2400" dirty="0" err="1"/>
              <a:t>do</a:t>
            </a:r>
            <a:r>
              <a:rPr lang="pl-PL" sz="2400" dirty="0"/>
              <a:t> wykonywania służby osobiście ( nie mógł dać zastępcy) - </a:t>
            </a:r>
            <a:r>
              <a:rPr lang="pl-PL" sz="2400" dirty="0">
                <a:solidFill>
                  <a:srgbClr val="7030A0"/>
                </a:solidFill>
              </a:rPr>
              <a:t>&amp;26</a:t>
            </a:r>
            <a:endParaRPr lang="pl-PL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>
                <a:solidFill>
                  <a:srgbClr val="00B050"/>
                </a:solidFill>
              </a:rPr>
              <a:t>Obraz społeczeństwa </a:t>
            </a:r>
            <a:r>
              <a:rPr lang="pl-PL" sz="2400" dirty="0" err="1">
                <a:solidFill>
                  <a:srgbClr val="00B050"/>
                </a:solidFill>
              </a:rPr>
              <a:t>starobabilońskiego</a:t>
            </a:r>
            <a:r>
              <a:rPr lang="pl-PL" sz="2400" dirty="0">
                <a:solidFill>
                  <a:srgbClr val="00B050"/>
                </a:solidFill>
              </a:rPr>
              <a:t> w czasach Hammurabiego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400" dirty="0"/>
              <a:t>Jest społeczeństwem klasowym, można wyróżnić </a:t>
            </a:r>
            <a:r>
              <a:rPr lang="pl-PL" sz="2400" dirty="0">
                <a:solidFill>
                  <a:srgbClr val="00B050"/>
                </a:solidFill>
              </a:rPr>
              <a:t>3 takie klasy</a:t>
            </a:r>
            <a:r>
              <a:rPr lang="pl-PL" sz="2400" dirty="0"/>
              <a:t>:</a:t>
            </a:r>
          </a:p>
          <a:p>
            <a:pPr marL="457200" indent="-457200" algn="just">
              <a:buAutoNum type="alphaLcPeriod"/>
            </a:pPr>
            <a:r>
              <a:rPr lang="pl-PL" sz="2400" dirty="0" err="1">
                <a:solidFill>
                  <a:srgbClr val="0070C0"/>
                </a:solidFill>
              </a:rPr>
              <a:t>Awilum</a:t>
            </a: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AutoNum type="alphaLcPeriod"/>
            </a:pPr>
            <a:r>
              <a:rPr lang="pl-PL" sz="2400" dirty="0" err="1">
                <a:solidFill>
                  <a:srgbClr val="0070C0"/>
                </a:solidFill>
              </a:rPr>
              <a:t>Muszkenum</a:t>
            </a: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AutoNum type="alphaLcPeriod"/>
            </a:pPr>
            <a:r>
              <a:rPr lang="pl-PL" sz="2400" dirty="0" err="1">
                <a:solidFill>
                  <a:srgbClr val="0070C0"/>
                </a:solidFill>
              </a:rPr>
              <a:t>Wardum</a:t>
            </a: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None/>
            </a:pPr>
            <a:r>
              <a:rPr lang="pl-PL" sz="2400" dirty="0" err="1">
                <a:solidFill>
                  <a:srgbClr val="0070C0"/>
                </a:solidFill>
              </a:rPr>
              <a:t>Awilum</a:t>
            </a:r>
            <a:r>
              <a:rPr lang="pl-PL" sz="2400" dirty="0">
                <a:solidFill>
                  <a:srgbClr val="0070C0"/>
                </a:solidFill>
              </a:rPr>
              <a:t> - </a:t>
            </a:r>
            <a:r>
              <a:rPr lang="pl-PL" sz="2400" dirty="0"/>
              <a:t>klasa pełnoprawnych obywateli, pełnoprawni wolni członkowie klasy panującej, którzy skupili w swych rękach znaczną ilość środków produkcji ( nieruchomości – ziemie i ruchomości – w tym niewolników)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400" dirty="0"/>
              <a:t>Władcy potrzebna była klasa ludzi o zabezpieczonych interesach, oni stawali się godnymi zaufania funkcjonariuszami w dziedzinie administracji, sądownictwa, wojskowości i handlu. Była to klasa uprzywilejowana.</a:t>
            </a:r>
          </a:p>
          <a:p>
            <a:pPr algn="just">
              <a:buNone/>
            </a:pPr>
            <a:r>
              <a:rPr lang="pl-PL" sz="2400" dirty="0" err="1">
                <a:solidFill>
                  <a:srgbClr val="0070C0"/>
                </a:solidFill>
              </a:rPr>
              <a:t>Muszkenum</a:t>
            </a:r>
            <a:r>
              <a:rPr lang="pl-PL" sz="2400" dirty="0">
                <a:solidFill>
                  <a:srgbClr val="0070C0"/>
                </a:solidFill>
              </a:rPr>
              <a:t> - </a:t>
            </a:r>
            <a:r>
              <a:rPr lang="pl-PL" sz="2400" dirty="0"/>
              <a:t>ludność poddana, </a:t>
            </a:r>
            <a:r>
              <a:rPr lang="pl-PL" sz="2400" dirty="0" err="1"/>
              <a:t>do</a:t>
            </a:r>
            <a:r>
              <a:rPr lang="pl-PL" sz="2400" dirty="0"/>
              <a:t> tej klasy najprawdopodobniej należała ludność autochtoniczna podbitych ziem oraz wyzwoleńcy. Tutaj należeli także liczni drobni wytwórcy z dziedziny produkcji rolnej, hodowlanej i rzemieślniczej. Członkowie tej klasy czasami przez wzbogacenie przechodzili </a:t>
            </a:r>
            <a:r>
              <a:rPr lang="pl-PL" sz="2400" dirty="0" err="1"/>
              <a:t>do</a:t>
            </a:r>
            <a:r>
              <a:rPr lang="pl-PL" sz="2400" dirty="0"/>
              <a:t> klasy panującej, bądź przez zubożenie </a:t>
            </a:r>
            <a:r>
              <a:rPr lang="pl-PL" sz="2400" dirty="0" err="1"/>
              <a:t>do</a:t>
            </a:r>
            <a:r>
              <a:rPr lang="pl-PL" sz="2400" dirty="0"/>
              <a:t> klasy niewolników ( </a:t>
            </a:r>
            <a:r>
              <a:rPr lang="pl-PL" sz="2400" dirty="0" err="1"/>
              <a:t>wardum</a:t>
            </a:r>
            <a:r>
              <a:rPr lang="pl-PL" sz="2400" dirty="0"/>
              <a:t>). </a:t>
            </a:r>
            <a:r>
              <a:rPr lang="pl-PL" sz="2400" dirty="0" err="1"/>
              <a:t>Muszkenum</a:t>
            </a:r>
            <a:r>
              <a:rPr lang="pl-PL" sz="2400" dirty="0"/>
              <a:t> stali w hierarchii społecznej niżej od </a:t>
            </a:r>
            <a:endParaRPr lang="pl-PL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pl-PL" sz="2400" dirty="0" err="1"/>
              <a:t>awilum</a:t>
            </a:r>
            <a:r>
              <a:rPr lang="pl-PL" sz="2400" dirty="0"/>
              <a:t>  ( nierówność ta przejawiała się w przepisach karnych i cywilnych) - </a:t>
            </a:r>
            <a:r>
              <a:rPr lang="pl-PL" sz="2400" dirty="0">
                <a:solidFill>
                  <a:srgbClr val="7030A0"/>
                </a:solidFill>
              </a:rPr>
              <a:t>&amp;196, &amp;197, &amp;198. </a:t>
            </a:r>
            <a:r>
              <a:rPr lang="pl-PL" sz="2400" dirty="0"/>
              <a:t>byli zobowiązani troszczyć się o należyte gospodarowanie na przydzielonej ziemi, której nie mogli opuścić i za którą musieli uiszczać znaczne daniny. Na tych osobach ciążył obowiązek brania udziału w wyprawach wojennych. W odróżnieniu od </a:t>
            </a:r>
            <a:r>
              <a:rPr lang="pl-PL" sz="2400" dirty="0" err="1"/>
              <a:t>muszkenum</a:t>
            </a:r>
            <a:r>
              <a:rPr lang="pl-PL" sz="2400" dirty="0"/>
              <a:t> </a:t>
            </a:r>
            <a:r>
              <a:rPr lang="pl-PL" sz="2400" dirty="0" err="1"/>
              <a:t>awilowie</a:t>
            </a:r>
            <a:r>
              <a:rPr lang="pl-PL" sz="2400" dirty="0"/>
              <a:t> nie byli przywiązani </a:t>
            </a:r>
            <a:r>
              <a:rPr lang="pl-PL" sz="2400" dirty="0" err="1"/>
              <a:t>do</a:t>
            </a:r>
            <a:r>
              <a:rPr lang="pl-PL" sz="2400" dirty="0"/>
              <a:t> majątku, który był im powierzony.</a:t>
            </a:r>
            <a:endParaRPr lang="pl-PL" sz="2400" dirty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pl-PL" sz="2400" dirty="0" err="1">
                <a:solidFill>
                  <a:srgbClr val="0070C0"/>
                </a:solidFill>
              </a:rPr>
              <a:t>Wardum</a:t>
            </a:r>
            <a:r>
              <a:rPr lang="pl-PL" sz="2400" dirty="0">
                <a:solidFill>
                  <a:srgbClr val="0070C0"/>
                </a:solidFill>
              </a:rPr>
              <a:t>- </a:t>
            </a:r>
            <a:r>
              <a:rPr lang="pl-PL" sz="2400" dirty="0"/>
              <a:t>klasa ludności niewolniczej. Niewolnik był własnością pana, który mógł go sprzedać, darować, zastawić - </a:t>
            </a:r>
            <a:r>
              <a:rPr lang="pl-PL" sz="2400" dirty="0">
                <a:solidFill>
                  <a:srgbClr val="7030A0"/>
                </a:solidFill>
              </a:rPr>
              <a:t>&amp;15-20 oraz &amp; 278-282. </a:t>
            </a:r>
            <a:r>
              <a:rPr lang="pl-PL" sz="2400" dirty="0"/>
              <a:t>Byli to przede wszystkim jeńcy wojenni. Nie wiemy nic o gospodarczym i społecznym ich położeniu.</a:t>
            </a:r>
            <a:endParaRPr lang="pl-PL" sz="2400" dirty="0">
              <a:solidFill>
                <a:srgbClr val="0070C0"/>
              </a:solidFill>
            </a:endParaRPr>
          </a:p>
          <a:p>
            <a:pPr algn="just">
              <a:buNone/>
            </a:pPr>
            <a:endParaRPr lang="pl-PL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2400" dirty="0"/>
              <a:t>Wyróżniamy tu:</a:t>
            </a:r>
          </a:p>
          <a:p>
            <a:pPr marL="457200" indent="-457200">
              <a:buAutoNum type="alphaLcPeriod"/>
            </a:pPr>
            <a:r>
              <a:rPr lang="pl-PL" sz="2400" dirty="0"/>
              <a:t>Niewolników należących </a:t>
            </a:r>
            <a:r>
              <a:rPr lang="pl-PL" sz="2400" dirty="0" err="1"/>
              <a:t>do</a:t>
            </a:r>
            <a:r>
              <a:rPr lang="pl-PL" sz="2400" dirty="0"/>
              <a:t> pełnoprawnych obywateli</a:t>
            </a:r>
          </a:p>
          <a:p>
            <a:pPr marL="457200" indent="-457200">
              <a:buAutoNum type="alphaLcPeriod"/>
            </a:pPr>
            <a:r>
              <a:rPr lang="pl-PL" sz="2400" dirty="0"/>
              <a:t>Niewolników panującego</a:t>
            </a:r>
          </a:p>
          <a:p>
            <a:pPr marL="457200" indent="-457200" algn="just">
              <a:buAutoNum type="alphaLcPeriod"/>
            </a:pPr>
            <a:r>
              <a:rPr lang="pl-PL" sz="2400" dirty="0"/>
              <a:t>Niewolnicy należący </a:t>
            </a:r>
            <a:r>
              <a:rPr lang="pl-PL" sz="2400" dirty="0" err="1"/>
              <a:t>do</a:t>
            </a:r>
            <a:r>
              <a:rPr lang="pl-PL" sz="2400" dirty="0"/>
              <a:t> </a:t>
            </a:r>
            <a:r>
              <a:rPr lang="pl-PL" sz="2400" dirty="0" err="1"/>
              <a:t>muszkenum</a:t>
            </a:r>
            <a:r>
              <a:rPr lang="pl-PL" sz="2400" dirty="0"/>
              <a:t> -</a:t>
            </a:r>
            <a:r>
              <a:rPr lang="pl-PL" sz="2400" dirty="0">
                <a:solidFill>
                  <a:srgbClr val="7030A0"/>
                </a:solidFill>
              </a:rPr>
              <a:t>&amp;15, &amp;16, &amp;175, &amp;176, &amp;219 </a:t>
            </a:r>
            <a:r>
              <a:rPr lang="pl-PL" sz="2400" dirty="0"/>
              <a:t>ich sytuacja była lepsza od niewolników pełnoprawnych obywateli ( </a:t>
            </a:r>
            <a:r>
              <a:rPr lang="pl-PL" sz="2400" dirty="0" err="1"/>
              <a:t>awilum</a:t>
            </a:r>
            <a:r>
              <a:rPr lang="pl-PL" sz="2400" dirty="0"/>
              <a:t>).</a:t>
            </a:r>
          </a:p>
          <a:p>
            <a:pPr marL="457200" indent="-457200" algn="just">
              <a:buNone/>
            </a:pPr>
            <a:r>
              <a:rPr lang="pl-PL" sz="2400" dirty="0"/>
              <a:t>* Nie można </a:t>
            </a:r>
            <a:r>
              <a:rPr lang="pl-PL" sz="2400" dirty="0" err="1"/>
              <a:t>tutaj</a:t>
            </a:r>
            <a:r>
              <a:rPr lang="pl-PL" sz="2400" dirty="0"/>
              <a:t> niewolnika uważać we wszystkich przypadkach za przedmiot prawa, lecz niekiedy prawa Hammurabiego przyznały mu istotną osobowość prawną a niekiedy też ochronę przed własnym panem. Pod tym względem różniło się stanowisko tego niewolnika od sytuacji niewolnika w klasycznym prawie starożytnego Rzymu.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400" dirty="0"/>
              <a:t>Nie ma w tym kodeksie przepisu, który zezwalałby, aby pan zabił swego niewolnika: </a:t>
            </a:r>
            <a:r>
              <a:rPr lang="pl-PL" sz="2400" dirty="0">
                <a:solidFill>
                  <a:srgbClr val="7030A0"/>
                </a:solidFill>
              </a:rPr>
              <a:t>&amp;116, 117, 118, 119, 136, 141, 142, 146, 168, 169, 170, 171, 175, 176, 282.</a:t>
            </a:r>
          </a:p>
          <a:p>
            <a:pPr algn="just"/>
            <a:r>
              <a:rPr lang="pl-PL" sz="2400" dirty="0"/>
              <a:t>Wyzwolony niewolnik w drodze religijnego aktu o charakterze oświadczenia publicznego stawał się pełnoprawnym obywatelem.</a:t>
            </a:r>
          </a:p>
          <a:p>
            <a:pPr algn="just"/>
            <a:r>
              <a:rPr lang="pl-PL" sz="2400" dirty="0"/>
              <a:t>Przepisy o niewolnikach: </a:t>
            </a:r>
            <a:r>
              <a:rPr lang="pl-PL" sz="2400" dirty="0">
                <a:solidFill>
                  <a:srgbClr val="7030A0"/>
                </a:solidFill>
              </a:rPr>
              <a:t>&amp;15-20; &amp;278-282</a:t>
            </a:r>
          </a:p>
          <a:p>
            <a:pPr algn="just"/>
            <a:endParaRPr lang="pl-PL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400" dirty="0">
                <a:solidFill>
                  <a:srgbClr val="0070C0"/>
                </a:solidFill>
              </a:rPr>
              <a:t>Klasowość społeczeństwa w Kodeksie Hammurabiego:</a:t>
            </a:r>
          </a:p>
          <a:p>
            <a:pPr algn="just">
              <a:buFontTx/>
              <a:buChar char="-"/>
            </a:pPr>
            <a:r>
              <a:rPr lang="pl-PL" sz="2400" dirty="0">
                <a:solidFill>
                  <a:srgbClr val="7030A0"/>
                </a:solidFill>
              </a:rPr>
              <a:t>&amp;202-205; &amp;196- 201; &amp;215 -220; &amp;229-231.</a:t>
            </a:r>
          </a:p>
          <a:p>
            <a:pPr algn="just">
              <a:buFontTx/>
              <a:buChar char="-"/>
            </a:pPr>
            <a:r>
              <a:rPr lang="pl-PL" sz="2400" dirty="0">
                <a:solidFill>
                  <a:srgbClr val="0070C0"/>
                </a:solidFill>
              </a:rPr>
              <a:t>Prolog</a:t>
            </a:r>
          </a:p>
          <a:p>
            <a:pPr algn="just">
              <a:buFontTx/>
              <a:buChar char="-"/>
            </a:pPr>
            <a:r>
              <a:rPr lang="pl-PL" sz="2400" dirty="0">
                <a:solidFill>
                  <a:srgbClr val="0070C0"/>
                </a:solidFill>
              </a:rPr>
              <a:t>Część normatywna: </a:t>
            </a:r>
            <a:r>
              <a:rPr lang="pl-PL" sz="2400" dirty="0" err="1"/>
              <a:t>prawo</a:t>
            </a:r>
            <a:r>
              <a:rPr lang="pl-PL" sz="2400" dirty="0"/>
              <a:t> prywatne, </a:t>
            </a:r>
            <a:r>
              <a:rPr lang="pl-PL" sz="2400" dirty="0" err="1"/>
              <a:t>prawo</a:t>
            </a:r>
            <a:r>
              <a:rPr lang="pl-PL" sz="2400" dirty="0"/>
              <a:t> karne, proces</a:t>
            </a:r>
          </a:p>
          <a:p>
            <a:pPr algn="just">
              <a:buFontTx/>
              <a:buChar char="-"/>
            </a:pPr>
            <a:r>
              <a:rPr lang="pl-PL" sz="2400" dirty="0">
                <a:solidFill>
                  <a:srgbClr val="0070C0"/>
                </a:solidFill>
              </a:rPr>
              <a:t>Epilog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>
                <a:solidFill>
                  <a:srgbClr val="00B050"/>
                </a:solidFill>
              </a:rPr>
              <a:t>KODEKS HAMMURABIEGO</a:t>
            </a:r>
            <a:br>
              <a:rPr lang="pl-PL" sz="2400" dirty="0">
                <a:solidFill>
                  <a:srgbClr val="00B050"/>
                </a:solidFill>
              </a:rPr>
            </a:br>
            <a:r>
              <a:rPr lang="pl-PL" sz="2400" dirty="0">
                <a:solidFill>
                  <a:srgbClr val="00B050"/>
                </a:solidFill>
              </a:rPr>
              <a:t>Zagadnienia ogólne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romanUcPeriod"/>
            </a:pPr>
            <a:r>
              <a:rPr lang="pl-PL" sz="2400" dirty="0">
                <a:solidFill>
                  <a:srgbClr val="002060"/>
                </a:solidFill>
              </a:rPr>
              <a:t>Kodyfikacje mezopotamskie z III i II tysiąclecia p.n.e.</a:t>
            </a:r>
          </a:p>
          <a:p>
            <a:pPr marL="514350" indent="-514350" algn="just">
              <a:buAutoNum type="arabicPeriod"/>
            </a:pPr>
            <a:r>
              <a:rPr lang="pl-PL" sz="2400" dirty="0"/>
              <a:t>Najstarszy zbiór ustaw zachował się z czasów panowania króla </a:t>
            </a:r>
            <a:r>
              <a:rPr lang="pl-PL" sz="2400" dirty="0" err="1">
                <a:solidFill>
                  <a:srgbClr val="0070C0"/>
                </a:solidFill>
              </a:rPr>
              <a:t>Urukaginy</a:t>
            </a:r>
            <a:r>
              <a:rPr lang="pl-PL" sz="2400" dirty="0"/>
              <a:t>, władcy </a:t>
            </a:r>
            <a:r>
              <a:rPr lang="pl-PL" sz="2400" dirty="0" err="1"/>
              <a:t>Lagaszu</a:t>
            </a:r>
            <a:r>
              <a:rPr lang="pl-PL" sz="2400" dirty="0"/>
              <a:t> ( ok. 2360r.p.n.e.). Niestety pozostały po nim tylko fragmenty, z których da się odtworzyć treść zaledwie 5 artykułów. W większości dotyczyły one prawa karnego.</a:t>
            </a:r>
          </a:p>
          <a:p>
            <a:pPr marL="514350" indent="-514350" algn="just">
              <a:buAutoNum type="arabicPeriod"/>
            </a:pPr>
            <a:r>
              <a:rPr lang="pl-PL" sz="2400" dirty="0"/>
              <a:t>Zaledwie w części zachował się też zbiór zwany kodeksem </a:t>
            </a:r>
            <a:r>
              <a:rPr lang="pl-PL" sz="2400" dirty="0" err="1">
                <a:solidFill>
                  <a:srgbClr val="0070C0"/>
                </a:solidFill>
              </a:rPr>
              <a:t>Ur</a:t>
            </a:r>
            <a:r>
              <a:rPr lang="pl-PL" sz="2400" dirty="0">
                <a:solidFill>
                  <a:srgbClr val="0070C0"/>
                </a:solidFill>
              </a:rPr>
              <a:t> – </a:t>
            </a:r>
            <a:r>
              <a:rPr lang="pl-PL" sz="2400" dirty="0" err="1">
                <a:solidFill>
                  <a:srgbClr val="0070C0"/>
                </a:solidFill>
              </a:rPr>
              <a:t>Namu</a:t>
            </a:r>
            <a:r>
              <a:rPr lang="pl-PL" sz="2400" dirty="0">
                <a:solidFill>
                  <a:srgbClr val="0070C0"/>
                </a:solidFill>
              </a:rPr>
              <a:t>. </a:t>
            </a:r>
            <a:r>
              <a:rPr lang="pl-PL" sz="2400" dirty="0"/>
              <a:t>Wydał go król </a:t>
            </a:r>
            <a:r>
              <a:rPr lang="pl-PL" sz="2400" dirty="0" err="1"/>
              <a:t>Ur</a:t>
            </a:r>
            <a:r>
              <a:rPr lang="pl-PL" sz="2400" dirty="0"/>
              <a:t> ok. 2050r. p.n.e. Istniejące fragmenty pochodziły z sumeryjskiego odpisu, dokonanego w XVIII w. p.n.e. Zawierały prolog i kilkadziesiąt artykułów, z których nie wszystkie dało się odczytać.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>
                <a:solidFill>
                  <a:srgbClr val="00B050"/>
                </a:solidFill>
              </a:rPr>
              <a:t>PROLOG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400" dirty="0">
                <a:solidFill>
                  <a:srgbClr val="00B050"/>
                </a:solidFill>
              </a:rPr>
              <a:t>Prolog – </a:t>
            </a:r>
            <a:r>
              <a:rPr lang="pl-PL" sz="2400" dirty="0"/>
              <a:t>można podzielić na 3 części:</a:t>
            </a:r>
          </a:p>
          <a:p>
            <a:pPr marL="457200" indent="-457200" algn="just">
              <a:buAutoNum type="arabicPeriod"/>
            </a:pPr>
            <a:r>
              <a:rPr lang="pl-PL" sz="2400" dirty="0">
                <a:solidFill>
                  <a:srgbClr val="00B050"/>
                </a:solidFill>
              </a:rPr>
              <a:t>Część teologiczna</a:t>
            </a:r>
          </a:p>
          <a:p>
            <a:pPr marL="457200" indent="-457200" algn="just">
              <a:buNone/>
            </a:pPr>
            <a:r>
              <a:rPr lang="pl-PL" sz="2400" dirty="0"/>
              <a:t>W której władca nie szczędząc sobie pochwał:</a:t>
            </a:r>
          </a:p>
          <a:p>
            <a:pPr marL="457200" indent="-457200" algn="just">
              <a:buAutoNum type="alphaLcPeriod"/>
            </a:pPr>
            <a:r>
              <a:rPr lang="pl-PL" sz="2400" dirty="0"/>
              <a:t>Wywodzi swą władzę od bogów;</a:t>
            </a:r>
          </a:p>
          <a:p>
            <a:pPr marL="457200" indent="-457200" algn="just">
              <a:buAutoNum type="alphaLcPeriod"/>
            </a:pPr>
            <a:r>
              <a:rPr lang="pl-PL" sz="2400" dirty="0"/>
              <a:t>Wymienia powierzone mu przez nich funkcje;</a:t>
            </a:r>
          </a:p>
          <a:p>
            <a:pPr marL="457200" indent="-457200" algn="just">
              <a:buAutoNum type="alphaLcPeriod"/>
            </a:pPr>
            <a:r>
              <a:rPr lang="pl-PL" sz="2400" dirty="0"/>
              <a:t>Opisuje co uczynił dla bogów.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l-PL" sz="2400" dirty="0">
                <a:solidFill>
                  <a:srgbClr val="00B050"/>
                </a:solidFill>
              </a:rPr>
              <a:t>2. Część historyczna</a:t>
            </a:r>
          </a:p>
          <a:p>
            <a:pPr algn="just">
              <a:buNone/>
            </a:pPr>
            <a:r>
              <a:rPr lang="pl-PL" sz="2400" dirty="0"/>
              <a:t>Hammurabi wylicza tu swoje najważniejsze osiągnięcia polityczne od chwili uzyskania władzy </a:t>
            </a:r>
            <a:r>
              <a:rPr lang="pl-PL" sz="2400" dirty="0" err="1"/>
              <a:t>do</a:t>
            </a:r>
            <a:r>
              <a:rPr lang="pl-PL" sz="2400" dirty="0"/>
              <a:t> chwili sporządzenia kodeksu.</a:t>
            </a:r>
          </a:p>
          <a:p>
            <a:pPr algn="just">
              <a:buNone/>
            </a:pPr>
            <a:r>
              <a:rPr lang="pl-PL" sz="2400" dirty="0">
                <a:solidFill>
                  <a:srgbClr val="00B050"/>
                </a:solidFill>
              </a:rPr>
              <a:t>3. Część etyczna</a:t>
            </a:r>
          </a:p>
          <a:p>
            <a:pPr algn="just">
              <a:buNone/>
            </a:pPr>
            <a:r>
              <a:rPr lang="pl-PL" sz="2400" dirty="0"/>
              <a:t>Hammurabi podaje co zrobił dla wprowadzenia sprawiedliwości w stosunkach między swymi poddanymi.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400" dirty="0">
                <a:solidFill>
                  <a:srgbClr val="0070C0"/>
                </a:solidFill>
              </a:rPr>
              <a:t>Podsumowanie:</a:t>
            </a:r>
          </a:p>
          <a:p>
            <a:pPr marL="457200" indent="-457200">
              <a:buAutoNum type="arabicPeriod"/>
            </a:pPr>
            <a:r>
              <a:rPr lang="pl-PL" sz="2400" dirty="0"/>
              <a:t>Prolog podkreśla boski charakter prawa.</a:t>
            </a:r>
          </a:p>
          <a:p>
            <a:pPr marL="457200" indent="-457200">
              <a:buAutoNum type="arabicPeriod"/>
            </a:pPr>
            <a:r>
              <a:rPr lang="pl-PL" sz="2400" dirty="0"/>
              <a:t>Hammurabi ma tworzyć </a:t>
            </a:r>
            <a:r>
              <a:rPr lang="pl-PL" sz="2400" dirty="0" err="1"/>
              <a:t>prawo</a:t>
            </a:r>
            <a:r>
              <a:rPr lang="pl-PL" sz="2400" dirty="0"/>
              <a:t> z nakazu boskiego.</a:t>
            </a:r>
          </a:p>
          <a:p>
            <a:pPr marL="457200" indent="-457200">
              <a:buAutoNum type="arabicPeriod"/>
            </a:pPr>
            <a:r>
              <a:rPr lang="pl-PL" sz="2400" dirty="0"/>
              <a:t>Hammurabi przedstawił w prologu swoje prawa jako źródło wszelkiego prawa, na podstawie którego każdy miał znaleźć rozstrzygnięcie swojego sporu. Aby każdy kto wystąpił ze skargą albo został skrzywdzony poszukiwał w dziele właściwego rozstrzygnięcia.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>
                <a:solidFill>
                  <a:srgbClr val="00B050"/>
                </a:solidFill>
              </a:rPr>
              <a:t>CZĘŚĆ NORMATYWNA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pl-PL" sz="2400" dirty="0">
                <a:solidFill>
                  <a:srgbClr val="0070C0"/>
                </a:solidFill>
              </a:rPr>
              <a:t>Przepisy wstępne &amp; 1-5- </a:t>
            </a:r>
            <a:r>
              <a:rPr lang="pl-PL" sz="2400" dirty="0"/>
              <a:t>dotyczą kwestii procesowych( procedury sądowej).</a:t>
            </a:r>
          </a:p>
          <a:p>
            <a:pPr algn="just">
              <a:buNone/>
            </a:pPr>
            <a:r>
              <a:rPr lang="pl-PL" sz="2400" dirty="0">
                <a:solidFill>
                  <a:srgbClr val="0070C0"/>
                </a:solidFill>
              </a:rPr>
              <a:t>Część I &amp; 6-126 - </a:t>
            </a:r>
            <a:r>
              <a:rPr lang="pl-PL" sz="2400" dirty="0"/>
              <a:t>przepisy o charakterze prawno – majątkowym:</a:t>
            </a:r>
          </a:p>
          <a:p>
            <a:pPr algn="just">
              <a:buNone/>
            </a:pPr>
            <a:r>
              <a:rPr lang="pl-PL" sz="2400" dirty="0"/>
              <a:t>np. kradzież, najem domu, pożyczka procentowa, dzierżawa gruntów uprawnych.</a:t>
            </a:r>
          </a:p>
          <a:p>
            <a:pPr algn="just">
              <a:buNone/>
            </a:pPr>
            <a:r>
              <a:rPr lang="pl-PL" sz="2400" dirty="0">
                <a:solidFill>
                  <a:srgbClr val="0070C0"/>
                </a:solidFill>
              </a:rPr>
              <a:t>Część II &amp; 127- 194 - </a:t>
            </a:r>
            <a:r>
              <a:rPr lang="pl-PL" sz="2400" dirty="0"/>
              <a:t>przepisy dotyczące prawa rodzinnego i prawa spadkowego( przepisy regulujące stosunki między małżonkami, rodzicami i dziećmi oraz między rodzeństwem, itp.):</a:t>
            </a:r>
          </a:p>
          <a:p>
            <a:pPr algn="just">
              <a:buNone/>
            </a:pPr>
            <a:r>
              <a:rPr lang="pl-PL" sz="2400" dirty="0"/>
              <a:t>np. zawarcie i rozwiązanie małżeństwa, przysposobienie, dziedziczenie.</a:t>
            </a:r>
          </a:p>
          <a:p>
            <a:pPr algn="just">
              <a:buNone/>
            </a:pPr>
            <a:r>
              <a:rPr lang="pl-PL" sz="2400" dirty="0">
                <a:solidFill>
                  <a:srgbClr val="0070C0"/>
                </a:solidFill>
              </a:rPr>
              <a:t>Część III &amp; 195- 241 – </a:t>
            </a:r>
            <a:r>
              <a:rPr lang="pl-PL" sz="2400" dirty="0"/>
              <a:t>przepisy o charakterze karnym( czyny pociągające za sobą </a:t>
            </a:r>
            <a:endParaRPr lang="pl-PL" sz="2400" dirty="0">
              <a:solidFill>
                <a:srgbClr val="0070C0"/>
              </a:solidFill>
            </a:endParaRPr>
          </a:p>
          <a:p>
            <a:pPr algn="just">
              <a:buNone/>
            </a:pPr>
            <a:endParaRPr lang="pl-PL" sz="2400" dirty="0"/>
          </a:p>
          <a:p>
            <a:pPr algn="just">
              <a:buNone/>
            </a:pPr>
            <a:r>
              <a:rPr lang="pl-PL" sz="2400" dirty="0"/>
              <a:t>       </a:t>
            </a:r>
          </a:p>
          <a:p>
            <a:pPr algn="just">
              <a:buNone/>
            </a:pPr>
            <a:endParaRPr lang="pl-PL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pl-PL" sz="2400" dirty="0"/>
              <a:t>zastosowanie zasady talionu lub karę pieniężną), np. wynagrodzenie i odpowiedzialność chirurga i weterynarza; odpowiedzialność sprzedawcy za ukryte wady niewolników; odpowiedzialność właściciela za szkody wyrządzone przez zwierzęta itp. </a:t>
            </a:r>
          </a:p>
          <a:p>
            <a:pPr algn="just">
              <a:buNone/>
            </a:pPr>
            <a:r>
              <a:rPr lang="pl-PL" sz="2400" dirty="0">
                <a:solidFill>
                  <a:srgbClr val="0070C0"/>
                </a:solidFill>
              </a:rPr>
              <a:t>Część IV &amp; 242 – 267 – </a:t>
            </a:r>
            <a:r>
              <a:rPr lang="pl-PL" sz="2400" dirty="0"/>
              <a:t>dotyczą zobowiązań ( przepisy prawa obligatoryjnego).</a:t>
            </a:r>
          </a:p>
          <a:p>
            <a:pPr algn="just">
              <a:buNone/>
            </a:pPr>
            <a:r>
              <a:rPr lang="pl-PL" sz="2400" dirty="0">
                <a:solidFill>
                  <a:srgbClr val="0070C0"/>
                </a:solidFill>
              </a:rPr>
              <a:t>Część V &amp; 268 – 277 – </a:t>
            </a:r>
            <a:r>
              <a:rPr lang="pl-PL" sz="2400" dirty="0"/>
              <a:t>przepisy ustalające maksymalne taryfy dotyczące najmu zwierząt, narzędzi gospodarczych, łodzi oraz rzemieślników.</a:t>
            </a:r>
          </a:p>
          <a:p>
            <a:pPr algn="just">
              <a:buNone/>
            </a:pPr>
            <a:r>
              <a:rPr lang="pl-PL" sz="2400" dirty="0">
                <a:solidFill>
                  <a:srgbClr val="0070C0"/>
                </a:solidFill>
              </a:rPr>
              <a:t>Część VI &amp; 278 – 282 – </a:t>
            </a:r>
            <a:r>
              <a:rPr lang="pl-PL" sz="2400" dirty="0"/>
              <a:t>przepisy dotyczące niewolników.</a:t>
            </a:r>
            <a:endParaRPr lang="pl-PL" sz="2400" dirty="0">
              <a:solidFill>
                <a:srgbClr val="0070C0"/>
              </a:solidFill>
            </a:endParaRPr>
          </a:p>
          <a:p>
            <a:pPr algn="just">
              <a:buNone/>
            </a:pPr>
            <a:endParaRPr lang="pl-PL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>
                <a:solidFill>
                  <a:srgbClr val="7030A0"/>
                </a:solidFill>
              </a:rPr>
              <a:t>PRAWO PRYWATNE ( na przykładzie prawa rodzinnego)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pl-PL" sz="2400" dirty="0">
                <a:solidFill>
                  <a:srgbClr val="7030A0"/>
                </a:solidFill>
              </a:rPr>
              <a:t>Zawarcie małżeństwa: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pl-PL" sz="2400" dirty="0"/>
              <a:t>zawarcie małżeństwa poprzedzała </a:t>
            </a:r>
            <a:r>
              <a:rPr lang="pl-PL" sz="2400" dirty="0">
                <a:solidFill>
                  <a:srgbClr val="002060"/>
                </a:solidFill>
              </a:rPr>
              <a:t>umowa( charakter zaręczyn) </a:t>
            </a:r>
            <a:r>
              <a:rPr lang="pl-PL" sz="2400" dirty="0"/>
              <a:t>między narzeczonymi </a:t>
            </a:r>
            <a:r>
              <a:rPr lang="pl-PL" sz="2400" dirty="0">
                <a:solidFill>
                  <a:srgbClr val="7030A0"/>
                </a:solidFill>
              </a:rPr>
              <a:t>&amp; 159 </a:t>
            </a:r>
            <a:r>
              <a:rPr lang="pl-PL" sz="2400" dirty="0"/>
              <a:t>względnie ich ojcami;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pl-PL" sz="2400" dirty="0"/>
              <a:t>przy jej zawarciu ojciec narzeczonej otrzymywał pewną sumę pieniężną ( wiano) od narzeczonego </a:t>
            </a:r>
            <a:r>
              <a:rPr lang="pl-PL" sz="2400" dirty="0">
                <a:solidFill>
                  <a:srgbClr val="7030A0"/>
                </a:solidFill>
              </a:rPr>
              <a:t>(&amp; 139).</a:t>
            </a:r>
            <a:r>
              <a:rPr lang="pl-PL" sz="2400" dirty="0"/>
              <a:t> Narzeczona wnosiła </a:t>
            </a:r>
            <a:r>
              <a:rPr lang="pl-PL" sz="2400" dirty="0" err="1"/>
              <a:t>do</a:t>
            </a:r>
            <a:r>
              <a:rPr lang="pl-PL" sz="2400" dirty="0"/>
              <a:t> małżeństwa posag, który był jej własnością, mąż miał tylko </a:t>
            </a:r>
            <a:r>
              <a:rPr lang="pl-PL" sz="2400" dirty="0" err="1"/>
              <a:t>prawo</a:t>
            </a:r>
            <a:r>
              <a:rPr lang="pl-PL" sz="2400" dirty="0"/>
              <a:t> użytkowania posagu;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pl-PL" sz="2400" dirty="0"/>
              <a:t>umowa mogła być rozwiązana przez każdą ze stron;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400" dirty="0"/>
              <a:t>dla ważności małżeństwa konieczne było zawarcie aktu ślubnego na piśmie ( </a:t>
            </a:r>
            <a:r>
              <a:rPr lang="pl-PL" sz="2400" dirty="0">
                <a:solidFill>
                  <a:srgbClr val="7030A0"/>
                </a:solidFill>
              </a:rPr>
              <a:t>&amp;128).</a:t>
            </a:r>
          </a:p>
          <a:p>
            <a:pPr algn="just">
              <a:buNone/>
            </a:pPr>
            <a:r>
              <a:rPr lang="pl-PL" sz="2400" dirty="0">
                <a:solidFill>
                  <a:srgbClr val="7030A0"/>
                </a:solidFill>
              </a:rPr>
              <a:t>2. Rozwiązanie małżeństwa:</a:t>
            </a:r>
          </a:p>
          <a:p>
            <a:pPr algn="just">
              <a:buFont typeface="Arial" charset="0"/>
              <a:buChar char="•"/>
            </a:pPr>
            <a:r>
              <a:rPr lang="pl-PL" sz="2400" dirty="0"/>
              <a:t>Przez śmieć jednego z małżonków;</a:t>
            </a:r>
          </a:p>
          <a:p>
            <a:pPr algn="just">
              <a:buFont typeface="Arial" charset="0"/>
              <a:buChar char="•"/>
            </a:pPr>
            <a:r>
              <a:rPr lang="pl-PL" sz="2400" dirty="0"/>
              <a:t>Przez rozwód: a. mąż w każdej chwili mógł udzielić żonie rozwodu, nie musiał udowodnić winy żony( </a:t>
            </a:r>
            <a:r>
              <a:rPr lang="pl-PL" sz="2400" dirty="0">
                <a:solidFill>
                  <a:srgbClr val="7030A0"/>
                </a:solidFill>
              </a:rPr>
              <a:t>&amp; 141), </a:t>
            </a:r>
            <a:r>
              <a:rPr lang="pl-PL" sz="2400" dirty="0"/>
              <a:t>jego stanowisko w tej kwestii było korzystniejsze; b. Żona musiała sądownie udowodnić winę męża ( </a:t>
            </a:r>
            <a:r>
              <a:rPr lang="pl-PL" sz="2400" dirty="0">
                <a:solidFill>
                  <a:srgbClr val="7030A0"/>
                </a:solidFill>
              </a:rPr>
              <a:t>&amp; 142), </a:t>
            </a:r>
            <a:r>
              <a:rPr lang="pl-PL" sz="2400" dirty="0"/>
              <a:t>np., że mąż ją opuścił, znieważył czy też z powodu nieprzezwyciężonego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l-PL" sz="2400" dirty="0"/>
              <a:t>wstrętu </a:t>
            </a:r>
            <a:r>
              <a:rPr lang="pl-PL" sz="2400" dirty="0" err="1"/>
              <a:t>do</a:t>
            </a:r>
            <a:r>
              <a:rPr lang="pl-PL" sz="2400" dirty="0"/>
              <a:t> męża ( za cudzołóstwo karana była tylko żona); c. w przypadku małżeństwa mającego dzieci żona otrzymywała zwrot posagu oraz alimenty(</a:t>
            </a:r>
            <a:r>
              <a:rPr lang="pl-PL" sz="2400" dirty="0">
                <a:solidFill>
                  <a:srgbClr val="7030A0"/>
                </a:solidFill>
              </a:rPr>
              <a:t>&amp; 137) </a:t>
            </a:r>
            <a:r>
              <a:rPr lang="pl-PL" sz="2400" dirty="0"/>
              <a:t>w postaci części pola, ogrodu i ruchomości na utrzymanie dzieci; d. w przypadku małżeństwa bezdzietnego mąż zwracał żonie posag i dawał odprawę w wysokości wiana( </a:t>
            </a:r>
            <a:r>
              <a:rPr lang="pl-PL" sz="2400" dirty="0">
                <a:solidFill>
                  <a:srgbClr val="7030A0"/>
                </a:solidFill>
              </a:rPr>
              <a:t>&amp;138)</a:t>
            </a:r>
            <a:r>
              <a:rPr lang="pl-PL" sz="2400" dirty="0"/>
              <a:t> .</a:t>
            </a:r>
          </a:p>
          <a:p>
            <a:pPr algn="just">
              <a:buNone/>
            </a:pPr>
            <a:r>
              <a:rPr lang="pl-PL" sz="2400" dirty="0">
                <a:solidFill>
                  <a:srgbClr val="7030A0"/>
                </a:solidFill>
              </a:rPr>
              <a:t>3. </a:t>
            </a:r>
            <a:r>
              <a:rPr lang="pl-PL" sz="2400" dirty="0"/>
              <a:t>Przyznano jednakowe prawa ojcu i matce w stosunku </a:t>
            </a:r>
            <a:r>
              <a:rPr lang="pl-PL" sz="2400" dirty="0" err="1"/>
              <a:t>do</a:t>
            </a:r>
            <a:r>
              <a:rPr lang="pl-PL" sz="2400" dirty="0"/>
              <a:t> dzieci. Równe prawa co </a:t>
            </a:r>
            <a:r>
              <a:rPr lang="pl-PL" sz="2400" dirty="0" err="1"/>
              <a:t>do</a:t>
            </a:r>
            <a:r>
              <a:rPr lang="pl-PL" sz="2400" dirty="0"/>
              <a:t> wychowywania dzieci. W przypadku śmierci męża, prawa rodzicielskie przechodzą na żonę.</a:t>
            </a:r>
            <a:endParaRPr lang="pl-PL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solidFill>
                  <a:srgbClr val="0070C0"/>
                </a:solidFill>
              </a:rPr>
              <a:t>Przepisy o rodzinie:</a:t>
            </a:r>
          </a:p>
          <a:p>
            <a:pPr algn="just">
              <a:buNone/>
            </a:pPr>
            <a:r>
              <a:rPr lang="pl-PL" sz="2400" dirty="0">
                <a:solidFill>
                  <a:srgbClr val="7030A0"/>
                </a:solidFill>
              </a:rPr>
              <a:t>&amp; 128 -129</a:t>
            </a:r>
          </a:p>
          <a:p>
            <a:pPr algn="just">
              <a:buNone/>
            </a:pPr>
            <a:r>
              <a:rPr lang="pl-PL" sz="2400" dirty="0">
                <a:solidFill>
                  <a:srgbClr val="7030A0"/>
                </a:solidFill>
              </a:rPr>
              <a:t>&amp; 134 -136</a:t>
            </a:r>
          </a:p>
          <a:p>
            <a:pPr algn="just">
              <a:buNone/>
            </a:pPr>
            <a:r>
              <a:rPr lang="pl-PL" sz="2400" dirty="0">
                <a:solidFill>
                  <a:srgbClr val="7030A0"/>
                </a:solidFill>
              </a:rPr>
              <a:t>&amp; 142 – 143</a:t>
            </a:r>
          </a:p>
          <a:p>
            <a:pPr algn="just">
              <a:buNone/>
            </a:pPr>
            <a:r>
              <a:rPr lang="pl-PL" sz="2400" dirty="0">
                <a:solidFill>
                  <a:srgbClr val="7030A0"/>
                </a:solidFill>
              </a:rPr>
              <a:t>&amp; 160 – 161</a:t>
            </a:r>
          </a:p>
          <a:p>
            <a:pPr algn="just">
              <a:buNone/>
            </a:pPr>
            <a:r>
              <a:rPr lang="pl-PL" sz="2400" dirty="0">
                <a:solidFill>
                  <a:srgbClr val="7030A0"/>
                </a:solidFill>
              </a:rPr>
              <a:t>&amp; 185 - 191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>
                <a:solidFill>
                  <a:srgbClr val="7030A0"/>
                </a:solidFill>
              </a:rPr>
              <a:t>PRAWO KARNE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None/>
            </a:pPr>
            <a:r>
              <a:rPr lang="pl-PL" sz="2400" dirty="0"/>
              <a:t>I. Ma charakter </a:t>
            </a:r>
            <a:r>
              <a:rPr lang="pl-PL" sz="2400" dirty="0">
                <a:solidFill>
                  <a:srgbClr val="0070C0"/>
                </a:solidFill>
              </a:rPr>
              <a:t>klasowy ( </a:t>
            </a:r>
            <a:r>
              <a:rPr lang="pl-PL" sz="2400" dirty="0"/>
              <a:t>wymiar kary uzależniony był od przynależności klasowej pokrzywdzonego lub sprawcy), przyznając większą ochronę osobom należącym </a:t>
            </a:r>
            <a:r>
              <a:rPr lang="pl-PL" sz="2400" dirty="0" err="1"/>
              <a:t>do</a:t>
            </a:r>
            <a:r>
              <a:rPr lang="pl-PL" sz="2400" dirty="0"/>
              <a:t> klas wyższych ( widać tą zależność w karach);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pl-PL" sz="2400" dirty="0"/>
              <a:t>Niewolnik traktowany był w prawie karnym jak rzecz ( za zabicie lub zranienie niewolnika sprawca zobowiązany był tylko </a:t>
            </a:r>
            <a:r>
              <a:rPr lang="pl-PL" sz="2400" dirty="0" err="1"/>
              <a:t>do</a:t>
            </a:r>
            <a:r>
              <a:rPr lang="pl-PL" sz="2400" dirty="0"/>
              <a:t> wynagrodzenia szkody właścicielowi niewolnika;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pl-PL" sz="2400" dirty="0"/>
              <a:t>Można też mówić o przyznaniu osobowości prawnej niewolnikowi np. </a:t>
            </a:r>
            <a:r>
              <a:rPr lang="pl-PL" sz="2400" dirty="0">
                <a:solidFill>
                  <a:srgbClr val="7030A0"/>
                </a:solidFill>
              </a:rPr>
              <a:t>&amp;282 : </a:t>
            </a:r>
            <a:r>
              <a:rPr lang="pl-PL" sz="2400" dirty="0"/>
              <a:t>niewolnik mógł zaprzeczyć, że nie jest niewolnikiem swego pana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l-PL" sz="2400" dirty="0"/>
              <a:t>3. Z pierwszej połowy XX w p.n.e. pochodził </a:t>
            </a:r>
            <a:r>
              <a:rPr lang="pl-PL" sz="2400" dirty="0">
                <a:solidFill>
                  <a:srgbClr val="0070C0"/>
                </a:solidFill>
              </a:rPr>
              <a:t>zbiór praw z </a:t>
            </a:r>
            <a:r>
              <a:rPr lang="pl-PL" sz="2400" dirty="0" err="1">
                <a:solidFill>
                  <a:srgbClr val="0070C0"/>
                </a:solidFill>
              </a:rPr>
              <a:t>Esznunny</a:t>
            </a:r>
            <a:r>
              <a:rPr lang="pl-PL" sz="2400" dirty="0">
                <a:solidFill>
                  <a:srgbClr val="0070C0"/>
                </a:solidFill>
              </a:rPr>
              <a:t>. </a:t>
            </a:r>
            <a:r>
              <a:rPr lang="pl-PL" sz="2400" dirty="0"/>
              <a:t>Stanowił on fragment kodeksu wydanego przez akadyjskiego władcę </a:t>
            </a:r>
            <a:r>
              <a:rPr lang="pl-PL" sz="2400" dirty="0" err="1"/>
              <a:t>Bilamę</a:t>
            </a:r>
            <a:r>
              <a:rPr lang="pl-PL" sz="2400" dirty="0"/>
              <a:t>. Zachowane odpisy z XVIII w. p.n.e. liczyły 61-62 artykuły.</a:t>
            </a:r>
          </a:p>
          <a:p>
            <a:pPr algn="just">
              <a:buNone/>
            </a:pPr>
            <a:r>
              <a:rPr lang="pl-PL" sz="2400" dirty="0">
                <a:solidFill>
                  <a:srgbClr val="0070C0"/>
                </a:solidFill>
              </a:rPr>
              <a:t>4. </a:t>
            </a:r>
            <a:r>
              <a:rPr lang="pl-PL" sz="2400" dirty="0"/>
              <a:t>Z pierwszej połowy XVIII w. p.n.e. zachował się kodeks </a:t>
            </a:r>
            <a:r>
              <a:rPr lang="pl-PL" sz="2400" dirty="0" err="1">
                <a:solidFill>
                  <a:srgbClr val="0070C0"/>
                </a:solidFill>
              </a:rPr>
              <a:t>Lipit</a:t>
            </a:r>
            <a:r>
              <a:rPr lang="pl-PL" sz="2400" dirty="0">
                <a:solidFill>
                  <a:srgbClr val="0070C0"/>
                </a:solidFill>
              </a:rPr>
              <a:t> </a:t>
            </a:r>
            <a:r>
              <a:rPr lang="pl-PL" sz="2400" dirty="0" err="1">
                <a:solidFill>
                  <a:srgbClr val="0070C0"/>
                </a:solidFill>
              </a:rPr>
              <a:t>Isztara</a:t>
            </a:r>
            <a:r>
              <a:rPr lang="pl-PL" sz="2400" dirty="0">
                <a:solidFill>
                  <a:srgbClr val="0070C0"/>
                </a:solidFill>
              </a:rPr>
              <a:t>, </a:t>
            </a:r>
            <a:r>
              <a:rPr lang="pl-PL" sz="2400" dirty="0"/>
              <a:t>króla miasta </a:t>
            </a:r>
            <a:r>
              <a:rPr lang="pl-PL" sz="2400" dirty="0" err="1"/>
              <a:t>Isin</a:t>
            </a:r>
            <a:r>
              <a:rPr lang="pl-PL" sz="2400" dirty="0"/>
              <a:t>. Składał się on z : prologu, treści normatywnej obejmującej 38 artykułów oraz epilogu. W kodeksie uregulowano głównie </a:t>
            </a:r>
            <a:r>
              <a:rPr lang="pl-PL" sz="2400" dirty="0" err="1"/>
              <a:t>prawo</a:t>
            </a:r>
            <a:r>
              <a:rPr lang="pl-PL" sz="2400" dirty="0"/>
              <a:t> prywatne i karne.</a:t>
            </a:r>
            <a:r>
              <a:rPr lang="pl-PL" sz="2400" dirty="0">
                <a:solidFill>
                  <a:srgbClr val="0070C0"/>
                </a:solidFill>
              </a:rPr>
              <a:t> </a:t>
            </a:r>
            <a:endParaRPr lang="pl-PL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400" dirty="0"/>
              <a:t>a ciężar dowodu spoczywał na panu.</a:t>
            </a:r>
          </a:p>
          <a:p>
            <a:pPr>
              <a:buNone/>
            </a:pPr>
            <a:r>
              <a:rPr lang="pl-PL" sz="2400" dirty="0"/>
              <a:t>II. </a:t>
            </a:r>
            <a:r>
              <a:rPr lang="pl-PL" sz="2400" dirty="0">
                <a:solidFill>
                  <a:srgbClr val="0070C0"/>
                </a:solidFill>
              </a:rPr>
              <a:t>Kary </a:t>
            </a:r>
            <a:r>
              <a:rPr lang="pl-PL" sz="2400" dirty="0"/>
              <a:t>w kodeksie oparte są bądź </a:t>
            </a:r>
          </a:p>
          <a:p>
            <a:pPr marL="457200" indent="-457200">
              <a:buAutoNum type="alphaLcPeriod"/>
            </a:pPr>
            <a:r>
              <a:rPr lang="pl-PL" sz="2400" dirty="0"/>
              <a:t>Na zasadzie talionu </a:t>
            </a:r>
            <a:r>
              <a:rPr lang="pl-PL" sz="2400" dirty="0">
                <a:solidFill>
                  <a:srgbClr val="7030A0"/>
                </a:solidFill>
              </a:rPr>
              <a:t>&amp; 196, &amp; 197;</a:t>
            </a:r>
          </a:p>
          <a:p>
            <a:pPr marL="457200" indent="-457200" algn="just">
              <a:buAutoNum type="alphaLcPeriod"/>
            </a:pPr>
            <a:r>
              <a:rPr lang="pl-PL" sz="2400" dirty="0"/>
              <a:t>Bądź mają charakter kar odzwierciedlających </a:t>
            </a:r>
            <a:r>
              <a:rPr lang="pl-PL" sz="2400" dirty="0">
                <a:solidFill>
                  <a:srgbClr val="7030A0"/>
                </a:solidFill>
              </a:rPr>
              <a:t>&amp; 195</a:t>
            </a:r>
          </a:p>
          <a:p>
            <a:pPr marL="457200" indent="-457200" algn="just">
              <a:buNone/>
            </a:pPr>
            <a:r>
              <a:rPr lang="pl-PL" sz="2400" dirty="0">
                <a:solidFill>
                  <a:srgbClr val="7030A0"/>
                </a:solidFill>
              </a:rPr>
              <a:t>Ad. a.</a:t>
            </a:r>
          </a:p>
          <a:p>
            <a:pPr marL="457200" indent="-457200" algn="just">
              <a:buNone/>
            </a:pPr>
            <a:r>
              <a:rPr lang="pl-PL" sz="2400" dirty="0" err="1">
                <a:solidFill>
                  <a:srgbClr val="7030A0"/>
                </a:solidFill>
              </a:rPr>
              <a:t>Talionis</a:t>
            </a:r>
            <a:r>
              <a:rPr lang="pl-PL" sz="2400" dirty="0">
                <a:solidFill>
                  <a:srgbClr val="7030A0"/>
                </a:solidFill>
              </a:rPr>
              <a:t> - </a:t>
            </a:r>
            <a:r>
              <a:rPr lang="pl-PL" sz="2400" dirty="0"/>
              <a:t>odpłata, wyrównanie krzywd. Kara zmierzająca </a:t>
            </a:r>
            <a:r>
              <a:rPr lang="pl-PL" sz="2400" dirty="0" err="1"/>
              <a:t>do</a:t>
            </a:r>
            <a:r>
              <a:rPr lang="pl-PL" sz="2400" dirty="0"/>
              <a:t> wywołania takiego samego skutku jak czyn przestępczy ( kto zabije sam straci życie; kto wybije komuś oko, sam straci oko).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400" dirty="0"/>
              <a:t>„</a:t>
            </a:r>
            <a:r>
              <a:rPr lang="pl-PL" sz="2400" dirty="0">
                <a:solidFill>
                  <a:srgbClr val="0070C0"/>
                </a:solidFill>
              </a:rPr>
              <a:t>oko za oko, ząb za ząb”.</a:t>
            </a:r>
          </a:p>
          <a:p>
            <a:pPr algn="just"/>
            <a:r>
              <a:rPr lang="pl-PL" sz="2400" dirty="0">
                <a:solidFill>
                  <a:srgbClr val="7030A0"/>
                </a:solidFill>
              </a:rPr>
              <a:t>Ad. b.</a:t>
            </a:r>
          </a:p>
          <a:p>
            <a:pPr algn="just"/>
            <a:r>
              <a:rPr lang="pl-PL" sz="2400" dirty="0"/>
              <a:t>Kary odzwierciedlające miały unaocznić rodzaj przestępczego działania ( synowi, który uderzył ojca – odcinano rękę - </a:t>
            </a:r>
            <a:r>
              <a:rPr lang="pl-PL" sz="2400" dirty="0">
                <a:solidFill>
                  <a:srgbClr val="7030A0"/>
                </a:solidFill>
              </a:rPr>
              <a:t>&amp; 195.</a:t>
            </a:r>
          </a:p>
          <a:p>
            <a:pPr algn="just"/>
            <a:r>
              <a:rPr lang="pl-PL" sz="2400" dirty="0">
                <a:solidFill>
                  <a:srgbClr val="0070C0"/>
                </a:solidFill>
              </a:rPr>
              <a:t>Rodzaje kar:</a:t>
            </a:r>
          </a:p>
          <a:p>
            <a:pPr marL="457200" indent="-457200" algn="just">
              <a:buAutoNum type="arabicPeriod"/>
            </a:pPr>
            <a:r>
              <a:rPr lang="pl-PL" sz="2400" dirty="0"/>
              <a:t>Kary śmierci, np. spalenie </a:t>
            </a:r>
            <a:r>
              <a:rPr lang="pl-PL" sz="2400" dirty="0">
                <a:solidFill>
                  <a:srgbClr val="7030A0"/>
                </a:solidFill>
              </a:rPr>
              <a:t>&amp; 25, &amp; 110, </a:t>
            </a:r>
            <a:r>
              <a:rPr lang="pl-PL" sz="2400" dirty="0"/>
              <a:t>utopienie </a:t>
            </a:r>
            <a:r>
              <a:rPr lang="pl-PL" sz="2400" dirty="0">
                <a:solidFill>
                  <a:srgbClr val="7030A0"/>
                </a:solidFill>
              </a:rPr>
              <a:t>&amp; 108, </a:t>
            </a:r>
            <a:r>
              <a:rPr lang="pl-PL" sz="2400" dirty="0"/>
              <a:t>wbicie na pal </a:t>
            </a:r>
            <a:r>
              <a:rPr lang="pl-PL" sz="2400" dirty="0">
                <a:solidFill>
                  <a:srgbClr val="7030A0"/>
                </a:solidFill>
              </a:rPr>
              <a:t>&amp; 153.</a:t>
            </a:r>
          </a:p>
          <a:p>
            <a:pPr marL="457200" indent="-457200" algn="just">
              <a:buNone/>
            </a:pPr>
            <a:endParaRPr lang="pl-PL" sz="2400" dirty="0">
              <a:solidFill>
                <a:srgbClr val="0070C0"/>
              </a:solidFill>
            </a:endParaRPr>
          </a:p>
          <a:p>
            <a:pPr algn="just">
              <a:buNone/>
            </a:pPr>
            <a:endParaRPr lang="pl-PL" sz="2400" dirty="0"/>
          </a:p>
          <a:p>
            <a:pPr algn="just"/>
            <a:endParaRPr lang="pl-PL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l-PL" sz="2400" dirty="0"/>
              <a:t>2. Kara </a:t>
            </a:r>
            <a:r>
              <a:rPr lang="pl-PL" sz="2400" dirty="0" err="1"/>
              <a:t>mutylacyjna</a:t>
            </a:r>
            <a:r>
              <a:rPr lang="pl-PL" sz="2400" dirty="0"/>
              <a:t> ( okaleczająca), np. wykłucie oka </a:t>
            </a:r>
            <a:r>
              <a:rPr lang="pl-PL" sz="2400" dirty="0">
                <a:solidFill>
                  <a:srgbClr val="7030A0"/>
                </a:solidFill>
              </a:rPr>
              <a:t>&amp;193, </a:t>
            </a:r>
            <a:r>
              <a:rPr lang="pl-PL" sz="2400" dirty="0"/>
              <a:t>ucięcie ucha </a:t>
            </a:r>
            <a:r>
              <a:rPr lang="pl-PL" sz="2400" dirty="0">
                <a:solidFill>
                  <a:srgbClr val="7030A0"/>
                </a:solidFill>
              </a:rPr>
              <a:t>&amp;282.</a:t>
            </a:r>
          </a:p>
          <a:p>
            <a:pPr algn="just">
              <a:buNone/>
            </a:pPr>
            <a:r>
              <a:rPr lang="pl-PL" sz="2400" dirty="0"/>
              <a:t>3. Kary cielesne, np. kara chłosty </a:t>
            </a:r>
            <a:r>
              <a:rPr lang="pl-PL" sz="2400" dirty="0">
                <a:solidFill>
                  <a:srgbClr val="7030A0"/>
                </a:solidFill>
              </a:rPr>
              <a:t>&amp;202.</a:t>
            </a:r>
          </a:p>
          <a:p>
            <a:pPr algn="just">
              <a:buNone/>
            </a:pPr>
            <a:r>
              <a:rPr lang="pl-PL" sz="2400" dirty="0"/>
              <a:t>4. Kary na majątku, w postaci kar pieniężnych.</a:t>
            </a:r>
          </a:p>
          <a:p>
            <a:pPr algn="just">
              <a:buNone/>
            </a:pPr>
            <a:r>
              <a:rPr lang="pl-PL" sz="2400" dirty="0"/>
              <a:t>5. Kara wygnania z gminy </a:t>
            </a:r>
            <a:r>
              <a:rPr lang="pl-PL" sz="2400" dirty="0">
                <a:solidFill>
                  <a:srgbClr val="7030A0"/>
                </a:solidFill>
              </a:rPr>
              <a:t>&amp; 154.</a:t>
            </a:r>
          </a:p>
          <a:p>
            <a:pPr algn="just">
              <a:buNone/>
            </a:pPr>
            <a:r>
              <a:rPr lang="pl-PL" sz="2400" dirty="0">
                <a:solidFill>
                  <a:srgbClr val="7030A0"/>
                </a:solidFill>
              </a:rPr>
              <a:t>III. </a:t>
            </a:r>
            <a:r>
              <a:rPr lang="pl-PL" sz="2400" dirty="0">
                <a:solidFill>
                  <a:srgbClr val="0070C0"/>
                </a:solidFill>
              </a:rPr>
              <a:t>Przestępstwa:</a:t>
            </a:r>
          </a:p>
          <a:p>
            <a:pPr algn="just">
              <a:buNone/>
            </a:pPr>
            <a:r>
              <a:rPr lang="pl-PL" sz="2400" dirty="0">
                <a:solidFill>
                  <a:srgbClr val="0070C0"/>
                </a:solidFill>
              </a:rPr>
              <a:t>a. </a:t>
            </a:r>
            <a:r>
              <a:rPr lang="pl-PL" sz="2400" dirty="0"/>
              <a:t>przeciwko państwu, np. niedoniesienie o spisku </a:t>
            </a:r>
            <a:r>
              <a:rPr lang="pl-PL" sz="2400" dirty="0">
                <a:solidFill>
                  <a:srgbClr val="7030A0"/>
                </a:solidFill>
              </a:rPr>
              <a:t>&amp; 109, </a:t>
            </a:r>
            <a:r>
              <a:rPr lang="pl-PL" sz="2400" dirty="0"/>
              <a:t>niewypełnienie obowiązku służby wojskowej </a:t>
            </a:r>
            <a:r>
              <a:rPr lang="pl-PL" sz="2400" dirty="0">
                <a:solidFill>
                  <a:srgbClr val="7030A0"/>
                </a:solidFill>
              </a:rPr>
              <a:t>&amp; 26, &amp; 33</a:t>
            </a:r>
            <a:endParaRPr lang="pl-PL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l-PL" sz="2400" dirty="0"/>
              <a:t>b. Przeciw wymiarowi  sprawiedliwości, np. fałszywe oskarżenie </a:t>
            </a:r>
            <a:r>
              <a:rPr lang="pl-PL" sz="2400" dirty="0">
                <a:solidFill>
                  <a:srgbClr val="7030A0"/>
                </a:solidFill>
              </a:rPr>
              <a:t>&amp;1, &amp;2, &amp;3</a:t>
            </a:r>
          </a:p>
          <a:p>
            <a:pPr algn="just">
              <a:buNone/>
            </a:pPr>
            <a:r>
              <a:rPr lang="pl-PL" sz="2400" dirty="0">
                <a:solidFill>
                  <a:srgbClr val="7030A0"/>
                </a:solidFill>
              </a:rPr>
              <a:t>c. </a:t>
            </a:r>
            <a:r>
              <a:rPr lang="pl-PL" sz="2400" dirty="0"/>
              <a:t>Przeciw życiu i zdrowiu</a:t>
            </a:r>
          </a:p>
          <a:p>
            <a:pPr algn="just">
              <a:buNone/>
            </a:pPr>
            <a:r>
              <a:rPr lang="pl-PL" sz="2400" dirty="0"/>
              <a:t>d. Przeciw mieniu, np. rabunek </a:t>
            </a:r>
            <a:r>
              <a:rPr lang="pl-PL" sz="2400" dirty="0">
                <a:solidFill>
                  <a:srgbClr val="7030A0"/>
                </a:solidFill>
              </a:rPr>
              <a:t>&amp; 22-24</a:t>
            </a:r>
          </a:p>
          <a:p>
            <a:pPr algn="just">
              <a:buNone/>
            </a:pPr>
            <a:r>
              <a:rPr lang="pl-PL" sz="2400" dirty="0">
                <a:solidFill>
                  <a:srgbClr val="7030A0"/>
                </a:solidFill>
              </a:rPr>
              <a:t>e. </a:t>
            </a:r>
            <a:r>
              <a:rPr lang="pl-PL" sz="2400" dirty="0"/>
              <a:t>przeciw moralności, np. kazirodztwo, cudzołóstwo </a:t>
            </a:r>
            <a:r>
              <a:rPr lang="pl-PL" sz="2400" dirty="0">
                <a:solidFill>
                  <a:srgbClr val="7030A0"/>
                </a:solidFill>
              </a:rPr>
              <a:t>&amp; 132</a:t>
            </a:r>
          </a:p>
          <a:p>
            <a:pPr algn="just">
              <a:buNone/>
            </a:pPr>
            <a:r>
              <a:rPr lang="pl-PL" sz="2400" dirty="0">
                <a:solidFill>
                  <a:srgbClr val="7030A0"/>
                </a:solidFill>
              </a:rPr>
              <a:t>* </a:t>
            </a:r>
            <a:r>
              <a:rPr lang="pl-PL" sz="2400" dirty="0"/>
              <a:t>osobną grupę stanowią przestępstwa popełnione przez nieumiejętne wykonywanie zawodu przez, np. lekarza </a:t>
            </a:r>
            <a:r>
              <a:rPr lang="pl-PL" sz="2400" dirty="0">
                <a:solidFill>
                  <a:srgbClr val="7030A0"/>
                </a:solidFill>
              </a:rPr>
              <a:t>&amp;218, </a:t>
            </a:r>
            <a:r>
              <a:rPr lang="pl-PL" sz="2400" dirty="0"/>
              <a:t>weterynarza </a:t>
            </a:r>
            <a:r>
              <a:rPr lang="pl-PL" sz="2400" dirty="0">
                <a:solidFill>
                  <a:srgbClr val="7030A0"/>
                </a:solidFill>
              </a:rPr>
              <a:t>&amp;225, </a:t>
            </a:r>
            <a:r>
              <a:rPr lang="pl-PL" sz="2400" dirty="0"/>
              <a:t>budowniczego </a:t>
            </a:r>
            <a:r>
              <a:rPr lang="pl-PL" sz="2400" dirty="0">
                <a:solidFill>
                  <a:srgbClr val="7030A0"/>
                </a:solidFill>
              </a:rPr>
              <a:t>&amp; 229.</a:t>
            </a:r>
            <a:endParaRPr lang="pl-PL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400" dirty="0">
                <a:solidFill>
                  <a:srgbClr val="0070C0"/>
                </a:solidFill>
              </a:rPr>
              <a:t>Paragrafy dotyczące przestępstw m.in.:</a:t>
            </a:r>
          </a:p>
          <a:p>
            <a:pPr algn="just"/>
            <a:r>
              <a:rPr lang="pl-PL" sz="2400" dirty="0">
                <a:solidFill>
                  <a:srgbClr val="7030A0"/>
                </a:solidFill>
              </a:rPr>
              <a:t>&amp;14, &amp; 21- 23, &amp;25, &amp; 195-199, &amp; 229- 231,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>
                <a:solidFill>
                  <a:srgbClr val="7030A0"/>
                </a:solidFill>
              </a:rPr>
              <a:t>PROCES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400" dirty="0"/>
              <a:t>Niewiele jest przepisów dotyczących procesu;</a:t>
            </a:r>
          </a:p>
          <a:p>
            <a:pPr algn="just"/>
            <a:r>
              <a:rPr lang="pl-PL" sz="2400" dirty="0">
                <a:solidFill>
                  <a:srgbClr val="0070C0"/>
                </a:solidFill>
              </a:rPr>
              <a:t>Cechy procesu</a:t>
            </a:r>
            <a:r>
              <a:rPr lang="pl-PL" sz="2400" dirty="0"/>
              <a:t>:</a:t>
            </a:r>
          </a:p>
          <a:p>
            <a:pPr algn="just">
              <a:buNone/>
            </a:pPr>
            <a:r>
              <a:rPr lang="pl-PL" sz="2400" dirty="0"/>
              <a:t>a. Skargowy (był wszczynany na podstawie skargi),</a:t>
            </a:r>
          </a:p>
          <a:p>
            <a:pPr algn="just">
              <a:buNone/>
            </a:pPr>
            <a:r>
              <a:rPr lang="pl-PL" sz="2400" dirty="0"/>
              <a:t>b. ustny( strony i świadkowie zeznawali ustnie przed sądem),</a:t>
            </a:r>
          </a:p>
          <a:p>
            <a:pPr algn="just">
              <a:buNone/>
            </a:pPr>
            <a:r>
              <a:rPr lang="pl-PL" sz="2400" dirty="0"/>
              <a:t>c. jawny( każdy mógł uczestniczyć w tym procesie);</a:t>
            </a:r>
          </a:p>
          <a:p>
            <a:pPr algn="just">
              <a:buFont typeface="Arial" charset="0"/>
              <a:buChar char="•"/>
            </a:pPr>
            <a:r>
              <a:rPr lang="pl-PL" sz="2400" dirty="0"/>
              <a:t>Po wypowiedzi stron następowało </a:t>
            </a:r>
            <a:r>
              <a:rPr lang="pl-PL" sz="2400" dirty="0">
                <a:solidFill>
                  <a:srgbClr val="0070C0"/>
                </a:solidFill>
              </a:rPr>
              <a:t>postępowanie dowodowe:</a:t>
            </a:r>
          </a:p>
          <a:p>
            <a:pPr algn="just">
              <a:buNone/>
            </a:pPr>
            <a:endParaRPr lang="pl-PL" sz="24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l-PL" sz="2400" dirty="0">
                <a:solidFill>
                  <a:srgbClr val="00B050"/>
                </a:solidFill>
              </a:rPr>
              <a:t>Środki dowodowe:</a:t>
            </a:r>
          </a:p>
          <a:p>
            <a:pPr marL="457200" indent="-457200" algn="just">
              <a:buAutoNum type="alphaLcPeriod"/>
            </a:pPr>
            <a:r>
              <a:rPr lang="pl-PL" sz="2400" dirty="0"/>
              <a:t>świadkowie </a:t>
            </a:r>
            <a:r>
              <a:rPr lang="pl-PL" sz="2400" dirty="0">
                <a:solidFill>
                  <a:srgbClr val="7030A0"/>
                </a:solidFill>
              </a:rPr>
              <a:t>&amp;9, &amp;10, &amp;11,&amp;13</a:t>
            </a:r>
          </a:p>
          <a:p>
            <a:pPr marL="457200" indent="-457200" algn="just">
              <a:buAutoNum type="alphaLcPeriod"/>
            </a:pPr>
            <a:r>
              <a:rPr lang="pl-PL" sz="2400" dirty="0"/>
              <a:t>Dokumenty</a:t>
            </a:r>
          </a:p>
          <a:p>
            <a:pPr marL="457200" indent="-457200" algn="just">
              <a:buAutoNum type="alphaLcPeriod"/>
            </a:pPr>
            <a:r>
              <a:rPr lang="pl-PL" sz="2400" dirty="0">
                <a:solidFill>
                  <a:srgbClr val="FF0000"/>
                </a:solidFill>
              </a:rPr>
              <a:t>Ordalia ( sądy boże</a:t>
            </a:r>
            <a:r>
              <a:rPr lang="pl-PL" sz="2400" dirty="0"/>
              <a:t>) – metody dowiedzenia winy oskarżonego przez poddanie go tzw. próbom: ognia, wody, pojedynku, rozpalonego żelaza itp. jeżeli rana się wygoiła, to osoba była niewinna, np. ordalia zimnej wody w wypadku oskarżenia o czary </a:t>
            </a:r>
            <a:r>
              <a:rPr lang="pl-PL" sz="2400" dirty="0">
                <a:solidFill>
                  <a:srgbClr val="7030A0"/>
                </a:solidFill>
              </a:rPr>
              <a:t>&amp;2, </a:t>
            </a:r>
            <a:r>
              <a:rPr lang="pl-PL" sz="2400" dirty="0"/>
              <a:t>o cudzołóstwo </a:t>
            </a:r>
            <a:r>
              <a:rPr lang="pl-PL" sz="2400" dirty="0">
                <a:solidFill>
                  <a:srgbClr val="7030A0"/>
                </a:solidFill>
              </a:rPr>
              <a:t>&amp;132</a:t>
            </a:r>
          </a:p>
          <a:p>
            <a:pPr marL="457200" indent="-457200" algn="just">
              <a:buAutoNum type="alphaLcPeriod"/>
            </a:pPr>
            <a:r>
              <a:rPr lang="pl-PL" sz="2400" dirty="0"/>
              <a:t>Przysięga jednej ze stron – w zależności od uznania sędziów, która strona ma zeznawać, ta przysięgała.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400" dirty="0"/>
              <a:t>Wyrok zapadał ustnie, po czym przygotowywano go na piśmie opatrzonym pieczęcią </a:t>
            </a:r>
            <a:r>
              <a:rPr lang="pl-PL" sz="2400" dirty="0">
                <a:solidFill>
                  <a:srgbClr val="7030A0"/>
                </a:solidFill>
              </a:rPr>
              <a:t>&amp;5.</a:t>
            </a:r>
          </a:p>
          <a:p>
            <a:pPr algn="just"/>
            <a:r>
              <a:rPr lang="pl-PL" sz="2400" dirty="0"/>
              <a:t>Wydanego wyroku nie mógł sędzia uchylić pod karą pozbawienia urzędu </a:t>
            </a:r>
            <a:r>
              <a:rPr lang="pl-PL" sz="2400" dirty="0">
                <a:solidFill>
                  <a:srgbClr val="7030A0"/>
                </a:solidFill>
              </a:rPr>
              <a:t>&amp;5.</a:t>
            </a:r>
          </a:p>
          <a:p>
            <a:pPr algn="just"/>
            <a:r>
              <a:rPr lang="pl-PL" sz="2400" dirty="0"/>
              <a:t>Wyrok był niepodważalny, uzyskiwał moc prawną.</a:t>
            </a:r>
          </a:p>
          <a:p>
            <a:pPr algn="just"/>
            <a:r>
              <a:rPr lang="pl-PL" sz="2400" dirty="0" err="1">
                <a:solidFill>
                  <a:srgbClr val="002060"/>
                </a:solidFill>
              </a:rPr>
              <a:t>Res</a:t>
            </a:r>
            <a:r>
              <a:rPr lang="pl-PL" sz="2400" dirty="0">
                <a:solidFill>
                  <a:srgbClr val="002060"/>
                </a:solidFill>
              </a:rPr>
              <a:t> </a:t>
            </a:r>
            <a:r>
              <a:rPr lang="pl-PL" sz="2400" dirty="0" err="1">
                <a:solidFill>
                  <a:srgbClr val="002060"/>
                </a:solidFill>
              </a:rPr>
              <a:t>iudicata</a:t>
            </a:r>
            <a:r>
              <a:rPr lang="pl-PL" sz="2400" dirty="0">
                <a:solidFill>
                  <a:srgbClr val="002060"/>
                </a:solidFill>
              </a:rPr>
              <a:t> – powaga rzeczy osądzonych - </a:t>
            </a:r>
            <a:r>
              <a:rPr lang="pl-PL" sz="2400" dirty="0"/>
              <a:t>wyrok raz wydany nie może być zmieniony ( wyrok uprawomocniony nie może ulec zmianie).</a:t>
            </a:r>
            <a:endParaRPr lang="pl-PL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>
                <a:solidFill>
                  <a:srgbClr val="00B050"/>
                </a:solidFill>
              </a:rPr>
              <a:t>EPILOG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400" dirty="0"/>
              <a:t>W epilogu władca stwierdza, że kazał wyryć swoje prawa na steli (</a:t>
            </a:r>
            <a:r>
              <a:rPr lang="pl-PL" sz="2400" dirty="0">
                <a:solidFill>
                  <a:srgbClr val="0070C0"/>
                </a:solidFill>
              </a:rPr>
              <a:t>kolumna z napisanymi prawami)</a:t>
            </a:r>
            <a:r>
              <a:rPr lang="pl-PL" sz="2400" dirty="0"/>
              <a:t> „aby silny słabemu nie szkodził, aby dla sierot i wdów została uzyskana sprawiedliwość”; „ aby prawem się kraj rządził, aby się wyrokami kraj rozsądzał, aby dla poszkodowanego było uzyskane wynagrodzenie”. Hammurabi pokazuje tu po co stworzył prawa.</a:t>
            </a:r>
          </a:p>
          <a:p>
            <a:pPr algn="just"/>
            <a:r>
              <a:rPr lang="pl-PL" sz="2400" dirty="0"/>
              <a:t>Daje też wskazówki, co ma zrobić skrzywdzony. Wzywa , aby ten „ który został skrzywdzony, który wniósł skargę”, przyszedł </a:t>
            </a:r>
            <a:r>
              <a:rPr lang="pl-PL" sz="2400" dirty="0" err="1"/>
              <a:t>do</a:t>
            </a:r>
            <a:r>
              <a:rPr lang="pl-PL" sz="2400" dirty="0"/>
              <a:t> </a:t>
            </a:r>
            <a:r>
              <a:rPr lang="pl-PL" sz="2400" dirty="0" err="1"/>
              <a:t>Esagili</a:t>
            </a:r>
            <a:r>
              <a:rPr lang="pl-PL" sz="2400" dirty="0"/>
              <a:t>, świątyni boga </a:t>
            </a:r>
            <a:r>
              <a:rPr lang="pl-PL" sz="2400" dirty="0" err="1"/>
              <a:t>Marduka</a:t>
            </a:r>
            <a:r>
              <a:rPr lang="pl-PL" sz="2400" dirty="0"/>
              <a:t> w Babilonie, gdzie znajdowała się stela i przeczytał tekst na niej, a stela „objaśni mu jego sprawę”.</a:t>
            </a:r>
          </a:p>
          <a:p>
            <a:pPr algn="just"/>
            <a:endParaRPr lang="pl-PL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400" dirty="0"/>
              <a:t>W epilogu zawarte jest też stwierdzenie, że przepisy na steli „objawiają sposób zachowania się i obyczaj”, </a:t>
            </a:r>
            <a:r>
              <a:rPr lang="pl-PL" sz="2400" dirty="0" err="1"/>
              <a:t>prawo</a:t>
            </a:r>
            <a:r>
              <a:rPr lang="pl-PL" sz="2400" dirty="0"/>
              <a:t> ustanowione przez władcę oraz wyroki, które wydał.</a:t>
            </a:r>
          </a:p>
          <a:p>
            <a:pPr algn="just"/>
            <a:r>
              <a:rPr lang="pl-PL" sz="2400" dirty="0"/>
              <a:t>W końcowej części epilogu Hammurabi wzywa błogosławieństwa bogów dla tych, którzy uszanują nietykalność steli i przepisy oraz rzuca straszliwe przekleństwa na tych, którzy by w jakikolwiek sposób przepisy lub nietykalność steli naruszyli.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400" dirty="0"/>
              <a:t>5. Najważniejszym zabytkiem prawa mezopotamskiego, zbiorem najlepiej zachowanym i jednocześnie najobszerniejszym, dającym możliwości dokładnego jego poznania  był </a:t>
            </a:r>
            <a:r>
              <a:rPr lang="pl-PL" sz="2400" dirty="0">
                <a:solidFill>
                  <a:srgbClr val="0070C0"/>
                </a:solidFill>
              </a:rPr>
              <a:t>Kodeks Hammurabiego, </a:t>
            </a:r>
            <a:r>
              <a:rPr lang="pl-PL" sz="2400" dirty="0"/>
              <a:t>władcy państwa </a:t>
            </a:r>
            <a:r>
              <a:rPr lang="pl-PL" sz="2400" dirty="0" err="1"/>
              <a:t>starobabilońskiego</a:t>
            </a:r>
            <a:r>
              <a:rPr lang="pl-PL" sz="2400" dirty="0"/>
              <a:t> ( 1792- 1750 p.n.e.).</a:t>
            </a:r>
          </a:p>
          <a:p>
            <a:pPr>
              <a:buFont typeface="Arial" charset="0"/>
              <a:buChar char="•"/>
            </a:pPr>
            <a:r>
              <a:rPr lang="pl-PL" sz="2400" dirty="0"/>
              <a:t>Został on wyryty na kamiennej </a:t>
            </a:r>
            <a:r>
              <a:rPr lang="pl-PL" sz="2400" dirty="0" err="1"/>
              <a:t>stelli</a:t>
            </a:r>
            <a:r>
              <a:rPr lang="pl-PL" sz="2400" dirty="0"/>
              <a:t> z czarnego diorytu, odkrytej w 1902r. w Suzie. Obecnie przechowywany jest w Paryżu( Luwr).</a:t>
            </a:r>
          </a:p>
          <a:p>
            <a:pPr>
              <a:buFont typeface="Arial" charset="0"/>
              <a:buChar char="•"/>
            </a:pPr>
            <a:r>
              <a:rPr lang="pl-PL" sz="2400" dirty="0"/>
              <a:t> Tekst kodeksu składał się z prologu, części normatywnej– zawierającej 282 paragrafy, oraz epilogu.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400" dirty="0"/>
              <a:t>Ten epilog jest jak gdyby zakończeniem sprawozdań z działalności władcy mezopotamskiego w dziedzinie wymiaru sprawiedliwości.</a:t>
            </a:r>
          </a:p>
        </p:txBody>
      </p:sp>
      <p:pic>
        <p:nvPicPr>
          <p:cNvPr id="4" name="Google Shape;106;gb3188f6471_0_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9675" y="3140900"/>
            <a:ext cx="2732300" cy="28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3" name="Podtytuł 4"/>
          <p:cNvSpPr txBox="1">
            <a:spLocks/>
          </p:cNvSpPr>
          <p:nvPr/>
        </p:nvSpPr>
        <p:spPr>
          <a:xfrm>
            <a:off x="1524000" y="4672484"/>
            <a:ext cx="9144000" cy="585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/>
              <a:t>Dr BEATA KOLARZ</a:t>
            </a:r>
          </a:p>
        </p:txBody>
      </p:sp>
    </p:spTree>
    <p:extLst>
      <p:ext uri="{BB962C8B-B14F-4D97-AF65-F5344CB8AC3E}">
        <p14:creationId xmlns:p14="http://schemas.microsoft.com/office/powerpoint/2010/main" val="280071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400" dirty="0"/>
              <a:t>Zawierał </a:t>
            </a:r>
            <a:r>
              <a:rPr lang="pl-PL" sz="2400" dirty="0">
                <a:solidFill>
                  <a:srgbClr val="00B050"/>
                </a:solidFill>
              </a:rPr>
              <a:t>normy prawa karnego</a:t>
            </a:r>
            <a:r>
              <a:rPr lang="pl-PL" sz="2400" dirty="0"/>
              <a:t>( przestępstwa przeciwko porządkowi publicznemu, przestępstwa przeciwko życiu i zdrowiu, przestępstwa przeciwko mieniu i czci) ,</a:t>
            </a:r>
            <a:r>
              <a:rPr lang="pl-PL" sz="2400" dirty="0">
                <a:solidFill>
                  <a:srgbClr val="00B050"/>
                </a:solidFill>
              </a:rPr>
              <a:t>normy prawa prywatnego</a:t>
            </a:r>
            <a:r>
              <a:rPr lang="pl-PL" sz="2400" dirty="0"/>
              <a:t>( przepisy prawa rzeczowego i przepisy prawa małżeńskiego osobowego i majątkowego) oraz </a:t>
            </a:r>
            <a:r>
              <a:rPr lang="pl-PL" sz="2400" dirty="0">
                <a:solidFill>
                  <a:srgbClr val="00B050"/>
                </a:solidFill>
              </a:rPr>
              <a:t>normy prawa procesowego.</a:t>
            </a:r>
          </a:p>
          <a:p>
            <a:pPr algn="just"/>
            <a:r>
              <a:rPr lang="pl-PL" sz="2400" dirty="0"/>
              <a:t>Znał karę śmierci, stosował </a:t>
            </a:r>
            <a:r>
              <a:rPr lang="pl-PL" sz="2400" dirty="0">
                <a:solidFill>
                  <a:srgbClr val="0070C0"/>
                </a:solidFill>
              </a:rPr>
              <a:t>zasadę talionu : oko za oko, ząb za ząb </a:t>
            </a:r>
            <a:r>
              <a:rPr lang="pl-PL" sz="2400" dirty="0">
                <a:solidFill>
                  <a:srgbClr val="7030A0"/>
                </a:solidFill>
              </a:rPr>
              <a:t>( &amp; 196, &amp; 197) </a:t>
            </a:r>
            <a:r>
              <a:rPr lang="pl-PL" sz="2400" dirty="0"/>
              <a:t>oraz </a:t>
            </a:r>
            <a:r>
              <a:rPr lang="pl-PL" sz="2400" dirty="0">
                <a:solidFill>
                  <a:srgbClr val="0070C0"/>
                </a:solidFill>
              </a:rPr>
              <a:t>zasadę kar odzwierciedlających ( </a:t>
            </a:r>
            <a:r>
              <a:rPr lang="pl-PL" sz="2400" dirty="0">
                <a:solidFill>
                  <a:srgbClr val="7030A0"/>
                </a:solidFill>
              </a:rPr>
              <a:t>&amp;195).</a:t>
            </a:r>
          </a:p>
          <a:p>
            <a:pPr algn="just"/>
            <a:r>
              <a:rPr lang="pl-PL" sz="2400" dirty="0"/>
              <a:t>Klasowy charakter prawa ( wymiar kary uzależniony był od przynależności klasowej pokrzywdzonego lub sprawcy.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400" dirty="0"/>
              <a:t>Kazuistyczny charakter przepisów ( w sposób szczegółowy rozpatrywano konkretne przypadki prawne, każde przestępstwo było szczegółowo uregulowane).</a:t>
            </a:r>
          </a:p>
          <a:p>
            <a:pPr algn="just"/>
            <a:r>
              <a:rPr lang="pl-PL" sz="2400" dirty="0">
                <a:solidFill>
                  <a:srgbClr val="00B050"/>
                </a:solidFill>
              </a:rPr>
              <a:t>KAZUISTYKA – </a:t>
            </a:r>
            <a:r>
              <a:rPr lang="pl-PL" sz="2400" dirty="0"/>
              <a:t>metoda formułowania przepisów prawnych oparta na przewidywaniu wypadków szczegółowych zamiast ustalaniu jakiś zasad ogólnych.</a:t>
            </a:r>
            <a:endParaRPr lang="pl-PL" sz="2400" dirty="0">
              <a:solidFill>
                <a:srgbClr val="00B050"/>
              </a:solidFill>
            </a:endParaRPr>
          </a:p>
          <a:p>
            <a:pPr algn="just"/>
            <a:endParaRPr lang="pl-PL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400" dirty="0"/>
              <a:t>Oprócz wymienionych zbiorów prawdopodobnie istniało na obszarze Mezopotamii w III i II tysiącleciu p.n.e. jeszcze kilka, dziś nam nieznanych kodeksów. Informacje o tym przekazują nam teksty sumeryjskie i akadyjskie z pierwszej połowy II tysiąclecia.</a:t>
            </a:r>
          </a:p>
          <a:p>
            <a:pPr algn="just"/>
            <a:r>
              <a:rPr lang="pl-PL" sz="2400" dirty="0"/>
              <a:t>Wymienione kodeksy zawierały pewne podobieństwa. Prawie identyczna była ich struktura formalna, dzieląca się na:  </a:t>
            </a:r>
            <a:r>
              <a:rPr lang="pl-PL" sz="2400" dirty="0">
                <a:solidFill>
                  <a:srgbClr val="00B050"/>
                </a:solidFill>
              </a:rPr>
              <a:t>prolog,  część normatywną i  epilog.</a:t>
            </a:r>
          </a:p>
          <a:p>
            <a:pPr algn="just">
              <a:buNone/>
            </a:pPr>
            <a:r>
              <a:rPr lang="pl-PL" sz="2400" dirty="0">
                <a:solidFill>
                  <a:srgbClr val="00B050"/>
                </a:solidFill>
              </a:rPr>
              <a:t>  Prologi - </a:t>
            </a:r>
            <a:r>
              <a:rPr lang="pl-PL" sz="2400" dirty="0"/>
              <a:t>były</a:t>
            </a:r>
            <a:r>
              <a:rPr lang="pl-PL" sz="2400" dirty="0">
                <a:solidFill>
                  <a:srgbClr val="00B050"/>
                </a:solidFill>
              </a:rPr>
              <a:t> </a:t>
            </a:r>
            <a:r>
              <a:rPr lang="pl-PL" sz="2400" dirty="0"/>
              <a:t>panegirykami na cześć władcy, pisanymi w stylu </a:t>
            </a:r>
            <a:r>
              <a:rPr lang="pl-PL" sz="2400" dirty="0" err="1"/>
              <a:t>hymnowo</a:t>
            </a:r>
            <a:r>
              <a:rPr lang="pl-PL" sz="2400" dirty="0"/>
              <a:t> – epickim. Składały się z części 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pl-PL" sz="2400" dirty="0"/>
              <a:t>teologicznej( wywodzenie władzy od bogów),</a:t>
            </a:r>
          </a:p>
          <a:p>
            <a:pPr algn="just">
              <a:buFontTx/>
              <a:buChar char="-"/>
            </a:pPr>
            <a:r>
              <a:rPr lang="pl-PL" sz="2400" dirty="0"/>
              <a:t>historycznej( opis panowania i sukcesów politycznych),</a:t>
            </a:r>
          </a:p>
          <a:p>
            <a:pPr algn="just">
              <a:buFontTx/>
              <a:buChar char="-"/>
            </a:pPr>
            <a:r>
              <a:rPr lang="pl-PL" sz="2400" dirty="0"/>
              <a:t>etycznej(  osiągnięcia dla sprawiedliwości)</a:t>
            </a:r>
          </a:p>
          <a:p>
            <a:pPr algn="just">
              <a:buNone/>
            </a:pPr>
            <a:r>
              <a:rPr lang="pl-PL" sz="2400" dirty="0">
                <a:solidFill>
                  <a:srgbClr val="00B050"/>
                </a:solidFill>
              </a:rPr>
              <a:t> Zasadnicze zbiory przepisów prawnych </a:t>
            </a:r>
            <a:r>
              <a:rPr lang="pl-PL" sz="2400" dirty="0"/>
              <a:t>charakteryzowały się:</a:t>
            </a:r>
          </a:p>
          <a:p>
            <a:pPr algn="just">
              <a:buNone/>
            </a:pPr>
            <a:r>
              <a:rPr lang="pl-PL" sz="2400" dirty="0"/>
              <a:t>- wprowadzeniem częściowej systematyki, </a:t>
            </a:r>
          </a:p>
          <a:p>
            <a:pPr algn="just">
              <a:buNone/>
            </a:pPr>
            <a:r>
              <a:rPr lang="pl-PL" sz="2400" dirty="0"/>
              <a:t>-próbą unormowania wszystkich najważniejszych dziedzin prawa, </a:t>
            </a:r>
          </a:p>
          <a:p>
            <a:pPr algn="just">
              <a:buNone/>
            </a:pPr>
            <a:r>
              <a:rPr lang="pl-PL" sz="2400" dirty="0"/>
              <a:t>- kazuistyką ( rozpatrywaniem konkretnych przypadków prawnych),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/>
              <a:t>c. dalszy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l-PL" sz="2400" dirty="0"/>
              <a:t>-klasowością,</a:t>
            </a:r>
          </a:p>
          <a:p>
            <a:pPr>
              <a:buFontTx/>
              <a:buChar char="-"/>
            </a:pPr>
            <a:r>
              <a:rPr lang="pl-PL" sz="2400" dirty="0"/>
              <a:t>tendencją </a:t>
            </a:r>
            <a:r>
              <a:rPr lang="pl-PL" sz="2400" dirty="0" err="1"/>
              <a:t>do</a:t>
            </a:r>
            <a:r>
              <a:rPr lang="pl-PL" sz="2400" dirty="0"/>
              <a:t> uzupełniania obowiązującego prawa zwyczajowego,</a:t>
            </a:r>
          </a:p>
          <a:p>
            <a:pPr>
              <a:buFontTx/>
              <a:buChar char="-"/>
            </a:pPr>
            <a:r>
              <a:rPr lang="pl-PL" sz="2400" dirty="0"/>
              <a:t>regulacją stosunków najważniejszych dla ochrony prawnej władzy, religii i jednostki.</a:t>
            </a:r>
          </a:p>
          <a:p>
            <a:pPr algn="just">
              <a:buNone/>
            </a:pPr>
            <a:r>
              <a:rPr lang="pl-PL" sz="2400" dirty="0">
                <a:solidFill>
                  <a:srgbClr val="00B050"/>
                </a:solidFill>
              </a:rPr>
              <a:t>Epilogi - </a:t>
            </a:r>
            <a:r>
              <a:rPr lang="pl-PL" sz="2400" dirty="0"/>
              <a:t>miały charakter stylizacji literacko – poetyckiej podkreślającej zasługi twórców kodeksu dla wprowadzenia sprawiedliwości i porządku w państwie oraz przewidującej najstraszliwsze przekleństwa i kary, łącznie z potępieniem boskim, dla wszystkich naruszających ustawiony w nich wieczny i niezmienny ład.</a:t>
            </a:r>
            <a:endParaRPr lang="pl-PL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WSAi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0613"/>
      </a:accent1>
      <a:accent2>
        <a:srgbClr val="2E323D"/>
      </a:accent2>
      <a:accent3>
        <a:srgbClr val="FB6970"/>
      </a:accent3>
      <a:accent4>
        <a:srgbClr val="9A040B"/>
      </a:accent4>
      <a:accent5>
        <a:srgbClr val="6D7691"/>
      </a:accent5>
      <a:accent6>
        <a:srgbClr val="CDD0D9"/>
      </a:accent6>
      <a:hlink>
        <a:srgbClr val="0563C1"/>
      </a:hlink>
      <a:folHlink>
        <a:srgbClr val="48A1FA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</TotalTime>
  <Words>2785</Words>
  <Application>Microsoft Office PowerPoint</Application>
  <PresentationFormat>Panoramiczny</PresentationFormat>
  <Paragraphs>197</Paragraphs>
  <Slides>41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41</vt:i4>
      </vt:variant>
    </vt:vector>
  </HeadingPairs>
  <TitlesOfParts>
    <vt:vector size="44" baseType="lpstr">
      <vt:lpstr>Arial</vt:lpstr>
      <vt:lpstr>Arial Black</vt:lpstr>
      <vt:lpstr>Motyw pakietu Office</vt:lpstr>
      <vt:lpstr>Prawo w starożytności Prawo Mezopotamii</vt:lpstr>
      <vt:lpstr>KODEKS HAMMURABIEGO Zagadnienia ogólne</vt:lpstr>
      <vt:lpstr>c. dalszy</vt:lpstr>
      <vt:lpstr>c. dalszy</vt:lpstr>
      <vt:lpstr>c. dalszy</vt:lpstr>
      <vt:lpstr>c. dalszy</vt:lpstr>
      <vt:lpstr>c. dalszy</vt:lpstr>
      <vt:lpstr>c. dalszy</vt:lpstr>
      <vt:lpstr>c. dalszy</vt:lpstr>
      <vt:lpstr>Stosunki społeczne i gospodarcze w ówczesnym czasie( kwestia własności ziemi)</vt:lpstr>
      <vt:lpstr>c. dalszy</vt:lpstr>
      <vt:lpstr>c. dalszy</vt:lpstr>
      <vt:lpstr>c. dalszy</vt:lpstr>
      <vt:lpstr>Obraz społeczeństwa starobabilońskiego w czasach Hammurabiego</vt:lpstr>
      <vt:lpstr>c. dalszy</vt:lpstr>
      <vt:lpstr>c. dalszy</vt:lpstr>
      <vt:lpstr>c. dalszy</vt:lpstr>
      <vt:lpstr>c. dalszy</vt:lpstr>
      <vt:lpstr>c. dalszy</vt:lpstr>
      <vt:lpstr>PROLOG</vt:lpstr>
      <vt:lpstr>c. dalszy</vt:lpstr>
      <vt:lpstr>c. dalszy</vt:lpstr>
      <vt:lpstr>CZĘŚĆ NORMATYWNA</vt:lpstr>
      <vt:lpstr>c. dalszy</vt:lpstr>
      <vt:lpstr>PRAWO PRYWATNE ( na przykładzie prawa rodzinnego)</vt:lpstr>
      <vt:lpstr>c. dalszy</vt:lpstr>
      <vt:lpstr>c. dalszy</vt:lpstr>
      <vt:lpstr>c. dalszy</vt:lpstr>
      <vt:lpstr>PRAWO KARNE</vt:lpstr>
      <vt:lpstr>c. dalszy</vt:lpstr>
      <vt:lpstr>c. dalszy</vt:lpstr>
      <vt:lpstr>c. dalszy</vt:lpstr>
      <vt:lpstr>c. dalszy</vt:lpstr>
      <vt:lpstr>c. dalszy</vt:lpstr>
      <vt:lpstr>PROCES</vt:lpstr>
      <vt:lpstr>c. dalszy</vt:lpstr>
      <vt:lpstr>c. dalszy</vt:lpstr>
      <vt:lpstr>EPILOG</vt:lpstr>
      <vt:lpstr>c. dalszy</vt:lpstr>
      <vt:lpstr>c. dalszy</vt:lpstr>
      <vt:lpstr>Dziękuję za uwagę</vt:lpstr>
    </vt:vector>
  </TitlesOfParts>
  <Company>WSAiB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Windows User</dc:creator>
  <cp:lastModifiedBy>Beata Kolarz</cp:lastModifiedBy>
  <cp:revision>78</cp:revision>
  <dcterms:created xsi:type="dcterms:W3CDTF">2020-09-09T11:56:44Z</dcterms:created>
  <dcterms:modified xsi:type="dcterms:W3CDTF">2023-09-30T10:05:51Z</dcterms:modified>
</cp:coreProperties>
</file>