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5007C3B-D8C6-4F33-9931-E9424BBF4B11}" type="datetimeFigureOut">
              <a:rPr lang="pl-PL" smtClean="0"/>
              <a:t>2012-12-05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C1DC234-08D1-4EEE-85A2-818AC71899AB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19200" y="3908648"/>
            <a:ext cx="6400800" cy="1752600"/>
          </a:xfrm>
        </p:spPr>
        <p:txBody>
          <a:bodyPr/>
          <a:lstStyle/>
          <a:p>
            <a:r>
              <a:rPr lang="pl-PL" b="1" dirty="0" smtClean="0">
                <a:solidFill>
                  <a:srgbClr val="0070C0"/>
                </a:solidFill>
              </a:rPr>
              <a:t>Wojtek Lamentowicz</a:t>
            </a:r>
          </a:p>
          <a:p>
            <a:r>
              <a:rPr lang="pl-PL" dirty="0" smtClean="0"/>
              <a:t>2012</a:t>
            </a:r>
          </a:p>
          <a:p>
            <a:r>
              <a:rPr lang="pl-PL" dirty="0" smtClean="0"/>
              <a:t>Pomoc dydaktyczna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System prawa:</a:t>
            </a:r>
            <a:br>
              <a:rPr lang="pl-PL" b="1" dirty="0" smtClean="0"/>
            </a:br>
            <a:r>
              <a:rPr lang="pl-PL" b="1" dirty="0" smtClean="0"/>
              <a:t> zupełność   i   niesprzeczność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03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282154"/>
          </a:xfrm>
        </p:spPr>
        <p:txBody>
          <a:bodyPr/>
          <a:lstStyle/>
          <a:p>
            <a:r>
              <a:rPr lang="pl-PL" b="1" dirty="0" smtClean="0"/>
              <a:t>Intelektualne  Przesłanki  teorii zupełności i niesprzeczności systemu prawa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97152"/>
          </a:xfrm>
        </p:spPr>
        <p:txBody>
          <a:bodyPr/>
          <a:lstStyle/>
          <a:p>
            <a:pPr marL="0" indent="0">
              <a:buNone/>
            </a:pPr>
            <a:r>
              <a:rPr lang="pl-PL" sz="3200" b="1" dirty="0" smtClean="0"/>
              <a:t>1. Kontrfaktyczne założenie o racjonalności prawodawcy , a zwłaszcza racjonalności kulturowej i  prakseologicznej.</a:t>
            </a:r>
          </a:p>
          <a:p>
            <a:pPr marL="0" indent="0">
              <a:buNone/>
            </a:pPr>
            <a:r>
              <a:rPr lang="pl-PL" sz="3200" b="1" dirty="0" smtClean="0"/>
              <a:t>2. Teoria  zamkniętego ( przez konstytucję ) systemu źródeł prawa</a:t>
            </a:r>
          </a:p>
          <a:p>
            <a:pPr marL="0" indent="0">
              <a:buNone/>
            </a:pPr>
            <a:r>
              <a:rPr lang="pl-PL" sz="3200" b="1" dirty="0"/>
              <a:t>3</a:t>
            </a:r>
            <a:r>
              <a:rPr lang="pl-PL" sz="3200" b="1" dirty="0" smtClean="0"/>
              <a:t>.  Hipoteza o </a:t>
            </a:r>
            <a:r>
              <a:rPr lang="pl-PL" sz="3200" b="1" dirty="0" err="1" smtClean="0"/>
              <a:t>autopojetycznym</a:t>
            </a:r>
            <a:r>
              <a:rPr lang="pl-PL" sz="3200" b="1" dirty="0" smtClean="0"/>
              <a:t> charakterze prawa ( Niklas </a:t>
            </a:r>
            <a:r>
              <a:rPr lang="pl-PL" sz="3200" b="1" dirty="0" err="1" smtClean="0"/>
              <a:t>Luhmann</a:t>
            </a:r>
            <a:r>
              <a:rPr lang="pl-PL" sz="3200" b="1" dirty="0" smtClean="0"/>
              <a:t> 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93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Sprzeczności i przeciwieństwa logiczne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A</a:t>
            </a:r>
            <a:r>
              <a:rPr lang="pl-PL" sz="2800" dirty="0" smtClean="0"/>
              <a:t>. </a:t>
            </a:r>
            <a:r>
              <a:rPr lang="pl-PL" sz="2800" b="1" dirty="0" smtClean="0">
                <a:solidFill>
                  <a:srgbClr val="FF0000"/>
                </a:solidFill>
              </a:rPr>
              <a:t>SPRZECZNOŚCI NORM </a:t>
            </a:r>
            <a:r>
              <a:rPr lang="pl-PL" sz="2800" dirty="0" smtClean="0"/>
              <a:t>:</a:t>
            </a:r>
          </a:p>
          <a:p>
            <a:r>
              <a:rPr lang="pl-PL" sz="2800" dirty="0" smtClean="0"/>
              <a:t>1. Zakaz versus nakaz </a:t>
            </a:r>
          </a:p>
          <a:p>
            <a:r>
              <a:rPr lang="pl-PL" sz="2800" dirty="0" smtClean="0"/>
              <a:t>2. Zakaz versus dozwolenie</a:t>
            </a:r>
          </a:p>
          <a:p>
            <a:r>
              <a:rPr lang="pl-PL" sz="2800" dirty="0" smtClean="0"/>
              <a:t>3. Nakaz versus dozwolenie </a:t>
            </a:r>
          </a:p>
          <a:p>
            <a:pPr marL="0" indent="0">
              <a:buNone/>
            </a:pPr>
            <a:r>
              <a:rPr lang="pl-PL" sz="2800" dirty="0" smtClean="0"/>
              <a:t>B.</a:t>
            </a:r>
            <a:r>
              <a:rPr lang="pl-PL" sz="2800" b="1" dirty="0" smtClean="0">
                <a:solidFill>
                  <a:srgbClr val="FF0000"/>
                </a:solidFill>
              </a:rPr>
              <a:t> PRZECIWIEŃSTWO </a:t>
            </a:r>
            <a:r>
              <a:rPr lang="pl-PL" sz="2800" dirty="0" smtClean="0"/>
              <a:t>: dwie normy niemożliwe do jednoczesnego spełnienia</a:t>
            </a:r>
          </a:p>
          <a:p>
            <a:pPr marL="0" indent="0">
              <a:buNone/>
            </a:pPr>
            <a:r>
              <a:rPr lang="pl-PL" sz="2800" dirty="0" smtClean="0"/>
              <a:t>C. </a:t>
            </a:r>
            <a:r>
              <a:rPr lang="pl-PL" sz="2800" b="1" dirty="0" smtClean="0">
                <a:solidFill>
                  <a:srgbClr val="FF0000"/>
                </a:solidFill>
              </a:rPr>
              <a:t>NIEZGODNOŚĆ PRAKSEOLOGICZNA</a:t>
            </a:r>
            <a:r>
              <a:rPr lang="pl-PL" sz="2800" dirty="0" smtClean="0"/>
              <a:t>: zachowanie zgodne z normą Z niszczy skutek zachowania </a:t>
            </a:r>
            <a:r>
              <a:rPr lang="pl-PL" sz="2800" dirty="0"/>
              <a:t>z</a:t>
            </a:r>
            <a:r>
              <a:rPr lang="pl-PL" sz="2800" dirty="0" smtClean="0"/>
              <a:t>godnego z normą Y.</a:t>
            </a:r>
          </a:p>
          <a:p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4749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354162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Reguły kolizyjne: jak eliminować sprzeczności, przeciwieństwa i niezgodności ?</a:t>
            </a:r>
            <a:endParaRPr lang="pl-PL" sz="32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Obowiązkowa kolejność trzech reguł:</a:t>
            </a:r>
          </a:p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1.HIERARCHIA NORM </a:t>
            </a:r>
            <a:r>
              <a:rPr lang="pl-PL" sz="2800" dirty="0" smtClean="0"/>
              <a:t>– wyższa „uchyla” niższą</a:t>
            </a:r>
          </a:p>
          <a:p>
            <a:pPr marL="0" indent="0">
              <a:buNone/>
            </a:pPr>
            <a:r>
              <a:rPr lang="pl-PL" sz="2800" dirty="0" smtClean="0"/>
              <a:t>(W &gt; N).Reguła 1 jest mocniejsza niż reguła 2 i 3.</a:t>
            </a:r>
          </a:p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2. CZAS WEJŚCIA W ŻYCIE  </a:t>
            </a:r>
            <a:r>
              <a:rPr lang="pl-PL" sz="2800" dirty="0" smtClean="0"/>
              <a:t>– późniejsza „uchyla” wcześniejszą(P &gt; </a:t>
            </a:r>
            <a:r>
              <a:rPr lang="pl-PL" sz="2800" dirty="0" err="1" smtClean="0"/>
              <a:t>Wcz</a:t>
            </a:r>
            <a:r>
              <a:rPr lang="pl-PL" sz="2800" dirty="0" smtClean="0"/>
              <a:t> )</a:t>
            </a:r>
          </a:p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3. TREŚĆ </a:t>
            </a:r>
            <a:r>
              <a:rPr lang="pl-PL" sz="2800" dirty="0" smtClean="0"/>
              <a:t>– szczególna „uchyla” ogólną (SZ &gt; O )</a:t>
            </a:r>
          </a:p>
          <a:p>
            <a:pPr marL="0" indent="0">
              <a:buNone/>
            </a:pPr>
            <a:r>
              <a:rPr lang="pl-PL" sz="2800" dirty="0" smtClean="0"/>
              <a:t>Sąd wykonuje jedynie ustawy i akty niższe z nimi niesprzeczne. Inne organy wykonują wszystkie akty normatywne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4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Sens zasady zupełności systemu prawa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pl-PL" sz="3600" dirty="0" smtClean="0"/>
              <a:t>System prawa reguluje </a:t>
            </a:r>
          </a:p>
          <a:p>
            <a:r>
              <a:rPr lang="pl-PL" sz="3600" b="1" dirty="0" smtClean="0">
                <a:solidFill>
                  <a:srgbClr val="FF0000"/>
                </a:solidFill>
              </a:rPr>
              <a:t>tylko to i wszystko to</a:t>
            </a:r>
            <a:r>
              <a:rPr lang="pl-PL" sz="3600" dirty="0" smtClean="0"/>
              <a:t>, co prawodawca uznał</a:t>
            </a:r>
          </a:p>
          <a:p>
            <a:r>
              <a:rPr lang="pl-PL" sz="3600" dirty="0" smtClean="0"/>
              <a:t> </a:t>
            </a:r>
            <a:r>
              <a:rPr lang="pl-PL" sz="3600" b="1" dirty="0" smtClean="0">
                <a:solidFill>
                  <a:srgbClr val="0070C0"/>
                </a:solidFill>
              </a:rPr>
              <a:t>za istotne społecznie i/lub ważne aksjologicznie </a:t>
            </a:r>
            <a:r>
              <a:rPr lang="pl-PL" sz="3600" dirty="0" smtClean="0"/>
              <a:t>i </a:t>
            </a:r>
          </a:p>
          <a:p>
            <a:r>
              <a:rPr lang="pl-PL" sz="3600" b="1" dirty="0" smtClean="0">
                <a:solidFill>
                  <a:srgbClr val="00B050"/>
                </a:solidFill>
              </a:rPr>
              <a:t>nadające się do prawnej regulacji.</a:t>
            </a:r>
            <a:endParaRPr lang="pl-PL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426170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Rodzaje luk w prawie </a:t>
            </a:r>
            <a:r>
              <a:rPr lang="pl-PL" sz="3200" dirty="0"/>
              <a:t>=</a:t>
            </a:r>
            <a:r>
              <a:rPr lang="pl-PL" sz="3200" dirty="0" smtClean="0"/>
              <a:t> niezamierzonych przez normodawcę braków w prawie 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395536" y="16288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1. LUKI KONSTRUKCYJNE </a:t>
            </a:r>
            <a:r>
              <a:rPr lang="pl-PL" sz="2800" dirty="0" smtClean="0"/>
              <a:t>:</a:t>
            </a:r>
          </a:p>
          <a:p>
            <a:pPr marL="0" indent="0">
              <a:buNone/>
            </a:pPr>
            <a:r>
              <a:rPr lang="pl-PL" sz="2800" dirty="0" smtClean="0"/>
              <a:t>A</a:t>
            </a:r>
            <a:r>
              <a:rPr lang="pl-PL" sz="2800" b="1" dirty="0" smtClean="0">
                <a:solidFill>
                  <a:srgbClr val="FF0000"/>
                </a:solidFill>
              </a:rPr>
              <a:t>. Swoiste </a:t>
            </a:r>
            <a:r>
              <a:rPr lang="pl-PL" sz="2800" dirty="0" smtClean="0"/>
              <a:t>– proces prawodawczy </a:t>
            </a:r>
            <a:r>
              <a:rPr lang="pl-PL" sz="2800" b="1" dirty="0" smtClean="0"/>
              <a:t>nie został zakończony </a:t>
            </a:r>
            <a:r>
              <a:rPr lang="pl-PL" sz="2800" dirty="0" smtClean="0"/>
              <a:t>mimo zapowiedzi</a:t>
            </a:r>
          </a:p>
          <a:p>
            <a:pPr marL="0" indent="0">
              <a:buNone/>
            </a:pPr>
            <a:r>
              <a:rPr lang="pl-PL" sz="2800" dirty="0" smtClean="0"/>
              <a:t>B</a:t>
            </a:r>
            <a:r>
              <a:rPr lang="pl-PL" sz="2800" b="1" dirty="0" smtClean="0">
                <a:solidFill>
                  <a:srgbClr val="FF0000"/>
                </a:solidFill>
              </a:rPr>
              <a:t>. Techniczne </a:t>
            </a:r>
            <a:r>
              <a:rPr lang="pl-PL" sz="2800" dirty="0" smtClean="0"/>
              <a:t>– proces prawodawczy </a:t>
            </a:r>
            <a:r>
              <a:rPr lang="pl-PL" sz="2800" b="1" dirty="0" smtClean="0"/>
              <a:t>zakończył się</a:t>
            </a:r>
            <a:r>
              <a:rPr lang="pl-PL" sz="2800" dirty="0" smtClean="0"/>
              <a:t>, ale nie można ustalić istotnych składników woli </a:t>
            </a:r>
            <a:r>
              <a:rPr lang="pl-PL" sz="2800" dirty="0" err="1" smtClean="0"/>
              <a:t>normodawcy</a:t>
            </a:r>
            <a:r>
              <a:rPr lang="pl-PL" sz="2800" dirty="0" smtClean="0"/>
              <a:t> w przedmiotowej kwestii.</a:t>
            </a:r>
          </a:p>
          <a:p>
            <a:endParaRPr lang="pl-PL" sz="2800" dirty="0"/>
          </a:p>
          <a:p>
            <a:pPr marL="0" indent="0">
              <a:buNone/>
            </a:pPr>
            <a:r>
              <a:rPr lang="pl-PL" sz="2800" dirty="0" smtClean="0"/>
              <a:t>Istnienie luk konstrukcyjnych jest bezsporne w teorii prawa. Usuwa je rozumowanie per analogiam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914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Luki  o  spornym statusie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29600" cy="5497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 smtClean="0">
                <a:solidFill>
                  <a:srgbClr val="FF0000"/>
                </a:solidFill>
              </a:rPr>
              <a:t>2. LUKI AKSJOLOGICZNE </a:t>
            </a:r>
            <a:r>
              <a:rPr lang="pl-PL" sz="3200" dirty="0" smtClean="0"/>
              <a:t>– brak w normach wynikający z pominięcia wartości własnych cenionych przez normodawcę lub wartości powszechnie lub bardzo szeroko cenionych zdaniem interpretatora prawa. Ten drugi przypadek może być uważany przez teoretyków za </a:t>
            </a:r>
            <a:r>
              <a:rPr lang="pl-PL" sz="3200" b="1" dirty="0" smtClean="0">
                <a:solidFill>
                  <a:srgbClr val="FF0000"/>
                </a:solidFill>
              </a:rPr>
              <a:t>lukę pozorną </a:t>
            </a:r>
            <a:r>
              <a:rPr lang="pl-PL" sz="3200" dirty="0" smtClean="0"/>
              <a:t>czyli brak braku regulacji.</a:t>
            </a:r>
          </a:p>
          <a:p>
            <a:pPr marL="0" indent="0">
              <a:buNone/>
            </a:pPr>
            <a:r>
              <a:rPr lang="pl-PL" sz="3200" b="1" dirty="0" smtClean="0">
                <a:solidFill>
                  <a:srgbClr val="FF0000"/>
                </a:solidFill>
              </a:rPr>
              <a:t>3. LUKI LOGICZNE </a:t>
            </a:r>
            <a:r>
              <a:rPr lang="pl-PL" sz="3200" dirty="0" smtClean="0"/>
              <a:t>– gdy są sprzeczności  lub przeciwieństwa logiczne. Do ich usuwania wystarczą reguły kolizyjne.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181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Wnioskowanie z podobieństwa </a:t>
            </a:r>
            <a:br>
              <a:rPr lang="pl-PL" b="1" dirty="0" smtClean="0"/>
            </a:br>
            <a:r>
              <a:rPr lang="pl-PL" b="1" dirty="0" smtClean="0"/>
              <a:t>Argumentum per analogiam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1.ANALOGIA LEGIS </a:t>
            </a:r>
            <a:r>
              <a:rPr lang="pl-PL" sz="2800" dirty="0" smtClean="0"/>
              <a:t>– sięgamy do podobnego stanu faktycznego będącego przedmiotem regulacji przez </a:t>
            </a:r>
            <a:r>
              <a:rPr lang="pl-PL" sz="2800" b="1" dirty="0" smtClean="0">
                <a:solidFill>
                  <a:srgbClr val="0070C0"/>
                </a:solidFill>
              </a:rPr>
              <a:t>inne istniejące przepisy </a:t>
            </a:r>
            <a:r>
              <a:rPr lang="pl-PL" sz="2800" dirty="0" smtClean="0"/>
              <a:t>prawa.</a:t>
            </a:r>
          </a:p>
          <a:p>
            <a:pPr marL="0" indent="0">
              <a:buNone/>
            </a:pPr>
            <a:r>
              <a:rPr lang="pl-PL" sz="2800" b="1" dirty="0" smtClean="0">
                <a:solidFill>
                  <a:srgbClr val="FF0000"/>
                </a:solidFill>
              </a:rPr>
              <a:t>2. ANALOGIA IURIS </a:t>
            </a:r>
            <a:r>
              <a:rPr lang="pl-PL" sz="2800" dirty="0" smtClean="0"/>
              <a:t>– sięgamy do </a:t>
            </a:r>
            <a:r>
              <a:rPr lang="pl-PL" sz="2800" b="1" dirty="0" smtClean="0">
                <a:solidFill>
                  <a:srgbClr val="0070C0"/>
                </a:solidFill>
              </a:rPr>
              <a:t>zasad systemu </a:t>
            </a:r>
            <a:r>
              <a:rPr lang="pl-PL" sz="2800" dirty="0" smtClean="0"/>
              <a:t>prawa lub </a:t>
            </a:r>
            <a:r>
              <a:rPr lang="pl-PL" sz="2800" b="1" dirty="0" smtClean="0">
                <a:solidFill>
                  <a:srgbClr val="0070C0"/>
                </a:solidFill>
              </a:rPr>
              <a:t>zasad gałęzi </a:t>
            </a:r>
            <a:r>
              <a:rPr lang="pl-PL" sz="2800" dirty="0" smtClean="0"/>
              <a:t>prawa albo do prawdopodobnych </a:t>
            </a:r>
            <a:r>
              <a:rPr lang="pl-PL" sz="2800" b="1" dirty="0" smtClean="0">
                <a:solidFill>
                  <a:srgbClr val="0070C0"/>
                </a:solidFill>
              </a:rPr>
              <a:t>preferencji aksjologicznych </a:t>
            </a:r>
            <a:r>
              <a:rPr lang="pl-PL" sz="2800" dirty="0" smtClean="0"/>
              <a:t>prawodawcy.</a:t>
            </a:r>
          </a:p>
          <a:p>
            <a:pPr marL="0" indent="0">
              <a:buNone/>
            </a:pPr>
            <a:r>
              <a:rPr lang="pl-PL" sz="2800" dirty="0" smtClean="0"/>
              <a:t>Analogii nie stosuje się w prawie karnym(</a:t>
            </a:r>
            <a:r>
              <a:rPr lang="pl-PL" sz="2800" i="1" dirty="0" err="1" smtClean="0"/>
              <a:t>nullum</a:t>
            </a:r>
            <a:r>
              <a:rPr lang="pl-PL" sz="2800" dirty="0" smtClean="0"/>
              <a:t> </a:t>
            </a:r>
            <a:r>
              <a:rPr lang="pl-PL" sz="2800" i="1" dirty="0" err="1" smtClean="0"/>
              <a:t>crimen</a:t>
            </a:r>
            <a:r>
              <a:rPr lang="pl-PL" sz="2800" i="1" dirty="0" smtClean="0"/>
              <a:t> sine lege </a:t>
            </a:r>
            <a:r>
              <a:rPr lang="pl-PL" sz="2800" i="1" dirty="0" err="1" smtClean="0"/>
              <a:t>poenali</a:t>
            </a:r>
            <a:r>
              <a:rPr lang="pl-PL" sz="2800" dirty="0" smtClean="0"/>
              <a:t>) i w innych sferach </a:t>
            </a:r>
            <a:r>
              <a:rPr lang="pl-PL" sz="2800" dirty="0" err="1" smtClean="0"/>
              <a:t>ius</a:t>
            </a:r>
            <a:r>
              <a:rPr lang="pl-PL" sz="2800" dirty="0" smtClean="0"/>
              <a:t> </a:t>
            </a:r>
            <a:r>
              <a:rPr lang="pl-PL" sz="2800" dirty="0" err="1" smtClean="0"/>
              <a:t>cogens</a:t>
            </a:r>
            <a:r>
              <a:rPr lang="pl-PL" sz="2800" dirty="0" smtClean="0"/>
              <a:t>, gdzie konieczna jest ścisłość i precyzja (bo są w tych normach zwroty „tylko”, „jedynie”, „wyłącznie”)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673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Memento…..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3600" dirty="0" smtClean="0"/>
              <a:t> </a:t>
            </a:r>
            <a:r>
              <a:rPr lang="pl-PL" sz="3600" b="1" dirty="0" smtClean="0"/>
              <a:t>Niesprzeczność, zupełność i aksjologiczna jakość  systemu prawa to przedmiot stałej troski nie tylko prawodawców, ale wszystkich organów państwa stosujących prawo i wszelkich innych podmiotów zobowiązanych do jego przestrzegania.</a:t>
            </a:r>
          </a:p>
          <a:p>
            <a:pPr marL="0" indent="0" algn="ctr">
              <a:buNone/>
            </a:pP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Dobre prawo istnieje tylko jako dzieło wspólne.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068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1972</TotalTime>
  <Words>475</Words>
  <Application>Microsoft Office PowerPoint</Application>
  <PresentationFormat>Pokaz na ekranie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Horyzont</vt:lpstr>
      <vt:lpstr>System prawa:  zupełność   i   niesprzeczność</vt:lpstr>
      <vt:lpstr>Intelektualne  Przesłanki  teorii zupełności i niesprzeczności systemu prawa</vt:lpstr>
      <vt:lpstr>Sprzeczności i przeciwieństwa logiczne </vt:lpstr>
      <vt:lpstr>Reguły kolizyjne: jak eliminować sprzeczności, przeciwieństwa i niezgodności ?</vt:lpstr>
      <vt:lpstr>Sens zasady zupełności systemu prawa</vt:lpstr>
      <vt:lpstr>Rodzaje luk w prawie = niezamierzonych przez normodawcę braków w prawie </vt:lpstr>
      <vt:lpstr>Luki  o  spornym statusie</vt:lpstr>
      <vt:lpstr>Wnioskowanie z podobieństwa  Argumentum per analogiam </vt:lpstr>
      <vt:lpstr>Memento…..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prawa: zupełność i niesprzeczność</dc:title>
  <dc:creator>wojlam</dc:creator>
  <cp:lastModifiedBy>wojlam</cp:lastModifiedBy>
  <cp:revision>23</cp:revision>
  <dcterms:created xsi:type="dcterms:W3CDTF">2012-11-16T17:59:48Z</dcterms:created>
  <dcterms:modified xsi:type="dcterms:W3CDTF">2012-12-05T19:28:37Z</dcterms:modified>
</cp:coreProperties>
</file>