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8" r:id="rId10"/>
    <p:sldId id="286" r:id="rId11"/>
    <p:sldId id="287" r:id="rId12"/>
    <p:sldId id="288" r:id="rId13"/>
    <p:sldId id="289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92" r:id="rId31"/>
    <p:sldId id="290" r:id="rId32"/>
    <p:sldId id="291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type="body" idx="4294967295"/>
          </p:nvPr>
        </p:nvSpPr>
        <p:spPr>
          <a:xfrm>
            <a:off x="1371600" y="3287713"/>
            <a:ext cx="7772400" cy="150971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l-PL" sz="8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Wykładnia prawa </a:t>
            </a:r>
            <a:endParaRPr lang="es-ES" sz="8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err="1" smtClean="0"/>
              <a:t>Klaryfikacyjna</a:t>
            </a:r>
            <a:r>
              <a:rPr lang="pl-PL" b="1" dirty="0" smtClean="0"/>
              <a:t> koncepcja wykładni 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Koncepcja, w której zakłada się, że wykładnia to ustalenie językowego znaczenia (sensu) przepisu prawnego w sytuacji, gdy przepis ten budzi wątpliwości semantyczne. </a:t>
            </a:r>
          </a:p>
          <a:p>
            <a:r>
              <a:rPr lang="pl-PL" dirty="0" smtClean="0"/>
              <a:t>Opiera się na rozróżnieniu sytuacji bezpośredniego rozumienia przepisu prawnego (</a:t>
            </a:r>
            <a:r>
              <a:rPr lang="pl-PL" b="1" dirty="0" smtClean="0"/>
              <a:t>sytuacja </a:t>
            </a:r>
            <a:r>
              <a:rPr lang="pl-PL" b="1" dirty="0" err="1" smtClean="0"/>
              <a:t>izomorfii</a:t>
            </a:r>
            <a:r>
              <a:rPr lang="pl-PL" dirty="0" smtClean="0"/>
              <a:t>) i pośredniego rozumienia tekstu prawnego poprzez jego interpretację (</a:t>
            </a:r>
            <a:r>
              <a:rPr lang="pl-PL" b="1" dirty="0" smtClean="0"/>
              <a:t>sytuacja wykładni</a:t>
            </a:r>
            <a:r>
              <a:rPr lang="pl-PL" dirty="0" smtClean="0"/>
              <a:t>). </a:t>
            </a:r>
          </a:p>
          <a:p>
            <a:r>
              <a:rPr lang="pl-PL" dirty="0" smtClean="0"/>
              <a:t>Nawiązuje do </a:t>
            </a:r>
            <a:r>
              <a:rPr lang="pl-PL" dirty="0" err="1" smtClean="0"/>
              <a:t>paremii</a:t>
            </a:r>
            <a:r>
              <a:rPr lang="pl-PL" dirty="0" smtClean="0"/>
              <a:t>: </a:t>
            </a:r>
            <a:r>
              <a:rPr lang="pl-PL" i="1" dirty="0" err="1" smtClean="0"/>
              <a:t>clara</a:t>
            </a:r>
            <a:r>
              <a:rPr lang="pl-PL" i="1" dirty="0" smtClean="0"/>
              <a:t> non </a:t>
            </a:r>
            <a:r>
              <a:rPr lang="pl-PL" i="1" dirty="0" err="1" smtClean="0"/>
              <a:t>sunt</a:t>
            </a:r>
            <a:r>
              <a:rPr lang="pl-PL" i="1" dirty="0" smtClean="0"/>
              <a:t> </a:t>
            </a:r>
            <a:r>
              <a:rPr lang="pl-PL" i="1" dirty="0" err="1" smtClean="0"/>
              <a:t>interpretanda</a:t>
            </a:r>
            <a:r>
              <a:rPr lang="pl-PL" dirty="0" smtClean="0"/>
              <a:t>. 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Derywacyjna koncepcja wykładni 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Występuje w dwóch wersjach: </a:t>
            </a:r>
          </a:p>
          <a:p>
            <a:pPr>
              <a:buFontTx/>
              <a:buChar char="-"/>
            </a:pPr>
            <a:r>
              <a:rPr lang="pl-PL" b="1" dirty="0" smtClean="0"/>
              <a:t>ogólnej</a:t>
            </a:r>
            <a:endParaRPr lang="pl-PL" dirty="0" smtClean="0"/>
          </a:p>
          <a:p>
            <a:pPr>
              <a:buFontTx/>
              <a:buChar char="-"/>
            </a:pPr>
            <a:r>
              <a:rPr lang="pl-PL" b="1" dirty="0" smtClean="0"/>
              <a:t>szczególnej</a:t>
            </a:r>
            <a:r>
              <a:rPr lang="pl-PL" dirty="0" smtClean="0"/>
              <a:t>. </a:t>
            </a:r>
          </a:p>
          <a:p>
            <a:r>
              <a:rPr lang="pl-PL" b="1" dirty="0" smtClean="0"/>
              <a:t>Wersja ogólna </a:t>
            </a:r>
            <a:r>
              <a:rPr lang="pl-PL" dirty="0" smtClean="0"/>
              <a:t>traktuje rozumienie przepisu prawnego jako wykładnię prawa. Odrzuca koncepcję bezpośredniego rozumienia terminów języka prawnego. Pojęcie wykładni odnosi do wszystkich przypadków ustalania znaczenia tekstów prawnych. </a:t>
            </a:r>
          </a:p>
          <a:p>
            <a:r>
              <a:rPr lang="pl-PL" b="1" dirty="0" smtClean="0"/>
              <a:t>Wersja szczególna </a:t>
            </a:r>
            <a:r>
              <a:rPr lang="pl-PL" dirty="0" smtClean="0"/>
              <a:t>eksponuje różnicę pomiędzy przepisem prawnym a normą prawną. Wykładnia prawa to czynność polegająca na przyporządkowaniu przepisom prawnym znaczenia w postaci odkodowanych z tekstów prawnych jednoznacznych norm generalnych i abstrakcyjnych. Celem wykładni jest odtworzenie norm prawnych spośród zwrotów wysłowionych w przepisach prawnych .  </a:t>
            </a:r>
          </a:p>
          <a:p>
            <a:endParaRPr lang="pl-PL" dirty="0" smtClean="0"/>
          </a:p>
          <a:p>
            <a:pPr>
              <a:buFontTx/>
              <a:buChar char="-"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Pragmatyczne ujęcie wykładni 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Wykładnia jest </a:t>
            </a:r>
            <a:r>
              <a:rPr lang="pl-PL" b="1" dirty="0" smtClean="0"/>
              <a:t>czynnością</a:t>
            </a:r>
            <a:r>
              <a:rPr lang="pl-PL" dirty="0" smtClean="0"/>
              <a:t> interpretatora i polega na rekonstrukcji norm z przepisów prawnych oraz na ustalaniu znaczenia tekstu prawnego w sytuacji, gdy jest ono wątpliwe. 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err="1" smtClean="0"/>
              <a:t>Apragmatyczne</a:t>
            </a:r>
            <a:r>
              <a:rPr lang="pl-PL" b="1" dirty="0" smtClean="0"/>
              <a:t> ujęcie wykładni 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To </a:t>
            </a:r>
            <a:r>
              <a:rPr lang="pl-PL" b="1" dirty="0" smtClean="0"/>
              <a:t>rezultat</a:t>
            </a:r>
            <a:r>
              <a:rPr lang="pl-PL" dirty="0" smtClean="0"/>
              <a:t> czynności interpretatora, czyli zrekonstruowana z przepisów norma prawna .  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8229600" cy="1394049"/>
          </a:xfrm>
        </p:spPr>
        <p:txBody>
          <a:bodyPr>
            <a:normAutofit fontScale="90000"/>
          </a:bodyPr>
          <a:lstStyle/>
          <a:p>
            <a:pPr algn="ctr"/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Rodzaje wykładni ze względu na podmiot i moc obowiązującą</a:t>
            </a:r>
            <a:endParaRPr lang="es-E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2819400"/>
            <a:ext cx="8712968" cy="1752600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itchFamily="2" charset="2"/>
              <a:buChar char="ü"/>
            </a:pP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Autentyczna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ü"/>
            </a:pP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Doktrynalna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ü"/>
            </a:pP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Legalna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ü"/>
            </a:pP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Operatywna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ü"/>
            </a:pPr>
            <a:endParaRPr lang="es-ES" dirty="0"/>
          </a:p>
        </p:txBody>
      </p:sp>
      <p:pic>
        <p:nvPicPr>
          <p:cNvPr id="4" name="3 Imagen" descr="temid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2434" y="2852936"/>
            <a:ext cx="3181388" cy="29523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836712"/>
            <a:ext cx="7772400" cy="952366"/>
          </a:xfrm>
        </p:spPr>
        <p:txBody>
          <a:bodyPr/>
          <a:lstStyle/>
          <a:p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Wykładnia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autentyczna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3568" y="3617640"/>
            <a:ext cx="7772400" cy="3240360"/>
          </a:xfrm>
        </p:spPr>
        <p:txBody>
          <a:bodyPr>
            <a:normAutofit/>
          </a:bodyPr>
          <a:lstStyle/>
          <a:p>
            <a:pPr algn="just"/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Wykładnia dokonywana przez podmiot, który wydał dany akt normatywny. Zazwyczaj przyjmuje się, że taka wykładnia ma moc wiążącą równą interpretowanemu aktowi.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08720"/>
            <a:ext cx="7772400" cy="1168390"/>
          </a:xfrm>
        </p:spPr>
        <p:txBody>
          <a:bodyPr/>
          <a:lstStyle/>
          <a:p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Wykładnia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doktrynalna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55576" y="3356992"/>
            <a:ext cx="7772400" cy="2664296"/>
          </a:xfrm>
        </p:spPr>
        <p:txBody>
          <a:bodyPr>
            <a:noAutofit/>
          </a:bodyPr>
          <a:lstStyle/>
          <a:p>
            <a:pPr algn="just"/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Wykładnia dokonywana przez prawników, najczęściej naukowców, zawarta w opiniach, artykułach, komentarzach. Nie ma ona mocy wiążącej.</a:t>
            </a:r>
            <a:br>
              <a:rPr lang="pl-PL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Od strony praktycznej można stwierdzić, iż treść takiej wykładni często uzależniona jest od poglądów zamawiającego. 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764704"/>
            <a:ext cx="7772400" cy="1096382"/>
          </a:xfrm>
        </p:spPr>
        <p:txBody>
          <a:bodyPr/>
          <a:lstStyle/>
          <a:p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Wykładnia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legalna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11560" y="3284984"/>
            <a:ext cx="7772400" cy="3024336"/>
          </a:xfrm>
        </p:spPr>
        <p:txBody>
          <a:bodyPr>
            <a:normAutofit/>
          </a:bodyPr>
          <a:lstStyle/>
          <a:p>
            <a:pPr algn="just"/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Wykładnia dokonywana przez wskazane w przepisach, uprawnione organy; o mocy powszechnie obowiązującej.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908720"/>
            <a:ext cx="7772400" cy="1024374"/>
          </a:xfrm>
        </p:spPr>
        <p:txBody>
          <a:bodyPr/>
          <a:lstStyle/>
          <a:p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Wykładnia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operatywna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55576" y="3429000"/>
            <a:ext cx="7772400" cy="2664296"/>
          </a:xfrm>
        </p:spPr>
        <p:txBody>
          <a:bodyPr/>
          <a:lstStyle/>
          <a:p>
            <a:pPr algn="just"/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Wykładnia dokonywana podczas stosowania prawa przez organy stosujące prawo w toku rozpoznawania indywidualnych spraw. Wykładnia taka jest wiążąca dla stron, gdyż stanowi podstawę rozstrzygnięcia.</a:t>
            </a: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229600" cy="1754089"/>
          </a:xfrm>
        </p:spPr>
        <p:txBody>
          <a:bodyPr>
            <a:normAutofit/>
          </a:bodyPr>
          <a:lstStyle/>
          <a:p>
            <a:pPr algn="ctr"/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Rodzaje wykładni ze względu na jej sposób dokonania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3140968"/>
            <a:ext cx="8514322" cy="2520280"/>
          </a:xfrm>
        </p:spPr>
        <p:txBody>
          <a:bodyPr/>
          <a:lstStyle/>
          <a:p>
            <a:pPr algn="l">
              <a:buFont typeface="Wingdings" pitchFamily="2" charset="2"/>
              <a:buChar char="ü"/>
            </a:pP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Językowa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ü"/>
            </a:pP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Systemowa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ü"/>
            </a:pP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Funkcjonalna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3 Imagen" descr="temid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2434" y="2852936"/>
            <a:ext cx="3181388" cy="29523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103783"/>
          </a:xfrm>
        </p:spPr>
        <p:txBody>
          <a:bodyPr>
            <a:normAutofit/>
          </a:bodyPr>
          <a:lstStyle/>
          <a:p>
            <a:pPr algn="ctr"/>
            <a:r>
              <a:rPr lang="es-ES" b="1" i="1" dirty="0" err="1" smtClean="0">
                <a:latin typeface="Times New Roman" pitchFamily="18" charset="0"/>
                <a:cs typeface="Times New Roman" pitchFamily="18" charset="0"/>
              </a:rPr>
              <a:t>Wykładnia</a:t>
            </a:r>
            <a:r>
              <a:rPr lang="es-E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b="1" i="1" dirty="0" err="1" smtClean="0">
                <a:latin typeface="Times New Roman" pitchFamily="18" charset="0"/>
                <a:cs typeface="Times New Roman" pitchFamily="18" charset="0"/>
              </a:rPr>
              <a:t>prawa</a:t>
            </a:r>
            <a:r>
              <a:rPr lang="es-ES" b="1" i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s-ES" b="1" i="1" dirty="0" err="1" smtClean="0">
                <a:latin typeface="Times New Roman" pitchFamily="18" charset="0"/>
                <a:cs typeface="Times New Roman" pitchFamily="18" charset="0"/>
              </a:rPr>
              <a:t>definicja</a:t>
            </a:r>
            <a:endParaRPr lang="es-E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2819400"/>
            <a:ext cx="8784976" cy="3705944"/>
          </a:xfrm>
        </p:spPr>
        <p:txBody>
          <a:bodyPr/>
          <a:lstStyle/>
          <a:p>
            <a:pPr algn="ctr"/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Wykładnią prawa jest proces zmierzający do ustalenia treści normy praw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nej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 zawartej w przepisie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prawnym.</a:t>
            </a:r>
            <a:br>
              <a:rPr lang="pl-PL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Przez wykładnię prawa nazywany jest również wynik tego procesu.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692696"/>
            <a:ext cx="7772400" cy="1168390"/>
          </a:xfrm>
        </p:spPr>
        <p:txBody>
          <a:bodyPr/>
          <a:lstStyle/>
          <a:p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Wykładnia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językowa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55576" y="3401616"/>
            <a:ext cx="7772400" cy="3456384"/>
          </a:xfrm>
        </p:spPr>
        <p:txBody>
          <a:bodyPr/>
          <a:lstStyle/>
          <a:p>
            <a:pPr algn="just"/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Wykładnia językowa polega na ustaleniu znaczenia i zakresu wyrażeń tekstu prawnego ze względu na język, w którym zostały sformułowane. Z uwagi na to, że pozostałe sposoby wykładni odchodzą od ustalonego tekstu przepisu, wykładnię językową przeprowadza się w pierwszej kolejności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229600" cy="1538065"/>
          </a:xfrm>
        </p:spPr>
        <p:txBody>
          <a:bodyPr>
            <a:normAutofit fontScale="90000"/>
          </a:bodyPr>
          <a:lstStyle/>
          <a:p>
            <a:pPr algn="ctr"/>
            <a:r>
              <a:rPr lang="es-ES" i="1" dirty="0" err="1" smtClean="0">
                <a:latin typeface="Times New Roman" pitchFamily="18" charset="0"/>
                <a:cs typeface="Times New Roman" pitchFamily="18" charset="0"/>
              </a:rPr>
              <a:t>Wykładnia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i="1" dirty="0" err="1" smtClean="0">
                <a:latin typeface="Times New Roman" pitchFamily="18" charset="0"/>
                <a:cs typeface="Times New Roman" pitchFamily="18" charset="0"/>
              </a:rPr>
              <a:t>językowa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i="1" dirty="0" err="1" smtClean="0">
                <a:latin typeface="Times New Roman" pitchFamily="18" charset="0"/>
                <a:cs typeface="Times New Roman" pitchFamily="18" charset="0"/>
              </a:rPr>
              <a:t>zawiera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i="1" dirty="0" err="1" smtClean="0">
                <a:latin typeface="Times New Roman" pitchFamily="18" charset="0"/>
                <a:cs typeface="Times New Roman" pitchFamily="18" charset="0"/>
              </a:rPr>
              <a:t>następujące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i="1" dirty="0" err="1" smtClean="0">
                <a:latin typeface="Times New Roman" pitchFamily="18" charset="0"/>
                <a:cs typeface="Times New Roman" pitchFamily="18" charset="0"/>
              </a:rPr>
              <a:t>dyrektywy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2708920"/>
            <a:ext cx="8514322" cy="3705944"/>
          </a:xfrm>
        </p:spPr>
        <p:txBody>
          <a:bodyPr>
            <a:normAutofit fontScale="32500" lnSpcReduction="20000"/>
          </a:bodyPr>
          <a:lstStyle/>
          <a:p>
            <a:pPr lvl="0" algn="just" fontAlgn="t">
              <a:lnSpc>
                <a:spcPct val="170000"/>
              </a:lnSpc>
              <a:buFont typeface="Wingdings" pitchFamily="2" charset="2"/>
              <a:buChar char="v"/>
            </a:pPr>
            <a:r>
              <a:rPr lang="es-ES" sz="4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4900" dirty="0" smtClean="0">
                <a:latin typeface="Times New Roman" pitchFamily="18" charset="0"/>
                <a:cs typeface="Times New Roman" pitchFamily="18" charset="0"/>
              </a:rPr>
              <a:t>do interpretacji tekstu prawnego mają zastosowanie wszelkie reguły używane w nauce o języku.</a:t>
            </a:r>
            <a:r>
              <a:rPr lang="es-ES" sz="4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4900" dirty="0" err="1" smtClean="0">
                <a:latin typeface="Times New Roman" pitchFamily="18" charset="0"/>
                <a:cs typeface="Times New Roman" pitchFamily="18" charset="0"/>
              </a:rPr>
              <a:t>Tekst</a:t>
            </a:r>
            <a:r>
              <a:rPr lang="es-ES" sz="4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4900" dirty="0" err="1" smtClean="0">
                <a:latin typeface="Times New Roman" pitchFamily="18" charset="0"/>
                <a:cs typeface="Times New Roman" pitchFamily="18" charset="0"/>
              </a:rPr>
              <a:t>prawny</a:t>
            </a:r>
            <a:r>
              <a:rPr lang="es-ES" sz="4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4900" dirty="0" err="1" smtClean="0">
                <a:latin typeface="Times New Roman" pitchFamily="18" charset="0"/>
                <a:cs typeface="Times New Roman" pitchFamily="18" charset="0"/>
              </a:rPr>
              <a:t>musi</a:t>
            </a:r>
            <a:r>
              <a:rPr lang="es-ES" sz="4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4900" dirty="0" err="1" smtClean="0">
                <a:latin typeface="Times New Roman" pitchFamily="18" charset="0"/>
                <a:cs typeface="Times New Roman" pitchFamily="18" charset="0"/>
              </a:rPr>
              <a:t>być</a:t>
            </a:r>
            <a:r>
              <a:rPr lang="es-ES" sz="4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4900" dirty="0" err="1" smtClean="0">
                <a:latin typeface="Times New Roman" pitchFamily="18" charset="0"/>
                <a:cs typeface="Times New Roman" pitchFamily="18" charset="0"/>
              </a:rPr>
              <a:t>sporządzony</a:t>
            </a:r>
            <a:r>
              <a:rPr lang="es-ES" sz="4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4900" dirty="0" err="1" smtClean="0">
                <a:latin typeface="Times New Roman" pitchFamily="18" charset="0"/>
                <a:cs typeface="Times New Roman" pitchFamily="18" charset="0"/>
              </a:rPr>
              <a:t>zgodnie</a:t>
            </a:r>
            <a:r>
              <a:rPr lang="es-ES" sz="4900" dirty="0" smtClean="0">
                <a:latin typeface="Times New Roman" pitchFamily="18" charset="0"/>
                <a:cs typeface="Times New Roman" pitchFamily="18" charset="0"/>
              </a:rPr>
              <a:t> z </a:t>
            </a:r>
            <a:r>
              <a:rPr lang="es-ES" sz="4900" dirty="0" err="1" smtClean="0">
                <a:latin typeface="Times New Roman" pitchFamily="18" charset="0"/>
                <a:cs typeface="Times New Roman" pitchFamily="18" charset="0"/>
              </a:rPr>
              <a:t>regułami</a:t>
            </a:r>
            <a:r>
              <a:rPr lang="es-ES" sz="4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4900" dirty="0" err="1" smtClean="0">
                <a:latin typeface="Times New Roman" pitchFamily="18" charset="0"/>
                <a:cs typeface="Times New Roman" pitchFamily="18" charset="0"/>
              </a:rPr>
              <a:t>gramatyki</a:t>
            </a:r>
            <a:r>
              <a:rPr lang="es-ES" sz="4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 fontAlgn="t">
              <a:lnSpc>
                <a:spcPct val="170000"/>
              </a:lnSpc>
              <a:buFont typeface="Wingdings" pitchFamily="2" charset="2"/>
              <a:buChar char="v"/>
            </a:pPr>
            <a:r>
              <a:rPr lang="es-ES" sz="4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4900" dirty="0" smtClean="0">
                <a:latin typeface="Times New Roman" pitchFamily="18" charset="0"/>
                <a:cs typeface="Times New Roman" pitchFamily="18" charset="0"/>
              </a:rPr>
              <a:t>użycie spójników ma szczególne skutki dla wykładni.</a:t>
            </a:r>
            <a:endParaRPr lang="es-ES" sz="49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fontAlgn="t">
              <a:lnSpc>
                <a:spcPct val="170000"/>
              </a:lnSpc>
              <a:buFont typeface="Wingdings" pitchFamily="2" charset="2"/>
              <a:buChar char="v"/>
            </a:pPr>
            <a:r>
              <a:rPr lang="es-ES" sz="4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4900" dirty="0" smtClean="0">
                <a:latin typeface="Times New Roman" pitchFamily="18" charset="0"/>
                <a:cs typeface="Times New Roman" pitchFamily="18" charset="0"/>
              </a:rPr>
              <a:t>nie wolno traktować żadnego fragmentu interpretowanego przepisu prawnego jako zbędnego. Ustawodawca kieruje się intencją precyzyjnego wyjaśnienia wszystkich zagadnień, dlatego nie można ominąć żadnej części wypowiedzi prawnej.</a:t>
            </a:r>
            <a:endParaRPr lang="es-ES" sz="49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fontAlgn="t">
              <a:lnSpc>
                <a:spcPct val="170000"/>
              </a:lnSpc>
              <a:buFont typeface="Wingdings" pitchFamily="2" charset="2"/>
              <a:buChar char="v"/>
            </a:pPr>
            <a:r>
              <a:rPr lang="es-ES" sz="4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4900" dirty="0" smtClean="0">
                <a:latin typeface="Times New Roman" pitchFamily="18" charset="0"/>
                <a:cs typeface="Times New Roman" pitchFamily="18" charset="0"/>
              </a:rPr>
              <a:t>tam gdzie rozróżnień nie wprowadza sam prawodawca, tam nie wolno ich wprowadzać interpretatorowi,</a:t>
            </a:r>
            <a:endParaRPr lang="es-ES" sz="4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484784"/>
            <a:ext cx="8229600" cy="5544616"/>
          </a:xfrm>
        </p:spPr>
        <p:txBody>
          <a:bodyPr>
            <a:noAutofit/>
          </a:bodyPr>
          <a:lstStyle/>
          <a:p>
            <a:pPr lvl="0" algn="l" fontAlgn="t">
              <a:lnSpc>
                <a:spcPct val="150000"/>
              </a:lnSpc>
            </a:pPr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jeżeli określony termin należy do terminów specyficznych w określonej dziedzinie wiedzy, to należy przyjąć, iż termin ten ma takie znaczenie, jak w tych dziedzinach (domniemanie znaczenia specjalnego)</a:t>
            </a:r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s-E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gdy w systemie prawnym wiążąco ustalono znaczenie określonych zwrotów prawnych, to należy używać ich właśnie w tym znaczeniu. Dyrektywa ta związana jest z tzn. definicją legalną - występującą w tekstach prawnych, wprowadzoną przez prawodawcę w celu ustalenie wiążącego rozumienia poszczególnych terminów.</a:t>
            </a:r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s-E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gdy nie ma w tekście prawnych definicji legalnych: interpretowanych zwrotom prawnym nie należy nadawać znaczenie odmiennego od potocznego, chyba że istnieją dostateczne rację przypisania im odmiennego znaczenia</a:t>
            </a:r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s-E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bez umotywowanych racji nie należy identycznym sformułowaniom w tym samym akcie prawnym nadawać różnych znaczeń.</a:t>
            </a:r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s-E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wolno odstąpić od znaczenia literalnego jeśli znaczenie to nie prowadzi do absurdalnych konsekwencji</a:t>
            </a:r>
            <a:r>
              <a:rPr lang="es-ES" sz="1600" dirty="0" smtClean="0"/>
              <a:t/>
            </a:r>
            <a:br>
              <a:rPr lang="es-ES" sz="1600" dirty="0" smtClean="0"/>
            </a:b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692696"/>
            <a:ext cx="7772400" cy="1096382"/>
          </a:xfrm>
        </p:spPr>
        <p:txBody>
          <a:bodyPr/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ykładnia systemowa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1916832"/>
            <a:ext cx="7772400" cy="494116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Wykładnia systemowa polega na ustaleniu znaczenia interpretowanej normy w kontekście całego systemu prawa.</a:t>
            </a:r>
            <a:br>
              <a:rPr lang="pl-PL" dirty="0" smtClean="0">
                <a:latin typeface="Times New Roman" pitchFamily="18" charset="0"/>
                <a:cs typeface="Times New Roman" pitchFamily="18" charset="0"/>
              </a:rPr>
            </a:b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Podstawowe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dyrektywy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wykładni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systemowej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są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następujące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s-ES" dirty="0" smtClean="0">
                <a:latin typeface="Times New Roman" pitchFamily="18" charset="0"/>
                <a:cs typeface="Times New Roman" pitchFamily="18" charset="0"/>
              </a:rPr>
            </a:b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fontAlgn="t">
              <a:buFont typeface="Wingdings" pitchFamily="2" charset="2"/>
              <a:buChar char="ü"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wszystkie normy powinny być interpretowane w sposób zgodny z zasadami 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prawa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fontAlgn="t">
              <a:buFont typeface="Wingdings" pitchFamily="2" charset="2"/>
              <a:buChar char="ü"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normie prawnej powinno się nadać znaczenie zgodne z Konstytucją (tzw. wykładnia prokonstytucyjna), normami prawa międzynarodowego i prawa europejskiego (tzw. wykładnia proeuropejska)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fontAlgn="t">
              <a:buFont typeface="Wingdings" pitchFamily="2" charset="2"/>
              <a:buChar char="ü"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znaczenie musi być zgodne z regułami danej części systemu, czyli gałęzi prawa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fontAlgn="t">
              <a:buFont typeface="Wingdings" pitchFamily="2" charset="2"/>
              <a:buChar char="ü"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nie należy interpretować przepisów tak aby były one sprzeczne z innymi przepisami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fontAlgn="t">
              <a:buFont typeface="Wingdings" pitchFamily="2" charset="2"/>
              <a:buChar char="ü"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interpretacji tekstu prawnego dokonuje, uwzględniają systematykę budowy danego aktu normatywnego, zatem wyciąganie wniosków dotyczących interpretacji części przepisu może nastąpić dopiero po zdefiniowaniu podstawowych pojęć przez ustawodawcę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nie wolno interpretować przepisów prawa w sposób prowadzący do luk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476672"/>
            <a:ext cx="7772400" cy="880358"/>
          </a:xfrm>
        </p:spPr>
        <p:txBody>
          <a:bodyPr/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ykładnia funkcjonalna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55576" y="3284984"/>
            <a:ext cx="7772400" cy="2880593"/>
          </a:xfrm>
        </p:spPr>
        <p:txBody>
          <a:bodyPr>
            <a:noAutofit/>
          </a:bodyPr>
          <a:lstStyle/>
          <a:p>
            <a:pPr algn="just"/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Wykładnia funkcjonalna polega na ustaleniu znaczenia interpretowanej normy prawnej przez uwzględnienie całego kontekstu funkcjonalnego, jak ustrój ekonomiczny, społeczno–polityczny, kultura społeczna oraz ideologie etc. W tej interpretacji należy kierować się przede wszystkim celem, który przyświecał ogłoszeniu danej normy, koncentrując się na zbadaniu kontekstu, w jakim została ona wydana i celu jaki miała osiągnąć.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8229600" cy="1538065"/>
          </a:xfrm>
        </p:spPr>
        <p:txBody>
          <a:bodyPr>
            <a:normAutofit fontScale="90000"/>
          </a:bodyPr>
          <a:lstStyle/>
          <a:p>
            <a:pPr algn="ctr"/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Rodzaje wykładni ze względu na jej efekt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819400"/>
            <a:ext cx="8442314" cy="3057872"/>
          </a:xfrm>
        </p:spPr>
        <p:txBody>
          <a:bodyPr/>
          <a:lstStyle/>
          <a:p>
            <a:pPr algn="l">
              <a:buFont typeface="Wingdings" pitchFamily="2" charset="2"/>
              <a:buChar char="ü"/>
            </a:pP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Literalna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ü"/>
            </a:pP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Rozszerzająca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ü"/>
            </a:pP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Zwężająca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3 Imagen" descr="temid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2434" y="2852936"/>
            <a:ext cx="3181388" cy="29523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764704"/>
            <a:ext cx="7772400" cy="1168390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ykładnia dosłowna (literalna)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27584" y="3284984"/>
            <a:ext cx="7772400" cy="2448545"/>
          </a:xfrm>
        </p:spPr>
        <p:txBody>
          <a:bodyPr>
            <a:normAutofit/>
          </a:bodyPr>
          <a:lstStyle/>
          <a:p>
            <a:pPr algn="l"/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Wykładnia dosłowna (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interpretatio declarativa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) ma miejsce wtedy, gdy spośród różnych znaczeń uzyskanych za pomocą odmiennych dyrektyw interpretacyjnych, wybrane zostaje to rozumienie, które zostało ustalone wyłącznie za pomocą dyrektyw językowych.</a:t>
            </a:r>
            <a:r>
              <a:rPr lang="pl-PL" dirty="0" smtClean="0"/>
              <a:t/>
            </a:r>
            <a:br>
              <a:rPr lang="pl-PL" dirty="0" smtClean="0"/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836712"/>
            <a:ext cx="7772400" cy="1240398"/>
          </a:xfrm>
        </p:spPr>
        <p:txBody>
          <a:bodyPr/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ykładnia rozszerzająca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55576" y="3356992"/>
            <a:ext cx="7772400" cy="2880320"/>
          </a:xfrm>
        </p:spPr>
        <p:txBody>
          <a:bodyPr>
            <a:normAutofit/>
          </a:bodyPr>
          <a:lstStyle/>
          <a:p>
            <a:pPr algn="just"/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Wykładnia rozszerzająca (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interpretatio extensiva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) polega na przypisaniu normie szerszego zakresu niż to wynika z jej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brzmienia.</a:t>
            </a:r>
            <a:br>
              <a:rPr lang="pl-PL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Z uwagi na swój charakter występuje wiele szczególnych ograniczeń stosowania wykładni rozszerzającej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i="1" dirty="0" err="1" smtClean="0">
                <a:latin typeface="Times New Roman" pitchFamily="18" charset="0"/>
                <a:cs typeface="Times New Roman" pitchFamily="18" charset="0"/>
              </a:rPr>
              <a:t>Ograniczenia</a:t>
            </a:r>
            <a:r>
              <a:rPr lang="es-ES" sz="4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</a:rPr>
              <a:t>wykładni</a:t>
            </a:r>
            <a:r>
              <a:rPr lang="es-ES" sz="4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4000" i="1" dirty="0" err="1" smtClean="0">
                <a:latin typeface="Times New Roman" pitchFamily="18" charset="0"/>
                <a:cs typeface="Times New Roman" pitchFamily="18" charset="0"/>
              </a:rPr>
              <a:t>rozszerzającej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39552" y="1673424"/>
            <a:ext cx="4038600" cy="5184576"/>
          </a:xfrm>
        </p:spPr>
        <p:txBody>
          <a:bodyPr>
            <a:normAutofit fontScale="62500" lnSpcReduction="20000"/>
          </a:bodyPr>
          <a:lstStyle/>
          <a:p>
            <a:pPr lvl="0" fontAlgn="t">
              <a:buFont typeface="Wingdings" pitchFamily="2" charset="2"/>
              <a:buChar char="Ø"/>
            </a:pPr>
            <a:r>
              <a:rPr lang="pl-PL" sz="2900" dirty="0" smtClean="0">
                <a:latin typeface="Times New Roman" pitchFamily="18" charset="0"/>
                <a:cs typeface="Times New Roman" pitchFamily="18" charset="0"/>
              </a:rPr>
              <a:t>nie wolno stosować w prawie karnym, jeśli miałoby to prowadzić do rozszerzania odpowiedzialności karnej oskarżonego (</a:t>
            </a:r>
            <a:r>
              <a:rPr lang="pl-PL" sz="2900" i="1" dirty="0" smtClean="0">
                <a:latin typeface="Times New Roman" pitchFamily="18" charset="0"/>
                <a:cs typeface="Times New Roman" pitchFamily="18" charset="0"/>
              </a:rPr>
              <a:t>nulla poena sine lege, nullum crimen sine lege</a:t>
            </a:r>
            <a:r>
              <a:rPr lang="pl-PL" sz="29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s-ES" sz="29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buNone/>
            </a:pPr>
            <a:endParaRPr lang="es-ES" sz="29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buFont typeface="Wingdings" pitchFamily="2" charset="2"/>
              <a:buChar char="Ø"/>
            </a:pPr>
            <a:r>
              <a:rPr lang="pl-PL" sz="2900" dirty="0" smtClean="0">
                <a:latin typeface="Times New Roman" pitchFamily="18" charset="0"/>
                <a:cs typeface="Times New Roman" pitchFamily="18" charset="0"/>
              </a:rPr>
              <a:t>nie wolno sotoswać w prawie podatkowym, jeśli miałoby to prowadzić do rozszerzania opodatkowania (</a:t>
            </a:r>
            <a:r>
              <a:rPr lang="pl-PL" sz="2900" i="1" dirty="0" smtClean="0">
                <a:latin typeface="Times New Roman" pitchFamily="18" charset="0"/>
                <a:cs typeface="Times New Roman" pitchFamily="18" charset="0"/>
              </a:rPr>
              <a:t>nullum tributum sine lege</a:t>
            </a:r>
            <a:r>
              <a:rPr lang="pl-PL" sz="29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s-ES" sz="29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buNone/>
            </a:pPr>
            <a:endParaRPr lang="es-ES" sz="29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buFont typeface="Wingdings" pitchFamily="2" charset="2"/>
              <a:buChar char="Ø"/>
            </a:pPr>
            <a:r>
              <a:rPr lang="pl-PL" sz="2900" dirty="0" smtClean="0">
                <a:latin typeface="Times New Roman" pitchFamily="18" charset="0"/>
                <a:cs typeface="Times New Roman" pitchFamily="18" charset="0"/>
              </a:rPr>
              <a:t>nie wolno rozszerzająco interpretować wyjątków od zasad</a:t>
            </a:r>
            <a:endParaRPr lang="es-ES" sz="29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buNone/>
            </a:pPr>
            <a:endParaRPr lang="es-ES" sz="29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buFont typeface="Wingdings" pitchFamily="2" charset="2"/>
              <a:buChar char="Ø"/>
            </a:pPr>
            <a:r>
              <a:rPr lang="pl-PL" sz="2900" dirty="0" smtClean="0">
                <a:latin typeface="Times New Roman" pitchFamily="18" charset="0"/>
                <a:cs typeface="Times New Roman" pitchFamily="18" charset="0"/>
              </a:rPr>
              <a:t>nie wolno rozszerzająco interpretować przepisów specjalnych</a:t>
            </a:r>
            <a:endParaRPr lang="es-ES" sz="29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buNone/>
            </a:pPr>
            <a:endParaRPr lang="es-ES" sz="29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t">
              <a:buFont typeface="Wingdings" pitchFamily="2" charset="2"/>
              <a:buChar char="Ø"/>
            </a:pPr>
            <a:r>
              <a:rPr lang="pl-PL" sz="2900" dirty="0" smtClean="0">
                <a:latin typeface="Times New Roman" pitchFamily="18" charset="0"/>
                <a:cs typeface="Times New Roman" pitchFamily="18" charset="0"/>
              </a:rPr>
              <a:t>nie wolno rozszerzająco interpretować przepisów upoważniających</a:t>
            </a:r>
            <a:endParaRPr lang="es-ES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5 Marcador de contenido" descr="normal_glowna_75b33f626b141b388511442deec306cf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4008" y="3861048"/>
            <a:ext cx="4038600" cy="17693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08720"/>
            <a:ext cx="7772400" cy="1096382"/>
          </a:xfrm>
        </p:spPr>
        <p:txBody>
          <a:bodyPr/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ykładnia zwężająca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3568" y="3501008"/>
            <a:ext cx="7772400" cy="2304529"/>
          </a:xfrm>
        </p:spPr>
        <p:txBody>
          <a:bodyPr/>
          <a:lstStyle/>
          <a:p>
            <a:pPr algn="l"/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Wykładnia zwężająca (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interpretatio restrictiva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) polega na przypisaniu normie węższego zakresu niż wynikający wprost z dosłownego brzmienia normy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pl-PL" dirty="0" smtClean="0">
                <a:latin typeface="Times New Roman" pitchFamily="18" charset="0"/>
                <a:cs typeface="Times New Roman" pitchFamily="18" charset="0"/>
              </a:rPr>
            </a:b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319807"/>
          </a:xfrm>
        </p:spPr>
        <p:txBody>
          <a:bodyPr/>
          <a:lstStyle/>
          <a:p>
            <a:pPr algn="ctr"/>
            <a:r>
              <a:rPr lang="es-ES" b="1" i="1" dirty="0" err="1" smtClean="0"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s-E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b="1" i="1" dirty="0" err="1" smtClean="0">
                <a:latin typeface="Times New Roman" pitchFamily="18" charset="0"/>
                <a:cs typeface="Times New Roman" pitchFamily="18" charset="0"/>
              </a:rPr>
              <a:t>wykładni</a:t>
            </a:r>
            <a:endParaRPr lang="es-E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2819400"/>
            <a:ext cx="8712968" cy="40386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elem wykładni  jest  ustalenie właściwej treści norm prawnych zawartych w przepisach prawnych, dopiero to właściwe ustalenie spowoduje, że rozstrzygnięcie konkretnej sprawy przez organ, który stosuje prawo będzie należyte. Wykładnia służy zatem usuwaniu wątpliwości  dotyczących treści normy prawnej. </a:t>
            </a:r>
          </a:p>
          <a:p>
            <a:pPr algn="ctr"/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Celem wykładni nie jest tworzenie nowych norm prawnych, a właściwe ich odczytywanie z przypisów.  </a:t>
            </a:r>
          </a:p>
          <a:p>
            <a:pPr algn="ctr"/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Wykładnia ma miejsce wówczas, kiedy mamy do czynienia z niejasnymi przepisami, wieloznacznymi, z przepisami, które mogą być wzajemnie sprzeczne. 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Rodzaje wykładni ze względu materiały wykorzystane w procesie interpretacji 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- historyczna </a:t>
            </a:r>
          </a:p>
          <a:p>
            <a:r>
              <a:rPr lang="pl-PL" sz="3600" dirty="0" smtClean="0"/>
              <a:t>  - komparatystyczna.   </a:t>
            </a:r>
          </a:p>
          <a:p>
            <a:endParaRPr lang="pl-PL" sz="3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Wykładnia historyczna 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l-PL" dirty="0" smtClean="0"/>
              <a:t>To sposób ustalenia znaczenia tekstu prawnego, w którym interpretator odwołuje się do materiałów historycznych zawierających informacje o genezie aktualnie obowiązującej regulacji prawnej oraz dyskusji towarzyszących jej ustanowieniu. </a:t>
            </a:r>
          </a:p>
          <a:p>
            <a:pPr algn="just"/>
            <a:r>
              <a:rPr lang="pl-PL" dirty="0" smtClean="0"/>
              <a:t>Określana jest też mianem wykładni subiektywnej lub intencjonalnej, zmierza bowiem do określenia woli, intencji lub zamiarów historycznego prawodawcy. </a:t>
            </a:r>
          </a:p>
          <a:p>
            <a:pPr algn="just"/>
            <a:endParaRPr lang="pl-P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Wykładnia komparatystyczna (porównawcza) 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l-PL" sz="2400" dirty="0" smtClean="0"/>
              <a:t>To interpretacja prawa krajowego z wykorzystaniem informacji o prawie obowiązującym w innych państwach. </a:t>
            </a:r>
          </a:p>
          <a:p>
            <a:pPr algn="just"/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1130570"/>
          </a:xfrm>
        </p:spPr>
        <p:txBody>
          <a:bodyPr>
            <a:normAutofit/>
          </a:bodyPr>
          <a:lstStyle/>
          <a:p>
            <a:pPr algn="l"/>
            <a:r>
              <a:rPr lang="es-ES" sz="48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s-ES" sz="4800" i="1" dirty="0" err="1" smtClean="0">
                <a:latin typeface="Times New Roman" pitchFamily="18" charset="0"/>
                <a:cs typeface="Times New Roman" pitchFamily="18" charset="0"/>
              </a:rPr>
              <a:t>zatem</a:t>
            </a:r>
            <a:r>
              <a:rPr lang="es-ES" sz="4800" i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s-ES" sz="4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55576" y="2132856"/>
            <a:ext cx="7772400" cy="4032448"/>
          </a:xfrm>
        </p:spPr>
        <p:txBody>
          <a:bodyPr>
            <a:normAutofit/>
          </a:bodyPr>
          <a:lstStyle/>
          <a:p>
            <a:pPr algn="l"/>
            <a:r>
              <a:rPr lang="pl-PL" sz="3200" dirty="0" smtClean="0">
                <a:latin typeface="Times New Roman" pitchFamily="18" charset="0"/>
                <a:cs typeface="Times New Roman" pitchFamily="18" charset="0"/>
              </a:rPr>
              <a:t>Wykładnia prawa jest to operacja myślowa odpowiadająca na pytania:</a:t>
            </a:r>
            <a:endParaRPr lang="es-E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s-E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pl-PL" sz="3200" i="1" dirty="0" smtClean="0">
                <a:latin typeface="Times New Roman" pitchFamily="18" charset="0"/>
                <a:cs typeface="Times New Roman" pitchFamily="18" charset="0"/>
              </a:rPr>
              <a:t>− jakie normy zawarte są </a:t>
            </a:r>
            <a:endParaRPr lang="es-ES" sz="3200" i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s-ES" sz="3200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pl-PL" sz="3200" i="1" dirty="0" smtClean="0">
                <a:latin typeface="Times New Roman" pitchFamily="18" charset="0"/>
                <a:cs typeface="Times New Roman" pitchFamily="18" charset="0"/>
              </a:rPr>
              <a:t>w interpretowanym tekście?</a:t>
            </a:r>
            <a:endParaRPr lang="es-ES" sz="3200" i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s-ES" sz="3200" i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pl-PL" sz="3200" i="1" dirty="0" smtClean="0">
                <a:latin typeface="Times New Roman" pitchFamily="18" charset="0"/>
                <a:cs typeface="Times New Roman" pitchFamily="18" charset="0"/>
              </a:rPr>
              <a:t>− co one znaczą?</a:t>
            </a:r>
            <a:endParaRPr lang="es-ES" sz="3200" i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s-ES" dirty="0"/>
          </a:p>
        </p:txBody>
      </p:sp>
      <p:pic>
        <p:nvPicPr>
          <p:cNvPr id="4" name="3 Imagen" descr="Wykrzyknik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212976"/>
            <a:ext cx="3052940" cy="3052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 err="1" smtClean="0">
                <a:latin typeface="Times New Roman" pitchFamily="18" charset="0"/>
                <a:cs typeface="Times New Roman" pitchFamily="18" charset="0"/>
              </a:rPr>
              <a:t>Etapy</a:t>
            </a:r>
            <a:r>
              <a:rPr lang="es-E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b="1" i="1" dirty="0" err="1" smtClean="0">
                <a:latin typeface="Times New Roman" pitchFamily="18" charset="0"/>
                <a:cs typeface="Times New Roman" pitchFamily="18" charset="0"/>
              </a:rPr>
              <a:t>wykładnii</a:t>
            </a:r>
            <a:endParaRPr lang="es-E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Font typeface="Wingdings" pitchFamily="2" charset="2"/>
              <a:buChar char="v"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etap wstępny – ustalenie, czy dany przepis prawny budzi wątpliwości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drugi etap – ustalenie właściwego znaczenia przepisu prawnego. Interpretator odwołuje się do różnego typu dyrektyw, które określają sposoby ustalania sensu przepisów prawa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ostatni etap – formułowanie decyzji interpretacyjnej, która stwierdza, jakie jest właściwe znaczenie interpretowanego przepisu prawnego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4 Marcador de contenido" descr="Paragraf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70264" y="1646238"/>
            <a:ext cx="3394472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54968"/>
          </a:xfrm>
        </p:spPr>
        <p:txBody>
          <a:bodyPr>
            <a:normAutofit/>
          </a:bodyPr>
          <a:lstStyle/>
          <a:p>
            <a:pPr algn="ctr"/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TEORIE WYKŁADNI PRAWA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5536" y="1556792"/>
            <a:ext cx="4040188" cy="525735"/>
          </a:xfrm>
        </p:spPr>
        <p:txBody>
          <a:bodyPr/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opisowe teorie wykładni prawa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4008" y="1484784"/>
            <a:ext cx="4041775" cy="639762"/>
          </a:xfrm>
        </p:spPr>
        <p:txBody>
          <a:bodyPr/>
          <a:lstStyle/>
          <a:p>
            <a:pPr algn="ctr"/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normatywne teorie wykładni prawa 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67544" y="3212976"/>
            <a:ext cx="4040188" cy="3077667"/>
          </a:xfrm>
        </p:spPr>
        <p:txBody>
          <a:bodyPr/>
          <a:lstStyle/>
          <a:p>
            <a:pPr algn="ctr"/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obrazują   rzeczywisty  przebieg wykładni prawa. Zajmują się opisem w jaki sposób  przebiegała,  przebiega lub będzie przebiegać wykładnia w pewnym zakresie spraw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3212976"/>
            <a:ext cx="4041775" cy="3090987"/>
          </a:xfrm>
        </p:spPr>
        <p:txBody>
          <a:bodyPr/>
          <a:lstStyle/>
          <a:p>
            <a:pPr algn="ctr"/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nie opisują przebiegu, lecz formułują  zalecenia, postulaty, jak powinno się dokonywać wykładni</a:t>
            </a:r>
            <a:endParaRPr lang="es-E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ykładnia statyczna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5050904" cy="5023440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s-ES" dirty="0" smtClean="0"/>
              <a:t>      </a:t>
            </a:r>
            <a:r>
              <a:rPr lang="pl-PL" sz="2900" dirty="0" smtClean="0">
                <a:latin typeface="Times New Roman" pitchFamily="18" charset="0"/>
                <a:cs typeface="Times New Roman" pitchFamily="18" charset="0"/>
              </a:rPr>
              <a:t>Wykładnią statyczną jest wykładnia prowadząca do ustalenia treści przepisu prawnego zgodnie z intencją ustawodawcy (historycznego), która faktycznie przyświecała mu przy wydawaniu danego aktu. Treść normy prawnej nie ulega zmianie w czasie.</a:t>
            </a:r>
            <a:br>
              <a:rPr lang="pl-PL" sz="2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900" dirty="0" smtClean="0">
                <a:latin typeface="Times New Roman" pitchFamily="18" charset="0"/>
                <a:cs typeface="Times New Roman" pitchFamily="18" charset="0"/>
              </a:rPr>
              <a:t>Od strony praktycznej teoria ta nasuwa pewne trudności, nie tylko od strony możliwości ustalenia tych intencji (np. w drodze zapoznania się z uzasadnieniem projektu, wypowiedzi osób biorących udział w tworzeniu). Teorii tej nie da się bowiem zastosować w przypadku postępu technologicznego i rozwoju instytucji społecznych i prawnych - przepisy prawa tworzone były bowiem w celu regulacji konkretnych sytuacji. </a:t>
            </a:r>
            <a:br>
              <a:rPr lang="pl-PL" sz="2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900" dirty="0" smtClean="0">
                <a:latin typeface="Times New Roman" pitchFamily="18" charset="0"/>
                <a:cs typeface="Times New Roman" pitchFamily="18" charset="0"/>
              </a:rPr>
              <a:t>Wykładnia statyczna ma również pozytywny aspekt: zapewnia stabilność prawa.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dirty="0" smtClean="0">
                <a:latin typeface="Times New Roman" pitchFamily="18" charset="0"/>
                <a:cs typeface="Times New Roman" pitchFamily="18" charset="0"/>
              </a:rPr>
            </a:b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5 Marcador de contenido" descr="paragraf (3)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516216" y="2636912"/>
            <a:ext cx="1610902" cy="21407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ykładnia dynamiczna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5050904" cy="452628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s-ES" dirty="0" smtClean="0"/>
              <a:t>    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Wykładnią dynamiczną jest wykładnia prowadząca do ustalenia treści przepisu prawnego zgodnie ze zmieniającymi się warunkami społeczno-politycznymi. Treść normy prawnej ulega zmianie w czasie wraz ze zmianą sytuacji.</a:t>
            </a:r>
            <a:br>
              <a:rPr lang="pl-PL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Zgodnie z tą teorią przyjmuje się, że jeżeli współczesny ustawodawca nie zmieniał dawnych przepisów to opowiada się ona za ich utrzymaniem i stosowaniem w nowych warunkach.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4 Marcador de contenido" descr="paragraf (3)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228184" y="2348880"/>
            <a:ext cx="1882552" cy="25017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2016224"/>
          </a:xfrm>
        </p:spPr>
        <p:txBody>
          <a:bodyPr>
            <a:noAutofit/>
          </a:bodyPr>
          <a:lstStyle/>
          <a:p>
            <a:pPr algn="ctr"/>
            <a:r>
              <a:rPr lang="pl-PL" sz="3600" b="1" i="1" dirty="0" smtClean="0">
                <a:latin typeface="Times New Roman" pitchFamily="18" charset="0"/>
                <a:cs typeface="Times New Roman" pitchFamily="18" charset="0"/>
              </a:rPr>
              <a:t>Podczas interpretacji prawa powinno się stosować domniemanie istnienia racjonalnego ustawodawcy, który:</a:t>
            </a:r>
            <a:r>
              <a:rPr lang="es-ES" sz="36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s-ES" sz="3600" b="1" i="1" dirty="0" smtClean="0">
                <a:latin typeface="Times New Roman" pitchFamily="18" charset="0"/>
                <a:cs typeface="Times New Roman" pitchFamily="18" charset="0"/>
              </a:rPr>
            </a:br>
            <a:endParaRPr lang="es-E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321497"/>
            <a:ext cx="8229600" cy="4536503"/>
          </a:xfrm>
        </p:spPr>
        <p:txBody>
          <a:bodyPr/>
          <a:lstStyle/>
          <a:p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tworzy ustawy zgodne z Konstytucją</a:t>
            </a: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tworzy normy niższego rzędu </a:t>
            </a: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zgodne z normami wyższego rzędu</a:t>
            </a: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tworzy spójne prawo</a:t>
            </a: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nie stanowi norm zbędnych</a:t>
            </a: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dąży do logicznych i słusznych celów</a:t>
            </a: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przewiduje konsekwencje norm </a:t>
            </a: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społeczne i ekonomiczne</a:t>
            </a: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dysponuje najlepszą wiedzą </a:t>
            </a:r>
            <a:r>
              <a:rPr lang="pl-PL" dirty="0" smtClean="0"/>
              <a:t> </a:t>
            </a: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4" name="3 Imagen" descr="Wykrzyknik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2780928"/>
            <a:ext cx="2764908" cy="2764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152</TotalTime>
  <Words>1086</Words>
  <Application>Microsoft Office PowerPoint</Application>
  <PresentationFormat>Pokaz na ekranie (4:3)</PresentationFormat>
  <Paragraphs>118</Paragraphs>
  <Slides>32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3" baseType="lpstr">
      <vt:lpstr>Fundición</vt:lpstr>
      <vt:lpstr>Prezentacja programu PowerPoint</vt:lpstr>
      <vt:lpstr>Wykładnia prawa – definicja</vt:lpstr>
      <vt:lpstr>Cel wykładni</vt:lpstr>
      <vt:lpstr>A zatem…</vt:lpstr>
      <vt:lpstr>Etapy wykładnii</vt:lpstr>
      <vt:lpstr>TEORIE WYKŁADNI PRAWA</vt:lpstr>
      <vt:lpstr>Wykładnia statyczna</vt:lpstr>
      <vt:lpstr>Wykładnia dynamiczna</vt:lpstr>
      <vt:lpstr>Podczas interpretacji prawa powinno się stosować domniemanie istnienia racjonalnego ustawodawcy, który: </vt:lpstr>
      <vt:lpstr>Klaryfikacyjna koncepcja wykładni </vt:lpstr>
      <vt:lpstr>Derywacyjna koncepcja wykładni </vt:lpstr>
      <vt:lpstr>Pragmatyczne ujęcie wykładni </vt:lpstr>
      <vt:lpstr>Apragmatyczne ujęcie wykładni </vt:lpstr>
      <vt:lpstr>Rodzaje wykładni ze względu na podmiot i moc obowiązującą</vt:lpstr>
      <vt:lpstr>Wykładnia autentyczna</vt:lpstr>
      <vt:lpstr>Wykładnia doktrynalna</vt:lpstr>
      <vt:lpstr>Wykładnia legalna</vt:lpstr>
      <vt:lpstr>Wykładnia operatywna</vt:lpstr>
      <vt:lpstr>Rodzaje wykładni ze względu na jej sposób dokonania</vt:lpstr>
      <vt:lpstr>Wykładnia językowa</vt:lpstr>
      <vt:lpstr>Wykładnia językowa zawiera następujące dyrektywy:</vt:lpstr>
      <vt:lpstr>- jeżeli określony termin należy do terminów specyficznych w określonej dziedzinie wiedzy, to należy przyjąć, iż termin ten ma takie znaczenie, jak w tych dziedzinach (domniemanie znaczenia specjalnego) - gdy w systemie prawnym wiążąco ustalono znaczenie określonych zwrotów prawnych, to należy używać ich właśnie w tym znaczeniu. Dyrektywa ta związana jest z tzn. definicją legalną - występującą w tekstach prawnych, wprowadzoną przez prawodawcę w celu ustalenie wiążącego rozumienia poszczególnych terminów. - gdy nie ma w tekście prawnych definicji legalnych: interpretowanych zwrotom prawnym nie należy nadawać znaczenie odmiennego od potocznego, chyba że istnieją dostateczne rację przypisania im odmiennego znaczenia - bez umotywowanych racji nie należy identycznym sformułowaniom w tym samym akcie prawnym nadawać różnych znaczeń. - wolno odstąpić od znaczenia literalnego jeśli znaczenie to nie prowadzi do absurdalnych konsekwencji </vt:lpstr>
      <vt:lpstr>Wykładnia systemowa</vt:lpstr>
      <vt:lpstr>Wykładnia funkcjonalna</vt:lpstr>
      <vt:lpstr>Rodzaje wykładni ze względu na jej efekt</vt:lpstr>
      <vt:lpstr>Wykładnia dosłowna (literalna)</vt:lpstr>
      <vt:lpstr>Wykładnia rozszerzająca</vt:lpstr>
      <vt:lpstr>Ograniczenia wykładni rozszerzającej:</vt:lpstr>
      <vt:lpstr>Wykładnia zwężająca</vt:lpstr>
      <vt:lpstr>Rodzaje wykładni ze względu materiały wykorzystane w procesie interpretacji </vt:lpstr>
      <vt:lpstr>Wykładnia historyczna </vt:lpstr>
      <vt:lpstr>Wykładnia komparatystyczna (porównawcza)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wykładnia</dc:title>
  <dc:creator>wj</dc:creator>
  <cp:lastModifiedBy>PD</cp:lastModifiedBy>
  <cp:revision>23</cp:revision>
  <dcterms:created xsi:type="dcterms:W3CDTF">2014-11-21T18:32:33Z</dcterms:created>
  <dcterms:modified xsi:type="dcterms:W3CDTF">2017-11-03T11:33:42Z</dcterms:modified>
</cp:coreProperties>
</file>