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324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32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25" r:id="rId35"/>
    <p:sldId id="32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tableStyles" Target="tableStyles.xml"/><Relationship Id="rId75" Type="http://schemas.openxmlformats.org/officeDocument/2006/relationships/presProps" Target="presProps.xml"/><Relationship Id="rId76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8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ight Triangle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6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91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608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609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610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935A87-3600-4CC0-B285-1BF9891FBDBB}" type="datetimeFigureOut">
              <a:rPr lang="en-US" smtClean="0"/>
            </a:fld>
            <a:endParaRPr lang="en-US"/>
          </a:p>
        </p:txBody>
      </p:sp>
      <p:sp>
        <p:nvSpPr>
          <p:cNvPr id="10486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F740DB-2171-4248-9FAF-886E078B3EC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5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935A87-3600-4CC0-B285-1BF9891FBDBB}" type="datetimeFigureOut">
              <a:rPr lang="en-US" smtClean="0"/>
            </a:fld>
            <a:endParaRPr lang="en-US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F740DB-2171-4248-9FAF-886E078B3EC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5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935A87-3600-4CC0-B285-1BF9891FBDBB}" type="datetimeFigureOut">
              <a:rPr lang="en-US" smtClean="0"/>
            </a:fld>
            <a:endParaRPr lang="en-US"/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F740DB-2171-4248-9FAF-886E078B3EC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935A87-3600-4CC0-B285-1BF9891FBDBB}" type="datetimeFigureOut">
              <a:rPr lang="en-US" smtClean="0"/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F740DB-2171-4248-9FAF-886E078B3EC6}" type="slidenum">
              <a:rPr lang="en-US" smtClean="0"/>
            </a:fld>
            <a:endParaRPr lang="en-US"/>
          </a:p>
        </p:txBody>
      </p:sp>
      <p:sp>
        <p:nvSpPr>
          <p:cNvPr id="1048588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1"/>
      </p:bgRef>
    </p:bg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60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935A87-3600-4CC0-B285-1BF9891FBDBB}" type="datetimeFigureOut">
              <a:rPr lang="en-US" smtClean="0"/>
            </a:fld>
            <a:endParaRPr lang="en-US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F740DB-2171-4248-9FAF-886E078B3EC6}" type="slidenum">
              <a:rPr lang="en-US" smtClean="0"/>
            </a:fld>
            <a:endParaRPr lang="en-US"/>
          </a:p>
        </p:txBody>
      </p:sp>
      <p:sp>
        <p:nvSpPr>
          <p:cNvPr id="1048764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765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bg>
      <p:bgRef idx="1002">
        <a:schemeClr val="bg1"/>
      </p:bgRef>
    </p:bg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6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935A87-3600-4CC0-B285-1BF9891FBDBB}" type="datetimeFigureOut">
              <a:rPr lang="en-US" smtClean="0"/>
            </a:fld>
            <a:endParaRPr lang="en-US"/>
          </a:p>
        </p:txBody>
      </p:sp>
      <p:sp>
        <p:nvSpPr>
          <p:cNvPr id="10487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F740DB-2171-4248-9FAF-886E078B3EC6}" type="slidenum">
              <a:rPr lang="en-US" smtClean="0"/>
            </a:fld>
            <a:endParaRPr lang="en-US"/>
          </a:p>
        </p:txBody>
      </p:sp>
      <p:sp>
        <p:nvSpPr>
          <p:cNvPr id="1048771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3">
        <a:schemeClr val="bg1"/>
      </p:bgRef>
    </p:bg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7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>
            <a:normAutofit fontScale="95833" lnSpcReduction="20000"/>
          </a:bodyPr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7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>
            <a:normAutofit fontScale="95833" lnSpcReduction="20000"/>
          </a:bodyPr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7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7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7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935A87-3600-4CC0-B285-1BF9891FBDBB}" type="datetimeFigureOut">
              <a:rPr lang="en-US" smtClean="0"/>
            </a:fld>
            <a:endParaRPr lang="en-US"/>
          </a:p>
        </p:txBody>
      </p:sp>
      <p:sp>
        <p:nvSpPr>
          <p:cNvPr id="104877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F740DB-2171-4248-9FAF-886E078B3EC6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bg>
      <p:bgRef idx="1002">
        <a:schemeClr val="bg1"/>
      </p:bgRef>
    </p:bg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935A87-3600-4CC0-B285-1BF9891FBDBB}" type="datetimeFigureOut">
              <a:rPr lang="en-US" smtClean="0"/>
            </a:fld>
            <a:endParaRPr lang="en-US"/>
          </a:p>
        </p:txBody>
      </p:sp>
      <p:sp>
        <p:nvSpPr>
          <p:cNvPr id="10487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F740DB-2171-4248-9FAF-886E078B3EC6}" type="slidenum">
              <a:rPr lang="en-US" smtClean="0"/>
            </a:fld>
            <a:endParaRPr lang="en-US"/>
          </a:p>
        </p:txBody>
      </p:sp>
      <p:sp>
        <p:nvSpPr>
          <p:cNvPr id="1048748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935A87-3600-4CC0-B285-1BF9891FBDBB}" type="datetimeFigureOut">
              <a:rPr lang="en-US" smtClean="0"/>
            </a:fld>
            <a:endParaRPr lang="en-US"/>
          </a:p>
        </p:txBody>
      </p:sp>
      <p:sp>
        <p:nvSpPr>
          <p:cNvPr id="10486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F740DB-2171-4248-9FAF-886E078B3EC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3">
        <a:schemeClr val="bg1"/>
      </p:bgRef>
    </p:bg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81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82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fld id="{FD935A87-3600-4CC0-B285-1BF9891FBDBB}" type="datetimeFigureOut">
              <a:rPr lang="en-US" smtClean="0"/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F740DB-2171-4248-9FAF-886E078B3EC6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bg>
      <p:bgRef idx="1002">
        <a:schemeClr val="bg1"/>
      </p:bgRef>
    </p:bg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935A87-3600-4CC0-B285-1BF9891FBDBB}" type="datetimeFigureOut">
              <a:rPr lang="en-US" smtClean="0"/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F740DB-2171-4248-9FAF-886E078B3EC6}" type="slidenum">
              <a:rPr lang="en-US" smtClean="0"/>
            </a:fld>
            <a:endParaRPr lang="en-US"/>
          </a:p>
        </p:txBody>
      </p:sp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Freeform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39" name="Freeform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1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42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fld id="{FD935A87-3600-4CC0-B285-1BF9891FBDBB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2CF740DB-2171-4248-9FAF-886E078B3EC6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56032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21792" rtl="0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59536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1371600"/>
          </a:xfrm>
        </p:spPr>
        <p:txBody>
          <a:bodyPr>
            <a:normAutofit/>
          </a:bodyPr>
          <a:p>
            <a:pPr algn="ctr"/>
            <a:r>
              <a:rPr dirty="0" lang="en-US" smtClean="0"/>
              <a:t>G</a:t>
            </a:r>
            <a:r>
              <a:rPr dirty="0" lang="en-US" smtClean="0"/>
              <a:t>l</a:t>
            </a:r>
            <a:r>
              <a:rPr dirty="0" lang="en-US" smtClean="0"/>
              <a:t>a</a:t>
            </a:r>
            <a:r>
              <a:rPr dirty="0" lang="en-US" smtClean="0"/>
              <a:t>u</a:t>
            </a:r>
            <a:r>
              <a:rPr dirty="0" lang="en-US" smtClean="0"/>
              <a:t>c</a:t>
            </a:r>
            <a:r>
              <a:rPr dirty="0" lang="en-US" smtClean="0"/>
              <a:t>o</a:t>
            </a:r>
            <a:r>
              <a:rPr dirty="0" lang="en-US" smtClean="0"/>
              <a:t>m</a:t>
            </a:r>
            <a:r>
              <a:rPr dirty="0" lang="en-US" smtClean="0"/>
              <a:t>a</a:t>
            </a:r>
            <a:r>
              <a:rPr dirty="0" lang="en-US" smtClean="0"/>
              <a:t>  </a:t>
            </a:r>
            <a:endParaRPr dirty="0" lang="en-US"/>
          </a:p>
        </p:txBody>
      </p:sp>
      <p:sp>
        <p:nvSpPr>
          <p:cNvPr id="1048615" name="Subtitle 2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7772400" cy="2068111"/>
          </a:xfrm>
        </p:spPr>
        <p:txBody>
          <a:bodyPr>
            <a:normAutofit/>
          </a:bodyPr>
          <a:p>
            <a:pPr algn="ctr"/>
          </a:p>
          <a:p>
            <a:pPr algn="ctr"/>
            <a:endParaRPr dirty="0" lang="en-US" smtClean="0"/>
          </a:p>
          <a:p>
            <a:pPr algn="ctr"/>
            <a:r>
              <a:rPr dirty="0" lang="en-US" smtClean="0"/>
              <a:t>0</a:t>
            </a:r>
            <a:r>
              <a:rPr dirty="0" lang="en-US" smtClean="0"/>
              <a:t>7</a:t>
            </a:r>
            <a:r>
              <a:rPr dirty="0" lang="en-US" smtClean="0"/>
              <a:t>/0</a:t>
            </a:r>
            <a:r>
              <a:rPr dirty="0" lang="en-US" smtClean="0"/>
              <a:t>6</a:t>
            </a:r>
            <a:r>
              <a:rPr dirty="0" lang="en-US" smtClean="0"/>
              <a:t>/2022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"/>
          <p:cNvSpPr>
            <a:spLocks noGrp="1"/>
          </p:cNvSpPr>
          <p:nvPr>
            <p:ph idx="1"/>
          </p:nvPr>
        </p:nvSpPr>
        <p:spPr/>
        <p:txBody>
          <a:bodyPr>
            <a:normAutofit fontScale="96296" lnSpcReduction="20000"/>
          </a:bodyPr>
          <a:p>
            <a:r>
              <a:rPr lang="en-US"/>
              <a:t>A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Trabecular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ar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work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:</a:t>
            </a:r>
            <a:r>
              <a:rPr lang="en-US"/>
              <a:t>Trabecular</a:t>
            </a:r>
            <a:r>
              <a:rPr lang="en-US"/>
              <a:t> </a:t>
            </a:r>
            <a:r>
              <a:rPr lang="en-US"/>
              <a:t>meshwork is the main outlet for aqueous from th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nterior chamber. Approximately 90 percent of the</a:t>
            </a:r>
            <a:r>
              <a:rPr lang="en-US"/>
              <a:t> </a:t>
            </a:r>
            <a:r>
              <a:rPr lang="en-US"/>
              <a:t>total aqueous is drained out via this route.</a:t>
            </a:r>
            <a:endParaRPr lang="en-GB"/>
          </a:p>
          <a:p>
            <a:endParaRPr lang="en-GB"/>
          </a:p>
          <a:p>
            <a:r>
              <a:rPr lang="en-US"/>
              <a:t>U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scleral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's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esponsible for about 10 percent of the total aqueous</a:t>
            </a:r>
            <a:r>
              <a:rPr lang="en-US"/>
              <a:t> </a:t>
            </a:r>
            <a:r>
              <a:rPr lang="en-US"/>
              <a:t>outflow. Aqueous passes across the ciliary body into</a:t>
            </a:r>
            <a:r>
              <a:rPr lang="en-US"/>
              <a:t> </a:t>
            </a:r>
            <a:r>
              <a:rPr lang="en-US"/>
              <a:t>the suprachoroidal space and is drained by the</a:t>
            </a:r>
            <a:r>
              <a:rPr lang="en-US"/>
              <a:t> </a:t>
            </a:r>
            <a:r>
              <a:rPr lang="en-US"/>
              <a:t>venous circulation in the ciliary body, choroid and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.</a:t>
            </a:r>
            <a:r>
              <a:rPr lang="en-US"/>
              <a:t> </a:t>
            </a:r>
            <a:endParaRPr lang="en-GB"/>
          </a:p>
        </p:txBody>
      </p:sp>
      <p:sp>
        <p:nvSpPr>
          <p:cNvPr id="104863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GB"/>
          </a:p>
        </p:txBody>
      </p:sp>
      <p:pic>
        <p:nvPicPr>
          <p:cNvPr id="209715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-28116" r="-28116"/>
          <a:stretch>
            <a:fillRect/>
          </a:stretch>
        </p:blipFill>
        <p:spPr>
          <a:xfrm>
            <a:off x="379231" y="365279"/>
            <a:ext cx="8686800" cy="4389120"/>
          </a:xfrm>
        </p:spPr>
      </p:pic>
      <p:sp>
        <p:nvSpPr>
          <p:cNvPr id="1048644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&amp;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"/>
          <p:cNvSpPr>
            <a:spLocks noGrp="1"/>
          </p:cNvSpPr>
          <p:nvPr>
            <p:ph idx="1"/>
          </p:nvPr>
        </p:nvSpPr>
        <p:spPr>
          <a:xfrm>
            <a:off x="457200" y="1481328"/>
            <a:ext cx="8312821" cy="5209261"/>
          </a:xfrm>
        </p:spPr>
        <p:txBody>
          <a:bodyPr>
            <a:normAutofit fontScale="96296" lnSpcReduction="20000"/>
          </a:bodyPr>
          <a:p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erized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pathy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factors</a:t>
            </a:r>
            <a:r>
              <a:rPr lang="en-US"/>
              <a:t> (</a:t>
            </a:r>
            <a:r>
              <a:rPr lang="en-US"/>
              <a:t>neutrophils)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rm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as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j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.</a:t>
            </a:r>
            <a:endParaRPr lang="en-GB"/>
          </a:p>
        </p:txBody>
      </p:sp>
      <p:sp>
        <p:nvSpPr>
          <p:cNvPr id="1048646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GENESIS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/>
              <a:t>Retinal ganglion cell death is</a:t>
            </a:r>
            <a:r>
              <a:rPr lang="en-US"/>
              <a:t> </a:t>
            </a:r>
            <a:r>
              <a:rPr lang="en-GB"/>
              <a:t>associated</a:t>
            </a:r>
            <a:r>
              <a:rPr lang="en-US"/>
              <a:t> </a:t>
            </a:r>
            <a:r>
              <a:rPr lang="en-GB"/>
              <a:t>with loss of retinal nerve fibres.</a:t>
            </a:r>
            <a:endParaRPr lang="en-GB"/>
          </a:p>
          <a:p>
            <a:endParaRPr lang="en-GB"/>
          </a:p>
          <a:p>
            <a:r>
              <a:rPr lang="en-GB"/>
              <a:t> As the loss of nerve</a:t>
            </a:r>
            <a:r>
              <a:rPr lang="en-US"/>
              <a:t> </a:t>
            </a:r>
            <a:r>
              <a:rPr lang="en-GB"/>
              <a:t>fibres extends beyond the normal physiological</a:t>
            </a:r>
            <a:r>
              <a:rPr lang="en-US"/>
              <a:t> </a:t>
            </a:r>
            <a:r>
              <a:rPr lang="en-GB"/>
              <a:t>overlap of functional zones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changes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The characteristic optic</a:t>
            </a:r>
            <a:r>
              <a:rPr lang="en-US"/>
              <a:t> </a:t>
            </a:r>
            <a:r>
              <a:rPr lang="en-US"/>
              <a:t>disc changes and specific visual field defects become</a:t>
            </a:r>
            <a:r>
              <a:rPr lang="en-US"/>
              <a:t> </a:t>
            </a:r>
            <a:r>
              <a:rPr lang="en-US"/>
              <a:t>apparent over the time.</a:t>
            </a:r>
            <a:endParaRPr lang="en-GB"/>
          </a:p>
        </p:txBody>
      </p:sp>
      <p:sp>
        <p:nvSpPr>
          <p:cNvPr id="1048648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idx="1"/>
          </p:nvPr>
        </p:nvSpPr>
        <p:spPr/>
        <p:txBody>
          <a:bodyPr>
            <a:normAutofit fontScale="96296" lnSpcReduction="20000"/>
          </a:bodyPr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(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factors </a:t>
            </a:r>
            <a:r>
              <a:rPr lang="en-US"/>
              <a:t>(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f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ency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)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atory</a:t>
            </a:r>
            <a:r>
              <a:rPr lang="en-US"/>
              <a:t> </a:t>
            </a:r>
            <a:r>
              <a:rPr lang="en-US"/>
              <a:t>system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m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y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sion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blood 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coagulability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S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x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)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x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x</a:t>
            </a:r>
            <a:r>
              <a:rPr lang="en-US"/>
              <a:t>y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x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)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eration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f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.</a:t>
            </a:r>
            <a:endParaRPr lang="en-GB"/>
          </a:p>
          <a:p>
            <a:endParaRPr lang="en-GB"/>
          </a:p>
        </p:txBody>
      </p:sp>
      <p:sp>
        <p:nvSpPr>
          <p:cNvPr id="104865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C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?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46690" y="371667"/>
            <a:ext cx="8250620" cy="6114666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/>
              <a:t>G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y</a:t>
            </a:r>
            <a:endParaRPr lang="en-GB"/>
          </a:p>
        </p:txBody>
      </p:sp>
      <p:pic>
        <p:nvPicPr>
          <p:cNvPr id="2097153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0008" r="10008"/>
          <a:stretch>
            <a:fillRect/>
          </a:stretch>
        </p:blipFill>
        <p:spPr/>
      </p:pic>
      <p:sp>
        <p:nvSpPr>
          <p:cNvPr id="104865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idx="1"/>
          </p:nvPr>
        </p:nvSpPr>
        <p:spPr/>
        <p:txBody>
          <a:bodyPr>
            <a:normAutofit fontScale="96296" lnSpcReduction="20000"/>
          </a:bodyPr>
          <a:p>
            <a:r>
              <a:rPr lang="en-US"/>
              <a:t>(A) Congenital and developmental glaucomas</a:t>
            </a:r>
            <a:endParaRPr lang="en-GB"/>
          </a:p>
          <a:p>
            <a:r>
              <a:rPr lang="en-US"/>
              <a:t>1. Primary congenital glaucoma (without associated</a:t>
            </a:r>
            <a:endParaRPr lang="en-GB"/>
          </a:p>
          <a:p>
            <a:r>
              <a:rPr lang="en-US"/>
              <a:t>anomalies).</a:t>
            </a:r>
            <a:endParaRPr lang="en-GB"/>
          </a:p>
          <a:p>
            <a:r>
              <a:rPr lang="en-US"/>
              <a:t>2. Developmental glaucoma (with associated</a:t>
            </a:r>
            <a:endParaRPr lang="en-GB"/>
          </a:p>
          <a:p>
            <a:r>
              <a:rPr lang="en-US"/>
              <a:t>anomalies).</a:t>
            </a:r>
            <a:endParaRPr lang="en-GB"/>
          </a:p>
          <a:p>
            <a:r>
              <a:rPr lang="en-US"/>
              <a:t>(B) Primary adult glaucomas</a:t>
            </a:r>
            <a:endParaRPr lang="en-GB"/>
          </a:p>
          <a:p>
            <a:r>
              <a:rPr lang="en-US"/>
              <a:t>1. Primary open angle glaucomas (POAG)</a:t>
            </a:r>
            <a:endParaRPr lang="en-GB"/>
          </a:p>
          <a:p>
            <a:r>
              <a:rPr lang="en-US"/>
              <a:t>2. Primary angle closure glaucoma (PACG)</a:t>
            </a:r>
            <a:endParaRPr lang="en-GB"/>
          </a:p>
          <a:p>
            <a:r>
              <a:rPr lang="en-US"/>
              <a:t>3. Primary mixed mechanism glaucoma</a:t>
            </a:r>
            <a:endParaRPr lang="en-GB"/>
          </a:p>
          <a:p>
            <a:r>
              <a:rPr lang="en-US"/>
              <a:t>(C) Secondary glaucomas</a:t>
            </a:r>
            <a:endParaRPr lang="en-GB"/>
          </a:p>
        </p:txBody>
      </p:sp>
      <p:sp>
        <p:nvSpPr>
          <p:cNvPr id="104865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CATION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COMA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GB"/>
              <a:t>The congenital glaucomas are a group of diverse</a:t>
            </a:r>
            <a:r>
              <a:rPr lang="en-US"/>
              <a:t> </a:t>
            </a:r>
            <a:r>
              <a:rPr lang="en-GB"/>
              <a:t>disorders in which abnormal high intraocular pressure</a:t>
            </a:r>
            <a:r>
              <a:rPr lang="en-US"/>
              <a:t> </a:t>
            </a:r>
            <a:r>
              <a:rPr lang="en-GB"/>
              <a:t>results due to developmental abnormalities of the</a:t>
            </a:r>
            <a:r>
              <a:rPr lang="en-US"/>
              <a:t> </a:t>
            </a:r>
            <a:r>
              <a:rPr lang="en-GB"/>
              <a:t>angle of anterior chamber obstructing the drainage</a:t>
            </a:r>
            <a:r>
              <a:rPr lang="en-US"/>
              <a:t> </a:t>
            </a:r>
            <a:r>
              <a:rPr lang="en-GB"/>
              <a:t>of aqueous humour.</a:t>
            </a:r>
            <a:endParaRPr lang="en-GB"/>
          </a:p>
          <a:p>
            <a:endParaRPr lang="en-GB"/>
          </a:p>
          <a:p>
            <a:r>
              <a:rPr lang="en-GB"/>
              <a:t>Sometimes glaucoma may not</a:t>
            </a:r>
            <a:r>
              <a:rPr lang="en-US"/>
              <a:t> </a:t>
            </a:r>
            <a:r>
              <a:rPr lang="en-GB"/>
              <a:t>occur until several years after birth; therefore, the</a:t>
            </a:r>
            <a:r>
              <a:rPr lang="en-US"/>
              <a:t> </a:t>
            </a:r>
            <a:r>
              <a:rPr lang="en-US"/>
              <a:t>t</a:t>
            </a:r>
            <a:r>
              <a:rPr lang="en-GB"/>
              <a:t>erm developmental glaucoma is preferred to describe</a:t>
            </a:r>
            <a:r>
              <a:rPr lang="en-US"/>
              <a:t> </a:t>
            </a:r>
            <a:r>
              <a:rPr lang="en-GB"/>
              <a:t>such disorders.</a:t>
            </a:r>
            <a:r>
              <a:rPr lang="en-GB"/>
              <a:t> </a:t>
            </a:r>
            <a:endParaRPr lang="en-GB"/>
          </a:p>
        </p:txBody>
      </p:sp>
      <p:sp>
        <p:nvSpPr>
          <p:cNvPr id="1048656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TAL</a:t>
            </a:r>
            <a:r>
              <a:rPr lang="en-US"/>
              <a:t>/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COMA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</a:t>
            </a:r>
            <a:r>
              <a:rPr lang="en-GB"/>
              <a:t>rimary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v</a:t>
            </a:r>
            <a:r>
              <a:rPr lang="en-GB"/>
              <a:t>elop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/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g</a:t>
            </a:r>
            <a:r>
              <a:rPr lang="en-GB"/>
              <a:t>enital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GB"/>
              <a:t>ucoma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abnormally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.</a:t>
            </a:r>
            <a:endParaRPr lang="en-GB"/>
          </a:p>
          <a:p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.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y</a:t>
            </a:r>
            <a:r>
              <a:rPr lang="en-US"/>
              <a:t>d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.</a:t>
            </a:r>
            <a:r>
              <a:rPr lang="en-US"/>
              <a:t>4</a:t>
            </a:r>
            <a:r>
              <a:rPr lang="en-US"/>
              <a:t>0</a:t>
            </a:r>
            <a:r>
              <a:rPr lang="en-US"/>
              <a:t>%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3</a:t>
            </a:r>
            <a:r>
              <a:rPr lang="en-US"/>
              <a:t> </a:t>
            </a:r>
            <a:r>
              <a:rPr lang="en-US"/>
              <a:t>years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5</a:t>
            </a:r>
            <a:r>
              <a:rPr lang="en-US"/>
              <a:t>0</a:t>
            </a:r>
            <a:r>
              <a:rPr lang="en-US"/>
              <a:t>%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)</a:t>
            </a:r>
            <a:endParaRPr lang="en-GB"/>
          </a:p>
          <a:p>
            <a:r>
              <a:rPr lang="en-US"/>
              <a:t>J</a:t>
            </a:r>
            <a:r>
              <a:rPr lang="en-US"/>
              <a:t>u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(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3</a:t>
            </a:r>
            <a:r>
              <a:rPr lang="en-US"/>
              <a:t>-</a:t>
            </a:r>
            <a:r>
              <a:rPr lang="en-US"/>
              <a:t>1</a:t>
            </a:r>
            <a:r>
              <a:rPr lang="en-US"/>
              <a:t>6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1</a:t>
            </a:r>
            <a:r>
              <a:rPr lang="en-US"/>
              <a:t>0</a:t>
            </a:r>
            <a:r>
              <a:rPr lang="en-US"/>
              <a:t>%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</p:txBody>
      </p:sp>
      <p:sp>
        <p:nvSpPr>
          <p:cNvPr id="104865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Y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Glaucoma is not a single disease process but a group</a:t>
            </a:r>
            <a:r>
              <a:rPr lang="en-US"/>
              <a:t> </a:t>
            </a:r>
            <a:r>
              <a:rPr lang="en-US"/>
              <a:t>of disorders characterized by a progressive optic</a:t>
            </a:r>
            <a:r>
              <a:rPr lang="en-US"/>
              <a:t> </a:t>
            </a:r>
            <a:r>
              <a:rPr lang="en-US"/>
              <a:t>neuropathy resulting in a characterstic appearance</a:t>
            </a:r>
            <a:r>
              <a:rPr lang="en-US"/>
              <a:t> </a:t>
            </a:r>
            <a:r>
              <a:rPr lang="en-US"/>
              <a:t>of the optic disc and a specific pattern of irreversibl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visual field defects that are associated frequently bu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not invariably with raised intraocular pressure (IOP)</a:t>
            </a:r>
            <a:r>
              <a:rPr lang="en-US"/>
              <a:t>.</a:t>
            </a:r>
            <a:endParaRPr lang="en-US"/>
          </a:p>
        </p:txBody>
      </p:sp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?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110" name=""/><p:cNvGrpSpPr/><p:nvPr/></p:nvGrpSpPr><p:grpSpPr><a:xfrm><a:off x="0" y="0"/><a:ext cx="0" cy="0"/><a:chOff x="0" y="0"/><a:chExt cx="0" cy="0"/></a:xfrm></p:grpSpPr><p:sp><p:nvSpPr><p:cNvPr id="1048659" name=""/><p:cNvSpPr><a:spLocks noGrp="1"/></p:cNvSpPr><p:nvPr><p:ph idx="1"/></p:nvPr></p:nvSpPr><p:spPr/><p:txBody><a:bodyPr><a:normAutofit fontScale="96296" lnSpcReduction="20000"/></a:bodyPr><a:p><a:pPr indent="0" marL="109728"><a:buNone/></a:pPr><a:endParaRPr lang="en-GB"/></a:p><a:p><a:r><a:rPr lang="en-GB"/><a:t> Most cases are sporadic. About 10 percent cases</a:t></a:r><a:endParaRPr lang="en-GB"/></a:p><a:p><a:pPr indent="0" marL="109728"><a:buNone/></a:pPr><a:r><a:rPr lang="en-GB"/><a:t>exhibit an autosomal recessive inheritance with</a:t></a:r><a:r><a:rPr lang="en-US"/><a:t> </a:t></a:r><a:r><a:rPr lang="en-GB"/><a:t>incomplete peneterance.</a:t></a:r><a:endParaRPr lang="en-GB"/></a:p><a:p><a:r><a:rPr lang="en-GB"/><a:t> sex linkage </a:t></a:r><a:r><a:rPr lang="en-US"/><a:t>(</a:t></a:r><a:r><a:rPr lang="en-GB"/><a:t> not common in</a:t></a:r><a:endParaRPr lang="en-GB"/></a:p><a:p><a:r><a:rPr lang="en-GB"/><a:t>inheritance, over 65 percent of the patients are</a:t></a:r><a:endParaRPr lang="en-GB"/></a:p><a:p><a:r><a:rPr lang="en-GB"/><a:t>boys</a:t></a:r><a:r><a:rPr lang="en-US"/><a:t>)</a:t></a:r><a:r><a:rPr lang="en-US"/><a:t>.</a:t></a:r><a:endParaRPr lang="en-GB"/></a:p><a:p><a:r><a:rPr lang="en-GB"/><a:t> The disease is bilateral in 75 percent cases, though</a:t></a:r><a:endParaRPr lang="en-GB"/></a:p><a:p><a:pPr indent="0" marL="109728"><a:buNone/></a:pPr><a:r><a:rPr lang="en-GB"/><a:t>the involvement may be asymmetric.</a:t></a:r><a:endParaRPr lang="en-GB"/></a:p><a:p><a:r><a:rPr lang="en-GB"/><a:t> The disease affects only 1 child in 10,000 births.</a:t></a:r><a:endParaRPr lang="en-GB"/></a:p></p:txBody></p:sp><p:sp><p:nvSpPr><p:cNvPr id="1048660" name=""/><p:cNvSpPr><a:spLocks noGrp="1"/></p:cNvSpPr><p:nvPr><p:ph type="title"/></p:nvPr></p:nvSpPr><p:spPr/><p:txBody><a:bodyPr><a:normAutofit fontScale="90000"/></a:bodyPr><a:p><a:r><a:rPr lang="en-US"/><a:t>T</a:t></a:r><a:r><a:rPr lang="en-US"/><a:t>h</a:t></a:r><a:r><a:rPr lang="en-US"/><a:t>e</a:t></a:r><a:r><a:rPr lang="en-US"/><a:t> </a:t></a:r><a:r><a:rPr lang="en-US"/><a:t>p</a:t></a:r><a:r><a:rPr lang="en-US"/><a:t>r</a:t></a:r><a:r><a:rPr lang="en-US"/><a:t>e</a:t></a:r><a:r><a:rPr lang="en-US"/><a:t>v</a:t></a:r><a:r><a:rPr lang="en-US"/><a:t>a</a:t></a:r><a:r><a:rPr lang="en-US"/><a:t>l</a:t></a:r><a:r><a:rPr lang="en-US"/><a:t>e</a:t></a:r><a:r><a:rPr lang="en-US"/><a:t>n</a:t></a:r><a:r><a:rPr lang="en-US"/><a:t>c</a:t></a:r><a:r><a:rPr lang="en-US"/><a:t>e</a:t></a:r><a:r><a:rPr lang="en-US"/><a:t> </a:t></a:r><a:r><a:rPr lang="en-US"/><a:t>&amp;</a:t></a:r><a:r><a:rPr lang="en-US"/><a:t> </a:t></a:r><a:r><a:rPr lang="en-US"/><a:t>genetic</a:t></a:r><a:r><a:rPr lang="en-US"/><a:t> </a:t></a:r><a:r><a:rPr lang="en-US"/><a:t>p</a:t></a:r><a:r><a:rPr lang="en-US"/><a:t>a</a:t></a:r><a:r><a:rPr lang="en-US"/><a:t>t</a:t></a:r><a:r><a:rPr lang="en-US"/><a:t>t</a:t></a:r><a:r><a:rPr lang="en-US"/><a:t>e</a:t></a:r><a:r><a:rPr lang="en-US"/><a:t>r</a:t></a:r><a:r><a:rPr lang="en-US"/><a:t>n</a:t></a:r><a:r><a:rPr lang="en-US"/><a:t> </a:t></a:r><a:r><a:rPr lang="en-US"/><a:t>o</a:t></a:r><a:r><a:rPr lang="en-US"/><a:t>f</a:t></a:r><a:r><a:rPr lang="en-US"/><a:t> </a:t></a:r><a:r><a:rPr lang="en-US"/><a:t>d</a:t></a:r><a:r><a:rPr lang="en-US"/><a:t>e</a:t></a:r><a:r><a:rPr lang="en-US"/><a:t>v</a:t></a:r><a:r><a:rPr lang="en-US"/><a:t>/</a:t></a:r><a:r><a:rPr lang="en-US"/><a:t>c</a:t></a:r><a:r><a:rPr lang="en-US"/><a:t>o</a:t></a:r><a:r><a:rPr lang="en-US"/><a:t>n</a:t></a:r><a:r><a:rPr lang="en-US"/><a:t>g</a:t></a:r><a:r><a:rPr lang="en-US"/><a:t>e</a:t></a:r><a:r><a:rPr lang="en-US"/><a:t>n</a:t></a:r><a:r><a:rPr lang="en-US"/><a:t>i</a:t></a:r><a:r><a:rPr lang="en-US"/><a:t>t</a:t></a:r><a:r><a:rPr lang="en-US"/><a:t>a</a:t></a:r><a:r><a:rPr lang="en-US"/><a:t>l</a:t></a:r><a:r><a:rPr lang="en-US"/><a:t> </a:t></a:r><a:r><a:rPr lang="en-US"/><a:t>g</a:t></a:r><a:r><a:rPr lang="en-US"/><a:t>l</a:t></a:r><a:r><a:rPr lang="en-US"/><a:t>a</a:t></a:r><a:r><a:rPr lang="en-US"/><a:t>u</a:t></a:r><a:r><a:rPr lang="en-US"/><a:t>c</a:t></a:r><a:r><a:rPr lang="en-US"/><a:t>o</a:t></a:r><a:r><a:rPr lang="en-US"/><a:t>m</a:t></a:r><a:r><a:rPr lang="en-US"/><a:t>a</a:t></a:r><a:r><a:rPr lang="en-US"/><a:t>.</a:t></a:r><a:endParaRPr lang="en-GB"/></a:p></p:txBody></p:sp></p:spTree></p:cSld><p:clrMapOvr><a:masterClrMapping/></p:clrMapOvr>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:</a:t>
            </a:r>
            <a:r>
              <a:rPr lang="en-US"/>
              <a:t>Maldevelopment of trabeculum including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ridotrabecular junction</a:t>
            </a:r>
            <a:endParaRPr lang="en-GB"/>
          </a:p>
          <a:p>
            <a:endParaRPr lang="en-GB"/>
          </a:p>
          <a:p>
            <a:r>
              <a:rPr lang="en-US"/>
              <a:t>There's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q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j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Clinically, trabeculodysgenesis is characterized by absence of the angle</a:t>
            </a:r>
            <a:r>
              <a:rPr lang="en-US"/>
              <a:t> </a:t>
            </a:r>
            <a:r>
              <a:rPr lang="en-US"/>
              <a:t>recess with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.</a:t>
            </a:r>
            <a:endParaRPr lang="en-GB"/>
          </a:p>
        </p:txBody>
      </p:sp>
      <p:sp>
        <p:nvSpPr>
          <p:cNvPr id="104866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sis</a:t>
            </a: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ospasm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mation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b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.</a:t>
            </a:r>
            <a:endParaRPr lang="en-GB"/>
          </a:p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/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'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e</a:t>
            </a:r>
            <a:endParaRPr lang="en-GB"/>
          </a:p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r</a:t>
            </a:r>
            <a:r>
              <a:rPr lang="en-US"/>
              <a:t>a</a:t>
            </a:r>
            <a:endParaRPr lang="en-GB"/>
          </a:p>
          <a:p>
            <a:r>
              <a:rPr lang="en-US"/>
              <a:t>D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endParaRPr lang="en-GB"/>
          </a:p>
          <a:p>
            <a:r>
              <a:rPr lang="en-US"/>
              <a:t>F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/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x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endParaRPr lang="en-GB"/>
          </a:p>
          <a:p>
            <a:r>
              <a:rPr lang="en-US"/>
              <a:t>variable </a:t>
            </a:r>
            <a:r>
              <a:rPr lang="en-US"/>
              <a:t>optic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y</a:t>
            </a:r>
            <a:endParaRPr lang="en-GB"/>
          </a:p>
          <a:p>
            <a:r>
              <a:rPr lang="en-US"/>
              <a:t>Axial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a</a:t>
            </a:r>
            <a:endParaRPr lang="en-GB"/>
          </a:p>
        </p:txBody>
      </p:sp>
      <p:sp>
        <p:nvSpPr>
          <p:cNvPr id="104866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enlargement</a:t>
            </a:r>
            <a:r>
              <a:rPr lang="en-US"/>
              <a:t>.</a:t>
            </a:r>
            <a:endParaRPr lang="en-GB"/>
          </a:p>
        </p:txBody>
      </p:sp>
      <p:pic>
        <p:nvPicPr>
          <p:cNvPr id="2097154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-21226" r="-21226"/>
          <a:stretch>
            <a:fillRect/>
          </a:stretch>
        </p:blipFill>
        <p:spPr/>
      </p:pic>
      <p:sp>
        <p:nvSpPr>
          <p:cNvPr id="104866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idx="1"/>
          </p:nvPr>
        </p:nvSpPr>
        <p:spPr/>
        <p:txBody>
          <a:bodyPr>
            <a:normAutofit fontScale="88889" lnSpcReduction="20000"/>
          </a:bodyPr>
          <a:p>
            <a:r>
              <a:rPr lang="en-US"/>
              <a:t>C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d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j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s</a:t>
            </a:r>
            <a:r>
              <a:rPr lang="en-US"/>
              <a:t>)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al.</a:t>
            </a:r>
            <a:r>
              <a:rPr lang="en-US"/>
              <a:t>(trauma, mucopolysaccharidosis,</a:t>
            </a:r>
            <a:r>
              <a:rPr lang="en-US"/>
              <a:t> </a:t>
            </a:r>
            <a:r>
              <a:rPr lang="en-GB"/>
              <a:t>interstitial keratitis and corneal endothelial</a:t>
            </a:r>
            <a:r>
              <a:rPr lang="en-US"/>
              <a:t> </a:t>
            </a:r>
            <a:r>
              <a:rPr lang="en-GB"/>
              <a:t>dystrophy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L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crimal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)</a:t>
            </a:r>
            <a:endParaRPr lang="en-GB"/>
          </a:p>
          <a:p>
            <a:endParaRPr lang="en-GB"/>
          </a:p>
          <a:p>
            <a:r>
              <a:rPr lang="en-US"/>
              <a:t>P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)</a:t>
            </a:r>
            <a:endParaRPr lang="en-GB"/>
          </a:p>
          <a:p>
            <a:endParaRPr lang="en-GB"/>
          </a:p>
          <a:p>
            <a:r>
              <a:rPr lang="en-US"/>
              <a:t>R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(retinoblastoma, retinopathy of prematurity,</a:t>
            </a:r>
            <a:r>
              <a:rPr lang="en-US"/>
              <a:t> </a:t>
            </a:r>
            <a:r>
              <a:rPr lang="en-GB"/>
              <a:t>persistent primary hyperplastic vitreous, traumatic</a:t>
            </a:r>
            <a:r>
              <a:rPr lang="en-US"/>
              <a:t> </a:t>
            </a:r>
            <a:r>
              <a:rPr lang="en-GB"/>
              <a:t>glaucoma and secondary congenital glaucoma</a:t>
            </a:r>
            <a:r>
              <a:rPr lang="en-US"/>
              <a:t> </a:t>
            </a:r>
            <a:r>
              <a:rPr lang="en-GB"/>
              <a:t>seen in rubella, aniridia and Sturge-Weber</a:t>
            </a:r>
            <a:r>
              <a:rPr lang="en-US"/>
              <a:t> </a:t>
            </a:r>
            <a:r>
              <a:rPr lang="en-GB"/>
              <a:t>syndrome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</p:txBody>
      </p:sp>
      <p:sp>
        <p:nvSpPr>
          <p:cNvPr id="104866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Tr</a:t>
            </a:r>
            <a:r>
              <a:rPr lang="en-US"/>
              <a:t>e</a:t>
            </a:r>
            <a:r>
              <a:rPr lang="en-US"/>
              <a:t>atment of congenit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glaucoma is primarily</a:t>
            </a:r>
            <a:endParaRPr lang="en-GB"/>
          </a:p>
          <a:p>
            <a:pPr indent="0" marL="109728">
              <a:buNone/>
            </a:pPr>
            <a:r>
              <a:rPr lang="en-US"/>
              <a:t> </a:t>
            </a:r>
            <a:r>
              <a:rPr lang="en-US"/>
              <a:t>surgical.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omy,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y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x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trabeculotomy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pPr indent="0" marL="109728">
              <a:buNone/>
            </a:pPr>
            <a:endParaRPr lang="en-GB"/>
          </a:p>
          <a:p>
            <a:pPr indent="0" marL="109728">
              <a:buNone/>
            </a:pPr>
            <a:r>
              <a:rPr lang="en-US"/>
              <a:t>However, IOP must be lowered by use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hyperosmotic agents, acetazolamide and betablockers till surgery is taken up. </a:t>
            </a:r>
            <a:endParaRPr lang="en-GB"/>
          </a:p>
          <a:p>
            <a:pPr indent="0" marL="109728">
              <a:buNone/>
            </a:pPr>
            <a:endParaRPr lang="en-GB"/>
          </a:p>
          <a:p>
            <a:pPr indent="0" marL="109728">
              <a:buNone/>
            </a:pPr>
            <a:r>
              <a:rPr lang="en-US"/>
              <a:t>Miotics are of no</a:t>
            </a:r>
            <a:r>
              <a:rPr lang="en-US"/>
              <a:t> </a:t>
            </a:r>
            <a:r>
              <a:rPr lang="en-US"/>
              <a:t>use in such cases.</a:t>
            </a:r>
            <a:r>
              <a:rPr lang="en-US"/>
              <a:t> </a:t>
            </a:r>
            <a:endParaRPr lang="en-GB"/>
          </a:p>
        </p:txBody>
      </p:sp>
      <p:sp>
        <p:nvSpPr>
          <p:cNvPr id="104867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idx="1"/>
          </p:nvPr>
        </p:nvSpPr>
        <p:spPr/>
        <p:txBody>
          <a:bodyPr>
            <a:normAutofit fontScale="74074" lnSpcReduction="20000"/>
          </a:bodyPr>
          <a:p>
            <a:r>
              <a:rPr lang="en-GB"/>
              <a:t>Glaucoma associated with iridocorneal</a:t>
            </a:r>
            <a:r>
              <a:rPr lang="en-US"/>
              <a:t> </a:t>
            </a:r>
            <a:r>
              <a:rPr lang="en-GB"/>
              <a:t>dysgenesis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.</a:t>
            </a:r>
            <a:r>
              <a:rPr lang="en-US"/>
              <a:t>g</a:t>
            </a:r>
            <a:r>
              <a:rPr lang="en-US"/>
              <a:t> </a:t>
            </a:r>
            <a:r>
              <a:rPr lang="en-GB"/>
              <a:t>Axenfeld anomaly</a:t>
            </a:r>
            <a:r>
              <a:rPr lang="en-US"/>
              <a:t>,</a:t>
            </a:r>
            <a:r>
              <a:rPr lang="en-GB"/>
              <a:t> Rieger anomaly, Rieger</a:t>
            </a:r>
            <a:r>
              <a:rPr lang="en-US"/>
              <a:t> </a:t>
            </a:r>
            <a:r>
              <a:rPr lang="en-GB"/>
              <a:t>syndrome, Peter’s anomaly and combined Rieger</a:t>
            </a:r>
            <a:r>
              <a:rPr lang="en-US"/>
              <a:t> </a:t>
            </a:r>
            <a:r>
              <a:rPr lang="en-GB"/>
              <a:t>syndrome and Peter’s anomaly.</a:t>
            </a:r>
            <a:endParaRPr lang="en-GB"/>
          </a:p>
          <a:p>
            <a:endParaRPr lang="en-GB"/>
          </a:p>
          <a:p>
            <a:r>
              <a:rPr lang="en-GB"/>
              <a:t>Glaucoma associated with aniridia (50% cases).</a:t>
            </a:r>
            <a:endParaRPr lang="en-GB"/>
          </a:p>
          <a:p>
            <a:endParaRPr lang="en-GB"/>
          </a:p>
          <a:p>
            <a:r>
              <a:rPr lang="en-GB"/>
              <a:t> Glaucoma associated with ectopia lentis</a:t>
            </a:r>
            <a:r>
              <a:rPr lang="en-US"/>
              <a:t> </a:t>
            </a:r>
            <a:r>
              <a:rPr lang="en-GB"/>
              <a:t>syndromes, which include Marfan’s syndrome,</a:t>
            </a:r>
            <a:r>
              <a:rPr lang="en-GB"/>
              <a:t>Weil-Marchesani syndrome and homocystinuria.</a:t>
            </a:r>
            <a:endParaRPr lang="en-GB"/>
          </a:p>
          <a:p>
            <a:endParaRPr lang="en-GB"/>
          </a:p>
          <a:p>
            <a:r>
              <a:rPr lang="en-GB"/>
              <a:t>Glaucoma associated with phakomatosis is seen</a:t>
            </a:r>
            <a:r>
              <a:rPr lang="en-US"/>
              <a:t> </a:t>
            </a:r>
            <a:r>
              <a:rPr lang="en-GB"/>
              <a:t>in Sturge-Weber syndrome ( 50% cases) and Von</a:t>
            </a:r>
            <a:r>
              <a:rPr lang="en-US"/>
              <a:t> </a:t>
            </a:r>
            <a:r>
              <a:rPr lang="en-GB"/>
              <a:t>Recklinghausen’s neurofibromatosis (25% cases)Miscellaneous conditions. Lowe’s syndrome</a:t>
            </a:r>
            <a:endParaRPr lang="en-GB"/>
          </a:p>
          <a:p>
            <a:endParaRPr lang="en-GB"/>
          </a:p>
          <a:p>
            <a:r>
              <a:rPr lang="en-US"/>
              <a:t>M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llaneous</a:t>
            </a:r>
            <a:r>
              <a:rPr lang="en-US"/>
              <a:t>:</a:t>
            </a:r>
            <a:r>
              <a:rPr lang="en-US"/>
              <a:t> </a:t>
            </a:r>
            <a:r>
              <a:rPr lang="en-GB"/>
              <a:t>(oculo-cerebro-renal syndrome), naevus of Ota,</a:t>
            </a:r>
            <a:r>
              <a:rPr lang="en-GB"/>
              <a:t>nanophthalmos, congenital ectropion uveae,</a:t>
            </a:r>
            <a:r>
              <a:rPr lang="en-US"/>
              <a:t> </a:t>
            </a:r>
            <a:r>
              <a:rPr lang="en-GB"/>
              <a:t>congenital microcornea and rubella syndrome.</a:t>
            </a:r>
            <a:endParaRPr lang="en-GB"/>
          </a:p>
        </p:txBody>
      </p:sp>
      <p:sp>
        <p:nvSpPr>
          <p:cNvPr id="1048672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rise</a:t>
            </a:r>
            <a:r>
              <a:rPr lang="en-US"/>
              <a:t>.</a:t>
            </a:r>
            <a:endParaRPr lang="en-GB"/>
          </a:p>
          <a:p>
            <a:r>
              <a:rPr lang="en-US"/>
              <a:t>It occurs in eyes</a:t>
            </a:r>
            <a:r>
              <a:rPr lang="en-US"/>
              <a:t> </a:t>
            </a:r>
            <a:r>
              <a:rPr lang="en-US"/>
              <a:t>with open angle of the anterior chamber.</a:t>
            </a:r>
            <a:endParaRPr lang="en-GB"/>
          </a:p>
          <a:p>
            <a:r>
              <a:rPr lang="en-US"/>
              <a:t> 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.</a:t>
            </a:r>
            <a:endParaRPr lang="en-GB"/>
          </a:p>
          <a:p>
            <a:r>
              <a:rPr lang="en-US"/>
              <a:t>is typically characterised</a:t>
            </a:r>
            <a:r>
              <a:rPr lang="en-US"/>
              <a:t> </a:t>
            </a:r>
            <a:r>
              <a:rPr lang="en-US"/>
              <a:t>by slowly progressive raised intraocular pressure</a:t>
            </a:r>
            <a:r>
              <a:rPr lang="en-US"/>
              <a:t> </a:t>
            </a:r>
            <a:r>
              <a:rPr lang="en-US"/>
              <a:t>(&gt;21 mmHg recorded on at least a few occasions)</a:t>
            </a:r>
            <a:r>
              <a:rPr lang="en-US"/>
              <a:t> </a:t>
            </a:r>
            <a:r>
              <a:rPr lang="en-US"/>
              <a:t>associated with characteristic optic disc cupping and</a:t>
            </a:r>
            <a:r>
              <a:rPr lang="en-US"/>
              <a:t> </a:t>
            </a:r>
            <a:r>
              <a:rPr lang="en-US"/>
              <a:t>specific visual field defects.</a:t>
            </a:r>
            <a:endParaRPr lang="en-GB"/>
          </a:p>
        </p:txBody>
      </p:sp>
      <p:sp>
        <p:nvSpPr>
          <p:cNvPr id="1048674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y</a:t>
            </a:r>
            <a:endParaRPr lang="en-GB"/>
          </a:p>
          <a:p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endParaRPr lang="en-GB"/>
          </a:p>
          <a:p>
            <a:r>
              <a:rPr lang="en-US"/>
              <a:t>M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s</a:t>
            </a:r>
            <a:endParaRPr lang="en-GB"/>
          </a:p>
          <a:p>
            <a:r>
              <a:rPr lang="en-US"/>
              <a:t>R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e</a:t>
            </a:r>
            <a:endParaRPr lang="en-GB"/>
          </a:p>
          <a:p>
            <a:r>
              <a:rPr lang="en-US"/>
              <a:t>D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s</a:t>
            </a:r>
            <a:endParaRPr lang="en-GB"/>
          </a:p>
          <a:p>
            <a:r>
              <a:rPr lang="en-US"/>
              <a:t>Cigarette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endParaRPr lang="en-GB"/>
          </a:p>
          <a:p>
            <a:r>
              <a:rPr lang="en-US"/>
              <a:t>H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endParaRPr lang="en-GB"/>
          </a:p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y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x</a:t>
            </a:r>
            <a:r>
              <a:rPr lang="en-US"/>
              <a:t>i</a:t>
            </a:r>
            <a:r>
              <a:rPr lang="en-US"/>
              <a:t>cosis</a:t>
            </a:r>
            <a:endParaRPr lang="en-GB"/>
          </a:p>
          <a:p>
            <a:r>
              <a:rPr lang="en-US"/>
              <a:t>L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teroids</a:t>
            </a:r>
            <a:endParaRPr lang="en-GB"/>
          </a:p>
          <a:p>
            <a:endParaRPr lang="en-GB"/>
          </a:p>
        </p:txBody>
      </p:sp>
      <p:sp>
        <p:nvSpPr>
          <p:cNvPr id="104867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/>
              <a:t>It varies in different populations. </a:t>
            </a:r>
            <a:endParaRPr lang="en-GB"/>
          </a:p>
          <a:p>
            <a:r>
              <a:rPr lang="en-GB"/>
              <a:t>In general, it affects</a:t>
            </a:r>
            <a:r>
              <a:rPr lang="en-US"/>
              <a:t> </a:t>
            </a:r>
            <a:r>
              <a:rPr lang="en-GB"/>
              <a:t>about 1 in 100 of the general population (of either</a:t>
            </a:r>
            <a:r>
              <a:rPr lang="en-US"/>
              <a:t> </a:t>
            </a:r>
            <a:r>
              <a:rPr lang="en-GB"/>
              <a:t>sex) above the age of 40 years. </a:t>
            </a:r>
            <a:endParaRPr lang="en-GB"/>
          </a:p>
          <a:p>
            <a:r>
              <a:rPr lang="en-GB"/>
              <a:t>It forms about one</a:t>
            </a:r>
            <a:r>
              <a:rPr lang="en-US"/>
              <a:t>-</a:t>
            </a:r>
            <a:r>
              <a:rPr lang="en-GB"/>
              <a:t>third cases of all glaucomas.</a:t>
            </a:r>
            <a:endParaRPr lang="en-GB"/>
          </a:p>
        </p:txBody>
      </p:sp>
      <p:sp>
        <p:nvSpPr>
          <p:cNvPr id="104867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e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09728">
              <a:buNone/>
            </a:pPr>
            <a:r>
              <a:rPr lang="en-GB"/>
              <a:t>Pathophysiology of glaucoma revolves around the</a:t>
            </a:r>
            <a:r>
              <a:rPr lang="en-US"/>
              <a:t> </a:t>
            </a:r>
            <a:r>
              <a:rPr lang="en-GB"/>
              <a:t>aqueous humour dynamics. The principal ocular</a:t>
            </a:r>
            <a:r>
              <a:rPr lang="en-US"/>
              <a:t> </a:t>
            </a:r>
            <a:r>
              <a:rPr lang="en-GB"/>
              <a:t>structures concerned with it are</a:t>
            </a:r>
            <a:r>
              <a:rPr lang="en-US"/>
              <a:t>:</a:t>
            </a:r>
            <a:r>
              <a:rPr lang="en-GB"/>
              <a:t> </a:t>
            </a:r>
            <a:endParaRPr lang="en-GB"/>
          </a:p>
          <a:p>
            <a:pPr indent="0" marL="109728">
              <a:buNone/>
            </a:pPr>
            <a:r>
              <a:rPr lang="en-GB"/>
              <a:t>ciliary body,</a:t>
            </a:r>
            <a:endParaRPr lang="en-GB"/>
          </a:p>
          <a:p>
            <a:pPr indent="0" marL="109728">
              <a:buNone/>
            </a:pPr>
            <a:r>
              <a:rPr lang="en-GB"/>
              <a:t> angle of</a:t>
            </a:r>
            <a:r>
              <a:rPr lang="en-US"/>
              <a:t> </a:t>
            </a:r>
            <a:r>
              <a:rPr lang="en-GB"/>
              <a:t>anterior chamber </a:t>
            </a:r>
            <a:endParaRPr lang="en-GB"/>
          </a:p>
          <a:p>
            <a:pPr indent="0" marL="109728">
              <a:buNone/>
            </a:pPr>
            <a:r>
              <a:rPr lang="en-GB"/>
              <a:t> the aqueous outflow system</a:t>
            </a:r>
            <a:endParaRPr lang="en-GB"/>
          </a:p>
        </p:txBody>
      </p:sp>
      <p:sp>
        <p:nvSpPr>
          <p:cNvPr id="1048619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Y</a:t>
            </a:r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idx="1"/>
          </p:nvPr>
        </p:nvSpPr>
        <p:spPr>
          <a:xfrm>
            <a:off x="457200" y="1287092"/>
            <a:ext cx="8159876" cy="5433965"/>
          </a:xfrm>
        </p:spPr>
        <p:txBody>
          <a:bodyPr>
            <a:normAutofit fontScale="96296" lnSpcReduction="20000"/>
          </a:bodyPr>
          <a:p>
            <a:endParaRPr lang="en-GB"/>
          </a:p>
          <a:p>
            <a:r>
              <a:rPr lang="en-GB"/>
              <a:t>The disease is insidious and usually</a:t>
            </a:r>
            <a:r>
              <a:rPr lang="en-US"/>
              <a:t> </a:t>
            </a:r>
            <a:r>
              <a:rPr lang="en-GB"/>
              <a:t>asymptomatic, until it has caused a significant</a:t>
            </a:r>
            <a:r>
              <a:rPr lang="en-US"/>
              <a:t> </a:t>
            </a:r>
            <a:r>
              <a:rPr lang="en-GB"/>
              <a:t>loss of visual field. </a:t>
            </a:r>
            <a:endParaRPr lang="en-GB"/>
          </a:p>
          <a:p>
            <a:r>
              <a:rPr lang="en-GB"/>
              <a:t>Patients may experience mild headache and</a:t>
            </a:r>
            <a:r>
              <a:rPr lang="en-US"/>
              <a:t> </a:t>
            </a:r>
            <a:r>
              <a:rPr lang="en-GB"/>
              <a:t>eyeache.</a:t>
            </a:r>
            <a:endParaRPr lang="en-GB"/>
          </a:p>
          <a:p>
            <a:r>
              <a:rPr lang="en-GB"/>
              <a:t>Occasionally, an observant patient may notice a</a:t>
            </a:r>
            <a:r>
              <a:rPr lang="en-US"/>
              <a:t> </a:t>
            </a:r>
            <a:r>
              <a:rPr lang="en-GB"/>
              <a:t>defect in the visual field.</a:t>
            </a:r>
            <a:endParaRPr lang="en-GB"/>
          </a:p>
          <a:p>
            <a:r>
              <a:rPr lang="en-GB"/>
              <a:t>Reading and close work often present increasing</a:t>
            </a:r>
            <a:r>
              <a:rPr lang="en-US"/>
              <a:t> </a:t>
            </a:r>
            <a:r>
              <a:rPr lang="en-GB"/>
              <a:t>difficulties owing to accommodative failure due</a:t>
            </a:r>
            <a:r>
              <a:rPr lang="en-US"/>
              <a:t> </a:t>
            </a:r>
            <a:r>
              <a:rPr lang="en-GB"/>
              <a:t>to constant pressure on the ciliary muscle and its</a:t>
            </a:r>
            <a:r>
              <a:rPr lang="en-US"/>
              <a:t> </a:t>
            </a:r>
            <a:r>
              <a:rPr lang="en-GB"/>
              <a:t>nerve supply. Therefore, patients usually complain</a:t>
            </a:r>
            <a:r>
              <a:rPr lang="en-US"/>
              <a:t> </a:t>
            </a:r>
            <a:r>
              <a:rPr lang="en-GB"/>
              <a:t>of frequent changes in presbyopic glasses.</a:t>
            </a:r>
            <a:endParaRPr lang="en-GB"/>
          </a:p>
          <a:p>
            <a:r>
              <a:rPr lang="en-GB"/>
              <a:t>Patients develop delayed dark adaptation, a</a:t>
            </a:r>
            <a:r>
              <a:rPr lang="en-US"/>
              <a:t> </a:t>
            </a:r>
            <a:r>
              <a:rPr lang="en-GB"/>
              <a:t>disability</a:t>
            </a:r>
            <a:r>
              <a:rPr lang="en-US"/>
              <a:t>.</a:t>
            </a:r>
            <a:endParaRPr lang="en-GB"/>
          </a:p>
        </p:txBody>
      </p:sp>
      <p:sp>
        <p:nvSpPr>
          <p:cNvPr id="104868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</a:t>
            </a:r>
            <a:r>
              <a:rPr lang="en-US"/>
              <a:t>y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"/>
          <p:cNvSpPr>
            <a:spLocks noGrp="1"/>
          </p:cNvSpPr>
          <p:nvPr>
            <p:ph idx="1"/>
          </p:nvPr>
        </p:nvSpPr>
        <p:spPr>
          <a:xfrm>
            <a:off x="260404" y="1417638"/>
            <a:ext cx="8137020" cy="5088755"/>
          </a:xfrm>
        </p:spPr>
        <p:txBody>
          <a:bodyPr/>
          <a:p>
            <a:r>
              <a:rPr lang="en-US"/>
              <a:t>N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y</a:t>
            </a:r>
            <a:endParaRPr lang="en-GB"/>
          </a:p>
          <a:p>
            <a:r>
              <a:rPr lang="en-US"/>
              <a:t>Later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g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z</a:t>
            </a:r>
            <a:r>
              <a:rPr lang="en-US"/>
              <a:t>e</a:t>
            </a:r>
            <a:r>
              <a:rPr lang="en-US"/>
              <a:t>.</a:t>
            </a:r>
            <a:endParaRPr lang="en-GB"/>
          </a:p>
          <a:p>
            <a:r>
              <a:rPr lang="en-US"/>
              <a:t>I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s</a:t>
            </a:r>
            <a:endParaRPr lang="en-GB"/>
          </a:p>
          <a:p>
            <a:r>
              <a:rPr lang="en-US"/>
              <a:t>O</a:t>
            </a:r>
            <a:r>
              <a:rPr lang="en-US"/>
              <a:t>p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:</a:t>
            </a:r>
            <a:r>
              <a:rPr lang="en-US"/>
              <a:t> </a:t>
            </a:r>
            <a:endParaRPr lang="en-GB"/>
          </a:p>
          <a:p>
            <a:r>
              <a:rPr lang="en-US"/>
              <a:t>e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0</a:t>
            </a:r>
            <a:r>
              <a:rPr lang="en-US"/>
              <a:t>.</a:t>
            </a:r>
            <a:r>
              <a:rPr lang="en-US"/>
              <a:t>2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0</a:t>
            </a:r>
            <a:r>
              <a:rPr lang="en-US"/>
              <a:t>.</a:t>
            </a:r>
            <a:r>
              <a:rPr lang="en-US"/>
              <a:t>6</a:t>
            </a:r>
            <a:r>
              <a:rPr lang="en-US"/>
              <a:t>&gt;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N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0</a:t>
            </a:r>
            <a:r>
              <a:rPr lang="en-US"/>
              <a:t>.</a:t>
            </a:r>
            <a:r>
              <a:rPr lang="en-US"/>
              <a:t>1</a:t>
            </a:r>
            <a:r>
              <a:rPr lang="en-US"/>
              <a:t>-</a:t>
            </a:r>
            <a:r>
              <a:rPr lang="en-US"/>
              <a:t>0</a:t>
            </a:r>
            <a:r>
              <a:rPr lang="en-US"/>
              <a:t>.</a:t>
            </a:r>
            <a:r>
              <a:rPr lang="en-US"/>
              <a:t>4</a:t>
            </a:r>
            <a:r>
              <a:rPr lang="en-US"/>
              <a:t>)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rrhage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.</a:t>
            </a:r>
            <a:r>
              <a:rPr lang="en-US"/>
              <a:t> </a:t>
            </a:r>
            <a:endParaRPr lang="en-GB"/>
          </a:p>
        </p:txBody>
      </p:sp>
      <p:sp>
        <p:nvSpPr>
          <p:cNvPr id="104868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</a:t>
            </a:r>
            <a:r>
              <a:rPr lang="en-US"/>
              <a:t>d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ced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k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is 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n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y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the damage</a:t>
            </a:r>
            <a:r>
              <a:rPr lang="en-US"/>
              <a:t> </a:t>
            </a:r>
            <a:r>
              <a:rPr lang="en-GB"/>
              <a:t>progresses, all the neural tissue of the disc is</a:t>
            </a:r>
            <a:r>
              <a:rPr lang="en-US"/>
              <a:t> </a:t>
            </a:r>
            <a:r>
              <a:rPr lang="en-GB"/>
              <a:t>destroyed and the optic nerve head appears white</a:t>
            </a:r>
            <a:r>
              <a:rPr lang="en-US"/>
              <a:t> </a:t>
            </a:r>
            <a:r>
              <a:rPr lang="en-GB"/>
              <a:t>and deeply excavated</a:t>
            </a:r>
            <a:endParaRPr lang="en-GB"/>
          </a:p>
          <a:p>
            <a:endParaRPr lang="en-GB"/>
          </a:p>
        </p:txBody>
      </p:sp>
      <p:sp>
        <p:nvSpPr>
          <p:cNvPr id="104868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'</a:t>
            </a:r>
            <a:r>
              <a:rPr lang="en-US"/>
              <a:t>d</a:t>
            </a:r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99241" y="334077"/>
            <a:ext cx="8145517" cy="6189846"/>
          </a:xfrm>
          <a:prstGeom prst="rect"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3988" y="861073"/>
            <a:ext cx="8027862" cy="5624880"/>
          </a:xfrm>
          <a:prstGeom prst="rect"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09728">
              <a:buNone/>
            </a:pPr>
            <a:r>
              <a:rPr lang="en-GB"/>
              <a:t>POAG may sometimes be associated with </a:t>
            </a:r>
            <a:endParaRPr lang="en-GB"/>
          </a:p>
          <a:p>
            <a:r>
              <a:rPr lang="en-GB"/>
              <a:t>high myopia,</a:t>
            </a:r>
            <a:endParaRPr lang="en-GB"/>
          </a:p>
          <a:p>
            <a:r>
              <a:rPr lang="en-GB"/>
              <a:t>Fuchs’ endothelial dystrophy</a:t>
            </a:r>
            <a:r>
              <a:rPr lang="en-US"/>
              <a:t>,</a:t>
            </a:r>
            <a:endParaRPr lang="en-GB"/>
          </a:p>
          <a:p>
            <a:r>
              <a:rPr lang="en-GB"/>
              <a:t>retinitis pigmentosa,</a:t>
            </a:r>
            <a:endParaRPr lang="en-GB"/>
          </a:p>
          <a:p>
            <a:r>
              <a:rPr lang="en-GB"/>
              <a:t>central retinal vein occlusion </a:t>
            </a:r>
            <a:endParaRPr lang="en-GB"/>
          </a:p>
          <a:p>
            <a:r>
              <a:rPr lang="en-GB"/>
              <a:t>and primary retinal</a:t>
            </a:r>
            <a:r>
              <a:rPr lang="en-US"/>
              <a:t> </a:t>
            </a:r>
            <a:r>
              <a:rPr lang="en-GB"/>
              <a:t>detachment.</a:t>
            </a:r>
            <a:endParaRPr lang="en-GB"/>
          </a:p>
        </p:txBody>
      </p:sp>
      <p:sp>
        <p:nvSpPr>
          <p:cNvPr id="104868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6296" lnSpcReduction="20000"/>
          </a:bodyPr>
          <a:p>
            <a:r>
              <a:rPr lang="en-GB"/>
              <a:t>Tonometry. </a:t>
            </a:r>
            <a:endParaRPr lang="en-GB"/>
          </a:p>
          <a:p>
            <a:r>
              <a:rPr lang="en-GB"/>
              <a:t>Diurnal variation test is especially useful in</a:t>
            </a:r>
            <a:r>
              <a:rPr lang="en-US"/>
              <a:t> </a:t>
            </a:r>
            <a:r>
              <a:rPr lang="en-GB"/>
              <a:t>detection of early cases</a:t>
            </a:r>
            <a:r>
              <a:rPr lang="en-US"/>
              <a:t>.</a:t>
            </a:r>
            <a:endParaRPr lang="en-GB"/>
          </a:p>
          <a:p>
            <a:r>
              <a:rPr lang="en-GB"/>
              <a:t> Gonioscopy. It reveals a wide open angle of</a:t>
            </a:r>
            <a:r>
              <a:rPr lang="en-US"/>
              <a:t> </a:t>
            </a:r>
            <a:r>
              <a:rPr lang="en-GB"/>
              <a:t>anterior chamber. Its primary importance in POAG</a:t>
            </a:r>
            <a:r>
              <a:rPr lang="en-US"/>
              <a:t> </a:t>
            </a:r>
            <a:r>
              <a:rPr lang="en-US"/>
              <a:t>i</a:t>
            </a:r>
            <a:r>
              <a:rPr lang="en-GB"/>
              <a:t>s to rule out other forms of glaucoma.</a:t>
            </a:r>
            <a:endParaRPr lang="en-GB"/>
          </a:p>
          <a:p>
            <a:r>
              <a:rPr lang="en-GB"/>
              <a:t> Documentation of optic disc changes is of utmost</a:t>
            </a:r>
            <a:r>
              <a:rPr lang="en-US"/>
              <a:t> </a:t>
            </a:r>
            <a:r>
              <a:rPr lang="en-GB"/>
              <a:t>importance</a:t>
            </a:r>
            <a:r>
              <a:rPr lang="en-US"/>
              <a:t>.</a:t>
            </a:r>
            <a:endParaRPr lang="en-GB"/>
          </a:p>
          <a:p>
            <a:r>
              <a:rPr lang="en-GB"/>
              <a:t> Slit-lamp examination of anterior segment t</a:t>
            </a:r>
            <a:r>
              <a:rPr lang="en-US"/>
              <a:t>o</a:t>
            </a:r>
            <a:r>
              <a:rPr lang="en-US"/>
              <a:t> </a:t>
            </a:r>
            <a:r>
              <a:rPr lang="en-GB"/>
              <a:t>rule out causes of secondary open angl</a:t>
            </a:r>
            <a:r>
              <a:rPr lang="en-US"/>
              <a:t>e</a:t>
            </a:r>
            <a:r>
              <a:rPr lang="en-US"/>
              <a:t> </a:t>
            </a:r>
            <a:r>
              <a:rPr lang="en-GB"/>
              <a:t>glaucoma.</a:t>
            </a:r>
            <a:endParaRPr lang="en-GB"/>
          </a:p>
          <a:p>
            <a:r>
              <a:rPr lang="en-GB"/>
              <a:t> Perimetry to detect the visual field defects.</a:t>
            </a:r>
            <a:endParaRPr lang="en-GB"/>
          </a:p>
          <a:p>
            <a:r>
              <a:rPr lang="en-GB"/>
              <a:t>Nerve fibre layer analyzer (NFLA)</a:t>
            </a:r>
            <a:r>
              <a:rPr lang="en-US"/>
              <a:t>.</a:t>
            </a:r>
            <a:endParaRPr lang="en-GB"/>
          </a:p>
          <a:p>
            <a:r>
              <a:rPr lang="en-US"/>
              <a:t>Provocative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s</a:t>
            </a:r>
            <a:endParaRPr lang="en-GB"/>
          </a:p>
        </p:txBody>
      </p:sp>
      <p:sp>
        <p:nvSpPr>
          <p:cNvPr id="104868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"/>
          <p:cNvSpPr>
            <a:spLocks noGrp="1"/>
          </p:cNvSpPr>
          <p:nvPr>
            <p:ph idx="1"/>
          </p:nvPr>
        </p:nvSpPr>
        <p:spPr>
          <a:xfrm>
            <a:off x="549038" y="1165947"/>
            <a:ext cx="8045924" cy="5083202"/>
          </a:xfrm>
        </p:spPr>
        <p:txBody>
          <a:bodyPr>
            <a:normAutofit fontScale="96296" lnSpcReduction="20000"/>
          </a:bodyPr>
          <a:p>
            <a:r>
              <a:rPr lang="en-GB"/>
              <a:t>Depend</a:t>
            </a:r>
            <a:r>
              <a:rPr lang="en-US"/>
              <a:t>s</a:t>
            </a:r>
            <a:r>
              <a:rPr lang="en-US"/>
              <a:t> </a:t>
            </a:r>
            <a:r>
              <a:rPr lang="en-GB"/>
              <a:t>upon the level of intraocular pressure</a:t>
            </a:r>
            <a:endParaRPr lang="en-GB"/>
          </a:p>
          <a:p>
            <a:pPr indent="0" marL="109728">
              <a:buNone/>
            </a:pPr>
            <a:r>
              <a:rPr lang="en-GB"/>
              <a:t>(IOP), glaucomatous cupping of the optic disc and</a:t>
            </a:r>
            <a:endParaRPr lang="en-GB"/>
          </a:p>
          <a:p>
            <a:pPr indent="0" marL="109728">
              <a:buNone/>
            </a:pPr>
            <a:r>
              <a:rPr lang="en-GB"/>
              <a:t>the visual field changes</a:t>
            </a:r>
            <a:r>
              <a:rPr lang="en-US"/>
              <a:t>.</a:t>
            </a:r>
            <a:endParaRPr lang="en-GB"/>
          </a:p>
          <a:p>
            <a:pPr indent="0" marL="109728">
              <a:buNone/>
            </a:pPr>
            <a:r>
              <a:rPr lang="en-US"/>
              <a:t>Primary open angle glaucoma (POAG)</a:t>
            </a:r>
            <a:r>
              <a:rPr lang="en-US"/>
              <a:t>:</a:t>
            </a:r>
            <a:r>
              <a:rPr lang="en-US"/>
              <a:t> IOP</a:t>
            </a:r>
            <a:endParaRPr lang="en-GB"/>
          </a:p>
          <a:p>
            <a:pPr indent="0" marL="109728">
              <a:buNone/>
            </a:pPr>
            <a:r>
              <a:rPr lang="en-US"/>
              <a:t>(&gt;21 mm of Hg) is associated with definite</a:t>
            </a:r>
            <a:endParaRPr lang="en-GB"/>
          </a:p>
          <a:p>
            <a:pPr indent="0" marL="109728">
              <a:buNone/>
            </a:pPr>
            <a:r>
              <a:rPr lang="en-US"/>
              <a:t>glaucomatous optic disc cupping and visual fiel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changes</a:t>
            </a:r>
            <a:endParaRPr lang="en-GB"/>
          </a:p>
          <a:p>
            <a:pPr indent="0" marL="109728">
              <a:buNone/>
            </a:pPr>
            <a:r>
              <a:rPr lang="en-US"/>
              <a:t>Ocular hypertension or glaucoma suspect</a:t>
            </a:r>
            <a:r>
              <a:rPr lang="en-US"/>
              <a:t>:</a:t>
            </a:r>
            <a:r>
              <a:rPr lang="en-US"/>
              <a:t> IOP</a:t>
            </a:r>
            <a:endParaRPr lang="en-GB"/>
          </a:p>
          <a:p>
            <a:pPr indent="0" marL="109728">
              <a:buNone/>
            </a:pPr>
            <a:r>
              <a:rPr lang="en-US"/>
              <a:t>constantly more than 21 mm of Hg but no optic disc</a:t>
            </a:r>
            <a:endParaRPr lang="en-GB"/>
          </a:p>
          <a:p>
            <a:pPr indent="0" marL="109728">
              <a:buNone/>
            </a:pPr>
            <a:r>
              <a:rPr lang="en-US"/>
              <a:t>or visual field changes</a:t>
            </a:r>
            <a:r>
              <a:rPr lang="en-US"/>
              <a:t>.</a:t>
            </a:r>
            <a:endParaRPr lang="en-GB"/>
          </a:p>
          <a:p>
            <a:pPr indent="0" marL="109728">
              <a:buNone/>
            </a:pPr>
            <a:r>
              <a:rPr lang="en-US"/>
              <a:t>Normal tension glaucoma (NTG) or low tension</a:t>
            </a:r>
            <a:endParaRPr lang="en-GB"/>
          </a:p>
          <a:p>
            <a:pPr indent="0" marL="109728">
              <a:buNone/>
            </a:pPr>
            <a:r>
              <a:rPr lang="en-US"/>
              <a:t>glaucoma</a:t>
            </a:r>
            <a:r>
              <a:rPr lang="en-US"/>
              <a:t>:</a:t>
            </a:r>
            <a:r>
              <a:rPr lang="en-US"/>
              <a:t>typical</a:t>
            </a:r>
            <a:r>
              <a:rPr lang="en-US"/>
              <a:t> </a:t>
            </a:r>
            <a:r>
              <a:rPr lang="en-US"/>
              <a:t>glaucomatous disc cupping with or without visual</a:t>
            </a:r>
            <a:r>
              <a:rPr lang="en-US"/>
              <a:t> </a:t>
            </a:r>
            <a:r>
              <a:rPr lang="en-US"/>
              <a:t>field changes is associated with an 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constantly below 21 mm of Hg  </a:t>
            </a:r>
            <a:endParaRPr lang="en-GB"/>
          </a:p>
        </p:txBody>
      </p:sp>
      <p:sp>
        <p:nvSpPr>
          <p:cNvPr id="1048690" name=""/>
          <p:cNvSpPr>
            <a:spLocks noGrp="1"/>
          </p:cNvSpPr>
          <p:nvPr>
            <p:ph type="title"/>
          </p:nvPr>
        </p:nvSpPr>
        <p:spPr>
          <a:xfrm>
            <a:off x="583881" y="22947"/>
            <a:ext cx="8229600" cy="1143000"/>
          </a:xfrm>
        </p:spPr>
        <p:txBody>
          <a:bodyPr/>
          <a:p>
            <a:r>
              <a:rPr lang="en-US"/>
              <a:t>D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126" name=""/><p:cNvGrpSpPr/><p:nvPr/></p:nvGrpSpPr><p:grpSpPr><a:xfrm><a:off x="0" y="0"/><a:ext cx="0" cy="0"/><a:chOff x="0" y="0"/><a:chExt cx="0" cy="0"/></a:xfrm></p:grpSpPr><p:sp><p:nvSpPr><p:cNvPr id="1048691" name=""/><p:cNvSpPr><a:spLocks noGrp="1"/></p:cNvSpPr><p:nvPr><p:ph idx="1"/></p:nvPr></p:nvSpPr><p:spPr/><p:txBody><a:bodyPr/><a:p><a:r><a:rPr lang="en-US"/><a:t>T</a:t></a:r><a:r><a:rPr lang="en-US"/><a:t>h</a:t></a:r><a:r><a:rPr lang="en-US"/><a:t>e</a:t></a:r><a:r><a:rPr lang="en-US"/><a:t> </a:t></a:r><a:r><a:rPr lang="en-US"/><a:t>g</a:t></a:r><a:r><a:rPr lang="en-US"/><a:t>o</a:t></a:r><a:r><a:rPr lang="en-US"/><a:t>a</a:t></a:r><a:r><a:rPr lang="en-US"/><a:t>l</a:t></a:r><a:r><a:rPr lang="en-US"/><a:t> </a:t></a:r><a:r><a:rPr lang="en-US"/><a:t>agonist</a:t></a:r><a:r><a:rPr lang="en-US"/><a:t> </a:t></a:r><a:r><a:rPr lang="en-US"/><a:t>r</a:t></a:r><a:r><a:rPr lang="en-US"/><a:t>e</a:t></a:r><a:r><a:rPr lang="en-US"/><a:t>d</a:t></a:r><a:r><a:rPr lang="en-US"/><a:t>u</a:t></a:r><a:r><a:rPr lang="en-US"/><a:t>c</a:t></a:r><a:r><a:rPr lang="en-US"/><a:t>e</a:t></a:r><a:r><a:rPr lang="en-US"/><a:t> </a:t></a:r><a:r><a:rPr lang="en-US"/><a:t>I</a:t></a:r><a:r><a:rPr lang="en-US"/><a:t>O</a:t></a:r><a:r><a:rPr lang="en-US"/><a:t>P</a:t></a:r><a:r><a:rPr lang="en-US"/><a:t>.</a:t></a:r><a:endParaRPr lang="en-GB"/></a:p><a:p><a:r><a:rPr lang="en-US"/><a:t>Therapeutic choicesinclude:</a:t></a:r><a:endParaRPr lang="en-GB"/></a:p><a:p><a:r><a:rPr lang="en-US"/><a:t> Medical therapy</a:t></a:r><a:r><a:rPr lang="en-US"/><a:t>(</a:t></a:r><a:r><a:rPr lang="en-US"/><a:t>beta blockers </a:t></a:r><a:r><a:rPr lang="en-US"/><a:t>p</a:t></a:r><a:r><a:rPr lang="en-US"/><a:t>r</a:t></a:r><a:r><a:rPr lang="en-US"/><a:t>o</a:t></a:r><a:r><a:rPr lang="en-US"/><a:t>s</a:t></a:r><a:r><a:rPr lang="en-US"/><a:t>t</a:t></a:r><a:r><a:rPr lang="en-US"/><a:t>a</a:t></a:r><a:r><a:rPr lang="en-US"/><a:t>g</a:t></a:r><a:r><a:rPr lang="en-US"/><a:t>l</a:t></a:r><a:r><a:rPr lang="en-US"/><a:t>a</a:t></a:r><a:r><a:rPr lang="en-US"/><a:t>n</a:t></a:r><a:r><a:rPr lang="en-US"/><a:t>d</a:t></a:r><a:r><a:rPr lang="en-US"/><a:t>i</a:t></a:r><a:r><a:rPr lang="en-US"/><a:t>n</a:t></a:r><a:r><a:rPr lang="en-US"/><a:t>s</a:t></a:r><a:r><a:rPr lang="en-US"/><a:t>,</a:t></a:r><a:r><a:rPr lang="en-US"/><a:t> </a:t></a:r><a:r><a:rPr lang="en-US"/><a:t>c</a:t></a:r><a:r><a:rPr lang="en-US"/><a:t>a</a:t></a:r><a:r><a:rPr lang="en-US"/><a:t>r</a:t></a:r><a:r><a:rPr lang="en-US"/><a:t>b</a:t></a:r><a:r><a:rPr lang="en-US"/><a:t>o</a:t></a:r><a:r><a:rPr lang="en-US"/><a:t>n</a:t></a:r><a:r><a:rPr lang="en-US"/><a:t>i</a:t></a:r><a:r><a:rPr lang="en-US"/><a:t>c</a:t></a:r><a:r><a:rPr lang="en-US"/><a:t> </a:t></a:r><a:r><a:rPr lang="en-US"/><a:t>a</a:t></a:r><a:r><a:rPr lang="en-US"/><a:t>n</a:t></a:r><a:r><a:rPr lang="en-US"/><a:t>h</a:t></a:r><a:r><a:rPr lang="en-US"/><a:t>y</a:t></a:r><a:r><a:rPr lang="en-US"/><a:t>d</a:t></a:r><a:r><a:rPr lang="en-US"/><a:t>r</a:t></a:r><a:r><a:rPr lang="en-US"/><a:t>a</a:t></a:r><a:r><a:rPr lang="en-US"/><a:t>s</a:t></a:r><a:r><a:rPr lang="en-US"/><a:t>e</a:t></a:r><a:r><a:rPr lang="en-US"/><a:t> </a:t></a:r><a:r><a:rPr lang="en-US"/><a:t>i</a:t></a:r><a:r><a:rPr lang="en-US"/><a:t>n</a:t></a:r><a:r><a:rPr lang="en-US"/><a:t>h</a:t></a:r><a:r><a:rPr lang="en-US"/><a:t>i</a:t></a:r><a:r><a:rPr lang="en-US"/><a:t>b</a:t></a:r><a:r><a:rPr lang="en-US"/><a:t>i</a:t></a:r><a:r><a:rPr lang="en-US"/><a:t>t</a:t></a:r><a:r><a:rPr lang="en-US"/><a:t>o</a:t></a:r><a:r><a:rPr lang="en-US"/><a:t>r</a:t></a:r><a:r><a:rPr lang="en-US"/><a:t>s</a:t></a:r><a:r><a:rPr lang="en-US"/><a:t>,</a:t></a:r><a:r><a:rPr lang="en-US"/><a:t> </a:t></a:r><a:r><a:rPr lang="en-US"/><a:t>a</a:t></a:r><a:r><a:rPr lang="en-US"/><a:t>l</a:t></a:r><a:r><a:rPr lang="en-US"/><a:t>p</a:t></a:r><a:r><a:rPr lang="en-US"/><a:t>h</a:t></a:r><a:r><a:rPr lang="en-US"/><a:t>a</a:t></a:r><a:r><a:rPr lang="en-US"/><a:t> </a:t></a:r><a:r><a:rPr lang="en-US"/><a:t>a</a:t></a:r><a:r><a:rPr lang="en-US"/><a:t>g</a:t></a:r><a:r><a:rPr lang="en-US"/><a:t>o</a:t></a:r><a:r><a:rPr lang="en-US"/><a:t>n</a:t></a:r><a:r><a:rPr lang="en-US"/><a:t>i</a:t></a:r><a:r><a:rPr lang="en-US"/><a:t>s</a:t></a:r><a:r><a:rPr lang="en-US"/><a:t>t</a:t></a:r><a:r><a:rPr lang="en-US"/><a:t>,</a:t></a:r><a:r><a:rPr lang="en-US"/><a:t> </a:t></a:r><a:r><a:rPr lang="en-US"/><a:t>c</a:t></a:r><a:r><a:rPr lang="en-US"/><a:t>o</a:t></a:r><a:r><a:rPr lang="en-US"/><a:t>m</a:t></a:r><a:r><a:rPr lang="en-US"/><a:t>b</a:t></a:r><a:r><a:rPr lang="en-US"/><a:t>i</a:t></a:r><a:r><a:rPr lang="en-US"/><a:t>nation</a:t></a:r><a:r><a:rPr lang="en-US"/><a:t> </a:t></a:r><a:r><a:rPr lang="en-US"/><a:t>t</a:t></a:r><a:r><a:rPr lang="en-US"/><a:t>h</a:t></a:r><a:r><a:rPr lang="en-US"/><a:t>e</a:t></a:r><a:r><a:rPr lang="en-US"/><a:t>r</a:t></a:r><a:r><a:rPr lang="en-US"/><a:t>a</a:t></a:r><a:r><a:rPr lang="en-US"/><a:t>p</a:t></a:r><a:r><a:rPr lang="en-US"/><a:t>y</a:t></a:r><a:r><a:rPr lang="en-US"/><a:t> </a:t></a:r><a:r><a:rPr lang="en-US"/><a:t>e</a:t></a:r><a:r><a:rPr lang="en-US"/><a:t>t</a:t></a:r><a:r><a:rPr lang="en-US"/><a:t>c</a:t></a:r><a:r><a:rPr lang="en-US"/><a:t>)</a:t></a:r><a:endParaRPr lang="en-GB"/></a:p><a:p><a:r><a:rPr lang="en-US"/><a:t> Argon or diode laser trabeculoplasty, and</a:t></a:r><a:r><a:rPr lang="en-US"/><a:t> Filteration surgery.</a:t></a:r><a:endParaRPr lang="en-GB"/></a:p></p:txBody></p:sp><p:sp><p:nvSpPr><p:cNvPr id="1048692" name=""/><p:cNvSpPr><a:spLocks noGrp="1"/></p:cNvSpPr><p:nvPr><p:ph type="title"/></p:nvPr></p:nvSpPr><p:spPr/><p:txBody><a:bodyPr/><a:p><a:r><a:rPr lang="en-US"/><a:t>M</a:t></a:r><a:r><a:rPr lang="en-US"/><a:t>a</a:t></a:r><a:r><a:rPr lang="en-US"/><a:t>n</a:t></a:r><a:r><a:rPr lang="en-US"/><a:t>a</a:t></a:r><a:r><a:rPr lang="en-US"/><a:t>g</a:t></a:r><a:r><a:rPr lang="en-US"/><a:t>e</a:t></a:r><a:r><a:rPr lang="en-US"/><a:t>m</a:t></a:r><a:r><a:rPr lang="en-US"/><a:t>e</a:t></a:r><a:r><a:rPr lang="en-US"/><a:t>n</a:t></a:r><a:r><a:rPr lang="en-US"/><a:t>t</a:t></a:r><a:endParaRPr lang="en-GB"/></a:p></p:txBody></p:sp></p:spTree></p:cSld><p:clrMapOvr><a:masterClrMapping/></p:clrMapOvr></p:sld>
</file>

<file path=ppt/slides/slide39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127" name=""/><p:cNvGrpSpPr/><p:nvPr/></p:nvGrpSpPr><p:grpSpPr><a:xfrm><a:off x="0" y="0"/><a:ext cx="0" cy="0"/><a:chOff x="0" y="0"/><a:chExt cx="0" cy="0"/></a:xfrm></p:grpSpPr><p:sp><p:nvSpPr><p:cNvPr id="1048693" name=""/><p:cNvSpPr><a:spLocks noGrp="1"/></p:cNvSpPr><p:nvPr><p:ph idx="1"/></p:nvPr></p:nvSpPr><p:spPr><a:xfrm><a:off x="467686" y="988959"/><a:ext cx="8204234" cy="5537497"/></a:xfrm></p:spPr><p:txBody><a:bodyPr><a:normAutofit fontScale="92593" lnSpcReduction="20000"/></a:bodyPr><a:p><a:r><a:rPr lang="en-GB"/><a:t>IOP</a:t></a:r><a:r><a:rPr lang="en-US"/><a:t> </a:t></a:r><a:r><a:rPr lang="en-GB"/><a:t>constantly more than 21 mm of Hg but no optic disc</a:t></a:r><a:r><a:rPr lang="en-US"/><a:t> </a:t></a:r><a:r><a:rPr lang="en-GB"/><a:t>visual field changes.</a:t></a:r><a:endParaRPr lang="en-GB"/></a:p><a:p><a:r><a:rPr lang="en-GB"/><a:t>patients should be</a:t></a:r><a:r><a:rPr lang="en-US"/><a:t> </a:t></a:r><a:r><a:rPr lang="en-GB"/><a:t>carefully monitored by an ophthalmologist and</a:t></a:r><a:r><a:rPr lang="en-US"/><a:t> </a:t></a:r><a:r><a:rPr lang="en-GB"/><a:t>should be treated as cases of POAG in the presence</a:t></a:r><a:r><a:rPr lang="en-US"/><a:t> </a:t></a:r><a:r><a:rPr lang="en-GB"/><a:t>of high risk facto</a:t></a:r><a:r><a:rPr lang="en-US"/><a:t>r</a:t></a:r><a:r><a:rPr lang="en-US"/><a:t>s</a:t></a:r><a:r><a:rPr lang="en-US"/><a:t>.</a:t></a:r><a:endParaRPr lang="en-GB"/></a:p><a:p><a:r><a:rPr lang="en-US"/><a:t>H</a:t></a:r><a:r><a:rPr lang="en-US"/><a:t>R</a:t></a:r><a:r><a:rPr lang="en-US"/><a:t>F</a:t></a:r><a:r><a:rPr lang="en-US"/><a:t> </a:t></a:r><a:r><a:rPr lang="en-US"/><a:t>i</a:t></a:r><a:r><a:rPr lang="en-US"/><a:t>n</a:t></a:r><a:r><a:rPr lang="en-US"/><a:t>c</a:t></a:r><a:r><a:rPr lang="en-US"/><a:t>l</a:t></a:r><a:r><a:rPr lang="en-US"/><a:t>u</a:t></a:r><a:r><a:rPr lang="en-US"/><a:t>d</a:t></a:r><a:r><a:rPr lang="en-US"/><a:t>e</a:t></a:r><a:r><a:rPr lang="en-US"/><a:t>s</a:t></a:r><a:r><a:rPr lang="en-US"/><a:t> </a:t></a:r><a:r><a:rPr lang="en-US"/><a:t>s</a:t></a:r><a:r><a:rPr lang="en-US"/><a:t>i</a:t></a:r><a:r><a:rPr lang="en-US"/><a:t>gnificant diurnal variation, i.e., a difference of</a:t></a:r><a:endParaRPr lang="en-GB"/></a:p><a:p><a:pPr indent="0" marL="109728"><a:buNone/></a:pPr><a:r><a:rPr lang="en-GB"/><a:t>more than 8 mm of Hg between the lowest and</a:t></a:r><a:r><a:rPr lang="en-US"/><a:t> </a:t></a:r><a:r><a:rPr lang="en-GB"/><a:t>the highest values of IOP.</a:t></a:r><a:endParaRPr lang="en-GB"/></a:p><a:p><a:pPr indent="0" marL="109728"><a:buNone/></a:pPr><a:r><a:rPr lang="en-GB"/><a:t> Significantly positive water drinking provocative</a:t></a:r><a:endParaRPr lang="en-GB"/></a:p><a:p><a:r><a:rPr lang="en-GB"/><a:t>test.</a:t></a:r><a:endParaRPr lang="en-GB"/></a:p><a:p><a:r><a:rPr lang="en-GB"/><a:t> When associated with splinter haemorrhages over</a:t></a:r><a:r><a:rPr lang="en-US"/><a:t> </a:t></a:r><a:r><a:rPr lang="en-GB"/><a:t>or near the optic disc.</a:t></a:r><a:endParaRPr lang="en-GB"/></a:p><a:p><a:r><a:rPr lang="en-GB"/><a:t> IOP constantly more than 28 mm of Hg.</a:t></a:r><a:endParaRPr lang="en-GB"/></a:p><a:p><a:r><a:rPr lang="en-GB"/><a:t> Retinal nerve fibre large defects.</a:t></a:r><a:endParaRPr lang="en-GB"/></a:p><a:p><a:r><a:rPr lang="en-GB"/><a:t> Parapapillary changes.</a:t></a:r><a:endParaRPr lang="en-GB"/></a:p><a:p><a:r><a:rPr lang="en-GB"/><a:t> Central corneal thickness &lt; 555 µm.</a:t></a:r><a:endParaRPr lang="en-GB"/></a:p><a:p><a:endParaRPr lang="en-GB"/></a:p></p:txBody></p:sp><p:sp><p:nvSpPr><p:cNvPr id="1048694" name=""/><p:cNvSpPr><a:spLocks noGrp="1"/></p:cNvSpPr><p:nvPr><p:ph type="title"/></p:nvPr></p:nvSpPr><p:spPr><a:xfrm><a:off x="457200" y="-109185"/><a:ext cx="8277686" cy="1526823"/></a:xfrm></p:spPr><p:txBody><a:bodyPr/><a:p><a:r><a:rPr lang="en-US"/><a:t>O</a:t></a:r><a:r><a:rPr lang="en-US"/><a:t>C</a:t></a:r><a:r><a:rPr lang="en-US"/><a:t>U</a:t></a:r><a:r><a:rPr lang="en-US"/><a:t>L</a:t></a:r><a:r><a:rPr lang="en-US"/><a:t>A</a:t></a:r><a:r><a:rPr lang="en-US"/><a:t>R</a:t></a:r><a:r><a:rPr lang="en-US"/><a:t> </a:t></a:r><a:r><a:rPr lang="en-US"/><a:t>H</a:t></a:r><a:r><a:rPr lang="en-US"/><a:t>Y</a:t></a:r><a:r><a:rPr lang="en-US"/><a:t>P</a:t></a:r><a:r><a:rPr lang="en-US"/><a:t>E</a:t></a:r><a:r><a:rPr lang="en-US"/><a:t>R</a:t></a:r><a:r><a:rPr lang="en-US"/><a:t>T</a:t></a:r><a:r><a:rPr lang="en-US"/><a:t>E</a:t></a:r><a:r><a:rPr lang="en-US"/><a:t>NSION</a:t></a:r><a:endParaRPr lang="en-GB"/></a:p></p:txBody></p:sp></p:spTree></p:cSld><p:clrMapOvr><a:masterClrMapping/></p:clrMapOvr>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idx="1"/>
          </p:nvPr>
        </p:nvSpPr>
        <p:spPr/>
        <p:txBody>
          <a:bodyPr>
            <a:normAutofit fontScale="96296" lnSpcReduction="20000"/>
          </a:bodyPr>
          <a:p>
            <a:pPr indent="0" marL="109728">
              <a:buNone/>
            </a:pPr>
            <a:r>
              <a:rPr lang="en-GB"/>
              <a:t>Ciliary body</a:t>
            </a:r>
            <a:endParaRPr lang="en-GB"/>
          </a:p>
          <a:p>
            <a:pPr indent="0" marL="109728">
              <a:buNone/>
            </a:pPr>
            <a:r>
              <a:rPr lang="en-GB"/>
              <a:t>It is the seat of aqueous production.</a:t>
            </a:r>
            <a:endParaRPr lang="en-GB"/>
          </a:p>
          <a:p>
            <a:pPr indent="0" marL="109728">
              <a:buNone/>
            </a:pPr>
            <a:endParaRPr lang="en-GB"/>
          </a:p>
          <a:p>
            <a:pPr indent="0" marL="109728">
              <a:buNone/>
            </a:pPr>
            <a:r>
              <a:rPr lang="en-GB"/>
              <a:t>Angle of anterior chamber</a:t>
            </a:r>
            <a:endParaRPr lang="en-GB"/>
          </a:p>
          <a:p>
            <a:pPr indent="0" marL="109728">
              <a:buNone/>
            </a:pPr>
            <a:r>
              <a:rPr lang="en-GB"/>
              <a:t>Angle of anterior chamber plays an important role in</a:t>
            </a:r>
            <a:endParaRPr lang="en-GB"/>
          </a:p>
          <a:p>
            <a:pPr indent="0" marL="109728">
              <a:buNone/>
            </a:pPr>
            <a:r>
              <a:rPr lang="en-GB"/>
              <a:t>the process of aqueous drainage. It is formed by root</a:t>
            </a:r>
            <a:endParaRPr lang="en-GB"/>
          </a:p>
          <a:p>
            <a:pPr indent="0" marL="109728">
              <a:buNone/>
            </a:pPr>
            <a:r>
              <a:rPr lang="en-GB"/>
              <a:t>of iris, anterior-most part of ciliary body, scleral spur,</a:t>
            </a:r>
            <a:endParaRPr lang="en-GB"/>
          </a:p>
          <a:p>
            <a:pPr indent="0" marL="109728">
              <a:buNone/>
            </a:pPr>
            <a:r>
              <a:rPr lang="en-GB"/>
              <a:t>trabecular meshwork and Schwalbe’s line (prominent</a:t>
            </a:r>
            <a:endParaRPr lang="en-GB"/>
          </a:p>
          <a:p>
            <a:pPr indent="0" marL="109728">
              <a:buNone/>
            </a:pPr>
            <a:r>
              <a:rPr lang="en-GB"/>
              <a:t>end of Descemet’s membrane of cornea)</a:t>
            </a:r>
            <a:r>
              <a:rPr lang="en-US"/>
              <a:t>.</a:t>
            </a:r>
            <a:endParaRPr lang="en-GB"/>
          </a:p>
        </p:txBody>
      </p:sp>
      <p:sp>
        <p:nvSpPr>
          <p:cNvPr id="104862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40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128" name=""/><p:cNvGrpSpPr/><p:nvPr/></p:nvGrpSpPr><p:grpSpPr><a:xfrm><a:off x="0" y="0"/><a:ext cx="0" cy="0"/><a:chOff x="0" y="0"/><a:chExt cx="0" cy="0"/></a:xfrm></p:grpSpPr><p:sp><p:nvSpPr><p:cNvPr id="1048695" name=""/><p:cNvSpPr><a:spLocks noGrp="1"/></p:cNvSpPr><p:nvPr><p:ph idx="1"/></p:nvPr></p:nvSpPr><p:spPr/><p:txBody><a:bodyPr/><a:p><a:pPr indent="0" marL="109728"><a:buNone/></a:pPr><a:endParaRPr lang="en-GB"/></a:p><a:p><a:r><a:rPr lang="en-GB"/><a:t> Patients with high-risk factors should be treated</a:t></a:r><a:endParaRPr lang="en-GB"/></a:p><a:p><a:pPr indent="0" marL="109728"><a:buNone/></a:pPr><a:r><a:rPr lang="en-GB"/><a:t>on the lines of POAG. The aim</a:t></a:r><a:r><a:rPr lang="en-US"/><a:t> </a:t></a:r><a:r><a:rPr lang="en-GB"/><a:t>should be to reduce IOP by 20%.</a:t></a:r><a:endParaRPr lang="en-GB"/></a:p><a:p><a:r><a:rPr lang="en-GB"/><a:t> Patients with no high risk factors should be</a:t></a:r><a:r><a:rPr lang="en-US"/><a:t> </a:t></a:r><a:r><a:rPr lang="en-GB"/><a:t>annually followed by examination of optic disc,</a:t></a:r><a:r><a:rPr lang="en-GB"/><a:t>perimetry and record of IOP</a:t></a:r><a:endParaRPr lang="en-GB"/></a:p><a:p><a:r><a:rPr lang="en-GB"/><a:t> Treatment is not</a:t></a:r><a:r><a:rPr lang="en-US"/><a:t> </a:t></a:r><a:r><a:rPr lang="en-GB"/><a:t>required till glaucomatous damage is documented.</a:t></a:r><a:endParaRPr lang="en-GB"/></a:p></p:txBody></p:sp><p:sp><p:nvSpPr><p:cNvPr id="1048696" name=""/><p:cNvSpPr><a:spLocks noGrp="1"/></p:cNvSpPr><p:nvPr><p:ph type="title"/></p:nvPr></p:nvSpPr><p:spPr/><p:txBody><a:bodyPr/><a:p><a:r><a:rPr lang="en-US"/><a:t>T</a:t></a:r><a:r><a:rPr lang="en-US"/><a:t>r</a:t></a:r><a:r><a:rPr lang="en-US"/><a:t>e</a:t></a:r><a:r><a:rPr lang="en-US"/><a:t>a</a:t></a:r><a:r><a:rPr lang="en-US"/><a:t>t</a:t></a:r><a:r><a:rPr lang="en-US"/><a:t>m</a:t></a:r><a:r><a:rPr lang="en-US"/><a:t>e</a:t></a:r><a:r><a:rPr lang="en-US"/><a:t>n</a:t></a:r><a:r><a:rPr lang="en-US"/><a:t>t</a:t></a:r><a:endParaRPr lang="en-GB"/></a:p></p:txBody></p:sp></p:spTree></p:cSld><p:clrMapOvr><a:masterClrMapping/></p:clrMapOvr>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p>
            <a:r>
              <a:rPr lang="en-GB"/>
              <a:t>typical glaucomat</a:t>
            </a:r>
            <a:r>
              <a:rPr lang="en-US"/>
              <a:t>o</a:t>
            </a:r>
            <a:r>
              <a:rPr lang="en-GB"/>
              <a:t>us disc changes with or without</a:t>
            </a:r>
            <a:r>
              <a:rPr lang="en-US"/>
              <a:t> </a:t>
            </a:r>
            <a:r>
              <a:rPr lang="en-GB"/>
              <a:t>visual field defects are associated with an intraocular</a:t>
            </a:r>
            <a:r>
              <a:rPr lang="en-US"/>
              <a:t> </a:t>
            </a:r>
            <a:r>
              <a:rPr lang="en-GB"/>
              <a:t>pressure (IOP) constantly below 21 mm of Hg</a:t>
            </a:r>
            <a:r>
              <a:rPr lang="en-US"/>
              <a:t>.</a:t>
            </a:r>
            <a:endParaRPr lang="en-GB"/>
          </a:p>
          <a:p>
            <a:r>
              <a:rPr lang="en-US"/>
              <a:t>A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chamber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n</a:t>
            </a:r>
            <a:endParaRPr lang="en-GB"/>
          </a:p>
          <a:p>
            <a:r>
              <a:rPr lang="en-US"/>
              <a:t>NTG is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varient of POAG</a:t>
            </a:r>
            <a:r>
              <a:rPr lang="en-US"/>
              <a:t> </a:t>
            </a:r>
            <a:r>
              <a:rPr lang="en-US"/>
              <a:t>which accounts for 16% of all cases of POAG and its</a:t>
            </a:r>
            <a:r>
              <a:rPr lang="en-US"/>
              <a:t> </a:t>
            </a:r>
            <a:r>
              <a:rPr lang="en-US"/>
              <a:t>prevalence above the age of 40 years is 0.2%</a:t>
            </a:r>
            <a:endParaRPr lang="en-GB"/>
          </a:p>
        </p:txBody>
      </p:sp>
      <p:sp>
        <p:nvSpPr>
          <p:cNvPr id="104869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endParaRPr lang="en-GB"/>
          </a:p>
        </p:txBody>
      </p:sp>
    </p:spTree>
  </p:cSld>
  <p:clrMapOvr>
    <a:masterClrMapping/>
  </p:clrMapOvr>
</p:sld>
</file>

<file path=ppt/slides/slide42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130" name=""/><p:cNvGrpSpPr/><p:nvPr/></p:nvGrpSpPr><p:grpSpPr><a:xfrm><a:off x="0" y="0"/><a:ext cx="0" cy="0"/><a:chOff x="0" y="0"/><a:chExt cx="0" cy="0"/></a:xfrm></p:grpSpPr><p:sp><p:nvSpPr><p:cNvPr id="1048699" name=""/><p:cNvSpPr><a:spLocks noGrp="1"/></p:cNvSpPr><p:nvPr><p:ph idx="1"/></p:nvPr></p:nvSpPr><p:spPr/><p:txBody><a:bodyPr><a:normAutofit fontScale="96296" lnSpcReduction="20000"/></a:bodyPr><a:p><a:r><a:rPr lang="en-US"/><a:t>B</a:t></a:r><a:r><a:rPr lang="en-GB"/><a:t>elieved to result from chronic low vascular</a:t></a:r><a:r><a:rPr lang="en-US"/><a:t> </a:t></a:r><a:r><a:rPr lang="en-GB"/><a:t>perfusion, which makes the optic nerve head</a:t></a:r><a:r><a:rPr lang="en-US"/><a:t> </a:t></a:r><a:r><a:rPr lang="en-GB"/><a:t>susceptible to normal IOP. This view is supported by</a:t></a:r><a:endParaRPr lang="en-GB"/></a:p><a:p><a:pPr indent="0" marL="109728"><a:buNone/></a:pPr><a:r><a:rPr lang="en-GB"/><a:t>following association which are more common in NTG</a:t></a:r><a:endParaRPr lang="en-GB"/></a:p><a:p><a:pPr indent="0" marL="109728"><a:buNone/></a:pPr><a:r><a:rPr lang="en-GB"/><a:t>than in POAG :</a:t></a:r><a:endParaRPr lang="en-GB"/></a:p><a:p><a:r><a:rPr lang="en-GB"/><a:t> Raynauld phenomenon i.e., peripheral vascular</a:t></a:r><a:endParaRPr lang="en-GB"/></a:p><a:p><a:pPr indent="0" marL="109728"><a:buNone/></a:pPr><a:r><a:rPr lang="en-GB"/><a:t>spasm on cooling,</a:t></a:r><a:endParaRPr lang="en-GB"/></a:p><a:p><a:r><a:rPr lang="en-GB"/><a:t> Migraine,</a:t></a:r><a:endParaRPr lang="en-GB"/></a:p><a:p><a:r><a:rPr lang="en-GB"/><a:t> Nocturnal systemic hypotension and overtreated</a:t></a:r><a:endParaRPr lang="en-GB"/></a:p><a:p><a:pPr indent="0" marL="109728"><a:buNone/></a:pPr><a:r><a:rPr lang="en-GB"/><a:t>systemic hypertension.</a:t></a:r><a:endParaRPr lang="en-GB"/></a:p><a:p><a:r><a:rPr lang="en-GB"/><a:t> Reduced blood flow velocity in the ophthalmic</a:t></a:r><a:r><a:rPr lang="en-US"/><a:t> </a:t></a:r><a:r><a:rPr lang="en-GB"/><a:t>artery </a:t></a:r><a:endParaRPr lang="en-GB"/></a:p></p:txBody></p:sp><p:sp><p:nvSpPr><p:cNvPr id="1048700" name=""/><p:cNvSpPr><a:spLocks noGrp="1"/></p:cNvSpPr><p:nvPr><p:ph type="title"/></p:nvPr></p:nvSpPr><p:spPr/><p:txBody><a:bodyPr/><a:p><a:r><a:rPr lang="en-US"/><a:t>E</a:t></a:r><a:r><a:rPr lang="en-US"/><a:t>t</a:t></a:r><a:r><a:rPr lang="en-US"/><a:t>h</a:t></a:r><a:r><a:rPr lang="en-US"/><a:t>i</a:t></a:r><a:r><a:rPr lang="en-US"/><a:t>o</a:t></a:r><a:r><a:rPr lang="en-US"/><a:t>p</a:t></a:r><a:r><a:rPr lang="en-US"/><a:t>a</a:t></a:r><a:r><a:rPr lang="en-US"/><a:t>t</a:t></a:r><a:r><a:rPr lang="en-US"/><a:t>h</a:t></a:r><a:r><a:rPr lang="en-US"/><a:t>o</a:t></a:r><a:r><a:rPr lang="en-US"/><a:t>g</a:t></a:r><a:r><a:rPr lang="en-US"/><a:t>e</a:t></a:r><a:r><a:rPr lang="en-US"/><a:t>n</a:t></a:r><a:r><a:rPr lang="en-US"/><a:t>e</a:t></a:r><a:r><a:rPr lang="en-US"/><a:t>s</a:t></a:r><a:r><a:rPr lang="en-US"/><a:t>i</a:t></a:r><a:r><a:rPr lang="en-US"/><a:t>s</a:t></a:r><a:endParaRPr lang="en-GB"/></a:p></p:txBody></p:sp></p:spTree></p:cSld><p:clrMapOvr><a:masterClrMapping/></p:clrMapOvr>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/>
              <a:t>As described in definition the clinical features of NTG</a:t>
            </a:r>
            <a:r>
              <a:rPr lang="en-US"/>
              <a:t>.</a:t>
            </a:r>
            <a:r>
              <a:rPr lang="en-GB"/>
              <a:t>(disc changes and visual field defects) are similar to</a:t>
            </a:r>
            <a:r>
              <a:rPr lang="en-US"/>
              <a:t>.</a:t>
            </a:r>
            <a:r>
              <a:rPr lang="en-GB"/>
              <a:t>POAG, but the IOP is consistantaly below 21mm Hg</a:t>
            </a:r>
            <a:r>
              <a:rPr lang="en-US"/>
              <a:t>.</a:t>
            </a:r>
            <a:endParaRPr lang="en-GB"/>
          </a:p>
        </p:txBody>
      </p:sp>
      <p:sp>
        <p:nvSpPr>
          <p:cNvPr id="104870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Clinical 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atures</a:t>
            </a:r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GB"/>
              <a:t>In early stages POAG may present with</a:t>
            </a:r>
            <a:r>
              <a:rPr lang="en-US"/>
              <a:t> </a:t>
            </a:r>
            <a:r>
              <a:rPr lang="en-GB"/>
              <a:t>normal IOP because of a wide diurnal variation.</a:t>
            </a:r>
            <a:r>
              <a:rPr lang="en-US"/>
              <a:t> </a:t>
            </a:r>
            <a:r>
              <a:rPr lang="en-GB"/>
              <a:t>Diurnal variation test usually depicts IOP higher than</a:t>
            </a:r>
            <a:r>
              <a:rPr lang="en-US"/>
              <a:t> </a:t>
            </a:r>
            <a:r>
              <a:rPr lang="en-GB"/>
              <a:t>21 mm of Hg at some hours of the day in patients with</a:t>
            </a:r>
            <a:r>
              <a:rPr lang="en-US"/>
              <a:t> </a:t>
            </a:r>
            <a:r>
              <a:rPr lang="en-GB"/>
              <a:t>POAG.</a:t>
            </a:r>
            <a:endParaRPr lang="en-GB"/>
          </a:p>
          <a:p>
            <a:r>
              <a:rPr lang="en-GB"/>
              <a:t>Congentical optic disc anomalies such as large</a:t>
            </a:r>
            <a:endParaRPr lang="en-GB"/>
          </a:p>
          <a:p>
            <a:pPr indent="0" marL="109728">
              <a:buNone/>
            </a:pPr>
            <a:r>
              <a:rPr lang="en-GB"/>
              <a:t>optic disc pits or colobomas may be mistaken for</a:t>
            </a:r>
            <a:endParaRPr lang="en-GB"/>
          </a:p>
          <a:p>
            <a:pPr indent="0" marL="109728">
              <a:buNone/>
            </a:pPr>
            <a:r>
              <a:rPr lang="en-GB"/>
              <a:t>acquired glaucomatous damage. A careful</a:t>
            </a:r>
            <a:r>
              <a:rPr lang="en-US"/>
              <a:t> </a:t>
            </a:r>
            <a:r>
              <a:rPr lang="en-GB"/>
              <a:t>examination</a:t>
            </a:r>
            <a:r>
              <a:rPr lang="en-US"/>
              <a:t> </a:t>
            </a:r>
            <a:r>
              <a:rPr lang="en-GB"/>
              <a:t>should help in differentiation.</a:t>
            </a:r>
            <a:endParaRPr lang="en-GB"/>
          </a:p>
        </p:txBody>
      </p:sp>
      <p:sp>
        <p:nvSpPr>
          <p:cNvPr id="104870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ntial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agnosis</a:t>
            </a:r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"/>
          <p:cNvSpPr>
            <a:spLocks noGrp="1"/>
          </p:cNvSpPr>
          <p:nvPr>
            <p:ph idx="1"/>
          </p:nvPr>
        </p:nvSpPr>
        <p:spPr/>
        <p:txBody>
          <a:bodyPr>
            <a:normAutofit fontScale="96296" lnSpcReduction="20000"/>
          </a:bodyPr>
          <a:p>
            <a:r>
              <a:rPr lang="en-US"/>
              <a:t>M</a:t>
            </a:r>
            <a:r>
              <a:rPr lang="en-GB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t</a:t>
            </a:r>
            <a:r>
              <a:rPr lang="en-GB"/>
              <a:t>reatment to lower IOP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and in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r>
              <a:rPr lang="en-US"/>
              <a:t>Trabeculectomy may be considered when</a:t>
            </a:r>
            <a:r>
              <a:rPr lang="en-US"/>
              <a:t> </a:t>
            </a:r>
            <a:r>
              <a:rPr lang="en-US"/>
              <a:t>progressive field loss occurs despite IOP in lower</a:t>
            </a:r>
            <a:r>
              <a:rPr lang="en-US"/>
              <a:t> </a:t>
            </a:r>
            <a:r>
              <a:rPr lang="en-US"/>
              <a:t>teens.</a:t>
            </a:r>
            <a:endParaRPr lang="en-GB"/>
          </a:p>
          <a:p>
            <a:r>
              <a:rPr lang="en-US"/>
              <a:t>Systemic calcium channel blockers (e.g.</a:t>
            </a:r>
            <a:r>
              <a:rPr lang="en-US"/>
              <a:t>nifedipine) may be useful in patients with confirmed</a:t>
            </a:r>
            <a:r>
              <a:rPr lang="en-US"/>
              <a:t> </a:t>
            </a:r>
            <a:r>
              <a:rPr lang="en-US"/>
              <a:t>peripheral vasospasm.</a:t>
            </a:r>
            <a:endParaRPr lang="en-GB"/>
          </a:p>
          <a:p>
            <a:r>
              <a:rPr lang="en-US"/>
              <a:t>Monitoring of systemic blood pressure should be</a:t>
            </a:r>
            <a:endParaRPr lang="en-GB"/>
          </a:p>
          <a:p>
            <a:pPr indent="0" marL="109728">
              <a:buNone/>
            </a:pPr>
            <a:r>
              <a:rPr lang="en-US"/>
              <a:t>done for 24 hours. If nocturnal dip is detected, it may</a:t>
            </a:r>
            <a:endParaRPr lang="en-GB"/>
          </a:p>
          <a:p>
            <a:pPr indent="0" marL="109728">
              <a:buNone/>
            </a:pPr>
            <a:r>
              <a:rPr lang="en-US"/>
              <a:t>be necessary to avoid night dose of anti-hypertensive</a:t>
            </a:r>
            <a:endParaRPr lang="en-GB"/>
          </a:p>
          <a:p>
            <a:pPr indent="0" marL="109728">
              <a:buNone/>
            </a:pPr>
            <a:r>
              <a:rPr lang="en-US"/>
              <a:t>medication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04870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GB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o</a:t>
            </a:r>
            <a:r>
              <a:rPr lang="en-US"/>
              <a:t>c</a:t>
            </a:r>
            <a:r>
              <a:rPr lang="en-GB"/>
              <a:t>ul</a:t>
            </a:r>
            <a:r>
              <a:rPr lang="en-US"/>
              <a:t>a</a:t>
            </a:r>
            <a:r>
              <a:rPr lang="en-US"/>
              <a:t>r</a:t>
            </a:r>
            <a:r>
              <a:rPr lang="en-GB"/>
              <a:t> pressure occurs due to blockage of the</a:t>
            </a:r>
            <a:r>
              <a:rPr lang="en-US"/>
              <a:t> </a:t>
            </a:r>
            <a:r>
              <a:rPr lang="en-GB"/>
              <a:t>aqueous humour outflow by closure of a narrower</a:t>
            </a:r>
            <a:r>
              <a:rPr lang="en-US"/>
              <a:t> </a:t>
            </a:r>
            <a:r>
              <a:rPr lang="en-GB"/>
              <a:t>angle of the anterior chamber.</a:t>
            </a:r>
            <a:endParaRPr lang="en-GB"/>
          </a:p>
          <a:p>
            <a:r>
              <a:rPr lang="en-US"/>
              <a:t>Predisposing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can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.</a:t>
            </a:r>
            <a:endParaRPr lang="en-GB"/>
          </a:p>
        </p:txBody>
      </p:sp>
      <p:sp>
        <p:nvSpPr>
          <p:cNvPr id="1048708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endParaRPr lang="en-GB"/>
          </a:p>
        </p:txBody>
      </p:sp>
    </p:spTree>
  </p:cSld>
  <p:clrMapOvr>
    <a:masterClrMapping/>
  </p:clrMapOvr>
</p:sld>
</file>

<file path=ppt/slides/slide47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135" name=""/><p:cNvGrpSpPr/><p:nvPr/></p:nvGrpSpPr><p:grpSpPr><a:xfrm><a:off x="0" y="0"/><a:ext cx="0" cy="0"/><a:chOff x="0" y="0"/><a:chExt cx="0" cy="0"/></a:xfrm></p:grpSpPr><p:sp><p:nvSpPr><p:cNvPr id="1048709" name=""/><p:cNvSpPr><a:spLocks noGrp="1"/></p:cNvSpPr><p:nvPr><p:ph idx="1"/></p:nvPr></p:nvSpPr><p:spPr/><p:txBody><a:bodyPr><a:normAutofit fontScale="96296" lnSpcReduction="20000"/></a:bodyPr><a:p><a:r><a:rPr lang="en-GB"/><a:t>Anatomical factors. Eyes anatomically predisposed</a:t></a:r><a:endParaRPr lang="en-GB"/></a:p><a:p><a:pPr indent="0" marL="109728"><a:buNone/></a:pPr><a:r><a:rPr lang="en-GB"/><a:t>to develop primary angle-closure glaucoma (PACG)</a:t></a:r><a:endParaRPr lang="en-GB"/></a:p><a:p><a:pPr indent="0" marL="109728"><a:buNone/></a:pPr><a:r><a:rPr lang="en-GB"/><a:t>include:</a:t></a:r><a:endParaRPr lang="en-GB"/></a:p><a:p><a:r><a:rPr lang="en-GB"/><a:t> Hypermetropic eyes with shallow anterior</a:t></a:r><a:r><a:rPr lang="en-US"/><a:t> </a:t></a:r><a:r><a:rPr lang="en-GB"/><a:t>chamber.</a:t></a:r><a:endParaRPr lang="en-GB"/></a:p><a:p><a:r><a:rPr lang="en-GB"/><a:t> Eyes in which iris-lens diaphragm is placed</a:t></a:r><a:endParaRPr lang="en-GB"/></a:p><a:p><a:pPr indent="0" marL="109728"><a:buNone/></a:pPr><a:r><a:rPr lang="en-GB"/><a:t>anteriorly.</a:t></a:r><a:endParaRPr lang="en-GB"/></a:p><a:p><a:r><a:rPr lang="en-GB"/><a:t> Eyes with narrow angle of anterior chamber, which</a:t></a:r><a:endParaRPr lang="en-GB"/></a:p><a:p><a:pPr indent="0" marL="109728"><a:buNone/></a:pPr><a:r><a:rPr lang="en-GB"/><a:t>may be due to: small eyeball, relatively large size</a:t></a:r><a:endParaRPr lang="en-GB"/></a:p><a:p><a:pPr indent="0" marL="109728"><a:buNone/></a:pPr><a:r><a:rPr lang="en-GB"/><a:t>of the lens and smaller diameter of the cornea or</a:t></a:r><a:endParaRPr lang="en-GB"/></a:p><a:p><a:pPr indent="0" marL="109728"><a:buNone/></a:pPr><a:r><a:rPr lang="en-GB"/><a:t>bigger size of the ciliary body.</a:t></a:r><a:endParaRPr lang="en-GB"/></a:p><a:p><a:r><a:rPr lang="en-GB"/><a:t> Plateau iris configuration.</a:t></a:r><a:endParaRPr lang="en-GB"/></a:p></p:txBody></p:sp><p:sp><p:nvSpPr><p:cNvPr id="1048710" name=""/><p:cNvSpPr><a:spLocks noGrp="1"/></p:cNvSpPr><p:nvPr><p:ph type="title"/></p:nvPr></p:nvSpPr><p:spPr/><p:txBody><a:bodyPr/><a:p><a:r><a:rPr lang="en-US"/><a:t>F</a:t></a:r><a:r><a:rPr lang="en-US"/><a:t>a</a:t></a:r><a:r><a:rPr lang="en-US"/><a:t>c</a:t></a:r><a:r><a:rPr lang="en-US"/><a:t>t</a:t></a:r><a:r><a:rPr lang="en-US"/><a:t>o</a:t></a:r><a:r><a:rPr lang="en-US"/><a:t>r</a:t></a:r><a:r><a:rPr lang="en-US"/><a:t>s</a:t></a:r><a:endParaRPr lang="en-GB"/></a:p></p:txBody></p:sp></p:spTree></p:cSld><p:clrMapOvr><a:masterClrMapping/></p:clrMapOvr></p:sld>
</file>

<file path=ppt/slides/slide48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136" name=""/><p:cNvGrpSpPr/><p:nvPr/></p:nvGrpSpPr><p:grpSpPr><a:xfrm><a:off x="0" y="0"/><a:ext cx="0" cy="0"/><a:chOff x="0" y="0"/><a:chExt cx="0" cy="0"/></a:xfrm></p:grpSpPr><p:sp><p:nvSpPr><p:cNvPr id="1048711" name=""/><p:cNvSpPr><a:spLocks noGrp="1"/></p:cNvSpPr><p:nvPr><p:ph idx="1"/></p:nvPr></p:nvSpPr><p:spPr/><p:txBody><a:bodyPr><a:normAutofit fontScale="96296" lnSpcReduction="20000"/></a:bodyPr><a:p><a:r><a:rPr lang="en-GB"/><a:t>General factorsinclude:</a:t></a:r><a:endParaRPr lang="en-GB"/></a:p><a:p><a:r><a:rPr lang="en-GB"/><a:t> Age. PACG is comparatively more common in 5th</a:t></a:r><a:r><a:rPr lang="en-US"/><a:t> </a:t></a:r><a:r><a:rPr lang="en-GB"/><a:t>decade of life.</a:t></a:r><a:endParaRPr lang="en-GB"/></a:p><a:p><a:r><a:rPr lang="en-GB"/><a:t> Sex. Females are more prone to get PACG than</a:t></a:r><a:r><a:rPr lang="en-US"/><a:t> </a:t></a:r><a:r><a:rPr lang="en-GB"/><a:t>males (male to female ratio is 1:4)</a:t></a:r><a:endParaRPr lang="en-GB"/></a:p><a:p><a:r><a:rPr lang="en-GB"/><a:t> Type of personality. It is more common in nervous</a:t></a:r><a:r><a:rPr lang="en-US"/><a:t> </a:t></a:r><a:r><a:rPr lang="en-GB"/><a:t>individuals with unstable vasomotor system.</a:t></a:r><a:endParaRPr lang="en-GB"/></a:p><a:p><a:r><a:rPr lang="en-GB"/><a:t> Season. Peak incidence is reported in rainy season.</a:t></a:r><a:endParaRPr lang="en-GB"/></a:p><a:p><a:r><a:rPr lang="en-GB"/><a:t>Family history. The potential for PACG is</a:t></a:r><a:endParaRPr lang="en-GB"/></a:p><a:p><a:pPr indent="0" marL="109728"><a:buNone/></a:pPr><a:r><a:rPr lang="en-GB"/><a:t>generally believed to be inherited.</a:t></a:r><a:endParaRPr lang="en-GB"/></a:p><a:p><a:r><a:rPr lang="en-GB"/><a:t> Race. </a:t></a:r><a:endParaRPr lang="en-GB"/></a:p></p:txBody></p:sp><p:sp><p:nvSpPr><p:cNvPr id="1048712" name=""/><p:cNvSpPr><a:spLocks noGrp="1"/></p:cNvSpPr><p:nvPr><p:ph type="title"/></p:nvPr></p:nvSpPr><p:spPr/><p:txBody><a:bodyPr><a:normAutofit/></a:bodyPr><a:p><a:r><a:rPr lang="en-US"/><a:t>F</a:t></a:r><a:r><a:rPr lang="en-US"/><a:t>a</a:t></a:r><a:r><a:rPr lang="en-US"/><a:t>c</a:t></a:r><a:r><a:rPr lang="en-US"/><a:t>t</a:t></a:r><a:r><a:rPr lang="en-US"/><a:t>o</a:t></a:r><a:r><a:rPr lang="en-US"/><a:t>r</a:t></a:r><a:r><a:rPr lang="en-US"/><a:t>s</a:t></a:r><a:endParaRPr lang="en-GB"/></a:p></p:txBody></p:sp></p:spTree></p:cSld><p:clrMapOvr><a:masterClrMapping/></p:clrMapOvr></p:sld>
</file>

<file path=ppt/slides/slide49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137" name=""/><p:cNvGrpSpPr/><p:nvPr/></p:nvGrpSpPr><p:grpSpPr><a:xfrm><a:off x="0" y="0"/><a:ext cx="0" cy="0"/><a:chOff x="0" y="0"/><a:chExt cx="0" cy="0"/></a:xfrm></p:grpSpPr><p:sp><p:nvSpPr><p:cNvPr id="1048713" name=""/><p:cNvSpPr><a:spLocks noGrp="1"/></p:cNvSpPr><p:nvPr><p:ph idx="1"/></p:nvPr></p:nvSpPr><p:spPr/><p:txBody><a:bodyPr/><a:p><a:pPr indent="0" marL="109728"><a:buNone/></a:pPr><a:r><a:rPr lang="en-US"/><a:t>P</a:t></a:r><a:r><a:rPr lang="en-US"/><a:t>r</a:t></a:r><a:r><a:rPr lang="en-US"/><a:t>e</a:t></a:r><a:r><a:rPr lang="en-US"/><a:t>c</a:t></a:r><a:r><a:rPr lang="en-US"/><a:t>i</a:t></a:r><a:r><a:rPr lang="en-US"/><a:t>p</a:t></a:r><a:r><a:rPr lang="en-US"/><a:t>i</a:t></a:r><a:r><a:rPr lang="en-US"/><a:t>t</a:t></a:r><a:r><a:rPr lang="en-US"/><a:t>a</a:t></a:r><a:r><a:rPr lang="en-US"/><a:t>t</a:t></a:r><a:r><a:rPr lang="en-US"/><a:t>i</a:t></a:r><a:r><a:rPr lang="en-US"/><a:t>n</a:t></a:r><a:r><a:rPr lang="en-US"/><a:t>g</a:t></a:r><a:r><a:rPr lang="en-US"/><a:t> </a:t></a:r><a:r><a:rPr lang="en-US"/><a:t>f</a:t></a:r><a:r><a:rPr lang="en-US"/><a:t>a</a:t></a:r><a:r><a:rPr lang="en-US"/><a:t>c</a:t></a:r><a:r><a:rPr lang="en-US"/><a:t>t</a:t></a:r><a:r><a:rPr lang="en-US"/><a:t>o</a:t></a:r><a:r><a:rPr lang="en-US"/><a:t>r</a:t></a:r><a:r><a:rPr lang="en-US"/><a:t>s</a:t></a:r><a:r><a:rPr lang="en-US"/><a:t>:</a:t></a:r><a:r><a:rPr lang="en-GB"/><a:t>In an eye that is</a:t></a:r><a:r><a:rPr lang="en-US"/><a:t> </a:t></a:r><a:r><a:rPr lang="en-GB"/><a:t>predisposed to develop angle closure glaucoma, any</a:t></a:r><a:r><a:rPr lang="en-US"/><a:t> </a:t></a:r><a:r><a:rPr lang="en-GB"/><a:t>of the following factors may precipitate an attack:</a:t></a:r><a:endParaRPr lang="en-GB"/></a:p><a:p><a:pPr indent="0" marL="109728"><a:buNone/></a:pPr><a:r><a:rPr lang="en-GB"/><a:t> Dim illumination,</a:t></a:r><a:endParaRPr lang="en-GB"/></a:p><a:p><a:pPr indent="0" marL="109728"><a:buNone/></a:pPr><a:r><a:rPr lang="en-GB"/><a:t> Emotional stress,</a:t></a:r><a:endParaRPr lang="en-GB"/></a:p><a:p><a:pPr indent="0" marL="109728"><a:buNone/></a:pPr><a:r><a:rPr lang="en-GB"/><a:t> Use of mydriatic drugs like atropine, cyclopentolate, tropicamide and phenylephrine </a:t></a:r><a:endParaRPr lang="en-GB"/></a:p></p:txBody></p:sp><p:sp><p:nvSpPr><p:cNvPr id="1048714" name=""/><p:cNvSpPr><a:spLocks noGrp="1"/></p:cNvSpPr><p:nvPr><p:ph type="title"/></p:nvPr></p:nvSpPr><p:spPr/><p:txBody><a:bodyPr/><a:p><a:r><a:rPr lang="en-US"/><a:t>F</a:t></a:r><a:r><a:rPr lang="en-US"/><a:t>a</a:t></a:r><a:r><a:rPr lang="en-US"/><a:t>c</a:t></a:r><a:r><a:rPr lang="en-US"/><a:t>t</a:t></a:r><a:r><a:rPr lang="en-US"/><a:t>o</a:t></a:r><a:r><a:rPr lang="en-US"/><a:t>r</a:t></a:r><a:r><a:rPr lang="en-US"/><a:t>s</a:t></a:r><a:endParaRPr lang="en-GB"/></a:p></p:txBody></p:sp></p:spTree></p:cSld><p:clrMapOvr><a:masterClrMapping/></p:clrMapOvr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r>
              <a:rPr lang="en-US"/>
              <a:t>Aqueous outflow system</a:t>
            </a:r>
            <a:endParaRPr lang="en-GB"/>
          </a:p>
          <a:p>
            <a:pPr indent="0" marL="109728">
              <a:buNone/>
            </a:pPr>
            <a:r>
              <a:rPr lang="en-US"/>
              <a:t>It includes the trabecular meshwork, Schlemm’s canal,</a:t>
            </a:r>
            <a:r>
              <a:rPr lang="en-US"/>
              <a:t> </a:t>
            </a:r>
            <a:r>
              <a:rPr lang="en-US"/>
              <a:t>collector channels, aqueous veins and the episcleral</a:t>
            </a:r>
            <a:r>
              <a:rPr lang="en-US"/>
              <a:t> </a:t>
            </a:r>
            <a:r>
              <a:rPr lang="en-US"/>
              <a:t>veins</a:t>
            </a:r>
            <a:r>
              <a:rPr lang="en-US"/>
              <a:t>.</a:t>
            </a:r>
            <a:r>
              <a:rPr lang="en-US"/>
              <a:t> </a:t>
            </a:r>
            <a:endParaRPr lang="en-GB"/>
          </a:p>
          <a:p>
            <a:pPr indent="0" marL="109728">
              <a:buNone/>
            </a:pPr>
            <a:r>
              <a:rPr lang="en-US"/>
              <a:t>Trabecular meshwork.It is a sieve-like structure</a:t>
            </a:r>
            <a:endParaRPr lang="en-GB"/>
          </a:p>
          <a:p>
            <a:pPr indent="0" marL="109728">
              <a:buNone/>
            </a:pPr>
            <a:r>
              <a:rPr lang="en-US"/>
              <a:t>through which aqueous humour leaves the eye. It</a:t>
            </a:r>
            <a:endParaRPr lang="en-GB"/>
          </a:p>
          <a:p>
            <a:pPr indent="0" marL="109728">
              <a:buNone/>
            </a:pPr>
            <a:r>
              <a:rPr lang="en-US"/>
              <a:t>consists of three portions.</a:t>
            </a:r>
            <a:endParaRPr lang="en-GB"/>
          </a:p>
          <a:p>
            <a:pPr indent="0" marL="109728">
              <a:buNone/>
            </a:pPr>
            <a:r>
              <a:rPr lang="en-US"/>
              <a:t>i. Uveal meshwork. </a:t>
            </a:r>
            <a:r>
              <a:rPr lang="en-US"/>
              <a:t>ii. Corneoscleral meshwork. I</a:t>
            </a:r>
            <a:r>
              <a:rPr lang="en-US"/>
              <a:t>I</a:t>
            </a:r>
            <a:r>
              <a:rPr lang="en-US"/>
              <a:t>i Juxtacanalicular (endothelial) meshwor</a:t>
            </a:r>
            <a:r>
              <a:rPr lang="en-US"/>
              <a:t>K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 </a:t>
            </a:r>
            <a:endParaRPr lang="en-GB"/>
          </a:p>
        </p:txBody>
      </p:sp>
      <p:sp>
        <p:nvSpPr>
          <p:cNvPr id="104862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tures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'</a:t>
            </a:r>
            <a:r>
              <a:rPr lang="en-US"/>
              <a:t>d</a:t>
            </a:r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"/>
          <p:cNvSpPr>
            <a:spLocks noGrp="1"/>
          </p:cNvSpPr>
          <p:nvPr>
            <p:ph idx="1"/>
          </p:nvPr>
        </p:nvSpPr>
        <p:spPr>
          <a:xfrm>
            <a:off x="457200" y="1568983"/>
            <a:ext cx="8295199" cy="5089463"/>
          </a:xfrm>
        </p:spPr>
        <p:txBody>
          <a:bodyPr>
            <a:normAutofit fontScale="96296" lnSpcReduction="20000"/>
          </a:bodyPr>
          <a:p>
            <a:r>
              <a:rPr lang="en-GB"/>
              <a:t>due to the effect of precipitating factors</a:t>
            </a:r>
            <a:r>
              <a:rPr lang="en-US"/>
              <a:t> </a:t>
            </a:r>
            <a:r>
              <a:rPr lang="en-GB"/>
              <a:t>there occurs mid dilatation of the pupil which</a:t>
            </a:r>
            <a:r>
              <a:rPr lang="en-US"/>
              <a:t> </a:t>
            </a:r>
            <a:r>
              <a:rPr lang="en-GB"/>
              <a:t>increases the amount of apposition between iris and</a:t>
            </a:r>
            <a:r>
              <a:rPr lang="en-US"/>
              <a:t> </a:t>
            </a:r>
            <a:r>
              <a:rPr lang="en-GB"/>
              <a:t>anteriorly placed lens with a considerable pressure</a:t>
            </a:r>
            <a:r>
              <a:rPr lang="en-US"/>
              <a:t> </a:t>
            </a:r>
            <a:r>
              <a:rPr lang="en-GB"/>
              <a:t>resulting in relative pupil block</a:t>
            </a:r>
            <a:endParaRPr lang="en-GB"/>
          </a:p>
          <a:p>
            <a:endParaRPr lang="en-GB"/>
          </a:p>
          <a:p>
            <a:r>
              <a:rPr lang="en-GB"/>
              <a:t>Consequently the aqueous collects in the posterior</a:t>
            </a:r>
            <a:r>
              <a:rPr lang="en-US"/>
              <a:t> </a:t>
            </a:r>
            <a:r>
              <a:rPr lang="en-GB"/>
              <a:t>chamber and pushes the peripheral flaccid iris</a:t>
            </a:r>
            <a:r>
              <a:rPr lang="en-US"/>
              <a:t> </a:t>
            </a:r>
            <a:r>
              <a:rPr lang="en-GB"/>
              <a:t>anteriorly (Iris bombe)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Eventually there occurs rise in</a:t>
            </a:r>
            <a:r>
              <a:rPr lang="en-US"/>
              <a:t>IOP which is transient to begin with. But slowly the</a:t>
            </a:r>
            <a:r>
              <a:rPr lang="en-US"/>
              <a:t> </a:t>
            </a:r>
            <a:r>
              <a:rPr lang="en-US"/>
              <a:t>appositional angle closure is converted into synechial</a:t>
            </a:r>
            <a:r>
              <a:rPr lang="en-US"/>
              <a:t> </a:t>
            </a:r>
            <a:r>
              <a:rPr lang="en-US"/>
              <a:t>angle closure (due to formation of peripheral anterior</a:t>
            </a:r>
            <a:r>
              <a:rPr lang="en-US"/>
              <a:t> </a:t>
            </a:r>
            <a:r>
              <a:rPr lang="en-US"/>
              <a:t>synechiae)  </a:t>
            </a:r>
            <a:endParaRPr lang="en-GB"/>
          </a:p>
        </p:txBody>
      </p:sp>
      <p:sp>
        <p:nvSpPr>
          <p:cNvPr id="104871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e</a:t>
            </a:r>
            <a:endParaRPr lang="en-GB"/>
          </a:p>
        </p:txBody>
      </p:sp>
    </p:spTree>
  </p:cSld>
  <p:clrMapOvr>
    <a:masterClrMapping/>
  </p:clrMapOvr>
</p:sld>
</file>

<file path=ppt/slides/slide51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139" name=""/><p:cNvGrpSpPr/><p:nvPr/></p:nvGrpSpPr><p:grpSpPr><a:xfrm><a:off x="0" y="0"/><a:ext cx="0" cy="0"/><a:chOff x="0" y="0"/><a:chExt cx="0" cy="0"/></a:xfrm></p:grpSpPr><p:sp><p:nvSpPr><p:cNvPr id="1048717" name=""/><p:cNvSpPr><a:spLocks noGrp="1"/></p:cNvSpPr><p:nvPr><p:ph idx="1"/></p:nvPr></p:nvSpPr><p:spPr/><p:txBody><a:bodyPr/><a:p><a:r><a:rPr lang="en-GB"/><a:t>Latent primary angle-closure glaucoma (primary</a:t></a:r><a:endParaRPr lang="en-GB"/></a:p><a:p><a:pPr indent="0" marL="109728"><a:buNone/></a:pPr><a:r><a:rPr lang="en-GB"/><a:t>angle-closure glaucoma suspect).</a:t></a:r><a:endParaRPr lang="en-GB"/></a:p><a:p><a:r><a:rPr lang="en-GB"/><a:t> Subacute (intermittent) primary angle-closure</a:t></a:r><a:endParaRPr lang="en-GB"/></a:p><a:p><a:pPr indent="0" marL="109728"><a:buNone/></a:pPr><a:r><a:rPr lang="en-GB"/><a:t>glaucoma.</a:t></a:r><a:endParaRPr lang="en-GB"/></a:p><a:p><a:r><a:rPr lang="en-GB"/><a:t> Acute primary angle-closure glaucoma.</a:t></a:r><a:endParaRPr lang="en-GB"/></a:p><a:p><a:r><a:rPr lang="en-GB"/><a:t> Postcongestive angle-closure glaucoma,</a:t></a:r><a:endParaRPr lang="en-GB"/></a:p><a:p><a:r><a:rPr lang="en-GB"/><a:t> Chronic primary angle-closure glaucoma, and</a:t></a:r><a:endParaRPr lang="en-GB"/></a:p><a:p><a:r><a:rPr lang="en-GB"/><a:t> Absolute glaucoma</a:t></a:r><a:endParaRPr lang="en-GB"/></a:p></p:txBody></p:sp><p:sp><p:nvSpPr><p:cNvPr id="1048718" name=""/><p:cNvSpPr><a:spLocks noGrp="1"/></p:cNvSpPr><p:nvPr><p:ph type="title"/></p:nvPr></p:nvSpPr><p:spPr/><p:txBody><a:bodyPr/><a:p><a:r><a:rPr lang="en-US"/><a:t>C</a:t></a:r><a:r><a:rPr lang="en-US"/><a:t>l</a:t></a:r><a:r><a:rPr lang="en-US"/><a:t>i</a:t></a:r><a:r><a:rPr lang="en-US"/><a:t>n</a:t></a:r><a:r><a:rPr lang="en-US"/><a:t>i</a:t></a:r><a:r><a:rPr lang="en-US"/><a:t>c</a:t></a:r><a:r><a:rPr lang="en-US"/><a:t>a</a:t></a:r><a:r><a:rPr lang="en-US"/><a:t>l</a:t></a:r><a:r><a:rPr lang="en-US"/><a:t> </a:t></a:r><a:r><a:rPr lang="en-US"/><a:t>p</a:t></a:r><a:r><a:rPr lang="en-US"/><a:t>r</a:t></a:r><a:r><a:rPr lang="en-US"/><a:t>e</a:t></a:r><a:r><a:rPr lang="en-US"/><a:t>s</a:t></a:r><a:r><a:rPr lang="en-US"/><a:t>e</a:t></a:r><a:r><a:rPr lang="en-US"/><a:t>n</a:t></a:r><a:r><a:rPr lang="en-US"/><a:t>t</a:t></a:r><a:r><a:rPr lang="en-US"/><a:t>a</a:t></a:r><a:r><a:rPr lang="en-US"/><a:t>t</a:t></a:r><a:r><a:rPr lang="en-US"/><a:t>ion</a:t></a:r><a:endParaRPr lang="en-GB"/></a:p></p:txBody></p:sp></p:spTree></p:cSld><p:clrMapOvr><a:masterClrMapping/></p:clrMapOvr>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/>
              <a:t>An attack of acute primary angle closure glaucoma</a:t>
            </a:r>
            <a:r>
              <a:rPr lang="en-US"/>
              <a:t> </a:t>
            </a:r>
            <a:r>
              <a:rPr lang="en-GB"/>
              <a:t>occurs due to a sudden total angle closure leading to</a:t>
            </a:r>
            <a:r>
              <a:rPr lang="en-US"/>
              <a:t> </a:t>
            </a:r>
            <a:r>
              <a:rPr lang="en-GB"/>
              <a:t>severe rise in IOP.</a:t>
            </a:r>
            <a:endParaRPr lang="en-GB"/>
          </a:p>
          <a:p>
            <a:endParaRPr lang="en-GB"/>
          </a:p>
          <a:p>
            <a:r>
              <a:rPr lang="en-GB"/>
              <a:t>It usually does not terminate of its</a:t>
            </a:r>
            <a:r>
              <a:rPr lang="en-US"/>
              <a:t> </a:t>
            </a:r>
            <a:r>
              <a:rPr lang="en-GB"/>
              <a:t>own and thus if not treated lasts for many days</a:t>
            </a:r>
            <a:r>
              <a:rPr lang="en-US"/>
              <a:t>.</a:t>
            </a:r>
            <a:endParaRPr lang="en-GB"/>
          </a:p>
          <a:p>
            <a:endParaRPr lang="en-GB"/>
          </a:p>
          <a:p>
            <a:r>
              <a:rPr lang="en-US"/>
              <a:t>S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y</a:t>
            </a:r>
            <a:endParaRPr lang="en-GB"/>
          </a:p>
        </p:txBody>
      </p:sp>
      <p:sp>
        <p:nvSpPr>
          <p:cNvPr id="1048720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endParaRPr lang="en-GB"/>
          </a:p>
        </p:txBody>
      </p:sp>
    </p:spTree>
  </p:cSld>
  <p:clrMapOvr>
    <a:masterClrMapping/>
  </p:clrMapOvr>
</p:sld>
</file>

<file path=ppt/slides/slide53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141" name=""/><p:cNvGrpSpPr/><p:nvPr/></p:nvGrpSpPr><p:grpSpPr><a:xfrm><a:off x="0" y="0"/><a:ext cx="0" cy="0"/><a:chOff x="0" y="0"/><a:chExt cx="0" cy="0"/></a:xfrm></p:grpSpPr><p:sp><p:nvSpPr><p:cNvPr id="1048721" name=""/><p:cNvSpPr><a:spLocks noGrp="1"/></p:cNvSpPr><p:nvPr><p:ph idx="1"/></p:nvPr></p:nvSpPr><p:spPr/><p:txBody><a:bodyPr><a:normAutofit fontScale="96296" lnSpcReduction="20000"/></a:bodyPr><a:p><a:pPr indent="0" marL="109728"><a:buNone/></a:pPr><a:endParaRPr lang="en-GB"/></a:p><a:p><a:r><a:rPr lang="en-GB"/><a:t>sudden onset of very severe pain in the eye</a:t></a:r><a:endParaRPr lang="en-GB"/></a:p><a:p><a:r><a:rPr lang="en-GB"/><a:t> Nausea, vomiting and prostration</a:t></a:r><a:r><a:rPr lang="en-US"/><a:t>s</a:t></a:r><a:endParaRPr lang="en-GB"/></a:p><a:p><a:r><a:rPr lang="en-GB"/><a:t> Rapidly progressive impairment of vision,</a:t></a:r><a:endParaRPr lang="en-GB"/></a:p><a:p><a:r><a:rPr lang="en-GB"/><a:t>redness, photophobia and lacrimation develop in</a:t></a:r><a:endParaRPr lang="en-GB"/></a:p><a:p><a:pPr indent="0" marL="109728"><a:buNone/></a:pPr><a:r><a:rPr lang="en-GB"/><a:t>all cases.</a:t></a:r><a:endParaRPr lang="en-GB"/></a:p><a:p><a:r><a:rPr lang="en-GB"/><a:t> Past history. About 5 percent patients give history</a:t></a:r><a:endParaRPr lang="en-GB"/></a:p><a:p><a:pPr indent="0" marL="109728"><a:buNone/></a:pPr><a:r><a:rPr lang="en-GB"/><a:t>of typical previous intermittent attacks of subacute</a:t></a:r><a:endParaRPr lang="en-GB"/></a:p><a:p><a:pPr indent="0" marL="109728"><a:buNone/></a:pPr><a:r><a:rPr lang="en-GB"/><a:t>angle-closure glaucoma.</a:t></a:r><a:endParaRPr lang="en-GB"/></a:p></p:txBody></p:sp><p:sp><p:nvSpPr><p:cNvPr id="1048722" name=""/><p:cNvSpPr><a:spLocks noGrp="1"/></p:cNvSpPr><p:nvPr><p:ph type="title"/></p:nvPr></p:nvSpPr><p:spPr/><p:txBody><a:bodyPr/><a:p><a:r><a:rPr lang="en-US"/><a:t>S</a:t></a:r><a:r><a:rPr lang="en-US"/><a:t>I</a:t></a:r><a:r><a:rPr lang="en-US"/><a:t>G</a:t></a:r><a:r><a:rPr lang="en-US"/><a:t>N</a:t></a:r><a:r><a:rPr lang="en-US"/><a:t>S</a:t></a:r><a:r><a:rPr lang="en-US"/><a:t> </a:t></a:r><a:r><a:rPr lang="en-US"/><a:t>A</a:t></a:r><a:r><a:rPr lang="en-US"/><a:t>N</a:t></a:r><a:r><a:rPr lang="en-US"/><a:t>D</a:t></a:r><a:r><a:rPr lang="en-US"/><a:t> </a:t></a:r><a:r><a:rPr lang="en-US"/><a:t>S</a:t></a:r><a:r><a:rPr lang="en-US"/><a:t>Y</a:t></a:r><a:r><a:rPr lang="en-US"/><a:t>M</a:t></a:r><a:r><a:rPr lang="en-US"/><a:t>P</a:t></a:r><a:r><a:rPr lang="en-US"/><a:t>TOMS</a:t></a:r><a:endParaRPr lang="en-GB"/></a:p></p:txBody></p:sp></p:spTree></p:cSld><p:clrMapOvr><a:masterClrMapping/></p:clrMapOvr></p:sld>
</file>

<file path=ppt/slides/slide54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142" name=""/><p:cNvGrpSpPr/><p:nvPr/></p:nvGrpSpPr><p:grpSpPr><a:xfrm><a:off x="0" y="0"/><a:ext cx="0" cy="0"/><a:chOff x="0" y="0"/><a:chExt cx="0" cy="0"/></a:xfrm></p:grpSpPr><p:sp><p:nvSpPr><p:cNvPr id="1048723" name=""/><p:cNvSpPr><a:spLocks noGrp="1"/></p:cNvSpPr><p:nvPr><p:ph idx="1"/></p:nvPr></p:nvSpPr><p:spPr><a:xfrm><a:off x="446246" y="777830"/><a:ext cx="8268960" cy="5302341"/></a:xfrm></p:spPr><p:txBody><a:bodyPr><a:normAutofit fontScale="92593" lnSpcReduction="20000"/></a:bodyPr><a:p><a:r><a:rPr lang="en-GB"/><a:t>Lids may be oedematous,</a:t></a:r><a:endParaRPr lang="en-GB"/></a:p><a:p><a:r><a:rPr lang="en-GB"/><a:t> Conjunctiva is chemosed, and congested, (both</a:t></a:r><a:endParaRPr lang="en-GB"/></a:p><a:p><a:pPr indent="0" marL="109728"><a:buNone/></a:pPr><a:r><a:rPr lang="en-GB"/><a:t>conjunctival and ciliary vessels are congested),</a:t></a:r><a:endParaRPr lang="en-GB"/></a:p><a:p><a:r><a:rPr lang="en-GB"/><a:t> Cornea becomes oedematous and insensitive,</a:t></a:r><a:endParaRPr lang="en-GB"/></a:p><a:p><a:r><a:rPr lang="en-GB"/><a:t> Anterior chamber is very shallow. Aqueous flare</a:t></a:r><a:endParaRPr lang="en-GB"/></a:p><a:p><a:pPr indent="0" marL="109728"><a:buNone/></a:pPr><a:r><a:rPr lang="en-GB"/><a:t>or cells may be seen in anterior chamber ,</a:t></a:r><a:endParaRPr lang="en-GB"/></a:p><a:p><a:r><a:rPr lang="en-GB"/><a:t> Angle of anterior chamber is completely closed</a:t></a:r><a:endParaRPr lang="en-GB"/></a:p><a:p><a:pPr indent="0" marL="109728"><a:buNone/></a:pPr><a:r><a:rPr lang="en-GB"/><a:t>as seen on gonioscopy (shaffer grade 0),</a:t></a:r><a:endParaRPr lang="en-GB"/></a:p><a:p><a:r><a:rPr lang="en-GB"/><a:t> Iris may be discoloured,</a:t></a:r><a:endParaRPr lang="en-GB"/></a:p><a:p><a:r><a:rPr lang="en-GB"/><a:t> Pupil is semidilated, vertically oval and fixed. It</a:t></a:r><a:endParaRPr lang="en-GB"/></a:p><a:p><a:pPr indent="0" marL="109728"><a:buNone/></a:pPr><a:r><a:rPr lang="en-GB"/><a:t>is non-reactive to both light and accommodation</a:t></a:r><a:endParaRPr lang="en-GB"/></a:p><a:p><a:pPr indent="0" marL="109728"><a:buNone/></a:pPr><a:r><a:rPr lang="en-US"/><a:t>IOP is markedly elevated, usually between 40 and</a:t></a:r><a:endParaRPr lang="en-GB"/></a:p><a:p><a:pPr indent="0" marL="109728"><a:buNone/></a:pPr><a:r><a:rPr lang="en-US"/><a:t>70 mm of Hg,</a:t></a:r><a:r><a:rPr lang="en-US"/><a:t> </a:t></a:r><a:r><a:rPr lang="en-US"/><a:t>Optic disc is oedematous and hyperaemic,</a:t></a:r><a:endParaRPr lang="en-GB"/></a:p><a:p><a:pPr indent="0" marL="109728"><a:buNone/></a:pPr><a:r><a:rPr lang="en-US"/><a:t> Fellow eye shows shallow anterior chamber and</a:t></a:r><a:endParaRPr lang="en-GB"/></a:p><a:p><a:pPr indent="0" marL="109728"><a:buNone/></a:pPr><a:r><a:rPr lang="en-US"/><a:t>a narrow angle </a:t></a:r><a:r><a:rPr lang="en-US"/><a:t>.</a:t></a:r><a:endParaRPr lang="en-GB"/></a:p></p:txBody></p:sp><p:sp><p:nvSpPr><p:cNvPr id="1048724" name=""/><p:cNvSpPr><a:spLocks noGrp="1"/></p:cNvSpPr><p:nvPr><p:ph type="title"/></p:nvPr></p:nvSpPr><p:spPr><a:xfrm><a:off x="914400" y="-113552"/><a:ext cx="8229600" cy="1143000"/></a:xfrm></p:spPr><p:txBody><a:bodyPr/><a:p><a:r><a:rPr lang="en-US"/><a:t>S</a:t></a:r><a:r><a:rPr lang="en-US"/><a:t>i</a:t></a:r><a:r><a:rPr lang="en-US"/><a:t>g</a:t></a:r><a:r><a:rPr lang="en-US"/><a:t>n</a:t></a:r><a:r><a:rPr lang="en-US"/><a:t>s</a:t></a:r><a:r><a:rPr lang="en-US"/><a:t> </a:t></a:r><a:r><a:rPr lang="en-US"/><a:t>a</a:t></a:r><a:r><a:rPr lang="en-US"/><a:t>n</a:t></a:r><a:r><a:rPr lang="en-US"/><a:t>d</a:t></a:r><a:r><a:rPr lang="en-US"/><a:t> </a:t></a:r><a:r><a:rPr lang="en-US"/><a:t>s</a:t></a:r><a:r><a:rPr lang="en-US"/><a:t>y</a:t></a:r><a:r><a:rPr lang="en-US"/><a:t>m</a:t></a:r><a:r><a:rPr lang="en-US"/><a:t>p</a:t></a:r><a:r><a:rPr lang="en-US"/><a:t>t</a:t></a:r><a:r><a:rPr lang="en-US"/><a:t>o</a:t></a:r><a:r><a:rPr lang="en-US"/><a:t>m</a:t></a:r><a:r><a:rPr lang="en-US"/><a:t>s</a:t></a:r><a:endParaRPr lang="en-GB"/></a:p></p:txBody></p:sp></p:spTree></p:cSld><p:clrMapOvr><a:masterClrMapping/></p:clrMapOvr>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"/>
          <p:cNvSpPr>
            <a:spLocks noGrp="1"/>
          </p:cNvSpPr>
          <p:nvPr>
            <p:ph idx="1"/>
          </p:nvPr>
        </p:nvSpPr>
        <p:spPr/>
        <p:txBody>
          <a:bodyPr>
            <a:normAutofit fontScale="96296" lnSpcReduction="20000"/>
          </a:bodyPr>
          <a:p>
            <a:r>
              <a:rPr lang="en-GB"/>
              <a:t>Diagnosis </a:t>
            </a:r>
            <a:r>
              <a:rPr lang="en-GB"/>
              <a:t>is usually obvious from the clinical features.</a:t>
            </a:r>
            <a:endParaRPr lang="en-GB"/>
          </a:p>
          <a:p>
            <a:pPr indent="0" marL="109728">
              <a:buNone/>
            </a:pPr>
            <a:r>
              <a:rPr lang="en-GB"/>
              <a:t>However, a differential diagnosis may have to be</a:t>
            </a:r>
            <a:endParaRPr lang="en-GB"/>
          </a:p>
          <a:p>
            <a:pPr indent="0" marL="109728">
              <a:buNone/>
            </a:pPr>
            <a:r>
              <a:rPr lang="en-GB"/>
              <a:t>considered :</a:t>
            </a:r>
            <a:endParaRPr lang="en-GB"/>
          </a:p>
          <a:p>
            <a:r>
              <a:rPr lang="en-GB"/>
              <a:t>From other causes of acute red eye. Acute</a:t>
            </a:r>
            <a:endParaRPr lang="en-GB"/>
          </a:p>
          <a:p>
            <a:pPr indent="0" marL="109728">
              <a:buNone/>
            </a:pPr>
            <a:r>
              <a:rPr lang="en-GB"/>
              <a:t>congestive glaucoma sometimes needs</a:t>
            </a:r>
            <a:endParaRPr lang="en-GB"/>
          </a:p>
          <a:p>
            <a:pPr indent="0" marL="109728">
              <a:buNone/>
            </a:pPr>
            <a:r>
              <a:rPr lang="en-GB"/>
              <a:t>differentiation from other causes of inflammed</a:t>
            </a:r>
            <a:r>
              <a:rPr lang="en-US"/>
              <a:t> </a:t>
            </a:r>
            <a:r>
              <a:rPr lang="en-GB"/>
              <a:t>red eye like acute conjunctivitis and acute</a:t>
            </a:r>
            <a:r>
              <a:rPr lang="en-US"/>
              <a:t> </a:t>
            </a:r>
            <a:r>
              <a:rPr lang="en-GB"/>
              <a:t>iridocycliti</a:t>
            </a:r>
            <a:r>
              <a:rPr lang="en-US"/>
              <a:t>s</a:t>
            </a:r>
            <a:endParaRPr lang="en-GB"/>
          </a:p>
          <a:p>
            <a:pPr indent="0" marL="109728">
              <a:buNone/>
            </a:pPr>
            <a:r>
              <a:rPr lang="en-GB"/>
              <a:t> From secondary acute congestive glaucomas</a:t>
            </a:r>
            <a:r>
              <a:rPr lang="en-US"/>
              <a:t> </a:t>
            </a:r>
            <a:r>
              <a:rPr lang="en-GB"/>
              <a:t>such as phacomorphic glaucoma, acute</a:t>
            </a:r>
            <a:r>
              <a:rPr lang="en-US"/>
              <a:t> </a:t>
            </a:r>
            <a:r>
              <a:rPr lang="en-GB"/>
              <a:t>neovascular glaucoma and glaucomatocyclitic</a:t>
            </a:r>
            <a:r>
              <a:rPr lang="en-US"/>
              <a:t> </a:t>
            </a:r>
            <a:r>
              <a:rPr lang="en-GB"/>
              <a:t>crisis.</a:t>
            </a:r>
            <a:endParaRPr lang="en-GB"/>
          </a:p>
        </p:txBody>
      </p:sp>
      <p:sp>
        <p:nvSpPr>
          <p:cNvPr id="104872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Diagnosis</a:t>
            </a:r>
            <a:endParaRPr lang="en-GB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"/>
          <p:cNvSpPr>
            <a:spLocks noGrp="1"/>
          </p:cNvSpPr>
          <p:nvPr>
            <p:ph idx="1"/>
          </p:nvPr>
        </p:nvSpPr>
        <p:spPr>
          <a:xfrm>
            <a:off x="457200" y="1481328"/>
            <a:ext cx="8308319" cy="5254333"/>
          </a:xfrm>
        </p:spPr>
        <p:txBody>
          <a:bodyPr>
            <a:normAutofit fontScale="88889" lnSpcReduction="20000"/>
          </a:bodyPr>
          <a:p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y</a:t>
            </a:r>
            <a:endParaRPr lang="en-GB"/>
          </a:p>
          <a:p>
            <a:r>
              <a:rPr lang="en-US"/>
              <a:t>Systemic hyperosmotic agent intravenous</a:t>
            </a:r>
            <a:r>
              <a:rPr lang="en-US"/>
              <a:t> </a:t>
            </a:r>
            <a:r>
              <a:rPr lang="en-US"/>
              <a:t>mannitol (1 gm/kg body weight) </a:t>
            </a:r>
            <a:r>
              <a:rPr lang="en-US"/>
              <a:t> </a:t>
            </a:r>
            <a:r>
              <a:rPr lang="en-US"/>
              <a:t>initially to lower IOP.</a:t>
            </a:r>
            <a:endParaRPr lang="en-GB"/>
          </a:p>
          <a:p>
            <a:r>
              <a:rPr lang="en-US"/>
              <a:t>.Acetazolamide (a carbonic anhydrase inhibitor)</a:t>
            </a:r>
            <a:r>
              <a:rPr lang="en-US"/>
              <a:t>500 mg intravenous injection followed by 250 mg</a:t>
            </a:r>
            <a:r>
              <a:rPr lang="en-US"/>
              <a:t> </a:t>
            </a:r>
            <a:r>
              <a:rPr lang="en-US"/>
              <a:t>tablet should be given 3 times a day.</a:t>
            </a:r>
            <a:endParaRPr lang="en-GB"/>
          </a:p>
          <a:p>
            <a:r>
              <a:rPr lang="en-US"/>
              <a:t> Analgesics and anti-emetics as required.</a:t>
            </a:r>
            <a:endParaRPr lang="en-GB"/>
          </a:p>
          <a:p>
            <a:r>
              <a:rPr lang="en-US"/>
              <a:t>Pilocarpine eyedrops should be started after the</a:t>
            </a:r>
            <a:r>
              <a:rPr lang="en-US"/>
              <a:t> </a:t>
            </a:r>
            <a:r>
              <a:rPr lang="en-US"/>
              <a:t>IOP is bit lowered by hyperosomtic agents. </a:t>
            </a:r>
            <a:r>
              <a:rPr lang="en-US"/>
              <a:t>Initially 2 percent</a:t>
            </a:r>
            <a:r>
              <a:rPr lang="en-US"/>
              <a:t> </a:t>
            </a:r>
            <a:r>
              <a:rPr lang="en-US"/>
              <a:t>pilocarpine should be administered every 30</a:t>
            </a:r>
            <a:r>
              <a:rPr lang="en-US"/>
              <a:t> </a:t>
            </a:r>
            <a:r>
              <a:rPr lang="en-US"/>
              <a:t>minutes for 1-2 hours and then 6 hourly.</a:t>
            </a:r>
            <a:endParaRPr lang="en-GB"/>
          </a:p>
          <a:p>
            <a:r>
              <a:rPr lang="en-US"/>
              <a:t>Beta blocker eyedrops like 0.5 percent timolol</a:t>
            </a:r>
            <a:r>
              <a:rPr lang="en-US"/>
              <a:t> </a:t>
            </a:r>
            <a:r>
              <a:rPr lang="en-US"/>
              <a:t>maleate or 0.5 percent betaxolol should also be</a:t>
            </a:r>
            <a:r>
              <a:rPr lang="en-US"/>
              <a:t> </a:t>
            </a:r>
            <a:r>
              <a:rPr lang="en-US"/>
              <a:t>administered twice a day to reduce the IOP.</a:t>
            </a:r>
            <a:endParaRPr lang="en-GB"/>
          </a:p>
          <a:p>
            <a:r>
              <a:rPr lang="en-US"/>
              <a:t>Corticosteroid eyedrops like dexamethasone or</a:t>
            </a:r>
            <a:endParaRPr lang="en-GB"/>
          </a:p>
          <a:p>
            <a:r>
              <a:rPr lang="en-US"/>
              <a:t>betamethasone should be administered 3-4 times</a:t>
            </a:r>
            <a:endParaRPr lang="en-GB"/>
          </a:p>
          <a:p>
            <a:r>
              <a:rPr lang="en-US"/>
              <a:t>a day to reduce the inflammation.</a:t>
            </a:r>
            <a:endParaRPr lang="en-GB"/>
          </a:p>
          <a:p>
            <a:endParaRPr altLang="en-US" lang="zh-CN"/>
          </a:p>
          <a:p>
            <a:endParaRPr altLang="en-US" lang="zh-CN"/>
          </a:p>
        </p:txBody>
      </p:sp>
      <p:sp>
        <p:nvSpPr>
          <p:cNvPr id="104872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ent</a:t>
            </a:r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y</a:t>
            </a:r>
            <a:endParaRPr lang="en-GB"/>
          </a:p>
          <a:p>
            <a:r>
              <a:rPr lang="en-US"/>
              <a:t>F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y</a:t>
            </a:r>
            <a:endParaRPr lang="en-GB"/>
          </a:p>
          <a:p>
            <a:r>
              <a:rPr lang="en-US"/>
              <a:t>C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g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my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tomy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e</a:t>
            </a:r>
            <a:r>
              <a:rPr lang="en-US"/>
              <a:t>.</a:t>
            </a:r>
            <a:endParaRPr lang="en-GB"/>
          </a:p>
        </p:txBody>
      </p:sp>
      <p:sp>
        <p:nvSpPr>
          <p:cNvPr id="104873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atment</a:t>
            </a:r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/>
              <a:t>Secondary glaucoma per se is not a disease entity,</a:t>
            </a:r>
            <a:endParaRPr lang="en-GB"/>
          </a:p>
          <a:p>
            <a:pPr indent="0" marL="109728">
              <a:buNone/>
            </a:pPr>
            <a:r>
              <a:rPr lang="en-GB"/>
              <a:t>but a group of disorders in which rise of intraocular</a:t>
            </a:r>
            <a:r>
              <a:rPr lang="en-US"/>
              <a:t> </a:t>
            </a:r>
            <a:r>
              <a:rPr lang="en-GB"/>
              <a:t>pressure is associated with some primary ocular or</a:t>
            </a:r>
            <a:r>
              <a:rPr lang="en-US"/>
              <a:t> </a:t>
            </a:r>
            <a:r>
              <a:rPr lang="en-GB"/>
              <a:t>systemic disease</a:t>
            </a:r>
            <a:r>
              <a:rPr lang="en-US"/>
              <a:t>.</a:t>
            </a:r>
            <a:endParaRPr lang="en-GB"/>
          </a:p>
          <a:p>
            <a:pPr indent="0" marL="109728">
              <a:buNone/>
            </a:pPr>
            <a:endParaRPr lang="en-GB"/>
          </a:p>
          <a:p>
            <a:pPr indent="0" marL="109728">
              <a:buNone/>
            </a:pPr>
            <a:r>
              <a:rPr lang="en-US"/>
              <a:t>Therefore, clinical features comprise</a:t>
            </a:r>
            <a:endParaRPr lang="en-GB"/>
          </a:p>
          <a:p>
            <a:pPr indent="0" marL="109728">
              <a:buNone/>
            </a:pPr>
            <a:r>
              <a:rPr lang="en-US"/>
              <a:t>that of primary disease and that due to effects of</a:t>
            </a:r>
            <a:endParaRPr lang="en-GB"/>
          </a:p>
          <a:p>
            <a:pPr indent="0" marL="109728">
              <a:buNone/>
            </a:pPr>
            <a:r>
              <a:rPr lang="en-US"/>
              <a:t>raised intraocular pressure.</a:t>
            </a:r>
            <a:endParaRPr lang="en-GB"/>
          </a:p>
        </p:txBody>
      </p:sp>
      <p:sp>
        <p:nvSpPr>
          <p:cNvPr id="104873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09728">
              <a:buNone/>
            </a:pPr>
            <a:r>
              <a:rPr lang="en-GB"/>
              <a:t>A) Depending upon the mechanism of rise in IOP</a:t>
            </a:r>
            <a:endParaRPr lang="en-GB"/>
          </a:p>
          <a:p>
            <a:pPr indent="0" marL="109728">
              <a:buNone/>
            </a:pPr>
            <a:r>
              <a:rPr lang="en-GB"/>
              <a:t>1. Secondary open angle glaucomas in which</a:t>
            </a:r>
            <a:endParaRPr lang="en-GB"/>
          </a:p>
          <a:p>
            <a:pPr indent="0" marL="109728">
              <a:buNone/>
            </a:pPr>
            <a:r>
              <a:rPr lang="en-GB"/>
              <a:t>aqueous outflow may be blocked by a</a:t>
            </a:r>
            <a:endParaRPr lang="en-GB"/>
          </a:p>
          <a:p>
            <a:pPr indent="0" marL="109728">
              <a:buNone/>
            </a:pPr>
            <a:r>
              <a:rPr lang="en-GB"/>
              <a:t>pretrabecular membrane, trabecular clogging,</a:t>
            </a:r>
            <a:endParaRPr lang="en-GB"/>
          </a:p>
          <a:p>
            <a:pPr indent="0" marL="109728">
              <a:buNone/>
            </a:pPr>
            <a:r>
              <a:rPr lang="en-GB"/>
              <a:t>oedema and scarring or elevated episcleral venous</a:t>
            </a:r>
            <a:endParaRPr lang="en-GB"/>
          </a:p>
          <a:p>
            <a:pPr indent="0" marL="109728">
              <a:buNone/>
            </a:pPr>
            <a:r>
              <a:rPr lang="en-GB"/>
              <a:t>pressure.</a:t>
            </a:r>
            <a:endParaRPr lang="en-GB"/>
          </a:p>
          <a:p>
            <a:pPr indent="0" marL="109728">
              <a:buNone/>
            </a:pPr>
            <a:r>
              <a:rPr lang="en-GB"/>
              <a:t>2. Secondary angle closure glaucomas which may</a:t>
            </a:r>
            <a:endParaRPr lang="en-GB"/>
          </a:p>
          <a:p>
            <a:pPr indent="0" marL="109728">
              <a:buNone/>
            </a:pPr>
            <a:r>
              <a:rPr lang="en-GB"/>
              <a:t>or may not be associated with pupil block.</a:t>
            </a:r>
            <a:endParaRPr lang="en-GB"/>
          </a:p>
        </p:txBody>
      </p:sp>
      <p:sp>
        <p:nvSpPr>
          <p:cNvPr id="104873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cation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GB"/>
              <a:t>Schlemm’s canal. This is an endothelial lined oval</a:t>
            </a:r>
            <a:endParaRPr lang="en-GB"/>
          </a:p>
          <a:p>
            <a:pPr indent="0" marL="109728">
              <a:buNone/>
            </a:pPr>
            <a:r>
              <a:rPr lang="en-GB"/>
              <a:t>channel present circumferentially in the scleral sulcus.</a:t>
            </a:r>
            <a:endParaRPr lang="en-GB"/>
          </a:p>
          <a:p>
            <a:pPr indent="0" marL="109728">
              <a:buNone/>
            </a:pPr>
            <a:endParaRPr altLang="en-US" lang="zh-CN"/>
          </a:p>
          <a:p>
            <a:pPr indent="0" marL="109728">
              <a:buNone/>
            </a:pPr>
            <a:r>
              <a:rPr altLang="en-US" lang="zh-CN"/>
              <a:t>Collector channels. These, also called intrascleral aqueous vessels, are about 25-35 in number</a:t>
            </a:r>
            <a:r>
              <a:rPr altLang="en-US" lang="en-US"/>
              <a:t> </a:t>
            </a:r>
            <a:r>
              <a:rPr altLang="en-US" lang="zh-CN"/>
              <a:t>and leave the Schlemm’s canal at oblique angles to</a:t>
            </a:r>
            <a:r>
              <a:rPr altLang="en-US" lang="en-US"/>
              <a:t> </a:t>
            </a:r>
            <a:r>
              <a:rPr altLang="en-US" lang="zh-CN"/>
              <a:t>terminate into episcleral veins in a laminated fashion</a:t>
            </a:r>
            <a:r>
              <a:rPr altLang="en-US" lang="en-US"/>
              <a:t>.</a:t>
            </a:r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</p:txBody>
      </p:sp>
      <p:sp>
        <p:nvSpPr>
          <p:cNvPr id="104862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ctures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'</a:t>
            </a:r>
            <a:r>
              <a:rPr lang="en-US"/>
              <a:t>d</a:t>
            </a:r>
            <a:endParaRPr lang="en-GB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"/>
          <p:cNvSpPr>
            <a:spLocks noGrp="1"/>
          </p:cNvSpPr>
          <p:nvPr>
            <p:ph idx="1"/>
          </p:nvPr>
        </p:nvSpPr>
        <p:spPr/>
        <p:txBody>
          <a:bodyPr>
            <a:normAutofit fontScale="81481" lnSpcReduction="20000"/>
          </a:bodyPr>
          <a:p>
            <a:r>
              <a:rPr lang="en-GB"/>
              <a:t>Depending upon the causative primary disease,</a:t>
            </a:r>
            <a:r>
              <a:rPr lang="en-US"/>
              <a:t> </a:t>
            </a:r>
            <a:r>
              <a:rPr lang="en-GB"/>
              <a:t>secondary glaucomas are named as follows:</a:t>
            </a:r>
            <a:endParaRPr lang="en-GB"/>
          </a:p>
          <a:p>
            <a:r>
              <a:rPr lang="en-GB"/>
              <a:t>1. Lens-induced (phacogenic) glaucomas.</a:t>
            </a:r>
            <a:endParaRPr lang="en-GB"/>
          </a:p>
          <a:p>
            <a:r>
              <a:rPr lang="en-GB"/>
              <a:t>2. Inflammatory glaucoma (glaucoma due to</a:t>
            </a:r>
            <a:r>
              <a:rPr lang="en-US"/>
              <a:t> </a:t>
            </a:r>
            <a:r>
              <a:rPr lang="en-GB"/>
              <a:t>intraocular inflammation).</a:t>
            </a:r>
            <a:endParaRPr lang="en-GB"/>
          </a:p>
          <a:p>
            <a:r>
              <a:rPr lang="en-GB"/>
              <a:t>3. Pigmentary glaucoma.</a:t>
            </a:r>
            <a:endParaRPr lang="en-GB"/>
          </a:p>
          <a:p>
            <a:r>
              <a:rPr lang="en-GB"/>
              <a:t>4. Neovascular glaucoma.</a:t>
            </a:r>
            <a:endParaRPr lang="en-GB"/>
          </a:p>
          <a:p>
            <a:r>
              <a:rPr lang="en-GB"/>
              <a:t>5. Glaucomas associated with irido-corneal</a:t>
            </a:r>
            <a:r>
              <a:rPr lang="en-US"/>
              <a:t> </a:t>
            </a:r>
            <a:r>
              <a:rPr lang="en-GB"/>
              <a:t>endothelial syndromes.</a:t>
            </a:r>
            <a:endParaRPr lang="en-GB"/>
          </a:p>
          <a:p>
            <a:r>
              <a:rPr lang="en-GB"/>
              <a:t>6. Pseudoexfoliative glaucoma.</a:t>
            </a:r>
            <a:endParaRPr lang="en-GB"/>
          </a:p>
          <a:p>
            <a:r>
              <a:rPr lang="en-GB"/>
              <a:t>7. Glaucomas associated with intraocular</a:t>
            </a:r>
            <a:r>
              <a:rPr lang="en-US"/>
              <a:t> </a:t>
            </a:r>
            <a:r>
              <a:rPr lang="en-GB"/>
              <a:t>haemorrhage.</a:t>
            </a:r>
            <a:endParaRPr lang="en-GB"/>
          </a:p>
          <a:p>
            <a:r>
              <a:rPr lang="en-GB"/>
              <a:t>8. Steroid-induced glaucoma.</a:t>
            </a:r>
            <a:endParaRPr lang="en-GB"/>
          </a:p>
          <a:p>
            <a:r>
              <a:rPr lang="en-GB"/>
              <a:t>9. Traumatic glaucoma.</a:t>
            </a:r>
            <a:endParaRPr lang="en-GB"/>
          </a:p>
          <a:p>
            <a:r>
              <a:rPr lang="en-GB"/>
              <a:t>10. Glaucoma-in-aphakia.</a:t>
            </a:r>
            <a:endParaRPr lang="en-GB"/>
          </a:p>
          <a:p>
            <a:r>
              <a:rPr lang="en-GB"/>
              <a:t>11. Glaucoma associated with intraocular tumours</a:t>
            </a:r>
            <a:endParaRPr lang="en-GB"/>
          </a:p>
        </p:txBody>
      </p:sp>
      <p:sp>
        <p:nvSpPr>
          <p:cNvPr id="104873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.</a:t>
            </a:r>
            <a:endParaRPr lang="en-GB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"/>
          <p:cNvSpPr>
            <a:spLocks noGrp="1"/>
          </p:cNvSpPr>
          <p:nvPr>
            <p:ph idx="1"/>
          </p:nvPr>
        </p:nvSpPr>
        <p:spPr/>
        <p:txBody>
          <a:bodyPr>
            <a:normAutofit fontScale="96296" lnSpcReduction="20000"/>
          </a:bodyPr>
          <a:p>
            <a:r>
              <a:rPr lang="en-US"/>
              <a:t>P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blocks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r>
              <a:rPr lang="en-US"/>
              <a:t>P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(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eins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k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f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q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k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ciated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particles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x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mmation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</p:txBody>
      </p:sp>
      <p:sp>
        <p:nvSpPr>
          <p:cNvPr id="1048738" name="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-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endParaRPr lang="en-GB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s</a:t>
            </a:r>
            <a:endParaRPr lang="en-GB"/>
          </a:p>
          <a:p>
            <a:r>
              <a:rPr lang="en-US"/>
              <a:t>About 50% of</a:t>
            </a:r>
            <a:r>
              <a:rPr lang="en-US"/>
              <a:t> </a:t>
            </a:r>
            <a:r>
              <a:rPr lang="en-US"/>
              <a:t>patients with the pigment dispersion syndrome</a:t>
            </a:r>
            <a:r>
              <a:rPr lang="en-US"/>
              <a:t> </a:t>
            </a:r>
            <a:r>
              <a:rPr lang="en-US"/>
              <a:t>develop glaucoma .</a:t>
            </a:r>
            <a:endParaRPr lang="en-GB"/>
          </a:p>
          <a:p>
            <a:r>
              <a:rPr lang="en-US"/>
              <a:t>Exact mechanism of pigment shedding</a:t>
            </a:r>
            <a:r>
              <a:rPr lang="en-US"/>
              <a:t> </a:t>
            </a:r>
            <a:r>
              <a:rPr lang="en-US"/>
              <a:t>is not known.</a:t>
            </a:r>
            <a:endParaRPr lang="en-GB"/>
          </a:p>
          <a:p>
            <a:r>
              <a:rPr lang="en-US"/>
              <a:t> It is believed that, perhaps, pigment</a:t>
            </a:r>
            <a:r>
              <a:rPr lang="en-US"/>
              <a:t> </a:t>
            </a:r>
            <a:r>
              <a:rPr lang="en-US"/>
              <a:t>release is caused by mechanical rubbing of the</a:t>
            </a:r>
            <a:r>
              <a:rPr lang="en-US"/>
              <a:t> </a:t>
            </a:r>
            <a:r>
              <a:rPr lang="en-US"/>
              <a:t>posterior pigment layer of iris with the zonular fibrils</a:t>
            </a:r>
            <a:r>
              <a:rPr lang="en-US"/>
              <a:t>.</a:t>
            </a:r>
            <a:endParaRPr lang="en-GB"/>
          </a:p>
          <a:p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OAG</a:t>
            </a:r>
            <a:r>
              <a:rPr lang="en-US"/>
              <a:t>.</a:t>
            </a:r>
            <a:endParaRPr lang="en-GB"/>
          </a:p>
        </p:txBody>
      </p:sp>
      <p:sp>
        <p:nvSpPr>
          <p:cNvPr id="104874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endParaRPr lang="en-GB"/>
          </a:p>
        </p:txBody>
      </p:sp>
    </p:spTree>
  </p:cSld>
  <p:clrMapOvr>
    <a:masterClrMapping/>
  </p:clrMapOvr>
</p:sld>
</file>

<file path=ppt/slides/slide63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151" name=""/><p:cNvGrpSpPr/><p:nvPr/></p:nvGrpSpPr><p:grpSpPr><a:xfrm><a:off x="0" y="0"/><a:ext cx="0" cy="0"/><a:chOff x="0" y="0"/><a:chExt cx="0" cy="0"/></a:xfrm></p:grpSpPr><p:sp><p:nvSpPr><p:cNvPr id="1048741" name=""/><p:cNvSpPr><a:spLocks noGrp="1"/></p:cNvSpPr><p:nvPr><p:ph idx="1"/></p:nvPr></p:nvSpPr><p:spPr/><p:txBody><a:bodyPr><a:normAutofit fontScale="81481" lnSpcReduction="20000"/></a:bodyPr><a:p><a:r><a:rPr lang="en-GB"/><a:t>results due to</a:t></a:r><a:r><a:rPr lang="en-US"/><a:t> </a:t></a:r><a:r><a:rPr lang="en-GB"/><a:t>formation of neovascular membrane involving the</a:t></a:r><a:r><a:rPr lang="en-US"/><a:t> </a:t></a:r><a:r><a:rPr lang="en-US"/><a:t>a</a:t></a:r><a:r><a:rPr lang="en-GB"/><a:t>ngle of anterior chamber</a:t></a:r><a:r><a:rPr lang="en-US"/><a:t>.</a:t></a:r><a:endParaRPr lang="en-GB"/></a:p><a:p><a:r><a:rPr lang="en-US"/><a:t>It is usually associated with neovascularization of iris (rubeosis iridis)</a:t></a:r><a:r><a:rPr lang="en-US"/><a:t>.</a:t></a:r><a:endParaRPr lang="en-GB"/></a:p><a:p><a:r><a:rPr lang="en-US"/><a:t>Neovascularization</a:t></a:r><a:r><a:rPr lang="en-US"/><a:t> </a:t></a:r><a:r><a:rPr lang="en-US"/><a:t>develops following retinal ischaemia, which is a</a:t></a:r><a:r><a:rPr lang="en-US"/><a:t> </a:t></a:r><a:r><a:rPr lang="en-US"/><a:t>common feature of :</a:t></a:r><a:endParaRPr lang="en-GB"/></a:p><a:p><a:r><a:rPr lang="en-US"/><a:t> Diabetic retinopathy,</a:t></a:r><a:endParaRPr lang="en-GB"/></a:p><a:p><a:r><a:rPr lang="en-US"/><a:t> Central retinal vein occlusion,</a:t></a:r><a:endParaRPr lang="en-GB"/></a:p><a:p><a:r><a:rPr lang="en-US"/><a:t> Sickle-cell retinopathy and</a:t></a:r><a:endParaRPr lang="en-GB"/></a:p><a:p><a:r><a:rPr lang="en-US"/><a:t> Eales’ disease.</a:t></a:r><a:endParaRPr lang="en-GB"/></a:p><a:p><a:r><a:rPr lang="en-US"/><a:t> Other rare causes are chronic intraocular</a:t></a:r><a:r><a:rPr lang="en-US"/><a:t> </a:t></a:r><a:r><a:rPr lang="en-US"/><a:t>inflammations, intraocular tumours, long-standing</a:t></a:r><a:r><a:rPr lang="en-US"/><a:t> </a:t></a:r><a:r><a:rPr lang="en-US"/><a:t>retinal detachment and central retinal artery</a:t></a:r><a:r><a:rPr lang="en-US"/><a:t> </a:t></a:r><a:r><a:rPr lang="en-US"/><a:t>occlusion.</a:t></a:r><a:endParaRPr lang="en-GB"/></a:p><a:p><a:r><a:rPr lang="en-US"/><a:t>M</a:t></a:r><a:r><a:rPr lang="en-US"/><a:t>a</a:t></a:r><a:r><a:rPr lang="en-US"/><a:t>n</a:t></a:r><a:r><a:rPr lang="en-US"/><a:t>a</a:t></a:r><a:r><a:rPr lang="en-US"/><a:t>g</a:t></a:r><a:r><a:rPr lang="en-US"/><a:t>e</a:t></a:r><a:r><a:rPr lang="en-US"/><a:t>m</a:t></a:r><a:r><a:rPr lang="en-US"/><a:t>e</a:t></a:r><a:r><a:rPr lang="en-US"/><a:t>n</a:t></a:r><a:r><a:rPr lang="en-US"/><a:t>t</a:t></a:r><a:r><a:rPr lang="en-US"/><a:t> </a:t></a:r><a:r><a:rPr lang="en-US"/><a:t>b</a:t></a:r><a:r><a:rPr lang="en-US"/><a:t>y</a:t></a:r><a:r><a:rPr lang="en-US"/><a:t> </a:t></a:r><a:r><a:rPr lang="en-US"/><a:t>m</a:t></a:r><a:r><a:rPr lang="en-US"/><a:t>e</a:t></a:r><a:r><a:rPr lang="en-US"/><a:t>d</a:t></a:r><a:r><a:rPr lang="en-US"/><a:t>i</a:t></a:r><a:r><a:rPr lang="en-US"/><a:t>c</a:t></a:r><a:r><a:rPr lang="en-US"/><a:t>a</a:t></a:r><a:r><a:rPr lang="en-US"/><a:t>l</a:t></a:r><a:r><a:rPr lang="en-US"/><a:t> </a:t></a:r><a:r><a:rPr lang="en-US"/><a:t>t</a:t></a:r><a:r><a:rPr lang="en-US"/><a:t>h</a:t></a:r><a:r><a:rPr lang="en-US"/><a:t>e</a:t></a:r><a:r><a:rPr lang="en-US"/><a:t>r</a:t></a:r><a:r><a:rPr lang="en-US"/><a:t>a</a:t></a:r><a:r><a:rPr lang="en-US"/><a:t>p</a:t></a:r><a:r><a:rPr lang="en-US"/><a:t>y</a:t></a:r><a:r><a:rPr lang="en-US"/><a:t>/</a:t></a:r><a:r><a:rPr lang="en-US"/><a:t>f</a:t></a:r><a:r><a:rPr lang="en-US"/><a:t>i</a:t></a:r><a:r><a:rPr lang="en-US"/><a:t>l</a:t></a:r><a:r><a:rPr lang="en-US"/><a:t>t</a:t></a:r><a:r><a:rPr lang="en-US"/><a:t>r</a:t></a:r><a:r><a:rPr lang="en-US"/><a:t>a</a:t></a:r><a:r><a:rPr lang="en-US"/><a:t>t</a:t></a:r><a:r><a:rPr lang="en-US"/><a:t>i</a:t></a:r><a:r><a:rPr lang="en-US"/><a:t>o</a:t></a:r><a:r><a:rPr lang="en-US"/><a:t>n</a:t></a:r><a:r><a:rPr lang="en-US"/><a:t> </a:t></a:r><a:r><a:rPr lang="en-US"/><a:t>t</a:t></a:r><a:r><a:rPr lang="en-US"/><a:t>o</a:t></a:r><a:r><a:rPr lang="en-US"/><a:t> </a:t></a:r><a:r><a:rPr lang="en-US"/><a:t>c</a:t></a:r><a:r><a:rPr lang="en-US"/><a:t>o</a:t></a:r><a:r><a:rPr lang="en-US"/><a:t>n</a:t></a:r><a:r><a:rPr lang="en-US"/><a:t>t</a:t></a:r><a:r><a:rPr lang="en-US"/><a:t>r</a:t></a:r><a:r><a:rPr lang="en-US"/><a:t>o</a:t></a:r><a:r><a:rPr lang="en-US"/><a:t> </a:t></a:r><a:r><a:rPr lang="en-US"/><a:t>I</a:t></a:r><a:r><a:rPr lang="en-US"/><a:t>O</a:t></a:r><a:r><a:rPr lang="en-US"/><a:t>P</a:t></a:r><a:r><a:rPr lang="en-US"/><a:t> </a:t></a:r><a:r><a:rPr lang="en-US"/><a:t>a</a:t></a:r><a:r><a:rPr lang="en-US"/><a:t>n</a:t></a:r><a:r><a:rPr lang="en-US"/><a:t>d</a:t></a:r><a:r><a:rPr lang="en-US"/><a:t> </a:t></a:r><a:r><a:rPr lang="en-US"/><a:t>PA retinal </a:t></a:r><a:r><a:rPr lang="en-US"/><a:t>photocoagulation</a:t></a:r><a:r><a:rPr lang="en-US"/><a:t> </a:t></a:r><a:r><a:rPr lang="en-US"/><a:t>t</a:t></a:r><a:r><a:rPr lang="en-US"/><a:t>o</a:t></a:r><a:r><a:rPr lang="en-US"/><a:t> </a:t></a:r><a:r><a:rPr lang="en-US"/><a:t>p</a:t></a:r><a:r><a:rPr lang="en-US"/><a:t>r</a:t></a:r><a:r><a:rPr lang="en-US"/><a:t>e</a:t></a:r><a:r><a:rPr lang="en-US"/><a:t>v</a:t></a:r><a:r><a:rPr lang="en-US"/><a:t>e</a:t></a:r><a:r><a:rPr lang="en-US"/><a:t>n</a:t></a:r><a:r><a:rPr lang="en-US"/><a:t>t</a:t></a:r><a:r><a:rPr lang="en-US"/><a:t> </a:t></a:r><a:r><a:rPr lang="en-US"/><a:t>f</a:t></a:r><a:r><a:rPr lang="en-US"/><a:t>u</a:t></a:r><a:r><a:rPr lang="en-US"/><a:t>r</a:t></a:r><a:r><a:rPr lang="en-US"/><a:t>t</a:t></a:r><a:r><a:rPr lang="en-US"/><a:t>h</a:t></a:r><a:r><a:rPr lang="en-US"/><a:t>e</a:t></a:r><a:r><a:rPr lang="en-US"/><a:t>r</a:t></a:r><a:r><a:rPr lang="en-US"/><a:t> </a:t></a:r><a:r><a:rPr lang="en-US"/><a:t>neovascularization</a:t></a:r><a:r><a:rPr lang="en-US"/><a:t>.</a:t></a:r><a:endParaRPr lang="en-GB"/></a:p></p:txBody></p:sp><p:sp><p:nvSpPr><p:cNvPr id="1048742" name=""/><p:cNvSpPr><a:spLocks noGrp="1"/></p:cNvSpPr><p:nvPr><p:ph type="title"/></p:nvPr></p:nvSpPr><p:spPr/><p:txBody><a:bodyPr/><a:p><a:r><a:rPr lang="en-US"/><a:t>N</a:t></a:r><a:r><a:rPr lang="en-US"/><a:t>e</a:t></a:r><a:r><a:rPr lang="en-US"/><a:t>o</a:t></a:r><a:r><a:rPr lang="en-US"/><a:t>v</a:t></a:r><a:r><a:rPr lang="en-US"/><a:t>a</a:t></a:r><a:r><a:rPr lang="en-US"/><a:t>s</a:t></a:r><a:r><a:rPr lang="en-US"/><a:t>c</a:t></a:r><a:r><a:rPr lang="en-US"/><a:t>u</a:t></a:r><a:r><a:rPr lang="en-US"/><a:t>l</a:t></a:r><a:r><a:rPr lang="en-US"/><a:t>a</a:t></a:r><a:r><a:rPr lang="en-US"/><a:t>r</a:t></a:r><a:r><a:rPr lang="en-US"/><a:t> </a:t></a:r><a:r><a:rPr lang="en-US"/><a:t>g</a:t></a:r><a:r><a:rPr lang="en-US"/><a:t>l</a:t></a:r><a:r><a:rPr lang="en-US"/><a:t>a</a:t></a:r><a:r><a:rPr lang="en-US"/><a:t>u</a:t></a:r><a:r><a:rPr lang="en-US"/><a:t>c</a:t></a:r><a:r><a:rPr lang="en-US"/><a:t>o</a:t></a:r><a:r><a:rPr lang="en-US"/><a:t>m</a:t></a:r><a:r><a:rPr lang="en-US"/><a:t>a</a:t></a:r><a:endParaRPr lang="en-GB"/></a:p></p:txBody></p:sp></p:spTree></p:cSld><p:clrMapOvr><a:masterClrMapping/></p:clrMapOvr>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/>
              <a:t>Secondary glaucoma due to intraocular tumours such</a:t>
            </a:r>
            <a:r>
              <a:rPr lang="en-US"/>
              <a:t> </a:t>
            </a:r>
            <a:r>
              <a:rPr lang="en-GB"/>
              <a:t>as malignant melanoma (of iris, choroid, ciliary body)</a:t>
            </a:r>
            <a:r>
              <a:rPr lang="en-GB"/>
              <a:t>and retinoblastoma</a:t>
            </a:r>
            <a:r>
              <a:rPr lang="en-US"/>
              <a:t>.</a:t>
            </a:r>
            <a:endParaRPr lang="en-GB"/>
          </a:p>
          <a:p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gement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eation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e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ible</a:t>
            </a:r>
            <a:r>
              <a:rPr lang="en-US"/>
              <a:t>.</a:t>
            </a:r>
            <a:r>
              <a:rPr lang="en-GB"/>
              <a:t> </a:t>
            </a:r>
            <a:endParaRPr lang="en-GB"/>
          </a:p>
        </p:txBody>
      </p:sp>
      <p:sp>
        <p:nvSpPr>
          <p:cNvPr id="1048744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.</a:t>
            </a:r>
            <a:endParaRPr lang="en-GB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secondary glaucoma may complicate perforating</a:t>
            </a:r>
            <a:r>
              <a:rPr lang="en-US"/>
              <a:t> </a:t>
            </a:r>
            <a:r>
              <a:rPr lang="en-US"/>
              <a:t>as well as blunt injuries.</a:t>
            </a:r>
            <a:endParaRPr lang="en-GB"/>
          </a:p>
          <a:p>
            <a:endParaRPr lang="en-GB"/>
          </a:p>
          <a:p>
            <a:r>
              <a:rPr lang="en-US"/>
              <a:t>Management. It consists of medical therapy with</a:t>
            </a:r>
            <a:endParaRPr lang="en-GB"/>
          </a:p>
          <a:p>
            <a:pPr indent="0" marL="109728">
              <a:buNone/>
            </a:pPr>
            <a:r>
              <a:rPr lang="en-US"/>
              <a:t>topical 0.5 percent timolol and oral acetazolamide,</a:t>
            </a:r>
            <a:r>
              <a:rPr lang="en-US"/>
              <a:t>treatment of associated causative mechanism</a:t>
            </a:r>
            <a:r>
              <a:rPr lang="en-US"/>
              <a:t>.</a:t>
            </a:r>
            <a:endParaRPr lang="en-GB"/>
          </a:p>
          <a:p>
            <a:pPr indent="0" marL="109728">
              <a:buNone/>
            </a:pPr>
            <a:endParaRPr lang="en-GB"/>
          </a:p>
          <a:p>
            <a:pPr indent="0" marL="109728">
              <a:buNone/>
            </a:pPr>
            <a:r>
              <a:rPr lang="en-US"/>
              <a:t>A</a:t>
            </a:r>
            <a:r>
              <a:rPr lang="en-US"/>
              <a:t>tropine and steroids for control of inflammation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surgical intervention according to the situation.</a:t>
            </a:r>
            <a:endParaRPr lang="en-GB"/>
          </a:p>
        </p:txBody>
      </p:sp>
      <p:sp>
        <p:nvSpPr>
          <p:cNvPr id="104860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endParaRPr lang="en-GB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idx="1"/>
          </p:nvPr>
        </p:nvSpPr>
        <p:spPr>
          <a:xfrm>
            <a:off x="457200" y="1481328"/>
            <a:ext cx="8204118" cy="5194837"/>
          </a:xfrm>
        </p:spPr>
        <p:txBody>
          <a:bodyPr>
            <a:normAutofit fontScale="96296" lnSpcReduction="20000"/>
          </a:bodyPr>
          <a:p>
            <a:r>
              <a:rPr lang="en-US"/>
              <a:t>R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endParaRPr lang="en-GB"/>
          </a:p>
          <a:p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.</a:t>
            </a:r>
            <a:endParaRPr lang="en-GB"/>
          </a:p>
          <a:p>
            <a:r>
              <a:rPr lang="en-US"/>
              <a:t>It classically occurs in patients with primary angle</a:t>
            </a:r>
            <a:r>
              <a:rPr lang="en-US"/>
              <a:t> </a:t>
            </a:r>
            <a:r>
              <a:rPr lang="en-US"/>
              <a:t>closure glaucoma operated for peripheral iridectomy</a:t>
            </a:r>
            <a:r>
              <a:rPr lang="en-US"/>
              <a:t> </a:t>
            </a:r>
            <a:r>
              <a:rPr lang="en-US"/>
              <a:t>or filtration (e.g. trabeculectomy) surgery</a:t>
            </a:r>
            <a:r>
              <a:rPr lang="en-US"/>
              <a:t>.</a:t>
            </a:r>
            <a:endParaRPr lang="en-GB"/>
          </a:p>
          <a:p>
            <a:r>
              <a:rPr lang="en-US"/>
              <a:t>Malignant glaucoma may be phakic,</a:t>
            </a:r>
            <a:r>
              <a:rPr lang="en-US"/>
              <a:t>(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)</a:t>
            </a:r>
            <a:r>
              <a:rPr lang="en-US"/>
              <a:t> aphakic</a:t>
            </a:r>
            <a:r>
              <a:rPr lang="en-US"/>
              <a:t>(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)</a:t>
            </a:r>
            <a:r>
              <a:rPr lang="en-US"/>
              <a:t> or</a:t>
            </a:r>
            <a:r>
              <a:rPr lang="en-US"/>
              <a:t> </a:t>
            </a:r>
            <a:r>
              <a:rPr lang="en-US"/>
              <a:t>pseudophakic</a:t>
            </a:r>
            <a:r>
              <a:rPr lang="en-US"/>
              <a:t>(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y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ment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z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(</a:t>
            </a:r>
            <a:r>
              <a:rPr lang="en-US"/>
              <a:t>2</a:t>
            </a:r>
            <a:r>
              <a:rPr lang="en-US"/>
              <a:t>5</a:t>
            </a:r>
            <a:r>
              <a:rPr lang="en-US"/>
              <a:t>0</a:t>
            </a:r>
            <a:r>
              <a:rPr lang="en-US"/>
              <a:t>m</a:t>
            </a:r>
            <a:r>
              <a:rPr lang="en-US"/>
              <a:t>g</a:t>
            </a:r>
            <a:r>
              <a:rPr lang="en-US"/>
              <a:t>)</a:t>
            </a:r>
            <a:r>
              <a:rPr lang="en-US"/>
              <a:t> </a:t>
            </a:r>
            <a:r>
              <a:rPr lang="en-US"/>
              <a:t>Q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.</a:t>
            </a:r>
            <a:endParaRPr lang="en-GB"/>
          </a:p>
          <a:p>
            <a:r>
              <a:rPr lang="en-US"/>
              <a:t>P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plan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y</a:t>
            </a:r>
            <a:endParaRPr lang="en-GB"/>
          </a:p>
          <a:p>
            <a:pPr indent="0" marL="109728">
              <a:buNone/>
            </a:pPr>
            <a:r>
              <a:rPr lang="en-US"/>
              <a:t>(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a</a:t>
            </a:r>
            <a:r>
              <a:rPr lang="en-US"/>
              <a:t>tion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</p:txBody>
      </p:sp>
      <p:sp>
        <p:nvSpPr>
          <p:cNvPr id="104859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endParaRPr lang="en-GB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idx="1"/>
          </p:nvPr>
        </p:nvSpPr>
        <p:spPr/>
        <p:txBody>
          <a:bodyPr>
            <a:normAutofit fontScale="88889" lnSpcReduction="20000"/>
          </a:bodyPr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associated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y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.It may be</a:t>
            </a:r>
            <a:r>
              <a:rPr lang="en-US"/>
              <a:t> </a:t>
            </a:r>
            <a:r>
              <a:rPr lang="en-GB"/>
              <a:t>associated with pupil block due to blood clot. Blood</a:t>
            </a:r>
            <a:r>
              <a:rPr lang="en-US"/>
              <a:t> </a:t>
            </a:r>
            <a:r>
              <a:rPr lang="en-GB"/>
              <a:t>staining of the cornea may develop, if the IOP is not</a:t>
            </a:r>
            <a:r>
              <a:rPr lang="en-US"/>
              <a:t> </a:t>
            </a:r>
            <a:r>
              <a:rPr lang="en-GB"/>
              <a:t>lowered within a few days</a:t>
            </a:r>
            <a:r>
              <a:rPr lang="en-US"/>
              <a:t>.</a:t>
            </a:r>
            <a:endParaRPr lang="en-GB"/>
          </a:p>
          <a:p>
            <a:r>
              <a:rPr lang="en-US"/>
              <a:t>Haemolytic glaucoma. It is an acute secondary</a:t>
            </a:r>
            <a:r>
              <a:rPr lang="en-US"/>
              <a:t> </a:t>
            </a:r>
            <a:r>
              <a:rPr lang="en-US"/>
              <a:t>open angle glaucoma due to the obstruction</a:t>
            </a:r>
            <a:r>
              <a:rPr lang="en-US"/>
              <a:t> </a:t>
            </a:r>
            <a:r>
              <a:rPr lang="en-US"/>
              <a:t>(clogging) of the trabecular meshwork caused by</a:t>
            </a:r>
            <a:r>
              <a:rPr lang="en-US"/>
              <a:t> </a:t>
            </a:r>
            <a:r>
              <a:rPr lang="en-US"/>
              <a:t>macrophages laden with lysed RBC debri</a:t>
            </a:r>
            <a:r>
              <a:rPr lang="en-US"/>
              <a:t>s</a:t>
            </a:r>
            <a:r>
              <a:rPr lang="en-US"/>
              <a:t>.</a:t>
            </a:r>
            <a:endParaRPr lang="en-GB"/>
          </a:p>
          <a:p>
            <a:r>
              <a:rPr lang="en-US"/>
              <a:t>Ghost cell glaucoma. It is a type of secondary</a:t>
            </a:r>
            <a:r>
              <a:rPr lang="en-US"/>
              <a:t> </a:t>
            </a:r>
            <a:r>
              <a:rPr lang="en-US"/>
              <a:t>open angle glaucoma which occurs in aphakic 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u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H</a:t>
            </a:r>
            <a:r>
              <a:rPr lang="en-US"/>
              <a:t>.</a:t>
            </a:r>
            <a:endParaRPr lang="en-GB"/>
          </a:p>
          <a:p>
            <a:r>
              <a:rPr altLang="en-US" lang="zh-CN"/>
              <a:t>Hemosiderotic glaucoma. It is a rare variety of</a:t>
            </a:r>
            <a:r>
              <a:rPr altLang="en-US" lang="en-US"/>
              <a:t> </a:t>
            </a:r>
            <a:r>
              <a:rPr altLang="en-US" lang="zh-CN"/>
              <a:t>secondary glaucoma occurring due to sclerotic</a:t>
            </a:r>
            <a:r>
              <a:rPr altLang="en-US" lang="en-US"/>
              <a:t> </a:t>
            </a:r>
            <a:r>
              <a:rPr altLang="en-US" lang="zh-CN"/>
              <a:t>changes in trabecular meshwork caused by the iron</a:t>
            </a:r>
            <a:r>
              <a:rPr altLang="en-US" lang="en-US"/>
              <a:t> </a:t>
            </a:r>
            <a:r>
              <a:rPr altLang="en-US" lang="zh-CN"/>
              <a:t>from the phagocytosed haemoglobin</a:t>
            </a:r>
            <a:r>
              <a:rPr altLang="en-US" lang="en-US"/>
              <a:t>.</a:t>
            </a:r>
            <a:endParaRPr altLang="en-US" lang="zh-CN"/>
          </a:p>
          <a:p>
            <a:endParaRPr altLang="en-US" lang="zh-CN"/>
          </a:p>
          <a:p>
            <a:endParaRPr altLang="en-US" lang="zh-CN"/>
          </a:p>
        </p:txBody>
      </p:sp>
      <p:sp>
        <p:nvSpPr>
          <p:cNvPr id="1048594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ular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rrhage</a:t>
            </a:r>
            <a:endParaRPr lang="en-GB"/>
          </a:p>
        </p:txBody>
      </p:sp>
    </p:spTree>
  </p:cSld>
  <p:clrMapOvr>
    <a:masterClrMapping/>
  </p:clrMapOvr>
</p:sld>
</file>

<file path=ppt/slides/slide68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82" name=""/><p:cNvGrpSpPr/><p:nvPr/></p:nvGrpSpPr><p:grpSpPr><a:xfrm><a:off x="0" y="0"/><a:ext cx="0" cy="0"/><a:chOff x="0" y="0"/><a:chExt cx="0" cy="0"/></a:xfrm></p:grpSpPr><p:sp><p:nvSpPr><p:cNvPr id="1048589" name=""/><p:cNvSpPr><a:spLocks noGrp="1"/></p:cNvSpPr><p:nvPr><p:ph idx="1"/></p:nvPr></p:nvSpPr><p:spPr><a:xfrm><a:off x="457200" y="1481328"/><a:ext cx="8153150" cy="5170515"/></a:xfrm></p:spPr><p:txBody><a:bodyPr><a:normAutofit fontScale="96296" lnSpcReduction="20000"/></a:bodyPr><a:p><a:r><a:rPr lang="en-GB"/><a:t>Iridocorneal endothelial (ICE) syndromes include three</a:t></a:r><a:r><a:rPr lang="en-US"/><a:t> </a:t></a:r><a:r><a:rPr lang="en-GB"/><a:t>clinical entities:</a:t></a:r><a:endParaRPr lang="en-GB"/></a:p><a:p><a:r><a:rPr lang="en-GB"/><a:t> Progressive iris atrophy,</a:t></a:r><a:endParaRPr lang="en-GB"/></a:p><a:p><a:r><a:rPr lang="en-GB"/><a:t> Chandler’s syndrome</a:t></a:r><a:r><a:rPr lang="en-US"/><a:t>:</a:t></a:r><a:r><a:rPr lang="en-US"/><a:t> </a:t></a:r><a:r><a:rPr lang="en-US"/><a:t>c</a:t></a:r><a:r><a:rPr lang="en-US"/><a:t>o</a:t></a:r><a:r><a:rPr lang="en-US"/><a:t>r</a:t></a:r><a:r><a:rPr lang="en-US"/><a:t>n</a:t></a:r><a:r><a:rPr lang="en-US"/><a:t>e</a:t></a:r><a:r><a:rPr lang="en-US"/><a:t>a</a:t></a:r><a:r><a:rPr lang="en-US"/><a:t> </a:t></a:r><a:r><a:rPr lang="en-US"/><a:t>e</a:t></a:r><a:r><a:rPr lang="en-US"/><a:t>d</a:t></a:r><a:r><a:rPr lang="en-US"/><a:t>e</a:t></a:r><a:r><a:rPr lang="en-US"/><a:t>m</a:t></a:r><a:r><a:rPr lang="en-US"/><a:t>a</a:t></a:r><a:r><a:rPr lang="en-US"/><a:t>,</a:t></a:r><a:r><a:rPr lang="en-US"/><a:t> </a:t></a:r><a:r><a:rPr lang="en-US"/><a:t>d</a:t></a:r><a:r><a:rPr lang="en-US"/><a:t>i</a:t></a:r><a:r><a:rPr lang="en-US"/><a:t>s</a:t></a:r><a:r><a:rPr lang="en-US"/><a:t>t</a:t></a:r><a:r><a:rPr lang="en-US"/><a:t>o</a:t></a:r><a:r><a:rPr lang="en-US"/><a:t>r</a:t></a:r><a:r><a:rPr lang="en-US"/><a:t>tion</a:t></a:r><a:r><a:rPr lang="en-US"/><a:t> </a:t></a:r><a:r><a:rPr lang="en-US"/><a:t>o</a:t></a:r><a:r><a:rPr lang="en-US"/><a:t>f</a:t></a:r><a:r><a:rPr lang="en-US"/><a:t> </a:t></a:r><a:r><a:rPr lang="en-US"/><a:t>i</a:t></a:r><a:r><a:rPr lang="en-US"/><a:t>r</a:t></a:r><a:r><a:rPr lang="en-US"/><a:t>i</a:t></a:r><a:r><a:rPr lang="en-US"/><a:t>s</a:t></a:r><a:r><a:rPr lang="en-US"/><a:t> </a:t></a:r><a:r><a:rPr lang="en-US"/><a:t>a</a:t></a:r><a:r><a:rPr lang="en-US"/><a:t>n</a:t></a:r><a:r><a:rPr lang="en-US"/><a:t>d</a:t></a:r><a:r><a:rPr lang="en-US"/><a:t> </a:t></a:r><a:r><a:rPr lang="en-US"/><a:t>g</a:t></a:r><a:r><a:rPr lang="en-US"/><a:t>l</a:t></a:r><a:r><a:rPr lang="en-US"/><a:t>a</a:t></a:r><a:r><a:rPr lang="en-US"/><a:t>u</a:t></a:r><a:r><a:rPr lang="en-US"/><a:t>c</a:t></a:r><a:r><a:rPr lang="en-US"/><a:t>o</a:t></a:r><a:r><a:rPr lang="en-US"/><a:t>m</a:t></a:r><a:r><a:rPr lang="en-US"/><a:t>a</a:t></a:r><a:r><a:rPr lang="en-US"/><a:t>.</a:t></a:r><a:endParaRPr lang="en-GB"/></a:p><a:p><a:r><a:rPr lang="en-GB"/><a:t> Cogan-Reese syndrome</a:t></a:r><a:r><a:rPr lang="en-US"/><a:t>:</a:t></a:r><a:r><a:rPr lang="en-US"/><a:t> </a:t></a:r><a:r><a:rPr lang="en-US"/><a:t>s</a:t></a:r><a:r><a:rPr lang="en-US"/><a:t>m</a:t></a:r><a:r><a:rPr lang="en-US"/><a:t>u</a:t></a:r><a:r><a:rPr lang="en-US"/><a:t>d</a:t></a:r><a:r><a:rPr lang="en-US"/><a:t>g</a:t></a:r><a:r><a:rPr lang="en-US"/><a:t>e</a:t></a:r><a:r><a:rPr lang="en-US"/><a:t>d</a:t></a:r><a:r><a:rPr lang="en-US"/><a:t>,</a:t></a:r><a:r><a:rPr lang="en-US"/><a:t> </a:t></a:r><a:r><a:rPr lang="en-US"/><a:t>m</a:t></a:r><a:r><a:rPr lang="en-US"/><a:t>u</a:t></a:r><a:r><a:rPr lang="en-US"/><a:t>d</a:t></a:r><a:r><a:rPr lang="en-US"/><a:t>d</a:t></a:r><a:r><a:rPr lang="en-US"/><a:t>y</a:t></a:r><a:r><a:rPr lang="en-US"/><a:t> </a:t></a:r><a:r><a:rPr lang="en-US"/><a:t>i</a:t></a:r><a:r><a:rPr lang="en-US"/><a:t>r</a:t></a:r><a:r><a:rPr lang="en-US"/><a:t>i</a:t></a:r><a:r><a:rPr lang="en-US"/><a:t>s</a:t></a:r><a:r><a:rPr lang="en-US"/><a:t> </a:t></a:r><a:r><a:rPr lang="en-US"/><a:t>a</a:t></a:r><a:r><a:rPr lang="en-US"/><a:t>p</a:t></a:r><a:r><a:rPr lang="en-US"/><a:t>p</a:t></a:r><a:r><a:rPr lang="en-US"/><a:t>e</a:t></a:r><a:r><a:rPr lang="en-US"/><a:t>a</a:t></a:r><a:r><a:rPr lang="en-US"/><a:t>r</a:t></a:r><a:r><a:rPr lang="en-US"/><a:t>ance</a:t></a:r><a:r><a:rPr lang="en-US"/><a:t>,</a:t></a:r><a:r><a:rPr lang="en-US"/><a:t> </a:t></a:r><a:r><a:rPr lang="en-US"/><a:t>a</a:t></a:r><a:r><a:rPr lang="en-US"/><a:t>n</a:t></a:r><a:r><a:rPr lang="en-US"/><a:t>t</a:t></a:r><a:r><a:rPr lang="en-US"/><a:t>.</a:t></a:r><a:r><a:rPr lang="en-US"/><a:t> </a:t></a:r><a:r><a:rPr lang="en-US"/><a:t>s</a:t></a:r><a:r><a:rPr lang="en-US"/><a:t>y</a:t></a:r><a:r><a:rPr lang="en-US"/><a:t>n</a:t></a:r><a:r><a:rPr lang="en-US"/><a:t>e</a:t></a:r><a:r><a:rPr lang="en-US"/><a:t>c</a:t></a:r><a:r><a:rPr lang="en-US"/><a:t>h</a:t></a:r><a:r><a:rPr lang="en-US"/><a:t>iae</a:t></a:r><a:r><a:rPr lang="en-US"/><a:t> </a:t></a:r><a:r><a:rPr lang="en-US"/><a:t>a</a:t></a:r><a:r><a:rPr lang="en-US"/><a:t>n</a:t></a:r><a:r><a:rPr lang="en-US"/><a:t>d</a:t></a:r><a:r><a:rPr lang="en-US"/><a:t> </a:t></a:r><a:r><a:rPr lang="en-US"/><a:t>i</a:t></a:r><a:r><a:rPr lang="en-US"/><a:t>n</a:t></a:r><a:r><a:rPr lang="en-US"/><a:t>c</a:t></a:r><a:r><a:rPr lang="en-US"/><a:t>r</a:t></a:r><a:r><a:rPr lang="en-US"/><a:t>e</a:t></a:r><a:r><a:rPr lang="en-US"/><a:t>a</a:t></a:r><a:r><a:rPr lang="en-US"/><a:t>s</a:t></a:r><a:r><a:rPr lang="en-US"/><a:t>e</a:t></a:r><a:r><a:rPr lang="en-US"/><a:t>d</a:t></a:r><a:r><a:rPr lang="en-US"/><a:t> </a:t></a:r><a:r><a:rPr lang="en-US"/><a:t>I</a:t></a:r><a:r><a:rPr lang="en-US"/><a:t>O</a:t></a:r><a:r><a:rPr lang="en-US"/><a:t>P</a:t></a:r><a:r><a:rPr lang="en-US"/><a:t>.</a:t></a:r><a:endParaRPr lang="en-GB"/></a:p><a:p><a:endParaRPr lang="en-GB"/></a:p><a:p><a:r><a:rPr lang="en-GB"/><a:t>The common feature of the ICE</a:t></a:r><a:r><a:rPr lang="en-US"/><a:t> </a:t></a:r><a:r><a:rPr lang="en-GB"/><a:t>syndromes is the presence of abnormal corneal</a:t></a:r><a:r><a:rPr lang="en-US"/><a:t> </a:t></a:r><a:r><a:rPr lang="en-GB"/><a:t>endothelial cells which proliferate to form an</a:t></a:r><a:r><a:rPr lang="en-US"/><a:t> </a:t></a:r><a:r><a:rPr lang="en-GB"/><a:t>endothelial membrane in the angle of anterior</a:t></a:r><a:r><a:rPr lang="en-US"/><a:t> </a:t></a:r><a:r><a:rPr lang="en-GB"/><a:t>chamber</a:t></a:r><a:r><a:rPr lang="en-US"/><a:t>.</a:t></a:r><a:endParaRPr lang="en-GB"/></a:p><a:p><a:r><a:rPr lang="en-US"/><a:t>A</a:t></a:r><a:r><a:rPr lang="en-US"/><a:t>l</a:t></a:r><a:r><a:rPr lang="en-US"/><a:t>l</a:t></a:r><a:r><a:rPr lang="en-US"/><a:t> </a:t></a:r><a:r><a:rPr lang="en-US"/><a:t>m</a:t></a:r><a:r><a:rPr lang="en-US"/><a:t>a</a:t></a:r><a:r><a:rPr lang="en-US"/><a:t>n</a:t></a:r><a:r><a:rPr lang="en-US"/><a:t>a</a:t></a:r><a:r><a:rPr lang="en-US"/><a:t>g</a:t></a:r><a:r><a:rPr lang="en-US"/><a:t>e</a:t></a:r><a:r><a:rPr lang="en-US"/><a:t>ment</a:t></a:r><a:r><a:rPr lang="en-US"/><a:t> </a:t></a:r><a:r><a:rPr lang="en-US"/><a:t>t</a:t></a:r><a:r><a:rPr lang="en-US"/><a:t>h</a:t></a:r><a:r><a:rPr lang="en-US"/><a:t>e</a:t></a:r><a:r><a:rPr lang="en-US"/><a:t>r</a:t></a:r><a:r><a:rPr lang="en-US"/><a:t>a</a:t></a:r><a:r><a:rPr lang="en-US"/><a:t>p</a:t></a:r><a:r><a:rPr lang="en-US"/><a:t>ies</a:t></a:r><a:r><a:rPr lang="en-US"/><a:t> </a:t></a:r><a:r><a:rPr lang="en-US"/><a:t>u</a:t></a:r><a:r><a:rPr lang="en-US"/><a:t>s</a:t></a:r><a:r><a:rPr lang="en-US"/><a:t>u</a:t></a:r><a:r><a:rPr lang="en-US"/><a:t>a</a:t></a:r><a:r><a:rPr lang="en-US"/><a:t>l</a:t></a:r><a:r><a:rPr lang="en-US"/><a:t>l</a:t></a:r><a:r><a:rPr lang="en-US"/><a:t>y</a:t></a:r><a:r><a:rPr lang="en-US"/><a:t> </a:t></a:r><a:r><a:rPr lang="en-US"/><a:t>f</a:t></a:r><a:r><a:rPr lang="en-US"/><a:t>a</a:t></a:r><a:r><a:rPr lang="en-US"/><a:t>i</a:t></a:r><a:r><a:rPr lang="en-US"/><a:t>l</a:t></a:r><a:r><a:rPr lang="en-US"/><a:t>.</a:t></a:r><a:endParaRPr lang="en-GB"/></a:p><a:p><a:endParaRPr lang="en-GB"/></a:p><a:p><a:endParaRPr lang="en-GB"/></a:p></p:txBody></p:sp><p:sp><p:nvSpPr><p:cNvPr id="1048590" name=""/><p:cNvSpPr><a:spLocks noGrp="1"/></p:cNvSpPr><p:nvPr><p:ph type="title"/></p:nvPr></p:nvSpPr><p:spPr/><p:txBody><a:bodyPr/><a:p><a:r><a:rPr lang="en-US"/><a:t>G</a:t></a:r><a:r><a:rPr lang="en-US"/><a:t>l</a:t></a:r><a:r><a:rPr lang="en-US"/><a:t>a</a:t></a:r><a:r><a:rPr lang="en-US"/><a:t>u</a:t></a:r><a:r><a:rPr lang="en-US"/><a:t>c</a:t></a:r><a:r><a:rPr lang="en-US"/><a:t>o</a:t></a:r><a:r><a:rPr lang="en-US"/><a:t>m</a:t></a:r><a:r><a:rPr lang="en-US"/><a:t>a</a:t></a:r><a:r><a:rPr lang="en-US"/><a:t> </a:t></a:r><a:r><a:rPr lang="en-US"/><a:t>w</a:t></a:r><a:r><a:rPr lang="en-US"/><a:t>i</a:t></a:r><a:r><a:rPr lang="en-US"/><a:t>t</a:t></a:r><a:r><a:rPr lang="en-US"/><a:t>h</a:t></a:r><a:r><a:rPr lang="en-US"/><a:t> </a:t></a:r><a:r><a:rPr lang="en-US"/><a:t>I</a:t></a:r><a:r><a:rPr lang="en-US"/><a:t>C</a:t></a:r><a:r><a:rPr lang="en-US"/><a:t>E</a:t></a:r><a:r><a:rPr lang="en-US"/><a:t> </a:t></a:r><a:r><a:rPr lang="en-US"/><a:t>s</a:t></a:r><a:r><a:rPr lang="en-US"/><a:t>y</a:t></a:r><a:r><a:rPr lang="en-US"/><a:t>n</a:t></a:r><a:r><a:rPr lang="en-US"/><a:t>d</a:t></a:r><a:r><a:rPr lang="en-US"/><a:t>r</a:t></a:r><a:r><a:rPr lang="en-US"/><a:t>o</a:t></a:r><a:r><a:rPr lang="en-US"/><a:t>m</a:t></a:r><a:r><a:rPr lang="en-US"/><a:t>e</a:t></a:r><a:r><a:rPr lang="en-US"/><a:t>s</a:t></a:r><a:endParaRPr lang="en-GB"/></a:p></p:txBody></p:sp></p:spTree></p:cSld><p:clrMapOvr><a:masterClrMapping/></p:clrMapOvr>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idx="1"/>
          </p:nvPr>
        </p:nvSpPr>
        <p:spPr/>
        <p:txBody>
          <a:bodyPr>
            <a:normAutofit fontScale="96296" lnSpcReduction="20000"/>
          </a:bodyPr>
          <a:p>
            <a:pPr indent="0" marL="109728">
              <a:buNone/>
            </a:pPr>
            <a:r>
              <a:rPr lang="en-GB"/>
              <a:t>Elschnig optic nerve head classification</a:t>
            </a:r>
            <a:endParaRPr lang="en-GB"/>
          </a:p>
          <a:p>
            <a:r>
              <a:rPr lang="en-GB"/>
              <a:t>- type 1 funnel: small cup, shallow depth</a:t>
            </a:r>
            <a:r>
              <a:rPr lang="en-US"/>
              <a:t>(</a:t>
            </a:r>
            <a:r>
              <a:rPr lang="en-US"/>
              <a:t>0</a:t>
            </a:r>
            <a:r>
              <a:rPr lang="en-US"/>
              <a:t>.</a:t>
            </a:r>
            <a:r>
              <a:rPr lang="en-US"/>
              <a:t>1</a:t>
            </a:r>
            <a:r>
              <a:rPr lang="en-US"/>
              <a:t>-</a:t>
            </a:r>
            <a:r>
              <a:rPr lang="en-US"/>
              <a:t> </a:t>
            </a:r>
            <a:r>
              <a:rPr lang="en-US"/>
              <a:t>0</a:t>
            </a:r>
            <a:r>
              <a:rPr lang="en-US"/>
              <a:t>.</a:t>
            </a:r>
            <a:r>
              <a:rPr lang="en-US"/>
              <a:t>2</a:t>
            </a:r>
            <a:r>
              <a:rPr lang="en-US"/>
              <a:t>)</a:t>
            </a:r>
            <a:endParaRPr lang="en-GB"/>
          </a:p>
          <a:p>
            <a:r>
              <a:rPr lang="en-GB"/>
              <a:t>- type 2 cylinder: defined cup border, no gradual sloping, varies in CD size and depth</a:t>
            </a:r>
            <a:endParaRPr lang="en-GB"/>
          </a:p>
          <a:p>
            <a:r>
              <a:rPr lang="en-GB"/>
              <a:t>- type 3 saucer: temporal cup border is not sharp, gradual sloping, varies in CD size and depth</a:t>
            </a:r>
            <a:endParaRPr lang="en-GB"/>
          </a:p>
          <a:p>
            <a:r>
              <a:rPr lang="en-GB"/>
              <a:t>- type 4 hook: temporal cup border is not sharp, gradual sloping, nasal hook, oblique insertion/tilted</a:t>
            </a:r>
            <a:r>
              <a:rPr lang="en-US"/>
              <a:t>(</a:t>
            </a:r>
            <a:r>
              <a:rPr lang="en-US"/>
              <a:t>0</a:t>
            </a:r>
            <a:r>
              <a:rPr lang="en-US"/>
              <a:t>.</a:t>
            </a:r>
            <a:r>
              <a:rPr lang="en-US"/>
              <a:t>4</a:t>
            </a:r>
            <a:r>
              <a:rPr lang="en-US"/>
              <a:t>-</a:t>
            </a:r>
            <a:r>
              <a:rPr lang="en-US"/>
              <a:t>0</a:t>
            </a:r>
            <a:r>
              <a:rPr lang="en-US"/>
              <a:t>.</a:t>
            </a:r>
            <a:r>
              <a:rPr lang="en-US"/>
              <a:t>5</a:t>
            </a:r>
            <a:r>
              <a:rPr lang="en-US"/>
              <a:t>)</a:t>
            </a:r>
            <a:endParaRPr lang="en-GB"/>
          </a:p>
          <a:p>
            <a:r>
              <a:rPr lang="en-GB"/>
              <a:t>- type 5 glaucomatous or beat pot: large deep cup (lamina cribrosa visible); vessels plunge over rolled rim</a:t>
            </a:r>
            <a:r>
              <a:rPr lang="en-US"/>
              <a:t>(</a:t>
            </a:r>
            <a:r>
              <a:rPr lang="en-US"/>
              <a:t>0</a:t>
            </a:r>
            <a:r>
              <a:rPr lang="en-US"/>
              <a:t>.</a:t>
            </a:r>
            <a:r>
              <a:rPr lang="en-US"/>
              <a:t>6</a:t>
            </a:r>
            <a:r>
              <a:rPr lang="en-US"/>
              <a:t>&gt;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</p:txBody>
      </p:sp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/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tion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3259" y="935519"/>
            <a:ext cx="8237482" cy="4986962"/>
          </a:xfrm>
          <a:prstGeom prst="rect"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idx="1"/>
          </p:nvPr>
        </p:nvSpPr>
        <p:spPr>
          <a:xfrm>
            <a:off x="457200" y="1481328"/>
            <a:ext cx="8177122" cy="5058158"/>
          </a:xfrm>
        </p:spPr>
        <p:txBody>
          <a:bodyPr>
            <a:normAutofit fontScale="88889" lnSpcReduction="20000"/>
          </a:bodyPr>
          <a:p>
            <a:r>
              <a:rPr lang="en-US"/>
              <a:t>G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ized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sive</a:t>
            </a:r>
            <a:r>
              <a:rPr lang="en-US"/>
              <a:t> </a:t>
            </a:r>
            <a:r>
              <a:rPr lang="en-US"/>
              <a:t>optic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y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)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invariably 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.</a:t>
            </a:r>
            <a:endParaRPr lang="en-GB"/>
          </a:p>
          <a:p>
            <a:r>
              <a:rPr lang="en-US"/>
              <a:t>P</a:t>
            </a:r>
            <a:r>
              <a:rPr lang="en-US"/>
              <a:t>O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G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y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.</a:t>
            </a:r>
            <a:endParaRPr lang="en-GB"/>
          </a:p>
          <a:p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.</a:t>
            </a:r>
            <a:endParaRPr lang="en-GB"/>
          </a:p>
          <a:p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ent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q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tion</a:t>
            </a:r>
            <a:r>
              <a:rPr lang="en-US"/>
              <a:t>s</a:t>
            </a:r>
            <a:endParaRPr lang="en-GB"/>
          </a:p>
          <a:p>
            <a:r>
              <a:rPr lang="en-US"/>
              <a:t>E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detection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.</a:t>
            </a:r>
            <a:endParaRPr lang="en-GB"/>
          </a:p>
          <a:p>
            <a:r>
              <a:rPr lang="en-US"/>
              <a:t>S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dictable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use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)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M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reinforc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.</a:t>
            </a:r>
            <a:r>
              <a:rPr lang="en-US"/>
              <a:t> </a:t>
            </a:r>
            <a:endParaRPr lang="en-GB"/>
          </a:p>
        </p:txBody>
      </p:sp>
      <p:sp>
        <p:nvSpPr>
          <p:cNvPr id="104859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GB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 txBox="1"/>
          <p:nvPr/>
        </p:nvSpPr>
        <p:spPr>
          <a:xfrm>
            <a:off x="2185432" y="3173729"/>
            <a:ext cx="686614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</a:t>
            </a:r>
            <a:r>
              <a:rPr lang="en-US"/>
              <a:t>.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(</a:t>
            </a:r>
            <a:r>
              <a:rPr lang="en-US"/>
              <a:t>0</a:t>
            </a:r>
            <a:r>
              <a:rPr lang="en-US"/>
              <a:t>.</a:t>
            </a:r>
            <a:r>
              <a:rPr lang="en-US"/>
              <a:t>2</a:t>
            </a:r>
            <a:r>
              <a:rPr lang="en-US"/>
              <a:t>5</a:t>
            </a:r>
            <a:r>
              <a:rPr lang="en-US"/>
              <a:t>m</a:t>
            </a:r>
            <a:r>
              <a:rPr lang="en-US"/>
              <a:t>l</a:t>
            </a:r>
            <a:r>
              <a:rPr lang="en-US"/>
              <a:t>)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0</a:t>
            </a:r>
            <a:r>
              <a:rPr lang="en-US"/>
              <a:t>.</a:t>
            </a:r>
            <a:r>
              <a:rPr lang="en-US"/>
              <a:t>0</a:t>
            </a:r>
            <a:r>
              <a:rPr lang="en-US"/>
              <a:t>6</a:t>
            </a:r>
            <a:r>
              <a:rPr lang="en-US"/>
              <a:t>m</a:t>
            </a:r>
            <a:r>
              <a:rPr lang="en-US"/>
              <a:t>l</a:t>
            </a:r>
            <a:r>
              <a:rPr lang="en-US"/>
              <a:t>)</a:t>
            </a:r>
            <a:endParaRPr lang="en-GB"/>
          </a:p>
          <a:p>
            <a:r>
              <a:rPr lang="en-US"/>
              <a:t>F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ance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optical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y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substitute</a:t>
            </a:r>
            <a:r>
              <a:rPr lang="en-US"/>
              <a:t>.</a:t>
            </a:r>
            <a:endParaRPr lang="en-GB"/>
          </a:p>
          <a:p>
            <a:r>
              <a:rPr lang="en-US"/>
              <a:t>A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1</a:t>
            </a:r>
            <a:r>
              <a:rPr lang="en-US"/>
              <a:t>.</a:t>
            </a:r>
            <a:r>
              <a:rPr lang="en-US"/>
              <a:t>3</a:t>
            </a:r>
            <a:r>
              <a:rPr lang="en-US"/>
              <a:t>3</a:t>
            </a:r>
            <a:r>
              <a:rPr lang="en-US"/>
              <a:t>6</a:t>
            </a:r>
            <a:endParaRPr lang="en-GB"/>
          </a:p>
          <a:p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9</a:t>
            </a:r>
            <a:r>
              <a:rPr lang="en-US"/>
              <a:t>9</a:t>
            </a:r>
            <a:r>
              <a:rPr lang="en-US"/>
              <a:t>.</a:t>
            </a:r>
            <a:r>
              <a:rPr lang="en-US"/>
              <a:t>9</a:t>
            </a:r>
            <a:r>
              <a:rPr lang="en-US"/>
              <a:t>%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0</a:t>
            </a:r>
            <a:r>
              <a:rPr lang="en-US"/>
              <a:t>.</a:t>
            </a:r>
            <a:r>
              <a:rPr lang="en-US"/>
              <a:t>1</a:t>
            </a:r>
            <a:r>
              <a:rPr lang="en-US"/>
              <a:t>%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x</a:t>
            </a:r>
            <a:r>
              <a:rPr lang="en-US"/>
              <a:t>y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)</a:t>
            </a:r>
            <a:r>
              <a:rPr lang="en-US"/>
              <a:t> </a:t>
            </a:r>
            <a:endParaRPr lang="en-GB"/>
          </a:p>
        </p:txBody>
      </p:sp>
      <p:sp>
        <p:nvSpPr>
          <p:cNvPr id="1048627" name="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A</a:t>
            </a:r>
            <a:r>
              <a:rPr lang="en-US"/>
              <a:t>Q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US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'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Y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"/>
          <p:cNvSpPr>
            <a:spLocks noGrp="1"/>
          </p:cNvSpPr>
          <p:nvPr>
            <p:ph idx="1"/>
          </p:nvPr>
        </p:nvSpPr>
        <p:spPr/>
        <p:txBody>
          <a:bodyPr>
            <a:normAutofit fontScale="96296" lnSpcReduction="20000"/>
          </a:bodyPr>
          <a:p>
            <a:r>
              <a:rPr lang="en-US"/>
              <a:t>A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network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(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.</a:t>
            </a:r>
            <a:r>
              <a:rPr lang="en-US"/>
              <a:t>3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/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)</a:t>
            </a:r>
            <a:r>
              <a:rPr lang="en-US"/>
              <a:t>.</a:t>
            </a:r>
            <a:endParaRPr lang="en-GB"/>
          </a:p>
          <a:p>
            <a:r>
              <a:rPr lang="en-US"/>
              <a:t>M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:</a:t>
            </a:r>
            <a:endParaRPr lang="en-GB"/>
          </a:p>
          <a:p>
            <a:r>
              <a:rPr lang="en-US"/>
              <a:t>Ultrafiltration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accumulates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-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processe.</a:t>
            </a:r>
            <a:endParaRPr lang="en-GB"/>
          </a:p>
          <a:p>
            <a:r>
              <a:rPr lang="en-US"/>
              <a:t>S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substance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ior</a:t>
            </a:r>
            <a:r>
              <a:rPr lang="en-US"/>
              <a:t> </a:t>
            </a:r>
            <a:r>
              <a:rPr lang="en-US"/>
              <a:t>chamber</a:t>
            </a:r>
            <a:r>
              <a:rPr lang="en-US"/>
              <a:t> (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ate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)</a:t>
            </a:r>
            <a:endParaRPr lang="en-GB"/>
          </a:p>
          <a:p>
            <a:r>
              <a:rPr lang="en-US"/>
              <a:t>F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ents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f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chamber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 </a:t>
            </a:r>
            <a:endParaRPr lang="en-GB"/>
          </a:p>
        </p:txBody>
      </p:sp>
      <p:sp>
        <p:nvSpPr>
          <p:cNvPr id="104862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lastClr="000000" val="windowText"/>
      </a:dk1>
      <a:lt1>
        <a:sysClr lastClr="FFFFFF" val="window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Cataract Grading  </dc:title>
  <dc:creator>hp</dc:creator>
  <cp:lastModifiedBy>hp</cp:lastModifiedBy>
  <dcterms:created xsi:type="dcterms:W3CDTF">2022-02-16T00:04:03Z</dcterms:created>
  <dcterms:modified xsi:type="dcterms:W3CDTF">2022-07-07T13:20:36Z</dcterms:modified>
</cp:coreProperties>
</file>