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6" r:id="rId9"/>
    <p:sldId id="418" r:id="rId10"/>
    <p:sldId id="420" r:id="rId11"/>
    <p:sldId id="421" r:id="rId12"/>
    <p:sldId id="423" r:id="rId13"/>
    <p:sldId id="4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>
                <a:latin typeface="OPPOSans R" panose="00020600040101010101" charset="-122"/>
                <a:ea typeface="OPPOSans R" panose="00020600040101010101" charset="-122"/>
              </a:rPr>
              <a:t>用户行为偏好差异分析</a:t>
            </a:r>
            <a:endParaRPr altLang="en-US">
              <a:latin typeface="OPPOSans R" panose="00020600040101010101" charset="-122"/>
              <a:ea typeface="OPPOSans R" panose="00020600040101010101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89898086894332"/>
          <c:y val="0.882030505243089"/>
          <c:w val="0.890577507598784"/>
          <c:h val="0.11081982840800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cap="none" spc="0" normalizeH="0" baseline="0">
              <a:solidFill>
                <a:schemeClr val="bg1">
                  <a:lumMod val="50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9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90204" pitchFamily="34" charset="0"/>
              <a:buChar char="●"/>
              <a:defRPr u="none" strike="noStrike" kern="1200" cap="none" spc="150" normalizeH="0"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/>
          <p:nvPr/>
        </p:nvSpPr>
        <p:spPr>
          <a:xfrm>
            <a:off x="1242695" y="2341880"/>
            <a:ext cx="5939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800" b="1" dirty="0" smtClean="0">
                <a:gradFill>
                  <a:gsLst>
                    <a:gs pos="0">
                      <a:srgbClr val="F0E1C0"/>
                    </a:gs>
                    <a:gs pos="100000">
                      <a:srgbClr val="EAD4AF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架构师训练营大作业</a:t>
            </a:r>
            <a:endParaRPr lang="zh-CN" altLang="en-US" sz="4800" b="1" dirty="0" smtClean="0">
              <a:gradFill>
                <a:gsLst>
                  <a:gs pos="0">
                    <a:srgbClr val="F0E1C0"/>
                  </a:gs>
                  <a:gs pos="100000">
                    <a:srgbClr val="EAD4AF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421640"/>
            <a:ext cx="4363085" cy="3783330"/>
          </a:xfrm>
          <a:prstGeom prst="rect">
            <a:avLst/>
          </a:prstGeom>
          <a:solidFill>
            <a:srgbClr val="091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1345" y="791845"/>
            <a:ext cx="450659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ea typeface="+mj-ea"/>
              </a:rPr>
              <a:t>抢单时序图</a:t>
            </a:r>
            <a:endParaRPr lang="zh-CN" altLang="en-US" sz="2800" b="1" dirty="0" smtClean="0">
              <a:solidFill>
                <a:schemeClr val="bg1"/>
              </a:solidFill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1273810"/>
            <a:ext cx="8530590" cy="5486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订单状态转移图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状态转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1313815"/>
            <a:ext cx="7524115" cy="4604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29634" y="1194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kumimoji="1" lang="zh-CN" altLang="en-US" dirty="0"/>
          </a:p>
        </p:txBody>
      </p:sp>
      <p:sp>
        <p:nvSpPr>
          <p:cNvPr id="16" name="TextBox 16"/>
          <p:cNvSpPr txBox="1"/>
          <p:nvPr/>
        </p:nvSpPr>
        <p:spPr>
          <a:xfrm>
            <a:off x="1156970" y="2134235"/>
            <a:ext cx="59397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 b="1" dirty="0">
                <a:solidFill>
                  <a:srgbClr val="F0E1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6600" b="1" dirty="0">
              <a:solidFill>
                <a:srgbClr val="F0E1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4923" y="-154305"/>
            <a:ext cx="7630160" cy="2722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5000" b="1" dirty="0">
                <a:solidFill>
                  <a:srgbClr val="152E52">
                    <a:alpha val="16000"/>
                  </a:srgbClr>
                </a:solidFill>
                <a:latin typeface="DINCond-BoldAlternate" charset="0"/>
                <a:ea typeface="+mj-ea"/>
                <a:cs typeface="DINCond-BoldAlternate" charset="0"/>
              </a:rPr>
              <a:t>CONTENT</a:t>
            </a:r>
            <a:r>
              <a:rPr lang="en-US" altLang="zh-CN" sz="15000" b="1" dirty="0">
                <a:solidFill>
                  <a:srgbClr val="152E52">
                    <a:alpha val="16000"/>
                  </a:srgbClr>
                </a:solidFill>
                <a:latin typeface="DINCond-BoldAlternate" charset="0"/>
                <a:ea typeface="+mj-ea"/>
                <a:cs typeface="DINCond-BoldAlternate" charset="0"/>
                <a:sym typeface="+mn-ea"/>
              </a:rPr>
              <a:t>S</a:t>
            </a:r>
            <a:endParaRPr lang="en-US" altLang="zh-CN" sz="15000" b="1" dirty="0">
              <a:solidFill>
                <a:srgbClr val="152E52">
                  <a:alpha val="16000"/>
                </a:srgbClr>
              </a:solidFill>
              <a:latin typeface="DINCond-BoldAlternate" charset="0"/>
              <a:ea typeface="+mj-ea"/>
              <a:cs typeface="DINCond-BoldAlternate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9618" y="5278159"/>
            <a:ext cx="2219428" cy="721995"/>
            <a:chOff x="2785738" y="4407574"/>
            <a:chExt cx="2219428" cy="721995"/>
          </a:xfrm>
        </p:grpSpPr>
        <p:sp>
          <p:nvSpPr>
            <p:cNvPr id="11" name="文本框 10"/>
            <p:cNvSpPr txBox="1"/>
            <p:nvPr/>
          </p:nvSpPr>
          <p:spPr>
            <a:xfrm>
              <a:off x="2785738" y="4407574"/>
              <a:ext cx="2219428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b="1" dirty="0">
                  <a:solidFill>
                    <a:srgbClr val="152E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用例图</a:t>
              </a:r>
              <a:endParaRPr lang="zh-CN" altLang="en-US" b="1" dirty="0">
                <a:solidFill>
                  <a:srgbClr val="152E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>
                <a:lnSpc>
                  <a:spcPct val="114000"/>
                </a:lnSpc>
              </a:pPr>
              <a:endParaRPr lang="en-US" altLang="zh-CN" b="1" dirty="0">
                <a:solidFill>
                  <a:srgbClr val="152E52"/>
                </a:solidFill>
                <a:ea typeface="+mj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25508" y="4781522"/>
              <a:ext cx="1939886" cy="2489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58331" y="5278159"/>
            <a:ext cx="2219325" cy="622868"/>
            <a:chOff x="5042922" y="4407574"/>
            <a:chExt cx="2219428" cy="622868"/>
          </a:xfrm>
        </p:grpSpPr>
        <p:sp>
          <p:nvSpPr>
            <p:cNvPr id="14" name="文本框 13"/>
            <p:cNvSpPr txBox="1"/>
            <p:nvPr/>
          </p:nvSpPr>
          <p:spPr>
            <a:xfrm>
              <a:off x="5042922" y="4407574"/>
              <a:ext cx="22194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152E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活动图</a:t>
              </a:r>
              <a:endParaRPr lang="zh-CN" altLang="en-US" b="1" dirty="0">
                <a:solidFill>
                  <a:srgbClr val="152E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82692" y="4781522"/>
              <a:ext cx="1939886" cy="2489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06941" y="5278159"/>
            <a:ext cx="2219325" cy="622868"/>
            <a:chOff x="6369196" y="4407574"/>
            <a:chExt cx="2219428" cy="622868"/>
          </a:xfrm>
        </p:grpSpPr>
        <p:sp>
          <p:nvSpPr>
            <p:cNvPr id="17" name="文本框 16"/>
            <p:cNvSpPr txBox="1"/>
            <p:nvPr/>
          </p:nvSpPr>
          <p:spPr>
            <a:xfrm>
              <a:off x="6369196" y="4407574"/>
              <a:ext cx="22194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152E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部署模型</a:t>
              </a:r>
              <a:endParaRPr lang="zh-CN" altLang="en-US" b="1" dirty="0">
                <a:solidFill>
                  <a:srgbClr val="152E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08966" y="4781522"/>
              <a:ext cx="1939886" cy="2489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sym typeface="+mn-ea"/>
                </a:rPr>
                <a:t>Experience sharing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355551" y="5278159"/>
            <a:ext cx="2218690" cy="622868"/>
            <a:chOff x="9045567" y="4407574"/>
            <a:chExt cx="2219428" cy="622868"/>
          </a:xfrm>
        </p:grpSpPr>
        <p:sp>
          <p:nvSpPr>
            <p:cNvPr id="20" name="文本框 19"/>
            <p:cNvSpPr txBox="1"/>
            <p:nvPr/>
          </p:nvSpPr>
          <p:spPr>
            <a:xfrm>
              <a:off x="9045567" y="4407574"/>
              <a:ext cx="2219428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rgbClr val="152E5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时序图</a:t>
              </a:r>
              <a:endParaRPr lang="zh-CN" altLang="en-US" b="1" dirty="0">
                <a:solidFill>
                  <a:srgbClr val="152E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185337" y="4781522"/>
              <a:ext cx="1939886" cy="2489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Prospect of the conference</a:t>
              </a: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1203353" y="3241040"/>
            <a:ext cx="1431290" cy="1620012"/>
            <a:chOff x="1879" y="3733"/>
            <a:chExt cx="2640" cy="2987"/>
          </a:xfrm>
        </p:grpSpPr>
        <p:sp>
          <p:nvSpPr>
            <p:cNvPr id="5" name="菱形 4"/>
            <p:cNvSpPr/>
            <p:nvPr/>
          </p:nvSpPr>
          <p:spPr>
            <a:xfrm>
              <a:off x="1879" y="4080"/>
              <a:ext cx="2640" cy="2640"/>
            </a:xfrm>
            <a:prstGeom prst="diamond">
              <a:avLst/>
            </a:prstGeom>
            <a:solidFill>
              <a:srgbClr val="152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/>
          </p:nvSpPr>
          <p:spPr>
            <a:xfrm>
              <a:off x="1984" y="3733"/>
              <a:ext cx="834" cy="834"/>
            </a:xfrm>
            <a:prstGeom prst="diamond">
              <a:avLst/>
            </a:prstGeom>
            <a:solidFill>
              <a:srgbClr val="DAA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椭圆 25"/>
            <p:cNvSpPr/>
            <p:nvPr/>
          </p:nvSpPr>
          <p:spPr>
            <a:xfrm>
              <a:off x="2869" y="5075"/>
              <a:ext cx="659" cy="650"/>
            </a:xfrm>
            <a:custGeom>
              <a:avLst/>
              <a:gdLst>
                <a:gd name="connsiteX0" fmla="*/ 155534 w 331788"/>
                <a:gd name="connsiteY0" fmla="*/ 53107 h 327025"/>
                <a:gd name="connsiteX1" fmla="*/ 176255 w 331788"/>
                <a:gd name="connsiteY1" fmla="*/ 53107 h 327025"/>
                <a:gd name="connsiteX2" fmla="*/ 283746 w 331788"/>
                <a:gd name="connsiteY2" fmla="*/ 141384 h 327025"/>
                <a:gd name="connsiteX3" fmla="*/ 288926 w 331788"/>
                <a:gd name="connsiteY3" fmla="*/ 154366 h 327025"/>
                <a:gd name="connsiteX4" fmla="*/ 288926 w 331788"/>
                <a:gd name="connsiteY4" fmla="*/ 310149 h 327025"/>
                <a:gd name="connsiteX5" fmla="*/ 273385 w 331788"/>
                <a:gd name="connsiteY5" fmla="*/ 327025 h 327025"/>
                <a:gd name="connsiteX6" fmla="*/ 207337 w 331788"/>
                <a:gd name="connsiteY6" fmla="*/ 327025 h 327025"/>
                <a:gd name="connsiteX7" fmla="*/ 207337 w 331788"/>
                <a:gd name="connsiteY7" fmla="*/ 234854 h 327025"/>
                <a:gd name="connsiteX8" fmla="*/ 195681 w 331788"/>
                <a:gd name="connsiteY8" fmla="*/ 223170 h 327025"/>
                <a:gd name="connsiteX9" fmla="*/ 136108 w 331788"/>
                <a:gd name="connsiteY9" fmla="*/ 223170 h 327025"/>
                <a:gd name="connsiteX10" fmla="*/ 124452 w 331788"/>
                <a:gd name="connsiteY10" fmla="*/ 234854 h 327025"/>
                <a:gd name="connsiteX11" fmla="*/ 124452 w 331788"/>
                <a:gd name="connsiteY11" fmla="*/ 327025 h 327025"/>
                <a:gd name="connsiteX12" fmla="*/ 58404 w 331788"/>
                <a:gd name="connsiteY12" fmla="*/ 327025 h 327025"/>
                <a:gd name="connsiteX13" fmla="*/ 42863 w 331788"/>
                <a:gd name="connsiteY13" fmla="*/ 310149 h 327025"/>
                <a:gd name="connsiteX14" fmla="*/ 42863 w 331788"/>
                <a:gd name="connsiteY14" fmla="*/ 154366 h 327025"/>
                <a:gd name="connsiteX15" fmla="*/ 48043 w 331788"/>
                <a:gd name="connsiteY15" fmla="*/ 141384 h 327025"/>
                <a:gd name="connsiteX16" fmla="*/ 155534 w 331788"/>
                <a:gd name="connsiteY16" fmla="*/ 53107 h 327025"/>
                <a:gd name="connsiteX17" fmla="*/ 165894 w 331788"/>
                <a:gd name="connsiteY17" fmla="*/ 0 h 327025"/>
                <a:gd name="connsiteX18" fmla="*/ 189223 w 331788"/>
                <a:gd name="connsiteY18" fmla="*/ 9125 h 327025"/>
                <a:gd name="connsiteX19" fmla="*/ 325308 w 331788"/>
                <a:gd name="connsiteY19" fmla="*/ 117321 h 327025"/>
                <a:gd name="connsiteX20" fmla="*/ 331788 w 331788"/>
                <a:gd name="connsiteY20" fmla="*/ 130356 h 327025"/>
                <a:gd name="connsiteX21" fmla="*/ 331788 w 331788"/>
                <a:gd name="connsiteY21" fmla="*/ 143392 h 327025"/>
                <a:gd name="connsiteX22" fmla="*/ 314940 w 331788"/>
                <a:gd name="connsiteY22" fmla="*/ 160338 h 327025"/>
                <a:gd name="connsiteX23" fmla="*/ 298091 w 331788"/>
                <a:gd name="connsiteY23" fmla="*/ 143392 h 327025"/>
                <a:gd name="connsiteX24" fmla="*/ 298091 w 331788"/>
                <a:gd name="connsiteY24" fmla="*/ 139481 h 327025"/>
                <a:gd name="connsiteX25" fmla="*/ 176263 w 331788"/>
                <a:gd name="connsiteY25" fmla="*/ 41714 h 327025"/>
                <a:gd name="connsiteX26" fmla="*/ 165894 w 331788"/>
                <a:gd name="connsiteY26" fmla="*/ 37804 h 327025"/>
                <a:gd name="connsiteX27" fmla="*/ 155526 w 331788"/>
                <a:gd name="connsiteY27" fmla="*/ 41714 h 327025"/>
                <a:gd name="connsiteX28" fmla="*/ 33697 w 331788"/>
                <a:gd name="connsiteY28" fmla="*/ 139481 h 327025"/>
                <a:gd name="connsiteX29" fmla="*/ 33697 w 331788"/>
                <a:gd name="connsiteY29" fmla="*/ 143392 h 327025"/>
                <a:gd name="connsiteX30" fmla="*/ 16849 w 331788"/>
                <a:gd name="connsiteY30" fmla="*/ 160338 h 327025"/>
                <a:gd name="connsiteX31" fmla="*/ 0 w 331788"/>
                <a:gd name="connsiteY31" fmla="*/ 143392 h 327025"/>
                <a:gd name="connsiteX32" fmla="*/ 0 w 331788"/>
                <a:gd name="connsiteY32" fmla="*/ 130356 h 327025"/>
                <a:gd name="connsiteX33" fmla="*/ 6480 w 331788"/>
                <a:gd name="connsiteY33" fmla="*/ 117321 h 327025"/>
                <a:gd name="connsiteX34" fmla="*/ 142565 w 331788"/>
                <a:gd name="connsiteY34" fmla="*/ 9125 h 327025"/>
                <a:gd name="connsiteX35" fmla="*/ 165894 w 331788"/>
                <a:gd name="connsiteY35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327025">
                  <a:moveTo>
                    <a:pt x="155534" y="53107"/>
                  </a:moveTo>
                  <a:cubicBezTo>
                    <a:pt x="162009" y="49212"/>
                    <a:pt x="169780" y="49212"/>
                    <a:pt x="176255" y="53107"/>
                  </a:cubicBezTo>
                  <a:cubicBezTo>
                    <a:pt x="176255" y="53107"/>
                    <a:pt x="176255" y="53107"/>
                    <a:pt x="283746" y="141384"/>
                  </a:cubicBezTo>
                  <a:cubicBezTo>
                    <a:pt x="286336" y="143980"/>
                    <a:pt x="288926" y="149173"/>
                    <a:pt x="288926" y="154366"/>
                  </a:cubicBezTo>
                  <a:cubicBezTo>
                    <a:pt x="288926" y="154366"/>
                    <a:pt x="288926" y="154366"/>
                    <a:pt x="288926" y="310149"/>
                  </a:cubicBezTo>
                  <a:cubicBezTo>
                    <a:pt x="288926" y="319236"/>
                    <a:pt x="282451" y="327025"/>
                    <a:pt x="273385" y="327025"/>
                  </a:cubicBezTo>
                  <a:cubicBezTo>
                    <a:pt x="273385" y="327025"/>
                    <a:pt x="273385" y="327025"/>
                    <a:pt x="207337" y="327025"/>
                  </a:cubicBezTo>
                  <a:cubicBezTo>
                    <a:pt x="207337" y="327025"/>
                    <a:pt x="207337" y="327025"/>
                    <a:pt x="207337" y="234854"/>
                  </a:cubicBezTo>
                  <a:cubicBezTo>
                    <a:pt x="207337" y="228363"/>
                    <a:pt x="202157" y="223170"/>
                    <a:pt x="195681" y="223170"/>
                  </a:cubicBezTo>
                  <a:cubicBezTo>
                    <a:pt x="195681" y="223170"/>
                    <a:pt x="195681" y="223170"/>
                    <a:pt x="136108" y="223170"/>
                  </a:cubicBezTo>
                  <a:cubicBezTo>
                    <a:pt x="129633" y="223170"/>
                    <a:pt x="124452" y="228363"/>
                    <a:pt x="124452" y="234854"/>
                  </a:cubicBezTo>
                  <a:cubicBezTo>
                    <a:pt x="124452" y="234854"/>
                    <a:pt x="124452" y="234854"/>
                    <a:pt x="124452" y="327025"/>
                  </a:cubicBezTo>
                  <a:cubicBezTo>
                    <a:pt x="124452" y="327025"/>
                    <a:pt x="124452" y="327025"/>
                    <a:pt x="58404" y="327025"/>
                  </a:cubicBezTo>
                  <a:cubicBezTo>
                    <a:pt x="49338" y="327025"/>
                    <a:pt x="42863" y="319236"/>
                    <a:pt x="42863" y="310149"/>
                  </a:cubicBezTo>
                  <a:cubicBezTo>
                    <a:pt x="42863" y="310149"/>
                    <a:pt x="42863" y="310149"/>
                    <a:pt x="42863" y="154366"/>
                  </a:cubicBezTo>
                  <a:cubicBezTo>
                    <a:pt x="42863" y="149173"/>
                    <a:pt x="45453" y="143980"/>
                    <a:pt x="48043" y="141384"/>
                  </a:cubicBezTo>
                  <a:cubicBezTo>
                    <a:pt x="48043" y="141384"/>
                    <a:pt x="48043" y="141384"/>
                    <a:pt x="155534" y="53107"/>
                  </a:cubicBezTo>
                  <a:close/>
                  <a:moveTo>
                    <a:pt x="165894" y="0"/>
                  </a:moveTo>
                  <a:cubicBezTo>
                    <a:pt x="173670" y="0"/>
                    <a:pt x="182743" y="2607"/>
                    <a:pt x="189223" y="9125"/>
                  </a:cubicBezTo>
                  <a:cubicBezTo>
                    <a:pt x="189223" y="9125"/>
                    <a:pt x="189223" y="9125"/>
                    <a:pt x="325308" y="117321"/>
                  </a:cubicBezTo>
                  <a:cubicBezTo>
                    <a:pt x="329196" y="121231"/>
                    <a:pt x="331788" y="126446"/>
                    <a:pt x="331788" y="130356"/>
                  </a:cubicBezTo>
                  <a:cubicBezTo>
                    <a:pt x="331788" y="130356"/>
                    <a:pt x="331788" y="138178"/>
                    <a:pt x="331788" y="143392"/>
                  </a:cubicBezTo>
                  <a:cubicBezTo>
                    <a:pt x="331788" y="152517"/>
                    <a:pt x="324012" y="160338"/>
                    <a:pt x="314940" y="160338"/>
                  </a:cubicBezTo>
                  <a:cubicBezTo>
                    <a:pt x="305867" y="160338"/>
                    <a:pt x="298091" y="152517"/>
                    <a:pt x="298091" y="143392"/>
                  </a:cubicBezTo>
                  <a:cubicBezTo>
                    <a:pt x="298091" y="142088"/>
                    <a:pt x="298091" y="140785"/>
                    <a:pt x="298091" y="139481"/>
                  </a:cubicBezTo>
                  <a:cubicBezTo>
                    <a:pt x="298091" y="139481"/>
                    <a:pt x="298091" y="139481"/>
                    <a:pt x="176263" y="41714"/>
                  </a:cubicBezTo>
                  <a:cubicBezTo>
                    <a:pt x="176263" y="41714"/>
                    <a:pt x="171078" y="37804"/>
                    <a:pt x="165894" y="37804"/>
                  </a:cubicBezTo>
                  <a:cubicBezTo>
                    <a:pt x="160710" y="37804"/>
                    <a:pt x="155526" y="41714"/>
                    <a:pt x="155526" y="41714"/>
                  </a:cubicBezTo>
                  <a:cubicBezTo>
                    <a:pt x="155526" y="41714"/>
                    <a:pt x="155526" y="41714"/>
                    <a:pt x="33697" y="139481"/>
                  </a:cubicBezTo>
                  <a:cubicBezTo>
                    <a:pt x="33697" y="140785"/>
                    <a:pt x="33697" y="142088"/>
                    <a:pt x="33697" y="143392"/>
                  </a:cubicBezTo>
                  <a:cubicBezTo>
                    <a:pt x="33697" y="152517"/>
                    <a:pt x="25921" y="160338"/>
                    <a:pt x="16849" y="160338"/>
                  </a:cubicBezTo>
                  <a:cubicBezTo>
                    <a:pt x="7776" y="160338"/>
                    <a:pt x="0" y="152517"/>
                    <a:pt x="0" y="143392"/>
                  </a:cubicBezTo>
                  <a:cubicBezTo>
                    <a:pt x="0" y="138178"/>
                    <a:pt x="0" y="130356"/>
                    <a:pt x="0" y="130356"/>
                  </a:cubicBezTo>
                  <a:cubicBezTo>
                    <a:pt x="0" y="126446"/>
                    <a:pt x="2592" y="121231"/>
                    <a:pt x="6480" y="117321"/>
                  </a:cubicBezTo>
                  <a:cubicBezTo>
                    <a:pt x="6480" y="117321"/>
                    <a:pt x="6480" y="117321"/>
                    <a:pt x="142565" y="9125"/>
                  </a:cubicBezTo>
                  <a:cubicBezTo>
                    <a:pt x="149046" y="2607"/>
                    <a:pt x="158118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053868" y="3241040"/>
            <a:ext cx="1431290" cy="1620012"/>
            <a:chOff x="6146" y="3733"/>
            <a:chExt cx="2640" cy="2987"/>
          </a:xfrm>
        </p:grpSpPr>
        <p:sp>
          <p:nvSpPr>
            <p:cNvPr id="7" name="菱形 6"/>
            <p:cNvSpPr/>
            <p:nvPr/>
          </p:nvSpPr>
          <p:spPr>
            <a:xfrm>
              <a:off x="6146" y="4080"/>
              <a:ext cx="2640" cy="2640"/>
            </a:xfrm>
            <a:prstGeom prst="diamond">
              <a:avLst/>
            </a:prstGeom>
            <a:solidFill>
              <a:srgbClr val="152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6252" y="3733"/>
              <a:ext cx="834" cy="834"/>
            </a:xfrm>
            <a:prstGeom prst="diamond">
              <a:avLst/>
            </a:prstGeom>
            <a:solidFill>
              <a:srgbClr val="DAA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椭圆 26"/>
            <p:cNvSpPr/>
            <p:nvPr/>
          </p:nvSpPr>
          <p:spPr>
            <a:xfrm>
              <a:off x="7137" y="5155"/>
              <a:ext cx="659" cy="489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904383" y="3241040"/>
            <a:ext cx="1431290" cy="1620012"/>
            <a:chOff x="11240" y="3733"/>
            <a:chExt cx="2640" cy="2987"/>
          </a:xfrm>
        </p:grpSpPr>
        <p:sp>
          <p:nvSpPr>
            <p:cNvPr id="8" name="菱形 7"/>
            <p:cNvSpPr/>
            <p:nvPr/>
          </p:nvSpPr>
          <p:spPr>
            <a:xfrm>
              <a:off x="11240" y="4080"/>
              <a:ext cx="2640" cy="2640"/>
            </a:xfrm>
            <a:prstGeom prst="diamond">
              <a:avLst/>
            </a:prstGeom>
            <a:solidFill>
              <a:srgbClr val="152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/>
          </p:nvSpPr>
          <p:spPr>
            <a:xfrm>
              <a:off x="11346" y="3733"/>
              <a:ext cx="834" cy="834"/>
            </a:xfrm>
            <a:prstGeom prst="diamond">
              <a:avLst/>
            </a:prstGeom>
            <a:solidFill>
              <a:srgbClr val="DAA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椭圆 27"/>
            <p:cNvSpPr/>
            <p:nvPr/>
          </p:nvSpPr>
          <p:spPr>
            <a:xfrm>
              <a:off x="12238" y="5070"/>
              <a:ext cx="659" cy="659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9754898" y="3241040"/>
            <a:ext cx="1431290" cy="1620012"/>
            <a:chOff x="14681" y="3733"/>
            <a:chExt cx="2640" cy="2987"/>
          </a:xfrm>
        </p:grpSpPr>
        <p:sp>
          <p:nvSpPr>
            <p:cNvPr id="25" name="菱形 24"/>
            <p:cNvSpPr/>
            <p:nvPr/>
          </p:nvSpPr>
          <p:spPr>
            <a:xfrm>
              <a:off x="14681" y="4080"/>
              <a:ext cx="2640" cy="2640"/>
            </a:xfrm>
            <a:prstGeom prst="diamond">
              <a:avLst/>
            </a:prstGeom>
            <a:solidFill>
              <a:srgbClr val="152E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/>
          </p:nvSpPr>
          <p:spPr>
            <a:xfrm>
              <a:off x="14787" y="3733"/>
              <a:ext cx="834" cy="834"/>
            </a:xfrm>
            <a:prstGeom prst="diamond">
              <a:avLst/>
            </a:prstGeom>
            <a:solidFill>
              <a:srgbClr val="DAA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9" name="椭圆 20"/>
            <p:cNvSpPr/>
            <p:nvPr/>
          </p:nvSpPr>
          <p:spPr>
            <a:xfrm>
              <a:off x="15661" y="5070"/>
              <a:ext cx="680" cy="680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014923" y="1288264"/>
            <a:ext cx="3320168" cy="1248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14000"/>
              </a:lnSpc>
            </a:pPr>
            <a:r>
              <a:rPr lang="en-US" altLang="zh-CN" sz="6600" b="1" dirty="0">
                <a:solidFill>
                  <a:srgbClr val="09123D"/>
                </a:solidFill>
                <a:ea typeface="+mj-ea"/>
              </a:rPr>
              <a:t>目录</a:t>
            </a:r>
            <a:endParaRPr lang="en-US" altLang="zh-CN" sz="6600" b="1" dirty="0">
              <a:solidFill>
                <a:srgbClr val="09123D"/>
              </a:solidFill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83480" y="4402947"/>
            <a:ext cx="4877820" cy="859942"/>
            <a:chOff x="2983480" y="4169076"/>
            <a:chExt cx="4877820" cy="859942"/>
          </a:xfrm>
        </p:grpSpPr>
        <p:sp>
          <p:nvSpPr>
            <p:cNvPr id="44" name="文本框 43"/>
            <p:cNvSpPr txBox="1"/>
            <p:nvPr/>
          </p:nvSpPr>
          <p:spPr>
            <a:xfrm>
              <a:off x="3169060" y="4169076"/>
              <a:ext cx="4506661" cy="542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+mj-ea"/>
                </a:rPr>
                <a:t>企业简介</a:t>
              </a:r>
              <a:endParaRPr lang="en-US" altLang="zh-CN" sz="2800" b="1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983480" y="4727393"/>
              <a:ext cx="4877820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Chongqing quwan technology co., LTD. Introduction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970" y="1860550"/>
            <a:ext cx="12182475" cy="3105785"/>
          </a:xfrm>
          <a:prstGeom prst="rect">
            <a:avLst/>
          </a:prstGeom>
          <a:solidFill>
            <a:srgbClr val="091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1537335"/>
            <a:ext cx="4363085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3445" y="360680"/>
            <a:ext cx="2897505" cy="54775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5000" spc="-2000">
                <a:solidFill>
                  <a:srgbClr val="09123D"/>
                </a:solidFill>
                <a:uFillTx/>
                <a:latin typeface="DINCond-BoldAlternate" charset="0"/>
                <a:cs typeface="DINCond-BoldAlternate" charset="0"/>
              </a:rPr>
              <a:t>01</a:t>
            </a:r>
            <a:endParaRPr lang="en-US" altLang="zh-CN" sz="35000" spc="-2000">
              <a:solidFill>
                <a:srgbClr val="09123D"/>
              </a:solidFill>
              <a:uFillTx/>
              <a:latin typeface="DINCond-BoldAlternate" charset="0"/>
              <a:cs typeface="DINCond-BoldAlternate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68950" y="2787650"/>
            <a:ext cx="5939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 kern="2200" dirty="0" smtClean="0">
                <a:gradFill>
                  <a:gsLst>
                    <a:gs pos="0">
                      <a:srgbClr val="F0E1C0"/>
                    </a:gs>
                    <a:gs pos="100000">
                      <a:srgbClr val="EAD4AF"/>
                    </a:gs>
                  </a:gsLst>
                  <a:lin ang="0" scaled="0"/>
                </a:gradFill>
                <a:effectLst>
                  <a:innerShdw blurRad="63500" dist="50800" dir="16200000">
                    <a:srgbClr val="595959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altLang="en-US" sz="5400" b="1" kern="2200" dirty="0" smtClean="0">
              <a:gradFill>
                <a:gsLst>
                  <a:gs pos="0">
                    <a:srgbClr val="F0E1C0"/>
                  </a:gs>
                  <a:gs pos="100000">
                    <a:srgbClr val="EAD4AF"/>
                  </a:gs>
                </a:gsLst>
                <a:lin ang="0" scaled="0"/>
              </a:gradFill>
              <a:effectLst>
                <a:innerShdw blurRad="63500" dist="50800" dir="16200000">
                  <a:srgbClr val="595959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5568950" y="4131945"/>
            <a:ext cx="593979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1400" dirty="0" smtClean="0">
                <a:solidFill>
                  <a:schemeClr val="bg1"/>
                </a:solidFill>
                <a:uFillTx/>
                <a:latin typeface="冬青黑体简体中文 W3" panose="020B0300000000000000" charset="-122"/>
                <a:ea typeface="冬青黑体简体中文 W3" panose="020B0300000000000000" charset="-122"/>
                <a:cs typeface="+mj-lt"/>
              </a:rPr>
              <a:t>系统关键用例图，描述产品主要功能需求</a:t>
            </a:r>
            <a:endParaRPr lang="zh-CN" altLang="en-US" sz="1400" dirty="0" smtClean="0">
              <a:solidFill>
                <a:schemeClr val="bg1"/>
              </a:solidFill>
              <a:uFillTx/>
              <a:latin typeface="冬青黑体简体中文 W3" panose="020B0300000000000000" charset="-122"/>
              <a:ea typeface="冬青黑体简体中文 W3" panose="020B0300000000000000" charset="-122"/>
              <a:cs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882015"/>
            <a:ext cx="327660" cy="349250"/>
          </a:xfrm>
          <a:prstGeom prst="rect">
            <a:avLst/>
          </a:prstGeom>
          <a:solidFill>
            <a:srgbClr val="091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8628" y="690919"/>
            <a:ext cx="2219428" cy="10737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endParaRPr lang="zh-CN" altLang="en-US" sz="2800" b="1" dirty="0" smtClean="0">
              <a:solidFill>
                <a:srgbClr val="152E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8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1745" y="532804"/>
            <a:ext cx="2219428" cy="792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152E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用例图</a:t>
            </a:r>
            <a:endParaRPr lang="zh-CN" altLang="en-US" sz="2000" b="1" dirty="0" smtClean="0">
              <a:solidFill>
                <a:srgbClr val="152E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0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1745" y="1231900"/>
            <a:ext cx="44786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产品需求：</a:t>
            </a:r>
            <a:endParaRPr lang="zh-CN" altLang="en-US" sz="1400"/>
          </a:p>
          <a:p>
            <a:pPr algn="l"/>
            <a:r>
              <a:rPr lang="zh-CN" altLang="en-US" sz="1400"/>
              <a:t>用户通过 app 发起快递下单请求并支付</a:t>
            </a:r>
            <a:endParaRPr lang="zh-CN" altLang="en-US" sz="1400"/>
          </a:p>
          <a:p>
            <a:pPr algn="l"/>
            <a:r>
              <a:rPr lang="zh-CN" altLang="en-US" sz="1400"/>
              <a:t>快递员通过自己的 App 上报自己的地理位置，</a:t>
            </a:r>
            <a:endParaRPr lang="zh-CN" altLang="en-US" sz="1400"/>
          </a:p>
          <a:p>
            <a:pPr algn="l"/>
            <a:r>
              <a:rPr lang="zh-CN" altLang="en-US" sz="1400"/>
              <a:t>每 30 秒上报一次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系统收到快递请求后，向距离用户直线距离 5km 内的所有快递员发送通知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快递员需要进行抢单，第一个抢单的快递员得到配单，系统向其发送用户详细地址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快递员到用户处收取快递，并记录到系统中：已收件</a:t>
            </a:r>
            <a:endParaRPr lang="zh-CN" altLang="en-US" sz="1400"/>
          </a:p>
          <a:p>
            <a:pPr algn="l"/>
            <a:r>
              <a:rPr lang="zh-CN" altLang="en-US" sz="1400"/>
              <a:t>快递员将快递送到目的地，并记录到系统中：已送达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l"/>
            <a:r>
              <a:rPr lang="zh-CN" altLang="en-US" sz="1400"/>
              <a:t>说明：预计上线后三个月日单超过 1 万，一年日单超过 50 万</a:t>
            </a:r>
            <a:endParaRPr lang="zh-CN" altLang="en-US" sz="1400"/>
          </a:p>
        </p:txBody>
      </p:sp>
      <p:pic>
        <p:nvPicPr>
          <p:cNvPr id="3" name="图片 2" descr="大作业用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0" y="1011555"/>
            <a:ext cx="5467350" cy="4834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83480" y="4402947"/>
            <a:ext cx="4877820" cy="859942"/>
            <a:chOff x="2983480" y="4169076"/>
            <a:chExt cx="4877820" cy="859942"/>
          </a:xfrm>
        </p:grpSpPr>
        <p:sp>
          <p:nvSpPr>
            <p:cNvPr id="44" name="文本框 43"/>
            <p:cNvSpPr txBox="1"/>
            <p:nvPr/>
          </p:nvSpPr>
          <p:spPr>
            <a:xfrm>
              <a:off x="3169060" y="4169076"/>
              <a:ext cx="4506661" cy="542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+mj-ea"/>
                </a:rPr>
                <a:t>企业简介</a:t>
              </a:r>
              <a:endParaRPr lang="en-US" altLang="zh-CN" sz="2800" b="1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983480" y="4727393"/>
              <a:ext cx="4877820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Chongqing quwan technology co., LTD. Introduction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970" y="1860550"/>
            <a:ext cx="12182475" cy="3105785"/>
          </a:xfrm>
          <a:prstGeom prst="rect">
            <a:avLst/>
          </a:prstGeom>
          <a:solidFill>
            <a:srgbClr val="091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1537335"/>
            <a:ext cx="4363085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3445" y="360680"/>
            <a:ext cx="3146425" cy="54775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5000" spc="-2000">
                <a:solidFill>
                  <a:srgbClr val="09123D"/>
                </a:solidFill>
                <a:uFillTx/>
                <a:latin typeface="DINCond-BoldAlternate" charset="0"/>
                <a:cs typeface="DINCond-BoldAlternate" charset="0"/>
              </a:rPr>
              <a:t>02</a:t>
            </a:r>
            <a:endParaRPr lang="en-US" altLang="zh-CN" sz="35000" spc="-2000">
              <a:solidFill>
                <a:srgbClr val="09123D"/>
              </a:solidFill>
              <a:uFillTx/>
              <a:latin typeface="DINCond-BoldAlternate" charset="0"/>
              <a:cs typeface="DINCond-BoldAlternate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68950" y="2787650"/>
            <a:ext cx="5939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 kern="2200" dirty="0" smtClean="0">
                <a:gradFill>
                  <a:gsLst>
                    <a:gs pos="0">
                      <a:srgbClr val="F0E1C0"/>
                    </a:gs>
                    <a:gs pos="100000">
                      <a:srgbClr val="EAD4AF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zh-CN" altLang="en-US" sz="5400" b="1" kern="2200" dirty="0" smtClean="0">
              <a:gradFill>
                <a:gsLst>
                  <a:gs pos="0">
                    <a:srgbClr val="F0E1C0"/>
                  </a:gs>
                  <a:gs pos="100000">
                    <a:srgbClr val="EAD4AF"/>
                  </a:gs>
                </a:gsLst>
                <a:lin ang="0" scaled="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0"/>
            <a:ext cx="4204970" cy="6849745"/>
          </a:xfrm>
          <a:prstGeom prst="rect">
            <a:avLst/>
          </a:prstGeom>
          <a:solidFill>
            <a:srgbClr val="0912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882015"/>
            <a:ext cx="327660" cy="349250"/>
          </a:xfrm>
          <a:prstGeom prst="rect">
            <a:avLst/>
          </a:prstGeom>
          <a:solidFill>
            <a:srgbClr val="F0E1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8635" y="738505"/>
            <a:ext cx="2573655" cy="10737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zh-CN" altLang="en-US" sz="2800" b="1" kern="2200" dirty="0" smtClean="0">
                <a:gradFill>
                  <a:gsLst>
                    <a:gs pos="0">
                      <a:srgbClr val="F0E1C0"/>
                    </a:gs>
                    <a:gs pos="100000">
                      <a:srgbClr val="EAD4AF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活动图</a:t>
            </a:r>
            <a:endParaRPr lang="zh-CN" altLang="en-US" sz="2800" b="1" kern="2200" dirty="0" smtClean="0">
              <a:gradFill>
                <a:gsLst>
                  <a:gs pos="0">
                    <a:srgbClr val="F0E1C0"/>
                  </a:gs>
                  <a:gs pos="100000">
                    <a:srgbClr val="EAD4AF"/>
                  </a:gs>
                </a:gsLst>
                <a:lin ang="0" scaled="0"/>
              </a:gradFill>
              <a:effectLst>
                <a:innerShdw blurRad="63500" dist="50800" dir="16200000">
                  <a:srgbClr val="595959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2800" b="1" kern="2200" dirty="0" smtClean="0">
              <a:gradFill>
                <a:gsLst>
                  <a:gs pos="0">
                    <a:srgbClr val="F0E1C0"/>
                  </a:gs>
                  <a:gs pos="100000">
                    <a:srgbClr val="EAD4AF"/>
                  </a:gs>
                </a:gsLst>
                <a:lin ang="0" scaled="0"/>
              </a:gradFill>
              <a:effectLst>
                <a:innerShdw blurRad="63500" dist="50800" dir="16200000">
                  <a:srgbClr val="595959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635" y="2419985"/>
            <a:ext cx="297878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主要描述</a:t>
            </a:r>
            <a:endParaRPr lang="zh-CN" altLang="en-US" sz="1600" dirty="0" smtClean="0">
              <a:solidFill>
                <a:schemeClr val="bg1"/>
              </a:solidFill>
              <a:latin typeface="OPPOSans H" panose="00020600040101010101" charset="-122"/>
              <a:ea typeface="OPPOSans H" panose="00020600040101010101" charset="-122"/>
              <a:cs typeface="OPPOSans H" panose="00020600040101010101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下单抢单场景的业务活动图</a:t>
            </a:r>
            <a:endParaRPr lang="zh-CN" altLang="en-US" sz="1600" dirty="0" smtClean="0">
              <a:solidFill>
                <a:schemeClr val="bg1"/>
              </a:solidFill>
              <a:latin typeface="OPPOSans H" panose="00020600040101010101" charset="-122"/>
              <a:ea typeface="OPPOSans H" panose="00020600040101010101" charset="-122"/>
              <a:cs typeface="OPPOSans H" panose="00020600040101010101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solidFill>
                <a:schemeClr val="bg1"/>
              </a:solidFill>
              <a:latin typeface="OPPOSans H" panose="00020600040101010101" charset="-122"/>
              <a:ea typeface="OPPOSans H" panose="00020600040101010101" charset="-122"/>
              <a:cs typeface="OPPOSans H" panose="00020600040101010101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 smtClean="0">
              <a:solidFill>
                <a:schemeClr val="bg1"/>
              </a:solidFill>
              <a:latin typeface="OPPOSans H" panose="00020600040101010101" charset="-122"/>
              <a:ea typeface="OPPOSans H" panose="00020600040101010101" charset="-122"/>
              <a:cs typeface="OPPOSans H" panose="00020600040101010101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角色领域泳道模型（角色：用户，快递员，系统）</a:t>
            </a:r>
            <a:endParaRPr lang="zh-CN" altLang="en-US" sz="1600" dirty="0" smtClean="0">
              <a:solidFill>
                <a:schemeClr val="bg1"/>
              </a:solidFill>
              <a:latin typeface="OPPOSans H" panose="00020600040101010101" charset="-122"/>
              <a:ea typeface="OPPOSans H" panose="00020600040101010101" charset="-122"/>
              <a:cs typeface="OPPOSans H" panose="00020600040101010101" charset="-122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8084185" y="801370"/>
          <a:ext cx="3551555" cy="282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" name="图片 1" descr="activ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05" y="213360"/>
            <a:ext cx="5789295" cy="6422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83480" y="4402947"/>
            <a:ext cx="4877820" cy="859942"/>
            <a:chOff x="2983480" y="4169076"/>
            <a:chExt cx="4877820" cy="859942"/>
          </a:xfrm>
        </p:grpSpPr>
        <p:sp>
          <p:nvSpPr>
            <p:cNvPr id="44" name="文本框 43"/>
            <p:cNvSpPr txBox="1"/>
            <p:nvPr/>
          </p:nvSpPr>
          <p:spPr>
            <a:xfrm>
              <a:off x="3169060" y="4169076"/>
              <a:ext cx="4506661" cy="542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+mj-ea"/>
                </a:rPr>
                <a:t>企业简介</a:t>
              </a:r>
              <a:endParaRPr lang="en-US" altLang="zh-CN" sz="2800" b="1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983480" y="4727393"/>
              <a:ext cx="4877820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Chongqing quwan technology co., LTD. Introduction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970" y="1860550"/>
            <a:ext cx="12182475" cy="3105785"/>
          </a:xfrm>
          <a:prstGeom prst="rect">
            <a:avLst/>
          </a:prstGeom>
          <a:solidFill>
            <a:srgbClr val="091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1537335"/>
            <a:ext cx="4363085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3445" y="360680"/>
            <a:ext cx="1680210" cy="54775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5000" spc="-2000">
                <a:solidFill>
                  <a:srgbClr val="09123D"/>
                </a:solidFill>
                <a:uFillTx/>
                <a:latin typeface="DINCond-BoldAlternate" charset="0"/>
                <a:cs typeface="DINCond-BoldAlternate" charset="0"/>
              </a:rPr>
              <a:t>0</a:t>
            </a:r>
            <a:endParaRPr lang="en-US" altLang="zh-CN" sz="35000" spc="-2000">
              <a:solidFill>
                <a:srgbClr val="09123D"/>
              </a:solidFill>
              <a:uFillTx/>
              <a:latin typeface="DINCond-BoldAlternate" charset="0"/>
              <a:cs typeface="DINCond-BoldAlternate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68950" y="2787650"/>
            <a:ext cx="5939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 kern="2200" dirty="0" smtClean="0">
                <a:gradFill>
                  <a:gsLst>
                    <a:gs pos="0">
                      <a:srgbClr val="F0E1C0"/>
                    </a:gs>
                    <a:gs pos="100000">
                      <a:srgbClr val="EAD4AF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部署模型</a:t>
            </a:r>
            <a:endParaRPr lang="zh-CN" altLang="en-US" sz="5400" b="1" kern="2200" dirty="0" smtClean="0">
              <a:gradFill>
                <a:gsLst>
                  <a:gs pos="0">
                    <a:srgbClr val="F0E1C0"/>
                  </a:gs>
                  <a:gs pos="100000">
                    <a:srgbClr val="EAD4AF"/>
                  </a:gs>
                </a:gsLst>
                <a:lin ang="0" scaled="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4605" y="717550"/>
            <a:ext cx="1365250" cy="4554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9000" b="1" spc="-2000">
                <a:solidFill>
                  <a:srgbClr val="09123D"/>
                </a:solidFill>
                <a:uFillTx/>
                <a:latin typeface="DINCond-BoldAlternate" charset="0"/>
                <a:cs typeface="DINCond-BoldAlternate" charset="0"/>
              </a:rPr>
              <a:t>3</a:t>
            </a:r>
            <a:endParaRPr lang="en-US" altLang="zh-CN" sz="29000" b="1" spc="-2000">
              <a:solidFill>
                <a:srgbClr val="09123D"/>
              </a:solidFill>
              <a:uFillTx/>
              <a:latin typeface="DINCond-BoldAlternate" charset="0"/>
              <a:cs typeface="DINCond-BoldAlternate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83480" y="4402947"/>
            <a:ext cx="4877820" cy="859942"/>
            <a:chOff x="2983480" y="4169076"/>
            <a:chExt cx="4877820" cy="859942"/>
          </a:xfrm>
        </p:grpSpPr>
        <p:sp>
          <p:nvSpPr>
            <p:cNvPr id="44" name="文本框 43"/>
            <p:cNvSpPr txBox="1"/>
            <p:nvPr/>
          </p:nvSpPr>
          <p:spPr>
            <a:xfrm>
              <a:off x="3169060" y="4169076"/>
              <a:ext cx="4506661" cy="542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+mj-ea"/>
                </a:rPr>
                <a:t>企业简介</a:t>
              </a:r>
              <a:endParaRPr lang="en-US" altLang="zh-CN" sz="2800" b="1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983480" y="4727393"/>
              <a:ext cx="4877820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Chongqing quwan technology co., LTD. Introduction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384800" y="1532255"/>
            <a:ext cx="6586855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12460" y="1471930"/>
            <a:ext cx="48190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 smtClean="0">
                <a:solidFill>
                  <a:schemeClr val="bg1"/>
                </a:solidFill>
                <a:latin typeface="OPPOSans B" panose="00020600040101010101" charset="-122"/>
                <a:ea typeface="OPPOSans B" panose="00020600040101010101" charset="-122"/>
                <a:cs typeface="OPPOSans R" panose="00020600040101010101" charset="-122"/>
              </a:rPr>
              <a:t>分享题目</a:t>
            </a:r>
            <a:endParaRPr lang="en-US" altLang="zh-CN" sz="3200" dirty="0" smtClean="0">
              <a:solidFill>
                <a:schemeClr val="bg1"/>
              </a:solidFill>
              <a:latin typeface="OPPOSans B" panose="00020600040101010101" charset="-122"/>
              <a:ea typeface="OPPOSans B" panose="00020600040101010101" charset="-122"/>
              <a:cs typeface="OPPOSans R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2460" y="2113915"/>
            <a:ext cx="4819015" cy="414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OPPOSans R" panose="00020600040101010101" charset="-122"/>
                <a:ea typeface="OPPOSans R" panose="00020600040101010101" charset="-122"/>
                <a:cs typeface="Arial" panose="020B0604020202090204" pitchFamily="34" charset="0"/>
              </a:rPr>
              <a:t>Share topics</a:t>
            </a:r>
            <a:endParaRPr lang="zh-CN" altLang="en-US" sz="1400" dirty="0" smtClean="0">
              <a:solidFill>
                <a:schemeClr val="bg1"/>
              </a:solidFill>
              <a:latin typeface="OPPOSans R" panose="00020600040101010101" charset="-122"/>
              <a:ea typeface="OPPOSans R" panose="00020600040101010101" charset="-122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214120"/>
            <a:ext cx="8934450" cy="4429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  <a:endParaRPr lang="en-US" altLang="zh-CN" sz="54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83480" y="4408027"/>
            <a:ext cx="4877820" cy="859942"/>
            <a:chOff x="2983480" y="4169076"/>
            <a:chExt cx="4877820" cy="859942"/>
          </a:xfrm>
        </p:grpSpPr>
        <p:sp>
          <p:nvSpPr>
            <p:cNvPr id="44" name="文本框 43"/>
            <p:cNvSpPr txBox="1"/>
            <p:nvPr/>
          </p:nvSpPr>
          <p:spPr>
            <a:xfrm>
              <a:off x="3169060" y="4169076"/>
              <a:ext cx="4506661" cy="542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+mj-ea"/>
                </a:rPr>
                <a:t>企业简介</a:t>
              </a:r>
              <a:endParaRPr lang="en-US" altLang="zh-CN" sz="2800" b="1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983480" y="4727393"/>
              <a:ext cx="4877820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Chongqing quwan technology co., LTD. Introduction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3970" y="1860550"/>
            <a:ext cx="12182475" cy="3105785"/>
          </a:xfrm>
          <a:prstGeom prst="rect">
            <a:avLst/>
          </a:prstGeom>
          <a:solidFill>
            <a:srgbClr val="091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700" y="1537335"/>
            <a:ext cx="4363085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3445" y="360680"/>
            <a:ext cx="1680210" cy="54775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5000" spc="-2000">
                <a:solidFill>
                  <a:srgbClr val="09123D"/>
                </a:solidFill>
                <a:uFillTx/>
                <a:latin typeface="DINCond-BoldAlternate" charset="0"/>
                <a:cs typeface="DINCond-BoldAlternate" charset="0"/>
              </a:rPr>
              <a:t>0</a:t>
            </a:r>
            <a:endParaRPr lang="en-US" altLang="zh-CN" sz="35000" spc="-2000">
              <a:solidFill>
                <a:srgbClr val="09123D"/>
              </a:solidFill>
              <a:uFillTx/>
              <a:latin typeface="DINCond-BoldAlternate" charset="0"/>
              <a:cs typeface="DINCond-BoldAlternate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68950" y="2790825"/>
            <a:ext cx="5939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5400" b="1" kern="2200" dirty="0" smtClean="0">
                <a:gradFill>
                  <a:gsLst>
                    <a:gs pos="0">
                      <a:srgbClr val="F0E1C0"/>
                    </a:gs>
                    <a:gs pos="100000">
                      <a:srgbClr val="EAD4AF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时序图</a:t>
            </a:r>
            <a:endParaRPr lang="zh-CN" altLang="zh-CN" sz="5400" b="1" kern="2200" dirty="0" smtClean="0">
              <a:gradFill>
                <a:gsLst>
                  <a:gs pos="0">
                    <a:srgbClr val="F0E1C0"/>
                  </a:gs>
                  <a:gs pos="100000">
                    <a:srgbClr val="EAD4AF"/>
                  </a:gs>
                </a:gsLst>
                <a:lin ang="0" scaled="0"/>
              </a:gra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5568950" y="4131945"/>
            <a:ext cx="593979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endParaRPr lang="zh-CN" altLang="en-US" sz="1400" dirty="0" smtClean="0">
              <a:solidFill>
                <a:schemeClr val="bg1"/>
              </a:solidFill>
              <a:uFillTx/>
              <a:latin typeface="冬青黑体简体中文 W3" panose="020B0300000000000000" charset="-122"/>
              <a:ea typeface="冬青黑体简体中文 W3" panose="020B0300000000000000" charset="-122"/>
              <a:cs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4605" y="717550"/>
            <a:ext cx="1457325" cy="4554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9000" b="1" spc="-2000">
                <a:solidFill>
                  <a:srgbClr val="09123D"/>
                </a:solidFill>
                <a:uFillTx/>
                <a:latin typeface="DINCond-BoldAlternate" charset="0"/>
                <a:cs typeface="DINCond-BoldAlternate" charset="0"/>
              </a:rPr>
              <a:t>4</a:t>
            </a:r>
            <a:endParaRPr lang="en-US" altLang="zh-CN" sz="29000" b="1" spc="-2000">
              <a:solidFill>
                <a:srgbClr val="09123D"/>
              </a:solidFill>
              <a:uFillTx/>
              <a:latin typeface="DINCond-BoldAlternate" charset="0"/>
              <a:cs typeface="DINCond-BoldAlternate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6" grpId="0"/>
      <p:bldP spid="8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119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汉仪旗黑</vt:lpstr>
      <vt:lpstr>Wingdings</vt:lpstr>
      <vt:lpstr>DINCond-BoldAlternate</vt:lpstr>
      <vt:lpstr>苹方-简</vt:lpstr>
      <vt:lpstr>冬青黑体简体中文 W3</vt:lpstr>
      <vt:lpstr>OPPOSans R</vt:lpstr>
      <vt:lpstr>OPPOSans H</vt:lpstr>
      <vt:lpstr>OPPOSans B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lijianghao</cp:lastModifiedBy>
  <cp:revision>151</cp:revision>
  <dcterms:created xsi:type="dcterms:W3CDTF">2021-01-09T16:12:41Z</dcterms:created>
  <dcterms:modified xsi:type="dcterms:W3CDTF">2021-01-09T16:12:41Z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