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E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6302" autoAdjust="0"/>
  </p:normalViewPr>
  <p:slideViewPr>
    <p:cSldViewPr snapToGrid="0">
      <p:cViewPr varScale="1">
        <p:scale>
          <a:sx n="78" d="100"/>
          <a:sy n="78" d="100"/>
        </p:scale>
        <p:origin x="36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940E-D78A-4E4A-9628-232F45097A81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0E889-BE5C-44D7-A88D-104E88A14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/>
              <a:t>https://www.esquire.com/uk/life/fitness-wellbeing/a18577/sleep-loss-epidemic-insomnia-treatment/</a:t>
            </a:r>
          </a:p>
          <a:p>
            <a:pPr marL="228600" indent="-228600">
              <a:buAutoNum type="arabicParenR"/>
            </a:pPr>
            <a:r>
              <a:rPr lang="en-GB" dirty="0"/>
              <a:t>https://www.webmd.com/sleep-disorders/features/10-results-sleep-loss#1</a:t>
            </a:r>
          </a:p>
          <a:p>
            <a:pPr marL="228600" indent="-228600">
              <a:buAutoNum type="arabicParenR"/>
            </a:pPr>
            <a:r>
              <a:rPr lang="en-GB" dirty="0"/>
              <a:t>https://www.tuck.com/economics-of-sleep/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0E889-BE5C-44D7-A88D-104E88A144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5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0E889-BE5C-44D7-A88D-104E88A1445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3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E89-13FA-4DDA-87FA-76FEAFCF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A3CC-C76A-4496-B361-DE7ED1AB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D5EF-BFDD-4E20-BE54-0DEBC28D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CBEC-7DD1-43DE-A984-7A3C508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0AA5-736D-47DF-B874-5F02D2CC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D5E8-539D-42A1-9F7E-DBD76E1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4E811-2DA3-48BB-B5AB-5FB46B93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4D22-BA0E-4EF3-B1E9-28EEBC11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AFA1-3CEC-4493-B1B6-C83EB7FA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3A89-0828-4FEC-BCE4-9B1C025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98513-E811-4CBD-A512-88CD53DF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194DC-2621-40A6-83B3-233DC5D0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342-DF5E-4EBD-952C-F9C1049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97A0-1F8E-4235-961D-4B3A3869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8BA7-6ABA-408B-B95C-3B8F7AF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5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4AFB-4B06-489A-A2B1-C7AB2A3ED6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>
            <a:normAutofit/>
          </a:bodyPr>
          <a:lstStyle>
            <a:lvl1pPr>
              <a:defRPr sz="2600" b="1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6A54-6E0F-45A5-BC7C-2E34F951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FC13-9154-4399-8D31-BDB7432B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CE82-25B1-4602-82E8-7494F0D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7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B50E-EEA4-4989-8274-E9434E67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775-5608-4D70-B04D-E9DCD29A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13AF-69EB-4C52-9F9F-28192911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C758-67AC-481D-85C2-757D664D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E5FF-B748-4180-A901-2C552AD2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00AE-6DC5-45C4-9852-77F3ABD2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FB81-11A2-49C4-BFDC-160A185E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79BB-BB18-4EC3-B341-4BB63D63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06DE7-3892-4BAD-9502-FFCB745E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6B15-6FF3-4952-8AC1-C0C619BF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8DAE-E546-421E-B446-9612911E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4DC7-2E0F-443B-BE65-9599E7E7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37BD-4D5B-4C22-84AC-7BE130AA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DD6F-6CF2-420B-B732-9154E548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D57C-4A2F-434D-BCA9-00483F97B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25F5-0DF1-4473-AC61-A1195819F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3FFAD-D9A7-4848-84F9-FA25D70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EAEBA-2A65-46D7-A10D-D1B4B8AD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E4E6-28CE-4D56-897B-CD8AFB14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B-B662-44B1-AF09-78ECEC27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9A107-9C7A-48C5-AC9D-6F424A75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BB08-18D9-4C80-9E54-6A968A2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4B58B-940C-4064-BB51-CFD5B28C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38E1C-0C55-4986-A20C-77AF258A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BC39F-0C42-411A-902D-40F6464C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DF876-6A76-4993-9FC4-22423F7E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A09-9CA2-45B7-9C04-247FA63E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BA58-97B8-4655-B584-23F71D9E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9787-CA46-469B-9827-309FBC8A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2974-0F65-4785-BC6E-D3A4B021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BF9-02DF-4ADF-96CB-F843F15E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9E2B-6F20-43EC-B3A1-38F47F5C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0373-928C-4922-BC20-E2208E8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FAFC6-A7E7-4F3A-84EE-6B18A157B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ABAD2-EB78-477C-A636-8EE9F52A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985A-6DAA-49EF-97C9-403E7A95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1B77B-4AB1-4BCC-9082-485AE48E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8095-F8D3-4F0F-9BC2-9C8D6909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350BA-7BA8-4FB7-B78B-4A32D1BE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8AC94-F01A-4EC4-A2E7-1DE8C9FA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AD76-0A04-438A-A0CE-98D21B76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0388-A7A0-4205-A395-147B3AE6581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BD3E-1124-47DA-ABF8-844A270D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B3C0-1948-4552-B320-4B824887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F781-5665-4359-919E-1A0C29BE9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6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jp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8B1-7193-4BAB-87C2-494703AF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5" y="640081"/>
            <a:ext cx="6611533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Feel refreshed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Reach your potential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Enjoy life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C47947-2C84-48A2-B68D-D5AC611DA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902212"/>
            <a:ext cx="4010829" cy="10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sleep loss epidemic</a:t>
            </a:r>
            <a:br>
              <a:rPr lang="en-US" dirty="0"/>
            </a:br>
            <a:r>
              <a:rPr lang="en-US" b="0" i="1" dirty="0"/>
              <a:t>Majority of us are affected, with significant health implications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251537B-902C-45E0-AAB2-0A084232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363394"/>
            <a:ext cx="5494606" cy="5494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266FC-7B32-45A6-8A97-4F8769318ED2}"/>
              </a:ext>
            </a:extLst>
          </p:cNvPr>
          <p:cNvSpPr txBox="1"/>
          <p:nvPr/>
        </p:nvSpPr>
        <p:spPr>
          <a:xfrm>
            <a:off x="6267157" y="2110154"/>
            <a:ext cx="57466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thirds of people in the developed world are not getting enough sleep.</a:t>
            </a:r>
            <a:r>
              <a:rPr lang="en-US" baseline="30000" dirty="0"/>
              <a:t>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implications from lack of sleep: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Alzheimer’s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Cardiovascular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Anxiety &amp;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implication of more than $1 trillion globally</a:t>
            </a:r>
            <a:r>
              <a:rPr lang="en-US" baseline="300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investments into this space: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Dreem</a:t>
            </a:r>
            <a:r>
              <a:rPr lang="en-US" dirty="0"/>
              <a:t>, US: $57 million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SmartSleep</a:t>
            </a:r>
            <a:r>
              <a:rPr lang="en-US" dirty="0"/>
              <a:t>, Germany: €1.5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Beddit</a:t>
            </a:r>
            <a:r>
              <a:rPr lang="en-US" dirty="0"/>
              <a:t>, USA: acquired by Apple for undisclosed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6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Preventive care is the answer</a:t>
            </a:r>
            <a:br>
              <a:rPr lang="en-US" dirty="0"/>
            </a:br>
            <a:r>
              <a:rPr lang="en-US" b="0" i="1" dirty="0"/>
              <a:t>Empower people through insights and actions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EC5983-72DE-46D2-8BF0-59880D874463}"/>
              </a:ext>
            </a:extLst>
          </p:cNvPr>
          <p:cNvSpPr txBox="1"/>
          <p:nvPr/>
        </p:nvSpPr>
        <p:spPr>
          <a:xfrm>
            <a:off x="1250798" y="2005777"/>
            <a:ext cx="1310686" cy="55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</a:t>
            </a:r>
            <a:endParaRPr lang="en-GB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AFC8-7977-41A6-ACA7-CD0AFD0E31C0}"/>
              </a:ext>
            </a:extLst>
          </p:cNvPr>
          <p:cNvSpPr txBox="1"/>
          <p:nvPr/>
        </p:nvSpPr>
        <p:spPr>
          <a:xfrm>
            <a:off x="4602327" y="2005777"/>
            <a:ext cx="2149016" cy="55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INSIGHTS</a:t>
            </a:r>
            <a:endParaRPr lang="en-GB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2000A-B35F-4206-B949-9A704D2AA8DD}"/>
              </a:ext>
            </a:extLst>
          </p:cNvPr>
          <p:cNvSpPr txBox="1"/>
          <p:nvPr/>
        </p:nvSpPr>
        <p:spPr>
          <a:xfrm>
            <a:off x="8792187" y="2005777"/>
            <a:ext cx="2149016" cy="55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ACTIONS</a:t>
            </a:r>
            <a:endParaRPr lang="en-GB" sz="3600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D8A2AF2-96AC-4C05-8999-8156D6A8AE7E}"/>
              </a:ext>
            </a:extLst>
          </p:cNvPr>
          <p:cNvSpPr/>
          <p:nvPr/>
        </p:nvSpPr>
        <p:spPr>
          <a:xfrm rot="5400000">
            <a:off x="3272416" y="2147259"/>
            <a:ext cx="618979" cy="27699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C8D3FE-45D6-4D98-9044-428E16892127}"/>
              </a:ext>
            </a:extLst>
          </p:cNvPr>
          <p:cNvSpPr/>
          <p:nvPr/>
        </p:nvSpPr>
        <p:spPr>
          <a:xfrm rot="5400000">
            <a:off x="7462275" y="2147259"/>
            <a:ext cx="618979" cy="27699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6843A-E484-4935-B095-54D09332D5F0}"/>
              </a:ext>
            </a:extLst>
          </p:cNvPr>
          <p:cNvSpPr txBox="1"/>
          <p:nvPr/>
        </p:nvSpPr>
        <p:spPr>
          <a:xfrm>
            <a:off x="552125" y="3221502"/>
            <a:ext cx="270803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is where we are right now, data overload.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Trillions of sensors in the world, and this is growing exponentially.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48AFA-3A37-4C4E-9A3F-86448FD137B4}"/>
              </a:ext>
            </a:extLst>
          </p:cNvPr>
          <p:cNvSpPr txBox="1"/>
          <p:nvPr/>
        </p:nvSpPr>
        <p:spPr>
          <a:xfrm>
            <a:off x="4322819" y="3221502"/>
            <a:ext cx="27080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Overview of your sleep.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Detail view with drivers and negative actions impacting your sleep efficiency.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Calendar view to see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F07E5-BAB4-445F-9B27-02A3EE35080A}"/>
              </a:ext>
            </a:extLst>
          </p:cNvPr>
          <p:cNvSpPr txBox="1"/>
          <p:nvPr/>
        </p:nvSpPr>
        <p:spPr>
          <a:xfrm>
            <a:off x="8512679" y="3221502"/>
            <a:ext cx="270803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Coaching how to plan your day to help your sleep.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Real-time advice to improve your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6F293-68AA-42B6-A886-B4616411BE79}"/>
              </a:ext>
            </a:extLst>
          </p:cNvPr>
          <p:cNvSpPr/>
          <p:nvPr/>
        </p:nvSpPr>
        <p:spPr>
          <a:xfrm>
            <a:off x="4098355" y="1568548"/>
            <a:ext cx="7190968" cy="4642336"/>
          </a:xfrm>
          <a:prstGeom prst="rect">
            <a:avLst/>
          </a:prstGeom>
          <a:noFill/>
          <a:ln>
            <a:solidFill>
              <a:srgbClr val="1CEC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BE469-C6A5-4D83-A419-B90AEC0A91DB}"/>
              </a:ext>
            </a:extLst>
          </p:cNvPr>
          <p:cNvSpPr txBox="1"/>
          <p:nvPr/>
        </p:nvSpPr>
        <p:spPr>
          <a:xfrm>
            <a:off x="6901098" y="1337715"/>
            <a:ext cx="14612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Sleepyfit</a:t>
            </a:r>
            <a:endParaRPr lang="en-GB" sz="2400" b="1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CE8D11A-2719-40B2-A76C-F22F87794B2F}"/>
              </a:ext>
            </a:extLst>
          </p:cNvPr>
          <p:cNvSpPr/>
          <p:nvPr/>
        </p:nvSpPr>
        <p:spPr>
          <a:xfrm>
            <a:off x="6865928" y="1344749"/>
            <a:ext cx="224188" cy="438656"/>
          </a:xfrm>
          <a:prstGeom prst="leftBrace">
            <a:avLst/>
          </a:prstGeom>
          <a:ln>
            <a:solidFill>
              <a:srgbClr val="1CE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C8AAF7-7DCC-4F7E-A18C-B7B556271356}"/>
              </a:ext>
            </a:extLst>
          </p:cNvPr>
          <p:cNvSpPr/>
          <p:nvPr/>
        </p:nvSpPr>
        <p:spPr>
          <a:xfrm rot="10800000">
            <a:off x="8165845" y="1344749"/>
            <a:ext cx="224188" cy="438656"/>
          </a:xfrm>
          <a:prstGeom prst="leftBrace">
            <a:avLst/>
          </a:prstGeom>
          <a:ln>
            <a:solidFill>
              <a:srgbClr val="1CE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BC3A8-D44F-4144-8308-699ADDBE6879}"/>
              </a:ext>
            </a:extLst>
          </p:cNvPr>
          <p:cNvSpPr/>
          <p:nvPr/>
        </p:nvSpPr>
        <p:spPr>
          <a:xfrm>
            <a:off x="3334044" y="1316613"/>
            <a:ext cx="8305832" cy="510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Ease of use</a:t>
            </a:r>
            <a:br>
              <a:rPr lang="en-US" dirty="0"/>
            </a:br>
            <a:r>
              <a:rPr lang="en-US" b="0" i="1" dirty="0"/>
              <a:t>Submit your data to receive personalized AI powered advice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D1E34A7-E3F7-4C8E-BA87-244A024E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2" y="2410054"/>
            <a:ext cx="1724758" cy="448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D27A8-82E7-4A11-B451-644B2F89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6" y="3364365"/>
            <a:ext cx="1213130" cy="8938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98F34A2-78E0-45B5-B854-2EA6115B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3" y="4595308"/>
            <a:ext cx="1767417" cy="132556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E6EA992-AA78-4D02-A100-9906A30CC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89" y="3279957"/>
            <a:ext cx="1061658" cy="1061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CDCEE-F9FD-4F33-902D-F5618608251B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92740" y="2634273"/>
            <a:ext cx="1264249" cy="1176513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CC39B9-B42E-40D7-9CC9-7FDE3583BB3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36926" y="3810786"/>
            <a:ext cx="1520063" cy="5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6F3304-FF22-4718-AE21-87E097D9D6D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036926" y="3810786"/>
            <a:ext cx="1520063" cy="131535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6A5D2F-9844-4123-8DE2-31E82798BD08}"/>
              </a:ext>
            </a:extLst>
          </p:cNvPr>
          <p:cNvSpPr txBox="1"/>
          <p:nvPr/>
        </p:nvSpPr>
        <p:spPr>
          <a:xfrm>
            <a:off x="3162426" y="4338477"/>
            <a:ext cx="188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(also includes population data)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CB70B-4BEC-438F-9BDB-9E376222FDFA}"/>
              </a:ext>
            </a:extLst>
          </p:cNvPr>
          <p:cNvSpPr/>
          <p:nvPr/>
        </p:nvSpPr>
        <p:spPr>
          <a:xfrm>
            <a:off x="288388" y="2096086"/>
            <a:ext cx="2398541" cy="4192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ACEBE-1307-412F-9D09-852C9C4AC1D4}"/>
              </a:ext>
            </a:extLst>
          </p:cNvPr>
          <p:cNvCxnSpPr/>
          <p:nvPr/>
        </p:nvCxnSpPr>
        <p:spPr>
          <a:xfrm>
            <a:off x="-2615597" y="-1175030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661E7E-7860-45C1-915D-5E585B391BB1}"/>
              </a:ext>
            </a:extLst>
          </p:cNvPr>
          <p:cNvSpPr txBox="1"/>
          <p:nvPr/>
        </p:nvSpPr>
        <p:spPr>
          <a:xfrm>
            <a:off x="922953" y="1911420"/>
            <a:ext cx="1129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Optional</a:t>
            </a:r>
            <a:endParaRPr lang="en-GB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463DD11D-8FE3-4DC2-ACD9-3A6155D8A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5313" y1="49805" x2="45313" y2="49805"/>
                        <a14:foregroundMark x1="45313" y1="49805" x2="44922" y2="50977"/>
                        <a14:foregroundMark x1="45703" y1="51172" x2="45508" y2="47656"/>
                        <a14:foregroundMark x1="45703" y1="47266" x2="44922" y2="46484"/>
                        <a14:foregroundMark x1="43945" y1="51953" x2="43945" y2="51367"/>
                        <a14:foregroundMark x1="27539" y1="44922" x2="21906" y2="44922"/>
                        <a14:foregroundMark x1="42578" y1="21484" x2="42578" y2="21484"/>
                        <a14:foregroundMark x1="45117" y1="21094" x2="45117" y2="21094"/>
                        <a14:foregroundMark x1="54883" y1="22266" x2="54883" y2="22266"/>
                        <a14:foregroundMark x1="64648" y1="21094" x2="64648" y2="21094"/>
                        <a14:backgroundMark x1="84766" y1="17969" x2="59180" y2="1563"/>
                        <a14:backgroundMark x1="59180" y1="1563" x2="71680" y2="13281"/>
                        <a14:backgroundMark x1="83398" y1="26758" x2="64648" y2="7617"/>
                        <a14:backgroundMark x1="50153" y1="52659" x2="51367" y2="57031"/>
                        <a14:backgroundMark x1="49360" y1="49805" x2="49757" y2="51235"/>
                        <a14:backgroundMark x1="47461" y1="42969" x2="49360" y2="49805"/>
                        <a14:backgroundMark x1="40405" y1="49805" x2="39063" y2="52734"/>
                        <a14:backgroundMark x1="40517" y1="49560" x2="40405" y2="49805"/>
                        <a14:backgroundMark x1="42091" y1="46127" x2="41036" y2="48429"/>
                        <a14:backgroundMark x1="43359" y1="43359" x2="42201" y2="45887"/>
                        <a14:backgroundMark x1="39063" y1="52734" x2="38867" y2="57031"/>
                        <a14:backgroundMark x1="58789" y1="41797" x2="58203" y2="51953"/>
                        <a14:backgroundMark x1="58203" y1="51953" x2="58398" y2="41211"/>
                        <a14:backgroundMark x1="58398" y1="41211" x2="57617" y2="40625"/>
                        <a14:backgroundMark x1="22070" y1="50781" x2="26172" y2="51172"/>
                        <a14:backgroundMark x1="24900" y1="40776" x2="26367" y2="41211"/>
                        <a14:backgroundMark x1="21094" y1="39844" x2="25000" y2="40820"/>
                        <a14:backgroundMark x1="39858" y1="21484" x2="41211" y2="25391"/>
                        <a14:backgroundMark x1="39723" y1="21094" x2="39858" y2="21484"/>
                        <a14:backgroundMark x1="39453" y1="20313" x2="39723" y2="21094"/>
                        <a14:backgroundMark x1="50065" y1="22266" x2="51367" y2="25781"/>
                        <a14:backgroundMark x1="49631" y1="21094" x2="50065" y2="22266"/>
                        <a14:backgroundMark x1="49414" y1="20508" x2="49631" y2="21094"/>
                        <a14:backgroundMark x1="60299" y1="22266" x2="60938" y2="25586"/>
                        <a14:backgroundMark x1="60074" y1="21094" x2="60299" y2="22266"/>
                        <a14:backgroundMark x1="59961" y1="20508" x2="60074" y2="21094"/>
                        <a14:backgroundMark x1="73242" y1="38477" x2="77148" y2="40430"/>
                        <a14:backgroundMark x1="82422" y1="50781" x2="75781" y2="49219"/>
                        <a14:backgroundMark x1="60938" y1="56055" x2="60938" y2="55859"/>
                        <a14:backgroundMark x1="76367" y1="60742" x2="76367" y2="60742"/>
                        <a14:backgroundMark x1="74023" y1="58594" x2="74023" y2="58594"/>
                        <a14:backgroundMark x1="60938" y1="76367" x2="60938" y2="76367"/>
                        <a14:backgroundMark x1="58594" y1="74023" x2="58594" y2="74023"/>
                        <a14:backgroundMark x1="48633" y1="76172" x2="48633" y2="76172"/>
                        <a14:backgroundMark x1="49805" y1="79297" x2="49805" y2="79297"/>
                        <a14:backgroundMark x1="39648" y1="76953" x2="39648" y2="76953"/>
                        <a14:backgroundMark x1="39258" y1="74023" x2="39258" y2="74023"/>
                        <a14:backgroundMark x1="21484" y1="60938" x2="21484" y2="60938"/>
                        <a14:backgroundMark x1="25391" y1="60547" x2="25391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6" y="2779992"/>
            <a:ext cx="2061588" cy="206158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F25A22-69F9-41A8-A7D6-CEE85C9BF3D9}"/>
              </a:ext>
            </a:extLst>
          </p:cNvPr>
          <p:cNvCxnSpPr>
            <a:cxnSpLocks/>
          </p:cNvCxnSpPr>
          <p:nvPr/>
        </p:nvCxnSpPr>
        <p:spPr>
          <a:xfrm flipV="1">
            <a:off x="4575937" y="3793042"/>
            <a:ext cx="760031" cy="5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A picture containing ax&#10;&#10;Description automatically generated">
            <a:extLst>
              <a:ext uri="{FF2B5EF4-FFF2-40B4-BE49-F238E27FC236}">
                <a16:creationId xmlns:a16="http://schemas.microsoft.com/office/drawing/2014/main" id="{2E0BB891-E43E-4551-B1E9-A6EC8ABCDF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5"/>
          <a:stretch/>
        </p:blipFill>
        <p:spPr>
          <a:xfrm>
            <a:off x="5480538" y="4576165"/>
            <a:ext cx="1230923" cy="530830"/>
          </a:xfrm>
          <a:prstGeom prst="rect">
            <a:avLst/>
          </a:prstGeom>
        </p:spPr>
      </p:pic>
      <p:pic>
        <p:nvPicPr>
          <p:cNvPr id="33" name="Picture 32" descr="A picture containing ax&#10;&#10;Description automatically generated">
            <a:extLst>
              <a:ext uri="{FF2B5EF4-FFF2-40B4-BE49-F238E27FC236}">
                <a16:creationId xmlns:a16="http://schemas.microsoft.com/office/drawing/2014/main" id="{3ED60277-842A-495D-B1C3-7385276790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4"/>
          <a:stretch/>
        </p:blipFill>
        <p:spPr>
          <a:xfrm>
            <a:off x="5398477" y="2577590"/>
            <a:ext cx="1230923" cy="510906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02FD0804-2AAF-421B-9402-0E001882AC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35" y="3096760"/>
            <a:ext cx="1343643" cy="134364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8BF879-8DE4-4C75-91E8-9AEF8BD3F91F}"/>
              </a:ext>
            </a:extLst>
          </p:cNvPr>
          <p:cNvCxnSpPr>
            <a:cxnSpLocks/>
          </p:cNvCxnSpPr>
          <p:nvPr/>
        </p:nvCxnSpPr>
        <p:spPr>
          <a:xfrm flipV="1">
            <a:off x="6938149" y="3793042"/>
            <a:ext cx="760031" cy="522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A8570D-2BBB-4D3E-9C76-31CEBACAC545}"/>
              </a:ext>
            </a:extLst>
          </p:cNvPr>
          <p:cNvSpPr txBox="1"/>
          <p:nvPr/>
        </p:nvSpPr>
        <p:spPr>
          <a:xfrm>
            <a:off x="7464510" y="4338477"/>
            <a:ext cx="143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Personalized</a:t>
            </a:r>
          </a:p>
          <a:p>
            <a:pPr algn="ctr"/>
            <a:r>
              <a:rPr lang="en-US" dirty="0"/>
              <a:t>Sleep profile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F2B0A94-6BA7-4D76-9CF8-64CFEC0DC3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0" r="23789"/>
          <a:stretch/>
        </p:blipFill>
        <p:spPr>
          <a:xfrm>
            <a:off x="10132021" y="2410054"/>
            <a:ext cx="1137026" cy="1089074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3C9BBA2A-3216-43F2-BCFE-4B7354D60A4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4" b="23508"/>
          <a:stretch/>
        </p:blipFill>
        <p:spPr>
          <a:xfrm>
            <a:off x="9853738" y="4105606"/>
            <a:ext cx="1886432" cy="105248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674FF-17B7-4230-9BAE-F94D450AD635}"/>
              </a:ext>
            </a:extLst>
          </p:cNvPr>
          <p:cNvCxnSpPr>
            <a:cxnSpLocks/>
          </p:cNvCxnSpPr>
          <p:nvPr/>
        </p:nvCxnSpPr>
        <p:spPr>
          <a:xfrm flipV="1">
            <a:off x="8732568" y="3068121"/>
            <a:ext cx="1343643" cy="724921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C4C380-4ADA-43F1-A490-2309FAA7E66B}"/>
              </a:ext>
            </a:extLst>
          </p:cNvPr>
          <p:cNvCxnSpPr>
            <a:cxnSpLocks/>
          </p:cNvCxnSpPr>
          <p:nvPr/>
        </p:nvCxnSpPr>
        <p:spPr>
          <a:xfrm>
            <a:off x="8760473" y="3793043"/>
            <a:ext cx="1138787" cy="578204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4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B84B7-FEE5-4562-9372-51A745C189AA}"/>
              </a:ext>
            </a:extLst>
          </p:cNvPr>
          <p:cNvSpPr txBox="1"/>
          <p:nvPr/>
        </p:nvSpPr>
        <p:spPr>
          <a:xfrm>
            <a:off x="5164016" y="3075057"/>
            <a:ext cx="186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DEMO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47970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Time is right</a:t>
            </a:r>
            <a:br>
              <a:rPr lang="en-US" dirty="0"/>
            </a:br>
            <a:r>
              <a:rPr lang="en-US" b="0" i="1" dirty="0"/>
              <a:t>Conquer our habits, reach your full potential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1F5239-D538-4CE6-BC19-56D87D84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3" y="1526345"/>
            <a:ext cx="4618174" cy="5176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11466-2375-4497-A126-3E394EAF5312}"/>
              </a:ext>
            </a:extLst>
          </p:cNvPr>
          <p:cNvSpPr txBox="1"/>
          <p:nvPr/>
        </p:nvSpPr>
        <p:spPr>
          <a:xfrm>
            <a:off x="5396132" y="3038622"/>
            <a:ext cx="5957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Sleep is just the beginning, our technology is applicable to any human behavior we want to improve: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 can you live longer by improving your health?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 can you reach your goals?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Understand and control your own “cause and effect”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9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hackathon journey</a:t>
            </a:r>
            <a:br>
              <a:rPr lang="en-US" dirty="0"/>
            </a:br>
            <a:r>
              <a:rPr lang="en-US" b="0" i="1" dirty="0"/>
              <a:t>Python and “because of science”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2AF3423-3028-4EC8-AE80-0BB66A385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9" y="1385668"/>
            <a:ext cx="4079632" cy="3059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F347F-BEB0-477A-A115-EE1C1B23C7D7}"/>
              </a:ext>
            </a:extLst>
          </p:cNvPr>
          <p:cNvSpPr txBox="1"/>
          <p:nvPr/>
        </p:nvSpPr>
        <p:spPr>
          <a:xfrm>
            <a:off x="1350499" y="2472082"/>
            <a:ext cx="23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don’t we use data to improve sleep!</a:t>
            </a:r>
            <a:endParaRPr lang="en-GB" b="1" dirty="0"/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155B6969-C07E-4960-893E-EA2B966D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1" y="2190708"/>
            <a:ext cx="3500370" cy="2732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BBE29-3AEE-415B-9BD3-62BF2649872A}"/>
              </a:ext>
            </a:extLst>
          </p:cNvPr>
          <p:cNvSpPr txBox="1"/>
          <p:nvPr/>
        </p:nvSpPr>
        <p:spPr>
          <a:xfrm>
            <a:off x="4379741" y="4923694"/>
            <a:ext cx="350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 </a:t>
            </a:r>
            <a:r>
              <a:rPr lang="en-US" dirty="0" err="1"/>
              <a:t>plotly</a:t>
            </a:r>
            <a:r>
              <a:rPr lang="en-US" dirty="0"/>
              <a:t> – “not that bad, but goes against everything in </a:t>
            </a:r>
            <a:r>
              <a:rPr lang="en-US" dirty="0" err="1"/>
              <a:t>webdev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is more than sunny / not sunny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Picture 9" descr="A group of people in a room&#10;&#10;Description automatically generated">
            <a:extLst>
              <a:ext uri="{FF2B5EF4-FFF2-40B4-BE49-F238E27FC236}">
                <a16:creationId xmlns:a16="http://schemas.microsoft.com/office/drawing/2014/main" id="{63B2DBF8-6063-417D-9835-9CC06E98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89" y="3749041"/>
            <a:ext cx="3507544" cy="26306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D60337-F9C4-41C5-9093-5639E2BA0E87}"/>
              </a:ext>
            </a:extLst>
          </p:cNvPr>
          <p:cNvSpPr txBox="1"/>
          <p:nvPr/>
        </p:nvSpPr>
        <p:spPr>
          <a:xfrm>
            <a:off x="8081889" y="3379709"/>
            <a:ext cx="350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Sleepyfit</a:t>
            </a:r>
            <a:r>
              <a:rPr lang="en-US" b="1" u="sng" dirty="0"/>
              <a:t> team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2809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3E05-C142-487B-83A6-11C50CD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Acknowledgements</a:t>
            </a:r>
            <a:br>
              <a:rPr lang="en-US" dirty="0"/>
            </a:br>
            <a:r>
              <a:rPr lang="en-US" b="0" i="1" dirty="0"/>
              <a:t>Big thank you to </a:t>
            </a:r>
            <a:r>
              <a:rPr lang="en-US" b="0" i="1" dirty="0" err="1"/>
              <a:t>BaselHack</a:t>
            </a:r>
            <a:r>
              <a:rPr lang="en-US" b="0" i="1" dirty="0"/>
              <a:t> and the developers of the tools we used</a:t>
            </a:r>
            <a:endParaRPr lang="en-GB" b="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20861-0C7B-4860-9D5E-822BC35CD84F}"/>
              </a:ext>
            </a:extLst>
          </p:cNvPr>
          <p:cNvCxnSpPr/>
          <p:nvPr/>
        </p:nvCxnSpPr>
        <p:spPr>
          <a:xfrm>
            <a:off x="0" y="1252027"/>
            <a:ext cx="10796954" cy="0"/>
          </a:xfrm>
          <a:prstGeom prst="line">
            <a:avLst/>
          </a:prstGeom>
          <a:ln w="12700">
            <a:solidFill>
              <a:srgbClr val="1CECD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2FD764-4DFE-40C4-8D53-80F4B2DA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48" y="3840173"/>
            <a:ext cx="2857500" cy="28575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7406D28-BB80-409D-8E71-20B2D5CDF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8" y="1477796"/>
            <a:ext cx="2857500" cy="28575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5580DAC-4B24-4432-A55F-63F6188F9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04" y="4122403"/>
            <a:ext cx="3534780" cy="1902890"/>
          </a:xfrm>
          <a:prstGeom prst="rect">
            <a:avLst/>
          </a:prstGeom>
        </p:spPr>
      </p:pic>
      <p:pic>
        <p:nvPicPr>
          <p:cNvPr id="23" name="Picture 22" descr="A drawing of a face&#10;&#10;Description automatically generated">
            <a:extLst>
              <a:ext uri="{FF2B5EF4-FFF2-40B4-BE49-F238E27FC236}">
                <a16:creationId xmlns:a16="http://schemas.microsoft.com/office/drawing/2014/main" id="{CD101465-6112-4B1C-B9BF-E8AFEDA87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53" y="2076772"/>
            <a:ext cx="1540301" cy="1983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0D5339-3D85-4B30-8056-9B24480BB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04" y="1690688"/>
            <a:ext cx="3642020" cy="1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296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Gadugi</vt:lpstr>
      <vt:lpstr>Office Theme</vt:lpstr>
      <vt:lpstr>Feel refreshed Reach your potential Enjoy life</vt:lpstr>
      <vt:lpstr>Global sleep loss epidemic Majority of us are affected, with significant health implications</vt:lpstr>
      <vt:lpstr>Preventive care is the answer Empower people through insights and actions</vt:lpstr>
      <vt:lpstr>Ease of use Submit your data to receive personalized AI powered advice</vt:lpstr>
      <vt:lpstr>PowerPoint Presentation</vt:lpstr>
      <vt:lpstr>Time is right Conquer our habits, reach your full potential</vt:lpstr>
      <vt:lpstr>Our hackathon journey Python and “because of science”</vt:lpstr>
      <vt:lpstr>Acknowledgements Big thank you to BaselHack and the developers of the tools we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 refreshed Reach your potential Enjoy life</dc:title>
  <dc:creator>Philip Pisa</dc:creator>
  <cp:lastModifiedBy>Philip Pisa</cp:lastModifiedBy>
  <cp:revision>2</cp:revision>
  <dcterms:created xsi:type="dcterms:W3CDTF">2018-11-25T13:20:22Z</dcterms:created>
  <dcterms:modified xsi:type="dcterms:W3CDTF">2018-11-25T14:27:43Z</dcterms:modified>
</cp:coreProperties>
</file>