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4" r:id="rId5"/>
    <p:sldId id="261" r:id="rId6"/>
    <p:sldId id="262" r:id="rId7"/>
    <p:sldId id="263" r:id="rId8"/>
    <p:sldId id="258"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p:restoredTop sz="94719"/>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e06ab91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8e06ab91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8e06ab91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8e06ab91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8e06ab910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8e06ab91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8e06ab910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8e06ab910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e06ab910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e06ab910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e06ab91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e06ab91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reilly.com/library/view/building-microservices-2nd/978149203401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cs.google.com/document/d/1jilfJR9OmyrUXzp-0dwDkjFsh4RmiisBhNVMydC3mhc/edit?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ru" dirty="0"/>
              <a:t>PowaFinance</a:t>
            </a:r>
            <a:endParaRPr dirty="0"/>
          </a:p>
        </p:txBody>
      </p:sp>
      <p:sp>
        <p:nvSpPr>
          <p:cNvPr id="55" name="Google Shape;55;p13"/>
          <p:cNvSpPr txBox="1">
            <a:spLocks noGrp="1"/>
          </p:cNvSpPr>
          <p:nvPr>
            <p:ph type="subTitle" idx="1"/>
          </p:nvPr>
        </p:nvSpPr>
        <p:spPr>
          <a:xfrm>
            <a:off x="208005" y="3064009"/>
            <a:ext cx="8520600" cy="1822716"/>
          </a:xfrm>
          <a:prstGeom prst="rect">
            <a:avLst/>
          </a:prstGeom>
        </p:spPr>
        <p:txBody>
          <a:bodyPr spcFirstLastPara="1" wrap="square" lIns="91425" tIns="91425" rIns="91425" bIns="91425" anchor="t" anchorCtr="0">
            <a:normAutofit fontScale="77500" lnSpcReduction="20000"/>
          </a:bodyPr>
          <a:lstStyle/>
          <a:p>
            <a:pPr lvl="0" indent="-457200" algn="l" rtl="0">
              <a:spcBef>
                <a:spcPts val="0"/>
              </a:spcBef>
              <a:spcAft>
                <a:spcPts val="0"/>
              </a:spcAft>
              <a:buFont typeface="Arial" panose="020B0604020202020204" pitchFamily="34" charset="0"/>
              <a:buChar char="•"/>
            </a:pPr>
            <a:r>
              <a:rPr lang="en-US" dirty="0"/>
              <a:t>Book used for reference: </a:t>
            </a:r>
            <a:r>
              <a:rPr lang="en-US" dirty="0">
                <a:hlinkClick r:id="rId3"/>
              </a:rPr>
              <a:t>https://www.oreilly.com/library/view/building-microservices-2nd/9781492034018/</a:t>
            </a:r>
            <a:endParaRPr lang="en-US" dirty="0"/>
          </a:p>
          <a:p>
            <a:pPr lvl="0" indent="-457200" algn="l" rtl="0">
              <a:spcBef>
                <a:spcPts val="0"/>
              </a:spcBef>
              <a:spcAft>
                <a:spcPts val="0"/>
              </a:spcAft>
              <a:buFont typeface="Arial" panose="020B0604020202020204" pitchFamily="34" charset="0"/>
              <a:buChar char="•"/>
            </a:pPr>
            <a:r>
              <a:rPr lang="en-US" dirty="0"/>
              <a:t>Daniil’s personal notes which he makes while reading the book: </a:t>
            </a:r>
            <a:r>
              <a:rPr lang="en-US" dirty="0">
                <a:hlinkClick r:id="rId4"/>
              </a:rPr>
              <a:t>https://docs.google.com/document/d/1jilfJR9OmyrUXzp-0dwDkjFsh4RmiisBhNVMydC3mhc/edit?usp=sharing</a:t>
            </a:r>
            <a:endParaRPr lang="en-US"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Product description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Our product is Android App which purpose to ease up tracking of expenses. Though there are plethora of similar apps there are certain features that differentiate it:</a:t>
            </a:r>
          </a:p>
          <a:p>
            <a:pPr marL="285750" lvl="0" indent="-285750" algn="l" rtl="0">
              <a:spcBef>
                <a:spcPts val="0"/>
              </a:spcBef>
              <a:spcAft>
                <a:spcPts val="1200"/>
              </a:spcAft>
              <a:buFontTx/>
              <a:buChar char="-"/>
            </a:pPr>
            <a:r>
              <a:rPr lang="en-US" dirty="0"/>
              <a:t>ML model to project expenses for the next quarter</a:t>
            </a:r>
          </a:p>
          <a:p>
            <a:pPr marL="285750" lvl="0" indent="-285750" algn="l" rtl="0">
              <a:spcBef>
                <a:spcPts val="0"/>
              </a:spcBef>
              <a:spcAft>
                <a:spcPts val="1200"/>
              </a:spcAft>
              <a:buFontTx/>
              <a:buChar char="-"/>
            </a:pPr>
            <a:r>
              <a:rPr lang="en-US" dirty="0"/>
              <a:t>News API to fetch most applicable financial news</a:t>
            </a:r>
          </a:p>
          <a:p>
            <a:pPr marL="285750" lvl="0" indent="-285750" algn="l" rtl="0">
              <a:spcBef>
                <a:spcPts val="0"/>
              </a:spcBef>
              <a:spcAft>
                <a:spcPts val="1200"/>
              </a:spcAft>
              <a:buFontTx/>
              <a:buChar char="-"/>
            </a:pPr>
            <a:r>
              <a:rPr lang="en-US" dirty="0"/>
              <a:t>Investing API to give user option to invest in the desired stocks/bonds</a:t>
            </a:r>
          </a:p>
          <a:p>
            <a:pPr marL="285750" lvl="0" indent="-285750" algn="l" rtl="0">
              <a:spcBef>
                <a:spcPts val="0"/>
              </a:spcBef>
              <a:spcAft>
                <a:spcPts val="1200"/>
              </a:spcAft>
              <a:buFontTx/>
              <a:buChar char="-"/>
            </a:pPr>
            <a:r>
              <a:rPr lang="en-US" dirty="0"/>
              <a:t>Sleek design compared to competitors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94883" y="11508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a:t>Event storming</a:t>
            </a:r>
            <a:endParaRPr dirty="0"/>
          </a:p>
        </p:txBody>
      </p:sp>
      <p:sp>
        <p:nvSpPr>
          <p:cNvPr id="73" name="Google Shape;73;p16"/>
          <p:cNvSpPr txBox="1">
            <a:spLocks noGrp="1"/>
          </p:cNvSpPr>
          <p:nvPr>
            <p:ph type="body" idx="1"/>
          </p:nvPr>
        </p:nvSpPr>
        <p:spPr>
          <a:xfrm>
            <a:off x="94883" y="687787"/>
            <a:ext cx="8520600" cy="4223578"/>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solidFill>
                  <a:schemeClr val="tx1"/>
                </a:solidFill>
              </a:rPr>
              <a:t>From my understanding it is an activity during which technical and non-technical stakeholders decide how to design a microservice.</a:t>
            </a:r>
          </a:p>
          <a:p>
            <a:pPr marL="0" lvl="0" indent="0" algn="l" rtl="0">
              <a:spcBef>
                <a:spcPts val="0"/>
              </a:spcBef>
              <a:spcAft>
                <a:spcPts val="1200"/>
              </a:spcAft>
              <a:buNone/>
            </a:pPr>
            <a:r>
              <a:rPr lang="en-US" dirty="0">
                <a:solidFill>
                  <a:schemeClr val="tx1"/>
                </a:solidFill>
              </a:rPr>
              <a:t>Steps:</a:t>
            </a:r>
          </a:p>
          <a:p>
            <a:pPr marL="285750" lvl="0" indent="-285750" algn="l" rtl="0">
              <a:spcBef>
                <a:spcPts val="0"/>
              </a:spcBef>
              <a:spcAft>
                <a:spcPts val="1200"/>
              </a:spcAft>
              <a:buFontTx/>
              <a:buChar char="-"/>
            </a:pPr>
            <a:r>
              <a:rPr lang="en-US" sz="1800" b="0" i="0" u="none" strike="noStrike" dirty="0">
                <a:solidFill>
                  <a:schemeClr val="tx1"/>
                </a:solidFill>
                <a:effectLst/>
                <a:latin typeface="Arial" panose="020B0604020202020204" pitchFamily="34" charset="0"/>
              </a:rPr>
              <a:t> identify </a:t>
            </a:r>
            <a:r>
              <a:rPr lang="en-US" sz="1800" b="1" i="1" u="none" strike="noStrike" dirty="0">
                <a:solidFill>
                  <a:schemeClr val="tx1"/>
                </a:solidFill>
                <a:effectLst/>
                <a:latin typeface="Arial" panose="020B0604020202020204" pitchFamily="34" charset="0"/>
              </a:rPr>
              <a:t>domain events</a:t>
            </a:r>
          </a:p>
          <a:p>
            <a:pPr marL="285750" lvl="0" indent="-285750" algn="l" rtl="0">
              <a:spcBef>
                <a:spcPts val="0"/>
              </a:spcBef>
              <a:spcAft>
                <a:spcPts val="1200"/>
              </a:spcAft>
              <a:buFontTx/>
              <a:buChar char="-"/>
            </a:pPr>
            <a:r>
              <a:rPr lang="en-US" sz="1800" b="0" i="0" u="none" strike="noStrike" dirty="0">
                <a:solidFill>
                  <a:schemeClr val="tx1"/>
                </a:solidFill>
                <a:effectLst/>
                <a:latin typeface="Arial" panose="020B0604020202020204" pitchFamily="34" charset="0"/>
              </a:rPr>
              <a:t> identify </a:t>
            </a:r>
            <a:r>
              <a:rPr lang="en-US" sz="1800" b="0" i="1" u="none" strike="noStrike" dirty="0">
                <a:solidFill>
                  <a:schemeClr val="tx1"/>
                </a:solidFill>
                <a:effectLst/>
                <a:latin typeface="Arial" panose="020B0604020202020204" pitchFamily="34" charset="0"/>
              </a:rPr>
              <a:t>commands</a:t>
            </a:r>
            <a:r>
              <a:rPr lang="en-US" sz="1800" b="0" i="0" u="none" strike="noStrike" dirty="0">
                <a:solidFill>
                  <a:schemeClr val="tx1"/>
                </a:solidFill>
                <a:effectLst/>
                <a:latin typeface="Arial" panose="020B0604020202020204" pitchFamily="34" charset="0"/>
              </a:rPr>
              <a:t> that trigger </a:t>
            </a:r>
            <a:r>
              <a:rPr lang="en-US" sz="1800" b="1" i="1" u="none" strike="noStrike" dirty="0">
                <a:solidFill>
                  <a:schemeClr val="tx1"/>
                </a:solidFill>
                <a:effectLst/>
                <a:latin typeface="Arial" panose="020B0604020202020204" pitchFamily="34" charset="0"/>
              </a:rPr>
              <a:t>events</a:t>
            </a:r>
            <a:r>
              <a:rPr lang="en-US" sz="1800" b="0" i="0" u="none" strike="noStrike" dirty="0">
                <a:solidFill>
                  <a:schemeClr val="tx1"/>
                </a:solidFill>
                <a:effectLst/>
                <a:latin typeface="Arial" panose="020B0604020202020204" pitchFamily="34" charset="0"/>
              </a:rPr>
              <a:t> </a:t>
            </a:r>
            <a:endParaRPr lang="en-US" i="1" dirty="0">
              <a:solidFill>
                <a:schemeClr val="tx1"/>
              </a:solidFill>
              <a:latin typeface="Arial" panose="020B0604020202020204" pitchFamily="34" charset="0"/>
            </a:endParaRPr>
          </a:p>
          <a:p>
            <a:pPr marL="285750" lvl="0" indent="-285750" algn="l" rtl="0">
              <a:spcBef>
                <a:spcPts val="0"/>
              </a:spcBef>
              <a:spcAft>
                <a:spcPts val="1200"/>
              </a:spcAft>
              <a:buFontTx/>
              <a:buChar char="-"/>
            </a:pPr>
            <a:r>
              <a:rPr lang="en-US" dirty="0">
                <a:solidFill>
                  <a:schemeClr val="tx1"/>
                </a:solidFill>
              </a:rPr>
              <a:t>define </a:t>
            </a:r>
            <a:r>
              <a:rPr lang="en-US" b="1" i="1" dirty="0">
                <a:solidFill>
                  <a:schemeClr val="tx1"/>
                </a:solidFill>
              </a:rPr>
              <a:t>aggregates</a:t>
            </a:r>
            <a:endParaRPr lang="en-JP" b="1" i="1" dirty="0">
              <a:solidFill>
                <a:schemeClr val="tx1"/>
              </a:solidFill>
            </a:endParaRPr>
          </a:p>
          <a:p>
            <a:pPr marL="285750" lvl="0" indent="-285750" algn="l" rtl="0">
              <a:spcBef>
                <a:spcPts val="0"/>
              </a:spcBef>
              <a:spcAft>
                <a:spcPts val="1200"/>
              </a:spcAft>
              <a:buFont typeface="Symbol" pitchFamily="2" charset="2"/>
              <a:buChar char="Þ"/>
            </a:pPr>
            <a:r>
              <a:rPr lang="en-US" dirty="0">
                <a:solidFill>
                  <a:schemeClr val="tx1"/>
                </a:solidFill>
              </a:rPr>
              <a:t>group into </a:t>
            </a:r>
            <a:r>
              <a:rPr lang="en-US" b="1" dirty="0">
                <a:solidFill>
                  <a:schemeClr val="tx1"/>
                </a:solidFill>
              </a:rPr>
              <a:t>bounded contexts</a:t>
            </a:r>
          </a:p>
          <a:p>
            <a:pPr marL="0" lvl="0" indent="0" algn="l" rtl="0">
              <a:spcBef>
                <a:spcPts val="0"/>
              </a:spcBef>
              <a:spcAft>
                <a:spcPts val="1200"/>
              </a:spcAft>
              <a:buNone/>
            </a:pPr>
            <a:r>
              <a:rPr lang="en-US" dirty="0">
                <a:solidFill>
                  <a:schemeClr val="tx1"/>
                </a:solidFill>
              </a:rPr>
              <a:t>In our case we used persons (polling) to ask for the needs of such app and whether they even have interest in finances. Based on the answers we found out the pet-peeves. I.e.: 1. not enough info about finance industry 2. clunky apps.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B354-5B4D-4E3D-CD12-3E5E24001AFE}"/>
              </a:ext>
            </a:extLst>
          </p:cNvPr>
          <p:cNvSpPr>
            <a:spLocks noGrp="1"/>
          </p:cNvSpPr>
          <p:nvPr>
            <p:ph type="title"/>
          </p:nvPr>
        </p:nvSpPr>
        <p:spPr>
          <a:xfrm>
            <a:off x="0" y="89843"/>
            <a:ext cx="8520600" cy="572700"/>
          </a:xfrm>
        </p:spPr>
        <p:txBody>
          <a:bodyPr>
            <a:normAutofit fontScale="90000"/>
          </a:bodyPr>
          <a:lstStyle/>
          <a:p>
            <a:r>
              <a:rPr lang="ru" dirty="0"/>
              <a:t>Service diagram</a:t>
            </a:r>
            <a:r>
              <a:rPr lang="en-US" dirty="0"/>
              <a:t> (production-alike modeling)</a:t>
            </a:r>
            <a:endParaRPr lang="en-JP" dirty="0"/>
          </a:p>
        </p:txBody>
      </p:sp>
      <p:sp>
        <p:nvSpPr>
          <p:cNvPr id="3" name="Text Placeholder 2">
            <a:extLst>
              <a:ext uri="{FF2B5EF4-FFF2-40B4-BE49-F238E27FC236}">
                <a16:creationId xmlns:a16="http://schemas.microsoft.com/office/drawing/2014/main" id="{67F7AEBA-1864-59E7-BB7C-2CAC8A141D90}"/>
              </a:ext>
            </a:extLst>
          </p:cNvPr>
          <p:cNvSpPr>
            <a:spLocks noGrp="1"/>
          </p:cNvSpPr>
          <p:nvPr>
            <p:ph type="body" idx="1"/>
          </p:nvPr>
        </p:nvSpPr>
        <p:spPr>
          <a:xfrm>
            <a:off x="311700" y="603324"/>
            <a:ext cx="8520600" cy="3416400"/>
          </a:xfrm>
        </p:spPr>
        <p:txBody>
          <a:bodyPr/>
          <a:lstStyle/>
          <a:p>
            <a:r>
              <a:rPr lang="en-JP" dirty="0"/>
              <a:t>Part is implemented here as initially this was my draft</a:t>
            </a:r>
          </a:p>
          <a:p>
            <a:r>
              <a:rPr lang="en-JP" dirty="0"/>
              <a:t>Next page is more academia-like</a:t>
            </a:r>
          </a:p>
        </p:txBody>
      </p:sp>
      <p:pic>
        <p:nvPicPr>
          <p:cNvPr id="5" name="Picture 4" descr="Diagram&#10;&#10;Description automatically generated">
            <a:extLst>
              <a:ext uri="{FF2B5EF4-FFF2-40B4-BE49-F238E27FC236}">
                <a16:creationId xmlns:a16="http://schemas.microsoft.com/office/drawing/2014/main" id="{241CC8C7-1F65-4427-3B31-5F51C08B19DC}"/>
              </a:ext>
            </a:extLst>
          </p:cNvPr>
          <p:cNvPicPr>
            <a:picLocks noChangeAspect="1"/>
          </p:cNvPicPr>
          <p:nvPr/>
        </p:nvPicPr>
        <p:blipFill>
          <a:blip r:embed="rId2"/>
          <a:stretch>
            <a:fillRect/>
          </a:stretch>
        </p:blipFill>
        <p:spPr>
          <a:xfrm>
            <a:off x="311700" y="1398932"/>
            <a:ext cx="6239929" cy="3643531"/>
          </a:xfrm>
          <a:prstGeom prst="rect">
            <a:avLst/>
          </a:prstGeom>
        </p:spPr>
      </p:pic>
    </p:spTree>
    <p:extLst>
      <p:ext uri="{BB962C8B-B14F-4D97-AF65-F5344CB8AC3E}">
        <p14:creationId xmlns:p14="http://schemas.microsoft.com/office/powerpoint/2010/main" val="10855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a:t>Service diagram</a:t>
            </a:r>
            <a:r>
              <a:rPr lang="en-US" dirty="0"/>
              <a:t> (more formal version)</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descr="Diagram&#10;&#10;Description automatically generated">
            <a:extLst>
              <a:ext uri="{FF2B5EF4-FFF2-40B4-BE49-F238E27FC236}">
                <a16:creationId xmlns:a16="http://schemas.microsoft.com/office/drawing/2014/main" id="{919FFE0E-CD1B-162F-E39E-13CEDC712699}"/>
              </a:ext>
            </a:extLst>
          </p:cNvPr>
          <p:cNvPicPr>
            <a:picLocks noChangeAspect="1"/>
          </p:cNvPicPr>
          <p:nvPr/>
        </p:nvPicPr>
        <p:blipFill>
          <a:blip r:embed="rId3"/>
          <a:stretch>
            <a:fillRect/>
          </a:stretch>
        </p:blipFill>
        <p:spPr>
          <a:xfrm>
            <a:off x="311700" y="1152475"/>
            <a:ext cx="8421750" cy="354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13737" y="1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b="1" dirty="0"/>
              <a:t>Traceability</a:t>
            </a:r>
            <a:endParaRPr b="1" dirty="0"/>
          </a:p>
        </p:txBody>
      </p:sp>
      <p:sp>
        <p:nvSpPr>
          <p:cNvPr id="91" name="Google Shape;91;p19"/>
          <p:cNvSpPr txBox="1">
            <a:spLocks noGrp="1"/>
          </p:cNvSpPr>
          <p:nvPr>
            <p:ph type="body" idx="1"/>
          </p:nvPr>
        </p:nvSpPr>
        <p:spPr>
          <a:xfrm>
            <a:off x="109048" y="428535"/>
            <a:ext cx="3780148" cy="471496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From my understanding traceability is part of </a:t>
            </a:r>
            <a:r>
              <a:rPr lang="en-US" b="1" dirty="0"/>
              <a:t>Observability</a:t>
            </a:r>
            <a:r>
              <a:rPr lang="en-US" dirty="0"/>
              <a:t>. It comprises logs, metrics, tracing. Tracing allows us to see the flow in case of many microservices and see how it goes (not simple </a:t>
            </a:r>
            <a:r>
              <a:rPr lang="en-US" b="1" i="1" dirty="0"/>
              <a:t>correlation ID</a:t>
            </a:r>
            <a:r>
              <a:rPr lang="en-US" dirty="0"/>
              <a:t>). It has standard: older – Open Tracing, newer – Open Telemetry.</a:t>
            </a:r>
          </a:p>
          <a:p>
            <a:pPr marL="0" lvl="0" indent="0" algn="l" rtl="0">
              <a:spcBef>
                <a:spcPts val="0"/>
              </a:spcBef>
              <a:spcAft>
                <a:spcPts val="1200"/>
              </a:spcAft>
              <a:buNone/>
            </a:pPr>
            <a:r>
              <a:rPr lang="en-US" dirty="0"/>
              <a:t>We’ll use </a:t>
            </a:r>
            <a:r>
              <a:rPr lang="en-US" b="1" i="1" dirty="0"/>
              <a:t>Honeycomb</a:t>
            </a:r>
            <a:r>
              <a:rPr lang="en-US" b="1" dirty="0"/>
              <a:t> </a:t>
            </a:r>
            <a:r>
              <a:rPr lang="en-US" dirty="0"/>
              <a:t>as the most popular and effective tracing tool. Below you can see example of this app:</a:t>
            </a:r>
          </a:p>
          <a:p>
            <a:pPr marL="0" lvl="0" indent="0" algn="l" rtl="0">
              <a:spcBef>
                <a:spcPts val="0"/>
              </a:spcBef>
              <a:spcAft>
                <a:spcPts val="1200"/>
              </a:spcAft>
              <a:buNone/>
            </a:pPr>
            <a:endParaRPr b="1" dirty="0"/>
          </a:p>
        </p:txBody>
      </p:sp>
      <p:pic>
        <p:nvPicPr>
          <p:cNvPr id="3" name="Picture 2" descr="Timeline&#10;&#10;Description automatically generated with low confidence">
            <a:extLst>
              <a:ext uri="{FF2B5EF4-FFF2-40B4-BE49-F238E27FC236}">
                <a16:creationId xmlns:a16="http://schemas.microsoft.com/office/drawing/2014/main" id="{6048B1BC-DF30-FA7F-DD1D-C1273B5A5CE6}"/>
              </a:ext>
            </a:extLst>
          </p:cNvPr>
          <p:cNvPicPr>
            <a:picLocks noChangeAspect="1"/>
          </p:cNvPicPr>
          <p:nvPr/>
        </p:nvPicPr>
        <p:blipFill>
          <a:blip r:embed="rId3"/>
          <a:stretch>
            <a:fillRect/>
          </a:stretch>
        </p:blipFill>
        <p:spPr>
          <a:xfrm>
            <a:off x="3784895" y="1001235"/>
            <a:ext cx="5359105" cy="32997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b="1" dirty="0"/>
              <a:t>Expected technology</a:t>
            </a:r>
            <a:endParaRPr b="1"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In case of technologies, we use:</a:t>
            </a:r>
          </a:p>
          <a:p>
            <a:pPr marL="342900" lvl="0" algn="l" rtl="0">
              <a:spcBef>
                <a:spcPts val="0"/>
              </a:spcBef>
              <a:spcAft>
                <a:spcPts val="1200"/>
              </a:spcAft>
              <a:buAutoNum type="arabicPeriod"/>
            </a:pPr>
            <a:r>
              <a:rPr lang="en-US" dirty="0"/>
              <a:t>Our app will be written in:</a:t>
            </a:r>
          </a:p>
          <a:p>
            <a:pPr marL="800100" lvl="1">
              <a:spcAft>
                <a:spcPts val="1200"/>
              </a:spcAft>
            </a:pPr>
            <a:r>
              <a:rPr lang="en-US" dirty="0"/>
              <a:t>Backend: Java 11 + Spring, Postgres as DB, Kubernetes for deploy</a:t>
            </a:r>
          </a:p>
          <a:p>
            <a:pPr marL="800100" lvl="1">
              <a:spcAft>
                <a:spcPts val="1200"/>
              </a:spcAft>
            </a:pPr>
            <a:r>
              <a:rPr lang="en-US" dirty="0"/>
              <a:t>Mobile: Kotlin</a:t>
            </a:r>
          </a:p>
          <a:p>
            <a:pPr marL="342900" lvl="0" algn="l" rtl="0">
              <a:spcBef>
                <a:spcPts val="0"/>
              </a:spcBef>
              <a:spcAft>
                <a:spcPts val="1200"/>
              </a:spcAft>
              <a:buAutoNum type="arabicPeriod"/>
            </a:pPr>
            <a:r>
              <a:rPr lang="en-US" dirty="0"/>
              <a:t>For</a:t>
            </a:r>
            <a:r>
              <a:rPr lang="en-US" b="1" dirty="0"/>
              <a:t> asynchronous-nonblocking </a:t>
            </a:r>
            <a:r>
              <a:rPr lang="en-US" dirty="0"/>
              <a:t>communication:</a:t>
            </a:r>
          </a:p>
          <a:p>
            <a:pPr marL="768350" lvl="1" indent="-285750">
              <a:spcAft>
                <a:spcPts val="1200"/>
              </a:spcAft>
            </a:pPr>
            <a:r>
              <a:rPr lang="en-US" b="1" dirty="0"/>
              <a:t>event-driven</a:t>
            </a:r>
            <a:r>
              <a:rPr lang="en-US" dirty="0"/>
              <a:t> communication: Kafka</a:t>
            </a:r>
          </a:p>
          <a:p>
            <a:pPr marL="768350" lvl="1" indent="-285750">
              <a:spcAft>
                <a:spcPts val="1200"/>
              </a:spcAft>
            </a:pPr>
            <a:r>
              <a:rPr lang="en-US" b="1" dirty="0"/>
              <a:t>request-response:</a:t>
            </a:r>
            <a:r>
              <a:rPr lang="en-US" dirty="0"/>
              <a:t> queue-based brokers</a:t>
            </a:r>
            <a:endParaRPr lang="en-US" b="1" dirty="0"/>
          </a:p>
          <a:p>
            <a:pPr marL="342900" lvl="0" algn="l" rtl="0">
              <a:spcBef>
                <a:spcPts val="0"/>
              </a:spcBef>
              <a:spcAft>
                <a:spcPts val="1200"/>
              </a:spcAft>
              <a:buAutoNum type="arabicPeriod"/>
            </a:pPr>
            <a:r>
              <a:rPr lang="en-US" b="1" dirty="0"/>
              <a:t>Synchronous-blocking </a:t>
            </a:r>
            <a:r>
              <a:rPr lang="en-US" dirty="0"/>
              <a:t>communication:</a:t>
            </a:r>
          </a:p>
          <a:p>
            <a:pPr marL="800100" lvl="1">
              <a:spcAft>
                <a:spcPts val="1200"/>
              </a:spcAft>
            </a:pPr>
            <a:r>
              <a:rPr lang="en-US" b="1" dirty="0"/>
              <a:t>request-response: </a:t>
            </a:r>
            <a:r>
              <a:rPr lang="en-US" dirty="0"/>
              <a:t>REST over HTTP (in our case highly likely simple HTTP, not HTTP over TLS)</a:t>
            </a:r>
          </a:p>
          <a:p>
            <a:pPr marL="800100" lvl="1">
              <a:spcAft>
                <a:spcPts val="1200"/>
              </a:spcAft>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Use case diagram</a:t>
            </a:r>
            <a:endParaRPr/>
          </a:p>
        </p:txBody>
      </p:sp>
      <p:pic>
        <p:nvPicPr>
          <p:cNvPr id="67" name="Google Shape;67;p15"/>
          <p:cNvPicPr preferRelativeResize="0"/>
          <p:nvPr/>
        </p:nvPicPr>
        <p:blipFill>
          <a:blip r:embed="rId3">
            <a:alphaModFix/>
          </a:blip>
          <a:stretch>
            <a:fillRect/>
          </a:stretch>
        </p:blipFill>
        <p:spPr>
          <a:xfrm>
            <a:off x="3090625" y="1017725"/>
            <a:ext cx="2962749" cy="382097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387</Words>
  <Application>Microsoft Macintosh PowerPoint</Application>
  <PresentationFormat>On-screen Show (16:9)</PresentationFormat>
  <Paragraphs>35</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Symbol</vt:lpstr>
      <vt:lpstr>Simple Light</vt:lpstr>
      <vt:lpstr>PowaFinance</vt:lpstr>
      <vt:lpstr>Product description</vt:lpstr>
      <vt:lpstr>Event storming</vt:lpstr>
      <vt:lpstr>Service diagram (production-alike modeling)</vt:lpstr>
      <vt:lpstr>Service diagram (more formal version)</vt:lpstr>
      <vt:lpstr>Traceability</vt:lpstr>
      <vt:lpstr>Expected technology</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PowaFinance</dc:title>
  <cp:lastModifiedBy>Слободенюк Даниил Викторович</cp:lastModifiedBy>
  <cp:revision>16</cp:revision>
  <dcterms:modified xsi:type="dcterms:W3CDTF">2022-11-15T20:49:59Z</dcterms:modified>
</cp:coreProperties>
</file>