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b0db48d5a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b0db48d5a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b0db48d5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b0db48d5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b0db48d5a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b0db48d5a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b0db48d5a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b0db48d5a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b0db48d5a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b0db48d5a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b0db48d5a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b0db48d5a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b0db48d5a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b0db48d5a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b0db48d5a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b0db48d5a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b0db48d5a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b0db48d5a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oreilly.com/library/view/building-microservices-2nd/9781492034018/" TargetMode="External"/><Relationship Id="rId4" Type="http://schemas.openxmlformats.org/officeDocument/2006/relationships/hyperlink" Target="https://www.oreilly.com/library/view/head-first-design/9781492077992/" TargetMode="External"/><Relationship Id="rId9" Type="http://schemas.openxmlformats.org/officeDocument/2006/relationships/hyperlink" Target="https://github.com/SleeplessChallenger/KotlinDesignPatterns" TargetMode="External"/><Relationship Id="rId5" Type="http://schemas.openxmlformats.org/officeDocument/2006/relationships/hyperlink" Target="https://microservices.io/index.html" TargetMode="External"/><Relationship Id="rId6" Type="http://schemas.openxmlformats.org/officeDocument/2006/relationships/hyperlink" Target="https://www.uml-diagrams.org/interface.html" TargetMode="External"/><Relationship Id="rId7" Type="http://schemas.openxmlformats.org/officeDocument/2006/relationships/hyperlink" Target="https://www.baeldung.com/inversion-control-and-dependency-injection-in-spring" TargetMode="External"/><Relationship Id="rId8" Type="http://schemas.openxmlformats.org/officeDocument/2006/relationships/hyperlink" Target="https://medium.com/@SleeplessChallenge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SleeplessChallenger/PowaFinance" TargetMode="External"/><Relationship Id="rId4" Type="http://schemas.openxmlformats.org/officeDocument/2006/relationships/hyperlink" Target="https://github.com/SleeplessChallenger/PowaFinance/tree/master/project_resources/asd/second-module/task%2012:%20Detailed%20Design" TargetMode="External"/><Relationship Id="rId5" Type="http://schemas.openxmlformats.org/officeDocument/2006/relationships/hyperlink" Target="https://docs.google.com/presentation/d/1w2AsUYZzNm-z7UWATWuljKJQPdez2n1vEg_BGef3z_w/edit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5500"/>
              <a:t>Task 12: </a:t>
            </a:r>
            <a:r>
              <a:rPr lang="ru" sz="5500"/>
              <a:t>Detailed Design</a:t>
            </a:r>
            <a:endParaRPr sz="5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08725" y="3935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Team:</a:t>
            </a:r>
            <a:r>
              <a:rPr lang="ru"/>
              <a:t> Functor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Project:</a:t>
            </a:r>
            <a:r>
              <a:rPr lang="ru"/>
              <a:t> PowaFinance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All resources used</a:t>
            </a:r>
            <a:endParaRPr b="1"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657100" cy="3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Building Microservices by Sam Newman: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https://www.oreilly.com/library/view/building-microservices-2nd/9781492034018/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Design Patterns by O’Reilly: </a:t>
            </a:r>
            <a:r>
              <a:rPr lang="ru" u="sng">
                <a:solidFill>
                  <a:schemeClr val="hlink"/>
                </a:solidFill>
                <a:hlinkClick r:id="rId4"/>
              </a:rPr>
              <a:t>https://www.oreilly.com/library/view/head-first-design/9781492077992/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Chris Richardson website: </a:t>
            </a:r>
            <a:r>
              <a:rPr lang="ru" u="sng">
                <a:solidFill>
                  <a:schemeClr val="hlink"/>
                </a:solidFill>
                <a:hlinkClick r:id="rId5"/>
              </a:rPr>
              <a:t>https://microservices.io/index.html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UML diagrams </a:t>
            </a:r>
            <a:r>
              <a:rPr lang="ru"/>
              <a:t>description</a:t>
            </a:r>
            <a:r>
              <a:rPr lang="ru"/>
              <a:t>: </a:t>
            </a:r>
            <a:r>
              <a:rPr lang="ru" u="sng">
                <a:solidFill>
                  <a:schemeClr val="hlink"/>
                </a:solidFill>
                <a:hlinkClick r:id="rId6"/>
              </a:rPr>
              <a:t>https://www.uml-diagrams.org/interface.html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Baeldung website: </a:t>
            </a:r>
            <a:r>
              <a:rPr lang="ru" u="sng">
                <a:solidFill>
                  <a:schemeClr val="hlink"/>
                </a:solidFill>
                <a:hlinkClick r:id="rId7"/>
              </a:rPr>
              <a:t>https://www.baeldung.com/inversion-control-and-dependency-injection-in-spring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Daniil’s Slobodeniuk Medium: </a:t>
            </a:r>
            <a:r>
              <a:rPr lang="ru" u="sng">
                <a:solidFill>
                  <a:schemeClr val="hlink"/>
                </a:solidFill>
                <a:hlinkClick r:id="rId8"/>
              </a:rPr>
              <a:t>https://medium.com/@SleeplessChallenger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Daniil’s Slobodeniuk Repository with Design Patterns: </a:t>
            </a:r>
            <a:r>
              <a:rPr lang="ru" u="sng">
                <a:solidFill>
                  <a:schemeClr val="hlink"/>
                </a:solidFill>
                <a:hlinkClick r:id="rId9"/>
              </a:rPr>
              <a:t>https://github.com/SleeplessChallenger/KotlinDesignPatterns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46950" y="94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Product Description </a:t>
            </a:r>
            <a:r>
              <a:rPr b="1" lang="ru" sz="1800">
                <a:latin typeface="Calibri"/>
                <a:ea typeface="Calibri"/>
                <a:cs typeface="Calibri"/>
                <a:sym typeface="Calibri"/>
              </a:rPr>
              <a:t>Team:</a:t>
            </a:r>
            <a:r>
              <a:rPr lang="ru" sz="1800">
                <a:latin typeface="Calibri"/>
                <a:ea typeface="Calibri"/>
                <a:cs typeface="Calibri"/>
                <a:sym typeface="Calibri"/>
              </a:rPr>
              <a:t> Daniil </a:t>
            </a:r>
            <a:r>
              <a:rPr b="1" lang="ru" sz="1800">
                <a:latin typeface="Calibri"/>
                <a:ea typeface="Calibri"/>
                <a:cs typeface="Calibri"/>
                <a:sym typeface="Calibri"/>
              </a:rPr>
              <a:t>Slobodeniuk</a:t>
            </a:r>
            <a:r>
              <a:rPr lang="ru" sz="1800">
                <a:latin typeface="Calibri"/>
                <a:ea typeface="Calibri"/>
                <a:cs typeface="Calibri"/>
                <a:sym typeface="Calibri"/>
              </a:rPr>
              <a:t>, Dmitriy </a:t>
            </a:r>
            <a:r>
              <a:rPr b="1" lang="ru" sz="1800">
                <a:latin typeface="Calibri"/>
                <a:ea typeface="Calibri"/>
                <a:cs typeface="Calibri"/>
                <a:sym typeface="Calibri"/>
              </a:rPr>
              <a:t>Egorov</a:t>
            </a:r>
            <a:r>
              <a:rPr lang="ru" sz="1800">
                <a:latin typeface="Calibri"/>
                <a:ea typeface="Calibri"/>
                <a:cs typeface="Calibri"/>
                <a:sym typeface="Calibri"/>
              </a:rPr>
              <a:t>, Roman </a:t>
            </a:r>
            <a:r>
              <a:rPr b="1" lang="ru" sz="1800">
                <a:latin typeface="Calibri"/>
                <a:ea typeface="Calibri"/>
                <a:cs typeface="Calibri"/>
                <a:sym typeface="Calibri"/>
              </a:rPr>
              <a:t>Dubinskiy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46950" y="595550"/>
            <a:ext cx="8914800" cy="41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/>
              <a:t>Nice and crisp app for tracking finances and investing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 App which purpose to ease up tracking of expenses. Though there are plethora of similar apps there are certain features that differentiate it: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6220" lvl="0" marL="2857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ML model to project expenses for the next quarter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6220" lvl="0" marL="2857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News API to fetch most applicable financial news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6220" lvl="0" marL="2857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Investing API to give user option to invest in the desired stocks/bonds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6220" lvl="0" marL="2857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Sleek design compared to competitors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repo:</a:t>
            </a:r>
            <a:r>
              <a:rPr lang="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" sz="16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https://github.com/SleeplessChallenger/PowaFinance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precisely:</a:t>
            </a:r>
            <a:r>
              <a:rPr lang="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https://github.com/SleeplessChallenger/PowaFinance/tree/master/project_resources/asd/second-module/task%2012:%20Detailed%20Design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report:</a:t>
            </a:r>
            <a:r>
              <a:rPr lang="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https://docs.google.com/presentation/d/1w2AsUYZzNm-z7UWATWuljKJQPdez2n1vEg_BGef3z_w/edit?usp=sharing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167525" y="146475"/>
            <a:ext cx="8520600" cy="8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System architecture: DFD diagram</a:t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74825" y="698700"/>
            <a:ext cx="3220200" cy="43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Crucial principles with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description </a:t>
            </a:r>
            <a:r>
              <a:rPr b="1" lang="ru"/>
              <a:t>on the next slides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i="1" lang="ru"/>
              <a:t>Strategy Pattern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ru"/>
              <a:t>Database per service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ru"/>
              <a:t>IoC with DI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ru"/>
              <a:t>MVC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ru"/>
              <a:t>BFF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ru"/>
              <a:t>Single responsibility principle</a:t>
            </a:r>
            <a:endParaRPr i="1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7975" y="768625"/>
            <a:ext cx="6126026" cy="42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366800"/>
            <a:ext cx="274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Strategy Pattern</a:t>
            </a:r>
            <a:endParaRPr b="1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157225" y="1111275"/>
            <a:ext cx="3765900" cy="38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Problem:</a:t>
            </a:r>
            <a:r>
              <a:rPr lang="ru"/>
              <a:t> remove any sign of inheritance and enable flexible substitution of services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Solution:</a:t>
            </a:r>
            <a:r>
              <a:rPr lang="ru"/>
              <a:t> interface for @Service where implementations of it will be added to @Controller class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Result:</a:t>
            </a:r>
            <a:r>
              <a:rPr lang="ru"/>
              <a:t> fast substitution for any new @Service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@Service - is Spring @Bean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9600" y="366800"/>
            <a:ext cx="5294351" cy="283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260200" y="167000"/>
            <a:ext cx="371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Database per Service</a:t>
            </a:r>
            <a:endParaRPr b="1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105750" y="739700"/>
            <a:ext cx="4044000" cy="42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Problem:</a:t>
            </a:r>
            <a:r>
              <a:rPr lang="ru"/>
              <a:t> enable loose coupling between services</a:t>
            </a:r>
            <a:r>
              <a:rPr lang="ru"/>
              <a:t> and enable usage of various storage tools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Solution:</a:t>
            </a:r>
            <a:r>
              <a:rPr lang="ru"/>
              <a:t> database per service pattern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Result: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good: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ru"/>
              <a:t>each service has independent deployability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ru"/>
              <a:t>unique storage system can be used inside each microservice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bad: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ru"/>
              <a:t>no ACID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ru"/>
              <a:t>distributed transactions to be done (by 2PC or SAGAS)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0925" y="1286825"/>
            <a:ext cx="5150701" cy="283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270500" y="136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Inversion of control with Dependency Injection</a:t>
            </a:r>
            <a:endParaRPr b="1"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177850" y="708825"/>
            <a:ext cx="4579500" cy="4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Problem:</a:t>
            </a:r>
            <a:r>
              <a:rPr lang="ru"/>
              <a:t> simplify development of the app using modern framework. </a:t>
            </a:r>
            <a:r>
              <a:rPr b="1" lang="ru"/>
              <a:t>IoC </a:t>
            </a:r>
            <a:r>
              <a:rPr lang="ru"/>
              <a:t>is used by most and achieved by many ways. In our case via </a:t>
            </a:r>
            <a:r>
              <a:rPr b="1" lang="ru"/>
              <a:t>DI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Solution: </a:t>
            </a:r>
            <a:r>
              <a:rPr lang="ru"/>
              <a:t>use SpringBoot framework where </a:t>
            </a:r>
            <a:r>
              <a:rPr i="1" lang="ru"/>
              <a:t>ApplicationContext</a:t>
            </a:r>
            <a:r>
              <a:rPr lang="ru"/>
              <a:t> is an IoC container and DI is done via </a:t>
            </a:r>
            <a:r>
              <a:rPr i="1" lang="ru"/>
              <a:t>@Bean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Result:</a:t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fast and easy substitution of implementations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program is modular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decoupling between object instantiation and actual implementation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8275" y="2136375"/>
            <a:ext cx="4081849" cy="282705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5447275" y="1114800"/>
            <a:ext cx="301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 our case we don’t use </a:t>
            </a:r>
            <a:r>
              <a:rPr b="1" lang="ru"/>
              <a:t>XML</a:t>
            </a:r>
            <a:r>
              <a:rPr lang="ru"/>
              <a:t> configuration, but </a:t>
            </a:r>
            <a:r>
              <a:rPr b="1" lang="ru"/>
              <a:t>annotations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116075" y="136100"/>
            <a:ext cx="449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MVC - model view controller</a:t>
            </a:r>
            <a:endParaRPr b="1"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198425" y="708800"/>
            <a:ext cx="4414800" cy="42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Problem:</a:t>
            </a:r>
            <a:r>
              <a:rPr lang="ru"/>
              <a:t> decouple layers within our microservice (for example, User microservice)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Solution:</a:t>
            </a:r>
            <a:r>
              <a:rPr lang="ru"/>
              <a:t> use MVC where it consists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Composite pattern (View)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Strategy pattern (View is composed with Controller)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Observer </a:t>
            </a:r>
            <a:r>
              <a:rPr lang="ru"/>
              <a:t>pattern (Model notifies View)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/>
              <a:t>Result:</a:t>
            </a:r>
            <a:r>
              <a:rPr lang="ru"/>
              <a:t> fully decoupled code where we can substitute existing implementations with new ones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1325" y="249375"/>
            <a:ext cx="4116325" cy="451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116075" y="228775"/>
            <a:ext cx="458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BFF: backend for frontend</a:t>
            </a:r>
            <a:endParaRPr b="1"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175050" y="1017725"/>
            <a:ext cx="3676200" cy="3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Problem:</a:t>
            </a:r>
            <a:r>
              <a:rPr lang="ru"/>
              <a:t> enable support for Android, IOS, Web apps </a:t>
            </a:r>
            <a:r>
              <a:rPr lang="ru"/>
              <a:t>where data on the frontend may vary greatly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Solution:</a:t>
            </a:r>
            <a:r>
              <a:rPr lang="ru"/>
              <a:t> use BFF pattern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/>
              <a:t>Result:</a:t>
            </a:r>
            <a:r>
              <a:rPr lang="ru"/>
              <a:t> no coupling between devices on the frontend part and easy to implement updates when aggregation rules get changed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7868" y="619500"/>
            <a:ext cx="4642882" cy="430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136675" y="167025"/>
            <a:ext cx="8883900" cy="9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/>
              <a:t>SRP: single responsibility principle</a:t>
            </a:r>
            <a:endParaRPr b="1" sz="3000"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92675" y="741425"/>
            <a:ext cx="4355700" cy="44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Problem:</a:t>
            </a:r>
            <a:r>
              <a:rPr lang="ru"/>
              <a:t> decompose application into manageable microservices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Solution:</a:t>
            </a:r>
            <a:r>
              <a:rPr lang="ru"/>
              <a:t> decompose by DDD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/>
              <a:t>Subdomains: </a:t>
            </a:r>
            <a:endParaRPr i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User actions (i.e. auth)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Projection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Expense filtering, addition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News aggregation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Financial asset buying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/>
              <a:t>Result:</a:t>
            </a:r>
            <a:r>
              <a:rPr lang="ru"/>
              <a:t> each microservice has </a:t>
            </a:r>
            <a:r>
              <a:rPr i="1" lang="ru"/>
              <a:t>Independent Deployability</a:t>
            </a:r>
            <a:r>
              <a:rPr lang="ru"/>
              <a:t> as they’re separated by their concerns, </a:t>
            </a:r>
            <a:r>
              <a:rPr i="1" lang="ru"/>
              <a:t>high cohesion</a:t>
            </a:r>
            <a:r>
              <a:rPr lang="ru"/>
              <a:t> inside each service, </a:t>
            </a:r>
            <a:r>
              <a:rPr i="1" lang="ru"/>
              <a:t>low coupling</a:t>
            </a:r>
            <a:r>
              <a:rPr lang="ru"/>
              <a:t> between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2400" y="831250"/>
            <a:ext cx="4628176" cy="405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