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7" r:id="rId4"/>
    <p:sldId id="276" r:id="rId5"/>
    <p:sldId id="258" r:id="rId6"/>
    <p:sldId id="275" r:id="rId7"/>
    <p:sldId id="277" r:id="rId8"/>
    <p:sldId id="284" r:id="rId9"/>
    <p:sldId id="282" r:id="rId10"/>
    <p:sldId id="283" r:id="rId11"/>
    <p:sldId id="260" r:id="rId12"/>
    <p:sldId id="259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4" r:id="rId22"/>
    <p:sldId id="278" r:id="rId23"/>
    <p:sldId id="285" r:id="rId24"/>
    <p:sldId id="286" r:id="rId25"/>
    <p:sldId id="287" r:id="rId26"/>
    <p:sldId id="288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sl.microsofttranslator.com/bv.aspx?ref=TAns&amp;from=&amp;to=fr&amp;a=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sl.microsofttranslator.com/bv.aspx?ref=TAns&amp;from=&amp;to=fr&amp;a=https://maven.apache.org/download.cgi.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wnloads.apache.org/maven/maven-3/3.0.5/source/apache-maven-3.0.5-src.tar.gz" TargetMode="External"/><Relationship Id="rId4" Type="http://schemas.openxmlformats.org/officeDocument/2006/relationships/hyperlink" Target="https://downloads.apache.org/maven/maven-3/3.0.5/source/apache-maven-3.0.5-src.zi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3200" y="4794344"/>
            <a:ext cx="8791575" cy="1655762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/>
              <a:t>	</a:t>
            </a:r>
            <a:r>
              <a:rPr lang="en-US" dirty="0" smtClean="0"/>
              <a:t>BAYED </a:t>
            </a:r>
            <a:r>
              <a:rPr lang="en-US" dirty="0" err="1" smtClean="0"/>
              <a:t>Fadwa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smtClean="0"/>
              <a:t>NASSRI ABDEL-ALI</a:t>
            </a:r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18" y="2316163"/>
            <a:ext cx="4500282" cy="11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5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build life cycle de maven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suivant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63" y="2780085"/>
            <a:ext cx="86010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6589" y="2698330"/>
            <a:ext cx="9905998" cy="1478570"/>
          </a:xfrm>
        </p:spPr>
        <p:txBody>
          <a:bodyPr/>
          <a:lstStyle/>
          <a:p>
            <a:r>
              <a:rPr lang="en-US" dirty="0" smtClean="0"/>
              <a:t>Preparation du workspace: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56" y="4895104"/>
            <a:ext cx="2831625" cy="7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801906"/>
            <a:ext cx="9905999" cy="3989295"/>
          </a:xfrm>
        </p:spPr>
        <p:txBody>
          <a:bodyPr>
            <a:normAutofit/>
          </a:bodyPr>
          <a:lstStyle/>
          <a:p>
            <a:r>
              <a:rPr lang="fr-FR" dirty="0" err="1"/>
              <a:t>Maven</a:t>
            </a:r>
            <a:r>
              <a:rPr lang="fr-FR" dirty="0"/>
              <a:t> est un outil basé sur Java, donc la toute première exigence est d’avoir JDK installé sur votre machine</a:t>
            </a:r>
            <a:r>
              <a:rPr lang="fr-FR" dirty="0" smtClean="0"/>
              <a:t>.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Commencez</a:t>
            </a:r>
            <a:r>
              <a:rPr lang="en-US" dirty="0" smtClean="0"/>
              <a:t> </a:t>
            </a:r>
            <a:r>
              <a:rPr lang="en-US" dirty="0"/>
              <a:t>par verifier </a:t>
            </a:r>
            <a:r>
              <a:rPr lang="en-US" dirty="0" err="1"/>
              <a:t>si</a:t>
            </a:r>
            <a:r>
              <a:rPr lang="en-US" dirty="0"/>
              <a:t> java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installee</a:t>
            </a:r>
            <a:r>
              <a:rPr lang="en-US" dirty="0"/>
              <a:t> sur </a:t>
            </a:r>
            <a:r>
              <a:rPr lang="en-US" dirty="0" err="1"/>
              <a:t>votre</a:t>
            </a:r>
            <a:r>
              <a:rPr lang="en-US" dirty="0"/>
              <a:t> machine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tapant</a:t>
            </a:r>
            <a:r>
              <a:rPr lang="en-US" dirty="0" smtClean="0"/>
              <a:t> java –version sur </a:t>
            </a:r>
            <a:r>
              <a:rPr lang="en-US" dirty="0" err="1" smtClean="0"/>
              <a:t>cmd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machine: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Si </a:t>
            </a:r>
            <a:r>
              <a:rPr lang="fr-FR" dirty="0"/>
              <a:t>Java n’est pas installé, installez le Kit de développement logiciel (SDK) Java à partir de </a:t>
            </a:r>
            <a:r>
              <a:rPr lang="fr-FR" dirty="0">
                <a:hlinkClick r:id="rId2"/>
              </a:rPr>
              <a:t>https://www.oracle.com/technetwork/java/javase/downloads/index.html</a:t>
            </a:r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35" y="3872752"/>
            <a:ext cx="5720168" cy="7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Définissez </a:t>
            </a:r>
            <a:r>
              <a:rPr lang="fr-FR" dirty="0"/>
              <a:t>la variable d’environnement JAVA_HOME pour qu’elle pointe vers l’emplacement du répertoire de base où Java est installé sur votre </a:t>
            </a:r>
            <a:r>
              <a:rPr lang="fr-FR" dirty="0" smtClean="0"/>
              <a:t>machine: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53" y="3826759"/>
            <a:ext cx="5150515" cy="3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452281"/>
            <a:ext cx="9905999" cy="4338919"/>
          </a:xfrm>
        </p:spPr>
        <p:txBody>
          <a:bodyPr/>
          <a:lstStyle/>
          <a:p>
            <a:r>
              <a:rPr lang="fr-FR" dirty="0" smtClean="0"/>
              <a:t>Téléchargez </a:t>
            </a:r>
            <a:r>
              <a:rPr lang="fr-FR" err="1"/>
              <a:t>Maven</a:t>
            </a:r>
            <a:r>
              <a:rPr lang="fr-FR"/>
              <a:t> </a:t>
            </a:r>
            <a:r>
              <a:rPr lang="fr-FR" smtClean="0"/>
              <a:t>3.1</a:t>
            </a:r>
            <a:r>
              <a:rPr lang="fr-FR" smtClean="0"/>
              <a:t>.1du </a:t>
            </a:r>
            <a:r>
              <a:rPr lang="fr-FR" dirty="0" smtClean="0"/>
              <a:t>site:</a:t>
            </a:r>
            <a:r>
              <a:rPr lang="fr-FR" dirty="0"/>
              <a:t> </a:t>
            </a:r>
            <a:r>
              <a:rPr lang="fr-FR" dirty="0">
                <a:hlinkClick r:id="rId2"/>
              </a:rPr>
              <a:t>https://maven.apache.org/download.cgi.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12" y="2335702"/>
            <a:ext cx="7761876" cy="40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792941"/>
            <a:ext cx="9905999" cy="3998260"/>
          </a:xfrm>
        </p:spPr>
        <p:txBody>
          <a:bodyPr/>
          <a:lstStyle/>
          <a:p>
            <a:r>
              <a:rPr lang="fr-FR" dirty="0" smtClean="0"/>
              <a:t>Faites </a:t>
            </a:r>
            <a:r>
              <a:rPr lang="fr-FR" dirty="0"/>
              <a:t>défiler vers le bas et recherchez le fichier </a:t>
            </a:r>
            <a:r>
              <a:rPr lang="fr-FR" dirty="0" err="1" smtClean="0"/>
              <a:t>maven</a:t>
            </a:r>
            <a:r>
              <a:rPr lang="fr-FR" dirty="0" smtClean="0"/>
              <a:t>: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85" y="2818963"/>
            <a:ext cx="9760452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38" y="2243618"/>
            <a:ext cx="6274122" cy="3930852"/>
          </a:xfrm>
          <a:prstGeom prst="rect">
            <a:avLst/>
          </a:prstGeom>
        </p:spPr>
      </p:pic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41412" y="1640541"/>
            <a:ext cx="9905999" cy="4150660"/>
          </a:xfrm>
        </p:spPr>
        <p:txBody>
          <a:bodyPr/>
          <a:lstStyle/>
          <a:p>
            <a:r>
              <a:rPr lang="en-US" dirty="0" err="1"/>
              <a:t>Clickez</a:t>
            </a:r>
            <a:r>
              <a:rPr lang="en-US" dirty="0"/>
              <a:t> sur maven-3 -&gt; </a:t>
            </a:r>
            <a:r>
              <a:rPr lang="en-US" dirty="0" err="1"/>
              <a:t>Choisir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8510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5" y="2330171"/>
            <a:ext cx="5258070" cy="299100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610769"/>
            <a:ext cx="4743694" cy="1771741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41412" y="1452282"/>
            <a:ext cx="9905999" cy="4338919"/>
          </a:xfrm>
        </p:spPr>
        <p:txBody>
          <a:bodyPr/>
          <a:lstStyle/>
          <a:p>
            <a:r>
              <a:rPr lang="en-US" dirty="0" err="1"/>
              <a:t>Clickez</a:t>
            </a:r>
            <a:r>
              <a:rPr lang="en-US" dirty="0"/>
              <a:t> sur /binaries</a:t>
            </a:r>
          </a:p>
        </p:txBody>
      </p:sp>
    </p:spTree>
    <p:extLst>
      <p:ext uri="{BB962C8B-B14F-4D97-AF65-F5344CB8AC3E}">
        <p14:creationId xmlns:p14="http://schemas.microsoft.com/office/powerpoint/2010/main" val="22528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45" y="2297438"/>
            <a:ext cx="5416828" cy="27496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387788"/>
            <a:ext cx="3495433" cy="687137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41412" y="1183341"/>
            <a:ext cx="9905999" cy="4607860"/>
          </a:xfrm>
        </p:spPr>
        <p:txBody>
          <a:bodyPr>
            <a:norm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Selectionnez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fr-FR" altLang="fr-FR" dirty="0">
                <a:cs typeface="Arial" panose="020B0604020202020204" pitchFamily="34" charset="0"/>
                <a:hlinkClick r:id="rId4"/>
              </a:rPr>
              <a:t>apache-maven-3.0.5-src.zip</a:t>
            </a:r>
            <a:r>
              <a:rPr lang="fr-FR" altLang="fr-FR" dirty="0">
                <a:cs typeface="Arial" panose="020B0604020202020204" pitchFamily="34" charset="0"/>
              </a:rPr>
              <a:t> pour </a:t>
            </a:r>
            <a:r>
              <a:rPr lang="fr-FR" altLang="fr-FR" dirty="0" err="1">
                <a:cs typeface="Arial" panose="020B0604020202020204" pitchFamily="34" charset="0"/>
              </a:rPr>
              <a:t>windows</a:t>
            </a:r>
            <a:r>
              <a:rPr lang="fr-FR" altLang="fr-FR" dirty="0">
                <a:cs typeface="Arial" panose="020B0604020202020204" pitchFamily="34" charset="0"/>
              </a:rPr>
              <a:t> ou </a:t>
            </a:r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  <a:hlinkClick r:id="rId5"/>
              </a:rPr>
              <a:t>apache-maven-3.0.5-src.tar.gz</a:t>
            </a:r>
            <a:r>
              <a:rPr lang="fr-FR" altLang="fr-FR" dirty="0">
                <a:cs typeface="Arial" panose="020B0604020202020204" pitchFamily="34" charset="0"/>
              </a:rPr>
              <a:t>  pour Linux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41412" y="1506071"/>
            <a:ext cx="9905999" cy="4285130"/>
          </a:xfrm>
        </p:spPr>
        <p:txBody>
          <a:bodyPr/>
          <a:lstStyle/>
          <a:p>
            <a:r>
              <a:rPr lang="fr-FR" dirty="0"/>
              <a:t>Extrayez l’archive dans le répertoire que vous souhaitez installer </a:t>
            </a:r>
            <a:r>
              <a:rPr lang="fr-FR" dirty="0" err="1" smtClean="0"/>
              <a:t>Maven</a:t>
            </a:r>
            <a:r>
              <a:rPr lang="fr-FR" dirty="0" smtClean="0"/>
              <a:t> 3.3.1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58" y="2708585"/>
            <a:ext cx="8381373" cy="27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Definition;</a:t>
            </a:r>
          </a:p>
          <a:p>
            <a:r>
              <a:rPr lang="en-US" dirty="0" smtClean="0"/>
              <a:t>Structure de MAVEN;</a:t>
            </a:r>
          </a:p>
          <a:p>
            <a:r>
              <a:rPr lang="en-US" dirty="0" smtClean="0"/>
              <a:t>Cycle de vie de MAVEN;</a:t>
            </a:r>
          </a:p>
          <a:p>
            <a:r>
              <a:rPr lang="en-US" dirty="0" smtClean="0"/>
              <a:t>Installation et configuration;</a:t>
            </a:r>
          </a:p>
          <a:p>
            <a:r>
              <a:rPr lang="en-US" dirty="0" smtClean="0"/>
              <a:t>Eclipse et Maven;</a:t>
            </a:r>
          </a:p>
          <a:p>
            <a:r>
              <a:rPr lang="en-US" dirty="0" smtClean="0"/>
              <a:t>Ateliers.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8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497106"/>
            <a:ext cx="9905999" cy="4294095"/>
          </a:xfrm>
        </p:spPr>
        <p:txBody>
          <a:bodyPr/>
          <a:lstStyle/>
          <a:p>
            <a:r>
              <a:rPr lang="fr-FR" dirty="0"/>
              <a:t>Définir les variables d’environnement </a:t>
            </a:r>
            <a:r>
              <a:rPr lang="fr-FR" dirty="0" err="1"/>
              <a:t>Maven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en ajoutant </a:t>
            </a:r>
            <a:r>
              <a:rPr lang="fr-FR" dirty="0" err="1"/>
              <a:t>Maven_HOME</a:t>
            </a:r>
            <a:r>
              <a:rPr lang="fr-FR" dirty="0" smtClean="0"/>
              <a:t>, M2 </a:t>
            </a:r>
            <a:r>
              <a:rPr lang="fr-FR" dirty="0"/>
              <a:t>et MAVEN_OPTS aux variables </a:t>
            </a:r>
            <a:r>
              <a:rPr lang="fr-FR" dirty="0" smtClean="0"/>
              <a:t>d’environnement: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Puis, ajouter </a:t>
            </a:r>
            <a:r>
              <a:rPr lang="fr-FR" dirty="0"/>
              <a:t>l’emplacement du répertoire </a:t>
            </a:r>
            <a:r>
              <a:rPr lang="fr-FR" dirty="0" err="1"/>
              <a:t>maven</a:t>
            </a:r>
            <a:r>
              <a:rPr lang="fr-FR" dirty="0"/>
              <a:t> bin que nous avons stockes dans la variable M2 au chemin d’accès système Path:</a:t>
            </a:r>
          </a:p>
          <a:p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19" y="3046488"/>
            <a:ext cx="8247496" cy="99810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88" y="5791201"/>
            <a:ext cx="5732227" cy="3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Maintenant</a:t>
            </a:r>
            <a:r>
              <a:rPr lang="en-US" dirty="0" smtClean="0"/>
              <a:t>, </a:t>
            </a:r>
            <a:r>
              <a:rPr lang="en-US" dirty="0" err="1" smtClean="0"/>
              <a:t>ouvrez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invite de </a:t>
            </a:r>
            <a:r>
              <a:rPr lang="en-US" dirty="0" err="1" smtClean="0"/>
              <a:t>commande</a:t>
            </a:r>
            <a:r>
              <a:rPr lang="en-US" dirty="0" smtClean="0"/>
              <a:t>, et </a:t>
            </a:r>
            <a:r>
              <a:rPr lang="en-US" dirty="0" err="1" smtClean="0"/>
              <a:t>tapez</a:t>
            </a:r>
            <a:r>
              <a:rPr lang="en-US" dirty="0" smtClean="0"/>
              <a:t> </a:t>
            </a:r>
            <a:r>
              <a:rPr lang="en-US" dirty="0" err="1" smtClean="0"/>
              <a:t>mvn</a:t>
            </a:r>
            <a:r>
              <a:rPr lang="en-US" dirty="0" smtClean="0"/>
              <a:t> –version, pour verifier </a:t>
            </a:r>
            <a:r>
              <a:rPr lang="en-US" dirty="0" err="1" smtClean="0"/>
              <a:t>si</a:t>
            </a:r>
            <a:r>
              <a:rPr lang="en-US" dirty="0" smtClean="0"/>
              <a:t> MAVEN a </a:t>
            </a:r>
            <a:r>
              <a:rPr lang="en-US" dirty="0" err="1" smtClean="0"/>
              <a:t>ete</a:t>
            </a:r>
            <a:r>
              <a:rPr lang="en-US" dirty="0" smtClean="0"/>
              <a:t> </a:t>
            </a:r>
            <a:r>
              <a:rPr lang="en-US" dirty="0" err="1" smtClean="0"/>
              <a:t>installe</a:t>
            </a:r>
            <a:r>
              <a:rPr lang="en-US" dirty="0" smtClean="0"/>
              <a:t> sur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pas: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83" y="3779711"/>
            <a:ext cx="8133104" cy="14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7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et maven: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4" y="4631391"/>
            <a:ext cx="3540133" cy="8960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97" y="2295175"/>
            <a:ext cx="4684414" cy="11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Eclipse fournit un excellent plugin m2eclipse qui intègre parfaitement </a:t>
            </a:r>
            <a:r>
              <a:rPr lang="fr-FR" dirty="0" err="1"/>
              <a:t>Maven</a:t>
            </a:r>
            <a:r>
              <a:rPr lang="fr-FR" dirty="0"/>
              <a:t> et Eclipse ensemble</a:t>
            </a:r>
            <a:r>
              <a:rPr lang="fr-FR" dirty="0" smtClean="0"/>
              <a:t>.</a:t>
            </a:r>
          </a:p>
          <a:p>
            <a:r>
              <a:rPr lang="fr-FR" dirty="0"/>
              <a:t>Vous </a:t>
            </a:r>
            <a:r>
              <a:rPr lang="fr-FR" dirty="0" smtClean="0"/>
              <a:t>pouvez </a:t>
            </a:r>
            <a:r>
              <a:rPr lang="fr-FR" dirty="0"/>
              <a:t>exécuter des objectifs </a:t>
            </a:r>
            <a:r>
              <a:rPr lang="fr-FR" dirty="0" err="1"/>
              <a:t>Maven</a:t>
            </a:r>
            <a:r>
              <a:rPr lang="fr-FR" dirty="0"/>
              <a:t> à partir </a:t>
            </a:r>
            <a:r>
              <a:rPr lang="fr-FR" dirty="0" smtClean="0"/>
              <a:t>d’Eclipse, </a:t>
            </a:r>
            <a:r>
              <a:rPr lang="fr-FR" dirty="0"/>
              <a:t>afficher la sortie des commandes </a:t>
            </a:r>
            <a:r>
              <a:rPr lang="fr-FR" dirty="0" err="1"/>
              <a:t>Maven</a:t>
            </a:r>
            <a:r>
              <a:rPr lang="fr-FR" dirty="0"/>
              <a:t> à l’intérieur de </a:t>
            </a:r>
            <a:r>
              <a:rPr lang="fr-FR" dirty="0" smtClean="0"/>
              <a:t>l’Eclipse </a:t>
            </a:r>
            <a:r>
              <a:rPr lang="fr-FR" dirty="0"/>
              <a:t>à l’aide de sa propre </a:t>
            </a:r>
            <a:r>
              <a:rPr lang="fr-FR" dirty="0" smtClean="0"/>
              <a:t>console, </a:t>
            </a:r>
            <a:r>
              <a:rPr lang="fr-FR" dirty="0"/>
              <a:t>mettre à jour les dépendances </a:t>
            </a:r>
            <a:r>
              <a:rPr lang="fr-FR" dirty="0" err="1"/>
              <a:t>maven</a:t>
            </a:r>
            <a:r>
              <a:rPr lang="fr-FR" dirty="0"/>
              <a:t> avec </a:t>
            </a:r>
            <a:r>
              <a:rPr lang="fr-FR" dirty="0" smtClean="0"/>
              <a:t>IDE…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95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Eclipse</a:t>
            </a:r>
            <a:r>
              <a:rPr lang="fr-FR" dirty="0"/>
              <a:t> permet de générer des </a:t>
            </a:r>
            <a:r>
              <a:rPr lang="fr-FR" dirty="0" smtClean="0"/>
              <a:t>packages qui </a:t>
            </a:r>
            <a:r>
              <a:rPr lang="fr-FR" dirty="0"/>
              <a:t>ne respectent pas la structure de </a:t>
            </a:r>
            <a:r>
              <a:rPr lang="fr-FR" dirty="0" err="1" smtClean="0"/>
              <a:t>Maven</a:t>
            </a:r>
            <a:r>
              <a:rPr lang="fr-FR" dirty="0" smtClean="0"/>
              <a:t>, cela </a:t>
            </a:r>
            <a:r>
              <a:rPr lang="fr-FR" dirty="0"/>
              <a:t>implique que sans l’utilisation d’un outil externe, il faut installer manuellement tous les packages générés</a:t>
            </a:r>
            <a:r>
              <a:rPr lang="fr-FR" dirty="0" smtClean="0"/>
              <a:t>.</a:t>
            </a:r>
          </a:p>
          <a:p>
            <a:r>
              <a:rPr lang="fr-FR" dirty="0"/>
              <a:t>Eclipse fournit un éditeur pour modifier le fichier </a:t>
            </a:r>
            <a:r>
              <a:rPr lang="fr-FR" dirty="0" err="1" smtClean="0"/>
              <a:t>pom</a:t>
            </a:r>
            <a:r>
              <a:rPr lang="fr-FR" dirty="0" smtClean="0"/>
              <a:t>, et </a:t>
            </a:r>
            <a:r>
              <a:rPr lang="fr-FR" dirty="0"/>
              <a:t>gère également le chemin d’accès aux classes des projets dans l’IDE. </a:t>
            </a:r>
            <a:endParaRPr lang="fr-FR" dirty="0" smtClean="0"/>
          </a:p>
          <a:p>
            <a:r>
              <a:rPr lang="fr-FR" dirty="0" smtClean="0"/>
              <a:t>Vous </a:t>
            </a:r>
            <a:r>
              <a:rPr lang="fr-FR" dirty="0"/>
              <a:t>pouvez même utiliser des </a:t>
            </a:r>
            <a:r>
              <a:rPr lang="fr-FR" dirty="0" err="1"/>
              <a:t>wizards</a:t>
            </a:r>
            <a:r>
              <a:rPr lang="fr-FR" dirty="0"/>
              <a:t> pour importer des projets </a:t>
            </a:r>
            <a:r>
              <a:rPr lang="fr-FR" dirty="0" err="1"/>
              <a:t>Maven</a:t>
            </a:r>
            <a:r>
              <a:rPr lang="fr-FR" dirty="0"/>
              <a:t> existants et en créer de nouveaux. 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plugin </a:t>
            </a:r>
            <a:r>
              <a:rPr lang="fr-FR" dirty="0" err="1"/>
              <a:t>Maven</a:t>
            </a:r>
            <a:r>
              <a:rPr lang="fr-FR" dirty="0"/>
              <a:t> pour Eclipse est disponible. </a:t>
            </a:r>
            <a:r>
              <a:rPr lang="fr-FR" dirty="0" smtClean="0"/>
              <a:t>Ce dernier nous permettra </a:t>
            </a:r>
            <a:r>
              <a:rPr lang="fr-FR" dirty="0"/>
              <a:t>d’utiliser </a:t>
            </a:r>
            <a:r>
              <a:rPr lang="fr-FR" dirty="0" err="1"/>
              <a:t>Maven</a:t>
            </a:r>
            <a:r>
              <a:rPr lang="fr-FR" dirty="0"/>
              <a:t> en arrière-plan et en </a:t>
            </a:r>
            <a:r>
              <a:rPr lang="fr-FR" dirty="0" err="1"/>
              <a:t>parallel</a:t>
            </a:r>
            <a:r>
              <a:rPr lang="fr-FR" dirty="0"/>
              <a:t> avec Eclipse.</a:t>
            </a:r>
          </a:p>
          <a:p>
            <a:r>
              <a:rPr lang="fr-FR" dirty="0"/>
              <a:t>La plupart des téléchargements d’IDE Eclipse incluent déjà les outils </a:t>
            </a:r>
            <a:r>
              <a:rPr lang="fr-FR" dirty="0" err="1" smtClean="0"/>
              <a:t>Maven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67" y="4842763"/>
            <a:ext cx="4684414" cy="11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Ateliers: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56" y="4895104"/>
            <a:ext cx="2831625" cy="7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</a:t>
            </a:r>
            <a:r>
              <a:rPr lang="fr-FR" dirty="0" err="1" smtClean="0"/>
              <a:t>eclipse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Créer un projet MAVEN et expliquer le fichier </a:t>
            </a:r>
            <a:r>
              <a:rPr lang="fr-FR" dirty="0" err="1" smtClean="0"/>
              <a:t>pom.file</a:t>
            </a:r>
            <a:r>
              <a:rPr lang="fr-FR" dirty="0" smtClean="0"/>
              <a:t> généré;</a:t>
            </a:r>
          </a:p>
          <a:p>
            <a:pPr lvl="1"/>
            <a:r>
              <a:rPr lang="fr-FR" dirty="0" smtClean="0"/>
              <a:t>Empaqueter le projet créé sous format jar ou </a:t>
            </a:r>
            <a:r>
              <a:rPr lang="fr-FR" dirty="0" err="1" smtClean="0"/>
              <a:t>war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Ajouter des dépendances ou des plugins a votre projet;</a:t>
            </a:r>
          </a:p>
          <a:p>
            <a:pPr lvl="1"/>
            <a:r>
              <a:rPr lang="fr-FR" dirty="0" smtClean="0"/>
              <a:t>Générer une documentation de votre projet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accumulateur</a:t>
            </a:r>
            <a:r>
              <a:rPr lang="en-US" dirty="0" smtClean="0"/>
              <a:t> de </a:t>
            </a:r>
            <a:r>
              <a:rPr lang="en-US" dirty="0" err="1" smtClean="0"/>
              <a:t>connaisances</a:t>
            </a:r>
            <a:r>
              <a:rPr lang="en-US" dirty="0" smtClean="0"/>
              <a:t>.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fr-FR" dirty="0" smtClean="0"/>
              <a:t>un </a:t>
            </a:r>
            <a:r>
              <a:rPr lang="fr-FR" dirty="0"/>
              <a:t>outil de gestion et de compréhension de </a:t>
            </a:r>
            <a:r>
              <a:rPr lang="fr-FR" dirty="0" smtClean="0"/>
              <a:t>projet, écrit </a:t>
            </a:r>
            <a:r>
              <a:rPr lang="fr-FR" dirty="0"/>
              <a:t>en Java et C</a:t>
            </a:r>
            <a:r>
              <a:rPr lang="fr-FR" dirty="0" smtClean="0"/>
              <a:t>#, </a:t>
            </a:r>
            <a:r>
              <a:rPr lang="fr-FR" dirty="0"/>
              <a:t>qui fournit aux développeurs un cadre complet de cycle de vie de génération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</a:t>
            </a:r>
            <a:r>
              <a:rPr lang="fr-FR" dirty="0"/>
              <a:t>gère la compilation, la distribution, la documentation, la collaboration d’équipe et d’autres tâches de manière transparente.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 outil </a:t>
            </a:r>
            <a:r>
              <a:rPr lang="fr-FR" dirty="0"/>
              <a:t>est utilisé pour construire et gérer n'importe quel projet basé sur Java.</a:t>
            </a:r>
          </a:p>
          <a:p>
            <a:r>
              <a:rPr lang="fr-FR" dirty="0"/>
              <a:t>  Il aide au téléchargement des dépendances, qui font référence aux librairies de fichiers JAR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 plus, au lieu de visiter les sites officiaux des différents logiciels que nous souhaitons installés, il suffit d’aller directement au site «mvnrepository.com» pour le faire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0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 maven: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structure et le contenu du projet </a:t>
            </a:r>
            <a:r>
              <a:rPr lang="fr-FR" dirty="0" err="1"/>
              <a:t>Maven</a:t>
            </a:r>
            <a:r>
              <a:rPr lang="fr-FR" dirty="0"/>
              <a:t> sont déclarés dans un fichier </a:t>
            </a:r>
            <a:r>
              <a:rPr lang="fr-FR" dirty="0" err="1"/>
              <a:t>xml</a:t>
            </a:r>
            <a:r>
              <a:rPr lang="fr-FR" dirty="0"/>
              <a:t>, pom.xml, appelé Project Object Model (POM</a:t>
            </a:r>
            <a:r>
              <a:rPr lang="fr-FR" dirty="0" smtClean="0"/>
              <a:t>),qui </a:t>
            </a:r>
            <a:r>
              <a:rPr lang="fr-FR" dirty="0"/>
              <a:t>est l’unité fondamentale de l’ensemble du système </a:t>
            </a:r>
            <a:r>
              <a:rPr lang="fr-FR" dirty="0" err="1"/>
              <a:t>Maven</a:t>
            </a:r>
            <a:r>
              <a:rPr lang="fr-FR" dirty="0" smtClean="0"/>
              <a:t>.</a:t>
            </a:r>
          </a:p>
          <a:p>
            <a:r>
              <a:rPr lang="fr-FR" dirty="0"/>
              <a:t>Lorsqu’un projet </a:t>
            </a:r>
            <a:r>
              <a:rPr lang="fr-FR" dirty="0" err="1"/>
              <a:t>Maven</a:t>
            </a:r>
            <a:r>
              <a:rPr lang="fr-FR" dirty="0"/>
              <a:t> est créé, </a:t>
            </a:r>
            <a:r>
              <a:rPr lang="fr-FR" dirty="0" err="1"/>
              <a:t>Maven</a:t>
            </a:r>
            <a:r>
              <a:rPr lang="fr-FR" dirty="0"/>
              <a:t> crée s</a:t>
            </a:r>
            <a:r>
              <a:rPr lang="fr-FR" dirty="0" smtClean="0"/>
              <a:t>a </a:t>
            </a:r>
            <a:r>
              <a:rPr lang="fr-FR" dirty="0"/>
              <a:t>structure </a:t>
            </a:r>
            <a:r>
              <a:rPr lang="fr-FR" dirty="0" smtClean="0"/>
              <a:t>par </a:t>
            </a:r>
            <a:r>
              <a:rPr lang="fr-FR" dirty="0"/>
              <a:t>défaut. Le développeur est uniquement tenu de placer les fichiers en conséquence et il n’a pas besoin de définir de configuration dans pom.xml.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fichier</a:t>
            </a:r>
            <a:r>
              <a:rPr lang="en-US" dirty="0" smtClean="0"/>
              <a:t> POM.xml: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POM signifie Project Object </a:t>
            </a:r>
            <a:r>
              <a:rPr lang="fr-FR" dirty="0" smtClean="0"/>
              <a:t>Model. C’est un fichier </a:t>
            </a:r>
            <a:r>
              <a:rPr lang="fr-FR" dirty="0"/>
              <a:t>XML </a:t>
            </a:r>
            <a:r>
              <a:rPr lang="fr-FR" dirty="0" smtClean="0"/>
              <a:t>fondamental qui </a:t>
            </a:r>
            <a:r>
              <a:rPr lang="fr-FR" dirty="0"/>
              <a:t>réside dans le répertoire de base du projet en tant que pom.xml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Ce fichier contient </a:t>
            </a:r>
            <a:r>
              <a:rPr lang="fr-FR" dirty="0"/>
              <a:t>des informations sur le projet et </a:t>
            </a:r>
            <a:r>
              <a:rPr lang="fr-FR" dirty="0" smtClean="0"/>
              <a:t>les détails </a:t>
            </a:r>
            <a:r>
              <a:rPr lang="fr-FR" dirty="0"/>
              <a:t>de configuration utilisés par </a:t>
            </a:r>
            <a:r>
              <a:rPr lang="fr-FR" dirty="0" err="1"/>
              <a:t>Maven</a:t>
            </a:r>
            <a:r>
              <a:rPr lang="fr-FR" dirty="0"/>
              <a:t> pour générer </a:t>
            </a:r>
            <a:r>
              <a:rPr lang="fr-FR" dirty="0" smtClean="0"/>
              <a:t>ce dernier</a:t>
            </a:r>
            <a:r>
              <a:rPr lang="fr-FR" dirty="0"/>
              <a:t>, comme </a:t>
            </a:r>
            <a:r>
              <a:rPr lang="fr-FR" dirty="0" smtClean="0"/>
              <a:t>les dépendances </a:t>
            </a:r>
            <a:r>
              <a:rPr lang="fr-FR" dirty="0"/>
              <a:t>du </a:t>
            </a:r>
            <a:r>
              <a:rPr lang="fr-FR" dirty="0" smtClean="0"/>
              <a:t>utilisées, le plugin, les objectifs et la description du projet.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2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simple fichier POM contient les balises suivantes:</a:t>
            </a:r>
          </a:p>
          <a:p>
            <a:pPr lvl="1"/>
            <a:r>
              <a:rPr lang="fr-FR" dirty="0" smtClean="0"/>
              <a:t>Project: l’</a:t>
            </a:r>
            <a:r>
              <a:rPr lang="fr-FR" dirty="0" err="1" smtClean="0"/>
              <a:t>element</a:t>
            </a:r>
            <a:r>
              <a:rPr lang="fr-FR" dirty="0" smtClean="0"/>
              <a:t> racine du pom.xml;</a:t>
            </a:r>
          </a:p>
          <a:p>
            <a:pPr lvl="1"/>
            <a:r>
              <a:rPr lang="fr-FR" dirty="0" err="1" smtClean="0"/>
              <a:t>modelVersion</a:t>
            </a:r>
            <a:r>
              <a:rPr lang="fr-FR" dirty="0" smtClean="0"/>
              <a:t>: cet élément désigne la version du modèle, qui doit être définie a 4.0.0;</a:t>
            </a:r>
          </a:p>
          <a:p>
            <a:pPr lvl="1"/>
            <a:r>
              <a:rPr lang="fr-FR" dirty="0" err="1" smtClean="0"/>
              <a:t>groupID</a:t>
            </a:r>
            <a:r>
              <a:rPr lang="fr-FR" dirty="0" smtClean="0"/>
              <a:t>: spécifie l’ID du groupe du projet;</a:t>
            </a:r>
          </a:p>
          <a:p>
            <a:pPr lvl="1"/>
            <a:r>
              <a:rPr lang="fr-FR" dirty="0" err="1" smtClean="0"/>
              <a:t>artifactId</a:t>
            </a:r>
            <a:r>
              <a:rPr lang="fr-FR" dirty="0" smtClean="0"/>
              <a:t>: c’est l’ID  du projet. L’</a:t>
            </a:r>
            <a:r>
              <a:rPr lang="fr-FR" dirty="0" err="1" smtClean="0"/>
              <a:t>artifact</a:t>
            </a:r>
            <a:r>
              <a:rPr lang="fr-FR" dirty="0" smtClean="0"/>
              <a:t> est utilise ou produit par le projet. Par exemple, les distributions source et binaire, les </a:t>
            </a:r>
            <a:r>
              <a:rPr lang="fr-FR" dirty="0" err="1" smtClean="0"/>
              <a:t>JARs</a:t>
            </a:r>
            <a:r>
              <a:rPr lang="fr-FR" dirty="0" smtClean="0"/>
              <a:t> et les </a:t>
            </a:r>
            <a:r>
              <a:rPr lang="fr-FR" dirty="0" err="1" smtClean="0"/>
              <a:t>WARs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Version: c’est la version de l’</a:t>
            </a:r>
            <a:r>
              <a:rPr lang="fr-FR" dirty="0" err="1" smtClean="0"/>
              <a:t>artifact</a:t>
            </a:r>
            <a:r>
              <a:rPr lang="fr-FR" dirty="0" smtClean="0"/>
              <a:t> d’un group donné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du </a:t>
            </a:r>
            <a:r>
              <a:rPr lang="en-US" dirty="0" err="1" smtClean="0"/>
              <a:t>fichier</a:t>
            </a:r>
            <a:r>
              <a:rPr lang="en-US" dirty="0" smtClean="0"/>
              <a:t> pom.xml:</a:t>
            </a:r>
            <a:endParaRPr lang="en-US" dirty="0"/>
          </a:p>
        </p:txBody>
      </p:sp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25" y="2159841"/>
            <a:ext cx="8077573" cy="42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56566" y="2581789"/>
            <a:ext cx="9905998" cy="1478570"/>
          </a:xfrm>
        </p:spPr>
        <p:txBody>
          <a:bodyPr/>
          <a:lstStyle/>
          <a:p>
            <a:r>
              <a:rPr lang="en-US" dirty="0" smtClean="0"/>
              <a:t>Cycle de vie de maven: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751" y="4375151"/>
            <a:ext cx="2831625" cy="7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373</TotalTime>
  <Words>697</Words>
  <Application>Microsoft Office PowerPoint</Application>
  <PresentationFormat>Grand écran</PresentationFormat>
  <Paragraphs>65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Tw Cen MT</vt:lpstr>
      <vt:lpstr>Circuit</vt:lpstr>
      <vt:lpstr>Présentation PowerPoint</vt:lpstr>
      <vt:lpstr>Plan:</vt:lpstr>
      <vt:lpstr>Definition:</vt:lpstr>
      <vt:lpstr>Présentation PowerPoint</vt:lpstr>
      <vt:lpstr>Structure de maven:</vt:lpstr>
      <vt:lpstr>Le fichier POM.xml:</vt:lpstr>
      <vt:lpstr>Présentation PowerPoint</vt:lpstr>
      <vt:lpstr>Exemple du fichier pom.xml:</vt:lpstr>
      <vt:lpstr>Cycle de vie de maven:</vt:lpstr>
      <vt:lpstr>Le build life cycle de maven est le suivant:</vt:lpstr>
      <vt:lpstr>Preparation du workspace: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Eclipse et maven:</vt:lpstr>
      <vt:lpstr>Présentation PowerPoint</vt:lpstr>
      <vt:lpstr>Présentation PowerPoint</vt:lpstr>
      <vt:lpstr>Présentation PowerPoint</vt:lpstr>
      <vt:lpstr>Ateliers: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Hp_ProBook</dc:creator>
  <cp:lastModifiedBy>Hp_ProBook</cp:lastModifiedBy>
  <cp:revision>30</cp:revision>
  <dcterms:created xsi:type="dcterms:W3CDTF">2021-05-30T16:04:22Z</dcterms:created>
  <dcterms:modified xsi:type="dcterms:W3CDTF">2021-06-03T23:28:05Z</dcterms:modified>
</cp:coreProperties>
</file>