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5" r:id="rId6"/>
    <p:sldId id="276" r:id="rId7"/>
    <p:sldId id="273" r:id="rId8"/>
    <p:sldId id="274" r:id="rId9"/>
    <p:sldId id="272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B75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7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06/06/2021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67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1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861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26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50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07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46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17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31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02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46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06/06/2021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61680" y="1276746"/>
            <a:ext cx="8735325" cy="1424187"/>
          </a:xfrm>
        </p:spPr>
        <p:txBody>
          <a:bodyPr rtlCol="0">
            <a:normAutofit/>
          </a:bodyPr>
          <a:lstStyle/>
          <a:p>
            <a:pPr rtl="0"/>
            <a:r>
              <a:rPr lang="fr-FR" sz="6600" dirty="0"/>
              <a:t>Atelier : 	 </a:t>
            </a:r>
            <a:r>
              <a:rPr lang="fr-FR" sz="6600" b="1" dirty="0">
                <a:solidFill>
                  <a:srgbClr val="C00000"/>
                </a:solidFill>
              </a:rPr>
              <a:t>J</a:t>
            </a:r>
            <a:r>
              <a:rPr lang="fr-FR" sz="6600" b="1" dirty="0">
                <a:solidFill>
                  <a:srgbClr val="00B050"/>
                </a:solidFill>
              </a:rPr>
              <a:t>Unit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21804" y="4501134"/>
            <a:ext cx="4104456" cy="16641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Présentée par :</a:t>
            </a:r>
          </a:p>
          <a:p>
            <a:pPr algn="ctr" rtl="0"/>
            <a:r>
              <a:rPr lang="fr-FR" dirty="0"/>
              <a:t>Naoum Achraf</a:t>
            </a:r>
          </a:p>
          <a:p>
            <a:pPr algn="ctr" rtl="0"/>
            <a:r>
              <a:rPr lang="fr-FR" dirty="0"/>
              <a:t>Kamari Safae</a:t>
            </a:r>
          </a:p>
        </p:txBody>
      </p:sp>
      <p:sp>
        <p:nvSpPr>
          <p:cNvPr id="4" name="Sous-titre 4">
            <a:extLst>
              <a:ext uri="{FF2B5EF4-FFF2-40B4-BE49-F238E27FC236}">
                <a16:creationId xmlns:a16="http://schemas.microsoft.com/office/drawing/2014/main" id="{EF521C11-C359-495E-8545-6E748FF020B5}"/>
              </a:ext>
            </a:extLst>
          </p:cNvPr>
          <p:cNvSpPr txBox="1">
            <a:spLocks/>
          </p:cNvSpPr>
          <p:nvPr/>
        </p:nvSpPr>
        <p:spPr>
          <a:xfrm>
            <a:off x="7606580" y="116632"/>
            <a:ext cx="4392488" cy="10801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Master miola : Scrum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C00000"/>
                </a:solidFill>
              </a:rPr>
              <a:t>Classe de Test</a:t>
            </a:r>
            <a:r>
              <a:rPr lang="fr-FR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807323"/>
          </a:xfrm>
        </p:spPr>
        <p:txBody>
          <a:bodyPr rtlCol="0">
            <a:normAutofit/>
          </a:bodyPr>
          <a:lstStyle/>
          <a:p>
            <a:r>
              <a:rPr lang="fr-FR" dirty="0"/>
              <a:t>La classe de test est une simple classe Java.</a:t>
            </a:r>
          </a:p>
          <a:p>
            <a:r>
              <a:rPr lang="fr-FR" dirty="0"/>
              <a:t>Méthode d’une classe de test, représente un cas de test:</a:t>
            </a:r>
          </a:p>
          <a:p>
            <a:pPr lvl="4"/>
            <a:r>
              <a:rPr lang="fr-FR" dirty="0"/>
              <a:t>annotée par @Test ;</a:t>
            </a:r>
          </a:p>
          <a:p>
            <a:pPr lvl="4"/>
            <a:r>
              <a:rPr lang="fr-FR" dirty="0"/>
              <a:t>import org.junit.Test ;</a:t>
            </a:r>
          </a:p>
          <a:p>
            <a:pPr lvl="4"/>
            <a:r>
              <a:rPr lang="fr-FR" dirty="0"/>
              <a:t>publique, type de retour void ;</a:t>
            </a:r>
          </a:p>
          <a:p>
            <a:pPr lvl="4"/>
            <a:r>
              <a:rPr lang="fr-FR" dirty="0"/>
              <a:t>pas de paramètre, peut lever une exception.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93" y="5641511"/>
            <a:ext cx="2088232" cy="12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C00000"/>
                </a:solidFill>
              </a:rPr>
              <a:t>Classe de Test</a:t>
            </a:r>
            <a:r>
              <a:rPr lang="fr-FR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3507"/>
          </a:xfrm>
        </p:spPr>
        <p:txBody>
          <a:bodyPr rtlCol="0">
            <a:normAutofit/>
          </a:bodyPr>
          <a:lstStyle/>
          <a:p>
            <a:r>
              <a:rPr lang="fr-FR" b="1" dirty="0"/>
              <a:t>Le verdict de JUnit: </a:t>
            </a:r>
          </a:p>
          <a:p>
            <a:pPr lvl="4"/>
            <a:r>
              <a:rPr lang="fr-FR" dirty="0"/>
              <a:t>le test passe : barre verte </a:t>
            </a:r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marL="1292126" lvl="4" indent="0">
              <a:buNone/>
            </a:pPr>
            <a:endParaRPr lang="fr-FR" dirty="0"/>
          </a:p>
          <a:p>
            <a:pPr lvl="4"/>
            <a:r>
              <a:rPr lang="fr-FR" dirty="0"/>
              <a:t>le test échoue : barre rouge</a:t>
            </a:r>
          </a:p>
          <a:p>
            <a:pPr lvl="4"/>
            <a:r>
              <a:rPr lang="fr-FR" dirty="0"/>
              <a:t>erreur : barre rouge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93" y="5641511"/>
            <a:ext cx="2088232" cy="12164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1CD7FF6-C7FB-43ED-9814-FCCED99CC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69" y="2708920"/>
            <a:ext cx="5897885" cy="860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F35048-874E-4C63-91AE-7A315ED73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37" y="4576739"/>
            <a:ext cx="5897885" cy="6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C00000"/>
                </a:solidFill>
              </a:rPr>
              <a:t>Annotation : « </a:t>
            </a:r>
            <a:r>
              <a:rPr lang="fr-FR" dirty="0">
                <a:solidFill>
                  <a:srgbClr val="3FAB75"/>
                </a:solidFill>
              </a:rPr>
              <a:t>@Before </a:t>
            </a:r>
            <a:r>
              <a:rPr lang="fr-FR" dirty="0">
                <a:solidFill>
                  <a:srgbClr val="C00000"/>
                </a:solidFill>
              </a:rPr>
              <a:t>» &amp; « </a:t>
            </a:r>
            <a:r>
              <a:rPr lang="fr-FR" dirty="0">
                <a:solidFill>
                  <a:srgbClr val="3FAB75"/>
                </a:solidFill>
              </a:rPr>
              <a:t>@After </a:t>
            </a:r>
            <a:r>
              <a:rPr lang="fr-FR" dirty="0">
                <a:solidFill>
                  <a:srgbClr val="C00000"/>
                </a:solidFill>
              </a:rPr>
              <a:t>»</a:t>
            </a:r>
            <a:r>
              <a:rPr lang="fr-FR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 rtlCol="0">
            <a:normAutofit/>
          </a:bodyPr>
          <a:lstStyle/>
          <a:p>
            <a:r>
              <a:rPr lang="fr-FR" b="1" dirty="0"/>
              <a:t>@Before </a:t>
            </a:r>
          </a:p>
          <a:p>
            <a:pPr lvl="3"/>
            <a:r>
              <a:rPr lang="fr-FR" dirty="0"/>
              <a:t> Publique, throws Exception ;</a:t>
            </a:r>
          </a:p>
          <a:p>
            <a:pPr lvl="3"/>
            <a:r>
              <a:rPr lang="fr-FR" dirty="0"/>
              <a:t> Appelée avant chaque appel d’une méthode de test ;</a:t>
            </a:r>
          </a:p>
          <a:p>
            <a:pPr lvl="3"/>
            <a:r>
              <a:rPr lang="fr-FR" dirty="0"/>
              <a:t> Sert à factoriser la construction des objets.</a:t>
            </a:r>
          </a:p>
          <a:p>
            <a:r>
              <a:rPr lang="en-US" b="1" dirty="0"/>
              <a:t>@After </a:t>
            </a:r>
          </a:p>
          <a:p>
            <a:pPr lvl="3"/>
            <a:r>
              <a:rPr lang="fr-FR" dirty="0"/>
              <a:t>Publique, throws Exception ;</a:t>
            </a:r>
          </a:p>
          <a:p>
            <a:pPr lvl="3"/>
            <a:r>
              <a:rPr lang="fr-FR" dirty="0"/>
              <a:t>Appelée après chaque appel d’une méthode de test ;</a:t>
            </a:r>
          </a:p>
          <a:p>
            <a:r>
              <a:rPr lang="fr-FR" b="1" dirty="0"/>
              <a:t>@BeforeClass - @AfterClass</a:t>
            </a:r>
          </a:p>
          <a:p>
            <a:pPr lvl="3"/>
            <a:r>
              <a:rPr lang="fr-FR" dirty="0"/>
              <a:t>Exécutées avant (resp. après) l’appel de la première (resp. dernière) méthode de test ;</a:t>
            </a:r>
          </a:p>
          <a:p>
            <a:pPr lvl="3"/>
            <a:r>
              <a:rPr lang="fr-FR" dirty="0"/>
              <a:t>Une seule méthode pour chaque annotation ;</a:t>
            </a:r>
          </a:p>
          <a:p>
            <a:pPr marL="987380" lvl="3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93" y="5641511"/>
            <a:ext cx="2088232" cy="12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C00000"/>
                </a:solidFill>
              </a:rPr>
              <a:t>AssertThat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 rtlCol="0">
            <a:normAutofit/>
          </a:bodyPr>
          <a:lstStyle/>
          <a:p>
            <a:r>
              <a:rPr lang="fr-FR" dirty="0"/>
              <a:t>Permet de pratiquer des tests plus généraux, avec des messages d'erreur plus explicites.</a:t>
            </a:r>
          </a:p>
          <a:p>
            <a:r>
              <a:rPr lang="en-US" dirty="0"/>
              <a:t>assertThat([actualValue], [matcher statement])</a:t>
            </a:r>
          </a:p>
          <a:p>
            <a:r>
              <a:rPr lang="fr-FR" dirty="0"/>
              <a:t>JUnitMatchers :</a:t>
            </a:r>
            <a:endParaRPr lang="en-US" dirty="0"/>
          </a:p>
          <a:p>
            <a:pPr lvl="6"/>
            <a:r>
              <a:rPr lang="en-US" dirty="0"/>
              <a:t>both, </a:t>
            </a:r>
          </a:p>
          <a:p>
            <a:pPr lvl="6"/>
            <a:r>
              <a:rPr lang="en-US" dirty="0"/>
              <a:t>either, </a:t>
            </a:r>
          </a:p>
          <a:p>
            <a:pPr lvl="6"/>
            <a:r>
              <a:rPr lang="en-US" dirty="0"/>
              <a:t>containsString, </a:t>
            </a:r>
          </a:p>
          <a:p>
            <a:pPr lvl="6"/>
            <a:r>
              <a:rPr lang="en-US" dirty="0"/>
              <a:t>everyItem, </a:t>
            </a:r>
          </a:p>
          <a:p>
            <a:pPr lvl="6"/>
            <a:r>
              <a:rPr lang="en-US" dirty="0"/>
              <a:t>hasItem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93" y="5641511"/>
            <a:ext cx="2088232" cy="12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97868" y="836712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fr-FR" sz="5400" b="1" dirty="0"/>
              <a:t>Un test ?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701924" y="2492896"/>
            <a:ext cx="9856445" cy="259129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3600" dirty="0"/>
              <a:t>Le test est le processus d'exécution d'un programme avec l’intention de trouver des erreurs.</a:t>
            </a:r>
          </a:p>
        </p:txBody>
      </p:sp>
    </p:spTree>
    <p:extLst>
      <p:ext uri="{BB962C8B-B14F-4D97-AF65-F5344CB8AC3E}">
        <p14:creationId xmlns:p14="http://schemas.microsoft.com/office/powerpoint/2010/main" val="37723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97868" y="836712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fr-FR" sz="5400" b="1" dirty="0"/>
              <a:t>Qui teste ?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701924" y="2492896"/>
            <a:ext cx="9856445" cy="2591299"/>
          </a:xfrm>
        </p:spPr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L’utilisateur final (toujours)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Les collègues chargés du test (s’il y en a)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b="1" dirty="0"/>
              <a:t>Le développeur </a:t>
            </a:r>
            <a:r>
              <a:rPr lang="fr-FR" sz="3600" dirty="0"/>
              <a:t>: il a le devoir de fournir un code le plus clair et le mieux testé possible.</a:t>
            </a:r>
          </a:p>
        </p:txBody>
      </p:sp>
    </p:spTree>
    <p:extLst>
      <p:ext uri="{BB962C8B-B14F-4D97-AF65-F5344CB8AC3E}">
        <p14:creationId xmlns:p14="http://schemas.microsoft.com/office/powerpoint/2010/main" val="27456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97868" y="836712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fr-FR" sz="5400" b="1" dirty="0"/>
              <a:t>Plan :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197868" y="2263872"/>
            <a:ext cx="10360501" cy="2591299"/>
          </a:xfrm>
        </p:spPr>
        <p:txBody>
          <a:bodyPr rtlCol="0">
            <a:normAutofit/>
          </a:bodyPr>
          <a:lstStyle/>
          <a:p>
            <a:pPr marL="2038083" lvl="5" indent="-514350">
              <a:buFont typeface="+mj-lt"/>
              <a:buAutoNum type="arabicPeriod"/>
            </a:pPr>
            <a:r>
              <a:rPr lang="fr-FR" sz="4400" dirty="0"/>
              <a:t>C’est quoi </a:t>
            </a:r>
            <a:r>
              <a:rPr lang="fr-FR" sz="4400" dirty="0">
                <a:solidFill>
                  <a:srgbClr val="C00000"/>
                </a:solidFill>
              </a:rPr>
              <a:t>J</a:t>
            </a:r>
            <a:r>
              <a:rPr lang="fr-FR" sz="4400" dirty="0">
                <a:solidFill>
                  <a:srgbClr val="00B050"/>
                </a:solidFill>
              </a:rPr>
              <a:t>Unit </a:t>
            </a:r>
            <a:r>
              <a:rPr lang="fr-FR" sz="4400" dirty="0"/>
              <a:t>?</a:t>
            </a:r>
          </a:p>
          <a:p>
            <a:pPr marL="2038083" lvl="5" indent="-514350">
              <a:buFont typeface="+mj-lt"/>
              <a:buAutoNum type="arabicPeriod"/>
            </a:pPr>
            <a:r>
              <a:rPr lang="fr-FR" sz="4400" dirty="0"/>
              <a:t>Configuration</a:t>
            </a:r>
          </a:p>
          <a:p>
            <a:pPr marL="2038083" lvl="5" indent="-514350">
              <a:buFont typeface="+mj-lt"/>
              <a:buAutoNum type="arabicPeriod"/>
            </a:pPr>
            <a:r>
              <a:rPr lang="fr-FR" sz="4400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2910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998068" y="2420888"/>
            <a:ext cx="5904657" cy="1223963"/>
          </a:xfrm>
        </p:spPr>
        <p:txBody>
          <a:bodyPr rtlCol="0">
            <a:normAutofit/>
          </a:bodyPr>
          <a:lstStyle/>
          <a:p>
            <a:pPr rtl="0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quoi </a:t>
            </a:r>
            <a:r>
              <a:rPr lang="fr-FR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fr-FR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6DB637-E23D-4D5A-A3C3-72C93971B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443" y1="82629" x2="26160" y2="72300"/>
                        <a14:foregroundMark x1="70464" y1="12207" x2="70464" y2="12207"/>
                        <a14:foregroundMark x1="73840" y1="10798" x2="73840" y2="10798"/>
                        <a14:backgroundMark x1="76371" y1="49296" x2="76371" y2="49296"/>
                        <a14:backgroundMark x1="25738" y1="71831" x2="25738" y2="71831"/>
                        <a14:backgroundMark x1="26160" y1="70892" x2="26160" y2="70892"/>
                        <a14:backgroundMark x1="26160" y1="72300" x2="26160" y2="72300"/>
                        <a14:backgroundMark x1="27004" y1="89671" x2="27004" y2="896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2" y="1616026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>
                <a:solidFill>
                  <a:srgbClr val="C00000"/>
                </a:solidFill>
              </a:rPr>
              <a:t>JU</a:t>
            </a:r>
            <a:r>
              <a:rPr lang="fr-FR" b="1" dirty="0">
                <a:solidFill>
                  <a:srgbClr val="00B050"/>
                </a:solidFill>
              </a:rPr>
              <a:t>nit</a:t>
            </a:r>
            <a:r>
              <a:rPr lang="fr-FR" b="1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591299"/>
          </a:xfrm>
        </p:spPr>
        <p:txBody>
          <a:bodyPr rtlCol="0"/>
          <a:lstStyle/>
          <a:p>
            <a:r>
              <a:rPr lang="fr-FR" dirty="0"/>
              <a:t>Développé par Erich Gamma et Kent Beck.</a:t>
            </a:r>
          </a:p>
          <a:p>
            <a:pPr rtl="0"/>
            <a:r>
              <a:rPr lang="fr-FR" dirty="0"/>
              <a:t>Framework open source pour le développement et l'exécution des tests unitaires.</a:t>
            </a:r>
          </a:p>
          <a:p>
            <a:pPr rtl="0"/>
            <a:r>
              <a:rPr lang="fr-FR" dirty="0"/>
              <a:t>Développement des tests unitaires reposant sur des assertions qui testent les résultats attendus.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2" y="2492896"/>
            <a:ext cx="92707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>
                <a:solidFill>
                  <a:srgbClr val="C00000"/>
                </a:solidFill>
              </a:rPr>
              <a:t>JU</a:t>
            </a:r>
            <a:r>
              <a:rPr lang="fr-FR" b="1" dirty="0">
                <a:solidFill>
                  <a:srgbClr val="00B050"/>
                </a:solidFill>
              </a:rPr>
              <a:t>nit</a:t>
            </a:r>
            <a:r>
              <a:rPr lang="fr-FR" b="1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591299"/>
          </a:xfrm>
        </p:spPr>
        <p:txBody>
          <a:bodyPr rtlCol="0"/>
          <a:lstStyle/>
          <a:p>
            <a:r>
              <a:rPr lang="fr-FR" dirty="0"/>
              <a:t>JUnit est conçu pour capturer efficacement les intentions des développeurs pour leur code et vérifier rapidement que leur code correspond à ces intentions.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2" y="2492896"/>
            <a:ext cx="92707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>
                <a:solidFill>
                  <a:srgbClr val="C00000"/>
                </a:solidFill>
              </a:rPr>
              <a:t>JU</a:t>
            </a:r>
            <a:r>
              <a:rPr lang="fr-FR" b="1" dirty="0">
                <a:solidFill>
                  <a:srgbClr val="00B050"/>
                </a:solidFill>
              </a:rPr>
              <a:t>nit</a:t>
            </a:r>
            <a:r>
              <a:rPr lang="fr-FR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591299"/>
          </a:xfrm>
        </p:spPr>
        <p:txBody>
          <a:bodyPr rtlCol="0">
            <a:normAutofit fontScale="92500" lnSpcReduction="10000"/>
          </a:bodyPr>
          <a:lstStyle/>
          <a:p>
            <a:r>
              <a:rPr lang="fr-FR" dirty="0"/>
              <a:t>Des assertions plus expressives ;</a:t>
            </a:r>
          </a:p>
          <a:p>
            <a:r>
              <a:rPr lang="fr-FR" dirty="0"/>
              <a:t>La création de suite de tests à grain fin ;</a:t>
            </a:r>
          </a:p>
          <a:p>
            <a:r>
              <a:rPr lang="fr-FR" dirty="0"/>
              <a:t>Le formatage du verdict, soit graphique, soit textuel ;</a:t>
            </a:r>
          </a:p>
          <a:p>
            <a:r>
              <a:rPr lang="fr-FR" dirty="0"/>
              <a:t>La possibilité de lancer facilement les tests</a:t>
            </a:r>
          </a:p>
          <a:p>
            <a:r>
              <a:rPr lang="fr-FR" dirty="0"/>
              <a:t>Des fonctionnalités pour écrire des tests toujours plus concis et lisibles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2" y="2492896"/>
            <a:ext cx="92707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>
                <a:solidFill>
                  <a:srgbClr val="C00000"/>
                </a:solidFill>
              </a:rPr>
              <a:t>Assertions</a:t>
            </a:r>
            <a:r>
              <a:rPr lang="fr-FR" b="1" dirty="0"/>
              <a:t>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591299"/>
          </a:xfrm>
        </p:spPr>
        <p:txBody>
          <a:bodyPr rtlCol="0">
            <a:normAutofit/>
          </a:bodyPr>
          <a:lstStyle/>
          <a:p>
            <a:r>
              <a:rPr lang="en-US" dirty="0"/>
              <a:t>assertTrue(boolean condition), assertFalse(...)</a:t>
            </a:r>
          </a:p>
          <a:p>
            <a:r>
              <a:rPr lang="en-US" dirty="0"/>
              <a:t>assertEquals(Object expected, Object actual)</a:t>
            </a:r>
          </a:p>
          <a:p>
            <a:r>
              <a:rPr lang="en-US" dirty="0"/>
              <a:t>assert[Not]Same(Object expected, Object actual)</a:t>
            </a:r>
          </a:p>
          <a:p>
            <a:r>
              <a:rPr lang="en-US" dirty="0"/>
              <a:t>assert[Not]Null(Object actual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DE8EA7-E62F-41CA-A2BE-8202B94CD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975" y1="45421" x2="34975" y2="45421"/>
                        <a14:foregroundMark x1="32025" y1="49780" x2="32025" y2="49780"/>
                        <a14:foregroundMark x1="43600" y1="48766" x2="43600" y2="48766"/>
                        <a14:foregroundMark x1="50375" y1="49003" x2="50375" y2="49003"/>
                        <a14:foregroundMark x1="53000" y1="47212" x2="53000" y2="47212"/>
                        <a14:foregroundMark x1="45900" y1="47482" x2="45900" y2="47482"/>
                        <a14:foregroundMark x1="50225" y1="44914" x2="50225" y2="44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2" y="2492896"/>
            <a:ext cx="92707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820</TotalTime>
  <Words>436</Words>
  <Application>Microsoft Office PowerPoint</Application>
  <PresentationFormat>Personnalisé</PresentationFormat>
  <Paragraphs>81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Technologie 16:9</vt:lpstr>
      <vt:lpstr>Atelier :   JUnit</vt:lpstr>
      <vt:lpstr>Un test ? </vt:lpstr>
      <vt:lpstr>Qui teste ? </vt:lpstr>
      <vt:lpstr>Plan : </vt:lpstr>
      <vt:lpstr>C’est quoi JUnit</vt:lpstr>
      <vt:lpstr>JUnit </vt:lpstr>
      <vt:lpstr>JUnit </vt:lpstr>
      <vt:lpstr>JUnit </vt:lpstr>
      <vt:lpstr>Assertions </vt:lpstr>
      <vt:lpstr>Classe de Test </vt:lpstr>
      <vt:lpstr>Classe de Test </vt:lpstr>
      <vt:lpstr>Annotation : « @Before » &amp; « @After » </vt:lpstr>
      <vt:lpstr>AssertThat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:   JUnit</dc:title>
  <dc:creator>Utilisateur Windows</dc:creator>
  <cp:lastModifiedBy>Utilisateur Windows</cp:lastModifiedBy>
  <cp:revision>32</cp:revision>
  <dcterms:created xsi:type="dcterms:W3CDTF">2021-04-09T20:25:50Z</dcterms:created>
  <dcterms:modified xsi:type="dcterms:W3CDTF">2021-06-06T21:20:17Z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