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59" r:id="rId3"/>
    <p:sldId id="260" r:id="rId4"/>
    <p:sldId id="261" r:id="rId5"/>
    <p:sldId id="262" r:id="rId6"/>
    <p:sldId id="263" r:id="rId7"/>
    <p:sldId id="264" r:id="rId8"/>
    <p:sldId id="268"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7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48" autoAdjust="0"/>
  </p:normalViewPr>
  <p:slideViewPr>
    <p:cSldViewPr snapToGrid="0">
      <p:cViewPr varScale="1">
        <p:scale>
          <a:sx n="79" d="100"/>
          <a:sy n="79" d="100"/>
        </p:scale>
        <p:origin x="9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56B5C-4123-470B-91C5-60FAD24AF5D8}" type="datetimeFigureOut">
              <a:rPr lang="fr-MA" smtClean="0"/>
              <a:t>03/06/2021</a:t>
            </a:fld>
            <a:endParaRPr lang="fr-M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7E1F-3688-4EEB-8B4C-0FB709EFE4A7}" type="slidenum">
              <a:rPr lang="fr-MA" smtClean="0"/>
              <a:t>‹#›</a:t>
            </a:fld>
            <a:endParaRPr lang="fr-MA"/>
          </a:p>
        </p:txBody>
      </p:sp>
    </p:spTree>
    <p:extLst>
      <p:ext uri="{BB962C8B-B14F-4D97-AF65-F5344CB8AC3E}">
        <p14:creationId xmlns:p14="http://schemas.microsoft.com/office/powerpoint/2010/main" val="100005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A" dirty="0"/>
              <a:t>Je doit ajouter les avantages ( nombres </a:t>
            </a:r>
            <a:r>
              <a:rPr lang="fr-MA"/>
              <a:t>langages supporté ++++ )</a:t>
            </a:r>
          </a:p>
        </p:txBody>
      </p:sp>
      <p:sp>
        <p:nvSpPr>
          <p:cNvPr id="4" name="Slide Number Placeholder 3"/>
          <p:cNvSpPr>
            <a:spLocks noGrp="1"/>
          </p:cNvSpPr>
          <p:nvPr>
            <p:ph type="sldNum" sz="quarter" idx="5"/>
          </p:nvPr>
        </p:nvSpPr>
        <p:spPr/>
        <p:txBody>
          <a:bodyPr/>
          <a:lstStyle/>
          <a:p>
            <a:fld id="{218B7E1F-3688-4EEB-8B4C-0FB709EFE4A7}" type="slidenum">
              <a:rPr lang="fr-MA" smtClean="0"/>
              <a:t>8</a:t>
            </a:fld>
            <a:endParaRPr lang="fr-MA"/>
          </a:p>
        </p:txBody>
      </p:sp>
    </p:spTree>
    <p:extLst>
      <p:ext uri="{BB962C8B-B14F-4D97-AF65-F5344CB8AC3E}">
        <p14:creationId xmlns:p14="http://schemas.microsoft.com/office/powerpoint/2010/main" val="165615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ECD05-0148-43A6-8ECE-1F9CB8966AF0}" type="datetimeFigureOut">
              <a:rPr lang="fr-MA" smtClean="0"/>
              <a:t>03/06/2021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C7A9599-4E50-4083-A2A0-DA0AD569089A}" type="slidenum">
              <a:rPr lang="fr-MA" smtClean="0"/>
              <a:t>‹#›</a:t>
            </a:fld>
            <a:endParaRPr lang="fr-M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52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ECD05-0148-43A6-8ECE-1F9CB8966AF0}" type="datetimeFigureOut">
              <a:rPr lang="fr-MA" smtClean="0"/>
              <a:t>03/06/2021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211057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ECD05-0148-43A6-8ECE-1F9CB8966AF0}" type="datetimeFigureOut">
              <a:rPr lang="fr-MA" smtClean="0"/>
              <a:t>03/06/2021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397729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ECD05-0148-43A6-8ECE-1F9CB8966AF0}" type="datetimeFigureOut">
              <a:rPr lang="fr-MA" smtClean="0"/>
              <a:t>03/06/2021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65326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ECD05-0148-43A6-8ECE-1F9CB8966AF0}" type="datetimeFigureOut">
              <a:rPr lang="fr-MA" smtClean="0"/>
              <a:t>03/06/2021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C7A9599-4E50-4083-A2A0-DA0AD569089A}" type="slidenum">
              <a:rPr lang="fr-MA" smtClean="0"/>
              <a:t>‹#›</a:t>
            </a:fld>
            <a:endParaRPr lang="fr-M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8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ECD05-0148-43A6-8ECE-1F9CB8966AF0}" type="datetimeFigureOut">
              <a:rPr lang="fr-MA" smtClean="0"/>
              <a:t>03/06/2021</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75418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ECD05-0148-43A6-8ECE-1F9CB8966AF0}" type="datetimeFigureOut">
              <a:rPr lang="fr-MA" smtClean="0"/>
              <a:t>03/06/2021</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422132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ECD05-0148-43A6-8ECE-1F9CB8966AF0}" type="datetimeFigureOut">
              <a:rPr lang="fr-MA" smtClean="0"/>
              <a:t>03/06/2021</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159100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DECD05-0148-43A6-8ECE-1F9CB8966AF0}" type="datetimeFigureOut">
              <a:rPr lang="fr-MA" smtClean="0"/>
              <a:t>03/06/2021</a:t>
            </a:fld>
            <a:endParaRPr lang="fr-M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MA"/>
          </a:p>
        </p:txBody>
      </p:sp>
      <p:sp>
        <p:nvSpPr>
          <p:cNvPr id="9" name="Slide Number Placeholder 8"/>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89473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DECD05-0148-43A6-8ECE-1F9CB8966AF0}" type="datetimeFigureOut">
              <a:rPr lang="fr-MA" smtClean="0"/>
              <a:t>03/06/2021</a:t>
            </a:fld>
            <a:endParaRPr lang="fr-M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M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7A9599-4E50-4083-A2A0-DA0AD569089A}" type="slidenum">
              <a:rPr lang="fr-MA" smtClean="0"/>
              <a:t>‹#›</a:t>
            </a:fld>
            <a:endParaRPr lang="fr-MA"/>
          </a:p>
        </p:txBody>
      </p:sp>
    </p:spTree>
    <p:extLst>
      <p:ext uri="{BB962C8B-B14F-4D97-AF65-F5344CB8AC3E}">
        <p14:creationId xmlns:p14="http://schemas.microsoft.com/office/powerpoint/2010/main" val="134632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ECD05-0148-43A6-8ECE-1F9CB8966AF0}" type="datetimeFigureOut">
              <a:rPr lang="fr-MA" smtClean="0"/>
              <a:t>03/06/2021</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DC7A9599-4E50-4083-A2A0-DA0AD569089A}" type="slidenum">
              <a:rPr lang="fr-MA" smtClean="0"/>
              <a:t>‹#›</a:t>
            </a:fld>
            <a:endParaRPr lang="fr-MA"/>
          </a:p>
        </p:txBody>
      </p:sp>
    </p:spTree>
    <p:extLst>
      <p:ext uri="{BB962C8B-B14F-4D97-AF65-F5344CB8AC3E}">
        <p14:creationId xmlns:p14="http://schemas.microsoft.com/office/powerpoint/2010/main" val="390432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DECD05-0148-43A6-8ECE-1F9CB8966AF0}" type="datetimeFigureOut">
              <a:rPr lang="fr-MA" smtClean="0"/>
              <a:t>03/06/2021</a:t>
            </a:fld>
            <a:endParaRPr lang="fr-M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M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7A9599-4E50-4083-A2A0-DA0AD569089A}" type="slidenum">
              <a:rPr lang="fr-MA" smtClean="0"/>
              <a:t>‹#›</a:t>
            </a:fld>
            <a:endParaRPr lang="fr-M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71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309F3F-5F4A-4045-8784-FDFA72CBDE9F}"/>
              </a:ext>
            </a:extLst>
          </p:cNvPr>
          <p:cNvSpPr/>
          <p:nvPr/>
        </p:nvSpPr>
        <p:spPr>
          <a:xfrm>
            <a:off x="0" y="5847644"/>
            <a:ext cx="12202516" cy="1010356"/>
          </a:xfrm>
          <a:prstGeom prst="rect">
            <a:avLst/>
          </a:prstGeom>
          <a:solidFill>
            <a:srgbClr val="EAB772"/>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fr-FR" sz="1350" kern="1200" dirty="0">
              <a:solidFill>
                <a:prstClr val="white"/>
              </a:solidFill>
              <a:latin typeface="Corbel" panose="020B0503020204020204"/>
            </a:endParaRPr>
          </a:p>
        </p:txBody>
      </p:sp>
      <p:sp>
        <p:nvSpPr>
          <p:cNvPr id="3" name="Forme libre 25">
            <a:extLst>
              <a:ext uri="{FF2B5EF4-FFF2-40B4-BE49-F238E27FC236}">
                <a16:creationId xmlns:a16="http://schemas.microsoft.com/office/drawing/2014/main" id="{1A405A1E-3C5B-41E8-8773-3F8F8F608106}"/>
              </a:ext>
            </a:extLst>
          </p:cNvPr>
          <p:cNvSpPr/>
          <p:nvPr/>
        </p:nvSpPr>
        <p:spPr>
          <a:xfrm>
            <a:off x="8554348" y="3793074"/>
            <a:ext cx="3648168" cy="205461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4011 h 22011"/>
              <a:gd name="connsiteX1" fmla="*/ 10000 w 10000"/>
              <a:gd name="connsiteY1" fmla="*/ 0 h 22011"/>
              <a:gd name="connsiteX2" fmla="*/ 10000 w 10000"/>
              <a:gd name="connsiteY2" fmla="*/ 22011 h 22011"/>
              <a:gd name="connsiteX3" fmla="*/ 0 w 10000"/>
              <a:gd name="connsiteY3" fmla="*/ 22011 h 22011"/>
              <a:gd name="connsiteX4" fmla="*/ 0 w 10000"/>
              <a:gd name="connsiteY4" fmla="*/ 14011 h 22011"/>
              <a:gd name="connsiteX0" fmla="*/ 0 w 10000"/>
              <a:gd name="connsiteY0" fmla="*/ 27357 h 35357"/>
              <a:gd name="connsiteX1" fmla="*/ 10000 w 10000"/>
              <a:gd name="connsiteY1" fmla="*/ 0 h 35357"/>
              <a:gd name="connsiteX2" fmla="*/ 10000 w 10000"/>
              <a:gd name="connsiteY2" fmla="*/ 35357 h 35357"/>
              <a:gd name="connsiteX3" fmla="*/ 0 w 10000"/>
              <a:gd name="connsiteY3" fmla="*/ 35357 h 35357"/>
              <a:gd name="connsiteX4" fmla="*/ 0 w 10000"/>
              <a:gd name="connsiteY4" fmla="*/ 27357 h 3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35357">
                <a:moveTo>
                  <a:pt x="0" y="27357"/>
                </a:moveTo>
                <a:lnTo>
                  <a:pt x="10000" y="0"/>
                </a:lnTo>
                <a:lnTo>
                  <a:pt x="10000" y="35357"/>
                </a:lnTo>
                <a:lnTo>
                  <a:pt x="0" y="35357"/>
                </a:lnTo>
                <a:lnTo>
                  <a:pt x="0" y="27357"/>
                </a:lnTo>
                <a:close/>
              </a:path>
            </a:pathLst>
          </a:custGeom>
          <a:solidFill>
            <a:srgbClr val="EAB77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342900"/>
            <a:endParaRPr lang="fr-FR" sz="1350" kern="1200" dirty="0">
              <a:solidFill>
                <a:prstClr val="white"/>
              </a:solidFill>
              <a:latin typeface="Corbel" panose="020B0503020204020204"/>
            </a:endParaRPr>
          </a:p>
        </p:txBody>
      </p:sp>
      <p:sp>
        <p:nvSpPr>
          <p:cNvPr id="4" name="Forme libre 25">
            <a:extLst>
              <a:ext uri="{FF2B5EF4-FFF2-40B4-BE49-F238E27FC236}">
                <a16:creationId xmlns:a16="http://schemas.microsoft.com/office/drawing/2014/main" id="{28EF1E8D-5FC4-4517-ACDC-C26F2E8973AF}"/>
              </a:ext>
            </a:extLst>
          </p:cNvPr>
          <p:cNvSpPr/>
          <p:nvPr/>
        </p:nvSpPr>
        <p:spPr>
          <a:xfrm flipH="1">
            <a:off x="-14379" y="3793070"/>
            <a:ext cx="3651259" cy="205461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4011 h 22011"/>
              <a:gd name="connsiteX1" fmla="*/ 10000 w 10000"/>
              <a:gd name="connsiteY1" fmla="*/ 0 h 22011"/>
              <a:gd name="connsiteX2" fmla="*/ 10000 w 10000"/>
              <a:gd name="connsiteY2" fmla="*/ 22011 h 22011"/>
              <a:gd name="connsiteX3" fmla="*/ 0 w 10000"/>
              <a:gd name="connsiteY3" fmla="*/ 22011 h 22011"/>
              <a:gd name="connsiteX4" fmla="*/ 0 w 10000"/>
              <a:gd name="connsiteY4" fmla="*/ 14011 h 22011"/>
              <a:gd name="connsiteX0" fmla="*/ 0 w 10000"/>
              <a:gd name="connsiteY0" fmla="*/ 27357 h 35357"/>
              <a:gd name="connsiteX1" fmla="*/ 10000 w 10000"/>
              <a:gd name="connsiteY1" fmla="*/ 0 h 35357"/>
              <a:gd name="connsiteX2" fmla="*/ 10000 w 10000"/>
              <a:gd name="connsiteY2" fmla="*/ 35357 h 35357"/>
              <a:gd name="connsiteX3" fmla="*/ 0 w 10000"/>
              <a:gd name="connsiteY3" fmla="*/ 35357 h 35357"/>
              <a:gd name="connsiteX4" fmla="*/ 0 w 10000"/>
              <a:gd name="connsiteY4" fmla="*/ 27357 h 3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35357">
                <a:moveTo>
                  <a:pt x="0" y="27357"/>
                </a:moveTo>
                <a:lnTo>
                  <a:pt x="10000" y="0"/>
                </a:lnTo>
                <a:lnTo>
                  <a:pt x="10000" y="35357"/>
                </a:lnTo>
                <a:lnTo>
                  <a:pt x="0" y="35357"/>
                </a:lnTo>
                <a:lnTo>
                  <a:pt x="0" y="27357"/>
                </a:lnTo>
                <a:close/>
              </a:path>
            </a:pathLst>
          </a:custGeom>
          <a:solidFill>
            <a:srgbClr val="EAB77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342900"/>
            <a:endParaRPr lang="fr-FR" sz="1350" kern="1200" dirty="0">
              <a:solidFill>
                <a:prstClr val="white"/>
              </a:solidFill>
              <a:latin typeface="Corbel" panose="020B0503020204020204"/>
            </a:endParaRPr>
          </a:p>
        </p:txBody>
      </p:sp>
      <p:sp>
        <p:nvSpPr>
          <p:cNvPr id="5" name="ZoneTexte 12">
            <a:extLst>
              <a:ext uri="{FF2B5EF4-FFF2-40B4-BE49-F238E27FC236}">
                <a16:creationId xmlns:a16="http://schemas.microsoft.com/office/drawing/2014/main" id="{7D138849-1E8E-4EF0-A566-7F1BA30843B4}"/>
              </a:ext>
            </a:extLst>
          </p:cNvPr>
          <p:cNvSpPr txBox="1"/>
          <p:nvPr/>
        </p:nvSpPr>
        <p:spPr>
          <a:xfrm>
            <a:off x="596172" y="5490706"/>
            <a:ext cx="2013680" cy="877163"/>
          </a:xfrm>
          <a:prstGeom prst="rect">
            <a:avLst/>
          </a:prstGeom>
          <a:noFill/>
        </p:spPr>
        <p:txBody>
          <a:bodyPr wrap="square" rtlCol="0">
            <a:spAutoFit/>
          </a:bodyPr>
          <a:lstStyle/>
          <a:p>
            <a:pPr algn="ctr" defTabSz="342900">
              <a:lnSpc>
                <a:spcPct val="150000"/>
              </a:lnSpc>
            </a:pPr>
            <a:r>
              <a:rPr lang="fr-FR" sz="1400" b="1" kern="1200" dirty="0">
                <a:solidFill>
                  <a:prstClr val="white"/>
                </a:solidFill>
                <a:effectLst>
                  <a:outerShdw blurRad="38100" dist="38100" dir="2700000" algn="tl">
                    <a:srgbClr val="000000">
                      <a:alpha val="43137"/>
                    </a:srgbClr>
                  </a:outerShdw>
                </a:effectLst>
                <a:latin typeface="Corbel" panose="020B0503020204020204"/>
                <a:ea typeface="+mn-ea"/>
                <a:cs typeface="+mn-cs"/>
              </a:rPr>
              <a:t>REALISE PAR</a:t>
            </a:r>
          </a:p>
          <a:p>
            <a:pPr algn="ctr" defTabSz="342900">
              <a:lnSpc>
                <a:spcPct val="150000"/>
              </a:lnSpc>
            </a:pPr>
            <a:r>
              <a:rPr lang="fr-FR" sz="1200" kern="1200" dirty="0">
                <a:solidFill>
                  <a:prstClr val="black"/>
                </a:solidFill>
                <a:effectLst>
                  <a:outerShdw blurRad="38100" dist="38100" dir="2700000" algn="tl">
                    <a:srgbClr val="000000">
                      <a:alpha val="43137"/>
                    </a:srgbClr>
                  </a:outerShdw>
                </a:effectLst>
                <a:latin typeface="Corbel" panose="020B0503020204020204"/>
                <a:ea typeface="+mn-ea"/>
                <a:cs typeface="+mn-cs"/>
              </a:rPr>
              <a:t>JADRAOUI </a:t>
            </a:r>
            <a:r>
              <a:rPr lang="fr-FR" sz="1200" kern="1200" dirty="0" err="1">
                <a:solidFill>
                  <a:prstClr val="black"/>
                </a:solidFill>
                <a:effectLst>
                  <a:outerShdw blurRad="38100" dist="38100" dir="2700000" algn="tl">
                    <a:srgbClr val="000000">
                      <a:alpha val="43137"/>
                    </a:srgbClr>
                  </a:outerShdw>
                </a:effectLst>
                <a:latin typeface="Corbel" panose="020B0503020204020204"/>
                <a:ea typeface="+mn-ea"/>
                <a:cs typeface="+mn-cs"/>
              </a:rPr>
              <a:t>mohammed</a:t>
            </a:r>
            <a:endParaRPr lang="fr-FR" sz="1200" kern="1200" dirty="0">
              <a:solidFill>
                <a:prstClr val="black"/>
              </a:solidFill>
              <a:effectLst>
                <a:outerShdw blurRad="38100" dist="38100" dir="2700000" algn="tl">
                  <a:srgbClr val="000000">
                    <a:alpha val="43137"/>
                  </a:srgbClr>
                </a:outerShdw>
              </a:effectLst>
              <a:latin typeface="Corbel" panose="020B0503020204020204"/>
              <a:ea typeface="+mn-ea"/>
              <a:cs typeface="+mn-cs"/>
            </a:endParaRPr>
          </a:p>
          <a:p>
            <a:pPr algn="ctr" defTabSz="342900"/>
            <a:r>
              <a:rPr lang="fr-FR" sz="1200" kern="1200" dirty="0">
                <a:solidFill>
                  <a:prstClr val="black"/>
                </a:solidFill>
                <a:effectLst>
                  <a:outerShdw blurRad="38100" dist="38100" dir="2700000" algn="tl">
                    <a:srgbClr val="000000">
                      <a:alpha val="43137"/>
                    </a:srgbClr>
                  </a:outerShdw>
                </a:effectLst>
                <a:latin typeface="Corbel" panose="020B0503020204020204"/>
                <a:ea typeface="+mn-ea"/>
                <a:cs typeface="+mn-cs"/>
              </a:rPr>
              <a:t>QADA </a:t>
            </a:r>
            <a:r>
              <a:rPr lang="fr-FR" sz="1200" kern="1200" dirty="0" err="1">
                <a:solidFill>
                  <a:prstClr val="black"/>
                </a:solidFill>
                <a:effectLst>
                  <a:outerShdw blurRad="38100" dist="38100" dir="2700000" algn="tl">
                    <a:srgbClr val="000000">
                      <a:alpha val="43137"/>
                    </a:srgbClr>
                  </a:outerShdw>
                </a:effectLst>
                <a:latin typeface="Corbel" panose="020B0503020204020204"/>
                <a:ea typeface="+mn-ea"/>
                <a:cs typeface="+mn-cs"/>
              </a:rPr>
              <a:t>Abderrahamane</a:t>
            </a:r>
            <a:endParaRPr lang="fr-FR" sz="1200" kern="1200" dirty="0">
              <a:solidFill>
                <a:prstClr val="black"/>
              </a:solidFill>
              <a:effectLst>
                <a:outerShdw blurRad="38100" dist="38100" dir="2700000" algn="tl">
                  <a:srgbClr val="000000">
                    <a:alpha val="43137"/>
                  </a:srgbClr>
                </a:outerShdw>
              </a:effectLst>
              <a:latin typeface="Corbel" panose="020B0503020204020204"/>
              <a:ea typeface="+mn-ea"/>
              <a:cs typeface="+mn-cs"/>
            </a:endParaRPr>
          </a:p>
        </p:txBody>
      </p:sp>
      <p:sp>
        <p:nvSpPr>
          <p:cNvPr id="8" name="ZoneTexte 12">
            <a:extLst>
              <a:ext uri="{FF2B5EF4-FFF2-40B4-BE49-F238E27FC236}">
                <a16:creationId xmlns:a16="http://schemas.microsoft.com/office/drawing/2014/main" id="{045D34A4-7A37-42BE-AD6E-CEF9E9C471DD}"/>
              </a:ext>
            </a:extLst>
          </p:cNvPr>
          <p:cNvSpPr txBox="1"/>
          <p:nvPr/>
        </p:nvSpPr>
        <p:spPr>
          <a:xfrm>
            <a:off x="9943043" y="5468149"/>
            <a:ext cx="2013680" cy="663900"/>
          </a:xfrm>
          <a:prstGeom prst="rect">
            <a:avLst/>
          </a:prstGeom>
          <a:noFill/>
        </p:spPr>
        <p:txBody>
          <a:bodyPr wrap="square" rtlCol="0">
            <a:spAutoFit/>
          </a:bodyPr>
          <a:lstStyle/>
          <a:p>
            <a:pPr defTabSz="342900">
              <a:lnSpc>
                <a:spcPct val="150000"/>
              </a:lnSpc>
            </a:pPr>
            <a:r>
              <a:rPr lang="fr-FR" sz="1400" b="1" kern="1200" dirty="0">
                <a:solidFill>
                  <a:prstClr val="white"/>
                </a:solidFill>
                <a:effectLst>
                  <a:outerShdw blurRad="38100" dist="38100" dir="2700000" algn="tl">
                    <a:srgbClr val="000000">
                      <a:alpha val="43137"/>
                    </a:srgbClr>
                  </a:outerShdw>
                </a:effectLst>
                <a:latin typeface="Corbel" panose="020B0503020204020204"/>
                <a:ea typeface="+mn-ea"/>
                <a:cs typeface="+mn-cs"/>
              </a:rPr>
              <a:t>ENCADRE PAR</a:t>
            </a:r>
          </a:p>
          <a:p>
            <a:pPr defTabSz="342900">
              <a:lnSpc>
                <a:spcPct val="150000"/>
              </a:lnSpc>
            </a:pPr>
            <a:r>
              <a:rPr lang="fr-FR" sz="1200" kern="1200" dirty="0">
                <a:solidFill>
                  <a:prstClr val="black"/>
                </a:solidFill>
                <a:effectLst>
                  <a:outerShdw blurRad="38100" dist="38100" dir="2700000" algn="tl">
                    <a:srgbClr val="000000">
                      <a:alpha val="43137"/>
                    </a:srgbClr>
                  </a:outerShdw>
                </a:effectLst>
                <a:latin typeface="Corbel" panose="020B0503020204020204"/>
                <a:ea typeface="+mn-ea"/>
                <a:cs typeface="+mn-cs"/>
              </a:rPr>
              <a:t>M. NAFIL Khalid </a:t>
            </a:r>
          </a:p>
        </p:txBody>
      </p:sp>
      <p:sp>
        <p:nvSpPr>
          <p:cNvPr id="9" name="ZoneTexte 30">
            <a:extLst>
              <a:ext uri="{FF2B5EF4-FFF2-40B4-BE49-F238E27FC236}">
                <a16:creationId xmlns:a16="http://schemas.microsoft.com/office/drawing/2014/main" id="{82324101-7597-4896-8A11-57B0D73C4FBA}"/>
              </a:ext>
            </a:extLst>
          </p:cNvPr>
          <p:cNvSpPr txBox="1"/>
          <p:nvPr/>
        </p:nvSpPr>
        <p:spPr>
          <a:xfrm>
            <a:off x="4649591" y="6568091"/>
            <a:ext cx="2418684" cy="253916"/>
          </a:xfrm>
          <a:prstGeom prst="rect">
            <a:avLst/>
          </a:prstGeom>
          <a:noFill/>
        </p:spPr>
        <p:txBody>
          <a:bodyPr wrap="square" rtlCol="0">
            <a:spAutoFit/>
          </a:bodyPr>
          <a:lstStyle/>
          <a:p>
            <a:pPr defTabSz="342900"/>
            <a:r>
              <a:rPr lang="fr-FR" sz="1050" b="1" kern="1200" spc="38" dirty="0">
                <a:ln w="13500">
                  <a:solidFill>
                    <a:srgbClr val="30ACEC">
                      <a:shade val="2500"/>
                      <a:alpha val="6500"/>
                    </a:srgbClr>
                  </a:solidFill>
                  <a:prstDash val="solid"/>
                </a:ln>
                <a:solidFill>
                  <a:srgbClr val="DF5A47"/>
                </a:solidFill>
                <a:effectLst>
                  <a:innerShdw blurRad="50900" dist="38500" dir="13500000">
                    <a:srgbClr val="000000">
                      <a:alpha val="60000"/>
                    </a:srgbClr>
                  </a:innerShdw>
                </a:effectLst>
                <a:latin typeface="Corbel" panose="020B0503020204020204"/>
                <a:ea typeface="+mn-ea"/>
                <a:cs typeface="+mn-cs"/>
              </a:rPr>
              <a:t>ANNEE UNIVERSITAIRE 2020 - 2021</a:t>
            </a:r>
          </a:p>
        </p:txBody>
      </p:sp>
      <p:pic>
        <p:nvPicPr>
          <p:cNvPr id="10" name="Google Shape;136;p26">
            <a:extLst>
              <a:ext uri="{FF2B5EF4-FFF2-40B4-BE49-F238E27FC236}">
                <a16:creationId xmlns:a16="http://schemas.microsoft.com/office/drawing/2014/main" id="{408BA8DC-6CAA-4C31-A3DB-04ABA891C334}"/>
              </a:ext>
            </a:extLst>
          </p:cNvPr>
          <p:cNvPicPr preferRelativeResize="0"/>
          <p:nvPr/>
        </p:nvPicPr>
        <p:blipFill>
          <a:blip r:embed="rId2">
            <a:alphaModFix/>
          </a:blip>
          <a:stretch>
            <a:fillRect/>
          </a:stretch>
        </p:blipFill>
        <p:spPr>
          <a:xfrm>
            <a:off x="966887" y="316947"/>
            <a:ext cx="1088013" cy="1108702"/>
          </a:xfrm>
          <a:prstGeom prst="rect">
            <a:avLst/>
          </a:prstGeom>
          <a:noFill/>
          <a:ln>
            <a:noFill/>
          </a:ln>
        </p:spPr>
      </p:pic>
      <p:pic>
        <p:nvPicPr>
          <p:cNvPr id="12" name="Google Shape;137;p26">
            <a:extLst>
              <a:ext uri="{FF2B5EF4-FFF2-40B4-BE49-F238E27FC236}">
                <a16:creationId xmlns:a16="http://schemas.microsoft.com/office/drawing/2014/main" id="{1F235B27-1E8C-452B-AA60-7CEBCFDDC3AD}"/>
              </a:ext>
            </a:extLst>
          </p:cNvPr>
          <p:cNvPicPr preferRelativeResize="0"/>
          <p:nvPr/>
        </p:nvPicPr>
        <p:blipFill>
          <a:blip r:embed="rId3">
            <a:alphaModFix/>
          </a:blip>
          <a:stretch>
            <a:fillRect/>
          </a:stretch>
        </p:blipFill>
        <p:spPr>
          <a:xfrm>
            <a:off x="9628763" y="121957"/>
            <a:ext cx="1833078" cy="1498681"/>
          </a:xfrm>
          <a:prstGeom prst="rect">
            <a:avLst/>
          </a:prstGeom>
          <a:noFill/>
          <a:ln>
            <a:noFill/>
          </a:ln>
        </p:spPr>
      </p:pic>
      <p:pic>
        <p:nvPicPr>
          <p:cNvPr id="14" name="Picture 13">
            <a:extLst>
              <a:ext uri="{FF2B5EF4-FFF2-40B4-BE49-F238E27FC236}">
                <a16:creationId xmlns:a16="http://schemas.microsoft.com/office/drawing/2014/main" id="{72B25714-67E6-4E48-ABD9-CC134E3F4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0998" y="2406562"/>
            <a:ext cx="7335143" cy="2225268"/>
          </a:xfrm>
          <a:prstGeom prst="rect">
            <a:avLst/>
          </a:prstGeom>
        </p:spPr>
      </p:pic>
      <p:sp>
        <p:nvSpPr>
          <p:cNvPr id="18" name="TextBox 17">
            <a:extLst>
              <a:ext uri="{FF2B5EF4-FFF2-40B4-BE49-F238E27FC236}">
                <a16:creationId xmlns:a16="http://schemas.microsoft.com/office/drawing/2014/main" id="{8BADDC5D-02DE-463A-B907-99448132029C}"/>
              </a:ext>
            </a:extLst>
          </p:cNvPr>
          <p:cNvSpPr txBox="1"/>
          <p:nvPr/>
        </p:nvSpPr>
        <p:spPr>
          <a:xfrm>
            <a:off x="3099858" y="1909352"/>
            <a:ext cx="5518149" cy="1015663"/>
          </a:xfrm>
          <a:prstGeom prst="rect">
            <a:avLst/>
          </a:prstGeom>
          <a:noFill/>
        </p:spPr>
        <p:txBody>
          <a:bodyPr wrap="square" rtlCol="0">
            <a:spAutoFit/>
          </a:bodyPr>
          <a:lstStyle/>
          <a:p>
            <a:pPr algn="ctr"/>
            <a:r>
              <a:rPr lang="fr-MA" sz="6000" b="1" dirty="0">
                <a:solidFill>
                  <a:srgbClr val="EAB772"/>
                </a:solidFill>
                <a:latin typeface="Bahnschrift" panose="020B0502040204020203" pitchFamily="34" charset="0"/>
              </a:rPr>
              <a:t>Atelier : GL </a:t>
            </a:r>
          </a:p>
        </p:txBody>
      </p:sp>
    </p:spTree>
    <p:extLst>
      <p:ext uri="{BB962C8B-B14F-4D97-AF65-F5344CB8AC3E}">
        <p14:creationId xmlns:p14="http://schemas.microsoft.com/office/powerpoint/2010/main" val="880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1EAA-3323-48EA-BA9F-206649ED23DA}"/>
              </a:ext>
            </a:extLst>
          </p:cNvPr>
          <p:cNvSpPr>
            <a:spLocks noGrp="1"/>
          </p:cNvSpPr>
          <p:nvPr>
            <p:ph type="title"/>
          </p:nvPr>
        </p:nvSpPr>
        <p:spPr/>
        <p:txBody>
          <a:bodyPr/>
          <a:lstStyle/>
          <a:p>
            <a:r>
              <a:rPr lang="fr-MA" sz="4800" dirty="0"/>
              <a:t>Installation d’outil</a:t>
            </a:r>
            <a:endParaRPr lang="fr-MA" dirty="0"/>
          </a:p>
        </p:txBody>
      </p:sp>
    </p:spTree>
    <p:extLst>
      <p:ext uri="{BB962C8B-B14F-4D97-AF65-F5344CB8AC3E}">
        <p14:creationId xmlns:p14="http://schemas.microsoft.com/office/powerpoint/2010/main" val="60887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893E-15F0-4C24-B9D4-E80E16CCFCF2}"/>
              </a:ext>
            </a:extLst>
          </p:cNvPr>
          <p:cNvSpPr>
            <a:spLocks noGrp="1"/>
          </p:cNvSpPr>
          <p:nvPr>
            <p:ph type="title"/>
          </p:nvPr>
        </p:nvSpPr>
        <p:spPr/>
        <p:txBody>
          <a:bodyPr/>
          <a:lstStyle/>
          <a:p>
            <a:r>
              <a:rPr lang="fr-MA" dirty="0"/>
              <a:t>Démonstration</a:t>
            </a:r>
          </a:p>
        </p:txBody>
      </p:sp>
    </p:spTree>
    <p:extLst>
      <p:ext uri="{BB962C8B-B14F-4D97-AF65-F5344CB8AC3E}">
        <p14:creationId xmlns:p14="http://schemas.microsoft.com/office/powerpoint/2010/main" val="311825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015D6F-8C36-4B8F-979A-5BD687C74919}"/>
              </a:ext>
            </a:extLst>
          </p:cNvPr>
          <p:cNvSpPr txBox="1"/>
          <p:nvPr/>
        </p:nvSpPr>
        <p:spPr>
          <a:xfrm>
            <a:off x="-390889" y="596487"/>
            <a:ext cx="5518149" cy="1015663"/>
          </a:xfrm>
          <a:prstGeom prst="rect">
            <a:avLst/>
          </a:prstGeom>
          <a:noFill/>
        </p:spPr>
        <p:txBody>
          <a:bodyPr wrap="square" rtlCol="0">
            <a:spAutoFit/>
          </a:bodyPr>
          <a:lstStyle/>
          <a:p>
            <a:pPr algn="ctr"/>
            <a:r>
              <a:rPr lang="fr-MA" sz="6000" b="1" dirty="0">
                <a:solidFill>
                  <a:srgbClr val="EAB772"/>
                </a:solidFill>
                <a:latin typeface="Bahnschrift" panose="020B0502040204020203" pitchFamily="34" charset="0"/>
              </a:rPr>
              <a:t>PLAN </a:t>
            </a:r>
          </a:p>
        </p:txBody>
      </p:sp>
      <p:sp>
        <p:nvSpPr>
          <p:cNvPr id="9" name="TextBox 8">
            <a:extLst>
              <a:ext uri="{FF2B5EF4-FFF2-40B4-BE49-F238E27FC236}">
                <a16:creationId xmlns:a16="http://schemas.microsoft.com/office/drawing/2014/main" id="{C8D38666-A868-486C-96E4-CA044DFA44B5}"/>
              </a:ext>
            </a:extLst>
          </p:cNvPr>
          <p:cNvSpPr txBox="1"/>
          <p:nvPr/>
        </p:nvSpPr>
        <p:spPr>
          <a:xfrm>
            <a:off x="2291644" y="2235200"/>
            <a:ext cx="5927713" cy="523220"/>
          </a:xfrm>
          <a:prstGeom prst="rect">
            <a:avLst/>
          </a:prstGeom>
          <a:noFill/>
        </p:spPr>
        <p:txBody>
          <a:bodyPr wrap="none" rtlCol="0">
            <a:spAutoFit/>
          </a:bodyPr>
          <a:lstStyle/>
          <a:p>
            <a:r>
              <a:rPr lang="fr-MA" sz="2800" dirty="0"/>
              <a:t>1 – </a:t>
            </a:r>
            <a:r>
              <a:rPr lang="fr-FR" sz="2800" dirty="0"/>
              <a:t>Les tests logiciel</a:t>
            </a:r>
            <a:r>
              <a:rPr lang="fr-MA" sz="2800" dirty="0"/>
              <a:t> (software </a:t>
            </a:r>
            <a:r>
              <a:rPr lang="fr-MA" sz="2800" dirty="0" err="1"/>
              <a:t>testing</a:t>
            </a:r>
            <a:r>
              <a:rPr lang="fr-MA" sz="2800" dirty="0"/>
              <a:t>)</a:t>
            </a:r>
            <a:r>
              <a:rPr lang="fr-FR" sz="2800" dirty="0"/>
              <a:t> </a:t>
            </a:r>
            <a:endParaRPr lang="fr-MA" sz="2800" dirty="0"/>
          </a:p>
        </p:txBody>
      </p:sp>
      <p:sp>
        <p:nvSpPr>
          <p:cNvPr id="10" name="TextBox 9">
            <a:extLst>
              <a:ext uri="{FF2B5EF4-FFF2-40B4-BE49-F238E27FC236}">
                <a16:creationId xmlns:a16="http://schemas.microsoft.com/office/drawing/2014/main" id="{424B6DC8-B2E5-47B0-8E3F-05FF3710F526}"/>
              </a:ext>
            </a:extLst>
          </p:cNvPr>
          <p:cNvSpPr txBox="1"/>
          <p:nvPr/>
        </p:nvSpPr>
        <p:spPr>
          <a:xfrm>
            <a:off x="2291644" y="2857033"/>
            <a:ext cx="4673267" cy="523220"/>
          </a:xfrm>
          <a:prstGeom prst="rect">
            <a:avLst/>
          </a:prstGeom>
          <a:noFill/>
        </p:spPr>
        <p:txBody>
          <a:bodyPr wrap="none" rtlCol="0">
            <a:spAutoFit/>
          </a:bodyPr>
          <a:lstStyle/>
          <a:p>
            <a:r>
              <a:rPr lang="fr-MA" sz="2800" dirty="0"/>
              <a:t>2 – Le test et L’analyse statique</a:t>
            </a:r>
          </a:p>
        </p:txBody>
      </p:sp>
      <p:sp>
        <p:nvSpPr>
          <p:cNvPr id="12" name="TextBox 11">
            <a:extLst>
              <a:ext uri="{FF2B5EF4-FFF2-40B4-BE49-F238E27FC236}">
                <a16:creationId xmlns:a16="http://schemas.microsoft.com/office/drawing/2014/main" id="{EB0CC010-1569-43E0-ADA5-20CE36555655}"/>
              </a:ext>
            </a:extLst>
          </p:cNvPr>
          <p:cNvSpPr txBox="1"/>
          <p:nvPr/>
        </p:nvSpPr>
        <p:spPr>
          <a:xfrm>
            <a:off x="2291644" y="3430168"/>
            <a:ext cx="2348720" cy="523220"/>
          </a:xfrm>
          <a:prstGeom prst="rect">
            <a:avLst/>
          </a:prstGeom>
          <a:noFill/>
        </p:spPr>
        <p:txBody>
          <a:bodyPr wrap="none" rtlCol="0">
            <a:spAutoFit/>
          </a:bodyPr>
          <a:lstStyle/>
          <a:p>
            <a:r>
              <a:rPr lang="fr-MA" sz="2800" dirty="0"/>
              <a:t>3 – </a:t>
            </a:r>
            <a:r>
              <a:rPr lang="fr-MA" sz="2800" dirty="0" err="1"/>
              <a:t>SonarQube</a:t>
            </a:r>
            <a:endParaRPr lang="fr-MA" sz="2800" dirty="0"/>
          </a:p>
        </p:txBody>
      </p:sp>
      <p:sp>
        <p:nvSpPr>
          <p:cNvPr id="13" name="TextBox 12">
            <a:extLst>
              <a:ext uri="{FF2B5EF4-FFF2-40B4-BE49-F238E27FC236}">
                <a16:creationId xmlns:a16="http://schemas.microsoft.com/office/drawing/2014/main" id="{0A89CF8C-28C4-450F-B5BA-17213FC7DF79}"/>
              </a:ext>
            </a:extLst>
          </p:cNvPr>
          <p:cNvSpPr txBox="1"/>
          <p:nvPr/>
        </p:nvSpPr>
        <p:spPr>
          <a:xfrm>
            <a:off x="2309321" y="4003303"/>
            <a:ext cx="3322513" cy="523220"/>
          </a:xfrm>
          <a:prstGeom prst="rect">
            <a:avLst/>
          </a:prstGeom>
          <a:noFill/>
        </p:spPr>
        <p:txBody>
          <a:bodyPr wrap="none" rtlCol="0">
            <a:spAutoFit/>
          </a:bodyPr>
          <a:lstStyle/>
          <a:p>
            <a:r>
              <a:rPr lang="fr-MA" sz="2800" dirty="0"/>
              <a:t>4 – Installation d’outil</a:t>
            </a:r>
          </a:p>
        </p:txBody>
      </p:sp>
      <p:sp>
        <p:nvSpPr>
          <p:cNvPr id="15" name="TextBox 14">
            <a:extLst>
              <a:ext uri="{FF2B5EF4-FFF2-40B4-BE49-F238E27FC236}">
                <a16:creationId xmlns:a16="http://schemas.microsoft.com/office/drawing/2014/main" id="{55BF69EF-9C64-4618-92A6-3C8C50EA858F}"/>
              </a:ext>
            </a:extLst>
          </p:cNvPr>
          <p:cNvSpPr txBox="1"/>
          <p:nvPr/>
        </p:nvSpPr>
        <p:spPr>
          <a:xfrm>
            <a:off x="2309321" y="4526523"/>
            <a:ext cx="2979983" cy="523220"/>
          </a:xfrm>
          <a:prstGeom prst="rect">
            <a:avLst/>
          </a:prstGeom>
          <a:noFill/>
        </p:spPr>
        <p:txBody>
          <a:bodyPr wrap="none" rtlCol="0">
            <a:spAutoFit/>
          </a:bodyPr>
          <a:lstStyle/>
          <a:p>
            <a:r>
              <a:rPr lang="fr-MA" sz="2800" dirty="0"/>
              <a:t>5 – Démonstration </a:t>
            </a:r>
          </a:p>
        </p:txBody>
      </p:sp>
    </p:spTree>
    <p:extLst>
      <p:ext uri="{BB962C8B-B14F-4D97-AF65-F5344CB8AC3E}">
        <p14:creationId xmlns:p14="http://schemas.microsoft.com/office/powerpoint/2010/main" val="355749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CD5A-C64A-4E07-B73A-EE7E8C2EAE44}"/>
              </a:ext>
            </a:extLst>
          </p:cNvPr>
          <p:cNvSpPr>
            <a:spLocks noGrp="1"/>
          </p:cNvSpPr>
          <p:nvPr>
            <p:ph type="title"/>
          </p:nvPr>
        </p:nvSpPr>
        <p:spPr/>
        <p:txBody>
          <a:bodyPr/>
          <a:lstStyle/>
          <a:p>
            <a:r>
              <a:rPr lang="fr-MA" dirty="0"/>
              <a:t>S</a:t>
            </a:r>
            <a:r>
              <a:rPr lang="fr-MA" sz="4800" dirty="0"/>
              <a:t>oftware </a:t>
            </a:r>
            <a:r>
              <a:rPr lang="fr-MA" sz="4800" dirty="0" err="1"/>
              <a:t>testing</a:t>
            </a:r>
            <a:endParaRPr lang="fr-MA" dirty="0"/>
          </a:p>
        </p:txBody>
      </p:sp>
      <p:sp>
        <p:nvSpPr>
          <p:cNvPr id="4" name="TextBox 3">
            <a:extLst>
              <a:ext uri="{FF2B5EF4-FFF2-40B4-BE49-F238E27FC236}">
                <a16:creationId xmlns:a16="http://schemas.microsoft.com/office/drawing/2014/main" id="{D0B3AF6D-2A78-4DF5-8AB5-EB5D8BE03149}"/>
              </a:ext>
            </a:extLst>
          </p:cNvPr>
          <p:cNvSpPr txBox="1"/>
          <p:nvPr/>
        </p:nvSpPr>
        <p:spPr>
          <a:xfrm>
            <a:off x="1097280" y="2137813"/>
            <a:ext cx="9796498" cy="369332"/>
          </a:xfrm>
          <a:prstGeom prst="rect">
            <a:avLst/>
          </a:prstGeom>
          <a:noFill/>
        </p:spPr>
        <p:txBody>
          <a:bodyPr wrap="square">
            <a:spAutoFit/>
          </a:bodyPr>
          <a:lstStyle/>
          <a:p>
            <a:pPr marL="285750" indent="-285750" algn="just">
              <a:buFont typeface="Wingdings" panose="05000000000000000000" pitchFamily="2" charset="2"/>
              <a:buChar char="Ø"/>
            </a:pPr>
            <a:r>
              <a:rPr lang="fr-MA" dirty="0">
                <a:latin typeface="Calibri (Body)"/>
              </a:rPr>
              <a:t>Les tests logiciel </a:t>
            </a:r>
            <a:r>
              <a:rPr lang="fr-FR" b="0" i="0" dirty="0">
                <a:solidFill>
                  <a:srgbClr val="6C6C6C"/>
                </a:solidFill>
                <a:effectLst/>
                <a:latin typeface="Calibri (Body)"/>
              </a:rPr>
              <a:t>évaluent le bon fonctionnement d'un programme logiciel.</a:t>
            </a:r>
            <a:endParaRPr lang="fr-MA" dirty="0">
              <a:latin typeface="Calibri (Body)"/>
            </a:endParaRPr>
          </a:p>
        </p:txBody>
      </p:sp>
      <p:sp>
        <p:nvSpPr>
          <p:cNvPr id="7" name="TextBox 6">
            <a:extLst>
              <a:ext uri="{FF2B5EF4-FFF2-40B4-BE49-F238E27FC236}">
                <a16:creationId xmlns:a16="http://schemas.microsoft.com/office/drawing/2014/main" id="{96B3CDB9-BFC9-41E6-8E7E-6AAC50F4E91A}"/>
              </a:ext>
            </a:extLst>
          </p:cNvPr>
          <p:cNvSpPr txBox="1"/>
          <p:nvPr/>
        </p:nvSpPr>
        <p:spPr>
          <a:xfrm>
            <a:off x="1097280" y="2643910"/>
            <a:ext cx="6214532" cy="369332"/>
          </a:xfrm>
          <a:prstGeom prst="rect">
            <a:avLst/>
          </a:prstGeom>
          <a:noFill/>
        </p:spPr>
        <p:txBody>
          <a:bodyPr wrap="square">
            <a:spAutoFit/>
          </a:bodyPr>
          <a:lstStyle/>
          <a:p>
            <a:pPr marL="285750" indent="-285750">
              <a:buFont typeface="Wingdings" panose="05000000000000000000" pitchFamily="2" charset="2"/>
              <a:buChar char="Ø"/>
            </a:pPr>
            <a:r>
              <a:rPr lang="fr-FR" dirty="0"/>
              <a:t>Fait partie du cycle de vie du développement logiciel</a:t>
            </a:r>
            <a:endParaRPr lang="fr-MA" dirty="0"/>
          </a:p>
        </p:txBody>
      </p:sp>
      <p:sp>
        <p:nvSpPr>
          <p:cNvPr id="10" name="TextBox 9">
            <a:extLst>
              <a:ext uri="{FF2B5EF4-FFF2-40B4-BE49-F238E27FC236}">
                <a16:creationId xmlns:a16="http://schemas.microsoft.com/office/drawing/2014/main" id="{85C5577E-4982-4EA6-B4BE-3BEC12FEC19F}"/>
              </a:ext>
            </a:extLst>
          </p:cNvPr>
          <p:cNvSpPr txBox="1"/>
          <p:nvPr/>
        </p:nvSpPr>
        <p:spPr>
          <a:xfrm>
            <a:off x="1097280" y="3150007"/>
            <a:ext cx="10451253" cy="369332"/>
          </a:xfrm>
          <a:prstGeom prst="rect">
            <a:avLst/>
          </a:prstGeom>
          <a:noFill/>
        </p:spPr>
        <p:txBody>
          <a:bodyPr wrap="square">
            <a:spAutoFit/>
          </a:bodyPr>
          <a:lstStyle/>
          <a:p>
            <a:pPr marL="285750" indent="-285750">
              <a:buFont typeface="Wingdings" panose="05000000000000000000" pitchFamily="2" charset="2"/>
              <a:buChar char="Ø"/>
            </a:pPr>
            <a:r>
              <a:rPr lang="fr-FR" dirty="0"/>
              <a:t>Son objectif est d'assurer que le code à déployer est de haute qualité et sans erreur.</a:t>
            </a:r>
            <a:endParaRPr lang="fr-MA" dirty="0"/>
          </a:p>
        </p:txBody>
      </p:sp>
      <p:pic>
        <p:nvPicPr>
          <p:cNvPr id="12" name="Picture 11">
            <a:extLst>
              <a:ext uri="{FF2B5EF4-FFF2-40B4-BE49-F238E27FC236}">
                <a16:creationId xmlns:a16="http://schemas.microsoft.com/office/drawing/2014/main" id="{31F8E989-DEF9-4FAB-84E2-890381A4E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764" y="3920705"/>
            <a:ext cx="1148470" cy="1148470"/>
          </a:xfrm>
          <a:prstGeom prst="rect">
            <a:avLst/>
          </a:prstGeom>
        </p:spPr>
      </p:pic>
      <p:pic>
        <p:nvPicPr>
          <p:cNvPr id="14" name="Picture 13">
            <a:extLst>
              <a:ext uri="{FF2B5EF4-FFF2-40B4-BE49-F238E27FC236}">
                <a16:creationId xmlns:a16="http://schemas.microsoft.com/office/drawing/2014/main" id="{C508378F-17B7-4D09-BFEF-BD4844D08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064" y="3920705"/>
            <a:ext cx="1061902" cy="1148470"/>
          </a:xfrm>
          <a:prstGeom prst="rect">
            <a:avLst/>
          </a:prstGeom>
        </p:spPr>
      </p:pic>
      <p:pic>
        <p:nvPicPr>
          <p:cNvPr id="16" name="Picture 15">
            <a:extLst>
              <a:ext uri="{FF2B5EF4-FFF2-40B4-BE49-F238E27FC236}">
                <a16:creationId xmlns:a16="http://schemas.microsoft.com/office/drawing/2014/main" id="{9120447F-5245-4628-B53D-B4AEE6B328B4}"/>
              </a:ext>
            </a:extLst>
          </p:cNvPr>
          <p:cNvPicPr>
            <a:picLocks noChangeAspect="1"/>
          </p:cNvPicPr>
          <p:nvPr/>
        </p:nvPicPr>
        <p:blipFill rotWithShape="1">
          <a:blip r:embed="rId4">
            <a:extLst>
              <a:ext uri="{28A0092B-C50C-407E-A947-70E740481C1C}">
                <a14:useLocalDpi xmlns:a14="http://schemas.microsoft.com/office/drawing/2010/main" val="0"/>
              </a:ext>
            </a:extLst>
          </a:blip>
          <a:srcRect l="8461" t="1376" r="-7609" b="7760"/>
          <a:stretch/>
        </p:blipFill>
        <p:spPr>
          <a:xfrm>
            <a:off x="8620961" y="3863992"/>
            <a:ext cx="1226543" cy="1194343"/>
          </a:xfrm>
          <a:prstGeom prst="rect">
            <a:avLst/>
          </a:prstGeom>
        </p:spPr>
      </p:pic>
      <p:cxnSp>
        <p:nvCxnSpPr>
          <p:cNvPr id="18" name="Straight Arrow Connector 17">
            <a:extLst>
              <a:ext uri="{FF2B5EF4-FFF2-40B4-BE49-F238E27FC236}">
                <a16:creationId xmlns:a16="http://schemas.microsoft.com/office/drawing/2014/main" id="{FE102507-DCC6-453F-8734-D8C84A898870}"/>
              </a:ext>
            </a:extLst>
          </p:cNvPr>
          <p:cNvCxnSpPr>
            <a:cxnSpLocks/>
          </p:cNvCxnSpPr>
          <p:nvPr/>
        </p:nvCxnSpPr>
        <p:spPr>
          <a:xfrm>
            <a:off x="3104444" y="4630631"/>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7299A5-9033-4151-AFCA-BFBDDC2D3D53}"/>
              </a:ext>
            </a:extLst>
          </p:cNvPr>
          <p:cNvCxnSpPr>
            <a:cxnSpLocks/>
          </p:cNvCxnSpPr>
          <p:nvPr/>
        </p:nvCxnSpPr>
        <p:spPr>
          <a:xfrm>
            <a:off x="6611900" y="4597903"/>
            <a:ext cx="1651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Arrow: Curved Up 29">
            <a:extLst>
              <a:ext uri="{FF2B5EF4-FFF2-40B4-BE49-F238E27FC236}">
                <a16:creationId xmlns:a16="http://schemas.microsoft.com/office/drawing/2014/main" id="{13CC280C-7E39-457A-8E2B-8E60FCF7EED4}"/>
              </a:ext>
            </a:extLst>
          </p:cNvPr>
          <p:cNvSpPr/>
          <p:nvPr/>
        </p:nvSpPr>
        <p:spPr>
          <a:xfrm flipH="1">
            <a:off x="2241529" y="5318825"/>
            <a:ext cx="2982135" cy="8461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solidFill>
                <a:schemeClr val="tx1"/>
              </a:solidFill>
            </a:endParaRPr>
          </a:p>
        </p:txBody>
      </p:sp>
      <p:sp>
        <p:nvSpPr>
          <p:cNvPr id="31" name="TextBox 30">
            <a:extLst>
              <a:ext uri="{FF2B5EF4-FFF2-40B4-BE49-F238E27FC236}">
                <a16:creationId xmlns:a16="http://schemas.microsoft.com/office/drawing/2014/main" id="{EC95B9FF-A39A-4592-8717-2B4A379F0B2F}"/>
              </a:ext>
            </a:extLst>
          </p:cNvPr>
          <p:cNvSpPr txBox="1"/>
          <p:nvPr/>
        </p:nvSpPr>
        <p:spPr>
          <a:xfrm>
            <a:off x="3204887" y="5408658"/>
            <a:ext cx="1055417" cy="369332"/>
          </a:xfrm>
          <a:prstGeom prst="rect">
            <a:avLst/>
          </a:prstGeom>
          <a:noFill/>
        </p:spPr>
        <p:txBody>
          <a:bodyPr wrap="none" rtlCol="0">
            <a:spAutoFit/>
          </a:bodyPr>
          <a:lstStyle/>
          <a:p>
            <a:r>
              <a:rPr lang="fr-MA" dirty="0"/>
              <a:t>Fix </a:t>
            </a:r>
            <a:r>
              <a:rPr lang="fr-MA" dirty="0" err="1"/>
              <a:t>errors</a:t>
            </a:r>
            <a:endParaRPr lang="fr-MA" dirty="0"/>
          </a:p>
        </p:txBody>
      </p:sp>
    </p:spTree>
    <p:extLst>
      <p:ext uri="{BB962C8B-B14F-4D97-AF65-F5344CB8AC3E}">
        <p14:creationId xmlns:p14="http://schemas.microsoft.com/office/powerpoint/2010/main" val="30874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6A0D-BE84-42B3-B87D-934F6759396C}"/>
              </a:ext>
            </a:extLst>
          </p:cNvPr>
          <p:cNvSpPr>
            <a:spLocks noGrp="1"/>
          </p:cNvSpPr>
          <p:nvPr>
            <p:ph type="title"/>
          </p:nvPr>
        </p:nvSpPr>
        <p:spPr/>
        <p:txBody>
          <a:bodyPr/>
          <a:lstStyle/>
          <a:p>
            <a:r>
              <a:rPr lang="fr-MA" dirty="0"/>
              <a:t>Le test statique</a:t>
            </a:r>
          </a:p>
        </p:txBody>
      </p:sp>
      <p:pic>
        <p:nvPicPr>
          <p:cNvPr id="12" name="Picture 11">
            <a:extLst>
              <a:ext uri="{FF2B5EF4-FFF2-40B4-BE49-F238E27FC236}">
                <a16:creationId xmlns:a16="http://schemas.microsoft.com/office/drawing/2014/main" id="{CD74C09B-0077-4746-86DD-D7F46F53F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884" y="3809261"/>
            <a:ext cx="3830477" cy="2330162"/>
          </a:xfrm>
          <a:prstGeom prst="rect">
            <a:avLst/>
          </a:prstGeom>
        </p:spPr>
      </p:pic>
      <p:pic>
        <p:nvPicPr>
          <p:cNvPr id="14" name="Picture 13">
            <a:extLst>
              <a:ext uri="{FF2B5EF4-FFF2-40B4-BE49-F238E27FC236}">
                <a16:creationId xmlns:a16="http://schemas.microsoft.com/office/drawing/2014/main" id="{7C240BFD-68DB-4C57-83C0-2913E47A8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10" y="3900025"/>
            <a:ext cx="3730807" cy="2190378"/>
          </a:xfrm>
          <a:prstGeom prst="rect">
            <a:avLst/>
          </a:prstGeom>
        </p:spPr>
      </p:pic>
      <p:sp>
        <p:nvSpPr>
          <p:cNvPr id="15" name="Arrow: Right 14">
            <a:extLst>
              <a:ext uri="{FF2B5EF4-FFF2-40B4-BE49-F238E27FC236}">
                <a16:creationId xmlns:a16="http://schemas.microsoft.com/office/drawing/2014/main" id="{95DC6190-2E6A-46D0-A580-FB51AEF775DD}"/>
              </a:ext>
            </a:extLst>
          </p:cNvPr>
          <p:cNvSpPr/>
          <p:nvPr/>
        </p:nvSpPr>
        <p:spPr>
          <a:xfrm>
            <a:off x="4385396" y="4995214"/>
            <a:ext cx="3377905" cy="23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7" name="TextBox 16">
            <a:extLst>
              <a:ext uri="{FF2B5EF4-FFF2-40B4-BE49-F238E27FC236}">
                <a16:creationId xmlns:a16="http://schemas.microsoft.com/office/drawing/2014/main" id="{8F5BE3EE-0E5E-4744-AFBE-8D94BE22F034}"/>
              </a:ext>
            </a:extLst>
          </p:cNvPr>
          <p:cNvSpPr txBox="1"/>
          <p:nvPr/>
        </p:nvSpPr>
        <p:spPr>
          <a:xfrm>
            <a:off x="1097280" y="2089901"/>
            <a:ext cx="9954542" cy="369332"/>
          </a:xfrm>
          <a:prstGeom prst="rect">
            <a:avLst/>
          </a:prstGeom>
          <a:noFill/>
        </p:spPr>
        <p:txBody>
          <a:bodyPr wrap="square">
            <a:spAutoFit/>
          </a:bodyPr>
          <a:lstStyle/>
          <a:p>
            <a:pPr marL="285750" indent="-285750">
              <a:buFont typeface="Wingdings" panose="05000000000000000000" pitchFamily="2" charset="2"/>
              <a:buChar char="Ø"/>
            </a:pPr>
            <a:r>
              <a:rPr lang="fr-FR" b="0" i="0" dirty="0">
                <a:solidFill>
                  <a:srgbClr val="333333"/>
                </a:solidFill>
                <a:effectLst/>
                <a:latin typeface="Calibri (Body)"/>
              </a:rPr>
              <a:t>Ce type de test de logiciel est effectué avant de mettre le logiciel en action</a:t>
            </a:r>
            <a:endParaRPr lang="fr-MA" dirty="0">
              <a:latin typeface="Calibri (Body)"/>
            </a:endParaRPr>
          </a:p>
        </p:txBody>
      </p:sp>
      <p:sp>
        <p:nvSpPr>
          <p:cNvPr id="18" name="TextBox 17">
            <a:extLst>
              <a:ext uri="{FF2B5EF4-FFF2-40B4-BE49-F238E27FC236}">
                <a16:creationId xmlns:a16="http://schemas.microsoft.com/office/drawing/2014/main" id="{2326C07A-E0F6-4B84-935A-13637F76CB0F}"/>
              </a:ext>
            </a:extLst>
          </p:cNvPr>
          <p:cNvSpPr txBox="1"/>
          <p:nvPr/>
        </p:nvSpPr>
        <p:spPr>
          <a:xfrm>
            <a:off x="1097280" y="2588644"/>
            <a:ext cx="10530276" cy="369332"/>
          </a:xfrm>
          <a:prstGeom prst="rect">
            <a:avLst/>
          </a:prstGeom>
          <a:noFill/>
        </p:spPr>
        <p:txBody>
          <a:bodyPr wrap="square">
            <a:spAutoFit/>
          </a:bodyPr>
          <a:lstStyle/>
          <a:p>
            <a:pPr marL="285750" indent="-285750">
              <a:buFont typeface="Wingdings" panose="05000000000000000000" pitchFamily="2" charset="2"/>
              <a:buChar char="Ø"/>
            </a:pPr>
            <a:r>
              <a:rPr lang="fr-FR" dirty="0">
                <a:solidFill>
                  <a:srgbClr val="333333"/>
                </a:solidFill>
                <a:latin typeface="MontserratRegular"/>
              </a:rPr>
              <a:t>E</a:t>
            </a:r>
            <a:r>
              <a:rPr lang="fr-FR" b="0" i="0" dirty="0">
                <a:solidFill>
                  <a:srgbClr val="333333"/>
                </a:solidFill>
                <a:effectLst/>
                <a:latin typeface="MontserratRegular"/>
              </a:rPr>
              <a:t>ffectués pour rechercher les erreurs dans les algorithmes, les codes ou les documents</a:t>
            </a:r>
            <a:endParaRPr lang="fr-MA" dirty="0">
              <a:latin typeface="Calibri (Body)"/>
            </a:endParaRPr>
          </a:p>
        </p:txBody>
      </p:sp>
      <p:sp>
        <p:nvSpPr>
          <p:cNvPr id="21" name="TextBox 20">
            <a:extLst>
              <a:ext uri="{FF2B5EF4-FFF2-40B4-BE49-F238E27FC236}">
                <a16:creationId xmlns:a16="http://schemas.microsoft.com/office/drawing/2014/main" id="{ED772E68-17FB-46E8-BF6F-1D50784FDF7E}"/>
              </a:ext>
            </a:extLst>
          </p:cNvPr>
          <p:cNvSpPr txBox="1"/>
          <p:nvPr/>
        </p:nvSpPr>
        <p:spPr>
          <a:xfrm>
            <a:off x="1097280" y="3065973"/>
            <a:ext cx="10530276" cy="646331"/>
          </a:xfrm>
          <a:prstGeom prst="rect">
            <a:avLst/>
          </a:prstGeom>
          <a:noFill/>
        </p:spPr>
        <p:txBody>
          <a:bodyPr wrap="square">
            <a:spAutoFit/>
          </a:bodyPr>
          <a:lstStyle/>
          <a:p>
            <a:pPr marL="285750" indent="-285750" algn="just">
              <a:buFont typeface="Wingdings" panose="05000000000000000000" pitchFamily="2" charset="2"/>
              <a:buChar char="Ø"/>
            </a:pPr>
            <a:r>
              <a:rPr lang="fr-FR" b="0" i="0" dirty="0">
                <a:solidFill>
                  <a:srgbClr val="333333"/>
                </a:solidFill>
                <a:effectLst/>
                <a:latin typeface="MontserratRegular"/>
              </a:rPr>
              <a:t>Le test est effectué par le rédacteur ou le développeur du logiciel ou par des testeurs et se fait en le parcourant, en vérifiant les revues de code ou en effectuant une inspection visuelle..</a:t>
            </a:r>
            <a:endParaRPr lang="fr-MA" dirty="0">
              <a:latin typeface="Calibri (Body)"/>
            </a:endParaRPr>
          </a:p>
        </p:txBody>
      </p:sp>
    </p:spTree>
    <p:extLst>
      <p:ext uri="{BB962C8B-B14F-4D97-AF65-F5344CB8AC3E}">
        <p14:creationId xmlns:p14="http://schemas.microsoft.com/office/powerpoint/2010/main" val="38374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596-7E32-48CF-B4D1-C08F894EBD84}"/>
              </a:ext>
            </a:extLst>
          </p:cNvPr>
          <p:cNvSpPr>
            <a:spLocks noGrp="1"/>
          </p:cNvSpPr>
          <p:nvPr>
            <p:ph type="title"/>
          </p:nvPr>
        </p:nvSpPr>
        <p:spPr/>
        <p:txBody>
          <a:bodyPr/>
          <a:lstStyle/>
          <a:p>
            <a:r>
              <a:rPr lang="fr-MA" sz="4800" dirty="0"/>
              <a:t>L’analyse statique</a:t>
            </a:r>
            <a:endParaRPr lang="fr-MA" dirty="0"/>
          </a:p>
        </p:txBody>
      </p:sp>
      <p:pic>
        <p:nvPicPr>
          <p:cNvPr id="3" name="Picture 2">
            <a:extLst>
              <a:ext uri="{FF2B5EF4-FFF2-40B4-BE49-F238E27FC236}">
                <a16:creationId xmlns:a16="http://schemas.microsoft.com/office/drawing/2014/main" id="{8F4C84EF-1490-4001-98C9-21CCE1BB2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6" y="3171678"/>
            <a:ext cx="3730807" cy="2190378"/>
          </a:xfrm>
          <a:prstGeom prst="rect">
            <a:avLst/>
          </a:prstGeom>
        </p:spPr>
      </p:pic>
      <p:sp>
        <p:nvSpPr>
          <p:cNvPr id="4" name="Arrow: Right 3">
            <a:extLst>
              <a:ext uri="{FF2B5EF4-FFF2-40B4-BE49-F238E27FC236}">
                <a16:creationId xmlns:a16="http://schemas.microsoft.com/office/drawing/2014/main" id="{2190A3C2-0F40-4C27-939A-099ED3D4DC94}"/>
              </a:ext>
            </a:extLst>
          </p:cNvPr>
          <p:cNvSpPr/>
          <p:nvPr/>
        </p:nvSpPr>
        <p:spPr>
          <a:xfrm>
            <a:off x="4474781" y="4266867"/>
            <a:ext cx="2682375" cy="166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7" name="TextBox 6">
            <a:extLst>
              <a:ext uri="{FF2B5EF4-FFF2-40B4-BE49-F238E27FC236}">
                <a16:creationId xmlns:a16="http://schemas.microsoft.com/office/drawing/2014/main" id="{1E07B822-A70C-4D7E-BB41-1BA1C2760A0F}"/>
              </a:ext>
            </a:extLst>
          </p:cNvPr>
          <p:cNvSpPr txBox="1"/>
          <p:nvPr/>
        </p:nvSpPr>
        <p:spPr>
          <a:xfrm>
            <a:off x="1097280" y="1944803"/>
            <a:ext cx="10058400" cy="646331"/>
          </a:xfrm>
          <a:prstGeom prst="rect">
            <a:avLst/>
          </a:prstGeom>
          <a:noFill/>
        </p:spPr>
        <p:txBody>
          <a:bodyPr wrap="square">
            <a:spAutoFit/>
          </a:bodyPr>
          <a:lstStyle/>
          <a:p>
            <a:pPr marL="285750" indent="-285750" algn="just">
              <a:buFont typeface="Wingdings" panose="05000000000000000000" pitchFamily="2" charset="2"/>
              <a:buChar char="Ø"/>
            </a:pPr>
            <a:r>
              <a:rPr lang="fr-FR" dirty="0"/>
              <a:t>il existe de nombreux outils qui aident aux tests statiques et nous fournissent les analyse pour </a:t>
            </a:r>
          </a:p>
          <a:p>
            <a:pPr algn="just"/>
            <a:r>
              <a:rPr lang="fr-FR" dirty="0"/>
              <a:t>une meilleure compréhension</a:t>
            </a:r>
            <a:endParaRPr lang="fr-MA" dirty="0"/>
          </a:p>
        </p:txBody>
      </p:sp>
      <p:pic>
        <p:nvPicPr>
          <p:cNvPr id="9" name="Picture 8">
            <a:extLst>
              <a:ext uri="{FF2B5EF4-FFF2-40B4-BE49-F238E27FC236}">
                <a16:creationId xmlns:a16="http://schemas.microsoft.com/office/drawing/2014/main" id="{2C29352B-CCDB-4284-BC76-2EA439422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206" y="2831981"/>
            <a:ext cx="4292198" cy="2530075"/>
          </a:xfrm>
          <a:prstGeom prst="rect">
            <a:avLst/>
          </a:prstGeom>
        </p:spPr>
      </p:pic>
    </p:spTree>
    <p:extLst>
      <p:ext uri="{BB962C8B-B14F-4D97-AF65-F5344CB8AC3E}">
        <p14:creationId xmlns:p14="http://schemas.microsoft.com/office/powerpoint/2010/main" val="288653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A16C-E97B-420C-A209-86876B7384A9}"/>
              </a:ext>
            </a:extLst>
          </p:cNvPr>
          <p:cNvSpPr>
            <a:spLocks noGrp="1"/>
          </p:cNvSpPr>
          <p:nvPr>
            <p:ph type="title"/>
          </p:nvPr>
        </p:nvSpPr>
        <p:spPr/>
        <p:txBody>
          <a:bodyPr/>
          <a:lstStyle/>
          <a:p>
            <a:r>
              <a:rPr lang="fr-MA" dirty="0"/>
              <a:t>Les outils de test statique</a:t>
            </a:r>
          </a:p>
        </p:txBody>
      </p:sp>
      <p:pic>
        <p:nvPicPr>
          <p:cNvPr id="5" name="Picture 4">
            <a:extLst>
              <a:ext uri="{FF2B5EF4-FFF2-40B4-BE49-F238E27FC236}">
                <a16:creationId xmlns:a16="http://schemas.microsoft.com/office/drawing/2014/main" id="{CFFF948E-A417-4CEE-A4DA-091639C5C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140883"/>
            <a:ext cx="3520193" cy="1067924"/>
          </a:xfrm>
          <a:prstGeom prst="rect">
            <a:avLst/>
          </a:prstGeom>
        </p:spPr>
      </p:pic>
      <p:pic>
        <p:nvPicPr>
          <p:cNvPr id="9" name="Picture 8">
            <a:extLst>
              <a:ext uri="{FF2B5EF4-FFF2-40B4-BE49-F238E27FC236}">
                <a16:creationId xmlns:a16="http://schemas.microsoft.com/office/drawing/2014/main" id="{0F9BA392-B542-4F94-8B2A-099414D67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544" y="2722345"/>
            <a:ext cx="1905000" cy="1905000"/>
          </a:xfrm>
          <a:prstGeom prst="rect">
            <a:avLst/>
          </a:prstGeom>
        </p:spPr>
      </p:pic>
      <p:pic>
        <p:nvPicPr>
          <p:cNvPr id="11" name="Picture 10">
            <a:extLst>
              <a:ext uri="{FF2B5EF4-FFF2-40B4-BE49-F238E27FC236}">
                <a16:creationId xmlns:a16="http://schemas.microsoft.com/office/drawing/2014/main" id="{2802E0C1-B4EB-4A62-8CC7-8433E638A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02" y="2418644"/>
            <a:ext cx="2280355" cy="2280355"/>
          </a:xfrm>
          <a:prstGeom prst="rect">
            <a:avLst/>
          </a:prstGeom>
        </p:spPr>
      </p:pic>
    </p:spTree>
    <p:extLst>
      <p:ext uri="{BB962C8B-B14F-4D97-AF65-F5344CB8AC3E}">
        <p14:creationId xmlns:p14="http://schemas.microsoft.com/office/powerpoint/2010/main" val="84701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1CA-6B9B-4C1C-B048-86D4FC11E17E}"/>
              </a:ext>
            </a:extLst>
          </p:cNvPr>
          <p:cNvSpPr>
            <a:spLocks noGrp="1"/>
          </p:cNvSpPr>
          <p:nvPr>
            <p:ph type="title"/>
          </p:nvPr>
        </p:nvSpPr>
        <p:spPr/>
        <p:txBody>
          <a:bodyPr/>
          <a:lstStyle/>
          <a:p>
            <a:r>
              <a:rPr lang="fr-MA" sz="4800" dirty="0" err="1"/>
              <a:t>SonarQube</a:t>
            </a:r>
            <a:endParaRPr lang="fr-MA" dirty="0"/>
          </a:p>
        </p:txBody>
      </p:sp>
      <p:sp>
        <p:nvSpPr>
          <p:cNvPr id="6" name="TextBox 5">
            <a:extLst>
              <a:ext uri="{FF2B5EF4-FFF2-40B4-BE49-F238E27FC236}">
                <a16:creationId xmlns:a16="http://schemas.microsoft.com/office/drawing/2014/main" id="{3144AD84-A408-4730-9C1B-B8846F9898D8}"/>
              </a:ext>
            </a:extLst>
          </p:cNvPr>
          <p:cNvSpPr txBox="1"/>
          <p:nvPr/>
        </p:nvSpPr>
        <p:spPr>
          <a:xfrm>
            <a:off x="1097280" y="1976735"/>
            <a:ext cx="10281920" cy="646331"/>
          </a:xfrm>
          <a:prstGeom prst="rect">
            <a:avLst/>
          </a:prstGeom>
          <a:noFill/>
        </p:spPr>
        <p:txBody>
          <a:bodyPr wrap="square">
            <a:spAutoFit/>
          </a:bodyPr>
          <a:lstStyle/>
          <a:p>
            <a:r>
              <a:rPr lang="fr-FR" dirty="0" err="1"/>
              <a:t>SonarQube</a:t>
            </a:r>
            <a:r>
              <a:rPr lang="fr-FR" dirty="0"/>
              <a:t> est un logiciel open-source développé par la société </a:t>
            </a:r>
            <a:r>
              <a:rPr lang="fr-FR" dirty="0" err="1"/>
              <a:t>SonarSource</a:t>
            </a:r>
            <a:r>
              <a:rPr lang="fr-FR" dirty="0"/>
              <a:t>. Il permet de mesurer la qualité de votre code de plusieurs façons.</a:t>
            </a:r>
            <a:endParaRPr lang="fr-MA" dirty="0"/>
          </a:p>
        </p:txBody>
      </p:sp>
      <p:sp>
        <p:nvSpPr>
          <p:cNvPr id="8" name="TextBox 7">
            <a:extLst>
              <a:ext uri="{FF2B5EF4-FFF2-40B4-BE49-F238E27FC236}">
                <a16:creationId xmlns:a16="http://schemas.microsoft.com/office/drawing/2014/main" id="{9761BAD3-5D13-4FAE-9C1B-AE1248013228}"/>
              </a:ext>
            </a:extLst>
          </p:cNvPr>
          <p:cNvSpPr txBox="1"/>
          <p:nvPr/>
        </p:nvSpPr>
        <p:spPr>
          <a:xfrm>
            <a:off x="1097280" y="2862441"/>
            <a:ext cx="6096000" cy="369332"/>
          </a:xfrm>
          <a:prstGeom prst="rect">
            <a:avLst/>
          </a:prstGeom>
          <a:noFill/>
        </p:spPr>
        <p:txBody>
          <a:bodyPr wrap="square">
            <a:spAutoFit/>
          </a:bodyPr>
          <a:lstStyle/>
          <a:p>
            <a:pPr algn="just"/>
            <a:r>
              <a:rPr lang="fr-FR" b="1" i="0" cap="all" dirty="0">
                <a:solidFill>
                  <a:srgbClr val="021515"/>
                </a:solidFill>
                <a:effectLst/>
                <a:latin typeface="Encode Sans"/>
              </a:rPr>
              <a:t>QU'EST-CE QU'ON PEUT FAIRE AVEC ?</a:t>
            </a:r>
            <a:endParaRPr lang="fr-FR" b="0" i="0" cap="all" dirty="0">
              <a:solidFill>
                <a:srgbClr val="021515"/>
              </a:solidFill>
              <a:effectLst/>
              <a:latin typeface="Encode Sans"/>
            </a:endParaRPr>
          </a:p>
        </p:txBody>
      </p:sp>
      <p:sp>
        <p:nvSpPr>
          <p:cNvPr id="10" name="TextBox 9">
            <a:extLst>
              <a:ext uri="{FF2B5EF4-FFF2-40B4-BE49-F238E27FC236}">
                <a16:creationId xmlns:a16="http://schemas.microsoft.com/office/drawing/2014/main" id="{032B6F1D-9BB3-480D-8B85-25F378177D65}"/>
              </a:ext>
            </a:extLst>
          </p:cNvPr>
          <p:cNvSpPr txBox="1"/>
          <p:nvPr/>
        </p:nvSpPr>
        <p:spPr>
          <a:xfrm>
            <a:off x="1496906" y="3429000"/>
            <a:ext cx="9482667" cy="2031325"/>
          </a:xfrm>
          <a:prstGeom prst="rect">
            <a:avLst/>
          </a:prstGeom>
          <a:noFill/>
        </p:spPr>
        <p:txBody>
          <a:bodyPr wrap="square">
            <a:spAutoFit/>
          </a:bodyPr>
          <a:lstStyle/>
          <a:p>
            <a:pPr marL="285750" indent="-285750" algn="just">
              <a:buFont typeface="Wingdings" panose="05000000000000000000" pitchFamily="2" charset="2"/>
              <a:buChar char="Ø"/>
            </a:pPr>
            <a:r>
              <a:rPr lang="fr-FR" b="0" i="0" dirty="0">
                <a:solidFill>
                  <a:srgbClr val="021515"/>
                </a:solidFill>
                <a:effectLst/>
                <a:latin typeface="Calibri (Body)"/>
              </a:rPr>
              <a:t>Respect des règles et normes du code.</a:t>
            </a:r>
          </a:p>
          <a:p>
            <a:pPr marL="285750" indent="-285750" algn="just">
              <a:buFont typeface="Wingdings" panose="05000000000000000000" pitchFamily="2" charset="2"/>
              <a:buChar char="Ø"/>
            </a:pPr>
            <a:r>
              <a:rPr lang="fr-FR" b="0" i="0" dirty="0">
                <a:solidFill>
                  <a:srgbClr val="021515"/>
                </a:solidFill>
                <a:effectLst/>
                <a:latin typeface="Calibri (Body)"/>
              </a:rPr>
              <a:t>Documentation du code.</a:t>
            </a:r>
          </a:p>
          <a:p>
            <a:pPr marL="285750" indent="-285750" algn="just">
              <a:buFont typeface="Wingdings" panose="05000000000000000000" pitchFamily="2" charset="2"/>
              <a:buChar char="Ø"/>
            </a:pPr>
            <a:r>
              <a:rPr lang="fr-FR" b="0" i="0" dirty="0">
                <a:solidFill>
                  <a:srgbClr val="021515"/>
                </a:solidFill>
                <a:effectLst/>
                <a:latin typeface="Calibri (Body)"/>
              </a:rPr>
              <a:t>Analyse des tests unitaires.</a:t>
            </a:r>
          </a:p>
          <a:p>
            <a:pPr marL="285750" indent="-285750" algn="just">
              <a:buFont typeface="Wingdings" panose="05000000000000000000" pitchFamily="2" charset="2"/>
              <a:buChar char="Ø"/>
            </a:pPr>
            <a:r>
              <a:rPr lang="fr-FR" b="0" i="0" dirty="0">
                <a:solidFill>
                  <a:srgbClr val="021515"/>
                </a:solidFill>
                <a:effectLst/>
                <a:latin typeface="Calibri (Body)"/>
              </a:rPr>
              <a:t>Duplication du code.</a:t>
            </a:r>
          </a:p>
          <a:p>
            <a:pPr marL="285750" indent="-285750" algn="just">
              <a:buFont typeface="Wingdings" panose="05000000000000000000" pitchFamily="2" charset="2"/>
              <a:buChar char="Ø"/>
            </a:pPr>
            <a:r>
              <a:rPr lang="fr-FR" b="0" i="0" dirty="0">
                <a:solidFill>
                  <a:srgbClr val="021515"/>
                </a:solidFill>
                <a:effectLst/>
                <a:latin typeface="Calibri (Body)"/>
              </a:rPr>
              <a:t>Vulnérabilités potentielles (par degré d’importance : mineure, majeure, bloquante)</a:t>
            </a:r>
          </a:p>
          <a:p>
            <a:pPr marL="285750" indent="-285750" algn="just">
              <a:buFont typeface="Wingdings" panose="05000000000000000000" pitchFamily="2" charset="2"/>
              <a:buChar char="Ø"/>
            </a:pPr>
            <a:r>
              <a:rPr lang="fr-FR" b="0" i="0" dirty="0">
                <a:solidFill>
                  <a:srgbClr val="021515"/>
                </a:solidFill>
                <a:effectLst/>
                <a:latin typeface="Calibri (Body)"/>
              </a:rPr>
              <a:t>Génération de rapports.</a:t>
            </a:r>
          </a:p>
          <a:p>
            <a:pPr marL="285750" indent="-285750" algn="just">
              <a:buFont typeface="Wingdings" panose="05000000000000000000" pitchFamily="2" charset="2"/>
              <a:buChar char="Ø"/>
            </a:pPr>
            <a:r>
              <a:rPr lang="fr-FR" b="0" i="0" dirty="0">
                <a:solidFill>
                  <a:srgbClr val="021515"/>
                </a:solidFill>
                <a:effectLst/>
                <a:latin typeface="Calibri (Body)"/>
              </a:rPr>
              <a:t>Compatibilité avec </a:t>
            </a:r>
            <a:r>
              <a:rPr lang="fr-FR" b="0" i="0" dirty="0" err="1">
                <a:solidFill>
                  <a:srgbClr val="021515"/>
                </a:solidFill>
                <a:effectLst/>
                <a:latin typeface="Calibri (Body)"/>
              </a:rPr>
              <a:t>GitLab</a:t>
            </a:r>
            <a:r>
              <a:rPr lang="fr-FR" b="0" i="0" dirty="0">
                <a:solidFill>
                  <a:srgbClr val="021515"/>
                </a:solidFill>
                <a:effectLst/>
                <a:latin typeface="Calibri (Body)"/>
              </a:rPr>
              <a:t>.</a:t>
            </a:r>
          </a:p>
        </p:txBody>
      </p:sp>
    </p:spTree>
    <p:extLst>
      <p:ext uri="{BB962C8B-B14F-4D97-AF65-F5344CB8AC3E}">
        <p14:creationId xmlns:p14="http://schemas.microsoft.com/office/powerpoint/2010/main" val="334028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B644-EC83-4084-A033-9D5945881DD0}"/>
              </a:ext>
            </a:extLst>
          </p:cNvPr>
          <p:cNvSpPr>
            <a:spLocks noGrp="1"/>
          </p:cNvSpPr>
          <p:nvPr>
            <p:ph type="title"/>
          </p:nvPr>
        </p:nvSpPr>
        <p:spPr/>
        <p:txBody>
          <a:bodyPr/>
          <a:lstStyle/>
          <a:p>
            <a:r>
              <a:rPr lang="fr-MA" sz="4800" dirty="0" err="1"/>
              <a:t>SonarQube</a:t>
            </a:r>
            <a:endParaRPr lang="fr-MA" dirty="0"/>
          </a:p>
        </p:txBody>
      </p:sp>
    </p:spTree>
    <p:extLst>
      <p:ext uri="{BB962C8B-B14F-4D97-AF65-F5344CB8AC3E}">
        <p14:creationId xmlns:p14="http://schemas.microsoft.com/office/powerpoint/2010/main" val="291153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011D-5C15-43CA-836F-D08BA0DAFF8F}"/>
              </a:ext>
            </a:extLst>
          </p:cNvPr>
          <p:cNvSpPr>
            <a:spLocks noGrp="1"/>
          </p:cNvSpPr>
          <p:nvPr>
            <p:ph type="title"/>
          </p:nvPr>
        </p:nvSpPr>
        <p:spPr/>
        <p:txBody>
          <a:bodyPr/>
          <a:lstStyle/>
          <a:p>
            <a:r>
              <a:rPr lang="fr-MA" sz="4800" dirty="0" err="1"/>
              <a:t>SonarQube</a:t>
            </a:r>
            <a:endParaRPr lang="fr-MA" dirty="0"/>
          </a:p>
        </p:txBody>
      </p:sp>
      <p:sp>
        <p:nvSpPr>
          <p:cNvPr id="6" name="TextBox 5">
            <a:extLst>
              <a:ext uri="{FF2B5EF4-FFF2-40B4-BE49-F238E27FC236}">
                <a16:creationId xmlns:a16="http://schemas.microsoft.com/office/drawing/2014/main" id="{4B68C40B-AB26-4420-ACDB-2C3530D910FC}"/>
              </a:ext>
            </a:extLst>
          </p:cNvPr>
          <p:cNvSpPr txBox="1"/>
          <p:nvPr/>
        </p:nvSpPr>
        <p:spPr>
          <a:xfrm>
            <a:off x="1097280" y="3307394"/>
            <a:ext cx="5452534" cy="1209764"/>
          </a:xfrm>
          <a:prstGeom prst="rect">
            <a:avLst/>
          </a:prstGeom>
          <a:noFill/>
        </p:spPr>
        <p:txBody>
          <a:bodyPr wrap="square">
            <a:spAutoFit/>
          </a:bodyPr>
          <a:lstStyle/>
          <a:p>
            <a:pPr marL="285750" indent="-285750" algn="just">
              <a:buFont typeface="Wingdings" panose="05000000000000000000" pitchFamily="2" charset="2"/>
              <a:buChar char="Ø"/>
            </a:pPr>
            <a:r>
              <a:rPr lang="fr-FR" b="1" i="0" dirty="0">
                <a:solidFill>
                  <a:srgbClr val="021515"/>
                </a:solidFill>
                <a:effectLst/>
                <a:latin typeface="Calibri (Body)"/>
              </a:rPr>
              <a:t>un moteur d’analyse (le scanner) </a:t>
            </a:r>
            <a:r>
              <a:rPr lang="fr-FR" b="0" i="0" dirty="0">
                <a:solidFill>
                  <a:srgbClr val="021515"/>
                </a:solidFill>
                <a:effectLst/>
                <a:latin typeface="Calibri (Body)"/>
              </a:rPr>
              <a:t>: installé localement sur la machine du développeur.</a:t>
            </a:r>
          </a:p>
          <a:p>
            <a:pPr marL="285750" indent="-285750" algn="just">
              <a:buFont typeface="Wingdings" panose="05000000000000000000" pitchFamily="2" charset="2"/>
              <a:buChar char="Ø"/>
            </a:pPr>
            <a:r>
              <a:rPr lang="fr-FR" b="1" i="0" dirty="0">
                <a:solidFill>
                  <a:srgbClr val="021515"/>
                </a:solidFill>
                <a:effectLst/>
                <a:latin typeface="Calibri (Body)"/>
              </a:rPr>
              <a:t>un serveur centralisé</a:t>
            </a:r>
            <a:r>
              <a:rPr lang="fr-FR" b="0" i="0" dirty="0">
                <a:solidFill>
                  <a:srgbClr val="021515"/>
                </a:solidFill>
                <a:effectLst/>
                <a:latin typeface="Calibri (Body)"/>
              </a:rPr>
              <a:t> : pour la conservation des enregistrements et la création de rapports.</a:t>
            </a:r>
          </a:p>
        </p:txBody>
      </p:sp>
      <p:pic>
        <p:nvPicPr>
          <p:cNvPr id="8" name="Picture 7">
            <a:extLst>
              <a:ext uri="{FF2B5EF4-FFF2-40B4-BE49-F238E27FC236}">
                <a16:creationId xmlns:a16="http://schemas.microsoft.com/office/drawing/2014/main" id="{FCF6D63F-989E-4859-8A8F-2D0992487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422" y="1875384"/>
            <a:ext cx="4841698" cy="4239665"/>
          </a:xfrm>
          <a:prstGeom prst="rect">
            <a:avLst/>
          </a:prstGeom>
        </p:spPr>
      </p:pic>
    </p:spTree>
    <p:extLst>
      <p:ext uri="{BB962C8B-B14F-4D97-AF65-F5344CB8AC3E}">
        <p14:creationId xmlns:p14="http://schemas.microsoft.com/office/powerpoint/2010/main" val="18462072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TotalTime>
  <Words>303</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Bahnschrift</vt:lpstr>
      <vt:lpstr>Calibri</vt:lpstr>
      <vt:lpstr>Calibri (Body)</vt:lpstr>
      <vt:lpstr>Calibri Light</vt:lpstr>
      <vt:lpstr>Corbel</vt:lpstr>
      <vt:lpstr>Encode Sans</vt:lpstr>
      <vt:lpstr>MontserratRegular</vt:lpstr>
      <vt:lpstr>Wingdings</vt:lpstr>
      <vt:lpstr>Retrospect</vt:lpstr>
      <vt:lpstr>PowerPoint Presentation</vt:lpstr>
      <vt:lpstr>PowerPoint Presentation</vt:lpstr>
      <vt:lpstr>Software testing</vt:lpstr>
      <vt:lpstr>Le test statique</vt:lpstr>
      <vt:lpstr>L’analyse statique</vt:lpstr>
      <vt:lpstr>Les outils de test statique</vt:lpstr>
      <vt:lpstr>SonarQube</vt:lpstr>
      <vt:lpstr>SonarQube</vt:lpstr>
      <vt:lpstr>SonarQube</vt:lpstr>
      <vt:lpstr>Installation d’outil</vt:lpstr>
      <vt:lpstr>Démonstration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JADRAOUI MOHAMMED</dc:creator>
  <cp:lastModifiedBy>JADRAOUI MOHAMMED</cp:lastModifiedBy>
  <cp:revision>120</cp:revision>
  <dcterms:created xsi:type="dcterms:W3CDTF">2021-06-02T20:26:37Z</dcterms:created>
  <dcterms:modified xsi:type="dcterms:W3CDTF">2021-06-02T23:52:29Z</dcterms:modified>
</cp:coreProperties>
</file>