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36245" y="280035"/>
            <a:ext cx="3941445" cy="2034540"/>
            <a:chOff x="1328" y="1722"/>
            <a:chExt cx="6207" cy="3204"/>
          </a:xfrm>
        </p:grpSpPr>
        <p:grpSp>
          <p:nvGrpSpPr>
            <p:cNvPr id="4" name="组合 3"/>
            <p:cNvGrpSpPr/>
            <p:nvPr/>
          </p:nvGrpSpPr>
          <p:grpSpPr>
            <a:xfrm>
              <a:off x="1328" y="1722"/>
              <a:ext cx="6207" cy="3204"/>
              <a:chOff x="1112" y="1572"/>
              <a:chExt cx="6207" cy="32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12" y="1572"/>
                <a:ext cx="6199" cy="3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cxnSp>
            <p:nvCxnSpPr>
              <p:cNvPr id="3" name="直接连接符 2"/>
              <p:cNvCxnSpPr/>
              <p:nvPr/>
            </p:nvCxnSpPr>
            <p:spPr>
              <a:xfrm flipV="1">
                <a:off x="1121" y="2137"/>
                <a:ext cx="6198" cy="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3467" y="1722"/>
              <a:ext cx="19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用户账户</a:t>
              </a:r>
              <a:endParaRPr lang="zh-CN" altLang="en-US" sz="1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94920" y="3578983"/>
            <a:ext cx="4984922" cy="2804795"/>
            <a:chOff x="1289" y="1741"/>
            <a:chExt cx="6238" cy="3204"/>
          </a:xfrm>
        </p:grpSpPr>
        <p:grpSp>
          <p:nvGrpSpPr>
            <p:cNvPr id="8" name="组合 7"/>
            <p:cNvGrpSpPr/>
            <p:nvPr/>
          </p:nvGrpSpPr>
          <p:grpSpPr>
            <a:xfrm>
              <a:off x="1289" y="1741"/>
              <a:ext cx="6238" cy="3204"/>
              <a:chOff x="1073" y="1591"/>
              <a:chExt cx="6238" cy="320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73" y="1591"/>
                <a:ext cx="6199" cy="3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V="1">
                <a:off x="1073" y="2059"/>
                <a:ext cx="6238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86" y="1788"/>
              <a:ext cx="1606" cy="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视频信息</a:t>
              </a:r>
              <a:endParaRPr lang="zh-CN" altLang="en-US" sz="14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62140" y="4120515"/>
            <a:ext cx="3566160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/>
              <a:t>视频编号：</a:t>
            </a:r>
            <a:r>
              <a:rPr lang="en-US" altLang="zh-CN" sz="1400"/>
              <a:t>Interger</a:t>
            </a:r>
            <a:endParaRPr lang="en-US" altLang="zh-CN" sz="1400"/>
          </a:p>
          <a:p>
            <a:pPr>
              <a:lnSpc>
                <a:spcPct val="140000"/>
              </a:lnSpc>
            </a:pPr>
            <a:r>
              <a:rPr lang="zh-CN" altLang="en-US" sz="1400"/>
              <a:t>图片路径：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  <a:p>
            <a:pPr>
              <a:lnSpc>
                <a:spcPct val="140000"/>
              </a:lnSpc>
            </a:pPr>
            <a:r>
              <a:rPr lang="zh-CN" altLang="en-US" sz="1400"/>
              <a:t>视频路径：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  <a:p>
            <a:pPr>
              <a:lnSpc>
                <a:spcPct val="140000"/>
              </a:lnSpc>
            </a:pPr>
            <a:r>
              <a:rPr lang="zh-CN" altLang="en-US" sz="1400"/>
              <a:t>播放次数：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</p:txBody>
      </p:sp>
      <p:grpSp>
        <p:nvGrpSpPr>
          <p:cNvPr id="21" name="组合 20"/>
          <p:cNvGrpSpPr/>
          <p:nvPr/>
        </p:nvGrpSpPr>
        <p:grpSpPr>
          <a:xfrm>
            <a:off x="864235" y="3772535"/>
            <a:ext cx="3327400" cy="1738630"/>
            <a:chOff x="904" y="4427"/>
            <a:chExt cx="5240" cy="2738"/>
          </a:xfrm>
        </p:grpSpPr>
        <p:grpSp>
          <p:nvGrpSpPr>
            <p:cNvPr id="13" name="组合 12"/>
            <p:cNvGrpSpPr/>
            <p:nvPr/>
          </p:nvGrpSpPr>
          <p:grpSpPr>
            <a:xfrm>
              <a:off x="904" y="4427"/>
              <a:ext cx="5241" cy="2738"/>
              <a:chOff x="1329" y="1722"/>
              <a:chExt cx="6206" cy="320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329" y="1722"/>
                <a:ext cx="6206" cy="3204"/>
                <a:chOff x="1113" y="1572"/>
                <a:chExt cx="6206" cy="3204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113" y="1572"/>
                  <a:ext cx="6199" cy="32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1121" y="2137"/>
                  <a:ext cx="6198" cy="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467" y="1722"/>
                <a:ext cx="1922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上传</a:t>
                </a:r>
                <a:endParaRPr lang="zh-CN" altLang="en-US" sz="14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096" y="5000"/>
              <a:ext cx="4642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zh-CN" altLang="en-US" sz="1400"/>
                <a:t>上传时间：</a:t>
              </a:r>
              <a:r>
                <a:rPr lang="en-US" altLang="zh-CN" sz="1400"/>
                <a:t>Datatime</a:t>
              </a:r>
              <a:endParaRPr lang="zh-CN" altLang="en-US" sz="1400"/>
            </a:p>
            <a:p>
              <a:pPr>
                <a:lnSpc>
                  <a:spcPct val="140000"/>
                </a:lnSpc>
              </a:pPr>
              <a:r>
                <a:rPr lang="zh-CN" altLang="en-US" sz="1400"/>
                <a:t>更新时间：</a:t>
              </a:r>
              <a:r>
                <a:rPr lang="en-US" altLang="zh-CN" sz="1400"/>
                <a:t>Datatime</a:t>
              </a:r>
              <a:endParaRPr lang="en-US" altLang="zh-CN" sz="14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74040" y="654685"/>
            <a:ext cx="3566160" cy="159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/>
              <a:t>用户</a:t>
            </a:r>
            <a:r>
              <a:rPr lang="en-US" altLang="zh-CN" sz="1400"/>
              <a:t>id</a:t>
            </a:r>
            <a:r>
              <a:rPr lang="zh-CN" altLang="en-US" sz="1400"/>
              <a:t>：</a:t>
            </a:r>
            <a:r>
              <a:rPr lang="en-US" altLang="zh-CN" sz="1400"/>
              <a:t>Interger</a:t>
            </a:r>
            <a:endParaRPr lang="en-US" altLang="zh-CN" sz="1400"/>
          </a:p>
          <a:p>
            <a:pPr>
              <a:lnSpc>
                <a:spcPct val="140000"/>
              </a:lnSpc>
            </a:pPr>
            <a:r>
              <a:rPr lang="zh-CN" altLang="en-US" sz="1400"/>
              <a:t>用户名：</a:t>
            </a:r>
            <a:r>
              <a:rPr lang="en-US" altLang="zh-CN" sz="1400"/>
              <a:t>Variable characters(255)</a:t>
            </a:r>
            <a:endParaRPr lang="en-US" altLang="zh-CN" sz="1400"/>
          </a:p>
          <a:p>
            <a:pPr>
              <a:lnSpc>
                <a:spcPct val="140000"/>
              </a:lnSpc>
            </a:pPr>
            <a:r>
              <a:rPr lang="zh-CN" altLang="en-US" sz="1400">
                <a:sym typeface="+mn-ea"/>
              </a:rPr>
              <a:t>密码：</a:t>
            </a:r>
            <a:r>
              <a:rPr lang="en-US" altLang="zh-CN" sz="1400">
                <a:sym typeface="+mn-ea"/>
              </a:rPr>
              <a:t>Variable characters(255)</a:t>
            </a:r>
            <a:endParaRPr lang="en-US" altLang="zh-CN" sz="14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sym typeface="+mn-ea"/>
              </a:rPr>
              <a:t>用户状态：</a:t>
            </a:r>
            <a:r>
              <a:rPr lang="en-US" altLang="zh-CN" sz="1400">
                <a:sym typeface="+mn-ea"/>
              </a:rPr>
              <a:t>Interger</a:t>
            </a:r>
            <a:endParaRPr lang="zh-CN" altLang="en-US" sz="1400"/>
          </a:p>
          <a:p>
            <a:pPr>
              <a:lnSpc>
                <a:spcPct val="140000"/>
              </a:lnSpc>
            </a:pPr>
            <a:endParaRPr lang="zh-CN" altLang="en-US" sz="1400"/>
          </a:p>
        </p:txBody>
      </p:sp>
      <p:grpSp>
        <p:nvGrpSpPr>
          <p:cNvPr id="22" name="组合 21"/>
          <p:cNvGrpSpPr/>
          <p:nvPr/>
        </p:nvGrpSpPr>
        <p:grpSpPr>
          <a:xfrm>
            <a:off x="6615215" y="239518"/>
            <a:ext cx="4984922" cy="2804795"/>
            <a:chOff x="1289" y="1741"/>
            <a:chExt cx="6238" cy="3204"/>
          </a:xfrm>
        </p:grpSpPr>
        <p:grpSp>
          <p:nvGrpSpPr>
            <p:cNvPr id="23" name="组合 22"/>
            <p:cNvGrpSpPr/>
            <p:nvPr/>
          </p:nvGrpSpPr>
          <p:grpSpPr>
            <a:xfrm>
              <a:off x="1289" y="1741"/>
              <a:ext cx="6238" cy="3204"/>
              <a:chOff x="1073" y="1591"/>
              <a:chExt cx="6238" cy="320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73" y="1591"/>
                <a:ext cx="6199" cy="3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1073" y="2059"/>
                <a:ext cx="6238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586" y="1788"/>
              <a:ext cx="1606" cy="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视频信息</a:t>
              </a:r>
              <a:endParaRPr lang="zh-CN" altLang="en-US" sz="140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795135" y="807720"/>
            <a:ext cx="3566160" cy="159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/>
              <a:t>文章编号：</a:t>
            </a:r>
            <a:r>
              <a:rPr lang="en-US" altLang="zh-CN" sz="1400"/>
              <a:t>Interger</a:t>
            </a:r>
            <a:endParaRPr lang="en-US" altLang="zh-CN" sz="1400"/>
          </a:p>
          <a:p>
            <a:pPr>
              <a:lnSpc>
                <a:spcPct val="140000"/>
              </a:lnSpc>
            </a:pPr>
            <a:r>
              <a:rPr lang="zh-CN" altLang="en-US" sz="1400"/>
              <a:t>简介：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  <a:p>
            <a:pPr>
              <a:lnSpc>
                <a:spcPct val="140000"/>
              </a:lnSpc>
            </a:pPr>
            <a:r>
              <a:rPr lang="zh-CN" altLang="en-US" sz="1400"/>
              <a:t>文章内容：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  <a:p>
            <a:pPr>
              <a:lnSpc>
                <a:spcPct val="140000"/>
              </a:lnSpc>
            </a:pPr>
            <a:r>
              <a:rPr lang="zh-CN" altLang="en-US" sz="1400"/>
              <a:t>发布状态：</a:t>
            </a:r>
            <a:r>
              <a:rPr lang="en-US" altLang="zh-CN" sz="1400"/>
              <a:t>Interger</a:t>
            </a:r>
            <a:endParaRPr lang="zh-CN" altLang="en-US" sz="1400"/>
          </a:p>
          <a:p>
            <a:pPr>
              <a:lnSpc>
                <a:spcPct val="140000"/>
              </a:lnSpc>
            </a:pPr>
            <a:r>
              <a:rPr lang="zh-CN" altLang="en-US" sz="1400"/>
              <a:t>文章封面：</a:t>
            </a:r>
            <a:r>
              <a:rPr lang="en-US" altLang="zh-CN" sz="1400">
                <a:sym typeface="+mn-ea"/>
              </a:rPr>
              <a:t>Variable characters(255)</a:t>
            </a:r>
            <a:endParaRPr lang="zh-CN" altLang="en-US" sz="1400"/>
          </a:p>
        </p:txBody>
      </p:sp>
      <p:cxnSp>
        <p:nvCxnSpPr>
          <p:cNvPr id="28" name="直接连接符 27"/>
          <p:cNvCxnSpPr>
            <a:stCxn id="2" idx="2"/>
            <a:endCxn id="17" idx="0"/>
          </p:cNvCxnSpPr>
          <p:nvPr/>
        </p:nvCxnSpPr>
        <p:spPr>
          <a:xfrm>
            <a:off x="2404745" y="2314575"/>
            <a:ext cx="121285" cy="145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1"/>
            <a:endCxn id="15" idx="3"/>
          </p:cNvCxnSpPr>
          <p:nvPr/>
        </p:nvCxnSpPr>
        <p:spPr>
          <a:xfrm flipH="1">
            <a:off x="4188460" y="1642110"/>
            <a:ext cx="2426970" cy="2999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1"/>
            <a:endCxn id="15" idx="3"/>
          </p:cNvCxnSpPr>
          <p:nvPr/>
        </p:nvCxnSpPr>
        <p:spPr>
          <a:xfrm flipH="1" flipV="1">
            <a:off x="4188460" y="4641850"/>
            <a:ext cx="2606675" cy="339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1" name="内容占位符 -21474826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9565" y="577850"/>
            <a:ext cx="8802370" cy="5288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7bffb91-d7b5-4128-9b8f-9f0c4392926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2019-03-28T11:35:00Z</dcterms:created>
  <dcterms:modified xsi:type="dcterms:W3CDTF">2019-04-05T08:15:45Z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