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73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6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6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1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1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4CEE61-E656-4709-BA03-CBBD19BBC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l="17637" r="85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015AA-66DB-4C5E-9994-AB00ED74F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1" y="1818777"/>
            <a:ext cx="8652938" cy="2461504"/>
          </a:xfrm>
        </p:spPr>
        <p:txBody>
          <a:bodyPr>
            <a:normAutofit/>
          </a:bodyPr>
          <a:lstStyle/>
          <a:p>
            <a:r>
              <a:rPr lang="en-US" err="1"/>
              <a:t>Pess</a:t>
            </a:r>
            <a:r>
              <a:rPr lang="en-US"/>
              <a:t> Project User interface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20F36-071C-416C-8C7B-CC43C18BD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1" y="4253489"/>
            <a:ext cx="8655200" cy="99630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tx1"/>
                </a:solidFill>
              </a:rPr>
              <a:t>Name: Shirley Chua (160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tx1"/>
                </a:solidFill>
              </a:rPr>
              <a:t>Class:CW1901J</a:t>
            </a:r>
            <a:endParaRPr lang="en-SG" sz="10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344823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C2A0BA-0535-4F50-8713-B1E1881DE8AB}"/>
              </a:ext>
            </a:extLst>
          </p:cNvPr>
          <p:cNvSpPr txBox="1"/>
          <p:nvPr/>
        </p:nvSpPr>
        <p:spPr>
          <a:xfrm>
            <a:off x="600075" y="438150"/>
            <a:ext cx="2200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AF586-9D27-4F48-B16D-102C95ED5968}"/>
              </a:ext>
            </a:extLst>
          </p:cNvPr>
          <p:cNvSpPr txBox="1"/>
          <p:nvPr/>
        </p:nvSpPr>
        <p:spPr>
          <a:xfrm>
            <a:off x="742950" y="1787381"/>
            <a:ext cx="3038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/>
              <a:t>Username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BE8F6D-22DB-41EB-B9A2-6CDE073B2604}"/>
              </a:ext>
            </a:extLst>
          </p:cNvPr>
          <p:cNvSpPr txBox="1"/>
          <p:nvPr/>
        </p:nvSpPr>
        <p:spPr>
          <a:xfrm>
            <a:off x="742950" y="3136612"/>
            <a:ext cx="3038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/>
              <a:t>Password 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8E10F1-499A-49B3-824E-78178F471DA8}"/>
              </a:ext>
            </a:extLst>
          </p:cNvPr>
          <p:cNvSpPr/>
          <p:nvPr/>
        </p:nvSpPr>
        <p:spPr>
          <a:xfrm>
            <a:off x="995362" y="5591174"/>
            <a:ext cx="2533650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2FA5B4-32C8-4C89-A0F0-61B6F285C182}"/>
              </a:ext>
            </a:extLst>
          </p:cNvPr>
          <p:cNvSpPr/>
          <p:nvPr/>
        </p:nvSpPr>
        <p:spPr>
          <a:xfrm>
            <a:off x="8662990" y="5591174"/>
            <a:ext cx="2533650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363111-EAD5-40E0-A215-DB728B0CCB93}"/>
              </a:ext>
            </a:extLst>
          </p:cNvPr>
          <p:cNvSpPr/>
          <p:nvPr/>
        </p:nvSpPr>
        <p:spPr>
          <a:xfrm>
            <a:off x="4143375" y="1787381"/>
            <a:ext cx="5895975" cy="5847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3CA42-5C8F-4955-8382-65C406B578BF}"/>
              </a:ext>
            </a:extLst>
          </p:cNvPr>
          <p:cNvSpPr/>
          <p:nvPr/>
        </p:nvSpPr>
        <p:spPr>
          <a:xfrm>
            <a:off x="4033840" y="3136612"/>
            <a:ext cx="5895975" cy="5847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1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C2A0BA-0535-4F50-8713-B1E1881DE8AB}"/>
              </a:ext>
            </a:extLst>
          </p:cNvPr>
          <p:cNvSpPr txBox="1"/>
          <p:nvPr/>
        </p:nvSpPr>
        <p:spPr>
          <a:xfrm>
            <a:off x="600075" y="438150"/>
            <a:ext cx="2200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Log Call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8E10F1-499A-49B3-824E-78178F471DA8}"/>
              </a:ext>
            </a:extLst>
          </p:cNvPr>
          <p:cNvSpPr/>
          <p:nvPr/>
        </p:nvSpPr>
        <p:spPr>
          <a:xfrm>
            <a:off x="995362" y="5591174"/>
            <a:ext cx="2533650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2FA5B4-32C8-4C89-A0F0-61B6F285C182}"/>
              </a:ext>
            </a:extLst>
          </p:cNvPr>
          <p:cNvSpPr/>
          <p:nvPr/>
        </p:nvSpPr>
        <p:spPr>
          <a:xfrm>
            <a:off x="8662990" y="5591174"/>
            <a:ext cx="2533650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Call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DE9D97-D612-43DF-ABF6-C8C3A09A0341}"/>
              </a:ext>
            </a:extLst>
          </p:cNvPr>
          <p:cNvSpPr/>
          <p:nvPr/>
        </p:nvSpPr>
        <p:spPr>
          <a:xfrm>
            <a:off x="3295650" y="1270570"/>
            <a:ext cx="2305050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Update Car Status</a:t>
            </a:r>
            <a:endParaRPr lang="en-SG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CD7766-AC2B-4321-92D5-DE631A095C85}"/>
              </a:ext>
            </a:extLst>
          </p:cNvPr>
          <p:cNvSpPr/>
          <p:nvPr/>
        </p:nvSpPr>
        <p:spPr>
          <a:xfrm>
            <a:off x="6129337" y="1270569"/>
            <a:ext cx="2305050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 Previous Info</a:t>
            </a:r>
            <a:endParaRPr lang="en-SG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306045-8921-45C8-A658-38019337E6A4}"/>
              </a:ext>
            </a:extLst>
          </p:cNvPr>
          <p:cNvSpPr/>
          <p:nvPr/>
        </p:nvSpPr>
        <p:spPr>
          <a:xfrm>
            <a:off x="8963025" y="1270570"/>
            <a:ext cx="2305050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 History</a:t>
            </a:r>
            <a:endParaRPr lang="en-SG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C49952-03AC-4B15-A30F-3A025BA59201}"/>
              </a:ext>
            </a:extLst>
          </p:cNvPr>
          <p:cNvSpPr txBox="1"/>
          <p:nvPr/>
        </p:nvSpPr>
        <p:spPr>
          <a:xfrm>
            <a:off x="702723" y="1855344"/>
            <a:ext cx="2191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Call Input</a:t>
            </a:r>
            <a:endParaRPr lang="en-SG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C369D6-20C1-44A9-93E2-BD60E51F4089}"/>
              </a:ext>
            </a:extLst>
          </p:cNvPr>
          <p:cNvSpPr txBox="1"/>
          <p:nvPr/>
        </p:nvSpPr>
        <p:spPr>
          <a:xfrm>
            <a:off x="454604" y="2403775"/>
            <a:ext cx="361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Caller Name :</a:t>
            </a:r>
            <a:endParaRPr lang="en-SG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422F34-8A46-4737-9B96-AFE12003D5E1}"/>
              </a:ext>
            </a:extLst>
          </p:cNvPr>
          <p:cNvSpPr txBox="1"/>
          <p:nvPr/>
        </p:nvSpPr>
        <p:spPr>
          <a:xfrm>
            <a:off x="454604" y="2918694"/>
            <a:ext cx="361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Contact phone number :</a:t>
            </a:r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E58CD2-4B97-4AE0-92F8-FB3CC9512794}"/>
              </a:ext>
            </a:extLst>
          </p:cNvPr>
          <p:cNvSpPr txBox="1"/>
          <p:nvPr/>
        </p:nvSpPr>
        <p:spPr>
          <a:xfrm>
            <a:off x="454604" y="3427857"/>
            <a:ext cx="361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Location of incident :</a:t>
            </a:r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6C95E9-1D98-41FE-84DA-F29A120DAF32}"/>
              </a:ext>
            </a:extLst>
          </p:cNvPr>
          <p:cNvSpPr txBox="1"/>
          <p:nvPr/>
        </p:nvSpPr>
        <p:spPr>
          <a:xfrm>
            <a:off x="454604" y="4013937"/>
            <a:ext cx="361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Type of Incident :</a:t>
            </a:r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814EB2-3305-4517-B635-D1AD01BE399A}"/>
              </a:ext>
            </a:extLst>
          </p:cNvPr>
          <p:cNvSpPr txBox="1"/>
          <p:nvPr/>
        </p:nvSpPr>
        <p:spPr>
          <a:xfrm>
            <a:off x="454604" y="4456361"/>
            <a:ext cx="361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Description of incident :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F1D734-E50A-4493-BF02-ABAE19114755}"/>
              </a:ext>
            </a:extLst>
          </p:cNvPr>
          <p:cNvSpPr txBox="1"/>
          <p:nvPr/>
        </p:nvSpPr>
        <p:spPr>
          <a:xfrm>
            <a:off x="461533" y="5122457"/>
            <a:ext cx="388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Other Relevant information : 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E9DB4C-9C62-438F-BC0F-8B6838B4AEB5}"/>
              </a:ext>
            </a:extLst>
          </p:cNvPr>
          <p:cNvSpPr/>
          <p:nvPr/>
        </p:nvSpPr>
        <p:spPr>
          <a:xfrm>
            <a:off x="2894269" y="2403775"/>
            <a:ext cx="8302371" cy="421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5560E5-C21F-421A-87A7-EDF695373C01}"/>
              </a:ext>
            </a:extLst>
          </p:cNvPr>
          <p:cNvSpPr/>
          <p:nvPr/>
        </p:nvSpPr>
        <p:spPr>
          <a:xfrm>
            <a:off x="4069770" y="2907225"/>
            <a:ext cx="7126870" cy="421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85BFDB-EBAA-4CB5-BE55-D44C693C81EA}"/>
              </a:ext>
            </a:extLst>
          </p:cNvPr>
          <p:cNvSpPr/>
          <p:nvPr/>
        </p:nvSpPr>
        <p:spPr>
          <a:xfrm>
            <a:off x="3609975" y="3410675"/>
            <a:ext cx="7567615" cy="421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41D6B0-A19E-4E83-82C3-2E035B29CA9B}"/>
              </a:ext>
            </a:extLst>
          </p:cNvPr>
          <p:cNvSpPr/>
          <p:nvPr/>
        </p:nvSpPr>
        <p:spPr>
          <a:xfrm>
            <a:off x="3124200" y="3993509"/>
            <a:ext cx="8072439" cy="421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704477-3455-437F-91EB-1CF61CA1218F}"/>
              </a:ext>
            </a:extLst>
          </p:cNvPr>
          <p:cNvSpPr/>
          <p:nvPr/>
        </p:nvSpPr>
        <p:spPr>
          <a:xfrm>
            <a:off x="3886199" y="4529243"/>
            <a:ext cx="7291389" cy="421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FCF131-0F8C-4FF0-84B2-CC34793DEFD3}"/>
              </a:ext>
            </a:extLst>
          </p:cNvPr>
          <p:cNvSpPr/>
          <p:nvPr/>
        </p:nvSpPr>
        <p:spPr>
          <a:xfrm>
            <a:off x="4162425" y="5135559"/>
            <a:ext cx="7015163" cy="421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9AE5E9F-1ACA-4DBF-9D15-A8EFE9CB2A3B}"/>
              </a:ext>
            </a:extLst>
          </p:cNvPr>
          <p:cNvSpPr/>
          <p:nvPr/>
        </p:nvSpPr>
        <p:spPr>
          <a:xfrm>
            <a:off x="600075" y="1199751"/>
            <a:ext cx="2200275" cy="600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38649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C2A0BA-0535-4F50-8713-B1E1881DE8AB}"/>
              </a:ext>
            </a:extLst>
          </p:cNvPr>
          <p:cNvSpPr txBox="1"/>
          <p:nvPr/>
        </p:nvSpPr>
        <p:spPr>
          <a:xfrm>
            <a:off x="436996" y="318077"/>
            <a:ext cx="2200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Log Call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8E10F1-499A-49B3-824E-78178F471DA8}"/>
              </a:ext>
            </a:extLst>
          </p:cNvPr>
          <p:cNvSpPr/>
          <p:nvPr/>
        </p:nvSpPr>
        <p:spPr>
          <a:xfrm>
            <a:off x="4648199" y="6107286"/>
            <a:ext cx="2219327" cy="521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DE9D97-D612-43DF-ABF6-C8C3A09A0341}"/>
              </a:ext>
            </a:extLst>
          </p:cNvPr>
          <p:cNvSpPr/>
          <p:nvPr/>
        </p:nvSpPr>
        <p:spPr>
          <a:xfrm>
            <a:off x="3269456" y="1000062"/>
            <a:ext cx="2305050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Update Car Status</a:t>
            </a:r>
            <a:endParaRPr lang="en-SG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CD7766-AC2B-4321-92D5-DE631A095C85}"/>
              </a:ext>
            </a:extLst>
          </p:cNvPr>
          <p:cNvSpPr/>
          <p:nvPr/>
        </p:nvSpPr>
        <p:spPr>
          <a:xfrm>
            <a:off x="6024562" y="1000062"/>
            <a:ext cx="2305050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 Previous Info</a:t>
            </a:r>
            <a:endParaRPr lang="en-SG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306045-8921-45C8-A658-38019337E6A4}"/>
              </a:ext>
            </a:extLst>
          </p:cNvPr>
          <p:cNvSpPr/>
          <p:nvPr/>
        </p:nvSpPr>
        <p:spPr>
          <a:xfrm>
            <a:off x="8779668" y="1000062"/>
            <a:ext cx="2305050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 History</a:t>
            </a:r>
            <a:endParaRPr lang="en-SG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CBC43-9FDB-4E94-A532-6AD42127F041}"/>
              </a:ext>
            </a:extLst>
          </p:cNvPr>
          <p:cNvSpPr txBox="1"/>
          <p:nvPr/>
        </p:nvSpPr>
        <p:spPr>
          <a:xfrm>
            <a:off x="514350" y="1709015"/>
            <a:ext cx="279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Dispatch Patrol Cars</a:t>
            </a:r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F6E290-D046-4550-ADA9-4D48ED5A56E0}"/>
              </a:ext>
            </a:extLst>
          </p:cNvPr>
          <p:cNvSpPr txBox="1"/>
          <p:nvPr/>
        </p:nvSpPr>
        <p:spPr>
          <a:xfrm>
            <a:off x="514350" y="2220738"/>
            <a:ext cx="279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Patrol Cars Available </a:t>
            </a:r>
            <a:endParaRPr lang="en-S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59B5E8-BA92-4910-9069-5638E280A383}"/>
              </a:ext>
            </a:extLst>
          </p:cNvPr>
          <p:cNvSpPr txBox="1"/>
          <p:nvPr/>
        </p:nvSpPr>
        <p:spPr>
          <a:xfrm>
            <a:off x="436996" y="2698423"/>
            <a:ext cx="451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to select one or more patrol cars: </a:t>
            </a:r>
            <a:endParaRPr lang="en-SG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880964A2-23C0-4F6E-9F76-D7A2A63CB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606297"/>
              </p:ext>
            </p:extLst>
          </p:nvPr>
        </p:nvGraphicFramePr>
        <p:xfrm>
          <a:off x="390524" y="3175942"/>
          <a:ext cx="11598275" cy="279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655">
                  <a:extLst>
                    <a:ext uri="{9D8B030D-6E8A-4147-A177-3AD203B41FA5}">
                      <a16:colId xmlns:a16="http://schemas.microsoft.com/office/drawing/2014/main" val="1436563772"/>
                    </a:ext>
                  </a:extLst>
                </a:gridCol>
                <a:gridCol w="2319655">
                  <a:extLst>
                    <a:ext uri="{9D8B030D-6E8A-4147-A177-3AD203B41FA5}">
                      <a16:colId xmlns:a16="http://schemas.microsoft.com/office/drawing/2014/main" val="3747991247"/>
                    </a:ext>
                  </a:extLst>
                </a:gridCol>
                <a:gridCol w="2319655">
                  <a:extLst>
                    <a:ext uri="{9D8B030D-6E8A-4147-A177-3AD203B41FA5}">
                      <a16:colId xmlns:a16="http://schemas.microsoft.com/office/drawing/2014/main" val="2231349233"/>
                    </a:ext>
                  </a:extLst>
                </a:gridCol>
                <a:gridCol w="2319655">
                  <a:extLst>
                    <a:ext uri="{9D8B030D-6E8A-4147-A177-3AD203B41FA5}">
                      <a16:colId xmlns:a16="http://schemas.microsoft.com/office/drawing/2014/main" val="662553190"/>
                    </a:ext>
                  </a:extLst>
                </a:gridCol>
                <a:gridCol w="2319655">
                  <a:extLst>
                    <a:ext uri="{9D8B030D-6E8A-4147-A177-3AD203B41FA5}">
                      <a16:colId xmlns:a16="http://schemas.microsoft.com/office/drawing/2014/main" val="1733194552"/>
                    </a:ext>
                  </a:extLst>
                </a:gridCol>
              </a:tblGrid>
              <a:tr h="5321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Patrol Car No: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Date: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 Returned: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Status: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Selection: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58723"/>
                  </a:ext>
                </a:extLst>
              </a:tr>
              <a:tr h="539524">
                <a:tc>
                  <a:txBody>
                    <a:bodyPr/>
                    <a:lstStyle/>
                    <a:p>
                      <a:r>
                        <a:rPr lang="en-US" dirty="0"/>
                        <a:t>01036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22/12/2020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11.15am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634504"/>
                  </a:ext>
                </a:extLst>
              </a:tr>
              <a:tr h="539524">
                <a:tc>
                  <a:txBody>
                    <a:bodyPr/>
                    <a:lstStyle/>
                    <a:p>
                      <a:r>
                        <a:rPr lang="en-US" dirty="0"/>
                        <a:t>01029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22/12/2020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02878"/>
                  </a:ext>
                </a:extLst>
              </a:tr>
              <a:tr h="539524">
                <a:tc>
                  <a:txBody>
                    <a:bodyPr/>
                    <a:lstStyle/>
                    <a:p>
                      <a:r>
                        <a:rPr lang="en-US" dirty="0"/>
                        <a:t>01017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22/12/2020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923466"/>
                  </a:ext>
                </a:extLst>
              </a:tr>
              <a:tr h="539524">
                <a:tc>
                  <a:txBody>
                    <a:bodyPr/>
                    <a:lstStyle/>
                    <a:p>
                      <a:r>
                        <a:rPr lang="en-US" dirty="0"/>
                        <a:t>01027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22/12/2020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8.50pm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412301"/>
                  </a:ext>
                </a:extLst>
              </a:tr>
            </a:tbl>
          </a:graphicData>
        </a:graphic>
      </p:graphicFrame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F795F99-B9CC-481B-935B-815CC37D9ADC}"/>
              </a:ext>
            </a:extLst>
          </p:cNvPr>
          <p:cNvSpPr/>
          <p:nvPr/>
        </p:nvSpPr>
        <p:spPr>
          <a:xfrm>
            <a:off x="10008388" y="3877071"/>
            <a:ext cx="1504953" cy="385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62FFED3-ED6D-445D-9A10-07FA95E497B9}"/>
              </a:ext>
            </a:extLst>
          </p:cNvPr>
          <p:cNvSpPr/>
          <p:nvPr/>
        </p:nvSpPr>
        <p:spPr>
          <a:xfrm>
            <a:off x="10029820" y="4439319"/>
            <a:ext cx="1504953" cy="385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1586713-C0D4-4AA5-BA24-5D99F2F2120A}"/>
              </a:ext>
            </a:extLst>
          </p:cNvPr>
          <p:cNvSpPr/>
          <p:nvPr/>
        </p:nvSpPr>
        <p:spPr>
          <a:xfrm>
            <a:off x="10029820" y="5468176"/>
            <a:ext cx="1504953" cy="385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40508C9-0B6F-4CEE-84C8-DD639B10652B}"/>
              </a:ext>
            </a:extLst>
          </p:cNvPr>
          <p:cNvSpPr/>
          <p:nvPr/>
        </p:nvSpPr>
        <p:spPr>
          <a:xfrm>
            <a:off x="10029820" y="4983454"/>
            <a:ext cx="1504953" cy="385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E221E7-58AE-4DD4-85DA-DD6BD15E9A83}"/>
              </a:ext>
            </a:extLst>
          </p:cNvPr>
          <p:cNvSpPr/>
          <p:nvPr/>
        </p:nvSpPr>
        <p:spPr>
          <a:xfrm>
            <a:off x="695325" y="1000062"/>
            <a:ext cx="2200275" cy="600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16595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C2A0BA-0535-4F50-8713-B1E1881DE8AB}"/>
              </a:ext>
            </a:extLst>
          </p:cNvPr>
          <p:cNvSpPr txBox="1"/>
          <p:nvPr/>
        </p:nvSpPr>
        <p:spPr>
          <a:xfrm>
            <a:off x="436996" y="318077"/>
            <a:ext cx="5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Update CAR STATUS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8E10F1-499A-49B3-824E-78178F471DA8}"/>
              </a:ext>
            </a:extLst>
          </p:cNvPr>
          <p:cNvSpPr/>
          <p:nvPr/>
        </p:nvSpPr>
        <p:spPr>
          <a:xfrm>
            <a:off x="4676774" y="5856915"/>
            <a:ext cx="2219327" cy="521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854D82-840D-4501-A4C5-6ABE53A6B1CA}"/>
              </a:ext>
            </a:extLst>
          </p:cNvPr>
          <p:cNvSpPr/>
          <p:nvPr/>
        </p:nvSpPr>
        <p:spPr>
          <a:xfrm>
            <a:off x="514350" y="1000063"/>
            <a:ext cx="2200275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Calls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DE9D97-D612-43DF-ABF6-C8C3A09A0341}"/>
              </a:ext>
            </a:extLst>
          </p:cNvPr>
          <p:cNvSpPr/>
          <p:nvPr/>
        </p:nvSpPr>
        <p:spPr>
          <a:xfrm>
            <a:off x="3269456" y="1000062"/>
            <a:ext cx="2305050" cy="584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Update Car Status</a:t>
            </a:r>
            <a:endParaRPr lang="en-SG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CD7766-AC2B-4321-92D5-DE631A095C85}"/>
              </a:ext>
            </a:extLst>
          </p:cNvPr>
          <p:cNvSpPr/>
          <p:nvPr/>
        </p:nvSpPr>
        <p:spPr>
          <a:xfrm>
            <a:off x="6024562" y="1000062"/>
            <a:ext cx="2305050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 Previous Info</a:t>
            </a:r>
            <a:endParaRPr lang="en-SG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306045-8921-45C8-A658-38019337E6A4}"/>
              </a:ext>
            </a:extLst>
          </p:cNvPr>
          <p:cNvSpPr/>
          <p:nvPr/>
        </p:nvSpPr>
        <p:spPr>
          <a:xfrm>
            <a:off x="8779668" y="1000062"/>
            <a:ext cx="2305050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 History</a:t>
            </a:r>
            <a:endParaRPr lang="en-SG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CBC43-9FDB-4E94-A532-6AD42127F041}"/>
              </a:ext>
            </a:extLst>
          </p:cNvPr>
          <p:cNvSpPr txBox="1"/>
          <p:nvPr/>
        </p:nvSpPr>
        <p:spPr>
          <a:xfrm>
            <a:off x="514349" y="1709015"/>
            <a:ext cx="332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Patrol Car Status </a:t>
            </a:r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F6E290-D046-4550-ADA9-4D48ED5A56E0}"/>
              </a:ext>
            </a:extLst>
          </p:cNvPr>
          <p:cNvSpPr txBox="1"/>
          <p:nvPr/>
        </p:nvSpPr>
        <p:spPr>
          <a:xfrm>
            <a:off x="514350" y="2220738"/>
            <a:ext cx="332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patrol car number:</a:t>
            </a:r>
            <a:endParaRPr lang="en-S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59B5E8-BA92-4910-9069-5638E280A383}"/>
              </a:ext>
            </a:extLst>
          </p:cNvPr>
          <p:cNvSpPr txBox="1"/>
          <p:nvPr/>
        </p:nvSpPr>
        <p:spPr>
          <a:xfrm>
            <a:off x="436996" y="2698423"/>
            <a:ext cx="212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incident: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C9F3F-8364-4DBB-9B4A-EFDD04EF7121}"/>
              </a:ext>
            </a:extLst>
          </p:cNvPr>
          <p:cNvSpPr/>
          <p:nvPr/>
        </p:nvSpPr>
        <p:spPr>
          <a:xfrm>
            <a:off x="3629025" y="2192433"/>
            <a:ext cx="30861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D81EEE-4E04-4C2C-B6EE-122732D07261}"/>
              </a:ext>
            </a:extLst>
          </p:cNvPr>
          <p:cNvSpPr/>
          <p:nvPr/>
        </p:nvSpPr>
        <p:spPr>
          <a:xfrm>
            <a:off x="6119812" y="2192433"/>
            <a:ext cx="5953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88FE55E-20F6-4A50-9635-61D735E59D20}"/>
              </a:ext>
            </a:extLst>
          </p:cNvPr>
          <p:cNvSpPr/>
          <p:nvPr/>
        </p:nvSpPr>
        <p:spPr>
          <a:xfrm rot="10800000">
            <a:off x="6284911" y="2258401"/>
            <a:ext cx="238125" cy="23739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F68C7ADE-E2D8-4629-BB53-982D376F4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104541"/>
              </p:ext>
            </p:extLst>
          </p:nvPr>
        </p:nvGraphicFramePr>
        <p:xfrm>
          <a:off x="514348" y="3305305"/>
          <a:ext cx="11296652" cy="1348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4163">
                  <a:extLst>
                    <a:ext uri="{9D8B030D-6E8A-4147-A177-3AD203B41FA5}">
                      <a16:colId xmlns:a16="http://schemas.microsoft.com/office/drawing/2014/main" val="2306816622"/>
                    </a:ext>
                  </a:extLst>
                </a:gridCol>
                <a:gridCol w="2824163">
                  <a:extLst>
                    <a:ext uri="{9D8B030D-6E8A-4147-A177-3AD203B41FA5}">
                      <a16:colId xmlns:a16="http://schemas.microsoft.com/office/drawing/2014/main" val="1375297255"/>
                    </a:ext>
                  </a:extLst>
                </a:gridCol>
                <a:gridCol w="2824163">
                  <a:extLst>
                    <a:ext uri="{9D8B030D-6E8A-4147-A177-3AD203B41FA5}">
                      <a16:colId xmlns:a16="http://schemas.microsoft.com/office/drawing/2014/main" val="1660661705"/>
                    </a:ext>
                  </a:extLst>
                </a:gridCol>
                <a:gridCol w="2824163">
                  <a:extLst>
                    <a:ext uri="{9D8B030D-6E8A-4147-A177-3AD203B41FA5}">
                      <a16:colId xmlns:a16="http://schemas.microsoft.com/office/drawing/2014/main" val="3264817419"/>
                    </a:ext>
                  </a:extLst>
                </a:gridCol>
              </a:tblGrid>
              <a:tr h="48564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Patrol Car No: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Date: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Time Returned: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Status: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98765"/>
                  </a:ext>
                </a:extLst>
              </a:tr>
              <a:tr h="86309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01036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22/12/2020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3.35pm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419875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BD49C9D2-C5BE-460E-B621-E5095C919B6D}"/>
              </a:ext>
            </a:extLst>
          </p:cNvPr>
          <p:cNvSpPr/>
          <p:nvPr/>
        </p:nvSpPr>
        <p:spPr>
          <a:xfrm>
            <a:off x="9286875" y="4019549"/>
            <a:ext cx="2209800" cy="3429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Available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72EE7E-21D6-414E-8B3C-A8709BDA8A1B}"/>
              </a:ext>
            </a:extLst>
          </p:cNvPr>
          <p:cNvSpPr/>
          <p:nvPr/>
        </p:nvSpPr>
        <p:spPr>
          <a:xfrm>
            <a:off x="11070401" y="4019549"/>
            <a:ext cx="426274" cy="34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B603D44-09D5-4234-B3E9-68A71C96C5E3}"/>
              </a:ext>
            </a:extLst>
          </p:cNvPr>
          <p:cNvSpPr/>
          <p:nvPr/>
        </p:nvSpPr>
        <p:spPr>
          <a:xfrm rot="10800000">
            <a:off x="11134074" y="4058801"/>
            <a:ext cx="170509" cy="22040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6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C2A0BA-0535-4F50-8713-B1E1881DE8AB}"/>
              </a:ext>
            </a:extLst>
          </p:cNvPr>
          <p:cNvSpPr txBox="1"/>
          <p:nvPr/>
        </p:nvSpPr>
        <p:spPr>
          <a:xfrm>
            <a:off x="436996" y="318077"/>
            <a:ext cx="5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Update CAR STATUS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8E10F1-499A-49B3-824E-78178F471DA8}"/>
              </a:ext>
            </a:extLst>
          </p:cNvPr>
          <p:cNvSpPr/>
          <p:nvPr/>
        </p:nvSpPr>
        <p:spPr>
          <a:xfrm>
            <a:off x="4676774" y="5856915"/>
            <a:ext cx="2219327" cy="521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854D82-840D-4501-A4C5-6ABE53A6B1CA}"/>
              </a:ext>
            </a:extLst>
          </p:cNvPr>
          <p:cNvSpPr/>
          <p:nvPr/>
        </p:nvSpPr>
        <p:spPr>
          <a:xfrm>
            <a:off x="514350" y="1000063"/>
            <a:ext cx="2200275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Calls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DE9D97-D612-43DF-ABF6-C8C3A09A0341}"/>
              </a:ext>
            </a:extLst>
          </p:cNvPr>
          <p:cNvSpPr/>
          <p:nvPr/>
        </p:nvSpPr>
        <p:spPr>
          <a:xfrm>
            <a:off x="3269456" y="1000062"/>
            <a:ext cx="2305050" cy="584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Update Car Status</a:t>
            </a:r>
            <a:endParaRPr lang="en-SG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CD7766-AC2B-4321-92D5-DE631A095C85}"/>
              </a:ext>
            </a:extLst>
          </p:cNvPr>
          <p:cNvSpPr/>
          <p:nvPr/>
        </p:nvSpPr>
        <p:spPr>
          <a:xfrm>
            <a:off x="6024562" y="1000062"/>
            <a:ext cx="2305050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 Previous Info</a:t>
            </a:r>
            <a:endParaRPr lang="en-SG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306045-8921-45C8-A658-38019337E6A4}"/>
              </a:ext>
            </a:extLst>
          </p:cNvPr>
          <p:cNvSpPr/>
          <p:nvPr/>
        </p:nvSpPr>
        <p:spPr>
          <a:xfrm>
            <a:off x="8779668" y="1000062"/>
            <a:ext cx="2305050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 History</a:t>
            </a:r>
            <a:endParaRPr lang="en-SG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CBC43-9FDB-4E94-A532-6AD42127F041}"/>
              </a:ext>
            </a:extLst>
          </p:cNvPr>
          <p:cNvSpPr txBox="1"/>
          <p:nvPr/>
        </p:nvSpPr>
        <p:spPr>
          <a:xfrm>
            <a:off x="514349" y="1709015"/>
            <a:ext cx="372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Patrol Car Actual Time</a:t>
            </a:r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F6E290-D046-4550-ADA9-4D48ED5A56E0}"/>
              </a:ext>
            </a:extLst>
          </p:cNvPr>
          <p:cNvSpPr txBox="1"/>
          <p:nvPr/>
        </p:nvSpPr>
        <p:spPr>
          <a:xfrm>
            <a:off x="514350" y="2220738"/>
            <a:ext cx="332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patrol car number:</a:t>
            </a:r>
            <a:endParaRPr lang="en-S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59B5E8-BA92-4910-9069-5638E280A383}"/>
              </a:ext>
            </a:extLst>
          </p:cNvPr>
          <p:cNvSpPr txBox="1"/>
          <p:nvPr/>
        </p:nvSpPr>
        <p:spPr>
          <a:xfrm>
            <a:off x="436996" y="2698423"/>
            <a:ext cx="545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Time when patrol car reach the scene: 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C9F3F-8364-4DBB-9B4A-EFDD04EF7121}"/>
              </a:ext>
            </a:extLst>
          </p:cNvPr>
          <p:cNvSpPr/>
          <p:nvPr/>
        </p:nvSpPr>
        <p:spPr>
          <a:xfrm>
            <a:off x="3629025" y="2192433"/>
            <a:ext cx="30861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D81EEE-4E04-4C2C-B6EE-122732D07261}"/>
              </a:ext>
            </a:extLst>
          </p:cNvPr>
          <p:cNvSpPr/>
          <p:nvPr/>
        </p:nvSpPr>
        <p:spPr>
          <a:xfrm>
            <a:off x="6119812" y="2192433"/>
            <a:ext cx="5953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88FE55E-20F6-4A50-9635-61D735E59D20}"/>
              </a:ext>
            </a:extLst>
          </p:cNvPr>
          <p:cNvSpPr/>
          <p:nvPr/>
        </p:nvSpPr>
        <p:spPr>
          <a:xfrm rot="10800000">
            <a:off x="6284911" y="2258401"/>
            <a:ext cx="238125" cy="23739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07ED3A75-3A19-400E-86CE-C67479030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882058"/>
              </p:ext>
            </p:extLst>
          </p:nvPr>
        </p:nvGraphicFramePr>
        <p:xfrm>
          <a:off x="612773" y="3350035"/>
          <a:ext cx="11322050" cy="180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410">
                  <a:extLst>
                    <a:ext uri="{9D8B030D-6E8A-4147-A177-3AD203B41FA5}">
                      <a16:colId xmlns:a16="http://schemas.microsoft.com/office/drawing/2014/main" val="1485717573"/>
                    </a:ext>
                  </a:extLst>
                </a:gridCol>
                <a:gridCol w="2264410">
                  <a:extLst>
                    <a:ext uri="{9D8B030D-6E8A-4147-A177-3AD203B41FA5}">
                      <a16:colId xmlns:a16="http://schemas.microsoft.com/office/drawing/2014/main" val="746650704"/>
                    </a:ext>
                  </a:extLst>
                </a:gridCol>
                <a:gridCol w="2264410">
                  <a:extLst>
                    <a:ext uri="{9D8B030D-6E8A-4147-A177-3AD203B41FA5}">
                      <a16:colId xmlns:a16="http://schemas.microsoft.com/office/drawing/2014/main" val="2690312084"/>
                    </a:ext>
                  </a:extLst>
                </a:gridCol>
                <a:gridCol w="2264410">
                  <a:extLst>
                    <a:ext uri="{9D8B030D-6E8A-4147-A177-3AD203B41FA5}">
                      <a16:colId xmlns:a16="http://schemas.microsoft.com/office/drawing/2014/main" val="1876351528"/>
                    </a:ext>
                  </a:extLst>
                </a:gridCol>
                <a:gridCol w="2264410">
                  <a:extLst>
                    <a:ext uri="{9D8B030D-6E8A-4147-A177-3AD203B41FA5}">
                      <a16:colId xmlns:a16="http://schemas.microsoft.com/office/drawing/2014/main" val="3261719674"/>
                    </a:ext>
                  </a:extLst>
                </a:gridCol>
              </a:tblGrid>
              <a:tr h="7076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Patrol Car No: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Date: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 Returned: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Status: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Selection: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296288"/>
                  </a:ext>
                </a:extLst>
              </a:tr>
              <a:tr h="1101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01036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22/12/2020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3.35pm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Dispatched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588306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D73E43D-6418-414E-A28E-2B9DDAF2F842}"/>
              </a:ext>
            </a:extLst>
          </p:cNvPr>
          <p:cNvSpPr/>
          <p:nvPr/>
        </p:nvSpPr>
        <p:spPr>
          <a:xfrm>
            <a:off x="9754817" y="4183599"/>
            <a:ext cx="205408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4464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C2A0BA-0535-4F50-8713-B1E1881DE8AB}"/>
              </a:ext>
            </a:extLst>
          </p:cNvPr>
          <p:cNvSpPr txBox="1"/>
          <p:nvPr/>
        </p:nvSpPr>
        <p:spPr>
          <a:xfrm>
            <a:off x="600075" y="466521"/>
            <a:ext cx="413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View Previous Info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8E10F1-499A-49B3-824E-78178F471DA8}"/>
              </a:ext>
            </a:extLst>
          </p:cNvPr>
          <p:cNvSpPr/>
          <p:nvPr/>
        </p:nvSpPr>
        <p:spPr>
          <a:xfrm>
            <a:off x="600075" y="2884573"/>
            <a:ext cx="1657350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Report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854D82-840D-4501-A4C5-6ABE53A6B1CA}"/>
              </a:ext>
            </a:extLst>
          </p:cNvPr>
          <p:cNvSpPr/>
          <p:nvPr/>
        </p:nvSpPr>
        <p:spPr>
          <a:xfrm>
            <a:off x="600075" y="1276349"/>
            <a:ext cx="2200275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Calls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DE9D97-D612-43DF-ABF6-C8C3A09A0341}"/>
              </a:ext>
            </a:extLst>
          </p:cNvPr>
          <p:cNvSpPr/>
          <p:nvPr/>
        </p:nvSpPr>
        <p:spPr>
          <a:xfrm>
            <a:off x="3295650" y="1270570"/>
            <a:ext cx="2305050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Update Car Status</a:t>
            </a:r>
            <a:endParaRPr lang="en-SG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306045-8921-45C8-A658-38019337E6A4}"/>
              </a:ext>
            </a:extLst>
          </p:cNvPr>
          <p:cNvSpPr/>
          <p:nvPr/>
        </p:nvSpPr>
        <p:spPr>
          <a:xfrm>
            <a:off x="8963025" y="1270570"/>
            <a:ext cx="2305050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 History</a:t>
            </a:r>
            <a:endParaRPr lang="en-SG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C49952-03AC-4B15-A30F-3A025BA59201}"/>
              </a:ext>
            </a:extLst>
          </p:cNvPr>
          <p:cNvSpPr txBox="1"/>
          <p:nvPr/>
        </p:nvSpPr>
        <p:spPr>
          <a:xfrm>
            <a:off x="702723" y="1855344"/>
            <a:ext cx="5212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Enter a date (dd/mm/</a:t>
            </a:r>
            <a:r>
              <a:rPr lang="en-US" sz="2800" u="sng" dirty="0" err="1"/>
              <a:t>yyyy</a:t>
            </a:r>
            <a:r>
              <a:rPr lang="en-US" sz="2800" dirty="0"/>
              <a:t>)</a:t>
            </a:r>
            <a:endParaRPr lang="en-SG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79781E-1EF7-4427-A468-9A2934459F27}"/>
              </a:ext>
            </a:extLst>
          </p:cNvPr>
          <p:cNvSpPr/>
          <p:nvPr/>
        </p:nvSpPr>
        <p:spPr>
          <a:xfrm>
            <a:off x="6096000" y="1343025"/>
            <a:ext cx="2305050" cy="4930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View Previous Info</a:t>
            </a:r>
            <a:endParaRPr lang="en-SG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FD9AC9-AF91-44BD-A381-4480ADC58867}"/>
              </a:ext>
            </a:extLst>
          </p:cNvPr>
          <p:cNvSpPr/>
          <p:nvPr/>
        </p:nvSpPr>
        <p:spPr>
          <a:xfrm>
            <a:off x="590550" y="2378564"/>
            <a:ext cx="44196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	01/01/2020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8514D0-9E1D-4D3D-B24D-B37E1857D4FA}"/>
              </a:ext>
            </a:extLst>
          </p:cNvPr>
          <p:cNvSpPr/>
          <p:nvPr/>
        </p:nvSpPr>
        <p:spPr>
          <a:xfrm>
            <a:off x="6848475" y="2378564"/>
            <a:ext cx="44196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6BFEE1-5C19-45CF-8C5C-13733E758BCB}"/>
              </a:ext>
            </a:extLst>
          </p:cNvPr>
          <p:cNvSpPr/>
          <p:nvPr/>
        </p:nvSpPr>
        <p:spPr>
          <a:xfrm>
            <a:off x="10563225" y="2378564"/>
            <a:ext cx="70485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0AF2456-78C5-44D0-BC94-42A8DD6263D0}"/>
              </a:ext>
            </a:extLst>
          </p:cNvPr>
          <p:cNvSpPr/>
          <p:nvPr/>
        </p:nvSpPr>
        <p:spPr>
          <a:xfrm rot="10800000">
            <a:off x="10787062" y="2469051"/>
            <a:ext cx="257175" cy="28069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0910062-1EBD-4E4D-A2FD-74BCBCE00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29537"/>
              </p:ext>
            </p:extLst>
          </p:nvPr>
        </p:nvGraphicFramePr>
        <p:xfrm>
          <a:off x="590550" y="3468978"/>
          <a:ext cx="11125198" cy="3710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25">
                  <a:extLst>
                    <a:ext uri="{9D8B030D-6E8A-4147-A177-3AD203B41FA5}">
                      <a16:colId xmlns:a16="http://schemas.microsoft.com/office/drawing/2014/main" val="2093221348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600727172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37928001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491331595"/>
                    </a:ext>
                  </a:extLst>
                </a:gridCol>
                <a:gridCol w="2164895">
                  <a:extLst>
                    <a:ext uri="{9D8B030D-6E8A-4147-A177-3AD203B41FA5}">
                      <a16:colId xmlns:a16="http://schemas.microsoft.com/office/drawing/2014/main" val="4270152629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1825691761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3730846772"/>
                    </a:ext>
                  </a:extLst>
                </a:gridCol>
              </a:tblGrid>
              <a:tr h="4623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Time Legend 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Car No: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Type of incident: 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Time Dispatched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Time Car reached Site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Click for Details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24473"/>
                  </a:ext>
                </a:extLst>
              </a:tr>
              <a:tr h="758217">
                <a:tc>
                  <a:txBody>
                    <a:bodyPr/>
                    <a:lstStyle/>
                    <a:p>
                      <a:r>
                        <a:rPr lang="en-US" dirty="0"/>
                        <a:t>13.00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S9878D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Traffic Accident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JYZ 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13.05pm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13.35pm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061080"/>
                  </a:ext>
                </a:extLst>
              </a:tr>
              <a:tr h="4623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950062"/>
                  </a:ext>
                </a:extLst>
              </a:tr>
              <a:tr h="4623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098739"/>
                  </a:ext>
                </a:extLst>
              </a:tr>
              <a:tr h="4623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137029"/>
                  </a:ext>
                </a:extLst>
              </a:tr>
              <a:tr h="4623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101133"/>
                  </a:ext>
                </a:extLst>
              </a:tr>
              <a:tr h="4623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20999"/>
                  </a:ext>
                </a:extLst>
              </a:tr>
            </a:tbl>
          </a:graphicData>
        </a:graphic>
      </p:graphicFrame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5AE8F49-880A-4D6C-AE83-EA264D3A3791}"/>
              </a:ext>
            </a:extLst>
          </p:cNvPr>
          <p:cNvSpPr/>
          <p:nvPr/>
        </p:nvSpPr>
        <p:spPr>
          <a:xfrm>
            <a:off x="10179842" y="4234161"/>
            <a:ext cx="1471613" cy="478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80208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C2A0BA-0535-4F50-8713-B1E1881DE8AB}"/>
              </a:ext>
            </a:extLst>
          </p:cNvPr>
          <p:cNvSpPr txBox="1"/>
          <p:nvPr/>
        </p:nvSpPr>
        <p:spPr>
          <a:xfrm>
            <a:off x="600075" y="438150"/>
            <a:ext cx="2200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Log Call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8E10F1-499A-49B3-824E-78178F471DA8}"/>
              </a:ext>
            </a:extLst>
          </p:cNvPr>
          <p:cNvSpPr/>
          <p:nvPr/>
        </p:nvSpPr>
        <p:spPr>
          <a:xfrm>
            <a:off x="702723" y="4324635"/>
            <a:ext cx="161185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DE9D97-D612-43DF-ABF6-C8C3A09A0341}"/>
              </a:ext>
            </a:extLst>
          </p:cNvPr>
          <p:cNvSpPr/>
          <p:nvPr/>
        </p:nvSpPr>
        <p:spPr>
          <a:xfrm>
            <a:off x="3295650" y="1270570"/>
            <a:ext cx="2305050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Update Car Status</a:t>
            </a:r>
            <a:endParaRPr lang="en-SG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CD7766-AC2B-4321-92D5-DE631A095C85}"/>
              </a:ext>
            </a:extLst>
          </p:cNvPr>
          <p:cNvSpPr/>
          <p:nvPr/>
        </p:nvSpPr>
        <p:spPr>
          <a:xfrm>
            <a:off x="6129337" y="1270569"/>
            <a:ext cx="2305050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 Previous Info</a:t>
            </a:r>
            <a:endParaRPr lang="en-SG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C49952-03AC-4B15-A30F-3A025BA59201}"/>
              </a:ext>
            </a:extLst>
          </p:cNvPr>
          <p:cNvSpPr txBox="1"/>
          <p:nvPr/>
        </p:nvSpPr>
        <p:spPr>
          <a:xfrm>
            <a:off x="702723" y="1855344"/>
            <a:ext cx="259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Search Caller by</a:t>
            </a:r>
            <a:r>
              <a:rPr lang="en-US" sz="2800" dirty="0"/>
              <a:t>:</a:t>
            </a:r>
            <a:endParaRPr lang="en-SG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C369D6-20C1-44A9-93E2-BD60E51F4089}"/>
              </a:ext>
            </a:extLst>
          </p:cNvPr>
          <p:cNvSpPr txBox="1"/>
          <p:nvPr/>
        </p:nvSpPr>
        <p:spPr>
          <a:xfrm>
            <a:off x="454604" y="2403775"/>
            <a:ext cx="361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Caller Name :</a:t>
            </a:r>
            <a:endParaRPr lang="en-SG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422F34-8A46-4737-9B96-AFE12003D5E1}"/>
              </a:ext>
            </a:extLst>
          </p:cNvPr>
          <p:cNvSpPr txBox="1"/>
          <p:nvPr/>
        </p:nvSpPr>
        <p:spPr>
          <a:xfrm>
            <a:off x="454604" y="2825207"/>
            <a:ext cx="361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Contact phone number:</a:t>
            </a:r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E58CD2-4B97-4AE0-92F8-FB3CC9512794}"/>
              </a:ext>
            </a:extLst>
          </p:cNvPr>
          <p:cNvSpPr txBox="1"/>
          <p:nvPr/>
        </p:nvSpPr>
        <p:spPr>
          <a:xfrm>
            <a:off x="454604" y="3352316"/>
            <a:ext cx="361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Location of incident:</a:t>
            </a:r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6C95E9-1D98-41FE-84DA-F29A120DAF32}"/>
              </a:ext>
            </a:extLst>
          </p:cNvPr>
          <p:cNvSpPr txBox="1"/>
          <p:nvPr/>
        </p:nvSpPr>
        <p:spPr>
          <a:xfrm>
            <a:off x="454604" y="3929252"/>
            <a:ext cx="361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Date of Call: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E9DB4C-9C62-438F-BC0F-8B6838B4AEB5}"/>
              </a:ext>
            </a:extLst>
          </p:cNvPr>
          <p:cNvSpPr/>
          <p:nvPr/>
        </p:nvSpPr>
        <p:spPr>
          <a:xfrm>
            <a:off x="2894269" y="2403775"/>
            <a:ext cx="8302371" cy="421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5560E5-C21F-421A-87A7-EDF695373C01}"/>
              </a:ext>
            </a:extLst>
          </p:cNvPr>
          <p:cNvSpPr/>
          <p:nvPr/>
        </p:nvSpPr>
        <p:spPr>
          <a:xfrm>
            <a:off x="3829050" y="2907225"/>
            <a:ext cx="7367590" cy="421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85BFDB-EBAA-4CB5-BE55-D44C693C81EA}"/>
              </a:ext>
            </a:extLst>
          </p:cNvPr>
          <p:cNvSpPr/>
          <p:nvPr/>
        </p:nvSpPr>
        <p:spPr>
          <a:xfrm>
            <a:off x="3529012" y="3410675"/>
            <a:ext cx="7648578" cy="421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41D6B0-A19E-4E83-82C3-2E035B29CA9B}"/>
              </a:ext>
            </a:extLst>
          </p:cNvPr>
          <p:cNvSpPr/>
          <p:nvPr/>
        </p:nvSpPr>
        <p:spPr>
          <a:xfrm>
            <a:off x="2654880" y="3903202"/>
            <a:ext cx="8522708" cy="421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6938AE8-7E93-4276-AA50-0A1E8F2E26C1}"/>
              </a:ext>
            </a:extLst>
          </p:cNvPr>
          <p:cNvSpPr/>
          <p:nvPr/>
        </p:nvSpPr>
        <p:spPr>
          <a:xfrm>
            <a:off x="454604" y="1270568"/>
            <a:ext cx="2200275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Calls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B76B46-B7DC-4EB8-AA58-2DC7723586CD}"/>
              </a:ext>
            </a:extLst>
          </p:cNvPr>
          <p:cNvSpPr/>
          <p:nvPr/>
        </p:nvSpPr>
        <p:spPr>
          <a:xfrm>
            <a:off x="8886824" y="1270568"/>
            <a:ext cx="2290763" cy="584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View History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F9B62E2-B5F6-4F95-BFBB-A42DB2935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109481"/>
              </p:ext>
            </p:extLst>
          </p:nvPr>
        </p:nvGraphicFramePr>
        <p:xfrm>
          <a:off x="702723" y="4834461"/>
          <a:ext cx="10879680" cy="1864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240">
                  <a:extLst>
                    <a:ext uri="{9D8B030D-6E8A-4147-A177-3AD203B41FA5}">
                      <a16:colId xmlns:a16="http://schemas.microsoft.com/office/drawing/2014/main" val="3845801975"/>
                    </a:ext>
                  </a:extLst>
                </a:gridCol>
                <a:gridCol w="1554240">
                  <a:extLst>
                    <a:ext uri="{9D8B030D-6E8A-4147-A177-3AD203B41FA5}">
                      <a16:colId xmlns:a16="http://schemas.microsoft.com/office/drawing/2014/main" val="249879968"/>
                    </a:ext>
                  </a:extLst>
                </a:gridCol>
                <a:gridCol w="1554240">
                  <a:extLst>
                    <a:ext uri="{9D8B030D-6E8A-4147-A177-3AD203B41FA5}">
                      <a16:colId xmlns:a16="http://schemas.microsoft.com/office/drawing/2014/main" val="3429331720"/>
                    </a:ext>
                  </a:extLst>
                </a:gridCol>
                <a:gridCol w="1554240">
                  <a:extLst>
                    <a:ext uri="{9D8B030D-6E8A-4147-A177-3AD203B41FA5}">
                      <a16:colId xmlns:a16="http://schemas.microsoft.com/office/drawing/2014/main" val="526464745"/>
                    </a:ext>
                  </a:extLst>
                </a:gridCol>
                <a:gridCol w="1554240">
                  <a:extLst>
                    <a:ext uri="{9D8B030D-6E8A-4147-A177-3AD203B41FA5}">
                      <a16:colId xmlns:a16="http://schemas.microsoft.com/office/drawing/2014/main" val="1680854101"/>
                    </a:ext>
                  </a:extLst>
                </a:gridCol>
                <a:gridCol w="1554240">
                  <a:extLst>
                    <a:ext uri="{9D8B030D-6E8A-4147-A177-3AD203B41FA5}">
                      <a16:colId xmlns:a16="http://schemas.microsoft.com/office/drawing/2014/main" val="1694242099"/>
                    </a:ext>
                  </a:extLst>
                </a:gridCol>
                <a:gridCol w="1554240">
                  <a:extLst>
                    <a:ext uri="{9D8B030D-6E8A-4147-A177-3AD203B41FA5}">
                      <a16:colId xmlns:a16="http://schemas.microsoft.com/office/drawing/2014/main" val="3950116503"/>
                    </a:ext>
                  </a:extLst>
                </a:gridCol>
              </a:tblGrid>
              <a:tr h="47096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Time Legend 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Car No: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Type of incident: 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Time Dispatched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Time Car reached Site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Click for Details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0823"/>
                  </a:ext>
                </a:extLst>
              </a:tr>
              <a:tr h="949857">
                <a:tc>
                  <a:txBody>
                    <a:bodyPr/>
                    <a:lstStyle/>
                    <a:p>
                      <a:r>
                        <a:rPr lang="en-US" dirty="0"/>
                        <a:t>13.00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S9878D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Traffic Accident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JYZ 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13.05pm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13.35pm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54812"/>
                  </a:ext>
                </a:extLst>
              </a:tr>
            </a:tbl>
          </a:graphicData>
        </a:graphic>
      </p:graphicFrame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2231C49-60E3-4A4C-A4FE-A50D726AB5C9}"/>
              </a:ext>
            </a:extLst>
          </p:cNvPr>
          <p:cNvSpPr/>
          <p:nvPr/>
        </p:nvSpPr>
        <p:spPr>
          <a:xfrm>
            <a:off x="10110790" y="5882601"/>
            <a:ext cx="1378487" cy="451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3949557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41243B"/>
      </a:dk2>
      <a:lt2>
        <a:srgbClr val="E2E8E6"/>
      </a:lt2>
      <a:accent1>
        <a:srgbClr val="D13E79"/>
      </a:accent1>
      <a:accent2>
        <a:srgbClr val="C02DA5"/>
      </a:accent2>
      <a:accent3>
        <a:srgbClr val="AF3ED1"/>
      </a:accent3>
      <a:accent4>
        <a:srgbClr val="6C3DC5"/>
      </a:accent4>
      <a:accent5>
        <a:srgbClr val="424CD2"/>
      </a:accent5>
      <a:accent6>
        <a:srgbClr val="2D74C0"/>
      </a:accent6>
      <a:hlink>
        <a:srgbClr val="756CCE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327</Words>
  <Application>Microsoft Office PowerPoint</Application>
  <PresentationFormat>Widescreen</PresentationFormat>
  <Paragraphs>139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Century Gothic</vt:lpstr>
      <vt:lpstr>Elephant</vt:lpstr>
      <vt:lpstr>Garamond</vt:lpstr>
      <vt:lpstr>Sagona Book</vt:lpstr>
      <vt:lpstr>Sagona ExtraLight</vt:lpstr>
      <vt:lpstr>SavonVTI</vt:lpstr>
      <vt:lpstr>BrushVTI</vt:lpstr>
      <vt:lpstr>Pess Project User interface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Pess Project User interface design</dc:title>
  <dc:creator>shirleychua1605@gmail.com</dc:creator>
  <cp:lastModifiedBy>shirleychua1605@gmail.com</cp:lastModifiedBy>
  <cp:revision>16</cp:revision>
  <dcterms:created xsi:type="dcterms:W3CDTF">2020-05-08T11:48:16Z</dcterms:created>
  <dcterms:modified xsi:type="dcterms:W3CDTF">2020-05-08T14:47:53Z</dcterms:modified>
</cp:coreProperties>
</file>