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309" r:id="rId4"/>
    <p:sldId id="263" r:id="rId5"/>
    <p:sldId id="264" r:id="rId6"/>
    <p:sldId id="259" r:id="rId7"/>
    <p:sldId id="265" r:id="rId8"/>
    <p:sldId id="266" r:id="rId9"/>
    <p:sldId id="310" r:id="rId10"/>
    <p:sldId id="262" r:id="rId11"/>
    <p:sldId id="267" r:id="rId12"/>
    <p:sldId id="308" r:id="rId13"/>
    <p:sldId id="268" r:id="rId14"/>
    <p:sldId id="270" r:id="rId15"/>
    <p:sldId id="271" r:id="rId16"/>
    <p:sldId id="278" r:id="rId17"/>
    <p:sldId id="273" r:id="rId18"/>
    <p:sldId id="279" r:id="rId19"/>
    <p:sldId id="274" r:id="rId20"/>
    <p:sldId id="275" r:id="rId21"/>
    <p:sldId id="291" r:id="rId22"/>
    <p:sldId id="276" r:id="rId23"/>
    <p:sldId id="305" r:id="rId24"/>
    <p:sldId id="277" r:id="rId25"/>
    <p:sldId id="280" r:id="rId26"/>
    <p:sldId id="281" r:id="rId27"/>
    <p:sldId id="289" r:id="rId28"/>
    <p:sldId id="290" r:id="rId29"/>
    <p:sldId id="260" r:id="rId30"/>
    <p:sldId id="269" r:id="rId31"/>
  </p:sldIdLst>
  <p:sldSz cx="9144000" cy="6858000" type="screen4x3"/>
  <p:notesSz cx="6794500" cy="9931400"/>
  <p:defaultTextStyle>
    <a:defPPr>
      <a:defRPr lang="nb-N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>
      <p:cViewPr varScale="1">
        <p:scale>
          <a:sx n="88" d="100"/>
          <a:sy n="88" d="100"/>
        </p:scale>
        <p:origin x="115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5F6D7-3A7F-47B5-8182-C74868B543D8}" type="datetimeFigureOut">
              <a:rPr lang="nb-NO" smtClean="0"/>
              <a:t>09.09.2020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102EA-A322-4A69-8419-0485C479A0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929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E91EF-159B-4ADC-A8FA-7737C31C2FA2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35446-04F3-4F84-9F0D-9CE2D404868E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55504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F6B67-0121-4926-A153-70C98C512705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C55C-A540-4AF6-9DDE-4B4EF7276CE8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40085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5052-43EF-4B6E-8619-458B4F1D8426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1A9FC-A610-4320-8AFF-C1F945BACC34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72358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F729-9672-4AFE-A2E1-1D42E97B3C05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4A1E1-8407-4616-A0E7-A616B6E63063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286823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885A9-F941-447C-880F-6F5A78ADC2C3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48CE0-69F6-479C-B8B7-3AD368118C9B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13350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147AD-178E-48AB-8010-543D1B6B6CAA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20544-39A2-4529-9049-650F543046A3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32080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D9BA2-D092-46A0-AB5A-B4FF0AD5FB4E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519F-4A91-478C-AC4F-D0DB9C519952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1367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40F1F-F430-42EC-8041-B8A57EC9870B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664D9-F706-4642-8435-CC1E263F4141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55598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FE28E-A97F-4F92-9680-74F35F1B01E2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F0F03-46C6-4770-B11F-5ABCA195DE98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413496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F1F06-612F-4FF5-9548-E5C2E997C687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332FD-5D69-4A1B-84DE-56E217928A09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12355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EA090-F68C-44AA-BAAA-75C3332CE1D1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BAD86-475D-4E00-A72D-859F3A60D2C7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649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 smtClean="0"/>
              <a:t>Click to edit Master title style</a:t>
            </a:r>
            <a:endParaRPr lang="nb-NO" altLang="nb-N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 smtClean="0"/>
              <a:t>Click to edit Master text styles</a:t>
            </a:r>
          </a:p>
          <a:p>
            <a:pPr lvl="1"/>
            <a:r>
              <a:rPr lang="en-US" altLang="nb-NO" smtClean="0"/>
              <a:t>Second level</a:t>
            </a:r>
          </a:p>
          <a:p>
            <a:pPr lvl="2"/>
            <a:r>
              <a:rPr lang="en-US" altLang="nb-NO" smtClean="0"/>
              <a:t>Third level</a:t>
            </a:r>
          </a:p>
          <a:p>
            <a:pPr lvl="3"/>
            <a:r>
              <a:rPr lang="en-US" altLang="nb-NO" smtClean="0"/>
              <a:t>Fourth level</a:t>
            </a:r>
          </a:p>
          <a:p>
            <a:pPr lvl="4"/>
            <a:r>
              <a:rPr lang="en-US" altLang="nb-NO" smtClean="0"/>
              <a:t>Fifth level</a:t>
            </a:r>
            <a:endParaRPr lang="nb-NO" altLang="nb-N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624F5E-FADF-497C-9160-7009845BD918}" type="datetimeFigureOut">
              <a:rPr lang="nb-NO"/>
              <a:pPr>
                <a:defRPr/>
              </a:pPr>
              <a:t>09.09.2020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AEB668C-84AF-4BC2-AE2C-302113C95EBC}" type="slidenum">
              <a:rPr lang="nb-NO" altLang="nb-NO"/>
              <a:pPr/>
              <a:t>‹#›</a:t>
            </a:fld>
            <a:endParaRPr lang="nb-NO" alt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b-NO" altLang="nb-NO" dirty="0" smtClean="0"/>
              <a:t>Institutional </a:t>
            </a:r>
            <a:r>
              <a:rPr lang="nb-NO" altLang="nb-NO" dirty="0" err="1" smtClean="0"/>
              <a:t>theory</a:t>
            </a:r>
            <a:r>
              <a:rPr lang="nb-NO" altLang="nb-NO" dirty="0" smtClean="0"/>
              <a:t/>
            </a:r>
            <a:br>
              <a:rPr lang="nb-NO" altLang="nb-NO" dirty="0" smtClean="0"/>
            </a:br>
            <a:r>
              <a:rPr lang="nb-NO" altLang="nb-NO" dirty="0" smtClean="0"/>
              <a:t>- </a:t>
            </a:r>
            <a:r>
              <a:rPr lang="nb-NO" altLang="nb-NO" dirty="0" err="1" smtClean="0"/>
              <a:t>concepts</a:t>
            </a:r>
            <a:endParaRPr lang="nb-NO" altLang="nb-NO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smtClean="0"/>
              <a:t>IN5210 </a:t>
            </a:r>
            <a:r>
              <a:rPr lang="nb-NO" dirty="0" smtClean="0"/>
              <a:t>Information systems</a:t>
            </a:r>
            <a:endParaRPr lang="nb-NO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nb-NO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b-NO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Johan Ivar </a:t>
            </a:r>
            <a:r>
              <a:rPr lang="nb-NO" sz="1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Sæbø</a:t>
            </a:r>
            <a:endParaRPr lang="nb-NO" sz="1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 </a:t>
            </a:r>
            <a:r>
              <a:rPr lang="nb-NO" dirty="0" err="1" smtClean="0"/>
              <a:t>interesting</a:t>
            </a:r>
            <a:r>
              <a:rPr lang="nb-NO" dirty="0" smtClean="0"/>
              <a:t> from an IT/IS </a:t>
            </a:r>
            <a:r>
              <a:rPr lang="nb-NO" dirty="0" err="1" smtClean="0"/>
              <a:t>perspective</a:t>
            </a:r>
            <a:r>
              <a:rPr lang="nb-NO" dirty="0" smtClean="0"/>
              <a:t>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dirty="0" err="1" smtClean="0"/>
              <a:t>Instititutional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theory</a:t>
            </a:r>
            <a:r>
              <a:rPr lang="nb-NO" altLang="nb-NO" dirty="0" smtClean="0"/>
              <a:t> is/has </a:t>
            </a:r>
            <a:r>
              <a:rPr lang="nb-NO" altLang="nb-NO" dirty="0" err="1" smtClean="0"/>
              <a:t>traditionally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been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concerned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with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stability</a:t>
            </a:r>
            <a:r>
              <a:rPr lang="nb-NO" altLang="nb-NO" dirty="0" smtClean="0"/>
              <a:t>, </a:t>
            </a:r>
            <a:r>
              <a:rPr lang="nb-NO" altLang="nb-NO" dirty="0" err="1" smtClean="0"/>
              <a:t>while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technologies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are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often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associated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with</a:t>
            </a:r>
            <a:r>
              <a:rPr lang="nb-NO" altLang="nb-NO" dirty="0" smtClean="0"/>
              <a:t> rapid and </a:t>
            </a:r>
            <a:r>
              <a:rPr lang="nb-NO" altLang="nb-NO" dirty="0" err="1" smtClean="0"/>
              <a:t>sometimes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disruptive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societal</a:t>
            </a:r>
            <a:r>
              <a:rPr lang="nb-NO" altLang="nb-NO" dirty="0" smtClean="0"/>
              <a:t> and </a:t>
            </a:r>
            <a:r>
              <a:rPr lang="nb-NO" altLang="nb-NO" dirty="0" err="1" smtClean="0"/>
              <a:t>organizational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changes</a:t>
            </a:r>
            <a:endParaRPr lang="nb-NO" altLang="nb-NO" dirty="0" smtClean="0"/>
          </a:p>
          <a:p>
            <a:pPr eaLnBrk="1" hangingPunct="1"/>
            <a:r>
              <a:rPr lang="nb-NO" altLang="nb-NO" dirty="0" err="1" smtClean="0"/>
              <a:t>Developing</a:t>
            </a:r>
            <a:r>
              <a:rPr lang="nb-NO" altLang="nb-NO" dirty="0" smtClean="0"/>
              <a:t> and </a:t>
            </a:r>
            <a:r>
              <a:rPr lang="nb-NO" altLang="nb-NO" dirty="0" err="1" smtClean="0"/>
              <a:t>using</a:t>
            </a:r>
            <a:r>
              <a:rPr lang="nb-NO" altLang="nb-NO" dirty="0" smtClean="0"/>
              <a:t> IT </a:t>
            </a:r>
            <a:r>
              <a:rPr lang="nb-NO" altLang="nb-NO" dirty="0" err="1" smtClean="0"/>
              <a:t>are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subject</a:t>
            </a:r>
            <a:r>
              <a:rPr lang="nb-NO" altLang="nb-NO" dirty="0" smtClean="0"/>
              <a:t> to </a:t>
            </a:r>
            <a:r>
              <a:rPr lang="nb-NO" altLang="nb-NO" dirty="0" err="1" smtClean="0"/>
              <a:t>social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pressures</a:t>
            </a:r>
            <a:r>
              <a:rPr lang="nb-NO" altLang="nb-NO" dirty="0" smtClean="0"/>
              <a:t> (not </a:t>
            </a:r>
            <a:r>
              <a:rPr lang="nb-NO" altLang="nb-NO" dirty="0" err="1" smtClean="0"/>
              <a:t>necessarily</a:t>
            </a:r>
            <a:r>
              <a:rPr lang="nb-NO" altLang="nb-NO" dirty="0" smtClean="0"/>
              <a:t> felt or </a:t>
            </a:r>
            <a:r>
              <a:rPr lang="nb-NO" altLang="nb-NO" dirty="0" err="1" smtClean="0"/>
              <a:t>understood</a:t>
            </a:r>
            <a:r>
              <a:rPr lang="nb-NO" altLang="nb-NO" dirty="0" smtClean="0"/>
              <a:t>)</a:t>
            </a:r>
          </a:p>
          <a:p>
            <a:pPr lvl="1" eaLnBrk="1" hangingPunct="1"/>
            <a:r>
              <a:rPr lang="nb-NO" altLang="nb-NO" sz="2400" dirty="0" err="1" smtClean="0"/>
              <a:t>We</a:t>
            </a:r>
            <a:r>
              <a:rPr lang="nb-NO" altLang="nb-NO" sz="2400" dirty="0" smtClean="0"/>
              <a:t>, </a:t>
            </a:r>
            <a:r>
              <a:rPr lang="nb-NO" altLang="nb-NO" sz="2400" dirty="0" err="1" smtClean="0"/>
              <a:t>developers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users</a:t>
            </a:r>
            <a:r>
              <a:rPr lang="nb-NO" altLang="nb-NO" sz="2400" dirty="0" smtClean="0"/>
              <a:t>, </a:t>
            </a:r>
            <a:r>
              <a:rPr lang="nb-NO" altLang="nb-NO" sz="2400" dirty="0" err="1" smtClean="0"/>
              <a:t>are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actors</a:t>
            </a:r>
            <a:r>
              <a:rPr lang="nb-NO" altLang="nb-NO" sz="2400" dirty="0" smtClean="0"/>
              <a:t> in </a:t>
            </a:r>
            <a:r>
              <a:rPr lang="nb-NO" altLang="nb-NO" sz="2400" dirty="0" err="1" smtClean="0"/>
              <a:t>many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instituions</a:t>
            </a:r>
            <a:endParaRPr lang="nb-NO" altLang="nb-NO" dirty="0" smtClean="0"/>
          </a:p>
          <a:p>
            <a:pPr eaLnBrk="1" hangingPunct="1"/>
            <a:r>
              <a:rPr lang="nb-NO" altLang="nb-NO" dirty="0" smtClean="0"/>
              <a:t>So: IT </a:t>
            </a:r>
            <a:r>
              <a:rPr lang="nb-NO" altLang="nb-NO" dirty="0" err="1" smtClean="0"/>
              <a:t>influence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institutions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influence</a:t>
            </a:r>
            <a:r>
              <a:rPr lang="nb-NO" altLang="nb-NO" dirty="0" smtClean="0"/>
              <a:t>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Example: IT and institution of ”mass media”</a:t>
            </a:r>
          </a:p>
        </p:txBody>
      </p:sp>
      <p:pic>
        <p:nvPicPr>
          <p:cNvPr id="11267" name="Picture 2" descr="Image result for tofte norske sk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54737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4797425"/>
            <a:ext cx="59309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dirty="0" err="1" smtClean="0"/>
              <a:t>Example</a:t>
            </a:r>
            <a:r>
              <a:rPr lang="nb-NO" altLang="nb-NO" dirty="0" smtClean="0"/>
              <a:t>: IT and </a:t>
            </a:r>
            <a:r>
              <a:rPr lang="nb-NO" altLang="nb-NO" dirty="0" err="1" smtClean="0"/>
              <a:t>politics</a:t>
            </a:r>
            <a:endParaRPr lang="nb-NO" altLang="nb-NO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2" y="1340768"/>
            <a:ext cx="4396271" cy="2471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178" y="388276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Img</a:t>
            </a:r>
            <a:r>
              <a:rPr lang="nb-NO" dirty="0" smtClean="0"/>
              <a:t>: mashable.com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94" y="3074966"/>
            <a:ext cx="6054651" cy="1473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2" y="4252095"/>
            <a:ext cx="5811962" cy="1676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407" y="2483768"/>
            <a:ext cx="4910017" cy="41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1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better</a:t>
            </a:r>
            <a:r>
              <a:rPr lang="nb-NO" dirty="0" smtClean="0"/>
              <a:t> </a:t>
            </a:r>
            <a:r>
              <a:rPr lang="nb-NO" dirty="0" err="1" smtClean="0"/>
              <a:t>explain</a:t>
            </a:r>
            <a:r>
              <a:rPr lang="nb-NO" dirty="0" smtClean="0"/>
              <a:t> </a:t>
            </a:r>
            <a:r>
              <a:rPr lang="nb-NO" dirty="0" err="1" smtClean="0"/>
              <a:t>adoption</a:t>
            </a:r>
            <a:r>
              <a:rPr lang="nb-NO" dirty="0" smtClean="0"/>
              <a:t> </a:t>
            </a:r>
            <a:r>
              <a:rPr lang="nb-NO" dirty="0"/>
              <a:t>(or non-</a:t>
            </a:r>
            <a:r>
              <a:rPr lang="nb-NO" dirty="0" err="1"/>
              <a:t>adoption</a:t>
            </a:r>
            <a:r>
              <a:rPr lang="nb-NO" dirty="0"/>
              <a:t>) </a:t>
            </a:r>
            <a:r>
              <a:rPr lang="nb-NO" dirty="0" err="1"/>
              <a:t>of</a:t>
            </a:r>
            <a:r>
              <a:rPr lang="nb-NO" dirty="0"/>
              <a:t> IT</a:t>
            </a:r>
            <a:endParaRPr lang="nb-NO" altLang="nb-NO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400" dirty="0" smtClean="0"/>
              <a:t>Institutional </a:t>
            </a:r>
            <a:r>
              <a:rPr lang="nb-NO" altLang="nb-NO" sz="2400" dirty="0" err="1" smtClean="0"/>
              <a:t>theory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brings</a:t>
            </a:r>
            <a:r>
              <a:rPr lang="nb-NO" altLang="nb-NO" sz="2400" dirty="0" smtClean="0"/>
              <a:t> in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social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context</a:t>
            </a:r>
            <a:r>
              <a:rPr lang="nb-NO" altLang="nb-NO" sz="2400" dirty="0" smtClean="0"/>
              <a:t>, </a:t>
            </a:r>
            <a:r>
              <a:rPr lang="nb-NO" altLang="nb-NO" sz="2400" dirty="0" err="1" smtClean="0"/>
              <a:t>challenging</a:t>
            </a:r>
            <a:r>
              <a:rPr lang="nb-NO" altLang="nb-NO" sz="2400" dirty="0" smtClean="0"/>
              <a:t> an </a:t>
            </a:r>
            <a:r>
              <a:rPr lang="nb-NO" altLang="nb-NO" sz="2400" dirty="0" err="1" smtClean="0"/>
              <a:t>economic-rationalistic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perspective</a:t>
            </a:r>
            <a:endParaRPr lang="nb-NO" altLang="nb-NO" sz="2400" dirty="0" smtClean="0"/>
          </a:p>
          <a:p>
            <a:pPr eaLnBrk="1" hangingPunct="1"/>
            <a:r>
              <a:rPr lang="nb-NO" altLang="nb-NO" sz="2400" dirty="0" smtClean="0"/>
              <a:t>The </a:t>
            </a:r>
            <a:r>
              <a:rPr lang="nb-NO" altLang="nb-NO" sz="2400" dirty="0" err="1" smtClean="0"/>
              <a:t>boundary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rational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choice</a:t>
            </a:r>
            <a:r>
              <a:rPr lang="nb-NO" altLang="nb-NO" sz="2400" dirty="0" smtClean="0"/>
              <a:t> (</a:t>
            </a:r>
            <a:r>
              <a:rPr lang="nb-NO" altLang="nb-NO" sz="2400" dirty="0" err="1" smtClean="0"/>
              <a:t>about</a:t>
            </a:r>
            <a:r>
              <a:rPr lang="nb-NO" altLang="nb-NO" sz="2400" dirty="0" smtClean="0"/>
              <a:t> IT) is </a:t>
            </a:r>
            <a:r>
              <a:rPr lang="nb-NO" altLang="nb-NO" sz="2400" dirty="0" err="1" smtClean="0"/>
              <a:t>socially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constructed</a:t>
            </a:r>
            <a:r>
              <a:rPr lang="nb-NO" altLang="nb-NO" sz="2400" dirty="0" smtClean="0"/>
              <a:t>, and </a:t>
            </a:r>
            <a:r>
              <a:rPr lang="nb-NO" altLang="nb-NO" sz="2400" dirty="0" err="1" smtClean="0"/>
              <a:t>if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legitimated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taken</a:t>
            </a:r>
            <a:r>
              <a:rPr lang="nb-NO" altLang="nb-NO" sz="2400" dirty="0" smtClean="0"/>
              <a:t> for </a:t>
            </a:r>
            <a:r>
              <a:rPr lang="nb-NO" altLang="nb-NO" sz="2400" dirty="0" err="1" smtClean="0"/>
              <a:t>granted</a:t>
            </a:r>
            <a:r>
              <a:rPr lang="nb-NO" altLang="nb-NO" sz="2400" dirty="0" smtClean="0"/>
              <a:t> as a </a:t>
            </a:r>
            <a:r>
              <a:rPr lang="nb-NO" altLang="nb-NO" sz="2400" dirty="0" err="1" smtClean="0"/>
              <a:t>social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fact</a:t>
            </a:r>
            <a:r>
              <a:rPr lang="nb-NO" altLang="nb-NO" sz="2400" dirty="0" smtClean="0"/>
              <a:t>, </a:t>
            </a:r>
            <a:r>
              <a:rPr lang="nb-NO" altLang="nb-NO" sz="2400" dirty="0" err="1" smtClean="0"/>
              <a:t>operates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persists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even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beneath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level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consciousness</a:t>
            </a:r>
            <a:endParaRPr lang="nb-NO" altLang="nb-NO" sz="2400" dirty="0" smtClean="0"/>
          </a:p>
          <a:p>
            <a:pPr lvl="1" eaLnBrk="1" hangingPunct="1"/>
            <a:r>
              <a:rPr lang="nb-NO" altLang="nb-NO" sz="2000" dirty="0" err="1" smtClean="0"/>
              <a:t>We</a:t>
            </a:r>
            <a:r>
              <a:rPr lang="nb-NO" altLang="nb-NO" sz="2000" dirty="0" smtClean="0"/>
              <a:t> (and </a:t>
            </a:r>
            <a:r>
              <a:rPr lang="nb-NO" altLang="nb-NO" sz="2000" dirty="0" err="1" smtClean="0"/>
              <a:t>our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organizations</a:t>
            </a:r>
            <a:r>
              <a:rPr lang="nb-NO" altLang="nb-NO" sz="2000" dirty="0" smtClean="0"/>
              <a:t>) </a:t>
            </a:r>
            <a:r>
              <a:rPr lang="nb-NO" altLang="nb-NO" sz="2000" dirty="0" err="1" smtClean="0"/>
              <a:t>act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out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of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socially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constructed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ideas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of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what</a:t>
            </a:r>
            <a:r>
              <a:rPr lang="nb-NO" altLang="nb-NO" sz="2000" dirty="0" smtClean="0"/>
              <a:t> is </a:t>
            </a:r>
            <a:r>
              <a:rPr lang="nb-NO" altLang="nb-NO" sz="2000" dirty="0" err="1" smtClean="0"/>
              <a:t>beneficial</a:t>
            </a:r>
            <a:r>
              <a:rPr lang="nb-NO" altLang="nb-NO" sz="2000" dirty="0" smtClean="0"/>
              <a:t>. </a:t>
            </a:r>
            <a:r>
              <a:rPr lang="nb-NO" altLang="nb-NO" sz="2000" dirty="0" err="1" smtClean="0"/>
              <a:t>We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use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institutional</a:t>
            </a:r>
            <a:r>
              <a:rPr lang="nb-NO" altLang="nb-NO" sz="2000" dirty="0" smtClean="0"/>
              <a:t> arguments </a:t>
            </a:r>
            <a:r>
              <a:rPr lang="nb-NO" altLang="nb-NO" sz="2000" dirty="0" err="1" smtClean="0"/>
              <a:t>rather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than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rational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choice</a:t>
            </a:r>
            <a:r>
              <a:rPr lang="nb-NO" altLang="nb-NO" sz="2000" dirty="0" smtClean="0"/>
              <a:t> arguments</a:t>
            </a:r>
          </a:p>
          <a:p>
            <a:pPr eaLnBrk="1" hangingPunct="1"/>
            <a:endParaRPr lang="nb-NO" altLang="nb-NO" sz="2400" dirty="0" smtClean="0"/>
          </a:p>
          <a:p>
            <a:pPr eaLnBrk="1" hangingPunct="1"/>
            <a:r>
              <a:rPr lang="nb-NO" altLang="nb-NO" sz="2400" dirty="0" err="1" smtClean="0"/>
              <a:t>Provides</a:t>
            </a:r>
            <a:r>
              <a:rPr lang="nb-NO" altLang="nb-NO" sz="2400" dirty="0" smtClean="0"/>
              <a:t> an </a:t>
            </a:r>
            <a:r>
              <a:rPr lang="nb-NO" altLang="nb-NO" sz="2400" dirty="0" err="1" smtClean="0"/>
              <a:t>understanding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phenomena</a:t>
            </a:r>
            <a:r>
              <a:rPr lang="nb-NO" altLang="nb-NO" sz="2400" dirty="0" smtClean="0"/>
              <a:t> not so </a:t>
            </a:r>
            <a:r>
              <a:rPr lang="nb-NO" altLang="nb-NO" sz="2400" dirty="0" err="1" smtClean="0"/>
              <a:t>well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explained</a:t>
            </a:r>
            <a:r>
              <a:rPr lang="nb-NO" altLang="nb-NO" sz="2400" dirty="0" smtClean="0"/>
              <a:t> by </a:t>
            </a:r>
            <a:r>
              <a:rPr lang="nb-NO" altLang="nb-NO" sz="2400" dirty="0" err="1" smtClean="0"/>
              <a:t>economic-rationalist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models</a:t>
            </a:r>
            <a:r>
              <a:rPr lang="nb-NO" altLang="nb-NO" sz="2400" dirty="0" smtClean="0"/>
              <a:t>, </a:t>
            </a:r>
            <a:r>
              <a:rPr lang="nb-NO" altLang="nb-NO" sz="2400" dirty="0" err="1" smtClean="0"/>
              <a:t>such</a:t>
            </a:r>
            <a:r>
              <a:rPr lang="nb-NO" altLang="nb-NO" sz="2400" dirty="0" smtClean="0"/>
              <a:t> as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wide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adoption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acceptance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IT </a:t>
            </a:r>
            <a:r>
              <a:rPr lang="nb-NO" altLang="nb-NO" sz="2400" dirty="0" err="1" smtClean="0"/>
              <a:t>innovations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seemingly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suboptimal</a:t>
            </a:r>
            <a:r>
              <a:rPr lang="nb-NO" altLang="nb-NO" sz="2400" dirty="0" smtClean="0"/>
              <a:t> in </a:t>
            </a:r>
            <a:r>
              <a:rPr lang="nb-NO" altLang="nb-NO" sz="2400" dirty="0" err="1" smtClean="0"/>
              <a:t>economic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technical</a:t>
            </a:r>
            <a:r>
              <a:rPr lang="nb-NO" altLang="nb-NO" sz="2400" dirty="0" smtClean="0"/>
              <a:t> 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dirty="0" err="1" smtClean="0"/>
              <a:t>Rational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choice</a:t>
            </a:r>
            <a:r>
              <a:rPr lang="nb-NO" altLang="nb-NO" dirty="0" smtClean="0"/>
              <a:t>? </a:t>
            </a:r>
            <a:r>
              <a:rPr lang="nb-NO" altLang="nb-NO" dirty="0" err="1" smtClean="0"/>
              <a:t>Example</a:t>
            </a:r>
            <a:r>
              <a:rPr lang="nb-NO" altLang="nb-NO" dirty="0" smtClean="0"/>
              <a:t> </a:t>
            </a:r>
            <a:r>
              <a:rPr lang="nb-NO" altLang="nb-NO" dirty="0" smtClean="0"/>
              <a:t>1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/>
            <a:r>
              <a:rPr lang="nb-NO" altLang="nb-NO" dirty="0" smtClean="0"/>
              <a:t>How </a:t>
            </a:r>
            <a:r>
              <a:rPr lang="nb-NO" altLang="nb-NO" dirty="0" err="1" smtClean="0"/>
              <a:t>old</a:t>
            </a:r>
            <a:r>
              <a:rPr lang="nb-NO" altLang="nb-NO" dirty="0" smtClean="0"/>
              <a:t> is </a:t>
            </a:r>
            <a:r>
              <a:rPr lang="nb-NO" altLang="nb-NO" dirty="0" err="1" smtClean="0"/>
              <a:t>your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phone</a:t>
            </a:r>
            <a:r>
              <a:rPr lang="nb-NO" altLang="nb-NO" dirty="0" smtClean="0"/>
              <a:t>?</a:t>
            </a:r>
          </a:p>
          <a:p>
            <a:pPr eaLnBrk="1" hangingPunct="1"/>
            <a:endParaRPr lang="nb-NO" altLang="nb-NO" dirty="0" smtClean="0"/>
          </a:p>
          <a:p>
            <a:pPr eaLnBrk="1" hangingPunct="1"/>
            <a:r>
              <a:rPr lang="nb-NO" altLang="nb-NO" dirty="0" smtClean="0"/>
              <a:t>”</a:t>
            </a:r>
            <a:r>
              <a:rPr lang="nb-NO" altLang="nb-NO" dirty="0" err="1" smtClean="0"/>
              <a:t>Seemingly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suboptimal</a:t>
            </a:r>
            <a:r>
              <a:rPr lang="nb-NO" altLang="nb-NO" dirty="0" smtClean="0"/>
              <a:t> in </a:t>
            </a:r>
            <a:r>
              <a:rPr lang="nb-NO" altLang="nb-NO" dirty="0" err="1" smtClean="0"/>
              <a:t>economic</a:t>
            </a:r>
            <a:r>
              <a:rPr lang="nb-NO" altLang="nb-NO" dirty="0" smtClean="0"/>
              <a:t> and </a:t>
            </a:r>
            <a:r>
              <a:rPr lang="nb-NO" altLang="nb-NO" dirty="0" err="1" smtClean="0"/>
              <a:t>technical</a:t>
            </a:r>
            <a:r>
              <a:rPr lang="nb-NO" altLang="nb-NO" dirty="0" smtClean="0"/>
              <a:t> terms” to </a:t>
            </a:r>
            <a:r>
              <a:rPr lang="nb-NO" altLang="nb-NO" dirty="0" err="1" smtClean="0"/>
              <a:t>buy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new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ones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often</a:t>
            </a:r>
            <a:r>
              <a:rPr lang="nb-NO" altLang="nb-NO" dirty="0" smtClean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nb-NO" altLang="nb-NO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137212"/>
            <a:ext cx="2011680" cy="201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dirty="0" err="1" smtClean="0"/>
              <a:t>Rational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choice</a:t>
            </a:r>
            <a:r>
              <a:rPr lang="nb-NO" altLang="nb-NO" dirty="0" smtClean="0"/>
              <a:t>? </a:t>
            </a:r>
            <a:r>
              <a:rPr lang="nb-NO" altLang="nb-NO" dirty="0" err="1" smtClean="0"/>
              <a:t>Example</a:t>
            </a:r>
            <a:r>
              <a:rPr lang="nb-NO" altLang="nb-NO" dirty="0" smtClean="0"/>
              <a:t> </a:t>
            </a:r>
            <a:r>
              <a:rPr lang="nb-NO" altLang="nb-NO" dirty="0" smtClean="0"/>
              <a:t>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 eaLnBrk="1" hangingPunct="1"/>
            <a:r>
              <a:rPr lang="nb-NO" altLang="nb-NO" dirty="0" err="1" smtClean="0"/>
              <a:t>Why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can’t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we</a:t>
            </a:r>
            <a:r>
              <a:rPr lang="nb-NO" altLang="nb-NO" dirty="0" smtClean="0"/>
              <a:t> have more </a:t>
            </a:r>
            <a:r>
              <a:rPr lang="nb-NO" altLang="nb-NO" dirty="0" err="1" smtClean="0"/>
              <a:t>automatic</a:t>
            </a:r>
            <a:r>
              <a:rPr lang="nb-NO" altLang="nb-NO" dirty="0" smtClean="0"/>
              <a:t> speed </a:t>
            </a:r>
            <a:r>
              <a:rPr lang="nb-NO" altLang="nb-NO" dirty="0" err="1" smtClean="0"/>
              <a:t>control</a:t>
            </a:r>
            <a:r>
              <a:rPr lang="nb-NO" altLang="nb-NO" dirty="0" smtClean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05064"/>
            <a:ext cx="7744742" cy="2605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63812"/>
            <a:ext cx="3121868" cy="2083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One final introductory comment..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400" smtClean="0"/>
              <a:t>The chapter talks a lot about (old) institutionalism and neo-institutionalism. It is possible to define both so that they seem either mutually exclusive, or mostly overlapping! (thus, no need to get too deep into this story unless you want to do a PhD)</a:t>
            </a:r>
          </a:p>
          <a:p>
            <a:pPr eaLnBrk="1" hangingPunct="1"/>
            <a:endParaRPr lang="nb-NO" altLang="nb-NO" sz="2400" smtClean="0"/>
          </a:p>
          <a:p>
            <a:pPr eaLnBrk="1" hangingPunct="1"/>
            <a:r>
              <a:rPr lang="nb-NO" altLang="nb-NO" sz="2400" smtClean="0"/>
              <a:t>Old institutionalism saw organizations as organic whole, focused on the state or governments, and rational-choice approaches</a:t>
            </a:r>
          </a:p>
          <a:p>
            <a:pPr eaLnBrk="1" hangingPunct="1"/>
            <a:endParaRPr lang="nb-NO" altLang="nb-NO" sz="2400" smtClean="0"/>
          </a:p>
          <a:p>
            <a:pPr eaLnBrk="1" hangingPunct="1"/>
            <a:r>
              <a:rPr lang="nb-NO" altLang="nb-NO" sz="2400" smtClean="0"/>
              <a:t>New institutionalism has more focus on individuals (in institutions), and their conceptions (as opposed to rational choice), and does not only deal with governments and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9750" y="2349500"/>
            <a:ext cx="8229600" cy="1143000"/>
          </a:xfrm>
        </p:spPr>
        <p:txBody>
          <a:bodyPr/>
          <a:lstStyle/>
          <a:p>
            <a:pPr eaLnBrk="1" hangingPunct="1"/>
            <a:r>
              <a:rPr lang="nb-NO" altLang="nb-NO" dirty="0" smtClean="0"/>
              <a:t/>
            </a:r>
            <a:br>
              <a:rPr lang="nb-NO" altLang="nb-NO" dirty="0" smtClean="0"/>
            </a:br>
            <a:r>
              <a:rPr lang="nb-NO" altLang="nb-NO" dirty="0" smtClean="0"/>
              <a:t/>
            </a:r>
            <a:br>
              <a:rPr lang="nb-NO" altLang="nb-NO" dirty="0" smtClean="0"/>
            </a:br>
            <a:r>
              <a:rPr lang="nb-NO" altLang="nb-NO" dirty="0" err="1" smtClean="0"/>
              <a:t>Moving</a:t>
            </a:r>
            <a:r>
              <a:rPr lang="nb-NO" altLang="nb-NO" dirty="0" smtClean="0"/>
              <a:t> to </a:t>
            </a:r>
            <a:r>
              <a:rPr lang="nb-NO" altLang="nb-NO" dirty="0" err="1" smtClean="0"/>
              <a:t>some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central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concepts</a:t>
            </a:r>
            <a:r>
              <a:rPr lang="nb-NO" altLang="nb-NO" dirty="0" smtClean="0"/>
              <a:t>…</a:t>
            </a:r>
            <a:br>
              <a:rPr lang="nb-NO" altLang="nb-NO" dirty="0" smtClean="0"/>
            </a:br>
            <a:r>
              <a:rPr lang="nb-NO" altLang="nb-NO" dirty="0" smtClean="0"/>
              <a:t>(or, </a:t>
            </a:r>
            <a:r>
              <a:rPr lang="nb-NO" altLang="nb-NO" dirty="0" err="1" smtClean="0"/>
              <a:t>the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language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institutional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theory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gives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us</a:t>
            </a:r>
            <a:r>
              <a:rPr lang="nb-NO" altLang="nb-NO" dirty="0" smtClean="0"/>
              <a:t> to </a:t>
            </a:r>
            <a:r>
              <a:rPr lang="nb-NO" altLang="nb-NO" dirty="0" err="1" smtClean="0"/>
              <a:t>explain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things</a:t>
            </a:r>
            <a:r>
              <a:rPr lang="nb-NO" altLang="nb-NO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4350" y="595174"/>
            <a:ext cx="3600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HOWs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Institutional change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This is the overarching theme. The following slides deals with different constructs to look at this </a:t>
            </a:r>
          </a:p>
          <a:p>
            <a:pPr lvl="1" eaLnBrk="1" hangingPunct="1"/>
            <a:r>
              <a:rPr lang="nb-NO" altLang="nb-NO" smtClean="0"/>
              <a:t>The reading by Currie goes a bit back and forth</a:t>
            </a:r>
          </a:p>
          <a:p>
            <a:pPr lvl="1" eaLnBrk="1" hangingPunct="1"/>
            <a:endParaRPr lang="nb-NO" altLang="nb-NO" smtClean="0"/>
          </a:p>
          <a:p>
            <a:pPr eaLnBrk="1" hangingPunct="1"/>
            <a:r>
              <a:rPr lang="nb-NO" altLang="nb-NO" smtClean="0"/>
              <a:t>I will thus not focus too much on this per se, but re-iterate that all concepts of change should be seen as useful also to describe/understand lack of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Organizational field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”Those organizations that, in the aggregate, constitute a recognized area of insitutional life” – DiMaggio and Powell 1983</a:t>
            </a:r>
          </a:p>
          <a:p>
            <a:pPr eaLnBrk="1" hangingPunct="1"/>
            <a:endParaRPr lang="nb-NO" altLang="nb-NO" smtClean="0"/>
          </a:p>
          <a:p>
            <a:pPr eaLnBrk="1" hangingPunct="1"/>
            <a:r>
              <a:rPr lang="nb-NO" altLang="nb-NO" smtClean="0"/>
              <a:t>All universities and university colleges in Norway (all universities in the world?)</a:t>
            </a:r>
          </a:p>
          <a:p>
            <a:pPr lvl="1" eaLnBrk="1" hangingPunct="1"/>
            <a:r>
              <a:rPr lang="nb-NO" altLang="nb-NO" smtClean="0"/>
              <a:t>The players (organizations) than play a certain game (institutions). In this case, the game of ”higher education”.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dirty="0" err="1" smtClean="0"/>
              <a:t>Outline</a:t>
            </a:r>
            <a:r>
              <a:rPr lang="nb-NO" altLang="nb-NO" dirty="0" smtClean="0"/>
              <a:t>: </a:t>
            </a:r>
            <a:r>
              <a:rPr lang="nb-NO" altLang="nb-NO" dirty="0" err="1" smtClean="0"/>
              <a:t>Lecture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of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two</a:t>
            </a:r>
            <a:r>
              <a:rPr lang="nb-NO" altLang="nb-NO" dirty="0" smtClean="0"/>
              <a:t> </a:t>
            </a:r>
            <a:r>
              <a:rPr lang="nb-NO" altLang="nb-NO" dirty="0" smtClean="0"/>
              <a:t>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nb-NO" dirty="0" smtClean="0"/>
              <a:t>(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basic</a:t>
            </a:r>
            <a:r>
              <a:rPr lang="nb-NO" dirty="0" smtClean="0"/>
              <a:t>) </a:t>
            </a:r>
            <a:r>
              <a:rPr lang="nb-NO" dirty="0" err="1" smtClean="0"/>
              <a:t>Overview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institutional</a:t>
            </a:r>
            <a:r>
              <a:rPr lang="nb-NO" dirty="0" smtClean="0"/>
              <a:t> </a:t>
            </a:r>
            <a:r>
              <a:rPr lang="nb-NO" dirty="0" err="1" smtClean="0"/>
              <a:t>theory</a:t>
            </a:r>
            <a:r>
              <a:rPr lang="nb-NO" dirty="0" smtClean="0"/>
              <a:t>, </a:t>
            </a:r>
            <a:r>
              <a:rPr lang="nb-NO" dirty="0" err="1" smtClean="0"/>
              <a:t>following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chapter</a:t>
            </a:r>
            <a:r>
              <a:rPr lang="nb-NO" dirty="0" smtClean="0"/>
              <a:t> by </a:t>
            </a:r>
            <a:r>
              <a:rPr lang="nb-NO" dirty="0" err="1" smtClean="0"/>
              <a:t>Currie</a:t>
            </a:r>
            <a:r>
              <a:rPr lang="nb-NO" dirty="0" smtClean="0"/>
              <a:t>. I </a:t>
            </a:r>
            <a:r>
              <a:rPr lang="nb-NO" dirty="0" err="1" smtClean="0"/>
              <a:t>will</a:t>
            </a:r>
            <a:r>
              <a:rPr lang="nb-NO" dirty="0" smtClean="0"/>
              <a:t> not cover </a:t>
            </a:r>
            <a:r>
              <a:rPr lang="nb-NO" dirty="0" err="1" smtClean="0"/>
              <a:t>everything</a:t>
            </a:r>
            <a:r>
              <a:rPr lang="nb-NO" dirty="0" smtClean="0"/>
              <a:t> in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chapter</a:t>
            </a:r>
            <a:r>
              <a:rPr lang="nb-NO" dirty="0" smtClean="0"/>
              <a:t> (and I </a:t>
            </a:r>
            <a:r>
              <a:rPr lang="nb-NO" dirty="0" err="1" smtClean="0"/>
              <a:t>will</a:t>
            </a:r>
            <a:r>
              <a:rPr lang="nb-NO" dirty="0" smtClean="0"/>
              <a:t> not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references</a:t>
            </a:r>
            <a:r>
              <a:rPr lang="nb-NO" dirty="0" smtClean="0"/>
              <a:t> </a:t>
            </a:r>
            <a:r>
              <a:rPr lang="nb-NO" dirty="0" err="1" smtClean="0"/>
              <a:t>much</a:t>
            </a:r>
            <a:r>
              <a:rPr lang="nb-NO" dirty="0" smtClean="0"/>
              <a:t>)</a:t>
            </a:r>
          </a:p>
          <a:p>
            <a:pPr marL="400050" lvl="1" indent="0" eaLnBrk="1" fontAlgn="auto" hangingPunct="1">
              <a:spcAft>
                <a:spcPts val="0"/>
              </a:spcAft>
              <a:buNone/>
              <a:defRPr/>
            </a:pPr>
            <a:r>
              <a:rPr lang="nb-NO" dirty="0" smtClean="0"/>
              <a:t>	</a:t>
            </a:r>
            <a:r>
              <a:rPr lang="nb-NO" dirty="0" err="1" smtClean="0"/>
              <a:t>What</a:t>
            </a:r>
            <a:r>
              <a:rPr lang="nb-NO" dirty="0" smtClean="0"/>
              <a:t>, </a:t>
            </a:r>
            <a:r>
              <a:rPr lang="nb-NO" dirty="0" err="1" smtClean="0"/>
              <a:t>Why</a:t>
            </a:r>
            <a:r>
              <a:rPr lang="nb-NO" dirty="0" smtClean="0"/>
              <a:t>, How?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nb-NO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nb-NO" dirty="0" err="1" smtClean="0"/>
              <a:t>Example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institutional</a:t>
            </a:r>
            <a:r>
              <a:rPr lang="nb-NO" dirty="0" smtClean="0"/>
              <a:t> </a:t>
            </a:r>
            <a:r>
              <a:rPr lang="nb-NO" dirty="0" err="1" smtClean="0"/>
              <a:t>theory</a:t>
            </a:r>
            <a:r>
              <a:rPr lang="nb-NO" dirty="0" smtClean="0"/>
              <a:t> used in </a:t>
            </a:r>
            <a:r>
              <a:rPr lang="nb-NO" dirty="0" err="1" smtClean="0"/>
              <a:t>information</a:t>
            </a:r>
            <a:r>
              <a:rPr lang="nb-NO" dirty="0" smtClean="0"/>
              <a:t> systems </a:t>
            </a:r>
            <a:r>
              <a:rPr lang="nb-NO" dirty="0" err="1" smtClean="0"/>
              <a:t>research</a:t>
            </a:r>
            <a:endParaRPr lang="nb-NO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nb-NO" dirty="0" smtClean="0"/>
              <a:t>In </a:t>
            </a:r>
            <a:r>
              <a:rPr lang="nb-NO" dirty="0" err="1" smtClean="0"/>
              <a:t>particular</a:t>
            </a:r>
            <a:r>
              <a:rPr lang="nb-NO" dirty="0" smtClean="0"/>
              <a:t>, </a:t>
            </a:r>
            <a:r>
              <a:rPr lang="nb-NO" dirty="0" err="1" smtClean="0"/>
              <a:t>such</a:t>
            </a:r>
            <a:r>
              <a:rPr lang="nb-NO" dirty="0" smtClean="0"/>
              <a:t> </a:t>
            </a:r>
            <a:r>
              <a:rPr lang="nb-NO" dirty="0" err="1" smtClean="0"/>
              <a:t>theory</a:t>
            </a:r>
            <a:r>
              <a:rPr lang="nb-NO" dirty="0" smtClean="0"/>
              <a:t> used in </a:t>
            </a:r>
            <a:r>
              <a:rPr lang="nb-NO" dirty="0" err="1" smtClean="0"/>
              <a:t>the</a:t>
            </a:r>
            <a:r>
              <a:rPr lang="nb-NO" dirty="0" smtClean="0"/>
              <a:t> HISP </a:t>
            </a:r>
            <a:r>
              <a:rPr lang="nb-NO" dirty="0" err="1" smtClean="0"/>
              <a:t>project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health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systems </a:t>
            </a:r>
            <a:r>
              <a:rPr lang="nb-NO" dirty="0" err="1" smtClean="0"/>
              <a:t>strengthening</a:t>
            </a:r>
            <a:r>
              <a:rPr lang="nb-NO" dirty="0" smtClean="0"/>
              <a:t> in </a:t>
            </a:r>
            <a:r>
              <a:rPr lang="nb-NO" dirty="0" err="1" smtClean="0"/>
              <a:t>developing</a:t>
            </a:r>
            <a:r>
              <a:rPr lang="nb-NO" dirty="0" smtClean="0"/>
              <a:t> </a:t>
            </a:r>
            <a:r>
              <a:rPr lang="nb-NO" dirty="0" err="1" smtClean="0"/>
              <a:t>countries</a:t>
            </a:r>
            <a:endParaRPr lang="nb-NO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nb-NO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b-NO" dirty="0" smtClean="0"/>
              <a:t>The </a:t>
            </a:r>
            <a:r>
              <a:rPr lang="nb-NO" dirty="0" err="1" smtClean="0"/>
              <a:t>idea</a:t>
            </a:r>
            <a:r>
              <a:rPr lang="nb-NO" dirty="0" smtClean="0"/>
              <a:t> is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second</a:t>
            </a:r>
            <a:r>
              <a:rPr lang="nb-NO" dirty="0" smtClean="0"/>
              <a:t> part </a:t>
            </a:r>
            <a:r>
              <a:rPr lang="nb-NO" dirty="0" err="1" smtClean="0"/>
              <a:t>will</a:t>
            </a:r>
            <a:r>
              <a:rPr lang="nb-NO" dirty="0" smtClean="0"/>
              <a:t> make it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digest</a:t>
            </a:r>
            <a:r>
              <a:rPr lang="nb-NO" dirty="0" smtClean="0"/>
              <a:t> and understand </a:t>
            </a:r>
            <a:r>
              <a:rPr lang="nb-NO" dirty="0" err="1" smtClean="0"/>
              <a:t>the</a:t>
            </a:r>
            <a:r>
              <a:rPr lang="nb-NO" dirty="0" smtClean="0"/>
              <a:t> first part.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nb-NO" dirty="0" err="1" smtClean="0"/>
              <a:t>Institutional</a:t>
            </a:r>
            <a:r>
              <a:rPr lang="nb-NO" dirty="0" smtClean="0"/>
              <a:t> </a:t>
            </a:r>
            <a:r>
              <a:rPr lang="nb-NO" dirty="0" err="1" smtClean="0"/>
              <a:t>theory</a:t>
            </a:r>
            <a:r>
              <a:rPr lang="nb-NO" dirty="0" smtClean="0"/>
              <a:t> in </a:t>
            </a:r>
            <a:r>
              <a:rPr lang="nb-NO" dirty="0" err="1" smtClean="0"/>
              <a:t>practice</a:t>
            </a:r>
            <a:r>
              <a:rPr lang="nb-NO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Organizational isomorphism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800" dirty="0" err="1" smtClean="0"/>
              <a:t>Isomorphism</a:t>
            </a:r>
            <a:r>
              <a:rPr lang="nb-NO" altLang="nb-NO" sz="2800" dirty="0" smtClean="0"/>
              <a:t>: to </a:t>
            </a:r>
            <a:r>
              <a:rPr lang="nb-NO" altLang="nb-NO" sz="2800" dirty="0" err="1" smtClean="0"/>
              <a:t>become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the</a:t>
            </a:r>
            <a:r>
              <a:rPr lang="nb-NO" altLang="nb-NO" sz="2800" dirty="0" smtClean="0"/>
              <a:t> same</a:t>
            </a:r>
          </a:p>
          <a:p>
            <a:pPr eaLnBrk="1" hangingPunct="1"/>
            <a:r>
              <a:rPr lang="nb-NO" altLang="nb-NO" sz="2800" dirty="0" err="1" smtClean="0"/>
              <a:t>Within</a:t>
            </a:r>
            <a:r>
              <a:rPr lang="nb-NO" altLang="nb-NO" sz="2800" dirty="0" smtClean="0"/>
              <a:t> an </a:t>
            </a:r>
            <a:r>
              <a:rPr lang="nb-NO" altLang="nb-NO" sz="2800" dirty="0" err="1" smtClean="0"/>
              <a:t>organizational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field</a:t>
            </a:r>
            <a:r>
              <a:rPr lang="nb-NO" altLang="nb-NO" sz="2800" dirty="0" smtClean="0"/>
              <a:t>, </a:t>
            </a:r>
            <a:r>
              <a:rPr lang="nb-NO" altLang="nb-NO" sz="2800" dirty="0" err="1" smtClean="0"/>
              <a:t>researchers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found</a:t>
            </a:r>
            <a:r>
              <a:rPr lang="nb-NO" altLang="nb-NO" sz="2800" dirty="0" smtClean="0"/>
              <a:t> ”</a:t>
            </a:r>
            <a:r>
              <a:rPr lang="nb-NO" altLang="nb-NO" sz="2800" dirty="0" err="1" smtClean="0"/>
              <a:t>rational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actors</a:t>
            </a:r>
            <a:r>
              <a:rPr lang="nb-NO" altLang="nb-NO" sz="2800" dirty="0" smtClean="0"/>
              <a:t> make </a:t>
            </a:r>
            <a:r>
              <a:rPr lang="nb-NO" altLang="nb-NO" sz="2800" dirty="0" err="1" smtClean="0"/>
              <a:t>their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organizations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increasingly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similar</a:t>
            </a:r>
            <a:r>
              <a:rPr lang="nb-NO" altLang="nb-NO" sz="2800" dirty="0" smtClean="0"/>
              <a:t> as </a:t>
            </a:r>
            <a:r>
              <a:rPr lang="nb-NO" altLang="nb-NO" sz="2800" dirty="0" err="1" smtClean="0"/>
              <a:t>they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try</a:t>
            </a:r>
            <a:r>
              <a:rPr lang="nb-NO" altLang="nb-NO" sz="2800" dirty="0" smtClean="0"/>
              <a:t> to </a:t>
            </a:r>
            <a:r>
              <a:rPr lang="nb-NO" altLang="nb-NO" sz="2800" dirty="0" err="1" smtClean="0"/>
              <a:t>change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them</a:t>
            </a:r>
            <a:r>
              <a:rPr lang="nb-NO" altLang="nb-NO" sz="2800" dirty="0" smtClean="0"/>
              <a:t>”</a:t>
            </a:r>
          </a:p>
          <a:p>
            <a:pPr eaLnBrk="1" hangingPunct="1"/>
            <a:r>
              <a:rPr lang="nb-NO" altLang="nb-NO" sz="2800" dirty="0" err="1" smtClean="0"/>
              <a:t>Universities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operate</a:t>
            </a:r>
            <a:r>
              <a:rPr lang="nb-NO" altLang="nb-NO" sz="2800" dirty="0" smtClean="0"/>
              <a:t> more or less </a:t>
            </a:r>
            <a:r>
              <a:rPr lang="nb-NO" altLang="nb-NO" sz="2800" dirty="0" err="1" smtClean="0"/>
              <a:t>the</a:t>
            </a:r>
            <a:r>
              <a:rPr lang="nb-NO" altLang="nb-NO" sz="2800" dirty="0" smtClean="0"/>
              <a:t> same </a:t>
            </a:r>
            <a:r>
              <a:rPr lang="nb-NO" altLang="nb-NO" sz="2800" dirty="0" err="1" smtClean="0"/>
              <a:t>way</a:t>
            </a:r>
            <a:r>
              <a:rPr lang="nb-NO" altLang="nb-NO" sz="2800" dirty="0" smtClean="0"/>
              <a:t>?</a:t>
            </a:r>
          </a:p>
          <a:p>
            <a:pPr eaLnBrk="1" hangingPunct="1"/>
            <a:r>
              <a:rPr lang="nb-NO" altLang="nb-NO" sz="2800" dirty="0" err="1" smtClean="0"/>
              <a:t>Any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big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differences</a:t>
            </a:r>
            <a:r>
              <a:rPr lang="nb-NO" altLang="nb-NO" sz="2800" dirty="0" smtClean="0"/>
              <a:t> </a:t>
            </a:r>
            <a:r>
              <a:rPr lang="nb-NO" altLang="nb-NO" sz="2800" dirty="0" err="1" smtClean="0"/>
              <a:t>between</a:t>
            </a:r>
            <a:r>
              <a:rPr lang="nb-NO" altLang="nb-NO" sz="2800" dirty="0" smtClean="0"/>
              <a:t> Rema and Kiwi?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pPr eaLnBrk="1" hangingPunct="1"/>
            <a:r>
              <a:rPr lang="nb-NO" altLang="nb-NO" sz="4000" dirty="0" smtClean="0"/>
              <a:t>Are </a:t>
            </a:r>
            <a:r>
              <a:rPr lang="nb-NO" altLang="nb-NO" sz="4000" dirty="0" err="1" smtClean="0"/>
              <a:t>any</a:t>
            </a:r>
            <a:r>
              <a:rPr lang="nb-NO" altLang="nb-NO" sz="4000" dirty="0" smtClean="0"/>
              <a:t> </a:t>
            </a:r>
            <a:r>
              <a:rPr lang="nb-NO" altLang="nb-NO" sz="4000" dirty="0" err="1" smtClean="0"/>
              <a:t>universities</a:t>
            </a:r>
            <a:r>
              <a:rPr lang="nb-NO" altLang="nb-NO" sz="4000" dirty="0" smtClean="0"/>
              <a:t> like </a:t>
            </a:r>
            <a:r>
              <a:rPr lang="nb-NO" altLang="nb-NO" sz="4000" dirty="0" err="1" smtClean="0"/>
              <a:t>this</a:t>
            </a:r>
            <a:r>
              <a:rPr lang="nb-NO" altLang="nb-NO" sz="4000" dirty="0" smtClean="0"/>
              <a:t> </a:t>
            </a:r>
            <a:r>
              <a:rPr lang="nb-NO" altLang="nb-NO" sz="4000" dirty="0" err="1" smtClean="0"/>
              <a:t>any</a:t>
            </a:r>
            <a:r>
              <a:rPr lang="nb-NO" altLang="nb-NO" sz="4000" dirty="0" smtClean="0"/>
              <a:t> longer?</a:t>
            </a:r>
          </a:p>
        </p:txBody>
      </p:sp>
      <p:pic>
        <p:nvPicPr>
          <p:cNvPr id="21507" name="Picture 2" descr="Image result for early greek academy aristo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268413"/>
            <a:ext cx="3889375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Organizational isomorphism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400" i="1" dirty="0" err="1" smtClean="0"/>
              <a:t>Coercive</a:t>
            </a:r>
            <a:r>
              <a:rPr lang="nb-NO" altLang="nb-NO" sz="2400" i="1" dirty="0" smtClean="0"/>
              <a:t> </a:t>
            </a:r>
            <a:r>
              <a:rPr lang="nb-NO" altLang="nb-NO" sz="2400" i="1" dirty="0" err="1" smtClean="0"/>
              <a:t>isomorphism</a:t>
            </a:r>
            <a:r>
              <a:rPr lang="nb-NO" altLang="nb-NO" sz="2400" dirty="0" smtClean="0"/>
              <a:t>: formal and </a:t>
            </a:r>
            <a:r>
              <a:rPr lang="nb-NO" altLang="nb-NO" sz="2400" dirty="0" err="1" smtClean="0"/>
              <a:t>informal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pressures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exerted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organization</a:t>
            </a:r>
            <a:r>
              <a:rPr lang="nb-NO" altLang="nb-NO" sz="2400" dirty="0" smtClean="0"/>
              <a:t> by </a:t>
            </a:r>
            <a:r>
              <a:rPr lang="nb-NO" altLang="nb-NO" sz="2400" dirty="0" err="1" smtClean="0"/>
              <a:t>powerful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entities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such</a:t>
            </a:r>
            <a:r>
              <a:rPr lang="nb-NO" altLang="nb-NO" sz="2400" dirty="0" smtClean="0"/>
              <a:t> as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state</a:t>
            </a:r>
            <a:r>
              <a:rPr lang="nb-NO" altLang="nb-NO" sz="2400" dirty="0" smtClean="0"/>
              <a:t> and by </a:t>
            </a:r>
            <a:r>
              <a:rPr lang="nb-NO" altLang="nb-NO" sz="2400" dirty="0" err="1" smtClean="0"/>
              <a:t>cultural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expectations</a:t>
            </a:r>
            <a:r>
              <a:rPr lang="nb-NO" altLang="nb-NO" sz="2400" dirty="0" smtClean="0"/>
              <a:t> in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organization’s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environment</a:t>
            </a:r>
            <a:endParaRPr lang="nb-NO" altLang="nb-NO" sz="2400" dirty="0" smtClean="0"/>
          </a:p>
          <a:p>
            <a:pPr eaLnBrk="1" hangingPunct="1"/>
            <a:endParaRPr lang="nb-NO" altLang="nb-NO" sz="2400" dirty="0" smtClean="0"/>
          </a:p>
          <a:p>
            <a:pPr eaLnBrk="1" hangingPunct="1"/>
            <a:r>
              <a:rPr lang="nb-NO" altLang="nb-NO" sz="2400" i="1" dirty="0" err="1" smtClean="0"/>
              <a:t>Mimetic</a:t>
            </a:r>
            <a:r>
              <a:rPr lang="nb-NO" altLang="nb-NO" sz="2400" i="1" dirty="0" smtClean="0"/>
              <a:t> </a:t>
            </a:r>
            <a:r>
              <a:rPr lang="nb-NO" altLang="nb-NO" sz="2400" i="1" dirty="0" err="1" smtClean="0"/>
              <a:t>isomorphism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stems</a:t>
            </a:r>
            <a:r>
              <a:rPr lang="nb-NO" altLang="nb-NO" sz="2400" dirty="0" smtClean="0"/>
              <a:t> from </a:t>
            </a:r>
            <a:r>
              <a:rPr lang="nb-NO" altLang="nb-NO" sz="2400" dirty="0" err="1" smtClean="0"/>
              <a:t>uncertainty</a:t>
            </a:r>
            <a:r>
              <a:rPr lang="nb-NO" altLang="nb-NO" sz="2400" dirty="0" smtClean="0"/>
              <a:t>. </a:t>
            </a:r>
            <a:r>
              <a:rPr lang="nb-NO" altLang="nb-NO" sz="2400" dirty="0" err="1" smtClean="0"/>
              <a:t>When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things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are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uncertain</a:t>
            </a:r>
            <a:r>
              <a:rPr lang="nb-NO" altLang="nb-NO" sz="2400" dirty="0" smtClean="0"/>
              <a:t> (as </a:t>
            </a:r>
            <a:r>
              <a:rPr lang="nb-NO" altLang="nb-NO" sz="2400" dirty="0" err="1" smtClean="0"/>
              <a:t>with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new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technologies</a:t>
            </a:r>
            <a:r>
              <a:rPr lang="nb-NO" altLang="nb-NO" sz="2400" dirty="0" smtClean="0"/>
              <a:t>), </a:t>
            </a:r>
            <a:r>
              <a:rPr lang="nb-NO" altLang="nb-NO" sz="2400" dirty="0" err="1" smtClean="0"/>
              <a:t>you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watch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what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others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are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doing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model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yourself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after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them</a:t>
            </a:r>
            <a:endParaRPr lang="nb-NO" altLang="nb-NO" sz="2400" dirty="0" smtClean="0"/>
          </a:p>
          <a:p>
            <a:pPr eaLnBrk="1" hangingPunct="1"/>
            <a:endParaRPr lang="nb-NO" altLang="nb-NO" sz="2400" dirty="0" smtClean="0"/>
          </a:p>
          <a:p>
            <a:pPr eaLnBrk="1" hangingPunct="1"/>
            <a:r>
              <a:rPr lang="nb-NO" altLang="nb-NO" sz="2400" i="1" dirty="0" smtClean="0"/>
              <a:t>Normative </a:t>
            </a:r>
            <a:r>
              <a:rPr lang="nb-NO" altLang="nb-NO" sz="2400" i="1" dirty="0" err="1" smtClean="0"/>
              <a:t>pressures</a:t>
            </a:r>
            <a:r>
              <a:rPr lang="nb-NO" altLang="nb-NO" sz="2400" i="1" dirty="0" smtClean="0"/>
              <a:t> </a:t>
            </a:r>
            <a:r>
              <a:rPr lang="nb-NO" altLang="nb-NO" sz="2400" dirty="0" smtClean="0"/>
              <a:t>stem </a:t>
            </a:r>
            <a:r>
              <a:rPr lang="nb-NO" altLang="nb-NO" sz="2400" dirty="0" err="1" smtClean="0"/>
              <a:t>largely</a:t>
            </a:r>
            <a:r>
              <a:rPr lang="nb-NO" altLang="nb-NO" sz="2400" dirty="0" smtClean="0"/>
              <a:t> from </a:t>
            </a:r>
            <a:r>
              <a:rPr lang="nb-NO" altLang="nb-NO" sz="2400" dirty="0" err="1" smtClean="0"/>
              <a:t>professionalization</a:t>
            </a:r>
            <a:r>
              <a:rPr lang="nb-NO" altLang="nb-NO" sz="2400" dirty="0" smtClean="0"/>
              <a:t>. </a:t>
            </a:r>
            <a:r>
              <a:rPr lang="nb-NO" altLang="nb-NO" sz="2400" dirty="0" err="1" smtClean="0"/>
              <a:t>Collective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struggle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members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an </a:t>
            </a:r>
            <a:r>
              <a:rPr lang="nb-NO" altLang="nb-NO" sz="2400" dirty="0" err="1" smtClean="0"/>
              <a:t>occuption</a:t>
            </a:r>
            <a:r>
              <a:rPr lang="nb-NO" altLang="nb-NO" sz="2400" dirty="0" smtClean="0"/>
              <a:t> to </a:t>
            </a:r>
            <a:r>
              <a:rPr lang="nb-NO" altLang="nb-NO" sz="2400" dirty="0" err="1" smtClean="0"/>
              <a:t>define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conditions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methods</a:t>
            </a:r>
            <a:r>
              <a:rPr lang="nb-NO" altLang="nb-NO" sz="2400" dirty="0" smtClean="0"/>
              <a:t> or </a:t>
            </a:r>
            <a:r>
              <a:rPr lang="nb-NO" altLang="nb-NO" sz="2400" dirty="0" err="1" smtClean="0"/>
              <a:t>their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work</a:t>
            </a:r>
            <a:endParaRPr lang="nb-NO" altLang="nb-NO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Example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isomorphism</a:t>
            </a:r>
            <a:r>
              <a:rPr lang="nb-NO" dirty="0" smtClean="0"/>
              <a:t>: Media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New </a:t>
            </a:r>
            <a:r>
              <a:rPr lang="nb-NO" dirty="0" err="1" smtClean="0"/>
              <a:t>technology</a:t>
            </a:r>
            <a:r>
              <a:rPr lang="nb-NO" dirty="0" smtClean="0"/>
              <a:t>: </a:t>
            </a:r>
            <a:r>
              <a:rPr lang="nb-NO" dirty="0" err="1" smtClean="0"/>
              <a:t>Internet</a:t>
            </a:r>
            <a:endParaRPr lang="nb-NO" dirty="0" smtClean="0"/>
          </a:p>
          <a:p>
            <a:pPr lvl="1"/>
            <a:r>
              <a:rPr lang="nb-NO" dirty="0" err="1" smtClean="0"/>
              <a:t>free</a:t>
            </a:r>
            <a:r>
              <a:rPr lang="nb-NO" dirty="0" smtClean="0"/>
              <a:t> or </a:t>
            </a:r>
            <a:r>
              <a:rPr lang="nb-NO" dirty="0" err="1" smtClean="0"/>
              <a:t>paid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/>
              <a:t>d</a:t>
            </a:r>
            <a:r>
              <a:rPr lang="nb-NO" dirty="0" err="1" smtClean="0"/>
              <a:t>iscussion</a:t>
            </a:r>
            <a:r>
              <a:rPr lang="nb-NO" dirty="0" smtClean="0"/>
              <a:t> fora?</a:t>
            </a:r>
          </a:p>
          <a:p>
            <a:pPr lvl="1"/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420888"/>
            <a:ext cx="5051102" cy="28255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373216"/>
            <a:ext cx="4923259" cy="1263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87" y="3356992"/>
            <a:ext cx="7581226" cy="12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Institutional logics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400" dirty="0" smtClean="0"/>
              <a:t>”</a:t>
            </a:r>
            <a:r>
              <a:rPr lang="nb-NO" altLang="nb-NO" sz="2400" dirty="0" err="1" smtClean="0"/>
              <a:t>sets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material </a:t>
            </a:r>
            <a:r>
              <a:rPr lang="nb-NO" altLang="nb-NO" sz="2400" dirty="0" err="1" smtClean="0"/>
              <a:t>practices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symbolic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constructions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which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constitute</a:t>
            </a:r>
            <a:r>
              <a:rPr lang="nb-NO" altLang="nb-NO" sz="2400" dirty="0" smtClean="0"/>
              <a:t> a </a:t>
            </a:r>
            <a:r>
              <a:rPr lang="nb-NO" altLang="nb-NO" sz="2400" dirty="0" err="1" smtClean="0"/>
              <a:t>field’s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organizing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principles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which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are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available</a:t>
            </a:r>
            <a:r>
              <a:rPr lang="nb-NO" altLang="nb-NO" sz="2400" dirty="0" smtClean="0"/>
              <a:t> to </a:t>
            </a:r>
            <a:r>
              <a:rPr lang="nb-NO" altLang="nb-NO" sz="2400" dirty="0" err="1" smtClean="0"/>
              <a:t>organizations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individuals</a:t>
            </a:r>
            <a:r>
              <a:rPr lang="nb-NO" altLang="nb-NO" sz="2400" dirty="0" smtClean="0"/>
              <a:t> to </a:t>
            </a:r>
            <a:r>
              <a:rPr lang="nb-NO" altLang="nb-NO" sz="2400" dirty="0" err="1" smtClean="0"/>
              <a:t>elaborate</a:t>
            </a:r>
            <a:r>
              <a:rPr lang="nb-NO" altLang="nb-NO" sz="2400" dirty="0" smtClean="0"/>
              <a:t>” – </a:t>
            </a:r>
            <a:r>
              <a:rPr lang="nb-NO" altLang="nb-NO" sz="2400" dirty="0" err="1" smtClean="0"/>
              <a:t>Friedland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Alford</a:t>
            </a:r>
            <a:r>
              <a:rPr lang="nb-NO" altLang="nb-NO" sz="2400" dirty="0" smtClean="0"/>
              <a:t> 1991</a:t>
            </a:r>
          </a:p>
          <a:p>
            <a:pPr eaLnBrk="1" hangingPunct="1"/>
            <a:r>
              <a:rPr lang="nb-NO" altLang="nb-NO" sz="2400" dirty="0" smtClean="0"/>
              <a:t>Formal and </a:t>
            </a:r>
            <a:r>
              <a:rPr lang="nb-NO" altLang="nb-NO" sz="2400" dirty="0" err="1" smtClean="0"/>
              <a:t>informal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rules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action, </a:t>
            </a:r>
            <a:r>
              <a:rPr lang="nb-NO" altLang="nb-NO" sz="2400" dirty="0" err="1" smtClean="0"/>
              <a:t>interaction</a:t>
            </a:r>
            <a:r>
              <a:rPr lang="nb-NO" altLang="nb-NO" sz="2400" dirty="0" smtClean="0"/>
              <a:t>, and </a:t>
            </a:r>
            <a:r>
              <a:rPr lang="nb-NO" altLang="nb-NO" sz="2400" dirty="0" err="1" smtClean="0"/>
              <a:t>interpretations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that</a:t>
            </a:r>
            <a:r>
              <a:rPr lang="nb-NO" altLang="nb-NO" sz="2400" dirty="0" smtClean="0"/>
              <a:t> guide and </a:t>
            </a:r>
            <a:r>
              <a:rPr lang="nb-NO" altLang="nb-NO" sz="2400" dirty="0" err="1" smtClean="0"/>
              <a:t>constrain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decision</a:t>
            </a:r>
            <a:r>
              <a:rPr lang="nb-NO" altLang="nb-NO" sz="2400" dirty="0" smtClean="0"/>
              <a:t> makers. </a:t>
            </a:r>
            <a:r>
              <a:rPr lang="nb-NO" altLang="nb-NO" sz="2400" dirty="0" err="1" smtClean="0"/>
              <a:t>Cognitive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maps</a:t>
            </a:r>
            <a:r>
              <a:rPr lang="nb-NO" altLang="nb-NO" sz="2400" dirty="0" smtClean="0"/>
              <a:t> and </a:t>
            </a:r>
            <a:r>
              <a:rPr lang="nb-NO" altLang="nb-NO" sz="2400" dirty="0" err="1" smtClean="0"/>
              <a:t>belief</a:t>
            </a:r>
            <a:r>
              <a:rPr lang="nb-NO" altLang="nb-NO" sz="2400" dirty="0" smtClean="0"/>
              <a:t> systems.</a:t>
            </a:r>
          </a:p>
          <a:p>
            <a:pPr eaLnBrk="1" hangingPunct="1"/>
            <a:r>
              <a:rPr lang="nb-NO" altLang="nb-NO" sz="2400" dirty="0" err="1" smtClean="0"/>
              <a:t>Example</a:t>
            </a:r>
            <a:r>
              <a:rPr lang="nb-NO" altLang="nb-NO" sz="2400" dirty="0" smtClean="0"/>
              <a:t>: Our </a:t>
            </a:r>
            <a:r>
              <a:rPr lang="nb-NO" altLang="nb-NO" sz="2400" dirty="0" err="1" smtClean="0"/>
              <a:t>economy</a:t>
            </a:r>
            <a:r>
              <a:rPr lang="nb-NO" altLang="nb-NO" sz="2400" dirty="0" smtClean="0"/>
              <a:t> (an </a:t>
            </a:r>
            <a:r>
              <a:rPr lang="nb-NO" altLang="nb-NO" sz="2400" dirty="0" err="1" smtClean="0"/>
              <a:t>institution</a:t>
            </a:r>
            <a:r>
              <a:rPr lang="nb-NO" altLang="nb-NO" sz="2400" dirty="0" smtClean="0"/>
              <a:t>) has </a:t>
            </a:r>
            <a:r>
              <a:rPr lang="nb-NO" altLang="nb-NO" sz="2400" dirty="0" err="1" smtClean="0"/>
              <a:t>certain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shared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belief</a:t>
            </a:r>
            <a:r>
              <a:rPr lang="nb-NO" altLang="nb-NO" sz="2400" dirty="0" smtClean="0"/>
              <a:t> systems (</a:t>
            </a:r>
            <a:r>
              <a:rPr lang="nb-NO" altLang="nb-NO" sz="2400" dirty="0" err="1" smtClean="0"/>
              <a:t>such</a:t>
            </a:r>
            <a:r>
              <a:rPr lang="nb-NO" altLang="nb-NO" sz="2400" dirty="0" smtClean="0"/>
              <a:t> as </a:t>
            </a:r>
            <a:r>
              <a:rPr lang="nb-NO" altLang="nb-NO" sz="2400" dirty="0" err="1" smtClean="0"/>
              <a:t>capitalism</a:t>
            </a:r>
            <a:r>
              <a:rPr lang="nb-NO" altLang="nb-NO" sz="2400" dirty="0" smtClean="0"/>
              <a:t>). Alternatives?</a:t>
            </a:r>
          </a:p>
          <a:p>
            <a:pPr lvl="1" eaLnBrk="1" hangingPunct="1"/>
            <a:r>
              <a:rPr lang="nb-NO" altLang="nb-NO" sz="2000" dirty="0" err="1" smtClean="0"/>
              <a:t>Communism</a:t>
            </a:r>
            <a:r>
              <a:rPr lang="nb-NO" altLang="nb-NO" sz="2000" dirty="0" smtClean="0"/>
              <a:t>/</a:t>
            </a:r>
            <a:r>
              <a:rPr lang="nb-NO" altLang="nb-NO" sz="2000" dirty="0" err="1" smtClean="0"/>
              <a:t>planned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economy</a:t>
            </a:r>
            <a:endParaRPr lang="nb-NO" altLang="nb-NO" sz="2000" dirty="0" smtClean="0"/>
          </a:p>
          <a:p>
            <a:pPr lvl="1" eaLnBrk="1" hangingPunct="1"/>
            <a:r>
              <a:rPr lang="nb-NO" altLang="nb-NO" sz="2000" dirty="0" err="1" smtClean="0"/>
              <a:t>Islamic</a:t>
            </a:r>
            <a:r>
              <a:rPr lang="nb-NO" altLang="nb-NO" sz="2000" dirty="0" smtClean="0"/>
              <a:t> banking (</a:t>
            </a:r>
            <a:r>
              <a:rPr lang="nb-NO" altLang="nb-NO" sz="2000" dirty="0" err="1" smtClean="0"/>
              <a:t>no</a:t>
            </a:r>
            <a:r>
              <a:rPr lang="nb-NO" altLang="nb-NO" sz="2000" dirty="0" smtClean="0"/>
              <a:t> </a:t>
            </a:r>
            <a:r>
              <a:rPr lang="nb-NO" altLang="nb-NO" sz="2000" dirty="0" err="1" smtClean="0"/>
              <a:t>usury</a:t>
            </a:r>
            <a:r>
              <a:rPr lang="nb-NO" altLang="nb-NO" sz="2000" dirty="0" smtClean="0"/>
              <a:t>, </a:t>
            </a:r>
            <a:r>
              <a:rPr lang="nb-NO" altLang="nb-NO" sz="2000" dirty="0" err="1" smtClean="0"/>
              <a:t>profit</a:t>
            </a:r>
            <a:r>
              <a:rPr lang="nb-NO" altLang="nb-NO" sz="2000" dirty="0" smtClean="0"/>
              <a:t> and loss </a:t>
            </a:r>
            <a:r>
              <a:rPr lang="nb-NO" altLang="nb-NO" sz="2000" dirty="0" err="1" smtClean="0"/>
              <a:t>sharing</a:t>
            </a:r>
            <a:r>
              <a:rPr lang="nb-NO" altLang="nb-NO" sz="2000" dirty="0" smtClean="0"/>
              <a:t>, </a:t>
            </a:r>
            <a:r>
              <a:rPr lang="nb-NO" altLang="nb-NO" sz="2000" dirty="0" err="1" smtClean="0"/>
              <a:t>etc</a:t>
            </a:r>
            <a:r>
              <a:rPr lang="nb-NO" altLang="nb-NO" sz="2000" dirty="0" smtClean="0"/>
              <a:t>)</a:t>
            </a:r>
          </a:p>
          <a:p>
            <a:pPr eaLnBrk="1" hangingPunct="1"/>
            <a:endParaRPr lang="nb-NO" altLang="nb-NO" sz="2400" dirty="0" smtClean="0"/>
          </a:p>
          <a:p>
            <a:pPr eaLnBrk="1" hangingPunct="1"/>
            <a:r>
              <a:rPr lang="nb-NO" altLang="nb-NO" sz="2400" dirty="0" smtClean="0"/>
              <a:t>More </a:t>
            </a:r>
            <a:r>
              <a:rPr lang="nb-NO" altLang="nb-NO" sz="2400" dirty="0" err="1" smtClean="0"/>
              <a:t>on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this</a:t>
            </a:r>
            <a:r>
              <a:rPr lang="nb-NO" altLang="nb-NO" sz="2400" dirty="0" smtClean="0"/>
              <a:t> in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second</a:t>
            </a:r>
            <a:r>
              <a:rPr lang="nb-NO" altLang="nb-NO" sz="2400" dirty="0" smtClean="0"/>
              <a:t> part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lecture</a:t>
            </a:r>
            <a:r>
              <a:rPr lang="nb-NO" altLang="nb-NO" sz="24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 eaLnBrk="1" hangingPunct="1"/>
            <a:r>
              <a:rPr lang="nb-NO" altLang="nb-NO" dirty="0" smtClean="0"/>
              <a:t>Paradox </a:t>
            </a:r>
            <a:r>
              <a:rPr lang="nb-NO" altLang="nb-NO" dirty="0" err="1" smtClean="0"/>
              <a:t>of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embedded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agency</a:t>
            </a:r>
            <a:r>
              <a:rPr lang="nb-NO" altLang="nb-NO" dirty="0" smtClean="0"/>
              <a:t>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nb-NO" altLang="nb-NO" sz="2400" dirty="0" smtClean="0"/>
          </a:p>
          <a:p>
            <a:pPr eaLnBrk="1" hangingPunct="1"/>
            <a:r>
              <a:rPr lang="nb-NO" altLang="nb-NO" sz="2400" dirty="0" smtClean="0"/>
              <a:t>If </a:t>
            </a:r>
            <a:r>
              <a:rPr lang="nb-NO" altLang="nb-NO" sz="2400" dirty="0" err="1" smtClean="0"/>
              <a:t>actors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are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embedded</a:t>
            </a:r>
            <a:r>
              <a:rPr lang="nb-NO" altLang="nb-NO" sz="2400" dirty="0" smtClean="0"/>
              <a:t> in an </a:t>
            </a:r>
            <a:r>
              <a:rPr lang="nb-NO" altLang="nb-NO" sz="2400" dirty="0" err="1" smtClean="0"/>
              <a:t>institutional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field</a:t>
            </a:r>
            <a:r>
              <a:rPr lang="nb-NO" altLang="nb-NO" sz="2400" dirty="0" smtClean="0"/>
              <a:t>, </a:t>
            </a:r>
            <a:r>
              <a:rPr lang="nb-NO" altLang="nb-NO" sz="2400" dirty="0" err="1" smtClean="0"/>
              <a:t>acting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according</a:t>
            </a:r>
            <a:r>
              <a:rPr lang="nb-NO" altLang="nb-NO" sz="2400" dirty="0" smtClean="0"/>
              <a:t> to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field’s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regulative</a:t>
            </a:r>
            <a:r>
              <a:rPr lang="nb-NO" altLang="nb-NO" sz="2400" dirty="0" smtClean="0"/>
              <a:t>, normative, and </a:t>
            </a:r>
            <a:r>
              <a:rPr lang="nb-NO" altLang="nb-NO" sz="2400" dirty="0" err="1" smtClean="0"/>
              <a:t>cognitive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processes</a:t>
            </a:r>
            <a:r>
              <a:rPr lang="nb-NO" altLang="nb-NO" sz="2400" dirty="0" smtClean="0"/>
              <a:t>, </a:t>
            </a:r>
            <a:r>
              <a:rPr lang="nb-NO" altLang="nb-NO" sz="2400" dirty="0" err="1" smtClean="0"/>
              <a:t>how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can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they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even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see</a:t>
            </a:r>
            <a:r>
              <a:rPr lang="nb-NO" altLang="nb-NO" sz="2400" dirty="0" smtClean="0"/>
              <a:t> a different </a:t>
            </a:r>
            <a:r>
              <a:rPr lang="nb-NO" altLang="nb-NO" sz="2400" dirty="0" err="1" smtClean="0"/>
              <a:t>way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of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doing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things</a:t>
            </a:r>
            <a:r>
              <a:rPr lang="nb-NO" altLang="nb-NO" sz="2400" dirty="0" smtClean="0"/>
              <a:t>, and make </a:t>
            </a:r>
            <a:r>
              <a:rPr lang="nb-NO" altLang="nb-NO" sz="2400" dirty="0" err="1" smtClean="0"/>
              <a:t>others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adopt</a:t>
            </a:r>
            <a:r>
              <a:rPr lang="nb-NO" altLang="nb-NO" sz="2400" dirty="0" smtClean="0"/>
              <a:t> it?</a:t>
            </a:r>
          </a:p>
          <a:p>
            <a:pPr eaLnBrk="1" hangingPunct="1"/>
            <a:r>
              <a:rPr lang="nb-NO" altLang="nb-NO" sz="2400" dirty="0" smtClean="0"/>
              <a:t>In </a:t>
            </a:r>
            <a:r>
              <a:rPr lang="nb-NO" altLang="nb-NO" sz="2400" dirty="0" err="1" smtClean="0"/>
              <a:t>other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words</a:t>
            </a:r>
            <a:r>
              <a:rPr lang="nb-NO" altLang="nb-NO" sz="2400" dirty="0" smtClean="0"/>
              <a:t>: If all </a:t>
            </a:r>
            <a:r>
              <a:rPr lang="nb-NO" altLang="nb-NO" sz="2400" dirty="0" err="1" smtClean="0"/>
              <a:t>you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know</a:t>
            </a:r>
            <a:r>
              <a:rPr lang="nb-NO" altLang="nb-NO" sz="2400" dirty="0" smtClean="0"/>
              <a:t> is </a:t>
            </a:r>
            <a:r>
              <a:rPr lang="nb-NO" altLang="nb-NO" sz="2400" dirty="0" err="1" smtClean="0"/>
              <a:t>apple</a:t>
            </a:r>
            <a:r>
              <a:rPr lang="nb-NO" altLang="nb-NO" sz="2400" dirty="0" smtClean="0"/>
              <a:t>, </a:t>
            </a:r>
            <a:r>
              <a:rPr lang="nb-NO" altLang="nb-NO" sz="2400" dirty="0" err="1" smtClean="0"/>
              <a:t>how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can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you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even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envision</a:t>
            </a:r>
            <a:r>
              <a:rPr lang="nb-NO" altLang="nb-NO" sz="2400" dirty="0" smtClean="0"/>
              <a:t> a </a:t>
            </a:r>
            <a:r>
              <a:rPr lang="nb-NO" altLang="nb-NO" sz="2400" dirty="0" err="1" smtClean="0"/>
              <a:t>banana</a:t>
            </a:r>
            <a:r>
              <a:rPr lang="nb-NO" altLang="nb-NO" sz="2400" dirty="0" smtClean="0"/>
              <a:t>? And not to </a:t>
            </a:r>
            <a:r>
              <a:rPr lang="nb-NO" altLang="nb-NO" sz="2400" dirty="0" err="1" smtClean="0"/>
              <a:t>mention</a:t>
            </a:r>
            <a:r>
              <a:rPr lang="nb-NO" altLang="nb-NO" sz="2400" dirty="0" smtClean="0"/>
              <a:t> «</a:t>
            </a:r>
            <a:r>
              <a:rPr lang="nb-NO" altLang="nb-NO" sz="2400" dirty="0" err="1" smtClean="0"/>
              <a:t>change</a:t>
            </a:r>
            <a:r>
              <a:rPr lang="nb-NO" altLang="nb-NO" sz="2400" dirty="0" smtClean="0"/>
              <a:t> all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rules</a:t>
            </a:r>
            <a:r>
              <a:rPr lang="nb-NO" altLang="nb-NO" sz="2400" dirty="0" smtClean="0"/>
              <a:t>» </a:t>
            </a:r>
            <a:r>
              <a:rPr lang="nb-NO" altLang="nb-NO" sz="2400" dirty="0" err="1" smtClean="0"/>
              <a:t>if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the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rules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determine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your</a:t>
            </a:r>
            <a:r>
              <a:rPr lang="nb-NO" altLang="nb-NO" sz="2400" dirty="0" smtClean="0"/>
              <a:t> </a:t>
            </a:r>
            <a:r>
              <a:rPr lang="nb-NO" altLang="nb-NO" sz="2400" dirty="0" err="1" smtClean="0"/>
              <a:t>behaviour</a:t>
            </a:r>
            <a:r>
              <a:rPr lang="nb-NO" altLang="nb-NO" sz="2400" dirty="0" smtClean="0"/>
              <a:t>?</a:t>
            </a:r>
          </a:p>
        </p:txBody>
      </p:sp>
      <p:pic>
        <p:nvPicPr>
          <p:cNvPr id="24580" name="Picture 2" descr="Image result for ap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652963"/>
            <a:ext cx="2016125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Image result for bana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508500"/>
            <a:ext cx="20431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One attempt: Institutional entrepreneur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800" smtClean="0"/>
              <a:t>Institutional entrepreneurship ”activities of actors who have an interest in particular institutional arrangements and who leverages resources to create new institutions or to transform existing ones” – </a:t>
            </a:r>
            <a:r>
              <a:rPr lang="nb-NO" altLang="nb-NO" sz="2000" smtClean="0"/>
              <a:t>Maguire, Hardy, and Lawrence 2004</a:t>
            </a:r>
          </a:p>
          <a:p>
            <a:pPr eaLnBrk="1" hangingPunct="1"/>
            <a:endParaRPr lang="nb-NO" altLang="nb-NO" sz="2000" smtClean="0"/>
          </a:p>
          <a:p>
            <a:pPr eaLnBrk="1" hangingPunct="1"/>
            <a:r>
              <a:rPr lang="nb-NO" altLang="nb-NO" sz="2400" smtClean="0"/>
              <a:t>Re-introduction of agency and interest into institutional analysis. </a:t>
            </a:r>
            <a:r>
              <a:rPr lang="nb-NO" altLang="nb-NO" sz="2400" b="1" smtClean="0"/>
              <a:t>We are not slaves of our institutions</a:t>
            </a:r>
            <a:r>
              <a:rPr lang="nb-NO" altLang="nb-NO" sz="2400" smtClean="0"/>
              <a:t>. </a:t>
            </a:r>
          </a:p>
          <a:p>
            <a:pPr eaLnBrk="1" hangingPunct="1"/>
            <a:r>
              <a:rPr lang="nb-NO" altLang="nb-NO" sz="2400" smtClean="0"/>
              <a:t>Furthermore, we are not only part of the institutions in which we work. While I’m in the ”academic world”, I am also living within many other institutions (parliamentary democracy, market economy, ”Western popular culture”, etc etc), which may shape my conceptions of work practices at the university.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nb-NO" altLang="nb-NO" sz="2400" smtClean="0"/>
          </a:p>
          <a:p>
            <a:pPr eaLnBrk="1" hangingPunct="1"/>
            <a:endParaRPr lang="nb-NO" altLang="nb-NO" sz="2400" smtClean="0"/>
          </a:p>
          <a:p>
            <a:pPr eaLnBrk="1" hangingPunct="1"/>
            <a:endParaRPr lang="nb-NO" altLang="nb-NO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Institutional theory in IS research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400" smtClean="0"/>
              <a:t>Not as rigourous. Play down the ambiguities and multi-disciplinarity of the field (second part of the lecture will show this)</a:t>
            </a:r>
          </a:p>
          <a:p>
            <a:pPr eaLnBrk="1" hangingPunct="1"/>
            <a:r>
              <a:rPr lang="nb-NO" altLang="nb-NO" sz="2400" smtClean="0"/>
              <a:t>Selective in the use: more on institutional effects on IT, less on IT as process of institutionalization</a:t>
            </a:r>
          </a:p>
          <a:p>
            <a:pPr lvl="1" eaLnBrk="1" hangingPunct="1"/>
            <a:r>
              <a:rPr lang="nb-NO" altLang="nb-NO" sz="2000" smtClean="0"/>
              <a:t>Examples: mindful innovation (Swanson and Ramiller), coercive, mimetic and normative pressures on assimilation of IT (Liang et al), institutionalization of IT budgeting (Hu and Quan), managment fashions of IT adoption (Currie) + +</a:t>
            </a:r>
          </a:p>
          <a:p>
            <a:pPr eaLnBrk="1" hangingPunct="1"/>
            <a:r>
              <a:rPr lang="nb-NO" altLang="nb-NO" sz="2400" smtClean="0"/>
              <a:t>Currie found seven broad categories of use:</a:t>
            </a:r>
          </a:p>
          <a:p>
            <a:pPr lvl="1" eaLnBrk="1" hangingPunct="1"/>
            <a:r>
              <a:rPr lang="nb-NO" altLang="nb-NO" sz="2000" smtClean="0"/>
              <a:t>Technology and institutions, innovation, industrial sectors, adoption and diffusion, strategy and outsourcing, applications development and implementation, and knowledge-based work</a:t>
            </a:r>
          </a:p>
          <a:p>
            <a:pPr eaLnBrk="1" hangingPunct="1"/>
            <a:endParaRPr lang="nb-NO" altLang="nb-N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Summary on the use of Institutional theory in IS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400" smtClean="0"/>
              <a:t>Dominant view is that institutions are part of the environment shaping development and use of IT</a:t>
            </a:r>
          </a:p>
          <a:p>
            <a:pPr eaLnBrk="1" hangingPunct="1"/>
            <a:endParaRPr lang="nb-NO" altLang="nb-NO" sz="2400" smtClean="0"/>
          </a:p>
          <a:p>
            <a:pPr eaLnBrk="1" hangingPunct="1"/>
            <a:r>
              <a:rPr lang="nb-NO" altLang="nb-NO" sz="2400" smtClean="0"/>
              <a:t>IT-as-institution: focus on institutionalization of technology within a single organization. IT itself treated as ”Multi-faceted, durable, social structures, made up of symbolic elements, social activities, and material resources”</a:t>
            </a:r>
          </a:p>
          <a:p>
            <a:pPr eaLnBrk="1" hangingPunct="1"/>
            <a:endParaRPr lang="nb-NO" altLang="nb-NO" sz="2400" smtClean="0"/>
          </a:p>
          <a:p>
            <a:pPr eaLnBrk="1" hangingPunct="1"/>
            <a:r>
              <a:rPr lang="nb-NO" altLang="nb-NO" sz="2400" smtClean="0"/>
              <a:t>Institutional concepts are often simplified</a:t>
            </a:r>
          </a:p>
          <a:p>
            <a:pPr eaLnBrk="1" hangingPunct="1"/>
            <a:endParaRPr lang="nb-NO" altLang="nb-NO" sz="2400" smtClean="0"/>
          </a:p>
          <a:p>
            <a:pPr eaLnBrk="1" hangingPunct="1"/>
            <a:r>
              <a:rPr lang="nb-NO" altLang="nb-NO" sz="2400" smtClean="0"/>
              <a:t>IS researchers rarely relates to the history and interdisciplinarity of institutional theory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nb-NO" altLang="nb-NO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Some challenges of using institutional theory in IS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z="2200" smtClean="0"/>
              <a:t>IT research focus on lower level of analysis rather than the ”regulative processes, normative systems, and cultural frameworks”</a:t>
            </a:r>
          </a:p>
          <a:p>
            <a:pPr eaLnBrk="1" hangingPunct="1"/>
            <a:endParaRPr lang="nb-NO" altLang="nb-NO" sz="2200" smtClean="0"/>
          </a:p>
          <a:p>
            <a:pPr eaLnBrk="1" hangingPunct="1"/>
            <a:r>
              <a:rPr lang="nb-NO" altLang="nb-NO" sz="2200" smtClean="0"/>
              <a:t>What is science? Positivist methods (surveys, experiments) vs interpretivist methods (case studies and ethnographies). Many IT/IS researchers apply the former, and may we wary about ill-defined institutionalist concepts</a:t>
            </a:r>
          </a:p>
          <a:p>
            <a:pPr eaLnBrk="1" hangingPunct="1"/>
            <a:endParaRPr lang="nb-NO" altLang="nb-NO" sz="2200" smtClean="0"/>
          </a:p>
          <a:p>
            <a:pPr eaLnBrk="1" hangingPunct="1"/>
            <a:r>
              <a:rPr lang="nb-NO" altLang="nb-NO" sz="2200" smtClean="0"/>
              <a:t>Poorly defined concepts, multiple definitions of institutions, a field with ”almost no limits”</a:t>
            </a:r>
          </a:p>
          <a:p>
            <a:pPr eaLnBrk="1" hangingPunct="1"/>
            <a:endParaRPr lang="nb-NO" altLang="nb-NO" sz="2200" smtClean="0"/>
          </a:p>
          <a:p>
            <a:pPr eaLnBrk="1" hangingPunct="1"/>
            <a:r>
              <a:rPr lang="nb-NO" altLang="nb-NO" sz="2200" smtClean="0"/>
              <a:t>Shift from asking ”Big questions” towards ”narrowly oriented research” like `normal`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2492896"/>
            <a:ext cx="360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26258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Summary of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Instititutional theory deals with stability and change of institutions</a:t>
            </a:r>
          </a:p>
          <a:p>
            <a:pPr eaLnBrk="1" hangingPunct="1"/>
            <a:r>
              <a:rPr lang="nb-NO" altLang="nb-NO" smtClean="0"/>
              <a:t>Central concepts: organizational fields, organizational isomorphism, institutional logics, intstitutional entrepreneurs</a:t>
            </a:r>
          </a:p>
          <a:p>
            <a:pPr eaLnBrk="1" hangingPunct="1"/>
            <a:r>
              <a:rPr lang="nb-NO" altLang="nb-NO" smtClean="0"/>
              <a:t>Have increasingly been used to look at IT and IS; mostly on how technology development and use is shaped by institutions</a:t>
            </a:r>
          </a:p>
          <a:p>
            <a:pPr eaLnBrk="1" hangingPunct="1"/>
            <a:r>
              <a:rPr lang="nb-NO" altLang="nb-NO" smtClean="0"/>
              <a:t>Is a large, interdisciplinary field, and most IT/IS application is piecemeal</a:t>
            </a:r>
          </a:p>
          <a:p>
            <a:pPr eaLnBrk="1" hangingPunct="1"/>
            <a:endParaRPr lang="nb-NO" altLang="nb-NO" smtClean="0"/>
          </a:p>
          <a:p>
            <a:pPr eaLnBrk="1" hangingPunct="1"/>
            <a:endParaRPr lang="nb-NO" altLang="nb-N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dirty="0" err="1" smtClean="0"/>
              <a:t>What</a:t>
            </a:r>
            <a:r>
              <a:rPr lang="nb-NO" altLang="nb-NO" dirty="0" smtClean="0"/>
              <a:t> is an </a:t>
            </a:r>
            <a:r>
              <a:rPr lang="nb-NO" altLang="nb-NO" i="1" dirty="0" err="1" smtClean="0"/>
              <a:t>institution</a:t>
            </a:r>
            <a:r>
              <a:rPr lang="nb-NO" altLang="nb-NO" dirty="0" smtClean="0"/>
              <a:t>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Many definitions, some commonalities:</a:t>
            </a:r>
          </a:p>
          <a:p>
            <a:pPr lvl="1" eaLnBrk="1" hangingPunct="1"/>
            <a:r>
              <a:rPr lang="nb-NO" altLang="nb-NO" smtClean="0"/>
              <a:t>Multi-faceted, durable, social structures, made up of symbolic elements, social activities, and material resources” - Scott (2001)</a:t>
            </a:r>
          </a:p>
          <a:p>
            <a:pPr eaLnBrk="1" hangingPunct="1"/>
            <a:r>
              <a:rPr lang="nb-NO" altLang="nb-NO" smtClean="0"/>
              <a:t>Family, religion, economic systems, legal systems, language, mass media, businesses, academia, the nation-state, art…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difference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an </a:t>
            </a:r>
            <a:r>
              <a:rPr lang="nb-NO" i="1" dirty="0" err="1" smtClean="0"/>
              <a:t>organization</a:t>
            </a:r>
            <a:r>
              <a:rPr lang="nb-NO" dirty="0" smtClean="0"/>
              <a:t> and an </a:t>
            </a:r>
            <a:r>
              <a:rPr lang="nb-NO" i="1" dirty="0" err="1" smtClean="0"/>
              <a:t>institution</a:t>
            </a:r>
            <a:r>
              <a:rPr lang="nb-NO" dirty="0" smtClean="0"/>
              <a:t>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A school is an organization; education is an institution</a:t>
            </a:r>
          </a:p>
          <a:p>
            <a:pPr eaLnBrk="1" hangingPunct="1"/>
            <a:r>
              <a:rPr lang="nb-NO" altLang="nb-NO" smtClean="0"/>
              <a:t>A football club is an organization; football as a game is an institution</a:t>
            </a:r>
          </a:p>
          <a:p>
            <a:pPr eaLnBrk="1" hangingPunct="1"/>
            <a:endParaRPr lang="nb-NO" altLang="nb-NO" smtClean="0"/>
          </a:p>
          <a:p>
            <a:pPr eaLnBrk="1" hangingPunct="1"/>
            <a:r>
              <a:rPr lang="nb-NO" altLang="nb-NO" smtClean="0"/>
              <a:t>”An organization is a player, while institutions are the rules of the game”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Football as an institution</a:t>
            </a:r>
          </a:p>
        </p:txBody>
      </p:sp>
      <p:sp>
        <p:nvSpPr>
          <p:cNvPr id="7171" name="AutoShape 2" descr="Image result for off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72" name="AutoShape 4" descr="Image result for off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pic>
        <p:nvPicPr>
          <p:cNvPr id="1030" name="Picture 6" descr="Image result for off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592137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Image result for fair play foot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4516438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AutoShape 10" descr="Image result for champions lea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76" name="AutoShape 12" descr="Image result for champions lea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pic>
        <p:nvPicPr>
          <p:cNvPr id="1038" name="Picture 14" descr="Image result for champions leag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23288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AutoShape 16" descr="Image result for ballon d'or ada hegerberg"/>
          <p:cNvSpPr>
            <a:spLocks noChangeAspect="1" noChangeArrowheads="1"/>
          </p:cNvSpPr>
          <p:nvPr/>
        </p:nvSpPr>
        <p:spPr bwMode="auto">
          <a:xfrm>
            <a:off x="155575" y="-1790700"/>
            <a:ext cx="47339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79" name="AutoShape 18" descr="Image result for ballon d'or ada hegerberg"/>
          <p:cNvSpPr>
            <a:spLocks noChangeAspect="1" noChangeArrowheads="1"/>
          </p:cNvSpPr>
          <p:nvPr/>
        </p:nvSpPr>
        <p:spPr bwMode="auto">
          <a:xfrm>
            <a:off x="155575" y="-1790700"/>
            <a:ext cx="47339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pic>
        <p:nvPicPr>
          <p:cNvPr id="1044" name="Picture 20" descr="Image result for ballon d'or ada heg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268413"/>
            <a:ext cx="27320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AutoShape 22" descr="Image result for pele"/>
          <p:cNvSpPr>
            <a:spLocks noChangeAspect="1" noChangeArrowheads="1"/>
          </p:cNvSpPr>
          <p:nvPr/>
        </p:nvSpPr>
        <p:spPr bwMode="auto">
          <a:xfrm>
            <a:off x="155575" y="-1790700"/>
            <a:ext cx="4629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82" name="AutoShape 24" descr="Image result for pele"/>
          <p:cNvSpPr>
            <a:spLocks noChangeAspect="1" noChangeArrowheads="1"/>
          </p:cNvSpPr>
          <p:nvPr/>
        </p:nvSpPr>
        <p:spPr bwMode="auto">
          <a:xfrm>
            <a:off x="155575" y="-1790700"/>
            <a:ext cx="4629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83" name="AutoShape 26" descr="Image result for pele"/>
          <p:cNvSpPr>
            <a:spLocks noChangeAspect="1" noChangeArrowheads="1"/>
          </p:cNvSpPr>
          <p:nvPr/>
        </p:nvSpPr>
        <p:spPr bwMode="auto">
          <a:xfrm>
            <a:off x="155575" y="-1790700"/>
            <a:ext cx="4629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84" name="AutoShape 28" descr="Image result for pele"/>
          <p:cNvSpPr>
            <a:spLocks noChangeAspect="1" noChangeArrowheads="1"/>
          </p:cNvSpPr>
          <p:nvPr/>
        </p:nvSpPr>
        <p:spPr bwMode="auto">
          <a:xfrm>
            <a:off x="155575" y="-1790700"/>
            <a:ext cx="4629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85" name="AutoShape 30" descr="Image result for pele"/>
          <p:cNvSpPr>
            <a:spLocks noChangeAspect="1" noChangeArrowheads="1"/>
          </p:cNvSpPr>
          <p:nvPr/>
        </p:nvSpPr>
        <p:spPr bwMode="auto">
          <a:xfrm>
            <a:off x="155575" y="-1790700"/>
            <a:ext cx="4629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86" name="AutoShape 32" descr="#27099667 800x613 Pele Wallpapers | Pele Wallpapers Col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87" name="AutoShape 34" descr="#27099667 800x613 Pele Wallpapers | Pele Wallpapers Col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88" name="AutoShape 36" descr="#27099667 800x613 Pele Wallpapers | Pele Wallpapers Col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89" name="AutoShape 38" descr="http://bsnscb.com/data/out/146/27099667-pele-wallpaper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90" name="AutoShape 40" descr="http://bsnscb.com/data/out/146/27099667-pele-wallpaper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91" name="AutoShape 42" descr="http://bsnscb.com/data/out/146/27099667-pele-wallpaper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sp>
        <p:nvSpPr>
          <p:cNvPr id="7192" name="AutoShape 44" descr="http://bsnscb.com/data/out/146/27099667-pele-wallpaper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sz="1800"/>
          </a:p>
        </p:txBody>
      </p:sp>
      <p:pic>
        <p:nvPicPr>
          <p:cNvPr id="1070" name="Picture 46" descr="Image result for pe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6579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2" name="Picture 48" descr="Image result for maradona hand of go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74723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i="1" dirty="0" err="1" smtClean="0"/>
              <a:t>Institutional</a:t>
            </a:r>
            <a:r>
              <a:rPr lang="nb-NO" i="1" dirty="0" smtClean="0"/>
              <a:t> </a:t>
            </a:r>
            <a:r>
              <a:rPr lang="nb-NO" i="1" dirty="0" err="1" smtClean="0"/>
              <a:t>theory</a:t>
            </a:r>
            <a:r>
              <a:rPr lang="nb-NO" i="1" dirty="0" smtClean="0"/>
              <a:t> </a:t>
            </a:r>
            <a:r>
              <a:rPr lang="nb-NO" dirty="0" smtClean="0"/>
              <a:t>is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stability</a:t>
            </a:r>
            <a:r>
              <a:rPr lang="nb-NO" dirty="0" smtClean="0"/>
              <a:t> and </a:t>
            </a:r>
            <a:r>
              <a:rPr lang="nb-NO" dirty="0" err="1" smtClean="0"/>
              <a:t>change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endParaRPr lang="nb-NO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altLang="nb-NO" i="1" smtClean="0"/>
              <a:t>Institutionalization</a:t>
            </a:r>
            <a:r>
              <a:rPr lang="nb-NO" altLang="nb-NO" smtClean="0"/>
              <a:t> is the process by which an institution attains a stable and durable state or property</a:t>
            </a:r>
          </a:p>
          <a:p>
            <a:pPr eaLnBrk="1" hangingPunct="1"/>
            <a:r>
              <a:rPr lang="nb-NO" altLang="nb-NO" i="1" smtClean="0"/>
              <a:t>Deinstitutionalization</a:t>
            </a:r>
            <a:r>
              <a:rPr lang="nb-NO" altLang="nb-NO" smtClean="0"/>
              <a:t> is a process by which the legitimacy of an established practice erodes or discontinues</a:t>
            </a:r>
          </a:p>
          <a:p>
            <a:pPr eaLnBrk="1" hangingPunct="1"/>
            <a:r>
              <a:rPr lang="nb-NO" altLang="nb-NO" i="1" smtClean="0"/>
              <a:t>Reinstitutionalization</a:t>
            </a:r>
            <a:r>
              <a:rPr lang="nb-NO" altLang="nb-NO" smtClean="0"/>
              <a:t> is an exit from one institutionalization, and entry into another institutional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Example: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smtClean="0"/>
              <a:t>”</a:t>
            </a:r>
            <a:r>
              <a:rPr lang="nb-NO" dirty="0" err="1" smtClean="0"/>
              <a:t>Multi-faceted</a:t>
            </a:r>
            <a:r>
              <a:rPr lang="nb-NO" dirty="0" smtClean="0"/>
              <a:t>, durable,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structures</a:t>
            </a:r>
            <a:r>
              <a:rPr lang="nb-NO" dirty="0" smtClean="0"/>
              <a:t>, </a:t>
            </a:r>
            <a:r>
              <a:rPr lang="nb-NO" dirty="0" err="1" smtClean="0"/>
              <a:t>made</a:t>
            </a:r>
            <a:r>
              <a:rPr lang="nb-NO" dirty="0" smtClean="0"/>
              <a:t> up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symbolic</a:t>
            </a:r>
            <a:r>
              <a:rPr lang="nb-NO" dirty="0" smtClean="0"/>
              <a:t> elements,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activities</a:t>
            </a:r>
            <a:r>
              <a:rPr lang="nb-NO" dirty="0" smtClean="0"/>
              <a:t>, and material </a:t>
            </a:r>
            <a:r>
              <a:rPr lang="nb-NO" dirty="0" err="1" smtClean="0"/>
              <a:t>resources</a:t>
            </a:r>
            <a:r>
              <a:rPr lang="nb-NO" dirty="0" smtClean="0"/>
              <a:t>”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nb-NO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 smtClean="0"/>
              <a:t>Mother</a:t>
            </a:r>
            <a:r>
              <a:rPr lang="nb-NO" dirty="0" smtClean="0"/>
              <a:t>, </a:t>
            </a:r>
            <a:r>
              <a:rPr lang="nb-NO" dirty="0" err="1" smtClean="0"/>
              <a:t>father</a:t>
            </a:r>
            <a:r>
              <a:rPr lang="nb-NO" dirty="0" smtClean="0"/>
              <a:t>, </a:t>
            </a:r>
            <a:r>
              <a:rPr lang="nb-NO" dirty="0" err="1" smtClean="0"/>
              <a:t>children</a:t>
            </a:r>
            <a:r>
              <a:rPr lang="nb-NO" dirty="0" smtClean="0"/>
              <a:t>. ”Western </a:t>
            </a:r>
            <a:r>
              <a:rPr lang="nb-NO" dirty="0" err="1" smtClean="0"/>
              <a:t>nuclear</a:t>
            </a:r>
            <a:r>
              <a:rPr lang="nb-NO" dirty="0" smtClean="0"/>
              <a:t> </a:t>
            </a:r>
            <a:r>
              <a:rPr lang="nb-NO" dirty="0" err="1" smtClean="0"/>
              <a:t>family</a:t>
            </a:r>
            <a:r>
              <a:rPr lang="nb-NO" dirty="0" smtClean="0"/>
              <a:t>”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b-NO" dirty="0" smtClean="0"/>
              <a:t>Formal </a:t>
            </a:r>
            <a:r>
              <a:rPr lang="nb-NO" dirty="0" err="1" smtClean="0"/>
              <a:t>rules</a:t>
            </a:r>
            <a:r>
              <a:rPr lang="nb-NO" dirty="0" smtClean="0"/>
              <a:t> (</a:t>
            </a:r>
            <a:r>
              <a:rPr lang="nb-NO" dirty="0" err="1" smtClean="0"/>
              <a:t>marriage</a:t>
            </a:r>
            <a:r>
              <a:rPr lang="nb-NO" dirty="0" smtClean="0"/>
              <a:t>, </a:t>
            </a:r>
            <a:r>
              <a:rPr lang="nb-NO" dirty="0" err="1" smtClean="0"/>
              <a:t>laws</a:t>
            </a:r>
            <a:r>
              <a:rPr lang="nb-NO" dirty="0" smtClean="0"/>
              <a:t>, </a:t>
            </a:r>
            <a:r>
              <a:rPr lang="nb-NO" dirty="0" err="1" smtClean="0"/>
              <a:t>etc</a:t>
            </a:r>
            <a:r>
              <a:rPr lang="nb-NO" dirty="0" smtClean="0"/>
              <a:t>), </a:t>
            </a:r>
            <a:r>
              <a:rPr lang="nb-NO" dirty="0" err="1" smtClean="0"/>
              <a:t>informal</a:t>
            </a:r>
            <a:r>
              <a:rPr lang="nb-NO" dirty="0" smtClean="0"/>
              <a:t> </a:t>
            </a:r>
            <a:r>
              <a:rPr lang="nb-NO" dirty="0" err="1" smtClean="0"/>
              <a:t>rules</a:t>
            </a:r>
            <a:r>
              <a:rPr lang="nb-NO" dirty="0" smtClean="0"/>
              <a:t> (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cheating</a:t>
            </a:r>
            <a:r>
              <a:rPr lang="nb-NO" dirty="0" smtClean="0"/>
              <a:t>, </a:t>
            </a:r>
            <a:r>
              <a:rPr lang="nb-NO" dirty="0" err="1" smtClean="0"/>
              <a:t>division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responsibilities</a:t>
            </a:r>
            <a:r>
              <a:rPr lang="nb-NO" dirty="0" smtClean="0"/>
              <a:t>), </a:t>
            </a:r>
            <a:r>
              <a:rPr lang="nb-NO" dirty="0" err="1" smtClean="0"/>
              <a:t>symbolic</a:t>
            </a:r>
            <a:r>
              <a:rPr lang="nb-NO" dirty="0" smtClean="0"/>
              <a:t> elements (</a:t>
            </a:r>
            <a:r>
              <a:rPr lang="nb-NO" dirty="0" err="1" smtClean="0"/>
              <a:t>wedding</a:t>
            </a:r>
            <a:r>
              <a:rPr lang="nb-NO" dirty="0" smtClean="0"/>
              <a:t>, ring, ”</a:t>
            </a:r>
            <a:r>
              <a:rPr lang="nb-NO" dirty="0" err="1" smtClean="0"/>
              <a:t>mother</a:t>
            </a:r>
            <a:r>
              <a:rPr lang="nb-NO" dirty="0" smtClean="0"/>
              <a:t> in </a:t>
            </a:r>
            <a:r>
              <a:rPr lang="nb-NO" dirty="0" err="1" smtClean="0"/>
              <a:t>law</a:t>
            </a:r>
            <a:r>
              <a:rPr lang="nb-NO" dirty="0" smtClean="0"/>
              <a:t>”),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activities</a:t>
            </a:r>
            <a:r>
              <a:rPr lang="nb-NO" dirty="0" smtClean="0"/>
              <a:t> (</a:t>
            </a:r>
            <a:r>
              <a:rPr lang="nb-NO" dirty="0" err="1" smtClean="0"/>
              <a:t>vacation</a:t>
            </a:r>
            <a:r>
              <a:rPr lang="nb-NO" dirty="0" smtClean="0"/>
              <a:t>, </a:t>
            </a:r>
            <a:r>
              <a:rPr lang="nb-NO" dirty="0" err="1" smtClean="0"/>
              <a:t>Friday</a:t>
            </a:r>
            <a:r>
              <a:rPr lang="nb-NO" dirty="0" smtClean="0"/>
              <a:t> </a:t>
            </a:r>
            <a:r>
              <a:rPr lang="nb-NO" dirty="0" err="1" smtClean="0"/>
              <a:t>taco</a:t>
            </a:r>
            <a:r>
              <a:rPr lang="nb-NO" dirty="0" smtClean="0"/>
              <a:t>!, </a:t>
            </a:r>
            <a:r>
              <a:rPr lang="nb-NO" dirty="0" err="1" smtClean="0"/>
              <a:t>etc</a:t>
            </a:r>
            <a:r>
              <a:rPr lang="nb-NO" dirty="0" smtClean="0"/>
              <a:t>), material </a:t>
            </a:r>
            <a:r>
              <a:rPr lang="nb-NO" dirty="0" err="1" smtClean="0"/>
              <a:t>resources</a:t>
            </a:r>
            <a:r>
              <a:rPr lang="nb-NO" dirty="0" smtClean="0"/>
              <a:t> (</a:t>
            </a:r>
            <a:r>
              <a:rPr lang="nb-NO" dirty="0" err="1" smtClean="0"/>
              <a:t>shared</a:t>
            </a:r>
            <a:r>
              <a:rPr lang="nb-NO" dirty="0" smtClean="0"/>
              <a:t> </a:t>
            </a:r>
            <a:r>
              <a:rPr lang="nb-NO" dirty="0" err="1" smtClean="0"/>
              <a:t>home</a:t>
            </a:r>
            <a:r>
              <a:rPr lang="nb-NO" dirty="0" smtClean="0"/>
              <a:t>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around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gather</a:t>
            </a:r>
            <a:r>
              <a:rPr lang="nb-NO" dirty="0" smtClean="0"/>
              <a:t> for </a:t>
            </a:r>
            <a:r>
              <a:rPr lang="nb-NO" dirty="0" err="1" smtClean="0"/>
              <a:t>dinner</a:t>
            </a:r>
            <a:r>
              <a:rPr lang="nb-NO" dirty="0" smtClean="0"/>
              <a:t>, </a:t>
            </a:r>
            <a:r>
              <a:rPr lang="nb-NO" dirty="0" err="1" smtClean="0"/>
              <a:t>etc</a:t>
            </a:r>
            <a:r>
              <a:rPr lang="nb-NO" dirty="0" smtClean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nb-NO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b-NO" dirty="0" smtClean="0"/>
              <a:t>Is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institution</a:t>
            </a:r>
            <a:r>
              <a:rPr lang="nb-NO" dirty="0" smtClean="0"/>
              <a:t> </a:t>
            </a:r>
            <a:r>
              <a:rPr lang="nb-NO" dirty="0" err="1" smtClean="0"/>
              <a:t>similar</a:t>
            </a:r>
            <a:r>
              <a:rPr lang="nb-NO" dirty="0" smtClean="0"/>
              <a:t> all over </a:t>
            </a:r>
            <a:r>
              <a:rPr lang="nb-NO" dirty="0" err="1" smtClean="0"/>
              <a:t>the</a:t>
            </a:r>
            <a:r>
              <a:rPr lang="nb-NO" dirty="0" smtClean="0"/>
              <a:t> world?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 smtClean="0"/>
              <a:t>How</a:t>
            </a:r>
            <a:r>
              <a:rPr lang="nb-NO" dirty="0" smtClean="0"/>
              <a:t> stable is it? Is it </a:t>
            </a:r>
            <a:r>
              <a:rPr lang="nb-NO" dirty="0" err="1" smtClean="0"/>
              <a:t>changing</a:t>
            </a:r>
            <a:r>
              <a:rPr lang="nb-NO" dirty="0" smtClean="0"/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nb-NO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2492896"/>
            <a:ext cx="360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Why?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82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1686</Words>
  <Application>Microsoft Office PowerPoint</Application>
  <PresentationFormat>On-screen Show (4:3)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Institutional theory - concepts</vt:lpstr>
      <vt:lpstr>Outline: Lecture of two parts</vt:lpstr>
      <vt:lpstr>PowerPoint Presentation</vt:lpstr>
      <vt:lpstr>What is an institution?</vt:lpstr>
      <vt:lpstr>What’s the difference between an organization and an institution?</vt:lpstr>
      <vt:lpstr>Football as an institution</vt:lpstr>
      <vt:lpstr>Institutional theory is about the stability and change of institutions</vt:lpstr>
      <vt:lpstr>Example: Family</vt:lpstr>
      <vt:lpstr>PowerPoint Presentation</vt:lpstr>
      <vt:lpstr>Why are institutions interesting from an IT/IS perspective?</vt:lpstr>
      <vt:lpstr>Example: IT and institution of ”mass media”</vt:lpstr>
      <vt:lpstr>Example: IT and politics</vt:lpstr>
      <vt:lpstr>Can better explain adoption (or non-adoption) of IT</vt:lpstr>
      <vt:lpstr>Rational choice? Example 1</vt:lpstr>
      <vt:lpstr>Rational choice? Example 2</vt:lpstr>
      <vt:lpstr>One final introductory comment..</vt:lpstr>
      <vt:lpstr>  Moving to some central concepts… (or, the language institutional theory gives us to explain things)</vt:lpstr>
      <vt:lpstr>Institutional change</vt:lpstr>
      <vt:lpstr>Organizational field</vt:lpstr>
      <vt:lpstr>Organizational isomorphism</vt:lpstr>
      <vt:lpstr>Are any universities like this any longer?</vt:lpstr>
      <vt:lpstr>Organizational isomorphism</vt:lpstr>
      <vt:lpstr>Example of isomorphism: Media</vt:lpstr>
      <vt:lpstr>Institutional logics</vt:lpstr>
      <vt:lpstr>Paradox of embedded agency </vt:lpstr>
      <vt:lpstr>One attempt: Institutional entrepreneur</vt:lpstr>
      <vt:lpstr>Institutional theory in IS research</vt:lpstr>
      <vt:lpstr>Summary on the use of Institutional theory in IS</vt:lpstr>
      <vt:lpstr>Some challenges of using institutional theory in IS</vt:lpstr>
      <vt:lpstr>Summary of part 1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johansa</dc:creator>
  <cp:lastModifiedBy>Johan Ivar Sæbø</cp:lastModifiedBy>
  <cp:revision>71</cp:revision>
  <cp:lastPrinted>2018-10-11T13:50:23Z</cp:lastPrinted>
  <dcterms:created xsi:type="dcterms:W3CDTF">2017-09-03T10:33:21Z</dcterms:created>
  <dcterms:modified xsi:type="dcterms:W3CDTF">2020-09-09T11:26:44Z</dcterms:modified>
</cp:coreProperties>
</file>