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97" r:id="rId4"/>
    <p:sldId id="286" r:id="rId5"/>
    <p:sldId id="298" r:id="rId6"/>
    <p:sldId id="299" r:id="rId7"/>
    <p:sldId id="300" r:id="rId8"/>
    <p:sldId id="301" r:id="rId9"/>
    <p:sldId id="290" r:id="rId10"/>
    <p:sldId id="291" r:id="rId11"/>
    <p:sldId id="303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1117" autoAdjust="0"/>
  </p:normalViewPr>
  <p:slideViewPr>
    <p:cSldViewPr snapToGrid="0">
      <p:cViewPr varScale="1">
        <p:scale>
          <a:sx n="115" d="100"/>
          <a:sy n="115" d="100"/>
        </p:scale>
        <p:origin x="21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3AECC0-7218-4DE5-BC02-8C0F4B9BC7BA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3DF624-8889-4D10-86CF-70AD78CC9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87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51D56C-AF0C-4A3C-8800-5BAE16699705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59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7A19DB-D840-4CE0-A924-9CF8DFC3A625}" type="slidenum">
              <a:rPr lang="en-US" altLang="zh-CN" smtClean="0">
                <a:latin typeface="Calibri" panose="020F0502020204030204" pitchFamily="34" charset="0"/>
              </a:rPr>
              <a:pPr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9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772E99-1122-4A59-AC28-56EC57D9CC42}" type="slidenum">
              <a:rPr lang="en-US" altLang="zh-CN" smtClean="0">
                <a:latin typeface="Calibri" panose="020F0502020204030204" pitchFamily="34" charset="0"/>
              </a:rPr>
              <a:pPr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33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14EF6F-7762-43CB-904A-1EBE53EC68A5}" type="slidenum">
              <a:rPr lang="en-US" altLang="zh-CN" smtClean="0">
                <a:latin typeface="Calibri" panose="020F0502020204030204" pitchFamily="34" charset="0"/>
              </a:rPr>
              <a:pPr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6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4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E7AA8F-8F75-4137-B113-DA2B60BFF192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12EF4-457E-4CE3-ADF1-F9ED3883CB1E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DF5D1-A8B5-4E27-8D51-0A311FC5C054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8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FC332D-3FC6-446B-A1AF-6F26D3885659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6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4592B0-EA9C-49DA-8F43-858F58A3BB7C}" type="slidenum">
              <a:rPr lang="en-US" altLang="zh-CN" smtClean="0">
                <a:latin typeface="Calibri" panose="020F0502020204030204" pitchFamily="34" charset="0"/>
              </a:rPr>
              <a:pPr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0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158910-96C2-4EFA-B6F9-1B8C3CF1966A}" type="slidenum">
              <a:rPr lang="en-US" altLang="zh-CN" smtClean="0">
                <a:latin typeface="Calibri" panose="020F0502020204030204" pitchFamily="34" charset="0"/>
              </a:rPr>
              <a:pPr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980-ECF5-422F-970D-466442ECD0A9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D3D9-1A9B-4C90-93E8-31F8740C5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4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22B-5ED6-44B6-8150-EB59A31DDD64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0893-4508-4B49-B842-7BEBB5746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E631-C24B-4B2B-BDD6-8A2CFB530671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6970-DC5E-43B4-9A59-DC5009A56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526EC-B0F9-4A21-B881-24D8EB2BE233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0B33-17B7-4D17-917B-6F08D51F9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5D46-108C-4B12-9D7D-2E3FF57B524F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0DA0-7A4B-4B57-AEEA-CC37AD9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D7C1-E8FC-4276-A3E9-CCBF28ABC182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DC3B-5ED3-45F5-AC18-C7A521C06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9EA1-616B-47B7-BC21-8A368AD7CDD5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9CB-6667-47E4-8E1B-9F51AFB71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215-4D3C-47D1-90BF-D8AA01C79722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971B8-9DD1-4881-999E-4000D4A9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81A5-7F2D-4481-9081-2CD5713D925F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12EA-28C6-4E2A-BE93-24A391F49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630-1A0F-4CD0-8533-C913A56EF0B0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4293-E24F-44B4-98DC-B1E3196DB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48EB-EF9A-4A44-8069-DD436CAEFF30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0ACF-0B88-47F5-A8A0-598736213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25C6A9-810C-49BA-AD4A-F79E422C857E}" type="datetimeFigureOut">
              <a:rPr lang="en-US"/>
              <a:pPr>
                <a:defRPr/>
              </a:pPr>
              <a:t>11/29/21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C830E-DEA7-44ED-8D2C-BCA38E8D6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6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.</a:t>
            </a:r>
            <a:r>
              <a:rPr lang="zh-CN" altLang="zh-CN" sz="3200" dirty="0">
                <a:latin typeface="+mn-lt"/>
                <a:ea typeface="黑体" panose="02010609060101010101" pitchFamily="49" charset="-122"/>
              </a:rPr>
              <a:t>函数</a:t>
            </a:r>
            <a:r>
              <a:rPr lang="en-US" altLang="zh-CN" sz="3200" dirty="0">
                <a:latin typeface="+mn-lt"/>
                <a:ea typeface="黑体" panose="02010609060101010101" pitchFamily="49" charset="-122"/>
              </a:rPr>
              <a:t>sum</a:t>
            </a:r>
            <a:r>
              <a:rPr lang="zh-CN" altLang="zh-CN" sz="3200" dirty="0">
                <a:latin typeface="+mn-lt"/>
                <a:ea typeface="黑体" panose="02010609060101010101" pitchFamily="49" charset="-122"/>
              </a:rPr>
              <a:t>用于求解整数列表中所有整数的</a:t>
            </a:r>
            <a:r>
              <a:rPr lang="zh-CN" altLang="zh-CN" sz="3200" dirty="0">
                <a:ea typeface="黑体" panose="02010609060101010101" pitchFamily="49" charset="-122"/>
              </a:rPr>
              <a:t>和，函数定义如下：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sum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REQUIRES: true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ENSURES: sum(L) evaluates to the sum of the integers in L.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fun sum [ ] = 0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| sum (x ::L) = x + (sum L);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完成函数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mult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的编写，实现求解整数列表中所有整数的乘积。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list -&gt;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REQUIRES: true		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(* ENSURES: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(L) evaluates to the product of the integers in L.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fun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[ ] = 		(* FILL IN *)</a:t>
            </a:r>
            <a:endParaRPr lang="zh-C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    | </a:t>
            </a:r>
            <a:r>
              <a:rPr lang="en-US" altLang="zh-CN" sz="2400" dirty="0" err="1"/>
              <a:t>mult</a:t>
            </a:r>
            <a:r>
              <a:rPr lang="en-US" altLang="zh-CN" sz="2400" dirty="0"/>
              <a:t> (x ::L) = 	(* FILL IN *)</a:t>
            </a:r>
            <a:r>
              <a:rPr lang="en-US" altLang="zh-CN" sz="2400" b="1" dirty="0"/>
              <a:t> 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572568" y="319217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7.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编写函数实现下列功能：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zip: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 -&gt;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其功能是提取第一个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个元素和第二个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个元素组成结果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中的第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个二元组。如果两个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的长度不同，则结果的长度为两个参数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长度的最小值。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2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）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unzip: (string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) list -&gt; string list * </a:t>
            </a:r>
            <a:r>
              <a:rPr lang="en-US" altLang="zh-CN" dirty="0" err="1">
                <a:solidFill>
                  <a:srgbClr val="0033CC"/>
                </a:solidFill>
                <a:ea typeface="黑体" pitchFamily="2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ea typeface="黑体" pitchFamily="2" charset="-122"/>
              </a:rPr>
              <a:t> list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其功能是执行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zip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函数的反向操作，将二元组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中的元素分解成两个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，第一个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中的元素为参数中二元组的第一个元素的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，第二个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中的元素为参数中二元组的第二个元素的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anose="02010609060101010101" pitchFamily="49" charset="-122"/>
                <a:cs typeface="+mj-cs"/>
              </a:rPr>
              <a:t>对所有元素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L1: string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L2: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，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unzip( zip (L1, L2)) = (L1, L2)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是否成立？如果成立，试证明之；否则说明原因。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593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39713" y="144463"/>
            <a:ext cx="11353800" cy="1325562"/>
          </a:xfrm>
        </p:spPr>
        <p:txBody>
          <a:bodyPr/>
          <a:lstStyle/>
          <a:p>
            <a:br>
              <a:rPr lang="zh-CN" altLang="zh-CN" sz="3200" dirty="0">
                <a:ea typeface="黑体" panose="02010609060101010101" pitchFamily="49" charset="-122"/>
              </a:rPr>
            </a:br>
            <a:r>
              <a:rPr lang="en-US" altLang="zh-CN" sz="3200" dirty="0">
                <a:ea typeface="黑体" panose="02010609060101010101" pitchFamily="49" charset="-122"/>
              </a:rPr>
              <a:t>8.</a:t>
            </a:r>
            <a:r>
              <a:rPr lang="zh-CN" altLang="zh-CN" sz="3200" dirty="0">
                <a:ea typeface="黑体" panose="02010609060101010101" pitchFamily="49" charset="-122"/>
              </a:rPr>
              <a:t>完成如下函数</a:t>
            </a:r>
            <a:r>
              <a:rPr lang="en-US" altLang="zh-CN" sz="3200" dirty="0" err="1">
                <a:ea typeface="黑体" panose="02010609060101010101" pitchFamily="49" charset="-122"/>
              </a:rPr>
              <a:t>Mult</a:t>
            </a:r>
            <a:r>
              <a:rPr lang="en-US" altLang="zh-CN" sz="3200" dirty="0">
                <a:ea typeface="黑体" panose="02010609060101010101" pitchFamily="49" charset="-122"/>
              </a:rPr>
              <a:t>: 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</a:rPr>
              <a:t> list </a:t>
            </a:r>
            <a:r>
              <a:rPr lang="en-US" altLang="zh-CN" sz="3200" dirty="0" err="1">
                <a:ea typeface="黑体" panose="02010609060101010101" pitchFamily="49" charset="-122"/>
              </a:rPr>
              <a:t>list</a:t>
            </a:r>
            <a:r>
              <a:rPr lang="en-US" altLang="zh-CN" sz="3200" dirty="0">
                <a:ea typeface="黑体" panose="02010609060101010101" pitchFamily="49" charset="-122"/>
              </a:rPr>
              <a:t> -&gt; 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</a:rPr>
              <a:t>的编写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该函数调用</a:t>
            </a:r>
            <a:r>
              <a:rPr lang="en-US" altLang="zh-CN" sz="3200" dirty="0" err="1">
                <a:ea typeface="黑体" panose="02010609060101010101" pitchFamily="49" charset="-122"/>
              </a:rPr>
              <a:t>mult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  <a:r>
              <a:rPr lang="zh-CN" altLang="zh-CN" sz="3200" dirty="0">
                <a:ea typeface="黑体" panose="02010609060101010101" pitchFamily="49" charset="-122"/>
              </a:rPr>
              <a:t>实现</a:t>
            </a:r>
            <a:r>
              <a:rPr lang="en-US" altLang="zh-CN" sz="3200" dirty="0" err="1">
                <a:ea typeface="黑体" panose="02010609060101010101" pitchFamily="49" charset="-122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</a:rPr>
              <a:t> list </a:t>
            </a:r>
            <a:r>
              <a:rPr lang="en-US" altLang="zh-CN" sz="3200" dirty="0" err="1">
                <a:ea typeface="黑体" panose="02010609060101010101" pitchFamily="49" charset="-122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</a:rPr>
              <a:t>中所有整数乘积的求解。</a:t>
            </a:r>
            <a:br>
              <a:rPr lang="zh-CN" altLang="zh-CN" sz="3200" dirty="0"/>
            </a:br>
            <a:endParaRPr lang="zh-CN" altLang="zh-CN" sz="3200" dirty="0"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90575" y="1624013"/>
            <a:ext cx="10515600" cy="43164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mult : int list list -&gt; int 	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REQUIRES: true		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(* ENSURES: mult(R) evaluates to the product of all the integers in the lists of R. 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 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fun Mult [ ] = 	(* FILL IN *)</a:t>
            </a:r>
            <a:endParaRPr lang="zh-CN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| Mult (r :: R) = 	(* FILL IN *)</a:t>
            </a:r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9696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黑体" panose="02010609060101010101" pitchFamily="49" charset="-122"/>
                <a:cs typeface="+mj-cs"/>
              </a:rPr>
              <a:t>9. 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/>
              <a:t>mult</a:t>
            </a:r>
            <a:r>
              <a:rPr lang="en-US" altLang="zh-CN" dirty="0"/>
              <a:t>’</a:t>
            </a:r>
            <a:r>
              <a:rPr lang="zh-CN" altLang="zh-CN" dirty="0">
                <a:latin typeface="+mj-lt"/>
                <a:ea typeface="黑体" panose="02010609060101010101" pitchFamily="49" charset="-122"/>
                <a:cs typeface="+mj-cs"/>
              </a:rPr>
              <a:t>定义如下，试补充其函数说明，指出该函数的功能。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			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REQUIRES: true				*)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(* ENSURES: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’(L, a) … (* FILL IN *) 	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 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([ ], a) = a</a:t>
            </a:r>
            <a:endParaRPr lang="zh-CN" altLang="zh-CN" sz="2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	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(x :: L, a) =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(L, x * a);</a:t>
            </a:r>
            <a:endParaRPr lang="zh-CN" altLang="zh-CN" sz="2800" dirty="0"/>
          </a:p>
          <a:p>
            <a:pPr lvl="1">
              <a:defRPr/>
            </a:pPr>
            <a:endParaRPr lang="en-US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lvl="1">
              <a:defRPr/>
            </a:pPr>
            <a:endParaRPr lang="zh-CN" altLang="zh-CN" sz="2800" dirty="0">
              <a:latin typeface="+mj-lt"/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定义函数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</a:t>
            </a:r>
            <a:r>
              <a:rPr lang="en-US" altLang="zh-CN" sz="2800" dirty="0" err="1"/>
              <a:t>list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int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，使对任意整数列表的列表</a:t>
            </a:r>
            <a:r>
              <a:rPr lang="en-US" altLang="zh-CN" sz="2800" dirty="0"/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和整数</a:t>
            </a:r>
            <a:r>
              <a:rPr lang="en-US" altLang="zh-CN" sz="2800" dirty="0"/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，该函数用于计算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与列表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中所有整数的乘积。该函数框架如下所示，试完成代码的编写。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fun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 [ ], a) = 	(* FILL IN 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/>
              <a:t>    | </a:t>
            </a:r>
            <a:r>
              <a:rPr lang="en-US" altLang="zh-CN" sz="2800" dirty="0" err="1"/>
              <a:t>Mult</a:t>
            </a:r>
            <a:r>
              <a:rPr lang="en-US" altLang="zh-CN" sz="2800" dirty="0"/>
              <a:t>’ (r::R, a) = 	(* FILL IN *)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10.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编写递归函数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实现整数平方的计算，即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square n = n *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dirty="0">
                <a:ea typeface="黑体" panose="02010609060101010101" pitchFamily="49" charset="-122"/>
                <a:cs typeface="+mj-cs"/>
              </a:rPr>
              <a:t>要求：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程序中可调用函数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double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，但不能使用整数乘法（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*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）运算。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double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REQUIRES: n &gt;= 0 *)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(* ENSURES: double n evaluates to 2 * n.*)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fun double (0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sz="28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= 0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黑体" panose="02010609060101010101" pitchFamily="49" charset="-122"/>
                <a:cs typeface="+mj-cs"/>
              </a:rPr>
              <a:t>    | double n = 2 + double (n - 1)</a:t>
            </a:r>
            <a:endParaRPr lang="zh-CN" altLang="zh-CN" sz="28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914594" y="2022572"/>
            <a:ext cx="1087413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了解函数式编程语言家族成员及其发展和特点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熟悉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开发环境及使用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掌握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</a:t>
            </a:r>
            <a:r>
              <a:rPr lang="zh-CN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基本语法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和书写规则</a:t>
            </a:r>
            <a:endParaRPr lang="en-US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SML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简单程序设计和程序编写</a:t>
            </a:r>
            <a:endParaRPr lang="zh-CN" altLang="zh-CN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实验内容：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ea typeface="黑体" panose="02010609060101010101" pitchFamily="49" charset="-122"/>
              </a:rPr>
              <a:t>完成函数式语言家族成员调研报告，内容可包括但不限于：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庞大的函数式语言家族中有哪些成员？都由谁提出来的？各自有什么特征？没落和兴盛的原因？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2. </a:t>
            </a:r>
            <a:r>
              <a:rPr lang="zh-CN" altLang="en-US" sz="3200" dirty="0">
                <a:ea typeface="黑体" panose="02010609060101010101" pitchFamily="49" charset="-122"/>
              </a:rPr>
              <a:t>安装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SML/NJ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开发环境，掌握其使用。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完成模式匹配分析和代码书写（先思考再验证）。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586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实验提示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838200" y="2711450"/>
            <a:ext cx="11096625" cy="346551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a typeface="黑体" panose="02010609060101010101" pitchFamily="49" charset="-122"/>
              </a:rPr>
              <a:t>’-‘</a:t>
            </a:r>
            <a:r>
              <a:rPr lang="zh-CN" altLang="zh-CN" sz="3200" dirty="0">
                <a:ea typeface="黑体" panose="02010609060101010101" pitchFamily="49" charset="-122"/>
              </a:rPr>
              <a:t>提示符下直接输入</a:t>
            </a:r>
            <a:r>
              <a:rPr lang="en-US" altLang="zh-CN" sz="3200" dirty="0">
                <a:ea typeface="黑体" panose="02010609060101010101" pitchFamily="49" charset="-122"/>
              </a:rPr>
              <a:t>SML</a:t>
            </a:r>
            <a:r>
              <a:rPr lang="zh-CN" altLang="zh-CN" sz="3200" dirty="0">
                <a:ea typeface="黑体" panose="02010609060101010101" pitchFamily="49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以分号结束</a:t>
            </a:r>
            <a:r>
              <a:rPr lang="en-US" altLang="zh-CN" sz="3200" dirty="0">
                <a:ea typeface="黑体" panose="02010609060101010101" pitchFamily="49" charset="-122"/>
              </a:rPr>
              <a:t>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表达式计算的结果</a:t>
            </a:r>
            <a:r>
              <a:rPr lang="zh-CN" altLang="en-US" sz="3200" dirty="0">
                <a:ea typeface="黑体" panose="02010609060101010101" pitchFamily="49" charset="-122"/>
              </a:rPr>
              <a:t>缺省赋值给变量</a:t>
            </a:r>
            <a:r>
              <a:rPr lang="en-US" altLang="zh-CN" sz="3200" dirty="0">
                <a:ea typeface="黑体" panose="02010609060101010101" pitchFamily="49" charset="-122"/>
              </a:rPr>
              <a:t>”it”;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ea typeface="黑体" panose="02010609060101010101" pitchFamily="49" charset="-122"/>
              </a:rPr>
              <a:t>的加载</a:t>
            </a:r>
            <a:r>
              <a:rPr lang="en-US" altLang="zh-CN" sz="3200" dirty="0">
                <a:ea typeface="黑体" panose="02010609060101010101" pitchFamily="49" charset="-122"/>
              </a:rPr>
              <a:t>: use &lt;filename&gt;;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ea typeface="黑体" panose="02010609060101010101" pitchFamily="49" charset="-122"/>
              </a:rPr>
              <a:t>如 </a:t>
            </a:r>
            <a:r>
              <a:rPr lang="en-US" altLang="zh-CN" sz="3200" dirty="0">
                <a:ea typeface="黑体" panose="02010609060101010101" pitchFamily="49" charset="-122"/>
              </a:rPr>
              <a:t>use “d:\\</a:t>
            </a:r>
            <a:r>
              <a:rPr lang="en-US" altLang="zh-CN" sz="3200" dirty="0" err="1">
                <a:ea typeface="黑体" panose="02010609060101010101" pitchFamily="49" charset="-122"/>
              </a:rPr>
              <a:t>sml</a:t>
            </a:r>
            <a:r>
              <a:rPr lang="en-US" altLang="zh-CN" sz="3200" dirty="0">
                <a:ea typeface="黑体" panose="02010609060101010101" pitchFamily="49" charset="-122"/>
              </a:rPr>
              <a:t>\\</a:t>
            </a:r>
            <a:r>
              <a:rPr lang="en-US" altLang="zh-CN" sz="3200" dirty="0" err="1">
                <a:ea typeface="黑体" panose="02010609060101010101" pitchFamily="49" charset="-122"/>
              </a:rPr>
              <a:t>test.sml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程序正确性检查：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&lt;return value&gt; = &lt;function&gt; &lt;argument value&gt;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zh-CN" sz="3200" dirty="0">
                <a:ea typeface="黑体" panose="02010609060101010101" pitchFamily="49" charset="-122"/>
              </a:rPr>
              <a:t>如：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42 = 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 [2,4]     </a:t>
            </a:r>
            <a:r>
              <a:rPr lang="zh-CN" altLang="en-US" sz="3200" dirty="0">
                <a:ea typeface="黑体" panose="02010609060101010101" pitchFamily="49" charset="-122"/>
              </a:rPr>
              <a:t>或    </a:t>
            </a:r>
            <a:r>
              <a:rPr lang="en-US" altLang="zh-CN" sz="3200" dirty="0">
                <a:ea typeface="黑体" panose="02010609060101010101" pitchFamily="49" charset="-122"/>
              </a:rPr>
              <a:t>42=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[2,4]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pic>
        <p:nvPicPr>
          <p:cNvPr id="614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77913"/>
            <a:ext cx="808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76483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下列模式能否与类型为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匹配成功？如果匹配不成功，指出该模式的类型？（假设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类型）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x::L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_::_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x::(y::L)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(x::y)::L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[x, y]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32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ea typeface="黑体" panose="02010609060101010101" pitchFamily="49" charset="-122"/>
                <a:cs typeface="+mj-cs"/>
              </a:rPr>
              <a:t>2. </a:t>
            </a:r>
            <a:r>
              <a:rPr lang="zh-CN" altLang="zh-CN" sz="3600" dirty="0">
                <a:ea typeface="黑体" panose="02010609060101010101" pitchFamily="49" charset="-122"/>
                <a:cs typeface="+mj-cs"/>
              </a:rPr>
              <a:t>试写出与下列表述相对应的模式。如果没有模式与其对应，试说明原因。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 of length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lists of length 2 or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Non-empty lists of pairs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Pairs with both components being non-empty lists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56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分析下述程序段（左边括号内为标注的行号）：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3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(2)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temp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x + 1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(3) 		fun assemble (x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, y : real)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(4) 			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 : real = 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2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(5)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m : real = 6.2 * (real x)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(6)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9001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(7)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y : real = m * y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(8) 						  in y – m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(9) 						  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(10)			in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(11)			  x + (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trunc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(12)			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(13)</a:t>
            </a:r>
            <a:br>
              <a:rPr lang="en-US" altLang="zh-CN" dirty="0">
                <a:ea typeface="黑体" panose="02010609060101010101" pitchFamily="49" charset="-122"/>
                <a:cs typeface="+mj-cs"/>
              </a:rPr>
            </a:br>
            <a:r>
              <a:rPr lang="en-US" altLang="zh-CN" dirty="0">
                <a:ea typeface="黑体" panose="02010609060101010101" pitchFamily="49" charset="-122"/>
                <a:cs typeface="+mj-cs"/>
              </a:rPr>
              <a:t>(14) 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z = assemble (x, 3.0)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试问：第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、第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5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和第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6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的声明绑定的类型和值分别为什么？第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行表达式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assemble(x, 3.0)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计算的结果是什么？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7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813" y="1971675"/>
            <a:ext cx="4959350" cy="39703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pi: real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val</a:t>
            </a:r>
            <a:r>
              <a:rPr lang="en-US" altLang="zh-CN" dirty="0">
                <a:latin typeface="Arial" charset="0"/>
              </a:rPr>
              <a:t> pi : real = 3.14159;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fact: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fact (0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1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pt-BR" altLang="zh-CN" dirty="0">
                <a:latin typeface="Arial" charset="0"/>
              </a:rPr>
              <a:t>| fact n = n * (fact (n - 1))</a:t>
            </a:r>
            <a:r>
              <a:rPr lang="en-US" altLang="zh-CN" dirty="0">
                <a:latin typeface="Arial" charset="0"/>
              </a:rPr>
              <a:t>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 (3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9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  </a:t>
            </a:r>
            <a:r>
              <a:rPr lang="en-US" altLang="zh-CN" dirty="0">
                <a:latin typeface="Arial" charset="0"/>
              </a:rPr>
              <a:t>f _ = 4;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5868988" y="2027238"/>
            <a:ext cx="609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circ (r : real) : real = 2 *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semicirc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zh-CN" dirty="0">
                <a:latin typeface="Arial" panose="020B0604020202020204" pitchFamily="34" charset="0"/>
              </a:rPr>
              <a:t>fun semicirc : real = pie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area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area (r : int) : real = pi * r * 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81050" y="650875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指出下列代码的错误：</a:t>
            </a:r>
          </a:p>
        </p:txBody>
      </p:sp>
    </p:spTree>
    <p:extLst>
      <p:ext uri="{BB962C8B-B14F-4D97-AF65-F5344CB8AC3E}">
        <p14:creationId xmlns:p14="http://schemas.microsoft.com/office/powerpoint/2010/main" val="11802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899410"/>
            <a:ext cx="10515600" cy="527755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5. </a:t>
            </a:r>
            <a:r>
              <a:rPr lang="zh-CN" altLang="zh-CN" sz="3200" dirty="0">
                <a:ea typeface="黑体" panose="02010609060101010101" pitchFamily="49" charset="-122"/>
              </a:rPr>
              <a:t>在提示符下依次输入下列语句，观察并分析每次语句的执行结果。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32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/>
              <a:t>3+ 4;</a:t>
            </a:r>
            <a:endParaRPr lang="zh-CN" altLang="zh-CN" sz="2800" dirty="0"/>
          </a:p>
          <a:p>
            <a:pPr lvl="1"/>
            <a:r>
              <a:rPr lang="en-US" altLang="zh-CN" sz="2800" dirty="0"/>
              <a:t>3 + 2.0;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+ 6;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it = “hello”;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“ world”;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+ 5;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a = 5;</a:t>
            </a:r>
            <a:endParaRPr lang="zh-CN" altLang="zh-CN" sz="2800" dirty="0"/>
          </a:p>
          <a:p>
            <a:pPr lvl="1"/>
            <a:r>
              <a:rPr lang="en-US" altLang="zh-CN" sz="2800" dirty="0"/>
              <a:t>a = 6;</a:t>
            </a:r>
            <a:endParaRPr lang="zh-CN" altLang="zh-CN" sz="2800" dirty="0"/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5530877" y="2584879"/>
            <a:ext cx="6096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a + 8;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err="1">
                <a:latin typeface="Arial" panose="020B0604020202020204" pitchFamily="34" charset="0"/>
              </a:rPr>
              <a:t>val</a:t>
            </a:r>
            <a:r>
              <a:rPr lang="en-US" altLang="zh-CN" sz="2800" dirty="0">
                <a:latin typeface="Arial" panose="020B0604020202020204" pitchFamily="34" charset="0"/>
              </a:rPr>
              <a:t> twice = (</a:t>
            </a:r>
            <a:r>
              <a:rPr lang="en-US" altLang="zh-CN" sz="2800" dirty="0" err="1">
                <a:latin typeface="Arial" panose="020B0604020202020204" pitchFamily="34" charset="0"/>
              </a:rPr>
              <a:t>fn</a:t>
            </a:r>
            <a:r>
              <a:rPr lang="en-US" altLang="zh-CN" sz="2800" dirty="0">
                <a:latin typeface="Arial" panose="020B0604020202020204" pitchFamily="34" charset="0"/>
              </a:rPr>
              <a:t> x =&gt; 2 * x);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twice a;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let x = 1 in x end;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foo;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[1, “foo”];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1535</Words>
  <Application>Microsoft Macintosh PowerPoint</Application>
  <PresentationFormat>宽屏</PresentationFormat>
  <Paragraphs>142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黑体</vt:lpstr>
      <vt:lpstr>Arial</vt:lpstr>
      <vt:lpstr>Calibri</vt:lpstr>
      <vt:lpstr>Calibri Light</vt:lpstr>
      <vt:lpstr>Office 主题</vt:lpstr>
      <vt:lpstr>函数式编程原理  实验一</vt:lpstr>
      <vt:lpstr>实验目的</vt:lpstr>
      <vt:lpstr>实验内容： </vt:lpstr>
      <vt:lpstr>实验提示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6.函数sum用于求解整数列表中所有整数的和，函数定义如下：</vt:lpstr>
      <vt:lpstr>PowerPoint 演示文稿</vt:lpstr>
      <vt:lpstr> 8.完成如下函数Mult: int list list -&gt; int的编写,该函数调用mult 实现int list list中所有整数乘积的求解。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Zeng Deze</cp:lastModifiedBy>
  <cp:revision>152</cp:revision>
  <dcterms:created xsi:type="dcterms:W3CDTF">2014-04-28T16:36:39Z</dcterms:created>
  <dcterms:modified xsi:type="dcterms:W3CDTF">2021-11-29T12:18:05Z</dcterms:modified>
</cp:coreProperties>
</file>