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1" r:id="rId4"/>
    <p:sldId id="295" r:id="rId5"/>
    <p:sldId id="296" r:id="rId6"/>
    <p:sldId id="297" r:id="rId7"/>
    <p:sldId id="291" r:id="rId8"/>
    <p:sldId id="290" r:id="rId9"/>
    <p:sldId id="29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17" autoAdjust="0"/>
  </p:normalViewPr>
  <p:slideViewPr>
    <p:cSldViewPr snapToGrid="0">
      <p:cViewPr varScale="1">
        <p:scale>
          <a:sx n="92" d="100"/>
          <a:sy n="92" d="100"/>
        </p:scale>
        <p:origin x="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CCA32-B555-4B79-B29C-7593B9BDA0A9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22E1FD-00F9-4808-8AB3-A166173C9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20407-CED3-46CA-A780-48EEB4A4EB5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79EDF2-0EFC-4C05-BD5F-BC9A10035565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7CE27-CA64-41F6-967D-CB58341F6808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65EEAB-D2AF-4B85-8FB3-7453DF69500F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26EA3B-462C-43A8-900B-AB17C0681827}" type="slidenum">
              <a:rPr lang="en-US" altLang="zh-CN" smtClean="0">
                <a:latin typeface="Calibri" panose="020F0502020204030204" pitchFamily="34" charset="0"/>
              </a:rPr>
              <a:pPr/>
              <a:t>8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A18C14-2160-45E6-BC08-6110825BF8E6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82E1-F812-4804-BAA4-A897B48FC0B3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4116-B6FC-49F2-BF72-EA98D1FA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6089-C383-4925-91FE-F68C59F3BE7F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6E6A-E8A3-4521-A7DA-33F4012B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817-C386-4CE6-84F7-4A550E11C8CC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7204-C4A6-4754-9116-22D710509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5643-22EF-410D-832D-9A277489687A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43C6-4C4E-40AF-A37A-6268AF90B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76CD-5C83-446E-89CD-1D51F93A1391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2EAE-F5C4-4F81-92EF-E85411DD5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42D5-FECB-4E68-9F31-E7591F066FB8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665C-0AB1-4D6D-9027-26A0BD6DA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C235-1A2F-4F18-95A3-6ECD1DA31893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4DCB4-0B40-4746-8671-9A6CBD23B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9CDE-CAA9-419C-BC79-C88C58A7FA66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A37-2A00-4250-87BF-973E8498C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7142-0F17-45E5-8B6C-55042F064F6E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60D7-03D8-437D-9BB7-BC0FF35CE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BA33-4D63-4FD3-A411-DF68E24A908E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D09F-10C8-4060-B0BC-CC84F59A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7AF7-65A8-407E-99A2-B4F24A372E63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F624-6924-40EE-9346-F2C98D200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F4042-295A-4CE9-9F9C-5421671C1451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459055-4FD1-42A6-BC1C-3B7927EA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8888" y="1728066"/>
            <a:ext cx="9613900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050" b="1" dirty="0" smtClean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 smtClean="0"/>
              <a:t> </a:t>
            </a:r>
            <a:r>
              <a:rPr lang="en-US" altLang="zh-CN" sz="3200" dirty="0"/>
              <a:t>fun all (your, base) =</a:t>
            </a:r>
            <a:br>
              <a:rPr lang="en-US" altLang="zh-CN" sz="3200" dirty="0"/>
            </a:br>
            <a:r>
              <a:rPr lang="en-US" altLang="zh-CN" sz="3200" dirty="0" smtClean="0"/>
              <a:t>	case </a:t>
            </a:r>
            <a:r>
              <a:rPr lang="en-US" altLang="zh-CN" sz="3200" dirty="0"/>
              <a:t>your of</a:t>
            </a:r>
            <a:br>
              <a:rPr lang="en-US" altLang="zh-CN" sz="3200" dirty="0"/>
            </a:br>
            <a:r>
              <a:rPr lang="en-US" altLang="zh-CN" sz="3200" dirty="0" smtClean="0"/>
              <a:t>	</a:t>
            </a:r>
            <a:r>
              <a:rPr lang="zh-CN" altLang="en-US" sz="3200" dirty="0" smtClean="0"/>
              <a:t>         </a:t>
            </a:r>
            <a:r>
              <a:rPr lang="en-US" altLang="zh-CN" sz="3200" dirty="0" smtClean="0"/>
              <a:t>0 </a:t>
            </a:r>
            <a:r>
              <a:rPr lang="en-US" altLang="zh-CN" sz="3200" dirty="0"/>
              <a:t>=&gt; base</a:t>
            </a:r>
            <a:br>
              <a:rPr lang="en-US" altLang="zh-CN" sz="3200" dirty="0"/>
            </a:br>
            <a:r>
              <a:rPr lang="en-US" altLang="zh-CN" sz="3200" dirty="0" smtClean="0"/>
              <a:t>	</a:t>
            </a:r>
            <a:r>
              <a:rPr lang="zh-CN" altLang="en-US" sz="3200" dirty="0" smtClean="0"/>
              <a:t>      </a:t>
            </a:r>
            <a:r>
              <a:rPr lang="en-US" altLang="zh-CN" sz="3200" dirty="0" smtClean="0"/>
              <a:t>| _ =&gt; </a:t>
            </a:r>
            <a:r>
              <a:rPr lang="en-US" altLang="zh-CN" sz="3200" dirty="0"/>
              <a:t>"are belong to us" :: all(your - 1, base)</a:t>
            </a:r>
            <a:br>
              <a:rPr lang="en-US" altLang="zh-CN" sz="3200" dirty="0"/>
            </a:br>
            <a:endParaRPr lang="en-US" altLang="zh-CN" sz="3200" dirty="0" smtClean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fun funny (f, []) = 0</a:t>
            </a:r>
            <a:br>
              <a:rPr lang="en-US" altLang="zh-CN" sz="3200" dirty="0"/>
            </a:br>
            <a:r>
              <a:rPr lang="en-US" altLang="zh-CN" sz="3200" dirty="0"/>
              <a:t>| funny (f, x::xs) = f(x, funny(f, </a:t>
            </a:r>
            <a:r>
              <a:rPr lang="en-US" altLang="zh-CN" sz="3200" dirty="0" err="1"/>
              <a:t>xs</a:t>
            </a:r>
            <a:r>
              <a:rPr lang="en-US" altLang="zh-CN" sz="3200" dirty="0"/>
              <a:t>))</a:t>
            </a:r>
            <a:br>
              <a:rPr lang="en-US" altLang="zh-CN" sz="3200" dirty="0"/>
            </a:br>
            <a:endParaRPr lang="en-US" altLang="zh-CN" sz="3200" dirty="0" smtClean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x =&gt; 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y =&gt; x)) "Hello, World</a:t>
            </a:r>
            <a:r>
              <a:rPr lang="en-US" altLang="zh-CN" sz="3200" dirty="0" smtClean="0"/>
              <a:t>!"</a:t>
            </a:r>
            <a:endParaRPr lang="zh-CN" altLang="en-US" sz="3200" dirty="0" smtClean="0">
              <a:solidFill>
                <a:srgbClr val="0033CC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982663" y="869950"/>
            <a:ext cx="9609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latin typeface="Arial" panose="020B0604020202020204" pitchFamily="34" charset="0"/>
              </a:rPr>
              <a:t>分析以下函数或表达式的类型</a:t>
            </a:r>
            <a:r>
              <a:rPr lang="en-US" altLang="zh-CN" b="1" dirty="0" smtClean="0">
                <a:latin typeface="Arial" panose="020B0604020202020204" pitchFamily="34" charset="0"/>
              </a:rPr>
              <a:t>(</a:t>
            </a:r>
            <a:r>
              <a:rPr lang="zh-CN" altLang="en-US" b="1" dirty="0" smtClean="0">
                <a:latin typeface="Arial" panose="020B0604020202020204" pitchFamily="34" charset="0"/>
              </a:rPr>
              <a:t>先自己分析再程序验证</a:t>
            </a:r>
            <a:r>
              <a:rPr lang="en-US" altLang="zh-CN" b="1" dirty="0" smtClean="0"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81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函数和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 smtClean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 smtClean="0">
                <a:solidFill>
                  <a:schemeClr val="tx1"/>
                </a:solidFill>
              </a:rPr>
              <a:t>L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isort</a:t>
            </a:r>
            <a:r>
              <a:rPr lang="en-US" altLang="zh-CN" sz="2800" dirty="0" smtClean="0">
                <a:solidFill>
                  <a:schemeClr val="tx1"/>
                </a:solidFill>
              </a:rPr>
              <a:t> L</a:t>
            </a:r>
            <a:r>
              <a:rPr lang="zh-CN" altLang="en-US" sz="2800" dirty="0" smtClean="0">
                <a:solidFill>
                  <a:schemeClr val="tx1"/>
                </a:solidFill>
              </a:rPr>
              <a:t>计算得到</a:t>
            </a:r>
            <a:r>
              <a:rPr lang="en-US" altLang="zh-CN" sz="2800" dirty="0" smtClean="0">
                <a:solidFill>
                  <a:schemeClr val="tx1"/>
                </a:solidFill>
              </a:rPr>
              <a:t>L</a:t>
            </a:r>
            <a:r>
              <a:rPr lang="zh-CN" altLang="en-US" sz="2800" dirty="0" smtClean="0">
                <a:solidFill>
                  <a:schemeClr val="tx1"/>
                </a:solidFill>
              </a:rPr>
              <a:t>中所有元素的一个有序排列。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 smtClean="0">
                <a:solidFill>
                  <a:schemeClr val="tx1"/>
                </a:solidFill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 smtClean="0">
                <a:solidFill>
                  <a:schemeClr val="tx1"/>
                </a:solidFill>
              </a:rPr>
              <a:t>L</a:t>
            </a:r>
            <a:r>
              <a:rPr lang="zh-CN" altLang="en-US" sz="2400" dirty="0" smtClean="0">
                <a:solidFill>
                  <a:schemeClr val="tx1"/>
                </a:solidFill>
              </a:rPr>
              <a:t>，函数</a:t>
            </a:r>
            <a:r>
              <a:rPr lang="en-US" altLang="zh-CN" sz="2400" dirty="0" smtClean="0">
                <a:solidFill>
                  <a:schemeClr val="tx1"/>
                </a:solidFill>
              </a:rPr>
              <a:t>ins(x</a:t>
            </a:r>
            <a:r>
              <a:rPr lang="en-US" altLang="zh-CN" sz="2400" dirty="0">
                <a:solidFill>
                  <a:schemeClr val="tx1"/>
                </a:solidFill>
              </a:rPr>
              <a:t>, L) </a:t>
            </a:r>
            <a:r>
              <a:rPr lang="zh-CN" altLang="en-US" sz="2400" dirty="0" smtClean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 smtClean="0">
                <a:solidFill>
                  <a:schemeClr val="tx1"/>
                </a:solidFill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L</a:t>
            </a:r>
            <a:r>
              <a:rPr lang="zh-CN" altLang="en-US" sz="2400" dirty="0" smtClean="0">
                <a:solidFill>
                  <a:schemeClr val="tx1"/>
                </a:solidFill>
              </a:rPr>
              <a:t>中所有元素构成的一个有序序列。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90500"/>
            <a:ext cx="10515600" cy="84455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3600" dirty="0" smtClean="0">
                <a:latin typeface="+mn-lt"/>
                <a:ea typeface="黑体" panose="02010609060101010101" pitchFamily="49" charset="-122"/>
              </a:rPr>
              <a:t>分析下面菲波</a:t>
            </a:r>
            <a:r>
              <a:rPr lang="zh-CN" altLang="en-US" sz="3600" dirty="0">
                <a:latin typeface="+mn-lt"/>
                <a:ea typeface="黑体" panose="02010609060101010101" pitchFamily="49" charset="-122"/>
              </a:rPr>
              <a:t>拉契函数的执行性能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12863"/>
            <a:ext cx="10515600" cy="542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zh-CN" smtClean="0"/>
              <a:t>fun fib n = if n&lt;=2 then 1 else fib(n-1) + fib(n-2)</a:t>
            </a:r>
            <a:r>
              <a:rPr lang="en-US" altLang="zh-CN" smtClean="0"/>
              <a:t>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33425" y="2243138"/>
            <a:ext cx="105156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fun fibber (0: int) : int * int = (1, 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| fibber (n: int) : int * int =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let val (x: int, y: int) = fibber (n-1)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in (y, x + 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end</a:t>
            </a:r>
          </a:p>
        </p:txBody>
      </p:sp>
      <p:sp>
        <p:nvSpPr>
          <p:cNvPr id="5" name="矩形 4"/>
          <p:cNvSpPr/>
          <p:nvPr/>
        </p:nvSpPr>
        <p:spPr>
          <a:xfrm>
            <a:off x="6134100" y="4205288"/>
            <a:ext cx="5024438" cy="1384300"/>
          </a:xfrm>
          <a:prstGeom prst="rect">
            <a:avLst/>
          </a:prstGeom>
          <a:solidFill>
            <a:srgbClr val="B9D4ED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借助：对所有非负整数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+mn-lt"/>
                <a:ea typeface="+mn-ea"/>
              </a:rPr>
              <a:t>fib(2k) = fib(k)(2fib(k + 1) − fib(k))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fib(2k + 1) = fib(k + 1)</a:t>
            </a:r>
            <a:r>
              <a:rPr lang="en-US" altLang="zh-CN" sz="2800" baseline="30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latin typeface="+mn-lt"/>
                <a:ea typeface="+mn-ea"/>
              </a:rPr>
              <a:t> + fib(k)</a:t>
            </a:r>
            <a:r>
              <a:rPr lang="en-US" altLang="zh-CN" sz="2800" baseline="30000" dirty="0"/>
              <a:t>2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4.  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定义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，以使当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3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的倍数时，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，否则为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。注意：程序中不能使用取余函数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’mod’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REQUIRES: </a:t>
            </a: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n&gt;=0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		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if n is a multiple of 3 and to false otherwise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15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0331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5. 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为偶数判断函数，即当且仅当该数为偶数时返回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</a:t>
            </a: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   </a:t>
            </a: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其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代码描述如下：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	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	(* 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REQUIRES: n &gt;= 0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	(* 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iff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is even.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	fun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(0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true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</a:t>
            </a: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1 = false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</a:t>
            </a:r>
            <a:r>
              <a:rPr lang="en-US" altLang="zh-CN" dirty="0" smtClean="0">
                <a:ea typeface="黑体" panose="02010609060101010101" pitchFamily="49" charset="-122"/>
                <a:cs typeface="+mj-cs"/>
              </a:rPr>
              <a:t>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=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(n - 2)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 smtClean="0">
                <a:ea typeface="黑体" panose="02010609060101010101" pitchFamily="49" charset="-122"/>
                <a:cs typeface="+mj-cs"/>
              </a:rPr>
              <a:t>试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编写奇数判断函数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oddP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，当且仅当该数为奇数时返回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。注意：代码不要调用函数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或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mod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45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6. 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编写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函数 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interleave: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，该函数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能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实现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两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数据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的合并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且两个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中的元素在结果中交替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出现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直至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其中一个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数据结束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而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另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数据中的剩余元素则直接附加至结果数据的尾部。如：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interleave([2],[4]) = [2,4]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interleave([2,3],[4,5]) = [2,4,3,5]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interleave([2,3],[4,5,6,7,8,9]) = [2,4,3,5,6,7,8,9]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 ]) = [2,3]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</a:rPr>
              <a:t>7. </a:t>
            </a:r>
            <a:r>
              <a:rPr lang="zh-CN" altLang="en-US" sz="3200" dirty="0" smtClean="0">
                <a:ea typeface="黑体" panose="02010609060101010101" pitchFamily="49" charset="-122"/>
              </a:rPr>
              <a:t>编写</a:t>
            </a:r>
            <a:r>
              <a:rPr lang="zh-CN" altLang="en-US" sz="3200" dirty="0" smtClean="0">
                <a:ea typeface="黑体" panose="02010609060101010101" pitchFamily="49" charset="-122"/>
              </a:rPr>
              <a:t>函数</a:t>
            </a:r>
            <a:r>
              <a:rPr lang="en-US" altLang="zh-CN" sz="3200" dirty="0" smtClean="0">
                <a:ea typeface="黑体" panose="02010609060101010101" pitchFamily="49" charset="-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-122"/>
              </a:rPr>
              <a:t>和</a:t>
            </a:r>
            <a:r>
              <a:rPr lang="en-US" altLang="zh-CN" sz="3200" dirty="0" smtClean="0">
                <a:ea typeface="黑体" panose="02010609060101010101" pitchFamily="49" charset="-122"/>
              </a:rPr>
              <a:t>reverse’</a:t>
            </a:r>
            <a:r>
              <a:rPr lang="zh-CN" altLang="en-US" sz="3200" dirty="0" smtClean="0">
                <a:ea typeface="黑体" panose="02010609060101010101" pitchFamily="49" charset="-122"/>
              </a:rPr>
              <a:t>，要求：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函数类型均为：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list-&gt;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，功能均为实现输出表参数的逆序输出；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971550" lvl="1" indent="-514350">
              <a:buFont typeface="Arial" panose="020B0604020202020204" pitchFamily="34" charset="0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不能借助任何帮助函数；函数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可以借助帮助函数，时间复杂度为</a:t>
            </a:r>
            <a:r>
              <a:rPr lang="en-US" altLang="zh-CN" sz="3200" i="1" dirty="0">
                <a:ea typeface="黑体" panose="02010609060101010101" pitchFamily="49" charset="-122"/>
                <a:cs typeface="+mj-cs"/>
              </a:rPr>
              <a:t>O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(n)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982663" y="869950"/>
            <a:ext cx="10093325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 smtClean="0"/>
              <a:t>8. </a:t>
            </a:r>
            <a:r>
              <a:rPr lang="zh-CN" altLang="en-US" sz="2800" dirty="0" smtClean="0"/>
              <a:t>给定一个数组</a:t>
            </a:r>
            <a:r>
              <a:rPr lang="en-US" altLang="zh-CN" sz="2800" dirty="0" smtClean="0"/>
              <a:t>A[1..n]</a:t>
            </a:r>
            <a:r>
              <a:rPr lang="zh-CN" altLang="en-US" sz="2800" dirty="0" smtClean="0"/>
              <a:t>，前缀和数组</a:t>
            </a:r>
            <a:r>
              <a:rPr lang="en-US" altLang="zh-CN" sz="2800" dirty="0" err="1" smtClean="0"/>
              <a:t>PrefixSum</a:t>
            </a:r>
            <a:r>
              <a:rPr lang="en-US" altLang="zh-CN" sz="2800" dirty="0" smtClean="0"/>
              <a:t>[1..n]</a:t>
            </a:r>
            <a:r>
              <a:rPr lang="zh-CN" altLang="en-US" sz="2800" dirty="0" smtClean="0"/>
              <a:t>定义为：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PrefixSum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 = A[0]+A[1]+...+A[i-1]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例如：</a:t>
            </a:r>
            <a:r>
              <a:rPr lang="en-US" altLang="zh-CN" sz="2800" dirty="0" err="1" smtClean="0"/>
              <a:t>PrefixSum</a:t>
            </a:r>
            <a:r>
              <a:rPr lang="en-US" altLang="zh-CN" sz="2800" dirty="0" smtClean="0"/>
              <a:t> [ ] = [ ]</a:t>
            </a:r>
          </a:p>
          <a:p>
            <a:pPr>
              <a:defRPr/>
            </a:pPr>
            <a:r>
              <a:rPr lang="en-US" altLang="zh-CN" sz="2800" dirty="0" smtClean="0"/>
              <a:t>	  </a:t>
            </a:r>
            <a:r>
              <a:rPr lang="en-US" altLang="zh-CN" sz="2800" dirty="0" err="1" smtClean="0"/>
              <a:t>PrefixSum</a:t>
            </a:r>
            <a:r>
              <a:rPr lang="en-US" altLang="zh-CN" sz="2800" dirty="0" smtClean="0"/>
              <a:t> [5,4,2] = [5, 9, 11]</a:t>
            </a:r>
          </a:p>
          <a:p>
            <a:pPr>
              <a:defRPr/>
            </a:pPr>
            <a:r>
              <a:rPr lang="en-US" altLang="zh-CN" sz="2800" dirty="0" smtClean="0"/>
              <a:t>	  </a:t>
            </a:r>
            <a:r>
              <a:rPr lang="en-US" altLang="zh-CN" sz="2800" dirty="0" err="1" smtClean="0"/>
              <a:t>PrefixSum</a:t>
            </a:r>
            <a:r>
              <a:rPr lang="en-US" altLang="zh-CN" sz="2800" dirty="0" smtClean="0"/>
              <a:t> [5,6,7,8] = [5,11,18,26]</a:t>
            </a:r>
          </a:p>
          <a:p>
            <a:pPr>
              <a:defRPr/>
            </a:pPr>
            <a:endParaRPr lang="en-US" altLang="zh-CN" sz="2800" b="1" dirty="0" smtClean="0"/>
          </a:p>
          <a:p>
            <a:pPr>
              <a:lnSpc>
                <a:spcPct val="114000"/>
              </a:lnSpc>
              <a:defRPr/>
            </a:pPr>
            <a:r>
              <a:rPr lang="zh-CN" altLang="en-US" sz="2800" dirty="0" smtClean="0"/>
              <a:t>试编写：</a:t>
            </a:r>
            <a:endParaRPr lang="en-US" altLang="zh-CN" sz="2800" dirty="0" smtClean="0"/>
          </a:p>
          <a:p>
            <a:pPr marL="514350" indent="-514350">
              <a:lnSpc>
                <a:spcPct val="114000"/>
              </a:lnSpc>
              <a:buFontTx/>
              <a:buAutoNum type="arabicParenBoth"/>
              <a:defRPr/>
            </a:pPr>
            <a:r>
              <a:rPr lang="zh-CN" altLang="en-US" sz="2800" dirty="0" smtClean="0"/>
              <a:t>函数</a:t>
            </a:r>
            <a:r>
              <a:rPr lang="en-US" altLang="zh-CN" sz="2800" dirty="0" err="1" smtClean="0"/>
              <a:t>PrefixSum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list -&gt;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list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要求：</a:t>
            </a:r>
            <a:r>
              <a:rPr lang="en-US" altLang="zh-CN" sz="2800" i="1" dirty="0" smtClean="0"/>
              <a:t>W</a:t>
            </a:r>
            <a:r>
              <a:rPr lang="en-US" altLang="zh-CN" sz="2800" i="1" baseline="-25000" dirty="0" smtClean="0"/>
              <a:t>PrefixSum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) = </a:t>
            </a:r>
            <a:r>
              <a:rPr lang="en-US" altLang="zh-CN" sz="2800" i="1" dirty="0" smtClean="0"/>
              <a:t>O(n</a:t>
            </a:r>
            <a:r>
              <a:rPr lang="en-US" altLang="zh-CN" sz="2800" i="1" baseline="30000" dirty="0" smtClean="0"/>
              <a:t>2</a:t>
            </a:r>
            <a:r>
              <a:rPr lang="en-US" altLang="zh-CN" sz="2800" i="1" dirty="0" smtClean="0"/>
              <a:t>)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(n</a:t>
            </a:r>
            <a:r>
              <a:rPr lang="zh-CN" altLang="en-US" sz="2800" dirty="0" smtClean="0"/>
              <a:t>为输入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list</a:t>
            </a:r>
            <a:r>
              <a:rPr lang="zh-CN" altLang="en-US" sz="2800" dirty="0" smtClean="0"/>
              <a:t>的长度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 smtClean="0"/>
              <a:t>(2) </a:t>
            </a:r>
            <a:r>
              <a:rPr lang="zh-CN" altLang="en-US" sz="2800" dirty="0" smtClean="0"/>
              <a:t>函数</a:t>
            </a:r>
            <a:r>
              <a:rPr lang="en-US" altLang="zh-CN" sz="2800" dirty="0" err="1" smtClean="0"/>
              <a:t>fastPrefixSum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list -&gt;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list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要求：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W</a:t>
            </a:r>
            <a:r>
              <a:rPr lang="en-US" altLang="zh-CN" sz="2800" i="1" baseline="-25000" dirty="0" err="1" smtClean="0"/>
              <a:t>fastPrefixSum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) =</a:t>
            </a:r>
            <a:r>
              <a:rPr lang="en-US" altLang="zh-CN" sz="2800" i="1" dirty="0" smtClean="0"/>
              <a:t>O(n)</a:t>
            </a:r>
            <a:r>
              <a:rPr lang="en-US" altLang="zh-CN" sz="2800" dirty="0" smtClean="0"/>
              <a:t>. 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（提示：可借助帮助函数</a:t>
            </a:r>
            <a:r>
              <a:rPr lang="en-US" altLang="zh-CN" sz="2800" dirty="0" err="1" smtClean="0"/>
              <a:t>PrefixSumHelp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49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895</Words>
  <Application>Microsoft Office PowerPoint</Application>
  <PresentationFormat>宽屏</PresentationFormat>
  <Paragraphs>71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Calibri Light</vt:lpstr>
      <vt:lpstr>Calibri</vt:lpstr>
      <vt:lpstr>黑体</vt:lpstr>
      <vt:lpstr>Office 主题</vt:lpstr>
      <vt:lpstr>泛函程序设计原理  实验二</vt:lpstr>
      <vt:lpstr>PowerPoint 演示文稿</vt:lpstr>
      <vt:lpstr>2. 用归纳法证明ins函数和isort函数的正确性</vt:lpstr>
      <vt:lpstr>3. 分析下面菲波拉契函数的执行性能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Administrator</cp:lastModifiedBy>
  <cp:revision>147</cp:revision>
  <dcterms:created xsi:type="dcterms:W3CDTF">2014-04-28T16:36:39Z</dcterms:created>
  <dcterms:modified xsi:type="dcterms:W3CDTF">2021-04-06T14:43:48Z</dcterms:modified>
</cp:coreProperties>
</file>