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A2105-9BC3-48C0-9409-78857A8B30D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F730E-9BEF-483B-B2A6-29A894034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3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D66CDF-369C-4D70-AC98-0A0E1F58BF18}" type="slidenum">
              <a:rPr lang="en-US" altLang="zh-CN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D66CDF-369C-4D70-AC98-0A0E1F58BF18}" type="slidenum">
              <a:rPr lang="en-US" altLang="zh-CN">
                <a:latin typeface="Calibri" panose="020F0502020204030204" pitchFamily="34" charset="0"/>
              </a:rPr>
              <a:pPr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0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8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3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0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8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2491-CA6A-4987-AB5C-04DF9BC0BED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7ED7-5E0C-4C35-B819-5A4CA86B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4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AD2F5-59C8-BA41-A0D0-6EFCE8B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53331"/>
            <a:ext cx="10946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sz="4800" dirty="0"/>
              <a:t>答案提交格式：</a:t>
            </a:r>
            <a:r>
              <a:rPr kumimoji="1" lang="en-US" altLang="zh-CN" sz="4800" b="1" dirty="0">
                <a:solidFill>
                  <a:srgbClr val="FF0000"/>
                </a:solidFill>
              </a:rPr>
              <a:t>.</a:t>
            </a:r>
            <a:r>
              <a:rPr kumimoji="1" lang="en-US" altLang="zh-CN" sz="4800" b="1" dirty="0" err="1">
                <a:solidFill>
                  <a:srgbClr val="FF0000"/>
                </a:solidFill>
              </a:rPr>
              <a:t>sml</a:t>
            </a:r>
            <a:r>
              <a:rPr kumimoji="1" lang="zh-CN" altLang="en-US" sz="4800" b="1" dirty="0">
                <a:solidFill>
                  <a:srgbClr val="FF0000"/>
                </a:solidFill>
              </a:rPr>
              <a:t>文件</a:t>
            </a:r>
            <a:endParaRPr kumimoji="1" lang="en-US" altLang="zh-CN" sz="4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4800" dirty="0"/>
          </a:p>
          <a:p>
            <a:pPr marL="0" indent="0">
              <a:buNone/>
            </a:pPr>
            <a:r>
              <a:rPr kumimoji="1" lang="zh-CN" altLang="en-US" sz="4800" dirty="0"/>
              <a:t>答案提交方式：</a:t>
            </a:r>
            <a:r>
              <a:rPr kumimoji="1" lang="zh-CN" altLang="en-US" sz="4800" b="1" dirty="0">
                <a:solidFill>
                  <a:srgbClr val="FF0000"/>
                </a:solidFill>
              </a:rPr>
              <a:t>邮件附件</a:t>
            </a:r>
            <a:endParaRPr kumimoji="1" lang="en-US" altLang="zh-CN" sz="4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4800" dirty="0"/>
          </a:p>
          <a:p>
            <a:pPr marL="0" indent="0">
              <a:buNone/>
            </a:pPr>
            <a:r>
              <a:rPr kumimoji="1" lang="zh-CN" altLang="en-US" sz="4800" dirty="0"/>
              <a:t>电子邮件主题：</a:t>
            </a:r>
            <a:r>
              <a:rPr kumimoji="1" lang="zh-CN" altLang="en-US" sz="4800" b="1" dirty="0">
                <a:solidFill>
                  <a:srgbClr val="FF0000"/>
                </a:solidFill>
              </a:rPr>
              <a:t>函数式</a:t>
            </a:r>
            <a:r>
              <a:rPr kumimoji="1" lang="en-US" altLang="zh-CN" sz="4800" b="1" dirty="0">
                <a:solidFill>
                  <a:srgbClr val="FF0000"/>
                </a:solidFill>
              </a:rPr>
              <a:t>_</a:t>
            </a:r>
            <a:r>
              <a:rPr kumimoji="1" lang="zh-CN" altLang="en-US" sz="4800" b="1" dirty="0">
                <a:solidFill>
                  <a:srgbClr val="FF0000"/>
                </a:solidFill>
              </a:rPr>
              <a:t>班级</a:t>
            </a:r>
            <a:r>
              <a:rPr kumimoji="1" lang="en-US" altLang="zh-CN" sz="4800" b="1" dirty="0">
                <a:solidFill>
                  <a:srgbClr val="FF0000"/>
                </a:solidFill>
              </a:rPr>
              <a:t>_</a:t>
            </a:r>
            <a:r>
              <a:rPr kumimoji="1" lang="zh-CN" altLang="en-US" sz="4800" b="1" dirty="0">
                <a:solidFill>
                  <a:srgbClr val="FF0000"/>
                </a:solidFill>
              </a:rPr>
              <a:t>学号</a:t>
            </a:r>
            <a:r>
              <a:rPr kumimoji="1" lang="en-US" altLang="zh-CN" sz="4800" b="1" dirty="0">
                <a:solidFill>
                  <a:srgbClr val="FF0000"/>
                </a:solidFill>
              </a:rPr>
              <a:t>_</a:t>
            </a:r>
            <a:r>
              <a:rPr kumimoji="1" lang="zh-CN" altLang="en-US" sz="4800" b="1" dirty="0">
                <a:solidFill>
                  <a:srgbClr val="FF0000"/>
                </a:solidFill>
              </a:rPr>
              <a:t>姓名</a:t>
            </a:r>
            <a:endParaRPr kumimoji="1" lang="en-US" altLang="zh-CN" sz="4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4800" dirty="0"/>
          </a:p>
          <a:p>
            <a:pPr marL="0" indent="0">
              <a:buNone/>
            </a:pPr>
            <a:r>
              <a:rPr kumimoji="1" lang="zh-CN" altLang="en-US" sz="4800" dirty="0"/>
              <a:t>答案提交邮箱：</a:t>
            </a:r>
            <a:r>
              <a:rPr kumimoji="1" lang="en-US" altLang="zh-CN" sz="4800" dirty="0" err="1">
                <a:solidFill>
                  <a:srgbClr val="FF0000"/>
                </a:solidFill>
              </a:rPr>
              <a:t>lingu@hust.edu.cn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6649" y="740243"/>
            <a:ext cx="7301999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从功能和性能两方面比较下列两个函数的异同点。</a:t>
            </a:r>
            <a:endParaRPr lang="zh-CN" altLang="zh-CN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324" y="1359444"/>
            <a:ext cx="54122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fun take( [ ],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 = [ ]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| take(x::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 = if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&gt; 0 then x::take(xs, i-1)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			   else [ ];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7648" y="2699297"/>
            <a:ext cx="6919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fun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rtake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([ ], _, taken) = taken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     |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rtake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 (x::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xs,i,taken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 =  if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&gt;0 then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rtake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, i-1, x::taken)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		  		   else taken;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649" y="4345883"/>
            <a:ext cx="114753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编写函数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evens: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list -&gt;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list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，要求对所有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list L, evens(L)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执行的结果为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b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所有偶数的子集，且该子集中数据的顺序与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中出现的顺序一致。</a:t>
            </a:r>
            <a:endParaRPr lang="zh-CN" altLang="zh-CN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6695" indent="4000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evens [1, 2, 3, 4] = [2, 4]</a:t>
            </a:r>
            <a:endParaRPr lang="zh-CN" altLang="zh-CN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evens [1, 3, 5, 7] = [ ] </a:t>
            </a:r>
            <a:endParaRPr lang="zh-CN" altLang="zh-CN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9682" y="3855308"/>
            <a:ext cx="11592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 bwMode="auto">
          <a:xfrm>
            <a:off x="423005" y="376067"/>
            <a:ext cx="114776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十进制数可表示为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54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10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，而二进制数可表示为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10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2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. 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其中右下标的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’10’,’2’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称为基数。通常，给定一个基数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cs typeface="+mj-cs"/>
              </a:rPr>
              <a:t>b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cs typeface="+mj-cs"/>
              </a:rPr>
              <a:t>n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个数字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d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n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d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n-1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…d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组成的字符串，该数字字符串的值可用公式计算：∑</a:t>
            </a:r>
            <a:r>
              <a:rPr lang="en-US" altLang="zh-CN" sz="2000" baseline="-25000" dirty="0" err="1">
                <a:latin typeface="+mn-lt"/>
                <a:ea typeface="黑体" panose="02010609060101010101" pitchFamily="49" charset="-122"/>
                <a:cs typeface="+mj-cs"/>
              </a:rPr>
              <a:t>i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=1</a:t>
            </a:r>
            <a:r>
              <a:rPr lang="en-US" altLang="zh-CN" sz="2000" baseline="30000" dirty="0">
                <a:latin typeface="+mn-lt"/>
                <a:ea typeface="黑体" panose="02010609060101010101" pitchFamily="49" charset="-122"/>
                <a:cs typeface="+mj-cs"/>
              </a:rPr>
              <a:t>n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b</a:t>
            </a:r>
            <a:r>
              <a:rPr lang="en-US" altLang="zh-CN" sz="2000" baseline="30000" dirty="0">
                <a:latin typeface="+mn-lt"/>
                <a:ea typeface="黑体" panose="02010609060101010101" pitchFamily="49" charset="-122"/>
                <a:cs typeface="+mj-cs"/>
              </a:rPr>
              <a:t>i-1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d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i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. 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如：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54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10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=5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*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10</a:t>
            </a:r>
            <a:r>
              <a:rPr lang="en-US" altLang="zh-CN" sz="2000" baseline="30000" dirty="0">
                <a:latin typeface="+mn-lt"/>
                <a:ea typeface="黑体" panose="02010609060101010101" pitchFamily="49" charset="-122"/>
                <a:cs typeface="+mj-cs"/>
              </a:rPr>
              <a:t>1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+4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*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10</a:t>
            </a:r>
            <a:r>
              <a:rPr lang="en-US" altLang="zh-CN" sz="2000" baseline="30000" dirty="0">
                <a:latin typeface="+mn-lt"/>
                <a:ea typeface="黑体" panose="02010609060101010101" pitchFamily="49" charset="-122"/>
                <a:cs typeface="+mj-cs"/>
              </a:rPr>
              <a:t>0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=54,10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2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=1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*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2</a:t>
            </a:r>
            <a:r>
              <a:rPr lang="en-US" altLang="zh-CN" sz="2000" baseline="30000" dirty="0">
                <a:latin typeface="+mn-lt"/>
                <a:ea typeface="黑体" panose="02010609060101010101" pitchFamily="49" charset="-122"/>
                <a:cs typeface="+mj-cs"/>
              </a:rPr>
              <a:t>1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+0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*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2</a:t>
            </a:r>
            <a:r>
              <a:rPr lang="en-US" altLang="zh-CN" sz="2000" baseline="30000" dirty="0">
                <a:latin typeface="+mn-lt"/>
                <a:ea typeface="黑体" panose="02010609060101010101" pitchFamily="49" charset="-122"/>
                <a:cs typeface="+mj-cs"/>
              </a:rPr>
              <a:t>0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=2.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同时，任意一个数可以表示成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cs typeface="+mj-cs"/>
              </a:rPr>
              <a:t>b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以内数字的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形式。如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1100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2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=[0,0,1,1], 54</a:t>
            </a:r>
            <a:r>
              <a:rPr lang="en-US" altLang="zh-CN" sz="2000" baseline="-25000" dirty="0">
                <a:latin typeface="+mn-lt"/>
                <a:ea typeface="黑体" panose="02010609060101010101" pitchFamily="49" charset="-122"/>
                <a:cs typeface="+mj-cs"/>
              </a:rPr>
              <a:t>10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=[4,5].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900" dirty="0">
              <a:latin typeface="+mn-lt"/>
              <a:ea typeface="黑体" panose="02010609060101010101" pitchFamily="49" charset="-122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(1)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 编写高阶函数：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toInt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: int -&gt; int list -&gt; int.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 对所有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b&gt;1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和所有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L: 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list,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如果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L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是一个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b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进制数的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表示，函数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toInt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b L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为其相应的整数值，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toInt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b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的结果类型为：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list -&gt; int.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sz="2000" dirty="0">
                <a:latin typeface="+mn-lt"/>
                <a:ea typeface="黑体" panose="02010609060101010101" pitchFamily="49" charset="-122"/>
                <a:cs typeface="+mj-cs"/>
              </a:rPr>
              <a:t>如： 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base2ToInt = 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toInt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2;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             </a:t>
            </a:r>
            <a:r>
              <a:rPr lang="en-US" altLang="zh-CN" sz="2000" dirty="0" err="1">
                <a:latin typeface="+mn-lt"/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cs typeface="+mj-cs"/>
              </a:rPr>
              <a:t> 2 = base2ToInt [0,1];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2000" dirty="0">
              <a:latin typeface="+mn-lt"/>
              <a:ea typeface="黑体" panose="02010609060101010101" pitchFamily="49" charset="-122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000" dirty="0">
                <a:ea typeface="黑体" panose="02010609060101010101" pitchFamily="49" charset="-122"/>
                <a:cs typeface="+mj-cs"/>
              </a:rPr>
              <a:t>   提示：</a:t>
            </a:r>
            <a:endParaRPr lang="en-US" altLang="zh-CN" sz="2000" dirty="0">
              <a:ea typeface="黑体" panose="02010609060101010101" pitchFamily="49" charset="-122"/>
              <a:cs typeface="+mj-cs"/>
            </a:endParaRPr>
          </a:p>
          <a:p>
            <a:pPr lvl="1"/>
            <a:r>
              <a:rPr lang="fr-FR" altLang="zh-CN" sz="2000" dirty="0"/>
              <a:t>fun </a:t>
            </a:r>
            <a:r>
              <a:rPr lang="fr-FR" altLang="zh-CN" sz="2000" dirty="0" err="1"/>
              <a:t>toInt</a:t>
            </a:r>
            <a:r>
              <a:rPr lang="fr-FR" altLang="zh-CN" sz="2000" dirty="0"/>
              <a:t> (base : </a:t>
            </a:r>
            <a:r>
              <a:rPr lang="fr-FR" altLang="zh-CN" sz="2000" dirty="0" err="1"/>
              <a:t>int</a:t>
            </a:r>
            <a:r>
              <a:rPr lang="fr-FR" altLang="zh-CN" sz="2000" dirty="0"/>
              <a:t>) (digits : </a:t>
            </a:r>
            <a:r>
              <a:rPr lang="fr-FR" altLang="zh-CN" sz="2000" dirty="0" err="1"/>
              <a:t>int</a:t>
            </a:r>
            <a:r>
              <a:rPr lang="fr-FR" altLang="zh-CN" sz="2000" dirty="0"/>
              <a:t> </a:t>
            </a:r>
            <a:r>
              <a:rPr lang="fr-FR" altLang="zh-CN" sz="2000" dirty="0" err="1"/>
              <a:t>list</a:t>
            </a:r>
            <a:r>
              <a:rPr lang="fr-FR" altLang="zh-CN" sz="2000" dirty="0"/>
              <a:t>) : </a:t>
            </a:r>
            <a:r>
              <a:rPr lang="fr-FR" altLang="zh-CN" sz="2000" dirty="0" err="1"/>
              <a:t>int</a:t>
            </a:r>
            <a:r>
              <a:rPr lang="fr-FR" altLang="zh-CN" sz="2000" dirty="0"/>
              <a:t> = </a:t>
            </a:r>
            <a:endParaRPr lang="zh-CN" altLang="en-US" sz="2000" dirty="0"/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case digits of </a:t>
            </a:r>
            <a:endParaRPr lang="zh-CN" altLang="en-US" sz="2000" dirty="0"/>
          </a:p>
          <a:p>
            <a:pPr lvl="1"/>
            <a:r>
              <a:rPr lang="zh-CN" altLang="en-US" sz="2000" dirty="0"/>
              <a:t>      </a:t>
            </a:r>
            <a:r>
              <a:rPr lang="en-US" altLang="zh-CN" sz="2000" dirty="0"/>
              <a:t>[] =&gt;</a:t>
            </a:r>
            <a:r>
              <a:rPr lang="zh-CN" altLang="en-US" sz="2000" dirty="0"/>
              <a:t>  </a:t>
            </a:r>
            <a:r>
              <a:rPr lang="en-US" altLang="zh-CN" sz="2000" dirty="0"/>
              <a:t>_________</a:t>
            </a:r>
            <a:r>
              <a:rPr lang="zh-CN" altLang="en-US" sz="2000" dirty="0"/>
              <a:t>    </a:t>
            </a:r>
            <a:endParaRPr lang="zh-CN" altLang="en-US" sz="2000" u="sng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/>
              <a:t>    </a:t>
            </a:r>
            <a:r>
              <a:rPr lang="fr-FR" altLang="zh-CN" sz="2000" dirty="0"/>
              <a:t>| d::digits</a:t>
            </a:r>
            <a:r>
              <a:rPr lang="en-US" altLang="zh-CN" sz="2000" dirty="0"/>
              <a:t>’</a:t>
            </a:r>
            <a:r>
              <a:rPr lang="fr-FR" altLang="zh-CN" sz="2000" dirty="0"/>
              <a:t> =&gt; </a:t>
            </a:r>
            <a:r>
              <a:rPr lang="zh-CN" altLang="en-US" sz="2000" dirty="0"/>
              <a:t> </a:t>
            </a:r>
            <a:r>
              <a:rPr lang="en-US" altLang="zh-CN" sz="2000" dirty="0"/>
              <a:t>_________</a:t>
            </a:r>
            <a:endParaRPr lang="zh-CN" altLang="en-US" sz="2000" u="sng" dirty="0">
              <a:solidFill>
                <a:schemeClr val="bg1"/>
              </a:solidFill>
            </a:endParaRPr>
          </a:p>
          <a:p>
            <a:pPr lvl="1"/>
            <a:endParaRPr lang="zh-CN" altLang="en-US" sz="2000" dirty="0"/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2000" dirty="0">
              <a:latin typeface="+mn-lt"/>
              <a:ea typeface="黑体" panose="02010609060101010101" pitchFamily="49" charset="-122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1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78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 bwMode="auto">
          <a:xfrm>
            <a:off x="357187" y="425762"/>
            <a:ext cx="114776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2000" dirty="0">
              <a:ea typeface="黑体" panose="02010609060101010101" pitchFamily="49" charset="-122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1200" dirty="0">
              <a:ea typeface="黑体" panose="02010609060101010101" pitchFamily="49" charset="-122"/>
              <a:cs typeface="+mj-cs"/>
            </a:endParaRP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(2) </a:t>
            </a:r>
            <a:r>
              <a:rPr lang="zh-CN" altLang="en-US" sz="2000" dirty="0">
                <a:ea typeface="黑体" panose="02010609060101010101" pitchFamily="49" charset="-122"/>
              </a:rPr>
              <a:t>利用数学操作</a:t>
            </a:r>
            <a:r>
              <a:rPr lang="en-US" altLang="zh-CN" sz="2000" dirty="0">
                <a:ea typeface="黑体" panose="02010609060101010101" pitchFamily="49" charset="-122"/>
              </a:rPr>
              <a:t>mod</a:t>
            </a:r>
            <a:r>
              <a:rPr lang="zh-CN" altLang="en-US" sz="2000" dirty="0"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ea typeface="黑体" panose="02010609060101010101" pitchFamily="49" charset="-122"/>
              </a:rPr>
              <a:t>div</a:t>
            </a:r>
            <a:r>
              <a:rPr lang="zh-CN" altLang="en-US" sz="2000" dirty="0">
                <a:ea typeface="黑体" panose="02010609060101010101" pitchFamily="49" charset="-122"/>
              </a:rPr>
              <a:t>可以将任意十进制整数</a:t>
            </a:r>
            <a:r>
              <a:rPr lang="en-US" altLang="zh-CN" sz="2000" i="1" dirty="0"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</a:rPr>
              <a:t>表示成基于基数</a:t>
            </a:r>
            <a:r>
              <a:rPr lang="en-US" altLang="zh-CN" sz="2000" i="1" dirty="0"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ea typeface="黑体" panose="02010609060101010101" pitchFamily="49" charset="-122"/>
              </a:rPr>
              <a:t>的</a:t>
            </a:r>
            <a:r>
              <a:rPr lang="en-US" altLang="zh-CN" sz="2000" i="1" dirty="0"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ea typeface="黑体" panose="02010609060101010101" pitchFamily="49" charset="-122"/>
              </a:rPr>
              <a:t>进制数形式，如</a:t>
            </a:r>
            <a:r>
              <a:rPr lang="en-US" altLang="zh-CN" sz="2000" dirty="0">
                <a:ea typeface="黑体" panose="02010609060101010101" pitchFamily="49" charset="-122"/>
              </a:rPr>
              <a:t>42</a:t>
            </a:r>
            <a:r>
              <a:rPr lang="en-US" altLang="zh-CN" sz="2000" baseline="-25000" dirty="0">
                <a:ea typeface="黑体" panose="02010609060101010101" pitchFamily="49" charset="-122"/>
              </a:rPr>
              <a:t>10</a:t>
            </a:r>
            <a:r>
              <a:rPr lang="en-US" altLang="zh-CN" sz="2000" dirty="0">
                <a:ea typeface="黑体" panose="02010609060101010101" pitchFamily="49" charset="-122"/>
              </a:rPr>
              <a:t>=132</a:t>
            </a:r>
            <a:r>
              <a:rPr lang="en-US" altLang="zh-CN" sz="2000" baseline="-25000" dirty="0"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ea typeface="黑体" panose="02010609060101010101" pitchFamily="49" charset="-122"/>
              </a:rPr>
              <a:t>。</a:t>
            </a:r>
            <a:endParaRPr lang="en-US" altLang="zh-CN" sz="2000" baseline="-250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 编写高阶函数  </a:t>
            </a:r>
            <a:r>
              <a:rPr lang="en-US" altLang="zh-CN" sz="2000" dirty="0" err="1">
                <a:ea typeface="黑体" panose="02010609060101010101" pitchFamily="49" charset="-122"/>
              </a:rPr>
              <a:t>toBase</a:t>
            </a:r>
            <a:r>
              <a:rPr lang="en-US" altLang="zh-CN" sz="2000" dirty="0">
                <a:ea typeface="黑体" panose="02010609060101010101" pitchFamily="49" charset="-122"/>
              </a:rPr>
              <a:t>: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-&gt;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-&gt;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list </a:t>
            </a:r>
            <a:r>
              <a:rPr lang="zh-CN" altLang="en-US" sz="2000" dirty="0">
                <a:ea typeface="黑体" panose="02010609060101010101" pitchFamily="49" charset="-122"/>
              </a:rPr>
              <a:t>实现该转换：</a:t>
            </a:r>
            <a:r>
              <a:rPr lang="en-US" altLang="zh-CN" sz="2000" dirty="0" err="1">
                <a:ea typeface="黑体" panose="02010609060101010101" pitchFamily="49" charset="-122"/>
              </a:rPr>
              <a:t>toBase</a:t>
            </a:r>
            <a:r>
              <a:rPr lang="en-US" altLang="zh-CN" sz="2000" dirty="0">
                <a:ea typeface="黑体" panose="02010609060101010101" pitchFamily="49" charset="-122"/>
              </a:rPr>
              <a:t> b n</a:t>
            </a:r>
            <a:r>
              <a:rPr lang="zh-CN" altLang="en-US" sz="2000" dirty="0">
                <a:ea typeface="黑体" panose="02010609060101010101" pitchFamily="49" charset="-122"/>
              </a:rPr>
              <a:t>将十进制数</a:t>
            </a:r>
            <a:r>
              <a:rPr lang="en-US" altLang="zh-CN" sz="2000" dirty="0"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</a:rPr>
              <a:t>转换为</a:t>
            </a:r>
            <a:r>
              <a:rPr lang="en-US" altLang="zh-CN" sz="2000" dirty="0"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ea typeface="黑体" panose="02010609060101010101" pitchFamily="49" charset="-122"/>
              </a:rPr>
              <a:t>进制数的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list</a:t>
            </a:r>
            <a:r>
              <a:rPr lang="zh-CN" altLang="en-US" sz="2000" dirty="0">
                <a:ea typeface="黑体" panose="02010609060101010101" pitchFamily="49" charset="-122"/>
              </a:rPr>
              <a:t>表述形式（</a:t>
            </a:r>
            <a:r>
              <a:rPr lang="en-US" altLang="zh-CN" sz="2000" dirty="0">
                <a:ea typeface="黑体" panose="02010609060101010101" pitchFamily="49" charset="-122"/>
              </a:rPr>
              <a:t>b&gt;1, n</a:t>
            </a:r>
            <a:r>
              <a:rPr lang="en-US" altLang="zh-CN" sz="2000" dirty="0">
                <a:latin typeface="宋体" panose="02010600030101010101" pitchFamily="2" charset="-122"/>
              </a:rPr>
              <a:t>≥0</a:t>
            </a:r>
            <a:r>
              <a:rPr lang="zh-CN" altLang="en-US" sz="2000" dirty="0">
                <a:ea typeface="黑体" panose="02010609060101010101" pitchFamily="49" charset="-122"/>
              </a:rPr>
              <a:t>）。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(3)</a:t>
            </a:r>
            <a:r>
              <a:rPr lang="zh-CN" altLang="en-US" sz="2000" dirty="0">
                <a:ea typeface="黑体" panose="02010609060101010101" pitchFamily="49" charset="-122"/>
              </a:rPr>
              <a:t>编写高阶函数    </a:t>
            </a:r>
            <a:r>
              <a:rPr lang="en-US" altLang="zh-CN" sz="2000" dirty="0">
                <a:ea typeface="黑体" panose="02010609060101010101" pitchFamily="49" charset="-122"/>
              </a:rPr>
              <a:t>convert: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*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-&gt;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list -&gt;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list</a:t>
            </a:r>
          </a:p>
          <a:p>
            <a:pPr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对任意</a:t>
            </a:r>
            <a:r>
              <a:rPr lang="en-US" altLang="zh-CN" sz="2000" dirty="0">
                <a:ea typeface="黑体" panose="02010609060101010101" pitchFamily="49" charset="-122"/>
              </a:rPr>
              <a:t>b1, b2 &gt; 1</a:t>
            </a:r>
            <a:r>
              <a:rPr lang="zh-CN" altLang="en-US" sz="2000" dirty="0">
                <a:ea typeface="黑体" panose="02010609060101010101" pitchFamily="49" charset="-122"/>
              </a:rPr>
              <a:t>和所有</a:t>
            </a:r>
            <a:r>
              <a:rPr lang="en-US" altLang="zh-CN" sz="2000" dirty="0">
                <a:ea typeface="黑体" panose="02010609060101010101" pitchFamily="49" charset="-122"/>
              </a:rPr>
              <a:t>L: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list</a:t>
            </a:r>
            <a:r>
              <a:rPr lang="zh-CN" altLang="en-US" sz="2000" dirty="0"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ea typeface="黑体" panose="02010609060101010101" pitchFamily="49" charset="-122"/>
              </a:rPr>
              <a:t>L</a:t>
            </a:r>
            <a:r>
              <a:rPr lang="zh-CN" altLang="en-US" sz="2000" dirty="0">
                <a:ea typeface="黑体" panose="02010609060101010101" pitchFamily="49" charset="-122"/>
              </a:rPr>
              <a:t>为一个</a:t>
            </a:r>
            <a:r>
              <a:rPr lang="en-US" altLang="zh-CN" sz="2000" dirty="0">
                <a:ea typeface="黑体" panose="02010609060101010101" pitchFamily="49" charset="-122"/>
              </a:rPr>
              <a:t>b1</a:t>
            </a:r>
            <a:r>
              <a:rPr lang="zh-CN" altLang="en-US" sz="2000" dirty="0">
                <a:ea typeface="黑体" panose="02010609060101010101" pitchFamily="49" charset="-122"/>
              </a:rPr>
              <a:t>进制数的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list</a:t>
            </a:r>
            <a:r>
              <a:rPr lang="zh-CN" altLang="en-US" sz="2000" dirty="0">
                <a:ea typeface="黑体" panose="02010609060101010101" pitchFamily="49" charset="-122"/>
              </a:rPr>
              <a:t>表述形式），函数</a:t>
            </a:r>
            <a:r>
              <a:rPr lang="en-US" altLang="zh-CN" sz="2000" dirty="0">
                <a:ea typeface="黑体" panose="02010609060101010101" pitchFamily="49" charset="-122"/>
              </a:rPr>
              <a:t>convert(b1, b2)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L</a:t>
            </a:r>
            <a:r>
              <a:rPr lang="zh-CN" altLang="en-US" sz="2000" dirty="0"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ea typeface="黑体" panose="02010609060101010101" pitchFamily="49" charset="-122"/>
              </a:rPr>
              <a:t>b1</a:t>
            </a:r>
            <a:r>
              <a:rPr lang="zh-CN" altLang="en-US" sz="2000" dirty="0">
                <a:ea typeface="黑体" panose="02010609060101010101" pitchFamily="49" charset="-122"/>
              </a:rPr>
              <a:t>进制数的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list</a:t>
            </a:r>
            <a:r>
              <a:rPr lang="zh-CN" altLang="en-US" sz="2000" dirty="0">
                <a:ea typeface="黑体" panose="02010609060101010101" pitchFamily="49" charset="-122"/>
              </a:rPr>
              <a:t>表述</a:t>
            </a:r>
            <a:r>
              <a:rPr lang="en-US" altLang="zh-CN" sz="2000" dirty="0">
                <a:ea typeface="黑体" panose="02010609060101010101" pitchFamily="49" charset="-122"/>
              </a:rPr>
              <a:t>L</a:t>
            </a:r>
            <a:r>
              <a:rPr lang="zh-CN" altLang="en-US" sz="2000" dirty="0">
                <a:ea typeface="黑体" panose="02010609060101010101" pitchFamily="49" charset="-122"/>
              </a:rPr>
              <a:t>转换成</a:t>
            </a:r>
            <a:r>
              <a:rPr lang="en-US" altLang="zh-CN" sz="2000" dirty="0">
                <a:ea typeface="黑体" panose="02010609060101010101" pitchFamily="49" charset="-122"/>
              </a:rPr>
              <a:t>b2</a:t>
            </a:r>
            <a:r>
              <a:rPr lang="zh-CN" altLang="en-US" sz="2000" dirty="0">
                <a:ea typeface="黑体" panose="02010609060101010101" pitchFamily="49" charset="-122"/>
              </a:rPr>
              <a:t>进制数的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list</a:t>
            </a:r>
            <a:r>
              <a:rPr lang="zh-CN" altLang="en-US" sz="2000" dirty="0">
                <a:ea typeface="黑体" panose="02010609060101010101" pitchFamily="49" charset="-122"/>
              </a:rPr>
              <a:t>表述，即满足 </a:t>
            </a:r>
            <a:r>
              <a:rPr lang="en-US" altLang="zh-CN" sz="2000" dirty="0" err="1">
                <a:ea typeface="黑体" panose="02010609060101010101" pitchFamily="49" charset="-122"/>
              </a:rPr>
              <a:t>toInt</a:t>
            </a:r>
            <a:r>
              <a:rPr lang="en-US" altLang="zh-CN" sz="2000" dirty="0">
                <a:ea typeface="黑体" panose="02010609060101010101" pitchFamily="49" charset="-122"/>
              </a:rPr>
              <a:t> b2 (convert(b1, b2) L) = </a:t>
            </a:r>
            <a:r>
              <a:rPr lang="en-US" altLang="zh-CN" sz="2000" dirty="0" err="1">
                <a:ea typeface="黑体" panose="02010609060101010101" pitchFamily="49" charset="-122"/>
              </a:rPr>
              <a:t>toInt</a:t>
            </a:r>
            <a:r>
              <a:rPr lang="en-US" altLang="zh-CN" sz="2000" dirty="0">
                <a:ea typeface="黑体" panose="02010609060101010101" pitchFamily="49" charset="-122"/>
              </a:rPr>
              <a:t> b1 L</a:t>
            </a:r>
            <a:r>
              <a:rPr lang="zh-CN" altLang="en-US" sz="2000" dirty="0">
                <a:ea typeface="黑体" panose="02010609060101010101" pitchFamily="49" charset="-122"/>
              </a:rPr>
              <a:t>。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zh-CN" sz="2400" dirty="0">
              <a:latin typeface="+mn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9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603</Words>
  <Application>Microsoft Macintosh PowerPoint</Application>
  <PresentationFormat>宽屏</PresentationFormat>
  <Paragraphs>41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郑然</dc:creator>
  <cp:lastModifiedBy>Gu Lin</cp:lastModifiedBy>
  <cp:revision>16</cp:revision>
  <dcterms:created xsi:type="dcterms:W3CDTF">2021-04-22T04:29:48Z</dcterms:created>
  <dcterms:modified xsi:type="dcterms:W3CDTF">2021-12-21T09:25:04Z</dcterms:modified>
</cp:coreProperties>
</file>