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3" r:id="rId16"/>
    <p:sldId id="274" r:id="rId17"/>
    <p:sldId id="277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18" r:id="rId36"/>
    <p:sldId id="397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/>
    <p:restoredTop sz="94617"/>
  </p:normalViewPr>
  <p:slideViewPr>
    <p:cSldViewPr snapToGrid="0" snapToObjects="1">
      <p:cViewPr varScale="1">
        <p:scale>
          <a:sx n="109" d="100"/>
          <a:sy n="109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3F6F2-9D01-A549-8954-0D0D38E0EDE7}" type="datetimeFigureOut">
              <a:rPr lang="en-US"/>
              <a:t>11/29/21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2EF04-AECB-414C-A42E-4D822DD74F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函数式编程原理  Lecture 3"/>
          <p:cNvSpPr txBox="1">
            <a:spLocks noGrp="1"/>
          </p:cNvSpPr>
          <p:nvPr>
            <p:ph type="title" idx="4294967295"/>
          </p:nvPr>
        </p:nvSpPr>
        <p:spPr>
          <a:xfrm>
            <a:off x="1509712" y="1797050"/>
            <a:ext cx="9144001" cy="2387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defTabSz="795020">
              <a:defRPr sz="5220">
                <a:latin typeface="黑体"/>
                <a:ea typeface="黑体"/>
                <a:cs typeface="黑体"/>
                <a:sym typeface="黑体"/>
              </a:defRPr>
            </a:pPr>
            <a:r>
              <a:t>函数式编程原理</a:t>
            </a:r>
            <a:br/>
            <a:br/>
            <a:r>
              <a: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Lecture 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模式(Patterns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</a:t>
            </a:r>
            <a:r>
              <a:t>(Patterns)</a:t>
            </a:r>
          </a:p>
        </p:txBody>
      </p:sp>
      <p:sp>
        <p:nvSpPr>
          <p:cNvPr id="65" name="只包含变量、构造子(数值、字符、元组、表等)和通配符的表达式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1825625"/>
            <a:ext cx="10515600" cy="20415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只包含变量、构造子</a:t>
            </a:r>
            <a:r>
              <a:t>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数值、字符、元组、表等</a:t>
            </a:r>
            <a:r>
              <a:t>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和通配符的表达式</a:t>
            </a:r>
          </a:p>
          <a:p>
            <a:pPr marL="685800" lvl="1" indent="-228600">
              <a:lnSpc>
                <a:spcPct val="100000"/>
              </a:lnSpc>
              <a:spcBef>
                <a:spcPts val="500"/>
              </a:spcBef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模式中不是构造子的名字，是变量</a:t>
            </a:r>
          </a:p>
          <a:p>
            <a:pPr marL="685800" lvl="1" indent="-228600">
              <a:lnSpc>
                <a:spcPct val="100000"/>
              </a:lnSpc>
              <a:spcBef>
                <a:spcPts val="500"/>
              </a:spcBef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模式中的变量必须彼此不同</a:t>
            </a:r>
          </a:p>
          <a:p>
            <a:pPr marL="685800" lvl="1" indent="-228600">
              <a:lnSpc>
                <a:spcPct val="100000"/>
              </a:lnSpc>
              <a:spcBef>
                <a:spcPts val="500"/>
              </a:spcBef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构造子必须和变量区分开来</a:t>
            </a:r>
          </a:p>
        </p:txBody>
      </p:sp>
      <p:sp>
        <p:nvSpPr>
          <p:cNvPr id="66" name="• 通配符:   _…"/>
          <p:cNvSpPr txBox="1"/>
          <p:nvPr/>
        </p:nvSpPr>
        <p:spPr>
          <a:xfrm>
            <a:off x="674687" y="4002087"/>
            <a:ext cx="10642601" cy="26779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通配符</a:t>
            </a:r>
            <a:r>
              <a:t>:   _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变量</a:t>
            </a:r>
            <a:r>
              <a:t>    :  x			   //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同一模式中，一个变量不能出现两次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常数    </a:t>
            </a:r>
            <a:r>
              <a:t>:  42, true, ~3	  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元组    </a:t>
            </a:r>
            <a:r>
              <a:t>:  (p1, ..., pk)	   //p1, ..., pk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均为模式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        </a:t>
            </a:r>
            <a:r>
              <a:t>:  nil, p1::p2, [p1, ..., pk]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模式匹配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模式匹配</a:t>
            </a:r>
          </a:p>
        </p:txBody>
      </p:sp>
      <p:sp>
        <p:nvSpPr>
          <p:cNvPr id="69" name="模式与值进行匹配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200" indent="-203200" defTabSz="813435">
              <a:spcBef>
                <a:spcPts val="800"/>
              </a:spcBef>
              <a:defRPr sz="249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模式与值进行匹配</a:t>
            </a:r>
          </a:p>
          <a:p>
            <a:pPr marL="610235" lvl="1" indent="-203200" defTabSz="813435">
              <a:lnSpc>
                <a:spcPct val="100000"/>
              </a:lnSpc>
              <a:spcBef>
                <a:spcPts val="400"/>
              </a:spcBef>
              <a:defRPr sz="213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如果匹配成功，将产生一个绑定</a:t>
            </a:r>
            <a:r>
              <a:t>(bindings)</a:t>
            </a:r>
          </a:p>
          <a:p>
            <a:pPr marL="610235" lvl="1" indent="-203200" defTabSz="813435">
              <a:lnSpc>
                <a:spcPct val="100000"/>
              </a:lnSpc>
              <a:spcBef>
                <a:spcPts val="400"/>
              </a:spcBef>
              <a:defRPr sz="213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如果匹配不成功，声明就会失败</a:t>
            </a:r>
            <a:r>
              <a:t>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抛出异常</a:t>
            </a:r>
            <a:r>
              <a:t>)</a:t>
            </a:r>
          </a:p>
          <a:p>
            <a:pPr marL="610235" lvl="1" indent="-203200" defTabSz="813435">
              <a:lnSpc>
                <a:spcPct val="100000"/>
              </a:lnSpc>
              <a:spcBef>
                <a:spcPts val="400"/>
              </a:spcBef>
              <a:defRPr sz="213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/>
          </a:p>
          <a:p>
            <a:pPr marL="203200" indent="-203200" defTabSz="813435">
              <a:spcBef>
                <a:spcPts val="800"/>
              </a:spcBef>
              <a:defRPr sz="249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判断下列模式匹配的结果：</a:t>
            </a:r>
          </a:p>
          <a:p>
            <a:pPr marL="203200" indent="-203200" defTabSz="813435">
              <a:spcBef>
                <a:spcPts val="800"/>
              </a:spcBef>
              <a:buSzTx/>
              <a:buNone/>
              <a:defRPr sz="2490" i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 i="0">
                <a:solidFill>
                  <a:srgbClr val="0033CC"/>
                </a:solidFill>
              </a:rPr>
              <a:t>d::L </a:t>
            </a:r>
            <a:r>
              <a:rPr i="0"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rPr i="0">
                <a:solidFill>
                  <a:srgbClr val="7030A0"/>
                </a:solidFill>
              </a:rPr>
              <a:t>[2,4]		</a:t>
            </a:r>
            <a:r>
              <a:rPr i="0">
                <a:solidFill>
                  <a:srgbClr val="0033CC"/>
                </a:solidFill>
              </a:rPr>
              <a:t>	d::L </a:t>
            </a:r>
            <a:r>
              <a:rPr i="0"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rPr i="0">
                <a:solidFill>
                  <a:srgbClr val="7030A0"/>
                </a:solidFill>
              </a:rPr>
              <a:t>[ ] </a:t>
            </a:r>
            <a:endParaRPr>
              <a:solidFill>
                <a:srgbClr val="7030A0"/>
              </a:solidFill>
            </a:endParaRPr>
          </a:p>
          <a:p>
            <a:pPr marL="203200" indent="-203200" defTabSz="813435">
              <a:spcBef>
                <a:spcPts val="800"/>
              </a:spcBef>
              <a:buSzTx/>
              <a:buNone/>
              <a:defRPr sz="2490" i="1"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33CC"/>
                </a:solidFill>
              </a:rPr>
              <a:t>42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/>
              <a:t>42</a:t>
            </a:r>
            <a:r>
              <a:rPr i="0">
                <a:solidFill>
                  <a:srgbClr val="000000"/>
                </a:solidFill>
              </a:rPr>
              <a:t> (value)		 </a:t>
            </a:r>
            <a:r>
              <a:rPr i="0">
                <a:solidFill>
                  <a:srgbClr val="0033CC"/>
                </a:solidFill>
              </a:rPr>
              <a:t>42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/>
              <a:t>0</a:t>
            </a:r>
            <a:r>
              <a:rPr i="0">
                <a:solidFill>
                  <a:srgbClr val="000000"/>
                </a:solidFill>
              </a:rPr>
              <a:t> (value)</a:t>
            </a:r>
          </a:p>
          <a:p>
            <a:pPr marL="203200" indent="-203200" defTabSz="813435">
              <a:spcBef>
                <a:spcPts val="800"/>
              </a:spcBef>
              <a:buSzTx/>
              <a:buNone/>
              <a:defRPr sz="249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变量</a:t>
            </a:r>
            <a:r>
              <a:rPr>
                <a:solidFill>
                  <a:srgbClr val="0033CC"/>
                </a:solidFill>
              </a:rPr>
              <a:t>x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和 任意值 </a:t>
            </a:r>
            <a:r>
              <a:rPr>
                <a:solidFill>
                  <a:srgbClr val="7030A0"/>
                </a:solidFill>
              </a:rPr>
              <a:t>v</a:t>
            </a:r>
            <a:r>
              <a:t>		 </a:t>
            </a:r>
            <a:r>
              <a:rPr>
                <a:solidFill>
                  <a:srgbClr val="0033CC"/>
                </a:solidFill>
              </a:rPr>
              <a:t>_</a:t>
            </a:r>
            <a:r>
              <a:t>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和 任意值</a:t>
            </a:r>
            <a:r>
              <a:rPr>
                <a:solidFill>
                  <a:srgbClr val="7030A0"/>
                </a:solidFill>
              </a:rPr>
              <a:t>v</a:t>
            </a:r>
          </a:p>
          <a:p>
            <a:pPr marL="203200" indent="-203200" defTabSz="813435">
              <a:spcBef>
                <a:spcPts val="800"/>
              </a:spcBef>
              <a:buSzTx/>
              <a:buNone/>
              <a:defRPr sz="2490"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33CC"/>
                </a:solidFill>
              </a:rPr>
              <a:t>p1::p2 </a:t>
            </a:r>
            <a:r>
              <a:rPr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t>[ ]		</a:t>
            </a:r>
            <a:r>
              <a:rPr>
                <a:solidFill>
                  <a:srgbClr val="0033CC"/>
                </a:solidFill>
              </a:rPr>
              <a:t>p1::p2 </a:t>
            </a:r>
            <a:r>
              <a:rPr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t>v1::v2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1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模式匹配举例：eval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模式匹配举例：</a:t>
            </a:r>
            <a:r>
              <a:t>eval</a:t>
            </a:r>
          </a:p>
        </p:txBody>
      </p:sp>
      <p:sp>
        <p:nvSpPr>
          <p:cNvPr id="77" name="函数eval的类型定义？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3148012"/>
            <a:ext cx="10515600" cy="30289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函数</a:t>
            </a:r>
            <a:r>
              <a:t>eval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的类型定义？</a:t>
            </a:r>
          </a:p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该函数定义使用了表模式，参数</a:t>
            </a:r>
            <a:r>
              <a:t>[ ]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t>d::L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匹配的结果是什么？</a:t>
            </a:r>
          </a:p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</a:t>
            </a:r>
            <a:r>
              <a:t>eval[2,4]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匹配的值是多少？给出匹配</a:t>
            </a:r>
            <a:r>
              <a:t>/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推导过程。</a:t>
            </a:r>
          </a:p>
        </p:txBody>
      </p:sp>
      <p:sp>
        <p:nvSpPr>
          <p:cNvPr id="78" name="fun eval ([ ]:int list):int = 0…"/>
          <p:cNvSpPr txBox="1"/>
          <p:nvPr/>
        </p:nvSpPr>
        <p:spPr>
          <a:xfrm>
            <a:off x="1533525" y="1619250"/>
            <a:ext cx="6635750" cy="892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eval ([ ]:int list):int = 0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|   eval (d::L) = d + 10 * (eval L);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模式匹配举例：eval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模式匹配举例：</a:t>
            </a:r>
            <a:r>
              <a:t>eval</a:t>
            </a:r>
          </a:p>
        </p:txBody>
      </p:sp>
      <p:sp>
        <p:nvSpPr>
          <p:cNvPr id="84" name="eval [2,4] =&gt;* [d:2, L:[4]] (d + 10 * (eval L))…"/>
          <p:cNvSpPr txBox="1">
            <a:spLocks noGrp="1"/>
          </p:cNvSpPr>
          <p:nvPr>
            <p:ph type="body" sz="half" idx="4294967295"/>
          </p:nvPr>
        </p:nvSpPr>
        <p:spPr>
          <a:xfrm>
            <a:off x="495300" y="3016250"/>
            <a:ext cx="6969125" cy="3054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04875">
              <a:spcBef>
                <a:spcPts val="900"/>
              </a:spcBef>
              <a:buSzTx/>
              <a:buNone/>
              <a:defRPr sz="2770"/>
            </a:pPr>
            <a:r>
              <a:t>eval [2,4] =&gt;* [d:2, L:[4]] (d + 10 * (eval L))</a:t>
            </a:r>
          </a:p>
          <a:p>
            <a:pPr marL="0" indent="0" defTabSz="904875">
              <a:spcBef>
                <a:spcPts val="900"/>
              </a:spcBef>
              <a:buSzTx/>
              <a:buNone/>
              <a:defRPr sz="2770"/>
            </a:pPr>
            <a:r>
              <a:t>	      =&gt;* 2 + 10 * (eval [4])</a:t>
            </a:r>
          </a:p>
          <a:p>
            <a:pPr marL="0" indent="0" defTabSz="904875">
              <a:spcBef>
                <a:spcPts val="900"/>
              </a:spcBef>
              <a:buSzTx/>
              <a:buNone/>
              <a:defRPr sz="2770"/>
            </a:pPr>
            <a:r>
              <a:t>	      =&gt;* 2 + 10 * (4 + 10 * (eval [ ]))</a:t>
            </a:r>
          </a:p>
          <a:p>
            <a:pPr marL="0" indent="0" defTabSz="904875">
              <a:spcBef>
                <a:spcPts val="900"/>
              </a:spcBef>
              <a:buSzTx/>
              <a:buNone/>
              <a:defRPr sz="2770"/>
            </a:pPr>
            <a:r>
              <a:t>	      =&gt;* 2 + 10 * (4 + 10 * 0)</a:t>
            </a:r>
          </a:p>
          <a:p>
            <a:pPr marL="0" indent="0" defTabSz="904875">
              <a:spcBef>
                <a:spcPts val="900"/>
              </a:spcBef>
              <a:buSzTx/>
              <a:buNone/>
              <a:defRPr sz="2770"/>
            </a:pPr>
            <a:r>
              <a:t>	      =&gt;* 2 + 10 * 4</a:t>
            </a:r>
          </a:p>
          <a:p>
            <a:pPr marL="0" indent="0" defTabSz="904875">
              <a:spcBef>
                <a:spcPts val="900"/>
              </a:spcBef>
              <a:buSzTx/>
              <a:buNone/>
              <a:defRPr sz="2770"/>
            </a:pPr>
            <a:r>
              <a:t>	      =&gt;* 42</a:t>
            </a:r>
          </a:p>
        </p:txBody>
      </p:sp>
      <p:sp>
        <p:nvSpPr>
          <p:cNvPr id="85" name="fun eval ([ ]:int list):int = 0…"/>
          <p:cNvSpPr txBox="1"/>
          <p:nvPr/>
        </p:nvSpPr>
        <p:spPr>
          <a:xfrm>
            <a:off x="1039812" y="1409700"/>
            <a:ext cx="6635751" cy="892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eval ([ ]:int list):int = 0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|   eval (d::L) = d + 10 * (eval L);</a:t>
            </a:r>
          </a:p>
        </p:txBody>
      </p:sp>
      <p:sp>
        <p:nvSpPr>
          <p:cNvPr id="86" name="传值调用(call-by-value):…"/>
          <p:cNvSpPr txBox="1"/>
          <p:nvPr/>
        </p:nvSpPr>
        <p:spPr>
          <a:xfrm>
            <a:off x="7762875" y="2498725"/>
            <a:ext cx="4905375" cy="4139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传值调用</a:t>
            </a:r>
            <a:r>
              <a:t>(call-by-value):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Binding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t>d-&gt;2, L-&gt;[4];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代入表达式；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Binding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t>d-&gt;4, L-&gt;[ ];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代入表达式；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计算；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计算。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p" animBg="1" advAuto="0"/>
      <p:bldP spid="86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模式匹配举例：decimal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模式匹配举例：</a:t>
            </a:r>
            <a:r>
              <a:t>decimal</a:t>
            </a:r>
          </a:p>
        </p:txBody>
      </p:sp>
      <p:sp>
        <p:nvSpPr>
          <p:cNvPr id="89" name="函数decimal的类型定义？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3957637"/>
            <a:ext cx="10515600" cy="22193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函数</a:t>
            </a:r>
            <a:r>
              <a:t>decimal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的类型定义？</a:t>
            </a:r>
          </a:p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模式匹配：</a:t>
            </a:r>
            <a:r>
              <a:t>decimal 42 =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？  </a:t>
            </a:r>
            <a:r>
              <a:t>	decimal 0 =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？，给出匹配过程</a:t>
            </a:r>
          </a:p>
        </p:txBody>
      </p:sp>
      <p:sp>
        <p:nvSpPr>
          <p:cNvPr id="90" name="fun decimal (n:int) : int list =…"/>
          <p:cNvSpPr txBox="1"/>
          <p:nvPr/>
        </p:nvSpPr>
        <p:spPr>
          <a:xfrm>
            <a:off x="1263649" y="1663700"/>
            <a:ext cx="8659814" cy="12990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decimal (n:int) : int list =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if </a:t>
            </a:r>
            <a:r>
              <a:rPr b="0"/>
              <a:t>n&lt;10 </a:t>
            </a:r>
            <a:r>
              <a:t>then </a:t>
            </a:r>
            <a:r>
              <a:rPr b="0"/>
              <a:t>[n]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 else </a:t>
            </a:r>
            <a:r>
              <a:rPr b="0"/>
              <a:t>(n mod 10) :: decimal (n div 10);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build="p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规则说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规则说明</a:t>
            </a:r>
          </a:p>
        </p:txBody>
      </p:sp>
      <p:sp>
        <p:nvSpPr>
          <p:cNvPr id="96" name="部分操作的内建规则：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7170" indent="-217170" defTabSz="868680">
              <a:spcBef>
                <a:spcPts val="900"/>
              </a:spcBef>
              <a:defRPr sz="266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部分操作的内建规则：</a:t>
            </a:r>
          </a:p>
          <a:p>
            <a:pPr marL="651510" lvl="1" indent="-217170" defTabSz="868680">
              <a:lnSpc>
                <a:spcPct val="100000"/>
              </a:lnSpc>
              <a:spcBef>
                <a:spcPts val="400"/>
              </a:spcBef>
              <a:defRPr sz="266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*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结合性强于 </a:t>
            </a:r>
            <a:r>
              <a:t>-&gt;</a:t>
            </a:r>
          </a:p>
          <a:p>
            <a:pPr marL="651510" lvl="1" indent="-217170" defTabSz="868680">
              <a:lnSpc>
                <a:spcPct val="100000"/>
              </a:lnSpc>
              <a:spcBef>
                <a:spcPts val="400"/>
              </a:spcBef>
              <a:defRPr sz="266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*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无结合规则</a:t>
            </a:r>
          </a:p>
          <a:p>
            <a:pPr marL="651510" lvl="1" indent="-217170" defTabSz="868680">
              <a:lnSpc>
                <a:spcPct val="100000"/>
              </a:lnSpc>
              <a:spcBef>
                <a:spcPts val="400"/>
              </a:spcBef>
              <a:defRPr sz="266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-&gt;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为右结合</a:t>
            </a:r>
          </a:p>
          <a:p>
            <a:pPr marL="217170" indent="-217170" defTabSz="868680">
              <a:spcBef>
                <a:spcPts val="900"/>
              </a:spcBef>
              <a:defRPr sz="266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217170" indent="-217170" defTabSz="868680">
              <a:spcBef>
                <a:spcPts val="900"/>
              </a:spcBef>
              <a:defRPr sz="266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以下几种类型定义的表述是否相同？</a:t>
            </a:r>
          </a:p>
          <a:p>
            <a:pPr marL="217170" lvl="1" indent="217170" defTabSz="868680">
              <a:lnSpc>
                <a:spcPct val="100000"/>
              </a:lnSpc>
              <a:spcBef>
                <a:spcPts val="400"/>
              </a:spcBef>
              <a:buSzTx/>
              <a:buNone/>
              <a:defRPr sz="228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int * int -&gt; real	vs. 	(int * int) -&gt; real</a:t>
            </a:r>
          </a:p>
          <a:p>
            <a:pPr marL="217170" lvl="1" indent="217170" defTabSz="868680">
              <a:lnSpc>
                <a:spcPct val="100000"/>
              </a:lnSpc>
              <a:spcBef>
                <a:spcPts val="400"/>
              </a:spcBef>
              <a:buSzTx/>
              <a:buNone/>
              <a:defRPr sz="228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int -&gt; int -&gt; int	vs.	 int -&gt; (int -&gt; int)</a:t>
            </a:r>
          </a:p>
          <a:p>
            <a:pPr marL="217170" lvl="1" indent="217170" defTabSz="868680">
              <a:lnSpc>
                <a:spcPct val="100000"/>
              </a:lnSpc>
              <a:spcBef>
                <a:spcPts val="400"/>
              </a:spcBef>
              <a:buSzTx/>
              <a:buNone/>
              <a:defRPr sz="228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int * int * int	vs. 	 (int * int) * int	vs.	 int * (int * int)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值绑定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值绑定</a:t>
            </a:r>
          </a:p>
        </p:txBody>
      </p:sp>
      <p:sp>
        <p:nvSpPr>
          <p:cNvPr id="99" name="【x1:v1, ..., xk:vk 】：表示值绑定(value bindings)的集合…"/>
          <p:cNvSpPr txBox="1">
            <a:spLocks noGrp="1"/>
          </p:cNvSpPr>
          <p:nvPr>
            <p:ph type="body" idx="4294967295"/>
          </p:nvPr>
        </p:nvSpPr>
        <p:spPr>
          <a:xfrm>
            <a:off x="808037" y="1525587"/>
            <a:ext cx="11093451" cy="4375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4465" lvl="1" indent="-164465" defTabSz="657860">
              <a:lnSpc>
                <a:spcPct val="100000"/>
              </a:lnSpc>
              <a:spcBef>
                <a:spcPts val="700"/>
              </a:spcBef>
              <a:defRPr sz="230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【</a:t>
            </a:r>
            <a:r>
              <a:t>x</a:t>
            </a:r>
            <a:r>
              <a:rPr baseline="-32000"/>
              <a:t>1</a:t>
            </a:r>
            <a:r>
              <a:t>:v</a:t>
            </a:r>
            <a:r>
              <a:rPr baseline="-32000"/>
              <a:t>1</a:t>
            </a:r>
            <a:r>
              <a:t>, ..., x</a:t>
            </a:r>
            <a:r>
              <a:rPr baseline="-32000"/>
              <a:t>k</a:t>
            </a:r>
            <a:r>
              <a:t>:v</a:t>
            </a:r>
            <a:r>
              <a:rPr baseline="-32000"/>
              <a:t>k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 】：表示值绑定</a:t>
            </a:r>
            <a:r>
              <a:t>(value bindings)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的集合</a:t>
            </a:r>
          </a:p>
          <a:p>
            <a:pPr marL="164465" lvl="1" indent="-164465" defTabSz="657860">
              <a:lnSpc>
                <a:spcPct val="100000"/>
              </a:lnSpc>
              <a:spcBef>
                <a:spcPts val="300"/>
              </a:spcBef>
              <a:buSzTx/>
              <a:buNone/>
              <a:defRPr sz="20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x, x</a:t>
            </a:r>
            <a:r>
              <a:rPr sz="2305" baseline="-32000"/>
              <a:t>1</a:t>
            </a:r>
            <a:r>
              <a:t>, ...  : 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表示变量 </a:t>
            </a:r>
            <a:r>
              <a:t>(Variables)</a:t>
            </a:r>
            <a:br/>
            <a:r>
              <a:t>	v, v</a:t>
            </a:r>
            <a:r>
              <a:rPr sz="2305" baseline="-32000"/>
              <a:t>1</a:t>
            </a:r>
            <a:r>
              <a:t>, ...  :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表示值 </a:t>
            </a:r>
            <a:r>
              <a:t>((syntactic) </a:t>
            </a:r>
            <a:r>
              <a:rPr>
                <a:solidFill>
                  <a:srgbClr val="0033CC"/>
                </a:solidFill>
              </a:rPr>
              <a:t>V</a:t>
            </a:r>
            <a:r>
              <a:t>alues)</a:t>
            </a:r>
            <a:br/>
            <a:r>
              <a:t>	e, e</a:t>
            </a:r>
            <a:r>
              <a:rPr sz="2305" baseline="-32000"/>
              <a:t>1</a:t>
            </a:r>
            <a:r>
              <a:t>, ... : 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表示表达式 </a:t>
            </a:r>
            <a:r>
              <a:t>(</a:t>
            </a:r>
            <a:r>
              <a:rPr>
                <a:solidFill>
                  <a:srgbClr val="0033CC"/>
                </a:solidFill>
              </a:rPr>
              <a:t>E</a:t>
            </a:r>
            <a:r>
              <a:t>xpressions)</a:t>
            </a:r>
            <a:br/>
            <a:r>
              <a:t>	t, t</a:t>
            </a:r>
            <a:r>
              <a:rPr sz="2305" baseline="-32000"/>
              <a:t>1</a:t>
            </a:r>
            <a:r>
              <a:t>, ...   :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表示类型 </a:t>
            </a:r>
            <a:r>
              <a:t>(</a:t>
            </a:r>
            <a:r>
              <a:rPr>
                <a:solidFill>
                  <a:srgbClr val="0033CC"/>
                </a:solidFill>
              </a:rPr>
              <a:t>T</a:t>
            </a:r>
            <a:r>
              <a:t>ypes)</a:t>
            </a:r>
          </a:p>
          <a:p>
            <a:pPr marL="164465" indent="-164465" defTabSz="657860">
              <a:spcBef>
                <a:spcPts val="700"/>
              </a:spcBef>
              <a:defRPr sz="72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/>
          </a:p>
          <a:p>
            <a:pPr marL="164465" indent="-164465" defTabSz="657860">
              <a:spcBef>
                <a:spcPts val="700"/>
              </a:spcBef>
              <a:defRPr sz="20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可终止状态</a:t>
            </a:r>
            <a:r>
              <a:t>(Termination):	</a:t>
            </a:r>
            <a:br/>
            <a:r>
              <a:t>	e ↓ 	when  ∃v.  e =&gt;* v</a:t>
            </a:r>
          </a:p>
          <a:p>
            <a:pPr marL="164465" indent="-164465" defTabSz="657860">
              <a:spcBef>
                <a:spcPts val="700"/>
              </a:spcBef>
              <a:defRPr sz="72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/>
          </a:p>
          <a:p>
            <a:pPr marL="164465" indent="-164465" defTabSz="657860">
              <a:spcBef>
                <a:spcPts val="700"/>
              </a:spcBef>
              <a:defRPr sz="20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不可终止状态</a:t>
            </a:r>
            <a:r>
              <a:t>(Non-termination): </a:t>
            </a:r>
            <a:br/>
            <a:r>
              <a:t>	e ↑</a:t>
            </a:r>
            <a:br/>
            <a:endParaRPr/>
          </a:p>
        </p:txBody>
      </p:sp>
      <p:sp>
        <p:nvSpPr>
          <p:cNvPr id="100" name="TYPE SAFETY…"/>
          <p:cNvSpPr txBox="1"/>
          <p:nvPr/>
        </p:nvSpPr>
        <p:spPr>
          <a:xfrm>
            <a:off x="6354762" y="4168775"/>
            <a:ext cx="5429251" cy="1005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 panose="020B0604020202090204"/>
              <a:buChar char="•"/>
              <a:defRPr sz="2800" b="1">
                <a:solidFill>
                  <a:srgbClr val="FF0000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pPr>
            <a:r>
              <a:t>TYPE SAFETY</a:t>
            </a:r>
          </a:p>
          <a:p>
            <a:pPr marL="457200" indent="-457200">
              <a:buSzPct val="100000"/>
              <a:buFont typeface="Arial" panose="020B0604020202090204"/>
              <a:buChar char="•"/>
              <a:defRPr sz="2800" b="1">
                <a:solidFill>
                  <a:srgbClr val="FF0000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严格类型检查，</a:t>
            </a:r>
            <a:r>
              <a:t>well-typed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特性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build="p" animBg="1" advAuto="0"/>
      <p:bldP spid="100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图像" descr="图像"/>
          <p:cNvPicPr>
            <a:picLocks noChangeAspect="1"/>
          </p:cNvPicPr>
          <p:nvPr/>
        </p:nvPicPr>
        <p:blipFill>
          <a:blip r:embed="rId2"/>
          <a:srcRect t="26727"/>
          <a:stretch>
            <a:fillRect/>
          </a:stretch>
        </p:blipFill>
        <p:spPr>
          <a:xfrm>
            <a:off x="2491240" y="2098809"/>
            <a:ext cx="8043546" cy="36288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9" name="表达式推导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表达式推导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求值符号的使用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求值符号的使用</a:t>
            </a:r>
          </a:p>
        </p:txBody>
      </p:sp>
      <p:sp>
        <p:nvSpPr>
          <p:cNvPr id="120" name="e =&gt; e’ 一次推导…"/>
          <p:cNvSpPr txBox="1">
            <a:spLocks noGrp="1"/>
          </p:cNvSpPr>
          <p:nvPr>
            <p:ph type="body" sz="quarter" idx="4294967295"/>
          </p:nvPr>
        </p:nvSpPr>
        <p:spPr>
          <a:xfrm>
            <a:off x="838200" y="1497012"/>
            <a:ext cx="4819650" cy="1703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4300" indent="-114300" defTabSz="457200">
              <a:spcBef>
                <a:spcPts val="500"/>
              </a:spcBef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e =&gt; e’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一次推导</a:t>
            </a:r>
          </a:p>
          <a:p>
            <a:pPr marL="114300" indent="-114300" defTabSz="457200">
              <a:spcBef>
                <a:spcPts val="500"/>
              </a:spcBef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e =&gt;* e’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 有限次推导</a:t>
            </a:r>
          </a:p>
          <a:p>
            <a:pPr marL="114300" indent="-114300" defTabSz="457200">
              <a:spcBef>
                <a:spcPts val="500"/>
              </a:spcBef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e =&gt;</a:t>
            </a:r>
            <a:r>
              <a:rPr baseline="28000"/>
              <a:t>+</a:t>
            </a:r>
            <a:r>
              <a:t> e’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 至少一次推导</a:t>
            </a:r>
            <a:br>
              <a:rPr>
                <a:latin typeface="黑体"/>
                <a:ea typeface="黑体"/>
                <a:cs typeface="黑体"/>
                <a:sym typeface="黑体"/>
              </a:rPr>
            </a:br>
            <a:br>
              <a:rPr>
                <a:latin typeface="黑体"/>
                <a:ea typeface="黑体"/>
                <a:cs typeface="黑体"/>
                <a:sym typeface="黑体"/>
              </a:rPr>
            </a:br>
            <a:br>
              <a:rPr>
                <a:latin typeface="黑体"/>
                <a:ea typeface="黑体"/>
                <a:cs typeface="黑体"/>
                <a:sym typeface="黑体"/>
              </a:rPr>
            </a:b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21" name="如：fun f(x:int):int = f x…"/>
          <p:cNvSpPr txBox="1"/>
          <p:nvPr/>
        </p:nvSpPr>
        <p:spPr>
          <a:xfrm>
            <a:off x="833437" y="3392487"/>
            <a:ext cx="4995863" cy="60997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如：</a:t>
            </a:r>
            <a:r>
              <a:rPr>
                <a:solidFill>
                  <a:srgbClr val="0033CC"/>
                </a:solidFill>
              </a:rPr>
              <a:t>fun f(x:int):int = f x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f 0 =&gt;</a:t>
            </a:r>
            <a:r>
              <a:rPr baseline="30000">
                <a:solidFill>
                  <a:srgbClr val="000000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(fn x =&gt; f x) 0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     =&gt;* [x:0] f x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     =&gt;* f 0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因此：</a:t>
            </a:r>
            <a:r>
              <a:t>f 0 =&gt;</a:t>
            </a:r>
            <a:r>
              <a:rPr baseline="30000"/>
              <a:t>+</a:t>
            </a:r>
            <a:r>
              <a:t> f 0</a:t>
            </a:r>
            <a:br/>
            <a:r>
              <a:t>		   (f 0) ↑</a:t>
            </a:r>
            <a:br/>
            <a:br/>
            <a:br/>
            <a:br/>
            <a:br/>
            <a:br/>
            <a:endParaRPr/>
          </a:p>
        </p:txBody>
      </p:sp>
      <p:sp>
        <p:nvSpPr>
          <p:cNvPr id="122" name="=&gt;和=&gt;*可以精确反映程序行为…"/>
          <p:cNvSpPr txBox="1"/>
          <p:nvPr/>
        </p:nvSpPr>
        <p:spPr>
          <a:xfrm>
            <a:off x="5829300" y="1497012"/>
            <a:ext cx="6115050" cy="433050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/>
              <a:t>=&gt;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dirty="0"/>
              <a:t>=&gt;*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可以精确反映程序行为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某些时候</a:t>
            </a:r>
            <a:r>
              <a:rPr dirty="0" err="1"/>
              <a:t>,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计算顺序可以忽略</a:t>
            </a:r>
            <a:r>
              <a:rPr dirty="0" err="1"/>
              <a:t>,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如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33CC"/>
                </a:solidFill>
              </a:defRPr>
            </a:pPr>
            <a:r>
              <a:rPr dirty="0"/>
              <a:t>For all e</a:t>
            </a:r>
            <a:r>
              <a:rPr baseline="-25000" dirty="0"/>
              <a:t>1</a:t>
            </a:r>
            <a:r>
              <a:rPr dirty="0"/>
              <a:t>, e</a:t>
            </a:r>
            <a:r>
              <a:rPr baseline="-25000" dirty="0"/>
              <a:t>2</a:t>
            </a:r>
            <a:r>
              <a:rPr dirty="0"/>
              <a:t> : int and all </a:t>
            </a:r>
            <a:r>
              <a:rPr dirty="0" err="1"/>
              <a:t>v:int</a:t>
            </a:r>
            <a:br>
              <a:rPr dirty="0"/>
            </a:br>
            <a:r>
              <a:rPr dirty="0"/>
              <a:t>if e</a:t>
            </a:r>
            <a:r>
              <a:rPr baseline="-25000" dirty="0"/>
              <a:t>1</a:t>
            </a:r>
            <a:r>
              <a:rPr dirty="0"/>
              <a:t> + e</a:t>
            </a:r>
            <a:r>
              <a:rPr baseline="-25000" dirty="0"/>
              <a:t>2</a:t>
            </a:r>
            <a:r>
              <a:rPr dirty="0"/>
              <a:t> =&gt;* v then e</a:t>
            </a:r>
            <a:r>
              <a:rPr baseline="-25000" dirty="0"/>
              <a:t>2</a:t>
            </a:r>
            <a:r>
              <a:rPr dirty="0"/>
              <a:t> + e</a:t>
            </a:r>
            <a:r>
              <a:rPr baseline="-25000" dirty="0"/>
              <a:t>1</a:t>
            </a:r>
            <a:r>
              <a:rPr dirty="0"/>
              <a:t> =&gt;* v</a:t>
            </a:r>
            <a:br>
              <a:rPr dirty="0"/>
            </a:br>
            <a:br>
              <a:rPr dirty="0"/>
            </a:br>
            <a:r>
              <a:rPr dirty="0" err="1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此时</a:t>
            </a:r>
            <a:r>
              <a:rPr dirty="0" err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,</a:t>
            </a:r>
            <a:r>
              <a:rPr dirty="0" err="1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我们关注计算结果多于计算过程</a:t>
            </a:r>
            <a:endParaRPr dirty="0">
              <a:solidFill>
                <a:srgbClr val="00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build="p" animBg="1" advAuto="0"/>
      <p:bldP spid="121" grpId="2" build="p" bldLvl="5" animBg="1" advAuto="0"/>
      <p:bldP spid="122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代码说明(Specifications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代码说明</a:t>
            </a:r>
            <a:r>
              <a:t>(Specifications)</a:t>
            </a:r>
          </a:p>
        </p:txBody>
      </p:sp>
      <p:sp>
        <p:nvSpPr>
          <p:cNvPr id="128" name="函数定义前，用注释信息描述函数功能，形如(* comments*) ：…"/>
          <p:cNvSpPr txBox="1">
            <a:spLocks noGrp="1"/>
          </p:cNvSpPr>
          <p:nvPr>
            <p:ph type="body" idx="4294967295"/>
          </p:nvPr>
        </p:nvSpPr>
        <p:spPr>
          <a:xfrm>
            <a:off x="293687" y="1825624"/>
            <a:ext cx="11749088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函数定义前，用注释信息描述函数功能，形如</a:t>
            </a:r>
            <a:r>
              <a:t>(* comments*)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 ：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函数名字和类型 </a:t>
            </a:r>
            <a:r>
              <a:rPr>
                <a:solidFill>
                  <a:srgbClr val="0033CC"/>
                </a:solidFill>
              </a:rPr>
              <a:t>(</a:t>
            </a:r>
            <a:r>
              <a:rPr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rPr>
              <a:t>类型定义</a:t>
            </a:r>
            <a:r>
              <a:rPr>
                <a:solidFill>
                  <a:srgbClr val="0033CC"/>
                </a:solidFill>
              </a:rPr>
              <a:t>)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REQUIRES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：参数说明 </a:t>
            </a:r>
            <a:r>
              <a:rPr>
                <a:solidFill>
                  <a:srgbClr val="0033CC"/>
                </a:solidFill>
              </a:rPr>
              <a:t>(</a:t>
            </a:r>
            <a:r>
              <a:rPr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rPr>
              <a:t>明确参数范围</a:t>
            </a:r>
            <a:r>
              <a:rPr>
                <a:solidFill>
                  <a:srgbClr val="0033CC"/>
                </a:solidFill>
              </a:rPr>
              <a:t>)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ENSURES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：函数在有效参数范围内的执行结果  </a:t>
            </a:r>
            <a:r>
              <a:rPr>
                <a:solidFill>
                  <a:srgbClr val="0033CC"/>
                </a:solidFill>
              </a:rPr>
              <a:t>(</a:t>
            </a:r>
            <a:r>
              <a:rPr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rPr>
              <a:t>函数功能</a:t>
            </a:r>
            <a:r>
              <a:rPr>
                <a:solidFill>
                  <a:srgbClr val="0033CC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上节课内容回顾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上节课内容回顾</a:t>
            </a:r>
          </a:p>
        </p:txBody>
      </p:sp>
      <p:sp>
        <p:nvSpPr>
          <p:cNvPr id="24" name="• 数据类型：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11633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数据类型：</a:t>
            </a:r>
          </a:p>
          <a:p>
            <a:pPr marL="0" indent="0">
              <a:buSzTx/>
              <a:buNone/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 sz="2800">
                <a:latin typeface="黑体"/>
                <a:ea typeface="黑体"/>
                <a:cs typeface="黑体"/>
                <a:sym typeface="黑体"/>
              </a:rPr>
              <a:t>基础类型</a:t>
            </a:r>
            <a:r>
              <a:rPr sz="2800"/>
              <a:t>(int, real, bool…)</a:t>
            </a:r>
          </a:p>
          <a:p>
            <a:pPr marL="0" indent="0">
              <a:buSzTx/>
              <a:buNone/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元组</a:t>
            </a:r>
            <a:r>
              <a:t>(tuple types with *) </a:t>
            </a:r>
          </a:p>
          <a:p>
            <a:pPr marL="0" indent="0">
              <a:buSzTx/>
              <a:buNone/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函数</a:t>
            </a:r>
            <a:r>
              <a:t>(function types with -&gt;)</a:t>
            </a:r>
          </a:p>
          <a:p>
            <a:pPr marL="0" indent="0">
              <a:buSzTx/>
              <a:buNone/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</a:t>
            </a:r>
            <a:r>
              <a:t>(lists)</a:t>
            </a:r>
          </a:p>
          <a:p>
            <a:pPr marL="0" indent="0">
              <a:buSzTx/>
              <a:buNone/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表达式：表达式求值的结果为一个值</a:t>
            </a:r>
            <a:r>
              <a:rPr sz="2800"/>
              <a:t>(if it terminates)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范例1：函数eval的说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范例</a:t>
            </a:r>
            <a:r>
              <a:t>1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：函数</a:t>
            </a:r>
            <a:r>
              <a:t>eval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的说明</a:t>
            </a:r>
          </a:p>
        </p:txBody>
      </p:sp>
      <p:sp>
        <p:nvSpPr>
          <p:cNvPr id="131" name="fun eval ([ ]:int list) : int = 0 | eval (d::L) = d + 10 * (eval L);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603250">
              <a:spcBef>
                <a:spcPts val="600"/>
              </a:spcBef>
              <a:buSzTx/>
              <a:buNone/>
              <a:defRPr sz="2110" b="1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</a:t>
            </a:r>
            <a:r>
              <a:rPr b="0"/>
              <a:t> eval ([ ]:int list) : int = 0</a:t>
            </a:r>
            <a:br>
              <a:rPr b="0"/>
            </a:br>
            <a:r>
              <a:rPr b="0"/>
              <a:t>| eval (d::L) = d + 10 * (eval L);</a:t>
            </a:r>
          </a:p>
          <a:p>
            <a:pPr marL="0" indent="0" defTabSz="603250">
              <a:spcBef>
                <a:spcPts val="600"/>
              </a:spcBef>
              <a:buSzTx/>
              <a:buNone/>
              <a:defRPr sz="21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b="0"/>
          </a:p>
          <a:p>
            <a:pPr marL="0" indent="0" defTabSz="603250">
              <a:spcBef>
                <a:spcPts val="600"/>
              </a:spcBef>
              <a:buSzTx/>
              <a:buNone/>
              <a:defRPr sz="21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(* eval : int list -&gt; int 	*)</a:t>
            </a:r>
          </a:p>
          <a:p>
            <a:pPr marL="0" indent="0" defTabSz="603250">
              <a:spcBef>
                <a:spcPts val="600"/>
              </a:spcBef>
              <a:buSzTx/>
              <a:buNone/>
              <a:defRPr sz="105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br>
              <a:rPr sz="2110"/>
            </a:br>
            <a:r>
              <a:rPr sz="2110"/>
              <a:t>(* REQUIRES: 		*)</a:t>
            </a:r>
            <a:br>
              <a:rPr sz="2110"/>
            </a:br>
            <a:r>
              <a:rPr sz="2110"/>
              <a:t>(*    every integer in L is a decimal digit 		   *)</a:t>
            </a:r>
          </a:p>
          <a:p>
            <a:pPr marL="0" indent="0" defTabSz="603250">
              <a:spcBef>
                <a:spcPts val="600"/>
              </a:spcBef>
              <a:buSzTx/>
              <a:buNone/>
              <a:defRPr sz="105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br>
              <a:rPr sz="2110"/>
            </a:br>
            <a:r>
              <a:rPr sz="2110"/>
              <a:t>(* ENSURES: 			*)</a:t>
            </a:r>
            <a:br>
              <a:rPr sz="2110"/>
            </a:br>
            <a:r>
              <a:rPr sz="2110"/>
              <a:t>(*    eval(L) evaluates to a non-negative integer *)</a:t>
            </a:r>
            <a:br>
              <a:rPr sz="2110"/>
            </a:br>
            <a:br>
              <a:rPr sz="2110"/>
            </a:br>
            <a:br>
              <a:rPr sz="2110"/>
            </a:br>
            <a:br>
              <a:rPr sz="2110"/>
            </a:br>
            <a:endParaRPr sz="211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范例2：函数decimal的说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范例</a:t>
            </a:r>
            <a:r>
              <a:t>2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：函数</a:t>
            </a:r>
            <a:r>
              <a:t>decimal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的说明</a:t>
            </a:r>
          </a:p>
        </p:txBody>
      </p:sp>
      <p:sp>
        <p:nvSpPr>
          <p:cNvPr id="134" name="fun decimal (n:int) : int list =    if n&lt;10  then [n]   else (n mod 10) :: decimal (n div 10);…"/>
          <p:cNvSpPr txBox="1">
            <a:spLocks noGrp="1"/>
          </p:cNvSpPr>
          <p:nvPr>
            <p:ph type="body" idx="4294967295"/>
          </p:nvPr>
        </p:nvSpPr>
        <p:spPr>
          <a:xfrm>
            <a:off x="838200" y="1711324"/>
            <a:ext cx="10515600" cy="43513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603250">
              <a:spcBef>
                <a:spcPts val="600"/>
              </a:spcBef>
              <a:buSzTx/>
              <a:buNone/>
              <a:defRPr sz="2110" b="1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</a:t>
            </a:r>
            <a:r>
              <a:rPr b="0"/>
              <a:t> decimal (n:int) : int list =</a:t>
            </a:r>
            <a:br>
              <a:rPr b="0"/>
            </a:br>
            <a:r>
              <a:rPr b="0"/>
              <a:t>   </a:t>
            </a:r>
            <a:r>
              <a:t>if</a:t>
            </a:r>
            <a:r>
              <a:rPr b="0"/>
              <a:t> n&lt;10  </a:t>
            </a:r>
            <a:r>
              <a:t>then</a:t>
            </a:r>
            <a:r>
              <a:rPr b="0"/>
              <a:t> [n]</a:t>
            </a:r>
            <a:br>
              <a:rPr b="0"/>
            </a:br>
            <a:r>
              <a:rPr b="0"/>
              <a:t>		</a:t>
            </a:r>
            <a:r>
              <a:t>else</a:t>
            </a:r>
            <a:r>
              <a:rPr b="0"/>
              <a:t> (n mod 10) :: decimal (n div 10);</a:t>
            </a:r>
          </a:p>
          <a:p>
            <a:pPr marL="0" indent="0" defTabSz="603250">
              <a:spcBef>
                <a:spcPts val="600"/>
              </a:spcBef>
              <a:buSzTx/>
              <a:buNone/>
              <a:defRPr sz="92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br>
              <a:rPr sz="2110">
                <a:solidFill>
                  <a:srgbClr val="0033CC"/>
                </a:solidFill>
              </a:rPr>
            </a:br>
            <a:br>
              <a:rPr sz="2110">
                <a:solidFill>
                  <a:srgbClr val="0033CC"/>
                </a:solidFill>
              </a:rPr>
            </a:br>
            <a:r>
              <a:rPr sz="2110"/>
              <a:t>(* decimal : int -&gt; int list 	*)</a:t>
            </a:r>
          </a:p>
          <a:p>
            <a:pPr marL="0" indent="0" defTabSz="603250">
              <a:spcBef>
                <a:spcPts val="600"/>
              </a:spcBef>
              <a:buSzTx/>
              <a:buNone/>
              <a:defRPr sz="5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br>
              <a:rPr sz="2110"/>
            </a:br>
            <a:r>
              <a:rPr sz="2110"/>
              <a:t>(* REQUIRES: n &gt;= 0 	*)</a:t>
            </a:r>
          </a:p>
          <a:p>
            <a:pPr marL="0" indent="0" defTabSz="603250">
              <a:spcBef>
                <a:spcPts val="600"/>
              </a:spcBef>
              <a:buSzTx/>
              <a:buNone/>
              <a:defRPr sz="5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br>
              <a:rPr sz="2110"/>
            </a:br>
            <a:r>
              <a:rPr sz="2110"/>
              <a:t>(* ENSURES: 			*)</a:t>
            </a:r>
            <a:br>
              <a:rPr sz="2110"/>
            </a:br>
            <a:r>
              <a:rPr sz="2110"/>
              <a:t>(*    decimal(n) evaluates to a list L of decimal digits, *)</a:t>
            </a:r>
            <a:br>
              <a:rPr sz="2110"/>
            </a:br>
            <a:r>
              <a:rPr sz="2110"/>
              <a:t>(*        such that eval(L) = n *)</a:t>
            </a:r>
            <a:br>
              <a:rPr sz="2110"/>
            </a:br>
            <a:br>
              <a:rPr sz="2110"/>
            </a:br>
            <a:endParaRPr sz="211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代码说明的作用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代码说明的作用</a:t>
            </a:r>
          </a:p>
        </p:txBody>
      </p:sp>
      <p:sp>
        <p:nvSpPr>
          <p:cNvPr id="137" name="确保函数行为的正确性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3200">
                <a:latin typeface="黑体"/>
                <a:ea typeface="黑体"/>
                <a:cs typeface="黑体"/>
                <a:sym typeface="黑体"/>
              </a:defRPr>
            </a:pPr>
            <a:r>
              <a:t>确保函数行为的正确性</a:t>
            </a:r>
          </a:p>
          <a:p>
            <a:pPr>
              <a:lnSpc>
                <a:spcPct val="150000"/>
              </a:lnSpc>
              <a:defRPr sz="3200">
                <a:latin typeface="黑体"/>
                <a:ea typeface="黑体"/>
                <a:cs typeface="黑体"/>
                <a:sym typeface="黑体"/>
              </a:defRPr>
            </a:pPr>
            <a:r>
              <a:t>确保在允许的参数范围内能得到正确的结果</a:t>
            </a:r>
          </a:p>
          <a:p>
            <a:pPr>
              <a:lnSpc>
                <a:spcPct val="150000"/>
              </a:lnSpc>
              <a:defRPr sz="3200"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如何证明函数能按说明的内容正确的执行？</a:t>
            </a:r>
          </a:p>
          <a:p>
            <a:pPr marL="228600" lvl="1" indent="228600">
              <a:lnSpc>
                <a:spcPct val="150000"/>
              </a:lnSpc>
              <a:spcBef>
                <a:spcPts val="500"/>
              </a:spcBef>
              <a:buSzTx/>
              <a:buNone/>
              <a:defRPr sz="3200"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		——程序正确性证明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程序正确性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程序正确性证明</a:t>
            </a:r>
          </a:p>
        </p:txBody>
      </p:sp>
      <p:sp>
        <p:nvSpPr>
          <p:cNvPr id="140" name="基于等式或推导的方式进行数学证明…"/>
          <p:cNvSpPr txBox="1">
            <a:spLocks noGrp="1"/>
          </p:cNvSpPr>
          <p:nvPr>
            <p:ph type="body" sz="quarter" idx="4294967295"/>
          </p:nvPr>
        </p:nvSpPr>
        <p:spPr>
          <a:xfrm>
            <a:off x="838200" y="1825625"/>
            <a:ext cx="10515600" cy="1203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8755" indent="-198755" defTabSz="795020">
              <a:lnSpc>
                <a:spcPct val="100000"/>
              </a:lnSpc>
              <a:spcBef>
                <a:spcPts val="800"/>
              </a:spcBef>
              <a:defRPr sz="2785">
                <a:latin typeface="黑体"/>
                <a:ea typeface="黑体"/>
                <a:cs typeface="黑体"/>
                <a:sym typeface="黑体"/>
              </a:defRPr>
            </a:pPr>
            <a:r>
              <a:t>基于等式或推导的方式进行数学证明</a:t>
            </a:r>
          </a:p>
          <a:p>
            <a:pPr marL="198755" indent="-198755" defTabSz="795020">
              <a:lnSpc>
                <a:spcPct val="100000"/>
              </a:lnSpc>
              <a:spcBef>
                <a:spcPts val="800"/>
              </a:spcBef>
              <a:defRPr sz="2785">
                <a:latin typeface="黑体"/>
                <a:ea typeface="黑体"/>
                <a:cs typeface="黑体"/>
                <a:sym typeface="黑体"/>
              </a:defRPr>
            </a:pPr>
            <a:r>
              <a:t>程序结构作为指导：</a:t>
            </a:r>
          </a:p>
        </p:txBody>
      </p:sp>
      <p:graphicFrame>
        <p:nvGraphicFramePr>
          <p:cNvPr id="141" name="表格"/>
          <p:cNvGraphicFramePr/>
          <p:nvPr/>
        </p:nvGraphicFramePr>
        <p:xfrm>
          <a:off x="1531937" y="3348037"/>
          <a:ext cx="8128000" cy="2074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rPr>
                        <a:t>程序语法</a:t>
                      </a:r>
                    </a:p>
                  </a:txBody>
                  <a:tcPr marL="45734" marR="45734" marT="45734" marB="45734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rPr>
                        <a:t>推导</a:t>
                      </a:r>
                    </a:p>
                  </a:txBody>
                  <a:tcPr marL="45734" marR="45734" marT="45734" marB="45734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黑体"/>
                          <a:ea typeface="黑体"/>
                          <a:cs typeface="黑体"/>
                          <a:sym typeface="黑体"/>
                        </a:rPr>
                        <a:t>if-then-else</a:t>
                      </a:r>
                    </a:p>
                  </a:txBody>
                  <a:tcPr marL="45734" marR="45734" marT="45734" marB="45734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黑体"/>
                          <a:ea typeface="黑体"/>
                          <a:cs typeface="黑体"/>
                          <a:sym typeface="黑体"/>
                        </a:rPr>
                        <a:t>布尔分析</a:t>
                      </a:r>
                    </a:p>
                  </a:txBody>
                  <a:tcPr marL="45734" marR="45734" marT="45734" marB="45734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>
                        <a:defRPr sz="2800"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t>case p of …</a:t>
                      </a:r>
                    </a:p>
                  </a:txBody>
                  <a:tcPr marL="45734" marR="45734" marT="45734" marB="45734" horzOverflow="overflow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t>case分析</a:t>
                      </a:r>
                    </a:p>
                  </a:txBody>
                  <a:tcPr marL="45734" marR="45734" marT="45734" marB="45734" horzOverflow="overflow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黑体"/>
                          <a:ea typeface="黑体"/>
                          <a:cs typeface="黑体"/>
                          <a:sym typeface="黑体"/>
                        </a:rPr>
                        <a:t>fun f(x) = …f…</a:t>
                      </a:r>
                    </a:p>
                  </a:txBody>
                  <a:tcPr marL="45734" marR="45734" marT="45734" marB="45734" horzOverflow="overflow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黑体"/>
                          <a:ea typeface="黑体"/>
                          <a:cs typeface="黑体"/>
                          <a:sym typeface="黑体"/>
                        </a:rPr>
                        <a:t>归纳法</a:t>
                      </a:r>
                    </a:p>
                  </a:txBody>
                  <a:tcPr marL="45734" marR="45734" marT="45734" marB="45734" horzOverflow="overflow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build="p" animBg="1" advAuto="0"/>
      <p:bldP spid="14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归纳法(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17938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归纳法</a:t>
            </a:r>
            <a:r>
              <a:t>(Induction)</a:t>
            </a:r>
          </a:p>
        </p:txBody>
      </p:sp>
      <p:sp>
        <p:nvSpPr>
          <p:cNvPr id="144" name="常见的几种归纳法：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常见的几种归纳法：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简单归纳法 </a:t>
            </a:r>
            <a:r>
              <a:t>(simple (mathematical) induction)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完全归纳法 </a:t>
            </a:r>
            <a:r>
              <a:t>(complete (strong) induction)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结构归纳法 </a:t>
            </a:r>
            <a:r>
              <a:t>(structural induction)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良基归纳法 </a:t>
            </a:r>
            <a:r>
              <a:t>(well-founded induction)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简单归纳法(simple (mathematical) 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33151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简单归纳法</a:t>
            </a:r>
            <a:r>
              <a:rPr dirty="0">
                <a:latin typeface="黑体"/>
                <a:ea typeface="黑体"/>
                <a:cs typeface="黑体"/>
              </a:rPr>
              <a:t>(simple (mathematical) induction)</a:t>
            </a:r>
          </a:p>
        </p:txBody>
      </p:sp>
      <p:sp>
        <p:nvSpPr>
          <p:cNvPr id="147" name="证明对所有非负整数n，P(n)都成立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2133600"/>
            <a:ext cx="10515600" cy="33651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Tx/>
              <a:buNone/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sz="3200" dirty="0">
                <a:latin typeface="黑体"/>
                <a:ea typeface="黑体"/>
                <a:cs typeface="黑体"/>
                <a:sym typeface="黑体"/>
              </a:rPr>
              <a:t>证明对所有非负整数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n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P(n)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都成立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Tx/>
              <a:buNone/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sz="3200" dirty="0">
                <a:latin typeface="黑体"/>
                <a:ea typeface="黑体"/>
                <a:cs typeface="黑体"/>
                <a:sym typeface="黑体"/>
              </a:rPr>
              <a:t>基本情形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(base case)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：证明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P(0)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成立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				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Tx/>
              <a:buNone/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sz="3200" dirty="0">
                <a:latin typeface="黑体"/>
                <a:ea typeface="黑体"/>
                <a:cs typeface="黑体"/>
                <a:sym typeface="黑体"/>
              </a:rPr>
              <a:t>推导过程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(inductive step)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：</a:t>
            </a:r>
            <a:br>
              <a:rPr sz="3200" dirty="0">
                <a:latin typeface="黑体"/>
                <a:ea typeface="黑体"/>
                <a:cs typeface="黑体"/>
                <a:sym typeface="黑体"/>
              </a:rPr>
            </a:b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     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假设对任意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k(≥</a:t>
            </a:r>
            <a:r>
              <a:rPr sz="3200" dirty="0">
                <a:latin typeface="黑体"/>
                <a:ea typeface="黑体"/>
                <a:cs typeface="黑体"/>
                <a:sym typeface="宋体"/>
              </a:rPr>
              <a:t>0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P(k)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成立，则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P(k+1)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也成立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用简单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用简单归纳法证明</a:t>
            </a:r>
          </a:p>
        </p:txBody>
      </p:sp>
      <p:sp>
        <p:nvSpPr>
          <p:cNvPr id="150" name="fun f(x:int):int =  if x=0 then 1 else f(x-1) + 1     (* REQUIRES x ≥0 *)     (* ENSURES f(x) = x+1 *)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804545">
              <a:lnSpc>
                <a:spcPct val="150000"/>
              </a:lnSpc>
              <a:spcBef>
                <a:spcPts val="800"/>
              </a:spcBef>
              <a:buSzTx/>
              <a:buNone/>
              <a:defRPr sz="2815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 fun f(x:int):int =</a:t>
            </a:r>
            <a:br/>
            <a:r>
              <a:t>	</a:t>
            </a:r>
            <a:r>
              <a:rPr b="1"/>
              <a:t>if</a:t>
            </a:r>
            <a:r>
              <a:t> x=0 </a:t>
            </a:r>
            <a:r>
              <a:rPr b="1"/>
              <a:t>then</a:t>
            </a:r>
            <a:r>
              <a:t> 1 </a:t>
            </a:r>
            <a:r>
              <a:rPr b="1"/>
              <a:t>else</a:t>
            </a:r>
            <a:r>
              <a:t> f(x-1) + 1</a:t>
            </a:r>
            <a:br/>
            <a:r>
              <a:t>    </a:t>
            </a:r>
            <a:r>
              <a:rPr sz="2465">
                <a:solidFill>
                  <a:srgbClr val="000000"/>
                </a:solidFill>
              </a:rPr>
              <a:t>(* REQUIRES x ≥0 *)</a:t>
            </a:r>
            <a:br>
              <a:rPr sz="2465">
                <a:solidFill>
                  <a:srgbClr val="000000"/>
                </a:solidFill>
              </a:rPr>
            </a:br>
            <a:r>
              <a:rPr sz="2465">
                <a:solidFill>
                  <a:srgbClr val="000000"/>
                </a:solidFill>
              </a:rPr>
              <a:t>    (* ENSURES f(x) = x+1 *)</a:t>
            </a:r>
            <a:br>
              <a:rPr sz="2465">
                <a:solidFill>
                  <a:srgbClr val="000000"/>
                </a:solidFill>
              </a:rPr>
            </a:br>
            <a:endParaRPr sz="2465">
              <a:solidFill>
                <a:srgbClr val="000000"/>
              </a:solidFill>
            </a:endParaRPr>
          </a:p>
          <a:p>
            <a:pPr marL="0" indent="0" defTabSz="804545">
              <a:lnSpc>
                <a:spcPct val="150000"/>
              </a:lnSpc>
              <a:spcBef>
                <a:spcPts val="800"/>
              </a:spcBef>
              <a:buSzTx/>
              <a:buNone/>
              <a:defRPr sz="28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试证明：对所有整数 </a:t>
            </a:r>
            <a:r>
              <a:t>x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，当</a:t>
            </a:r>
            <a:r>
              <a:t>x≥0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时</a:t>
            </a:r>
            <a:r>
              <a:t>, f(x) = x+1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用简单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用简单归纳法证明</a:t>
            </a:r>
          </a:p>
        </p:txBody>
      </p:sp>
      <p:pic>
        <p:nvPicPr>
          <p:cNvPr id="1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98" y="1766279"/>
            <a:ext cx="7590352" cy="44567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用简单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用简单归纳法证明</a:t>
            </a:r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74" y="1664147"/>
            <a:ext cx="7278994" cy="496525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用简单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用简单归纳法证明</a:t>
            </a:r>
          </a:p>
        </p:txBody>
      </p:sp>
      <p:pic>
        <p:nvPicPr>
          <p:cNvPr id="15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71" y="1431552"/>
            <a:ext cx="7178405" cy="509624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表(List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表</a:t>
            </a:r>
            <a:r>
              <a:t>(List)</a:t>
            </a:r>
          </a:p>
        </p:txBody>
      </p:sp>
      <p:sp>
        <p:nvSpPr>
          <p:cNvPr id="27" name="相同类型元素的有限序列…"/>
          <p:cNvSpPr txBox="1">
            <a:spLocks noGrp="1"/>
          </p:cNvSpPr>
          <p:nvPr>
            <p:ph type="body" sz="quarter" idx="4294967295"/>
          </p:nvPr>
        </p:nvSpPr>
        <p:spPr>
          <a:xfrm>
            <a:off x="3689350" y="501650"/>
            <a:ext cx="7292975" cy="1052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200" indent="-203200" defTabSz="813435">
              <a:spcBef>
                <a:spcPts val="800"/>
              </a:spcBef>
              <a:defRPr sz="249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相同类型元素的有限序列</a:t>
            </a:r>
          </a:p>
          <a:p>
            <a:pPr marL="203200" indent="-203200" defTabSz="813435">
              <a:spcBef>
                <a:spcPts val="800"/>
              </a:spcBef>
              <a:defRPr sz="249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元素可以重复出现，其顺序是有意义的</a:t>
            </a:r>
          </a:p>
        </p:txBody>
      </p:sp>
      <p:sp>
        <p:nvSpPr>
          <p:cNvPr id="28" name="• [1, 3, 2, 1, 21+21] : int list…"/>
          <p:cNvSpPr txBox="1"/>
          <p:nvPr/>
        </p:nvSpPr>
        <p:spPr>
          <a:xfrm>
            <a:off x="6705600" y="1917700"/>
            <a:ext cx="5016500" cy="2924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[1, 3, 2, 1, 21+21] : int list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[true, false, true] : bool list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[[1],[2, 3]] : (int list) list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[ ] : int list, [ ] : bool list, ......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1::[2, 3] = [1, 2, 3]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[1, 2]@[3, 4] = [1, 2, 3, 4]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nil = [ ]</a:t>
            </a:r>
          </a:p>
        </p:txBody>
      </p:sp>
      <p:sp>
        <p:nvSpPr>
          <p:cNvPr id="29" name="表中元素可以为任意类型，但需具有相同类型…"/>
          <p:cNvSpPr txBox="1"/>
          <p:nvPr/>
        </p:nvSpPr>
        <p:spPr>
          <a:xfrm>
            <a:off x="450850" y="2517775"/>
            <a:ext cx="4684713" cy="22250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表中元素可以为任意类型，但需具有相同类型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表可以嵌套使用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表为多态类型</a:t>
            </a:r>
          </a:p>
        </p:txBody>
      </p:sp>
      <p:sp>
        <p:nvSpPr>
          <p:cNvPr id="30" name="表的基本函数：…"/>
          <p:cNvSpPr txBox="1"/>
          <p:nvPr/>
        </p:nvSpPr>
        <p:spPr>
          <a:xfrm>
            <a:off x="866775" y="5338762"/>
            <a:ext cx="10115550" cy="165247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表的基本函数：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:: 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追加元素</a:t>
            </a:r>
            <a:r>
              <a:t>), @ 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连接表</a:t>
            </a:r>
            <a:r>
              <a:t>), null 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空表测试</a:t>
            </a:r>
            <a:r>
              <a:t>), hd(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返回表头元素</a:t>
            </a:r>
            <a:r>
              <a:t>), tl(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返回非空表的表尾</a:t>
            </a:r>
            <a:r>
              <a:t>), length(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返回表长</a:t>
            </a:r>
            <a: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2" animBg="1" advAuto="0"/>
      <p:bldP spid="29" grpId="1" animBg="1" advAuto="0"/>
      <p:bldP spid="30" grpId="3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用简单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用简单归纳法证明</a:t>
            </a:r>
          </a:p>
        </p:txBody>
      </p:sp>
      <p:sp>
        <p:nvSpPr>
          <p:cNvPr id="162" name="fun eval ([ ]:int list) : int = 0    | eval (d::L) = d + 10 * (eval L); (size = length of argument list, decreases by 1)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1539875"/>
            <a:ext cx="10515600" cy="2832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spcBef>
                <a:spcPts val="700"/>
              </a:spcBef>
              <a:buSzTx/>
              <a:buNone/>
              <a:defRPr sz="2400" b="1">
                <a:solidFill>
                  <a:srgbClr val="0033CC"/>
                </a:solidFill>
              </a:defRPr>
            </a:pPr>
            <a:r>
              <a:rPr dirty="0"/>
              <a:t>fun</a:t>
            </a:r>
            <a:r>
              <a:rPr b="0" dirty="0"/>
              <a:t> eval ([ ]:int list) : int = 0</a:t>
            </a:r>
            <a:br>
              <a:rPr b="0" dirty="0"/>
            </a:br>
            <a:r>
              <a:rPr b="0" dirty="0"/>
              <a:t>   | eval (d::L) = d + 10 * (eval L);</a:t>
            </a:r>
            <a:br>
              <a:rPr b="0" dirty="0"/>
            </a:br>
            <a:r>
              <a:rPr sz="2100" b="0" dirty="0">
                <a:solidFill>
                  <a:srgbClr val="000000"/>
                </a:solidFill>
              </a:rPr>
              <a:t>(size = length of argument list, decreases by 1)</a:t>
            </a:r>
          </a:p>
          <a:p>
            <a:pPr marL="0" indent="0" defTabSz="685800">
              <a:spcBef>
                <a:spcPts val="700"/>
              </a:spcBef>
              <a:buSzTx/>
              <a:buNone/>
              <a:defRPr sz="1500"/>
            </a:pPr>
            <a:br>
              <a:rPr sz="2100" dirty="0"/>
            </a:br>
            <a:r>
              <a:rPr sz="2400" dirty="0">
                <a:latin typeface="黑体"/>
                <a:ea typeface="黑体"/>
                <a:cs typeface="黑体"/>
                <a:sym typeface="黑体"/>
              </a:rPr>
              <a:t>试证明：对所有值 </a:t>
            </a:r>
            <a:r>
              <a:rPr sz="2400" dirty="0"/>
              <a:t>L:int list</a:t>
            </a:r>
            <a:r>
              <a:rPr sz="2400" dirty="0">
                <a:latin typeface="宋体"/>
                <a:ea typeface="宋体"/>
                <a:cs typeface="宋体"/>
                <a:sym typeface="宋体"/>
              </a:rPr>
              <a:t>，</a:t>
            </a:r>
            <a:br>
              <a:rPr sz="2400" dirty="0">
                <a:latin typeface="宋体"/>
                <a:ea typeface="宋体"/>
                <a:cs typeface="宋体"/>
                <a:sym typeface="宋体"/>
              </a:rPr>
            </a:br>
            <a:r>
              <a:rPr sz="2400" dirty="0"/>
              <a:t>                 </a:t>
            </a:r>
            <a:r>
              <a:rPr sz="2400" dirty="0">
                <a:latin typeface="黑体"/>
                <a:ea typeface="黑体"/>
                <a:cs typeface="黑体"/>
                <a:sym typeface="黑体"/>
              </a:rPr>
              <a:t>存在一个整数</a:t>
            </a:r>
            <a:r>
              <a:rPr sz="2400" dirty="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n</a:t>
            </a:r>
            <a:r>
              <a:rPr sz="2400" dirty="0">
                <a:latin typeface="黑体"/>
                <a:ea typeface="黑体"/>
                <a:cs typeface="黑体"/>
                <a:sym typeface="黑体"/>
              </a:rPr>
              <a:t>，使</a:t>
            </a:r>
            <a:r>
              <a:rPr sz="2400" dirty="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eval L =&gt;* n</a:t>
            </a:r>
            <a:br>
              <a:rPr sz="2400" dirty="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br>
            <a:br>
              <a:rPr sz="2400" dirty="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br>
            <a:endParaRPr sz="2400" dirty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" name="fun decimal (n:int) : int list =     if n&lt;10 then [n]         else (n mod 10) :: decimal (n div 10)"/>
          <p:cNvSpPr txBox="1"/>
          <p:nvPr/>
        </p:nvSpPr>
        <p:spPr>
          <a:xfrm>
            <a:off x="838200" y="4187664"/>
            <a:ext cx="8948738" cy="197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t>fun</a:t>
            </a:r>
            <a:r>
              <a:rPr b="0"/>
              <a:t> decimal (n:int) : int list =</a:t>
            </a:r>
            <a:br>
              <a:rPr b="0"/>
            </a:br>
            <a:r>
              <a:rPr b="0"/>
              <a:t>    </a:t>
            </a:r>
            <a:r>
              <a:t>if</a:t>
            </a:r>
            <a:r>
              <a:rPr b="0"/>
              <a:t> n&lt;10 </a:t>
            </a:r>
            <a:r>
              <a:t>then</a:t>
            </a:r>
            <a:r>
              <a:rPr b="0"/>
              <a:t> [n]</a:t>
            </a:r>
            <a:br>
              <a:rPr b="0"/>
            </a:br>
            <a:r>
              <a:rPr b="0"/>
              <a:t>	       </a:t>
            </a:r>
            <a:r>
              <a:t>else</a:t>
            </a:r>
            <a:r>
              <a:rPr b="0"/>
              <a:t> (n mod 10) :: decimal (n div 10)</a:t>
            </a:r>
            <a:br>
              <a:rPr b="0"/>
            </a:br>
            <a:endParaRPr b="0"/>
          </a:p>
        </p:txBody>
      </p:sp>
      <p:sp>
        <p:nvSpPr>
          <p:cNvPr id="164" name="?为什么不能用？"/>
          <p:cNvSpPr txBox="1"/>
          <p:nvPr/>
        </p:nvSpPr>
        <p:spPr>
          <a:xfrm>
            <a:off x="8513762" y="3477418"/>
            <a:ext cx="2471738" cy="15875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>
              <a:lnSpc>
                <a:spcPct val="90000"/>
              </a:lnSpc>
              <a:defRPr sz="4400" b="1">
                <a:solidFill>
                  <a:srgbClr val="FF0000"/>
                </a:solidFill>
                <a:latin typeface="华文隶书"/>
                <a:ea typeface="华文隶书"/>
                <a:cs typeface="华文隶书"/>
                <a:sym typeface="华文隶书"/>
              </a:defRPr>
            </a:pPr>
            <a:r>
              <a:t>?为什么不能用？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uiExpand="1" build="p" animBg="1" advAuto="0"/>
      <p:bldP spid="163" grpId="2" animBg="1" advAuto="0"/>
      <p:bldP spid="164" grpId="3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简单归纳法的适用范围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简单归纳法的适用范围</a:t>
            </a:r>
          </a:p>
        </p:txBody>
      </p:sp>
      <p:sp>
        <p:nvSpPr>
          <p:cNvPr id="167" name="适用于涉及自然数的递归函数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7030A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/>
              <a:t>适用于涉及自然数的递归函数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参数为非负整数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/>
              <a:t>f(x)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的递归调用形如</a:t>
            </a:r>
            <a:r>
              <a:rPr dirty="0"/>
              <a:t>f(y),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且</a:t>
            </a:r>
            <a:r>
              <a:rPr dirty="0"/>
              <a:t>size(y)=size(x)-1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build="p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完全归纳法(complete (strong) 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完全归纳法</a:t>
            </a:r>
            <a:r>
              <a:rPr sz="3600"/>
              <a:t>(complete (strong) induction)</a:t>
            </a:r>
          </a:p>
        </p:txBody>
      </p:sp>
      <p:sp>
        <p:nvSpPr>
          <p:cNvPr id="170" name="证明对所有非负整数n，P(n)都成立…"/>
          <p:cNvSpPr txBox="1">
            <a:spLocks noGrp="1"/>
          </p:cNvSpPr>
          <p:nvPr>
            <p:ph type="body" idx="4294967295"/>
          </p:nvPr>
        </p:nvSpPr>
        <p:spPr>
          <a:xfrm>
            <a:off x="838200" y="1539875"/>
            <a:ext cx="10515600" cy="41932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13105">
              <a:lnSpc>
                <a:spcPct val="150000"/>
              </a:lnSpc>
              <a:spcBef>
                <a:spcPts val="700"/>
              </a:spcBef>
              <a:buSzTx/>
              <a:buNone/>
              <a:defRPr sz="218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证明对所有非负整数</a:t>
            </a:r>
            <a:r>
              <a:t>n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t>P(n)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都成立</a:t>
            </a:r>
          </a:p>
          <a:p>
            <a:pPr marL="0" indent="0" defTabSz="713105">
              <a:lnSpc>
                <a:spcPct val="150000"/>
              </a:lnSpc>
              <a:spcBef>
                <a:spcPts val="700"/>
              </a:spcBef>
              <a:defRPr sz="218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将</a:t>
            </a:r>
            <a:r>
              <a:t>P(k)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简化为</a:t>
            </a:r>
            <a:r>
              <a:t>k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个子问题：</a:t>
            </a:r>
            <a:r>
              <a:t> P(0), P(1), … , P(k-1)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，且它们均成立时，可以利用</a:t>
            </a:r>
            <a:r>
              <a:t>{P(0), P(1), … , P(k-1)}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推导出</a:t>
            </a:r>
            <a:r>
              <a:t>P(k)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也成立</a:t>
            </a:r>
          </a:p>
          <a:p>
            <a:pPr marL="534670" lvl="1" indent="-178435" defTabSz="713105">
              <a:lnSpc>
                <a:spcPct val="100000"/>
              </a:lnSpc>
              <a:spcBef>
                <a:spcPts val="300"/>
              </a:spcBef>
              <a:defRPr sz="187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如：</a:t>
            </a:r>
            <a:r>
              <a:t>P(0)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成立</a:t>
            </a: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P(1)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可由</a:t>
            </a:r>
            <a:r>
              <a:t>P(0)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推导出来</a:t>
            </a: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P(2)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可由</a:t>
            </a:r>
            <a:r>
              <a:t>P(0)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t> P(1)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推导出来</a:t>
            </a: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	     P(3)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可由</a:t>
            </a:r>
            <a:r>
              <a:t>P(0)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t> P(1)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t> P(2)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推导出来</a:t>
            </a: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 ……	  </a:t>
            </a: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P(k)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可由</a:t>
            </a:r>
            <a:r>
              <a:t>P(0), P(1), … , P(k-1)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推导出来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完全归纳法的适用范围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完全归纳法的适用范围</a:t>
            </a:r>
          </a:p>
        </p:txBody>
      </p:sp>
      <p:sp>
        <p:nvSpPr>
          <p:cNvPr id="173" name="适用于涉及自然数的递归函数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7030A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适用于涉及自然数的递归函数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参数为非负整数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f(x)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的递归调用形如</a:t>
            </a:r>
            <a:r>
              <a:t>f(y),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且</a:t>
            </a:r>
            <a:r>
              <a:t>size(y)&lt;size(x)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用完全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用完全归纳法证明</a:t>
            </a:r>
          </a:p>
        </p:txBody>
      </p:sp>
      <p:sp>
        <p:nvSpPr>
          <p:cNvPr id="176" name="fun decimal (n:int) : int list =     if n&lt;10 then [n]         else (n mod 10) :: decimal (n div 10)…"/>
          <p:cNvSpPr txBox="1"/>
          <p:nvPr/>
        </p:nvSpPr>
        <p:spPr>
          <a:xfrm>
            <a:off x="952500" y="1536700"/>
            <a:ext cx="8948738" cy="48320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dirty="0"/>
              <a:t>fun</a:t>
            </a:r>
            <a:r>
              <a:rPr b="0" dirty="0"/>
              <a:t> decimal (n:int) : int list =</a:t>
            </a:r>
            <a:br>
              <a:rPr b="0" dirty="0"/>
            </a:br>
            <a:r>
              <a:rPr b="0" dirty="0"/>
              <a:t>    </a:t>
            </a:r>
            <a:r>
              <a:rPr dirty="0"/>
              <a:t>if</a:t>
            </a:r>
            <a:r>
              <a:rPr b="0" dirty="0"/>
              <a:t> n&lt;10 </a:t>
            </a:r>
            <a:r>
              <a:rPr dirty="0"/>
              <a:t>then</a:t>
            </a:r>
            <a:r>
              <a:rPr b="0" dirty="0"/>
              <a:t> [n]</a:t>
            </a:r>
            <a:br>
              <a:rPr b="0" dirty="0"/>
            </a:br>
            <a:r>
              <a:rPr b="0" dirty="0"/>
              <a:t>	       </a:t>
            </a:r>
            <a:r>
              <a:rPr dirty="0"/>
              <a:t>else</a:t>
            </a:r>
            <a:r>
              <a:rPr b="0" dirty="0"/>
              <a:t> (n mod 10) :: decimal (n div 10)</a:t>
            </a:r>
          </a:p>
          <a:p>
            <a:pPr>
              <a:defRPr sz="1000">
                <a:solidFill>
                  <a:srgbClr val="0033CC"/>
                </a:solidFill>
              </a:defRPr>
            </a:pPr>
            <a:r>
              <a:rPr dirty="0"/>
              <a:t>	</a:t>
            </a:r>
          </a:p>
          <a:p>
            <a:pPr>
              <a:defRPr sz="2800">
                <a:solidFill>
                  <a:srgbClr val="0033CC"/>
                </a:solidFill>
              </a:defRPr>
            </a:pPr>
            <a:r>
              <a:rPr dirty="0"/>
              <a:t>	(when n≥10,0≤n div 10 &lt;n )</a:t>
            </a:r>
            <a:endParaRPr lang="en-US" dirty="0"/>
          </a:p>
          <a:p>
            <a:pPr>
              <a:defRPr sz="2800">
                <a:solidFill>
                  <a:srgbClr val="0033CC"/>
                </a:solidFill>
              </a:defRPr>
            </a:pPr>
            <a:endParaRPr lang="en-US" dirty="0"/>
          </a:p>
          <a:p>
            <a:pPr>
              <a:defRPr sz="2800">
                <a:solidFill>
                  <a:srgbClr val="0033CC"/>
                </a:solidFill>
              </a:defRPr>
            </a:pPr>
            <a:r>
              <a:rPr lang="fr-FR" sz="3200" b="1" dirty="0">
                <a:solidFill>
                  <a:srgbClr val="0033CC"/>
                </a:solidFill>
                <a:sym typeface="Gill Sans" panose="020B0502020104020203"/>
              </a:rPr>
              <a:t>fun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([ ]: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list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) : 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= 0</a:t>
            </a:r>
            <a:br>
              <a:rPr lang="fr-FR" sz="3200" dirty="0">
                <a:solidFill>
                  <a:srgbClr val="0033CC"/>
                </a:solidFill>
                <a:sym typeface="Gill Sans" panose="020B0502020104020203"/>
              </a:rPr>
            </a:b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  | 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(d::L) = d + 10 * (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L);</a:t>
            </a:r>
            <a:endParaRPr dirty="0">
              <a:solidFill>
                <a:srgbClr val="0433FF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>
              <a:defRPr>
                <a:solidFill>
                  <a:srgbClr val="0433FF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dirty="0">
              <a:solidFill>
                <a:srgbClr val="0433FF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>
              <a:defRPr sz="3200"/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试证明：对所有值 </a:t>
            </a:r>
            <a:r>
              <a:rPr dirty="0"/>
              <a:t>n:int (n≥0)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br>
              <a:rPr dirty="0">
                <a:latin typeface="黑体"/>
                <a:ea typeface="黑体"/>
                <a:cs typeface="黑体"/>
                <a:sym typeface="黑体"/>
              </a:rPr>
            </a:br>
            <a:r>
              <a:rPr dirty="0"/>
              <a:t>		eval (decimal n) = n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用完全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用完全归纳法证明</a:t>
            </a:r>
          </a:p>
        </p:txBody>
      </p:sp>
      <p:sp>
        <p:nvSpPr>
          <p:cNvPr id="176" name="fun decimal (n:int) : int list =     if n&lt;10 then [n]         else (n mod 10) :: decimal (n div 10)…"/>
          <p:cNvSpPr txBox="1"/>
          <p:nvPr/>
        </p:nvSpPr>
        <p:spPr>
          <a:xfrm>
            <a:off x="681315" y="1983075"/>
            <a:ext cx="10919012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sz="2800" dirty="0">
                <a:solidFill>
                  <a:schemeClr val="tx1"/>
                </a:solidFill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&lt;=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时，</a:t>
            </a:r>
            <a:r>
              <a:rPr lang="en-US" altLang="zh-CN" sz="2800" dirty="0">
                <a:solidFill>
                  <a:schemeClr val="tx1"/>
                </a:solidFill>
              </a:rPr>
              <a:t>decimal(n)=[n],</a:t>
            </a:r>
            <a:r>
              <a:rPr lang="zh-CN" altLang="en-US" sz="2800" dirty="0">
                <a:solidFill>
                  <a:schemeClr val="tx1"/>
                </a:solidFill>
              </a:rPr>
              <a:t> 要证明</a:t>
            </a:r>
            <a:r>
              <a:rPr lang="en-US" altLang="zh-CN" sz="2800" dirty="0" err="1">
                <a:solidFill>
                  <a:schemeClr val="tx1"/>
                </a:solidFill>
              </a:rPr>
              <a:t>eval</a:t>
            </a:r>
            <a:r>
              <a:rPr lang="en-US" altLang="zh-CN" sz="2800" dirty="0">
                <a:solidFill>
                  <a:schemeClr val="tx1"/>
                </a:solidFill>
              </a:rPr>
              <a:t> (decimal n) =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" name="矩形 1"/>
          <p:cNvSpPr/>
          <p:nvPr/>
        </p:nvSpPr>
        <p:spPr>
          <a:xfrm>
            <a:off x="1064419" y="1398300"/>
            <a:ext cx="8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2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对所有值 </a:t>
            </a:r>
            <a:r>
              <a:rPr lang="en-US" altLang="zh-CN" dirty="0" err="1"/>
              <a:t>n:int</a:t>
            </a:r>
            <a:r>
              <a:rPr lang="en-US" altLang="zh-CN" dirty="0"/>
              <a:t> (n≥0)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dirty="0" err="1"/>
              <a:t>eval</a:t>
            </a:r>
            <a:r>
              <a:rPr lang="en-US" altLang="zh-CN" dirty="0"/>
              <a:t> (decimal n) = n</a:t>
            </a:r>
          </a:p>
        </p:txBody>
      </p:sp>
      <p:sp>
        <p:nvSpPr>
          <p:cNvPr id="5" name="fun decimal (n:int) : int list =     if n&lt;10 then [n]         else (n mod 10) :: decimal (n div 10)…"/>
          <p:cNvSpPr txBox="1"/>
          <p:nvPr/>
        </p:nvSpPr>
        <p:spPr>
          <a:xfrm>
            <a:off x="6435912" y="127660"/>
            <a:ext cx="6013076" cy="1476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sz="1800" dirty="0"/>
              <a:t>fun</a:t>
            </a:r>
            <a:r>
              <a:rPr sz="1800" b="0" dirty="0"/>
              <a:t> decimal (n:int) : int list =</a:t>
            </a:r>
            <a:br>
              <a:rPr sz="1800" b="0" dirty="0"/>
            </a:br>
            <a:r>
              <a:rPr sz="1800" b="0" dirty="0"/>
              <a:t>    </a:t>
            </a:r>
            <a:r>
              <a:rPr sz="1800" dirty="0"/>
              <a:t>if</a:t>
            </a:r>
            <a:r>
              <a:rPr sz="1800" b="0" dirty="0"/>
              <a:t> n&lt;10 </a:t>
            </a:r>
            <a:r>
              <a:rPr sz="1800" dirty="0"/>
              <a:t>then</a:t>
            </a:r>
            <a:r>
              <a:rPr sz="1800" b="0" dirty="0"/>
              <a:t> [n</a:t>
            </a:r>
            <a:r>
              <a:rPr lang="en-US" altLang="zh-CN" sz="1800" dirty="0"/>
              <a:t>]</a:t>
            </a:r>
            <a:r>
              <a:rPr sz="1800" b="0" dirty="0"/>
              <a:t> </a:t>
            </a:r>
            <a:r>
              <a:rPr sz="1800" dirty="0"/>
              <a:t>else</a:t>
            </a:r>
            <a:r>
              <a:rPr sz="1800" b="0" dirty="0"/>
              <a:t> (n mod 10) :: decimal (n div 10)</a:t>
            </a:r>
            <a:r>
              <a:rPr lang="en-US" altLang="zh-CN" sz="1800" dirty="0"/>
              <a:t>;</a:t>
            </a:r>
            <a:endParaRPr lang="en-US" sz="1800" dirty="0"/>
          </a:p>
          <a:p>
            <a:pPr>
              <a:defRPr sz="2800">
                <a:solidFill>
                  <a:srgbClr val="0033CC"/>
                </a:solidFill>
              </a:defRPr>
            </a:pPr>
            <a:r>
              <a:rPr lang="fr-FR" sz="1800" b="1" dirty="0">
                <a:solidFill>
                  <a:srgbClr val="0033CC"/>
                </a:solidFill>
                <a:sym typeface="Gill Sans" panose="020B0502020104020203"/>
              </a:rPr>
              <a:t>fun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([ ]: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list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) :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= 0</a:t>
            </a:r>
            <a:br>
              <a:rPr lang="fr-FR" sz="1800" dirty="0">
                <a:solidFill>
                  <a:srgbClr val="0033CC"/>
                </a:solidFill>
                <a:sym typeface="Gill Sans" panose="020B0502020104020203"/>
              </a:rPr>
            </a:b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  |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(d::L) = d + 10 * (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L);</a:t>
            </a:r>
            <a:endParaRPr sz="1800" dirty="0">
              <a:solidFill>
                <a:srgbClr val="0433FF"/>
              </a:solidFill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>
              <a:defRPr>
                <a:solidFill>
                  <a:srgbClr val="0433FF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800" dirty="0">
              <a:solidFill>
                <a:srgbClr val="0433FF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6" name="fun decimal (n:int) : int list =     if n&lt;10 then [n]         else (n mod 10) :: decimal (n div 10)…"/>
          <p:cNvSpPr txBox="1"/>
          <p:nvPr/>
        </p:nvSpPr>
        <p:spPr>
          <a:xfrm>
            <a:off x="681315" y="3352680"/>
            <a:ext cx="11353800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时，有</a:t>
            </a:r>
            <a:r>
              <a:rPr lang="en-US" altLang="zh-CN" dirty="0">
                <a:solidFill>
                  <a:schemeClr val="tx1"/>
                </a:solidFill>
              </a:rPr>
              <a:t>eval(decimal(m))=m,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>
                <a:solidFill>
                  <a:schemeClr val="tx1"/>
                </a:solidFill>
              </a:rPr>
              <a:t>要证明</a:t>
            </a:r>
            <a:r>
              <a:rPr lang="en-US" altLang="zh-CN" dirty="0">
                <a:solidFill>
                  <a:schemeClr val="tx1"/>
                </a:solidFill>
              </a:rPr>
              <a:t>eval (decimal m+1) 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fun decimal (n:int) : int list =     if n&lt;10 then [n]         else (n mod 10) :: decimal (n div 10)…"/>
          <p:cNvSpPr txBox="1"/>
          <p:nvPr/>
        </p:nvSpPr>
        <p:spPr>
          <a:xfrm>
            <a:off x="681315" y="2568149"/>
            <a:ext cx="10919012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/>
              <a:t>eval</a:t>
            </a:r>
            <a:r>
              <a:rPr lang="en-US" altLang="zh-CN" dirty="0"/>
              <a:t> (decimal n) = </a:t>
            </a:r>
            <a:r>
              <a:rPr lang="en-US" altLang="zh-CN" dirty="0" err="1"/>
              <a:t>eval</a:t>
            </a:r>
            <a:r>
              <a:rPr lang="en-US" altLang="zh-CN" dirty="0"/>
              <a:t>([n])=n+10</a:t>
            </a:r>
            <a:r>
              <a:rPr lang="zh-CN" altLang="en-US" dirty="0"/>
              <a:t>*</a:t>
            </a:r>
            <a:r>
              <a:rPr lang="en-US" altLang="zh-CN" dirty="0" err="1"/>
              <a:t>eval</a:t>
            </a:r>
            <a:r>
              <a:rPr lang="en-US" altLang="zh-CN" dirty="0"/>
              <a:t>([</a:t>
            </a:r>
            <a:r>
              <a:rPr lang="zh-CN" altLang="en-US" dirty="0"/>
              <a:t> </a:t>
            </a:r>
            <a:r>
              <a:rPr lang="en-US" altLang="zh-CN" dirty="0"/>
              <a:t>])=n+0=n</a:t>
            </a:r>
            <a:endParaRPr lang="zh-CN" altLang="en-US" dirty="0"/>
          </a:p>
        </p:txBody>
      </p:sp>
      <p:sp>
        <p:nvSpPr>
          <p:cNvPr id="8" name="fun decimal (n:int) : int list =     if n&lt;10 then [n]         else (n mod 10) :: decimal (n div 10)…"/>
          <p:cNvSpPr txBox="1"/>
          <p:nvPr/>
        </p:nvSpPr>
        <p:spPr>
          <a:xfrm>
            <a:off x="681287" y="4629923"/>
            <a:ext cx="11353800" cy="25533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/>
              <a:t>设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n=m+1, x = m mod 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y= m div 10</a:t>
            </a:r>
            <a:endParaRPr lang="en-US" altLang="zh-CN" dirty="0"/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/>
              <a:t>eval (decimal m+1) = eval((m+1 mod 10) :: decimal (m+1 div 10))</a:t>
            </a:r>
            <a:r>
              <a:rPr lang="zh-CN" altLang="en-US" dirty="0"/>
              <a:t> </a:t>
            </a: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/>
              <a:t>= x+1+10</a:t>
            </a:r>
            <a:r>
              <a:rPr lang="zh-CN" altLang="en-US" dirty="0"/>
              <a:t>*</a:t>
            </a:r>
            <a:r>
              <a:rPr lang="en-US" altLang="zh-CN" dirty="0"/>
              <a:t>eval(y)</a:t>
            </a:r>
            <a:r>
              <a:rPr lang="zh-CN" altLang="en-US" dirty="0"/>
              <a:t> </a:t>
            </a: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/>
              <a:t>=x+1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*</a:t>
            </a:r>
            <a:r>
              <a:rPr lang="en-US" altLang="zh-CN" dirty="0"/>
              <a:t> 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*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+1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m+1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zh-CN" altLang="en-US" dirty="0"/>
          </a:p>
          <a:p>
            <a:pPr>
              <a:defRPr sz="3200" b="1">
                <a:solidFill>
                  <a:srgbClr val="0033CC"/>
                </a:solidFill>
              </a:defRPr>
            </a:pPr>
            <a:endParaRPr lang="zh-CN" altLang="en-US" dirty="0"/>
          </a:p>
        </p:txBody>
      </p:sp>
      <p:sp>
        <p:nvSpPr>
          <p:cNvPr id="9" name="?为什么不能用？">
            <a:extLst>
              <a:ext uri="{FF2B5EF4-FFF2-40B4-BE49-F238E27FC236}">
                <a16:creationId xmlns:a16="http://schemas.microsoft.com/office/drawing/2014/main" id="{33B431C8-9B5E-1E4B-92C7-D88C1738F587}"/>
              </a:ext>
            </a:extLst>
          </p:cNvPr>
          <p:cNvSpPr txBox="1"/>
          <p:nvPr/>
        </p:nvSpPr>
        <p:spPr>
          <a:xfrm>
            <a:off x="4103630" y="5687831"/>
            <a:ext cx="7496697" cy="490712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wrap="square" lIns="45719" rIns="45719" anchor="ctr">
            <a:spAutoFit/>
          </a:bodyPr>
          <a:lstStyle/>
          <a:p>
            <a:pPr>
              <a:lnSpc>
                <a:spcPct val="90000"/>
              </a:lnSpc>
              <a:defRPr sz="4400" b="1">
                <a:solidFill>
                  <a:srgbClr val="FF0000"/>
                </a:solidFill>
                <a:latin typeface="华文隶书"/>
                <a:ea typeface="华文隶书"/>
                <a:cs typeface="华文隶书"/>
                <a:sym typeface="华文隶书"/>
              </a:defRPr>
            </a:pPr>
            <a:r>
              <a:rPr lang="en" altLang="zh-CN" sz="2800" b="1" dirty="0">
                <a:solidFill>
                  <a:srgbClr val="FF0000"/>
                </a:solidFill>
                <a:latin typeface="+mn-lt"/>
              </a:rPr>
              <a:t>eval(y)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=eval(m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div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10),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是一个个位数</a:t>
            </a:r>
            <a:endParaRPr sz="28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用完全归纳法证明"/>
          <p:cNvSpPr txBox="1">
            <a:spLocks noGrp="1"/>
          </p:cNvSpPr>
          <p:nvPr>
            <p:ph type="title" idx="4294967295"/>
          </p:nvPr>
        </p:nvSpPr>
        <p:spPr>
          <a:xfrm>
            <a:off x="169069" y="9460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用完全归纳法证明</a:t>
            </a:r>
          </a:p>
        </p:txBody>
      </p:sp>
      <p:sp>
        <p:nvSpPr>
          <p:cNvPr id="176" name="fun decimal (n:int) : int list =     if n&lt;10 then [n]         else (n mod 10) :: decimal (n div 10)…"/>
          <p:cNvSpPr txBox="1"/>
          <p:nvPr/>
        </p:nvSpPr>
        <p:spPr>
          <a:xfrm>
            <a:off x="681315" y="1983075"/>
            <a:ext cx="10919012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sz="2800" dirty="0">
                <a:solidFill>
                  <a:schemeClr val="tx1"/>
                </a:solidFill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&lt;=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时，</a:t>
            </a:r>
            <a:r>
              <a:rPr lang="en-US" altLang="zh-CN" sz="2800" dirty="0">
                <a:solidFill>
                  <a:schemeClr val="tx1"/>
                </a:solidFill>
              </a:rPr>
              <a:t>decimal(n)=[n],</a:t>
            </a:r>
            <a:r>
              <a:rPr lang="zh-CN" altLang="en-US" sz="2800" dirty="0">
                <a:solidFill>
                  <a:schemeClr val="tx1"/>
                </a:solidFill>
              </a:rPr>
              <a:t> 要证明</a:t>
            </a:r>
            <a:r>
              <a:rPr lang="en-US" altLang="zh-CN" sz="2800" dirty="0" err="1">
                <a:solidFill>
                  <a:schemeClr val="tx1"/>
                </a:solidFill>
              </a:rPr>
              <a:t>eval</a:t>
            </a:r>
            <a:r>
              <a:rPr lang="en-US" altLang="zh-CN" sz="2800" dirty="0">
                <a:solidFill>
                  <a:schemeClr val="tx1"/>
                </a:solidFill>
              </a:rPr>
              <a:t> (decimal n) =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" name="矩形 1"/>
          <p:cNvSpPr/>
          <p:nvPr/>
        </p:nvSpPr>
        <p:spPr>
          <a:xfrm>
            <a:off x="1064419" y="1398300"/>
            <a:ext cx="8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2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对所有值 </a:t>
            </a:r>
            <a:r>
              <a:rPr lang="en-US" altLang="zh-CN" dirty="0" err="1"/>
              <a:t>n:int</a:t>
            </a:r>
            <a:r>
              <a:rPr lang="en-US" altLang="zh-CN" dirty="0"/>
              <a:t> (n≥0)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dirty="0" err="1"/>
              <a:t>eval</a:t>
            </a:r>
            <a:r>
              <a:rPr lang="en-US" altLang="zh-CN" dirty="0"/>
              <a:t> (decimal n) = n</a:t>
            </a:r>
          </a:p>
        </p:txBody>
      </p:sp>
      <p:sp>
        <p:nvSpPr>
          <p:cNvPr id="5" name="fun decimal (n:int) : int list =     if n&lt;10 then [n]         else (n mod 10) :: decimal (n div 10)…"/>
          <p:cNvSpPr txBox="1"/>
          <p:nvPr/>
        </p:nvSpPr>
        <p:spPr>
          <a:xfrm>
            <a:off x="6435912" y="127660"/>
            <a:ext cx="6013076" cy="1476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sz="1800" dirty="0"/>
              <a:t>fun</a:t>
            </a:r>
            <a:r>
              <a:rPr sz="1800" b="0" dirty="0"/>
              <a:t> decimal (n:int) : int list =</a:t>
            </a:r>
            <a:br>
              <a:rPr sz="1800" b="0" dirty="0"/>
            </a:br>
            <a:r>
              <a:rPr sz="1800" b="0" dirty="0"/>
              <a:t>    </a:t>
            </a:r>
            <a:r>
              <a:rPr sz="1800" dirty="0"/>
              <a:t>if</a:t>
            </a:r>
            <a:r>
              <a:rPr sz="1800" b="0" dirty="0"/>
              <a:t> n&lt;10 </a:t>
            </a:r>
            <a:r>
              <a:rPr sz="1800" dirty="0"/>
              <a:t>then</a:t>
            </a:r>
            <a:r>
              <a:rPr sz="1800" b="0" dirty="0"/>
              <a:t> [n</a:t>
            </a:r>
            <a:r>
              <a:rPr lang="en-US" altLang="zh-CN" sz="1800" dirty="0"/>
              <a:t>]</a:t>
            </a:r>
            <a:r>
              <a:rPr sz="1800" b="0" dirty="0"/>
              <a:t> </a:t>
            </a:r>
            <a:r>
              <a:rPr sz="1800" dirty="0"/>
              <a:t>else</a:t>
            </a:r>
            <a:r>
              <a:rPr sz="1800" b="0" dirty="0"/>
              <a:t> (n mod 10) :: decimal (n div 10)</a:t>
            </a:r>
            <a:r>
              <a:rPr lang="en-US" altLang="zh-CN" sz="1800" dirty="0"/>
              <a:t>;</a:t>
            </a:r>
            <a:endParaRPr lang="en-US" sz="1800" dirty="0"/>
          </a:p>
          <a:p>
            <a:pPr>
              <a:defRPr sz="2800">
                <a:solidFill>
                  <a:srgbClr val="0033CC"/>
                </a:solidFill>
              </a:defRPr>
            </a:pPr>
            <a:r>
              <a:rPr lang="fr-FR" sz="1800" b="1" dirty="0">
                <a:solidFill>
                  <a:srgbClr val="0033CC"/>
                </a:solidFill>
                <a:sym typeface="Gill Sans" panose="020B0502020104020203"/>
              </a:rPr>
              <a:t>fun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([ ]: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list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) :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= 0</a:t>
            </a:r>
            <a:br>
              <a:rPr lang="fr-FR" sz="1800" dirty="0">
                <a:solidFill>
                  <a:srgbClr val="0033CC"/>
                </a:solidFill>
                <a:sym typeface="Gill Sans" panose="020B0502020104020203"/>
              </a:rPr>
            </a:b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  |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(d::L) = d + 10 * (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L);</a:t>
            </a:r>
            <a:endParaRPr sz="1800" dirty="0">
              <a:solidFill>
                <a:srgbClr val="0433FF"/>
              </a:solidFill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>
              <a:defRPr>
                <a:solidFill>
                  <a:srgbClr val="0433FF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800" dirty="0">
              <a:solidFill>
                <a:srgbClr val="0433FF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6" name="fun decimal (n:int) : int list =     if n&lt;10 then [n]         else (n mod 10) :: decimal (n div 10)…"/>
          <p:cNvSpPr txBox="1"/>
          <p:nvPr/>
        </p:nvSpPr>
        <p:spPr>
          <a:xfrm>
            <a:off x="681315" y="3352680"/>
            <a:ext cx="11353800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时，对于</a:t>
            </a:r>
            <a:r>
              <a:rPr lang="en-US" altLang="zh-CN" dirty="0">
                <a:solidFill>
                  <a:schemeClr val="tx1"/>
                </a:solidFill>
              </a:rPr>
              <a:t>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0&lt;=m&lt;n,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en-US" altLang="zh-CN" dirty="0" err="1">
                <a:solidFill>
                  <a:schemeClr val="tx1"/>
                </a:solidFill>
              </a:rPr>
              <a:t>eval</a:t>
            </a:r>
            <a:r>
              <a:rPr lang="en-US" altLang="zh-CN" dirty="0">
                <a:solidFill>
                  <a:schemeClr val="tx1"/>
                </a:solidFill>
              </a:rPr>
              <a:t>(decimal(m))=m,</a:t>
            </a:r>
            <a:r>
              <a:rPr lang="zh-CN" altLang="en-US" dirty="0">
                <a:solidFill>
                  <a:schemeClr val="tx1"/>
                </a:solidFill>
              </a:rPr>
              <a:t> 要证明</a:t>
            </a:r>
            <a:r>
              <a:rPr lang="en-US" altLang="zh-CN" dirty="0" err="1">
                <a:solidFill>
                  <a:schemeClr val="tx1"/>
                </a:solidFill>
              </a:rPr>
              <a:t>eval</a:t>
            </a:r>
            <a:r>
              <a:rPr lang="en-US" altLang="zh-CN" dirty="0">
                <a:solidFill>
                  <a:schemeClr val="tx1"/>
                </a:solidFill>
              </a:rPr>
              <a:t> (decimal n) 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fun decimal (n:int) : int list =     if n&lt;10 then [n]         else (n mod 10) :: decimal (n div 10)…"/>
          <p:cNvSpPr txBox="1"/>
          <p:nvPr/>
        </p:nvSpPr>
        <p:spPr>
          <a:xfrm>
            <a:off x="681315" y="2568149"/>
            <a:ext cx="10919012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/>
              <a:t>eval</a:t>
            </a:r>
            <a:r>
              <a:rPr lang="en-US" altLang="zh-CN" dirty="0"/>
              <a:t> (decimal n) = </a:t>
            </a:r>
            <a:r>
              <a:rPr lang="en-US" altLang="zh-CN" dirty="0" err="1"/>
              <a:t>eval</a:t>
            </a:r>
            <a:r>
              <a:rPr lang="en-US" altLang="zh-CN" dirty="0"/>
              <a:t>([n])=n+10</a:t>
            </a:r>
            <a:r>
              <a:rPr lang="zh-CN" altLang="en-US" dirty="0"/>
              <a:t>*</a:t>
            </a:r>
            <a:r>
              <a:rPr lang="en-US" altLang="zh-CN" dirty="0" err="1"/>
              <a:t>eval</a:t>
            </a:r>
            <a:r>
              <a:rPr lang="en-US" altLang="zh-CN" dirty="0"/>
              <a:t>([</a:t>
            </a:r>
            <a:r>
              <a:rPr lang="zh-CN" altLang="en-US" dirty="0"/>
              <a:t> </a:t>
            </a:r>
            <a:r>
              <a:rPr lang="en-US" altLang="zh-CN" dirty="0"/>
              <a:t>])=n+0=n</a:t>
            </a:r>
            <a:endParaRPr lang="zh-CN" altLang="en-US" dirty="0"/>
          </a:p>
        </p:txBody>
      </p:sp>
      <p:sp>
        <p:nvSpPr>
          <p:cNvPr id="8" name="fun decimal (n:int) : int list =     if n&lt;10 then [n]         else (n mod 10) :: decimal (n div 10)…"/>
          <p:cNvSpPr txBox="1"/>
          <p:nvPr/>
        </p:nvSpPr>
        <p:spPr>
          <a:xfrm>
            <a:off x="681287" y="4629923"/>
            <a:ext cx="11353800" cy="25533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mod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y=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div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/>
              <a:t>eval (decimal n) = </a:t>
            </a:r>
            <a:r>
              <a:rPr lang="en-US" altLang="zh-CN" dirty="0" err="1"/>
              <a:t>eval</a:t>
            </a:r>
            <a:r>
              <a:rPr lang="en-US" altLang="zh-CN" dirty="0"/>
              <a:t>((n mod 10) :: decimal (n div 10))</a:t>
            </a:r>
            <a:r>
              <a:rPr lang="zh-CN" altLang="en-US" dirty="0"/>
              <a:t> </a:t>
            </a: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/>
              <a:t>= </a:t>
            </a:r>
            <a:r>
              <a:rPr lang="en-US" altLang="zh-CN" dirty="0" err="1"/>
              <a:t>eval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x:: decimal y</a:t>
            </a:r>
            <a:r>
              <a:rPr lang="zh-CN" altLang="en-US" dirty="0"/>
              <a:t> </a:t>
            </a:r>
            <a:r>
              <a:rPr lang="en-US" altLang="zh-CN" dirty="0"/>
              <a:t>)n+10</a:t>
            </a:r>
            <a:r>
              <a:rPr lang="zh-CN" altLang="en-US" dirty="0"/>
              <a:t>*</a:t>
            </a:r>
            <a:r>
              <a:rPr lang="en-US" altLang="zh-CN" dirty="0" err="1"/>
              <a:t>eval</a:t>
            </a:r>
            <a:r>
              <a:rPr lang="en-US" altLang="zh-CN" dirty="0"/>
              <a:t>([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/>
              <a:t>=x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*</a:t>
            </a:r>
            <a:r>
              <a:rPr lang="en-US" altLang="zh-CN" dirty="0"/>
              <a:t> decimal 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*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zh-CN" altLang="en-US" dirty="0"/>
          </a:p>
          <a:p>
            <a:pPr>
              <a:defRPr sz="3200" b="1">
                <a:solidFill>
                  <a:srgbClr val="0033CC"/>
                </a:solidFill>
              </a:defRP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72776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结构归纳法(structural 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4286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结构归纳法</a:t>
            </a:r>
            <a:r>
              <a:rPr sz="3600"/>
              <a:t>(structural induction)</a:t>
            </a:r>
          </a:p>
        </p:txBody>
      </p:sp>
      <p:sp>
        <p:nvSpPr>
          <p:cNvPr id="180" name="完全归纳法在其他数据类型上的推广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1754186"/>
            <a:ext cx="10515600" cy="32750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93395">
              <a:lnSpc>
                <a:spcPct val="150000"/>
              </a:lnSpc>
              <a:spcBef>
                <a:spcPts val="500"/>
              </a:spcBef>
              <a:buSzTx/>
              <a:buNone/>
              <a:defRPr sz="17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完全归纳法在其他数据类型上的推广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0" indent="0" defTabSz="493395">
              <a:lnSpc>
                <a:spcPct val="100000"/>
              </a:lnSpc>
              <a:spcBef>
                <a:spcPts val="500"/>
              </a:spcBef>
              <a:defRPr sz="17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基本情形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rPr dirty="0"/>
              <a:t> P([ ])</a:t>
            </a:r>
          </a:p>
          <a:p>
            <a:pPr marL="0" indent="0" defTabSz="493395">
              <a:lnSpc>
                <a:spcPct val="100000"/>
              </a:lnSpc>
              <a:spcBef>
                <a:spcPts val="500"/>
              </a:spcBef>
              <a:defRPr sz="17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归纳步骤：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1)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对具有类型</a:t>
            </a:r>
            <a:r>
              <a:rPr dirty="0" err="1"/>
              <a:t>t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的所有元素</a:t>
            </a:r>
            <a:r>
              <a:rPr dirty="0" err="1"/>
              <a:t>y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dirty="0" err="1"/>
              <a:t>t</a:t>
            </a:r>
            <a:r>
              <a:rPr dirty="0"/>
              <a:t> </a:t>
            </a:r>
            <a:r>
              <a:rPr dirty="0" err="1"/>
              <a:t>list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类型的数</a:t>
            </a:r>
            <a:r>
              <a:rPr dirty="0" err="1"/>
              <a:t>ys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，都有</a:t>
            </a:r>
            <a:r>
              <a:rPr dirty="0" err="1"/>
              <a:t>P</a:t>
            </a:r>
            <a:r>
              <a:rPr dirty="0"/>
              <a:t>(</a:t>
            </a:r>
            <a:r>
              <a:rPr dirty="0" err="1"/>
              <a:t>ys</a:t>
            </a:r>
            <a:r>
              <a:rPr dirty="0"/>
              <a:t>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成立时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dirty="0"/>
              <a:t> </a:t>
            </a:r>
            <a:endParaRPr lang="en-US" dirty="0"/>
          </a:p>
          <a:p>
            <a:pPr marL="1005840" lvl="2" indent="0" defTabSz="493395">
              <a:lnSpc>
                <a:spcPct val="100000"/>
              </a:lnSpc>
              <a:spcBef>
                <a:spcPts val="500"/>
              </a:spcBef>
              <a:buNone/>
              <a:defRPr sz="17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 altLang="en-US" dirty="0"/>
              <a:t>   </a:t>
            </a:r>
            <a:r>
              <a:rPr lang="en-US" altLang="zh-CN" dirty="0"/>
              <a:t>2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zh-CN" altLang="en-US" dirty="0"/>
              <a:t>证明</a:t>
            </a:r>
            <a:r>
              <a:rPr dirty="0"/>
              <a:t>P(y::</a:t>
            </a:r>
            <a:r>
              <a:rPr dirty="0" err="1"/>
              <a:t>ys</a:t>
            </a:r>
            <a:r>
              <a:rPr dirty="0"/>
              <a:t>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成立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,</a:t>
            </a:r>
          </a:p>
          <a:p>
            <a:pPr marL="1005840" lvl="2" indent="0" defTabSz="493395">
              <a:lnSpc>
                <a:spcPct val="100000"/>
              </a:lnSpc>
              <a:spcBef>
                <a:spcPts val="500"/>
              </a:spcBef>
              <a:buNone/>
              <a:defRPr sz="17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lang="en-US" dirty="0"/>
          </a:p>
          <a:p>
            <a:pPr marL="1005840" lvl="2" indent="0" defTabSz="493395">
              <a:lnSpc>
                <a:spcPct val="100000"/>
              </a:lnSpc>
              <a:spcBef>
                <a:spcPts val="500"/>
              </a:spcBef>
              <a:buNone/>
              <a:defRPr sz="17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lang="en-US" dirty="0"/>
          </a:p>
          <a:p>
            <a:pPr marL="0" indent="0" defTabSz="493395">
              <a:lnSpc>
                <a:spcPct val="100000"/>
              </a:lnSpc>
              <a:spcBef>
                <a:spcPts val="500"/>
              </a:spcBef>
              <a:buNone/>
              <a:defRPr sz="17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en-US" dirty="0" err="1"/>
              <a:t>换句话说</a:t>
            </a:r>
            <a:r>
              <a:rPr lang="zh-CN" altLang="en-US" dirty="0"/>
              <a:t>，在</a:t>
            </a:r>
            <a:r>
              <a:rPr dirty="0"/>
              <a:t>∀ </a:t>
            </a:r>
            <a:r>
              <a:rPr dirty="0" err="1"/>
              <a:t>i</a:t>
            </a:r>
            <a:r>
              <a:rPr dirty="0"/>
              <a:t> &lt; k, P(</a:t>
            </a:r>
            <a:r>
              <a:rPr dirty="0" err="1"/>
              <a:t>i</a:t>
            </a:r>
            <a:r>
              <a:rPr dirty="0"/>
              <a:t>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成立的条件下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证明</a:t>
            </a:r>
            <a:r>
              <a:rPr dirty="0"/>
              <a:t>P(k)</a:t>
            </a:r>
            <a:r>
              <a:rPr lang="zh-CN" altLang="en-US" dirty="0"/>
              <a:t>成立。</a:t>
            </a:r>
            <a:endParaRPr dirty="0"/>
          </a:p>
        </p:txBody>
      </p:sp>
      <p:sp>
        <p:nvSpPr>
          <p:cNvPr id="181" name="适用于涉及表和树的递归函数"/>
          <p:cNvSpPr txBox="1"/>
          <p:nvPr/>
        </p:nvSpPr>
        <p:spPr>
          <a:xfrm>
            <a:off x="1038225" y="5273675"/>
            <a:ext cx="10515600" cy="20974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 sz="3600" b="1"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适用于涉及表和树的递归函数</a:t>
            </a:r>
          </a:p>
          <a:p>
            <a:pPr lvl="1">
              <a:spcBef>
                <a:spcPts val="500"/>
              </a:spcBef>
              <a:defRPr sz="3200" b="1"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build="p" animBg="1" advAuto="0"/>
      <p:bldP spid="181" grpId="2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良基归纳法(well-founded 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良基归纳法</a:t>
            </a:r>
            <a:r>
              <a:rPr sz="3600"/>
              <a:t>(well-founded induction)</a:t>
            </a:r>
          </a:p>
        </p:txBody>
      </p:sp>
      <p:sp>
        <p:nvSpPr>
          <p:cNvPr id="184" name="关系≺是良基的：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1754187"/>
            <a:ext cx="10515600" cy="17176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575945">
              <a:lnSpc>
                <a:spcPct val="150000"/>
              </a:lnSpc>
              <a:spcBef>
                <a:spcPts val="600"/>
              </a:spcBef>
              <a:buSzTx/>
              <a:buNone/>
              <a:defRPr sz="20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关系</a:t>
            </a:r>
            <a:r>
              <a:t>≺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是良基的：</a:t>
            </a:r>
          </a:p>
          <a:p>
            <a:pPr marL="0" indent="0" defTabSz="575945">
              <a:lnSpc>
                <a:spcPct val="150000"/>
              </a:lnSpc>
              <a:spcBef>
                <a:spcPts val="600"/>
              </a:spcBef>
              <a:buSzTx/>
              <a:buNone/>
              <a:defRPr sz="20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    不存在无穷降序链：</a:t>
            </a:r>
            <a:r>
              <a:t>…≺Xn≺…≺X2≺X1,</a:t>
            </a:r>
          </a:p>
          <a:p>
            <a:pPr marL="0" indent="0" defTabSz="575945">
              <a:lnSpc>
                <a:spcPct val="150000"/>
              </a:lnSpc>
              <a:spcBef>
                <a:spcPts val="600"/>
              </a:spcBef>
              <a:buSzTx/>
              <a:buNone/>
              <a:defRPr sz="2015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对所有</a:t>
            </a:r>
            <a:r>
              <a:t>y’ ≺y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，有</a:t>
            </a:r>
            <a:r>
              <a:rPr b="0"/>
              <a:t>P(y)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，则</a:t>
            </a:r>
            <a:r>
              <a:rPr b="0"/>
              <a:t>P(y’)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成立</a:t>
            </a:r>
          </a:p>
        </p:txBody>
      </p:sp>
      <p:sp>
        <p:nvSpPr>
          <p:cNvPr id="185" name="可以处理广泛的可终止计算问题"/>
          <p:cNvSpPr txBox="1"/>
          <p:nvPr/>
        </p:nvSpPr>
        <p:spPr>
          <a:xfrm>
            <a:off x="1038225" y="5273675"/>
            <a:ext cx="10515600" cy="726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3600">
                <a:solidFill>
                  <a:srgbClr val="7030A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可以处理广泛的可终止计算问题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  <p:bldP spid="185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近似运行时间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近似运行时间</a:t>
            </a:r>
          </a:p>
        </p:txBody>
      </p:sp>
      <p:sp>
        <p:nvSpPr>
          <p:cNvPr id="188" name="反映基于大批量数据的程序运行性能…"/>
          <p:cNvSpPr txBox="1">
            <a:spLocks noGrp="1"/>
          </p:cNvSpPr>
          <p:nvPr>
            <p:ph type="body" sz="half" idx="4294967295"/>
          </p:nvPr>
        </p:nvSpPr>
        <p:spPr>
          <a:xfrm>
            <a:off x="666750" y="1690687"/>
            <a:ext cx="10515600" cy="3090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0340" indent="-180340" defTabSz="721995">
              <a:spcBef>
                <a:spcPts val="700"/>
              </a:spcBef>
              <a:defRPr sz="22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反映基于大批量数据的程序运行性能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541655" lvl="1" indent="-180340" defTabSz="721995">
              <a:lnSpc>
                <a:spcPct val="120000"/>
              </a:lnSpc>
              <a:spcBef>
                <a:spcPts val="300"/>
              </a:spcBef>
              <a:defRPr sz="189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假设基本操作为常量执行时间</a:t>
            </a:r>
            <a:r>
              <a:rPr sz="1265" dirty="0"/>
              <a:t>(Assume basic ops take </a:t>
            </a:r>
            <a:r>
              <a:rPr sz="1265" i="1" dirty="0"/>
              <a:t>constant</a:t>
            </a:r>
            <a:r>
              <a:rPr sz="1265" dirty="0"/>
              <a:t> time)</a:t>
            </a:r>
          </a:p>
          <a:p>
            <a:pPr marL="541655" lvl="1" indent="-180340" defTabSz="721995">
              <a:lnSpc>
                <a:spcPct val="120000"/>
              </a:lnSpc>
              <a:spcBef>
                <a:spcPts val="300"/>
              </a:spcBef>
              <a:defRPr sz="189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用</a:t>
            </a:r>
            <a:r>
              <a:rPr dirty="0" err="1"/>
              <a:t>Ο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记号表示算法的时间性能</a:t>
            </a:r>
            <a:r>
              <a:rPr sz="1265" dirty="0"/>
              <a:t>(Give big-O classification)</a:t>
            </a:r>
          </a:p>
          <a:p>
            <a:pPr marL="541655" lvl="1" indent="-180340" defTabSz="721995">
              <a:lnSpc>
                <a:spcPct val="100000"/>
              </a:lnSpc>
              <a:spcBef>
                <a:spcPts val="300"/>
              </a:spcBef>
              <a:defRPr sz="189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sz="1265" dirty="0"/>
          </a:p>
          <a:p>
            <a:pPr marL="180340" indent="-180340" defTabSz="721995">
              <a:spcBef>
                <a:spcPts val="700"/>
              </a:spcBef>
              <a:defRPr sz="22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/>
              <a:t>f(n)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的近似运行时间为</a:t>
            </a:r>
            <a:r>
              <a:rPr dirty="0" err="1"/>
              <a:t>O</a:t>
            </a:r>
            <a:r>
              <a:rPr dirty="0"/>
              <a:t>(g(n))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：</a:t>
            </a:r>
          </a:p>
          <a:p>
            <a:pPr marL="541655" lvl="1" indent="-180340" defTabSz="721995">
              <a:lnSpc>
                <a:spcPct val="120000"/>
              </a:lnSpc>
              <a:spcBef>
                <a:spcPts val="300"/>
              </a:spcBef>
              <a:defRPr sz="22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存在整数</a:t>
            </a:r>
            <a:r>
              <a:rPr dirty="0" err="1"/>
              <a:t>N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dirty="0" err="1"/>
              <a:t>c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，满足</a:t>
            </a:r>
            <a:r>
              <a:rPr dirty="0"/>
              <a:t> </a:t>
            </a:r>
          </a:p>
          <a:p>
            <a:pPr marL="180340" lvl="1" indent="180340" defTabSz="721995">
              <a:lnSpc>
                <a:spcPct val="120000"/>
              </a:lnSpc>
              <a:spcBef>
                <a:spcPts val="300"/>
              </a:spcBef>
              <a:buSzTx/>
              <a:buNone/>
              <a:defRPr sz="22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/>
              <a:t>   ∀</a:t>
            </a:r>
            <a:r>
              <a:rPr dirty="0" err="1"/>
              <a:t>n≥N</a:t>
            </a:r>
            <a:r>
              <a:rPr dirty="0"/>
              <a:t>, f(n</a:t>
            </a:r>
            <a:r>
              <a:rPr lang="en-US" altLang="zh-CN" dirty="0"/>
              <a:t>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的近似运行时间</a:t>
            </a:r>
            <a:r>
              <a:rPr dirty="0"/>
              <a:t>≤ c g(n)</a:t>
            </a:r>
          </a:p>
        </p:txBody>
      </p:sp>
      <p:sp>
        <p:nvSpPr>
          <p:cNvPr id="189" name="为什么叫“近似”？…"/>
          <p:cNvSpPr txBox="1"/>
          <p:nvPr/>
        </p:nvSpPr>
        <p:spPr>
          <a:xfrm>
            <a:off x="5227637" y="4283074"/>
            <a:ext cx="6907213" cy="23285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为什么叫</a:t>
            </a:r>
            <a:r>
              <a:t>“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近似</a:t>
            </a:r>
            <a:r>
              <a:t>”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？</a:t>
            </a:r>
          </a:p>
          <a:p>
            <a:pPr>
              <a:defRPr sz="2400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 sz="2000">
                <a:latin typeface="黑体"/>
                <a:ea typeface="黑体"/>
                <a:cs typeface="黑体"/>
                <a:sym typeface="黑体"/>
              </a:rPr>
              <a:t>加法中的常数加不考虑</a:t>
            </a:r>
            <a:r>
              <a:rPr sz="1800"/>
              <a:t>(Additive constants don’t matter)</a:t>
            </a:r>
          </a:p>
          <a:p>
            <a:pPr>
              <a:defRPr sz="2400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 sz="2000"/>
              <a:t>n</a:t>
            </a:r>
            <a:r>
              <a:rPr sz="2000" baseline="30000"/>
              <a:t>5</a:t>
            </a:r>
            <a:r>
              <a:rPr sz="2000"/>
              <a:t>+1000000 is O(n</a:t>
            </a:r>
            <a:r>
              <a:rPr sz="2000" baseline="30000"/>
              <a:t>5</a:t>
            </a:r>
            <a:r>
              <a:rPr sz="2000"/>
              <a:t>)</a:t>
            </a:r>
          </a:p>
          <a:p>
            <a:pPr>
              <a:defRPr sz="2000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乘法中的常数乘不考虑</a:t>
            </a:r>
            <a:r>
              <a:rPr sz="1800"/>
              <a:t>(Multiplicative constants don’t matter)</a:t>
            </a:r>
            <a:endParaRPr sz="2800"/>
          </a:p>
          <a:p>
            <a:pPr>
              <a:defRPr sz="2400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 sz="2000"/>
              <a:t>1000000n</a:t>
            </a:r>
            <a:r>
              <a:rPr sz="2000" baseline="30000"/>
              <a:t>5</a:t>
            </a:r>
            <a:r>
              <a:rPr sz="2000"/>
              <a:t> is O(n</a:t>
            </a:r>
            <a:r>
              <a:rPr sz="2000" baseline="30000"/>
              <a:t>5</a:t>
            </a:r>
            <a:r>
              <a:rPr sz="2000"/>
              <a:t>)</a:t>
            </a:r>
          </a:p>
          <a:p>
            <a:pPr>
              <a:defRPr sz="2000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• g(n)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尽可能精确</a:t>
            </a:r>
            <a:r>
              <a:rPr sz="1800"/>
              <a:t>(Be as accurate as you can)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build="p" animBg="1" advAuto="0"/>
      <p:bldP spid="189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声明(Declarations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声明</a:t>
            </a:r>
            <a:r>
              <a:t>(Declarations)</a:t>
            </a:r>
          </a:p>
        </p:txBody>
      </p:sp>
      <p:sp>
        <p:nvSpPr>
          <p:cNvPr id="33" name="赋予某个对象一个名字，包括值、类型、签名、结构等"/>
          <p:cNvSpPr txBox="1">
            <a:spLocks noGrp="1"/>
          </p:cNvSpPr>
          <p:nvPr>
            <p:ph type="body" sz="quarter" idx="4294967295"/>
          </p:nvPr>
        </p:nvSpPr>
        <p:spPr>
          <a:xfrm>
            <a:off x="808037" y="1660525"/>
            <a:ext cx="10515601" cy="573088"/>
          </a:xfrm>
          <a:prstGeom prst="rect">
            <a:avLst/>
          </a:prstGeom>
        </p:spPr>
        <p:txBody>
          <a:bodyPr>
            <a:normAutofit/>
          </a:bodyPr>
          <a:lstStyle>
            <a:lvl1pPr marL="226060" indent="-226060" defTabSz="904875">
              <a:spcBef>
                <a:spcPts val="900"/>
              </a:spcBef>
              <a:defRPr sz="277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赋予某个对象一个名字，包括值、类型、签名、结构等</a:t>
            </a:r>
          </a:p>
        </p:txBody>
      </p:sp>
      <p:sp>
        <p:nvSpPr>
          <p:cNvPr id="34" name="函数的声明：…"/>
          <p:cNvSpPr txBox="1"/>
          <p:nvPr/>
        </p:nvSpPr>
        <p:spPr>
          <a:xfrm>
            <a:off x="979487" y="2501900"/>
            <a:ext cx="10802939" cy="203347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函数的声明：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fun &lt;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函数名</a:t>
            </a:r>
            <a:r>
              <a:t>&gt; (&lt;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形式参数</a:t>
            </a:r>
            <a:r>
              <a:t>&gt;) : &lt;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结果类型</a:t>
            </a:r>
            <a:r>
              <a:t>&gt; = &lt;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函数体</a:t>
            </a:r>
            <a:r>
              <a:t>&gt;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/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例：</a:t>
            </a:r>
            <a:r>
              <a:t>fun divmod(x:int, y:int) : int*int = (x div y, x mod y)</a:t>
            </a:r>
          </a:p>
        </p:txBody>
      </p:sp>
      <p:sp>
        <p:nvSpPr>
          <p:cNvPr id="35" name="值的声明：…"/>
          <p:cNvSpPr txBox="1"/>
          <p:nvPr/>
        </p:nvSpPr>
        <p:spPr>
          <a:xfrm>
            <a:off x="979487" y="4630737"/>
            <a:ext cx="10172701" cy="21467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值的声明：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val pi = 3.1415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；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val (q:int, r:int) = divmod(42, 5)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；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采用静态绑定方式</a:t>
            </a:r>
            <a:r>
              <a:t>——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重新声明不会损坏系统、库或程序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 advAuto="0"/>
      <p:bldP spid="35" grpId="2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近似运行时间分析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近似运行时间分析</a:t>
            </a:r>
          </a:p>
        </p:txBody>
      </p:sp>
      <p:sp>
        <p:nvSpPr>
          <p:cNvPr id="192" name="求解步骤：…"/>
          <p:cNvSpPr txBox="1">
            <a:spLocks noGrp="1"/>
          </p:cNvSpPr>
          <p:nvPr>
            <p:ph type="body" idx="4294967295"/>
          </p:nvPr>
        </p:nvSpPr>
        <p:spPr>
          <a:xfrm>
            <a:off x="814387" y="1790699"/>
            <a:ext cx="10515601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2725" indent="-212725" defTabSz="850265">
              <a:lnSpc>
                <a:spcPct val="150000"/>
              </a:lnSpc>
              <a:spcBef>
                <a:spcPts val="900"/>
              </a:spcBef>
              <a:defRPr sz="260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求解步骤：</a:t>
            </a:r>
          </a:p>
          <a:p>
            <a:pPr marL="850265" lvl="1" indent="-425450" defTabSz="850265">
              <a:lnSpc>
                <a:spcPct val="150000"/>
              </a:lnSpc>
              <a:spcBef>
                <a:spcPts val="400"/>
              </a:spcBef>
              <a:buFontTx/>
              <a:buAutoNum type="arabicPeriod"/>
              <a:defRPr sz="22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找出算法中的基本语句：算法中执行次数最多的那条语句就是基本语句，通常是最内层循环的循环体</a:t>
            </a:r>
          </a:p>
          <a:p>
            <a:pPr marL="850265" lvl="1" indent="-425450" defTabSz="850265">
              <a:lnSpc>
                <a:spcPct val="150000"/>
              </a:lnSpc>
              <a:spcBef>
                <a:spcPts val="400"/>
              </a:spcBef>
              <a:buFontTx/>
              <a:buAutoNum type="arabicPeriod"/>
              <a:defRPr sz="22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计算基本语句的执行次数的数量级：忽略所有低次幂和最高次幂的系数，保证基本语句执行次数的函数中的最高次幂正确</a:t>
            </a:r>
          </a:p>
          <a:p>
            <a:pPr marL="850265" lvl="1" indent="-425450" defTabSz="850265">
              <a:lnSpc>
                <a:spcPct val="150000"/>
              </a:lnSpc>
              <a:spcBef>
                <a:spcPts val="400"/>
              </a:spcBef>
              <a:buFontTx/>
              <a:buAutoNum type="arabicPeriod"/>
              <a:defRPr sz="223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</a:t>
            </a:r>
            <a:r>
              <a:t>Ο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记号表示算法的时间性能：将基本语句执行次数的数量级放入</a:t>
            </a:r>
            <a:r>
              <a:t>Ο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记号中。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build="p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近似运行时间分析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近似运行时间分析</a:t>
            </a:r>
          </a:p>
        </p:txBody>
      </p:sp>
      <p:pic>
        <p:nvPicPr>
          <p:cNvPr id="19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4889500"/>
            <a:ext cx="11784013" cy="4937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for (i=1; i&lt;=n; i++)   x++;  for (i=1; i&lt;=n; i++)   for (j=1; j&lt;=n; j++)    x++;"/>
          <p:cNvSpPr txBox="1"/>
          <p:nvPr/>
        </p:nvSpPr>
        <p:spPr>
          <a:xfrm>
            <a:off x="1114425" y="1639887"/>
            <a:ext cx="4067175" cy="2606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33CC"/>
                </a:solidFill>
              </a:defRPr>
            </a:pPr>
            <a:r>
              <a:t>for (i=1; i&lt;=n; i++)</a:t>
            </a:r>
            <a:br/>
            <a:r>
              <a:rPr>
                <a:latin typeface="宋体"/>
                <a:ea typeface="宋体"/>
                <a:cs typeface="宋体"/>
                <a:sym typeface="宋体"/>
              </a:rPr>
              <a:t>　　</a:t>
            </a:r>
            <a:r>
              <a:t>x++;</a:t>
            </a:r>
            <a:br/>
            <a:br/>
            <a:r>
              <a:t>for (i=1; i&lt;=n; i++)</a:t>
            </a:r>
            <a:br/>
            <a:r>
              <a:rPr>
                <a:latin typeface="宋体"/>
                <a:ea typeface="宋体"/>
                <a:cs typeface="宋体"/>
                <a:sym typeface="宋体"/>
              </a:rPr>
              <a:t>　　</a:t>
            </a:r>
            <a:r>
              <a:t>for (j=1; j&lt;=n; j++)</a:t>
            </a:r>
            <a:br/>
            <a:r>
              <a:rPr>
                <a:latin typeface="宋体"/>
                <a:ea typeface="宋体"/>
                <a:cs typeface="宋体"/>
                <a:sym typeface="宋体"/>
              </a:rPr>
              <a:t>　　</a:t>
            </a:r>
            <a:r>
              <a:t>	x++;</a:t>
            </a:r>
          </a:p>
        </p:txBody>
      </p:sp>
      <p:pic>
        <p:nvPicPr>
          <p:cNvPr id="197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87" y="773112"/>
            <a:ext cx="5281613" cy="37242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775" y="5803900"/>
            <a:ext cx="292100" cy="301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9" name="image.png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962" y="5986462"/>
            <a:ext cx="30163" cy="5540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0" name="对数时间(logarithmic)"/>
          <p:cNvSpPr txBox="1"/>
          <p:nvPr/>
        </p:nvSpPr>
        <p:spPr>
          <a:xfrm>
            <a:off x="1558925" y="5345112"/>
            <a:ext cx="1477963" cy="5927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对数时间</a:t>
            </a:r>
            <a:r>
              <a:t>(logarithmic)</a:t>
            </a:r>
          </a:p>
        </p:txBody>
      </p:sp>
      <p:sp>
        <p:nvSpPr>
          <p:cNvPr id="201" name="线性时间(linear)"/>
          <p:cNvSpPr txBox="1"/>
          <p:nvPr/>
        </p:nvSpPr>
        <p:spPr>
          <a:xfrm>
            <a:off x="4325937" y="5333999"/>
            <a:ext cx="1101726" cy="59279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线性时间</a:t>
            </a:r>
            <a:r>
              <a:t>(linear)</a:t>
            </a:r>
          </a:p>
        </p:txBody>
      </p:sp>
      <p:sp>
        <p:nvSpPr>
          <p:cNvPr id="202" name="Quadratic        Cubic…"/>
          <p:cNvSpPr txBox="1"/>
          <p:nvPr/>
        </p:nvSpPr>
        <p:spPr>
          <a:xfrm>
            <a:off x="6869112" y="5345112"/>
            <a:ext cx="2462214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Quadratic        Cubic</a:t>
            </a:r>
          </a:p>
          <a:p>
            <a:pPr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多项式时间</a:t>
            </a:r>
            <a:r>
              <a:t>(polynomial)</a:t>
            </a:r>
          </a:p>
        </p:txBody>
      </p:sp>
      <p:sp>
        <p:nvSpPr>
          <p:cNvPr id="203" name="指数时间(exponential)"/>
          <p:cNvSpPr txBox="1"/>
          <p:nvPr/>
        </p:nvSpPr>
        <p:spPr>
          <a:xfrm>
            <a:off x="9823450" y="5310187"/>
            <a:ext cx="1847850" cy="5927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指数时间</a:t>
            </a:r>
            <a:r>
              <a:t>(exponential)</a:t>
            </a:r>
          </a:p>
        </p:txBody>
      </p:sp>
      <p:sp>
        <p:nvSpPr>
          <p:cNvPr id="204" name="平方根时间(square root)"/>
          <p:cNvSpPr txBox="1"/>
          <p:nvPr/>
        </p:nvSpPr>
        <p:spPr>
          <a:xfrm>
            <a:off x="2930525" y="5345112"/>
            <a:ext cx="1395413" cy="5927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平方根时间</a:t>
            </a:r>
            <a:r>
              <a:t>(square root)</a:t>
            </a:r>
          </a:p>
        </p:txBody>
      </p:sp>
      <p:sp>
        <p:nvSpPr>
          <p:cNvPr id="205" name="矩形"/>
          <p:cNvSpPr/>
          <p:nvPr/>
        </p:nvSpPr>
        <p:spPr>
          <a:xfrm>
            <a:off x="1641475" y="4818062"/>
            <a:ext cx="7877175" cy="1190626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rgbClr val="41719C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矩形"/>
          <p:cNvSpPr/>
          <p:nvPr/>
        </p:nvSpPr>
        <p:spPr>
          <a:xfrm>
            <a:off x="9882187" y="4818062"/>
            <a:ext cx="2005013" cy="1190626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rgbClr val="41719C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2" animBg="1" advAuto="0"/>
      <p:bldP spid="200" grpId="3" animBg="1" advAuto="0"/>
      <p:bldP spid="201" grpId="5" animBg="1" advAuto="0"/>
      <p:bldP spid="202" grpId="6" animBg="1" advAuto="0"/>
      <p:bldP spid="203" grpId="7" animBg="1" advAuto="0"/>
      <p:bldP spid="204" grpId="4" animBg="1" advAuto="0"/>
      <p:bldP spid="205" grpId="8" animBg="1" advAuto="0"/>
      <p:bldP spid="206" grpId="9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递推分析(recurrences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递推分析</a:t>
            </a:r>
            <a:r>
              <a:rPr sz="3200"/>
              <a:t>(recurrences)</a:t>
            </a:r>
          </a:p>
        </p:txBody>
      </p:sp>
      <p:sp>
        <p:nvSpPr>
          <p:cNvPr id="209" name="递归函数的定义给出了程序的递推关系，执行情况用work表示         (A recursive function definition suggests a recurrence relation for work, or runtime)…"/>
          <p:cNvSpPr txBox="1">
            <a:spLocks noGrp="1"/>
          </p:cNvSpPr>
          <p:nvPr>
            <p:ph type="body" idx="4294967295"/>
          </p:nvPr>
        </p:nvSpPr>
        <p:spPr>
          <a:xfrm>
            <a:off x="814387" y="1741487"/>
            <a:ext cx="10998201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1770" indent="-191770" defTabSz="767715">
              <a:spcBef>
                <a:spcPts val="800"/>
              </a:spcBef>
              <a:defRPr sz="235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递归函数的定义给出了程序的递推关系，执行情况用</a:t>
            </a:r>
            <a:r>
              <a:rPr i="1" dirty="0" err="1"/>
              <a:t>work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表示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         </a:t>
            </a:r>
            <a:endParaRPr lang="en-US" dirty="0">
              <a:latin typeface="黑体"/>
              <a:ea typeface="黑体"/>
              <a:cs typeface="黑体"/>
              <a:sym typeface="黑体"/>
            </a:endParaRPr>
          </a:p>
          <a:p>
            <a:pPr marL="495300" lvl="1" indent="0" defTabSz="767715">
              <a:spcBef>
                <a:spcPts val="800"/>
              </a:spcBef>
              <a:buNone/>
              <a:defRPr sz="235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sz="1680" dirty="0"/>
              <a:t>(</a:t>
            </a:r>
            <a:r>
              <a:rPr sz="1680" dirty="0">
                <a:latin typeface="+mj-lt"/>
                <a:ea typeface="+mj-ea"/>
                <a:cs typeface="+mj-cs"/>
                <a:sym typeface="Calibri"/>
              </a:rPr>
              <a:t>A </a:t>
            </a:r>
            <a:r>
              <a:rPr sz="1680" i="1" dirty="0">
                <a:latin typeface="+mj-lt"/>
                <a:ea typeface="+mj-ea"/>
                <a:cs typeface="+mj-cs"/>
                <a:sym typeface="Calibri"/>
              </a:rPr>
              <a:t>recursive function definition </a:t>
            </a:r>
            <a:r>
              <a:rPr sz="1680" dirty="0">
                <a:latin typeface="+mj-lt"/>
                <a:ea typeface="+mj-ea"/>
                <a:cs typeface="+mj-cs"/>
                <a:sym typeface="Calibri"/>
              </a:rPr>
              <a:t>suggests a </a:t>
            </a:r>
            <a:r>
              <a:rPr sz="1680" b="1" i="1" dirty="0">
                <a:latin typeface="+mj-lt"/>
                <a:ea typeface="+mj-ea"/>
                <a:cs typeface="+mj-cs"/>
                <a:sym typeface="Calibri"/>
              </a:rPr>
              <a:t>recurrence relation </a:t>
            </a:r>
            <a:r>
              <a:rPr sz="1680" dirty="0">
                <a:latin typeface="+mj-lt"/>
                <a:ea typeface="+mj-ea"/>
                <a:cs typeface="+mj-cs"/>
                <a:sym typeface="Calibri"/>
              </a:rPr>
              <a:t>for </a:t>
            </a:r>
            <a:r>
              <a:rPr sz="1680" i="1" dirty="0">
                <a:latin typeface="+mj-lt"/>
                <a:ea typeface="+mj-ea"/>
                <a:cs typeface="+mj-cs"/>
                <a:sym typeface="Calibri"/>
              </a:rPr>
              <a:t>work</a:t>
            </a:r>
            <a:r>
              <a:rPr sz="1680" dirty="0">
                <a:latin typeface="+mj-lt"/>
                <a:ea typeface="+mj-ea"/>
                <a:cs typeface="+mj-cs"/>
                <a:sym typeface="Calibri"/>
              </a:rPr>
              <a:t>, or </a:t>
            </a:r>
            <a:r>
              <a:rPr sz="1680" i="1" dirty="0">
                <a:latin typeface="+mj-lt"/>
                <a:ea typeface="+mj-ea"/>
                <a:cs typeface="+mj-cs"/>
                <a:sym typeface="Calibri"/>
              </a:rPr>
              <a:t>runtime</a:t>
            </a:r>
            <a:r>
              <a:rPr sz="1680" dirty="0"/>
              <a:t>)</a:t>
            </a:r>
          </a:p>
          <a:p>
            <a:pPr marL="575945" lvl="1" indent="-191770" defTabSz="767715">
              <a:lnSpc>
                <a:spcPct val="100000"/>
              </a:lnSpc>
              <a:spcBef>
                <a:spcPts val="400"/>
              </a:spcBef>
              <a:defRPr sz="20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/>
              <a:t>W(n)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表示参数规模为</a:t>
            </a:r>
            <a:r>
              <a:rPr dirty="0" err="1"/>
              <a:t>n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的程序的执行情况</a:t>
            </a:r>
            <a:r>
              <a:rPr dirty="0" err="1"/>
              <a:t>work</a:t>
            </a:r>
            <a:r>
              <a:rPr dirty="0"/>
              <a:t> </a:t>
            </a:r>
            <a:r>
              <a:rPr sz="1345" dirty="0"/>
              <a:t>(</a:t>
            </a:r>
            <a:r>
              <a:rPr sz="1345" dirty="0">
                <a:latin typeface="+mj-lt"/>
                <a:ea typeface="+mj-ea"/>
                <a:cs typeface="+mj-cs"/>
                <a:sym typeface="Calibri"/>
              </a:rPr>
              <a:t>W(n) = work on inputs of size n)</a:t>
            </a:r>
            <a:endParaRPr sz="1345" dirty="0"/>
          </a:p>
          <a:p>
            <a:pPr marL="191770" indent="-191770" defTabSz="767715">
              <a:spcBef>
                <a:spcPts val="800"/>
              </a:spcBef>
              <a:defRPr sz="235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sz="1345" dirty="0"/>
          </a:p>
          <a:p>
            <a:pPr marL="191770" indent="-191770" defTabSz="767715">
              <a:spcBef>
                <a:spcPts val="800"/>
              </a:spcBef>
              <a:defRPr sz="235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/>
              <a:t>W(n)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的推导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：</a:t>
            </a:r>
          </a:p>
          <a:p>
            <a:pPr marL="575945" lvl="1" indent="-191770" defTabSz="767715">
              <a:lnSpc>
                <a:spcPct val="100000"/>
              </a:lnSpc>
              <a:spcBef>
                <a:spcPts val="400"/>
              </a:spcBef>
              <a:defRPr sz="20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/>
              <a:t>Base cases</a:t>
            </a:r>
            <a:r>
              <a:rPr lang="zh-CN" altLang="en-US" dirty="0"/>
              <a:t> </a:t>
            </a:r>
            <a:r>
              <a:rPr lang="en-US" altLang="zh-CN" dirty="0"/>
              <a:t>(P(0))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评估基本操作的执行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sz="1680" dirty="0"/>
              <a:t>(</a:t>
            </a:r>
            <a:r>
              <a:rPr sz="1680" dirty="0">
                <a:latin typeface="+mj-lt"/>
                <a:ea typeface="+mj-ea"/>
                <a:cs typeface="+mj-cs"/>
                <a:sym typeface="Calibri"/>
              </a:rPr>
              <a:t>Estimates the number of basic operations</a:t>
            </a:r>
            <a:r>
              <a:rPr sz="1680" dirty="0"/>
              <a:t>)</a:t>
            </a:r>
          </a:p>
          <a:p>
            <a:pPr marL="575945" lvl="1" indent="-191770" defTabSz="767715">
              <a:lnSpc>
                <a:spcPct val="100000"/>
              </a:lnSpc>
              <a:spcBef>
                <a:spcPts val="400"/>
              </a:spcBef>
              <a:defRPr sz="201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/>
              <a:t>Inductive case</a:t>
            </a:r>
            <a:r>
              <a:rPr lang="zh-CN" altLang="en-US" dirty="0"/>
              <a:t> </a:t>
            </a:r>
            <a:r>
              <a:rPr lang="en-US" altLang="zh-CN" dirty="0"/>
              <a:t>(P(x))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：</a:t>
            </a:r>
          </a:p>
          <a:p>
            <a:pPr marL="960120" lvl="2" indent="-191770" defTabSz="767715">
              <a:lnSpc>
                <a:spcPct val="100000"/>
              </a:lnSpc>
              <a:spcBef>
                <a:spcPts val="0"/>
              </a:spcBef>
              <a:defRPr sz="168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用归纳法得到</a:t>
            </a:r>
            <a:r>
              <a:rPr dirty="0" err="1"/>
              <a:t>W</a:t>
            </a:r>
            <a:r>
              <a:rPr dirty="0"/>
              <a:t>(n)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的表达式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sz="1510" dirty="0"/>
              <a:t>(</a:t>
            </a:r>
            <a:r>
              <a:rPr sz="1510" dirty="0">
                <a:latin typeface="+mj-lt"/>
                <a:ea typeface="+mj-ea"/>
                <a:cs typeface="+mj-cs"/>
                <a:sym typeface="Calibri"/>
              </a:rPr>
              <a:t>Try to find a </a:t>
            </a:r>
            <a:r>
              <a:rPr sz="1510" i="1" dirty="0">
                <a:latin typeface="+mj-lt"/>
                <a:ea typeface="+mj-ea"/>
                <a:cs typeface="+mj-cs"/>
                <a:sym typeface="Calibri"/>
              </a:rPr>
              <a:t>closed form </a:t>
            </a:r>
            <a:r>
              <a:rPr sz="1510" dirty="0">
                <a:latin typeface="+mj-lt"/>
                <a:ea typeface="+mj-ea"/>
                <a:cs typeface="+mj-cs"/>
                <a:sym typeface="Calibri"/>
              </a:rPr>
              <a:t>solution for W(n) using </a:t>
            </a:r>
            <a:r>
              <a:rPr sz="1510" i="1" dirty="0">
                <a:latin typeface="+mj-lt"/>
                <a:ea typeface="+mj-ea"/>
                <a:cs typeface="+mj-cs"/>
                <a:sym typeface="Calibri"/>
              </a:rPr>
              <a:t>induction</a:t>
            </a:r>
            <a:r>
              <a:rPr sz="1510" dirty="0"/>
              <a:t>)</a:t>
            </a:r>
          </a:p>
          <a:p>
            <a:pPr marL="960120" lvl="2" indent="-191770" defTabSz="767715">
              <a:lnSpc>
                <a:spcPct val="100000"/>
              </a:lnSpc>
              <a:spcBef>
                <a:spcPts val="0"/>
              </a:spcBef>
              <a:defRPr sz="168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对表达式进行简化，得到一个具有相同渐近属性的表达式</a:t>
            </a:r>
            <a:r>
              <a:rPr sz="1510" dirty="0"/>
              <a:t>(</a:t>
            </a:r>
            <a:r>
              <a:rPr sz="1510" dirty="0">
                <a:latin typeface="+mj-lt"/>
                <a:ea typeface="+mj-ea"/>
                <a:cs typeface="+mj-cs"/>
                <a:sym typeface="Calibri"/>
              </a:rPr>
              <a:t>Find solution to a </a:t>
            </a:r>
            <a:r>
              <a:rPr sz="1510" i="1" dirty="0">
                <a:latin typeface="+mj-lt"/>
                <a:ea typeface="+mj-ea"/>
                <a:cs typeface="+mj-cs"/>
                <a:sym typeface="Calibri"/>
              </a:rPr>
              <a:t>simplified </a:t>
            </a:r>
            <a:r>
              <a:rPr sz="1510" dirty="0">
                <a:latin typeface="+mj-lt"/>
                <a:ea typeface="+mj-ea"/>
                <a:cs typeface="+mj-cs"/>
                <a:sym typeface="Calibri"/>
              </a:rPr>
              <a:t>recurrence with the same asymptotic properties</a:t>
            </a:r>
            <a:r>
              <a:rPr sz="1510" dirty="0"/>
              <a:t>)</a:t>
            </a:r>
          </a:p>
          <a:p>
            <a:pPr marL="960120" lvl="2" indent="-191770" defTabSz="767715">
              <a:lnSpc>
                <a:spcPct val="100000"/>
              </a:lnSpc>
              <a:spcBef>
                <a:spcPts val="0"/>
              </a:spcBef>
              <a:defRPr sz="168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sz="1510" dirty="0"/>
          </a:p>
          <a:p>
            <a:pPr marL="191770" lvl="1" indent="191770" defTabSz="767715">
              <a:lnSpc>
                <a:spcPct val="100000"/>
              </a:lnSpc>
              <a:spcBef>
                <a:spcPts val="400"/>
              </a:spcBef>
              <a:buSzTx/>
              <a:buNone/>
              <a:defRPr sz="1850">
                <a:solidFill>
                  <a:srgbClr val="0033CC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注意：推导过程要规范</a:t>
            </a:r>
            <a:r>
              <a:rPr dirty="0"/>
              <a:t>(</a:t>
            </a:r>
            <a:r>
              <a:rPr sz="1680" dirty="0">
                <a:latin typeface="+mj-lt"/>
                <a:ea typeface="+mj-ea"/>
                <a:cs typeface="+mj-cs"/>
                <a:sym typeface="Calibri"/>
              </a:rPr>
              <a:t>Appeal to table of standard recurrences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build="p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递推分析实例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递推分析实例</a:t>
            </a:r>
          </a:p>
        </p:txBody>
      </p:sp>
      <p:sp>
        <p:nvSpPr>
          <p:cNvPr id="212" name="M：(fn n =&gt; if n=0 then 1 else 2 * exp(n-1))…"/>
          <p:cNvSpPr txBox="1">
            <a:spLocks noGrp="1"/>
          </p:cNvSpPr>
          <p:nvPr>
            <p:ph type="body" sz="half" idx="4294967295"/>
          </p:nvPr>
        </p:nvSpPr>
        <p:spPr>
          <a:xfrm>
            <a:off x="1169987" y="2781300"/>
            <a:ext cx="6007101" cy="3397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2400"/>
            </a:pPr>
            <a:r>
              <a:t>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t>(fn n =&gt; if n=0 then 1 else 2 * exp(n-1))</a:t>
            </a:r>
          </a:p>
          <a:p>
            <a:pPr marL="0" indent="0">
              <a:buSzTx/>
              <a:buNone/>
              <a:defRPr sz="2400"/>
            </a:pPr>
            <a:r>
              <a:t>exp 4 =&gt;</a:t>
            </a:r>
            <a:r>
              <a:rPr baseline="30000">
                <a:solidFill>
                  <a:srgbClr val="0033CC"/>
                </a:solidFill>
              </a:rPr>
              <a:t>(1) </a:t>
            </a:r>
            <a:r>
              <a:t>M 4 =&gt;</a:t>
            </a:r>
            <a:r>
              <a:rPr baseline="30000">
                <a:solidFill>
                  <a:srgbClr val="0033CC"/>
                </a:solidFill>
              </a:rPr>
              <a:t>(4) </a:t>
            </a:r>
            <a:r>
              <a:t>2 * (M 3)</a:t>
            </a:r>
          </a:p>
          <a:p>
            <a:pPr marL="0" indent="0">
              <a:buSzTx/>
              <a:buNone/>
              <a:defRPr sz="2400"/>
            </a:pPr>
            <a:r>
              <a:t> 		=&gt;</a:t>
            </a:r>
            <a:r>
              <a:rPr baseline="30000">
                <a:solidFill>
                  <a:srgbClr val="0033CC"/>
                </a:solidFill>
              </a:rPr>
              <a:t>(4) </a:t>
            </a:r>
            <a:r>
              <a:t>2 * (2 * (M 2))</a:t>
            </a:r>
          </a:p>
          <a:p>
            <a:pPr marL="0" indent="0">
              <a:buSzTx/>
              <a:buNone/>
              <a:defRPr sz="2400"/>
            </a:pPr>
            <a:r>
              <a:t>		=&gt;</a:t>
            </a:r>
            <a:r>
              <a:rPr baseline="30000">
                <a:solidFill>
                  <a:srgbClr val="0033CC"/>
                </a:solidFill>
              </a:rPr>
              <a:t>(4) </a:t>
            </a:r>
            <a:r>
              <a:t>2 * (2 * (2 * (M 1)))</a:t>
            </a:r>
          </a:p>
          <a:p>
            <a:pPr marL="0" indent="0">
              <a:buSzTx/>
              <a:buNone/>
              <a:defRPr sz="2400"/>
            </a:pPr>
            <a:r>
              <a:t>		=&gt;</a:t>
            </a:r>
            <a:r>
              <a:rPr baseline="30000">
                <a:solidFill>
                  <a:srgbClr val="0033CC"/>
                </a:solidFill>
              </a:rPr>
              <a:t>(4) </a:t>
            </a:r>
            <a:r>
              <a:t>2 * (2 * (2 * (2 * (M 0)))</a:t>
            </a:r>
          </a:p>
          <a:p>
            <a:pPr marL="0" indent="0">
              <a:buSzTx/>
              <a:buNone/>
              <a:defRPr sz="2400"/>
            </a:pPr>
            <a:r>
              <a:t>		=&gt;</a:t>
            </a:r>
            <a:r>
              <a:rPr baseline="30000">
                <a:solidFill>
                  <a:srgbClr val="0033CC"/>
                </a:solidFill>
              </a:rPr>
              <a:t>(2) </a:t>
            </a:r>
            <a:r>
              <a:t>2 * (2 * (2 * (2 * 1)))</a:t>
            </a:r>
          </a:p>
          <a:p>
            <a:pPr marL="0" indent="0">
              <a:buSzTx/>
              <a:buNone/>
              <a:defRPr sz="2400"/>
            </a:pPr>
            <a:r>
              <a:t>		=&gt;</a:t>
            </a:r>
            <a:r>
              <a:rPr baseline="30000">
                <a:solidFill>
                  <a:srgbClr val="0033CC"/>
                </a:solidFill>
              </a:rPr>
              <a:t>(4) </a:t>
            </a:r>
            <a:r>
              <a:t>16</a:t>
            </a:r>
          </a:p>
        </p:txBody>
      </p:sp>
      <p:sp>
        <p:nvSpPr>
          <p:cNvPr id="213" name="fun exp (n:int):int =…"/>
          <p:cNvSpPr txBox="1"/>
          <p:nvPr/>
        </p:nvSpPr>
        <p:spPr>
          <a:xfrm>
            <a:off x="1169987" y="1449387"/>
            <a:ext cx="6096001" cy="904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0033CC"/>
                </a:solidFill>
              </a:defRPr>
            </a:pPr>
            <a:r>
              <a:t>fun </a:t>
            </a:r>
            <a:r>
              <a:rPr b="0"/>
              <a:t>exp (n:int):int =</a:t>
            </a:r>
          </a:p>
          <a:p>
            <a:pPr>
              <a:defRPr sz="2800" b="1">
                <a:solidFill>
                  <a:srgbClr val="0033CC"/>
                </a:solidFill>
              </a:defRPr>
            </a:pPr>
            <a:r>
              <a:t>    if </a:t>
            </a:r>
            <a:r>
              <a:rPr b="0"/>
              <a:t>n=0 </a:t>
            </a:r>
            <a:r>
              <a:t>then </a:t>
            </a:r>
            <a:r>
              <a:rPr b="0"/>
              <a:t>1 </a:t>
            </a:r>
            <a:r>
              <a:t>else </a:t>
            </a:r>
            <a:r>
              <a:rPr b="0"/>
              <a:t>2 * exp (n-1);</a:t>
            </a:r>
          </a:p>
        </p:txBody>
      </p:sp>
      <p:sp>
        <p:nvSpPr>
          <p:cNvPr id="214" name="由此可推出：…"/>
          <p:cNvSpPr txBox="1"/>
          <p:nvPr/>
        </p:nvSpPr>
        <p:spPr>
          <a:xfrm>
            <a:off x="7265987" y="2781300"/>
            <a:ext cx="4238626" cy="8661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>
                <a:latin typeface="黑体"/>
                <a:ea typeface="黑体"/>
                <a:cs typeface="黑体"/>
                <a:sym typeface="黑体"/>
              </a:rPr>
              <a:t>由此可推出：</a:t>
            </a:r>
          </a:p>
          <a:p>
            <a:pPr>
              <a:defRPr sz="2400"/>
            </a:pPr>
            <a:r>
              <a:t> for all n≥0, exp n =&gt;</a:t>
            </a:r>
            <a:r>
              <a:rPr baseline="30000">
                <a:solidFill>
                  <a:srgbClr val="0033CC"/>
                </a:solidFill>
              </a:rPr>
              <a:t>(5n+3) </a:t>
            </a:r>
            <a:r>
              <a:t>2</a:t>
            </a:r>
            <a:r>
              <a:rPr baseline="30000"/>
              <a:t>n</a:t>
            </a:r>
          </a:p>
        </p:txBody>
      </p:sp>
      <p:sp>
        <p:nvSpPr>
          <p:cNvPr id="215" name="近似运行时间为：O(n)"/>
          <p:cNvSpPr txBox="1"/>
          <p:nvPr/>
        </p:nvSpPr>
        <p:spPr>
          <a:xfrm>
            <a:off x="7604125" y="4529137"/>
            <a:ext cx="4237038" cy="1005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黑体"/>
                <a:ea typeface="黑体"/>
                <a:cs typeface="黑体"/>
                <a:sym typeface="黑体"/>
              </a:rPr>
              <a:t>近似运行时间为：</a:t>
            </a:r>
            <a:r>
              <a:t>O(n)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216" name="M 4 =&gt; if 4=0 then ...…"/>
          <p:cNvSpPr txBox="1"/>
          <p:nvPr/>
        </p:nvSpPr>
        <p:spPr>
          <a:xfrm>
            <a:off x="180975" y="4281487"/>
            <a:ext cx="2339975" cy="11507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M 4 =&gt; if 4=0 then ...</a:t>
            </a:r>
          </a:p>
          <a:p>
            <a:pPr>
              <a:defRPr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    =&gt; 2 * exp (4-1)</a:t>
            </a:r>
          </a:p>
          <a:p>
            <a:pPr>
              <a:defRPr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    =&gt; 2 * M (4-1)</a:t>
            </a:r>
          </a:p>
          <a:p>
            <a:pPr>
              <a:defRPr>
                <a:solidFill>
                  <a:srgbClr val="7030A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    =&gt; 2 * M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build="p" animBg="1" advAuto="0"/>
      <p:bldP spid="214" grpId="3" animBg="1" advAuto="0"/>
      <p:bldP spid="215" grpId="4" animBg="1" advAuto="0"/>
      <p:bldP spid="216" grpId="2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时间复杂度 (big-O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时间复杂度 </a:t>
            </a:r>
            <a:r>
              <a:t>(big-O)</a:t>
            </a:r>
          </a:p>
        </p:txBody>
      </p:sp>
      <p:sp>
        <p:nvSpPr>
          <p:cNvPr id="219" name="时间复杂度也称渐近时间复杂度，表示为T(n)=O(f(n))，其中f(n)为算法中频度最大的语句频度。…"/>
          <p:cNvSpPr txBox="1">
            <a:spLocks noGrp="1"/>
          </p:cNvSpPr>
          <p:nvPr>
            <p:ph type="body" idx="4294967295"/>
          </p:nvPr>
        </p:nvSpPr>
        <p:spPr>
          <a:xfrm>
            <a:off x="838199" y="1825624"/>
            <a:ext cx="10602433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0185" lvl="1" indent="-210185" defTabSz="840740">
              <a:lnSpc>
                <a:spcPct val="100000"/>
              </a:lnSpc>
              <a:spcBef>
                <a:spcPts val="900"/>
              </a:spcBef>
              <a:defRPr sz="257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时间复杂度也称渐近时间复杂度，表示为</a:t>
            </a:r>
            <a:r>
              <a:rPr dirty="0" err="1"/>
              <a:t>T</a:t>
            </a:r>
            <a:r>
              <a:rPr dirty="0"/>
              <a:t>(n)=O(f(n))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其中</a:t>
            </a:r>
            <a:r>
              <a:rPr dirty="0" err="1"/>
              <a:t>f</a:t>
            </a:r>
            <a:r>
              <a:rPr dirty="0"/>
              <a:t>(n)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为算法中频度最大的语句频度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。</a:t>
            </a:r>
            <a:endParaRPr lang="en-US" dirty="0">
              <a:latin typeface="黑体"/>
              <a:ea typeface="黑体"/>
              <a:cs typeface="黑体"/>
              <a:sym typeface="黑体"/>
            </a:endParaRPr>
          </a:p>
          <a:p>
            <a:pPr marL="210185" lvl="1" indent="-210185" defTabSz="840740">
              <a:lnSpc>
                <a:spcPct val="100000"/>
              </a:lnSpc>
              <a:spcBef>
                <a:spcPts val="900"/>
              </a:spcBef>
              <a:defRPr sz="257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631190" lvl="2" indent="-210185" defTabSz="840740">
              <a:lnSpc>
                <a:spcPct val="100000"/>
              </a:lnSpc>
              <a:spcBef>
                <a:spcPts val="900"/>
              </a:spcBef>
              <a:defRPr sz="22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程序的执行时间依赖于具体的软硬件环境，不能用执行时间的长短来衡量算法的时间复杂度，而要通过基本语句执行次数的数量级来衡量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。</a:t>
            </a:r>
          </a:p>
          <a:p>
            <a:pPr marL="631190" lvl="2" indent="-210185" defTabSz="840740">
              <a:lnSpc>
                <a:spcPct val="100000"/>
              </a:lnSpc>
              <a:spcBef>
                <a:spcPts val="900"/>
              </a:spcBef>
              <a:defRPr sz="22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算法中语句的频度与问题规模有关，一般考虑问题规模趋向无穷大时，该程序时间复杂度的数量级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。</a:t>
            </a:r>
          </a:p>
          <a:p>
            <a:pPr marL="631190" lvl="2" indent="-210185" defTabSz="840740">
              <a:lnSpc>
                <a:spcPct val="100000"/>
              </a:lnSpc>
              <a:spcBef>
                <a:spcPts val="900"/>
              </a:spcBef>
              <a:defRPr sz="22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一般仅考虑在最坏情况下的时间复杂度，以保证算法的运行时间不会比它更长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程序执行情况W(n)分析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程序执行情况</a:t>
            </a:r>
            <a:r>
              <a:t>W(n)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分析</a:t>
            </a:r>
          </a:p>
        </p:txBody>
      </p:sp>
      <p:sp>
        <p:nvSpPr>
          <p:cNvPr id="222" name="fun exp (n:int):int =…"/>
          <p:cNvSpPr txBox="1">
            <a:spLocks noGrp="1"/>
          </p:cNvSpPr>
          <p:nvPr>
            <p:ph type="body" sz="quarter" idx="4294967295"/>
          </p:nvPr>
        </p:nvSpPr>
        <p:spPr>
          <a:xfrm>
            <a:off x="838200" y="1825625"/>
            <a:ext cx="10515600" cy="102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b="1">
                <a:solidFill>
                  <a:srgbClr val="0033CC"/>
                </a:solidFill>
              </a:defRPr>
            </a:pPr>
            <a:r>
              <a:t>fun </a:t>
            </a:r>
            <a:r>
              <a:rPr b="0"/>
              <a:t>exp (n:int):int =</a:t>
            </a:r>
          </a:p>
          <a:p>
            <a:pPr marL="0" indent="0">
              <a:buSzTx/>
              <a:buNone/>
              <a:defRPr b="1">
                <a:solidFill>
                  <a:srgbClr val="0033CC"/>
                </a:solidFill>
              </a:defRPr>
            </a:pPr>
            <a:r>
              <a:t>    if </a:t>
            </a:r>
            <a:r>
              <a:rPr b="0"/>
              <a:t>n=0 </a:t>
            </a:r>
            <a:r>
              <a:t>then </a:t>
            </a:r>
            <a:r>
              <a:rPr b="0"/>
              <a:t>1 </a:t>
            </a:r>
            <a:r>
              <a:t>else </a:t>
            </a:r>
            <a:r>
              <a:rPr b="0"/>
              <a:t>2 * exp (n-1);</a:t>
            </a:r>
          </a:p>
        </p:txBody>
      </p:sp>
      <p:sp>
        <p:nvSpPr>
          <p:cNvPr id="223" name="用Wexp(n)表示程序 exp(n)的执行时间…"/>
          <p:cNvSpPr txBox="1"/>
          <p:nvPr/>
        </p:nvSpPr>
        <p:spPr>
          <a:xfrm>
            <a:off x="1058862" y="3165475"/>
            <a:ext cx="6096001" cy="212554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</a:t>
            </a:r>
            <a:r>
              <a:t>W</a:t>
            </a:r>
            <a:r>
              <a:rPr baseline="-25000"/>
              <a:t>exp</a:t>
            </a:r>
            <a:r>
              <a:t>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表示程序</a:t>
            </a:r>
            <a:r>
              <a:t> exp(n)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的执行时间</a:t>
            </a:r>
          </a:p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W</a:t>
            </a:r>
            <a:r>
              <a:rPr baseline="-25000"/>
              <a:t>exp</a:t>
            </a:r>
            <a:r>
              <a:t>(0) = c</a:t>
            </a:r>
            <a:r>
              <a:rPr baseline="-25000"/>
              <a:t>0</a:t>
            </a:r>
          </a:p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W</a:t>
            </a:r>
            <a:r>
              <a:rPr baseline="-25000"/>
              <a:t>exp</a:t>
            </a:r>
            <a:r>
              <a:t>(n) = c</a:t>
            </a:r>
            <a:r>
              <a:rPr baseline="-25000"/>
              <a:t>0 </a:t>
            </a:r>
            <a:r>
              <a:t>+ n c</a:t>
            </a:r>
            <a:r>
              <a:rPr baseline="-25000"/>
              <a:t>1</a:t>
            </a:r>
            <a:r>
              <a:t>  	(n&gt;0)</a:t>
            </a:r>
          </a:p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/>
          </a:p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For all n ≥ 0, W</a:t>
            </a:r>
            <a:r>
              <a:rPr baseline="-25000"/>
              <a:t>exp</a:t>
            </a:r>
            <a:r>
              <a:t>(n) ≤ c n	</a:t>
            </a:r>
            <a:r>
              <a:rPr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   </a:t>
            </a:r>
            <a:r>
              <a:t>O(n)</a:t>
            </a:r>
          </a:p>
        </p:txBody>
      </p:sp>
      <p:sp>
        <p:nvSpPr>
          <p:cNvPr id="224" name="程序执行时间随n值的增加线性增长…"/>
          <p:cNvSpPr txBox="1"/>
          <p:nvPr/>
        </p:nvSpPr>
        <p:spPr>
          <a:xfrm>
            <a:off x="7385860" y="2120949"/>
            <a:ext cx="4320585" cy="261610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800"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 err="1"/>
              <a:t>程序执行时间随n值的增加线性增长</a:t>
            </a:r>
            <a:endParaRPr dirty="0"/>
          </a:p>
          <a:p>
            <a:pPr>
              <a:defRPr sz="2800">
                <a:solidFill>
                  <a:srgbClr val="0033CC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/>
          </a:p>
          <a:p>
            <a:pPr>
              <a:defRPr sz="4000">
                <a:solidFill>
                  <a:srgbClr val="FF0000"/>
                </a:solidFill>
                <a:latin typeface="隶书"/>
                <a:ea typeface="隶书"/>
                <a:cs typeface="隶书"/>
                <a:sym typeface="隶书"/>
              </a:defRPr>
            </a:pPr>
            <a:r>
              <a:rPr dirty="0" err="1"/>
              <a:t>能否缩短程序运行时间、提高效率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1" build="p" bldLvl="5" animBg="1" advAuto="0"/>
      <p:bldP spid="224" grpId="2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astexp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fastexp</a:t>
            </a:r>
          </a:p>
        </p:txBody>
      </p:sp>
      <p:sp>
        <p:nvSpPr>
          <p:cNvPr id="227" name="fun square(x:int):int = x * x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1652587"/>
            <a:ext cx="7231063" cy="25368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9155">
              <a:spcBef>
                <a:spcPts val="900"/>
              </a:spcBef>
              <a:buSzTx/>
              <a:buNone/>
              <a:defRPr sz="2630" b="1">
                <a:solidFill>
                  <a:srgbClr val="0033CC"/>
                </a:solidFill>
              </a:defRPr>
            </a:pPr>
            <a:r>
              <a:t>fun </a:t>
            </a:r>
            <a:r>
              <a:rPr b="0"/>
              <a:t>square(x:int):int = x * x</a:t>
            </a:r>
          </a:p>
          <a:p>
            <a:pPr marL="0" indent="0" defTabSz="859155">
              <a:spcBef>
                <a:spcPts val="900"/>
              </a:spcBef>
              <a:buSzTx/>
              <a:buNone/>
              <a:defRPr sz="2630" b="1">
                <a:solidFill>
                  <a:srgbClr val="0033CC"/>
                </a:solidFill>
              </a:defRPr>
            </a:pPr>
            <a:r>
              <a:t>fun </a:t>
            </a:r>
            <a:r>
              <a:rPr b="0"/>
              <a:t>fastexp (n:int):int =</a:t>
            </a:r>
          </a:p>
          <a:p>
            <a:pPr marL="0" indent="0" defTabSz="859155">
              <a:spcBef>
                <a:spcPts val="900"/>
              </a:spcBef>
              <a:buSzTx/>
              <a:buNone/>
              <a:defRPr sz="2630" b="1">
                <a:solidFill>
                  <a:srgbClr val="0033CC"/>
                </a:solidFill>
              </a:defRPr>
            </a:pPr>
            <a:r>
              <a:t>    if </a:t>
            </a:r>
            <a:r>
              <a:rPr b="0"/>
              <a:t>n=0 </a:t>
            </a:r>
            <a:r>
              <a:t>then </a:t>
            </a:r>
            <a:r>
              <a:rPr b="0"/>
              <a:t>1 </a:t>
            </a:r>
            <a:r>
              <a:t>else</a:t>
            </a:r>
          </a:p>
          <a:p>
            <a:pPr marL="0" indent="0" defTabSz="859155">
              <a:spcBef>
                <a:spcPts val="900"/>
              </a:spcBef>
              <a:buSzTx/>
              <a:buNone/>
              <a:defRPr sz="2630" b="1">
                <a:solidFill>
                  <a:srgbClr val="0033CC"/>
                </a:solidFill>
              </a:defRPr>
            </a:pPr>
            <a:r>
              <a:t>    if </a:t>
            </a:r>
            <a:r>
              <a:rPr b="0"/>
              <a:t>n mod 2 = 0 </a:t>
            </a:r>
            <a:r>
              <a:t>then </a:t>
            </a:r>
            <a:r>
              <a:rPr b="0"/>
              <a:t>square(fastexp (n div 2))</a:t>
            </a:r>
          </a:p>
          <a:p>
            <a:pPr marL="0" indent="0" defTabSz="859155">
              <a:spcBef>
                <a:spcPts val="900"/>
              </a:spcBef>
              <a:buSzTx/>
              <a:buNone/>
              <a:defRPr sz="2630" b="1">
                <a:solidFill>
                  <a:srgbClr val="0033CC"/>
                </a:solidFill>
              </a:defRPr>
            </a:pPr>
            <a:r>
              <a:t>		       else </a:t>
            </a:r>
            <a:r>
              <a:rPr b="0"/>
              <a:t>2 * fastexp(n-1)</a:t>
            </a:r>
          </a:p>
        </p:txBody>
      </p:sp>
      <p:sp>
        <p:nvSpPr>
          <p:cNvPr id="228" name="fastexp 4 = square(fastexp 2)…"/>
          <p:cNvSpPr txBox="1"/>
          <p:nvPr/>
        </p:nvSpPr>
        <p:spPr>
          <a:xfrm>
            <a:off x="625475" y="4556125"/>
            <a:ext cx="6096000" cy="18594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fastexp 4 = square(fastexp 2)</a:t>
            </a:r>
          </a:p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= square(square (fastexp 1))</a:t>
            </a:r>
          </a:p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= square(square (2 * fastexp 0))</a:t>
            </a:r>
          </a:p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= square(square (2 * 1))</a:t>
            </a:r>
          </a:p>
          <a:p>
            <a:pPr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     = square 4 =16</a:t>
            </a:r>
          </a:p>
        </p:txBody>
      </p:sp>
      <p:sp>
        <p:nvSpPr>
          <p:cNvPr id="229" name="Wfastexp(n)如何推导？"/>
          <p:cNvSpPr txBox="1"/>
          <p:nvPr/>
        </p:nvSpPr>
        <p:spPr>
          <a:xfrm>
            <a:off x="7346950" y="3971924"/>
            <a:ext cx="3889931" cy="68810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W</a:t>
            </a:r>
            <a:r>
              <a:rPr baseline="-25000"/>
              <a:t>fastexp</a:t>
            </a:r>
            <a:r>
              <a:t>(n)</a:t>
            </a:r>
            <a:r>
              <a:rPr>
                <a:latin typeface="隶书"/>
                <a:ea typeface="隶书"/>
                <a:cs typeface="隶书"/>
                <a:sym typeface="隶书"/>
              </a:rPr>
              <a:t>如何推导？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1" animBg="1" advAuto="0"/>
      <p:bldP spid="229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图像" descr="图像"/>
          <p:cNvPicPr>
            <a:picLocks noChangeAspect="1"/>
          </p:cNvPicPr>
          <p:nvPr/>
        </p:nvPicPr>
        <p:blipFill>
          <a:blip r:embed="rId2"/>
          <a:srcRect t="22551"/>
          <a:stretch>
            <a:fillRect/>
          </a:stretch>
        </p:blipFill>
        <p:spPr>
          <a:xfrm>
            <a:off x="1989613" y="2022275"/>
            <a:ext cx="8212774" cy="39692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2" name="程序执行情况分析：Can it be faster？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程序执行情况分析：Can it be faster？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图像" descr="图像"/>
          <p:cNvPicPr>
            <a:picLocks noChangeAspect="1"/>
          </p:cNvPicPr>
          <p:nvPr/>
        </p:nvPicPr>
        <p:blipFill>
          <a:blip r:embed="rId2"/>
          <a:srcRect t="17979"/>
          <a:stretch>
            <a:fillRect/>
          </a:stretch>
        </p:blipFill>
        <p:spPr>
          <a:xfrm>
            <a:off x="2369098" y="1613103"/>
            <a:ext cx="7453804" cy="46514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5" name="程序执行情况分析：Can it be faster？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程序执行情况分析：Can it be faster？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图像" descr="图像"/>
          <p:cNvPicPr>
            <a:picLocks noChangeAspect="1"/>
          </p:cNvPicPr>
          <p:nvPr/>
        </p:nvPicPr>
        <p:blipFill>
          <a:blip r:embed="rId2"/>
          <a:srcRect t="18578"/>
          <a:stretch>
            <a:fillRect/>
          </a:stretch>
        </p:blipFill>
        <p:spPr>
          <a:xfrm>
            <a:off x="2266571" y="1919006"/>
            <a:ext cx="7658858" cy="4537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程序执行情况分析：Can it be faster？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程序执行情况分析：Can it be faster？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声明、类型和值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声明、类型和值</a:t>
            </a:r>
          </a:p>
        </p:txBody>
      </p:sp>
      <p:sp>
        <p:nvSpPr>
          <p:cNvPr id="38" name="任意一个类型的表达式都可以进行求值操作  An expression of type t can be evaluated…"/>
          <p:cNvSpPr txBox="1">
            <a:spLocks noGrp="1"/>
          </p:cNvSpPr>
          <p:nvPr>
            <p:ph type="body" idx="4294967295"/>
          </p:nvPr>
        </p:nvSpPr>
        <p:spPr>
          <a:xfrm>
            <a:off x="838200" y="1633537"/>
            <a:ext cx="10515600" cy="45434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1295" indent="-201295" defTabSz="804545">
              <a:spcBef>
                <a:spcPts val="800"/>
              </a:spcBef>
              <a:defRPr sz="246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任意一个类型的表达式都可以进行求值操作</a:t>
            </a:r>
            <a:br>
              <a:rPr>
                <a:latin typeface="黑体"/>
                <a:ea typeface="黑体"/>
                <a:cs typeface="黑体"/>
                <a:sym typeface="黑体"/>
              </a:rPr>
            </a:br>
            <a:r>
              <a:t>	</a:t>
            </a:r>
            <a:r>
              <a:rPr sz="2110"/>
              <a:t>An expression of type t can be </a:t>
            </a:r>
            <a:r>
              <a:rPr sz="2110" i="1"/>
              <a:t>evaluated</a:t>
            </a:r>
          </a:p>
          <a:p>
            <a:pPr marL="201295" indent="-201295" defTabSz="804545">
              <a:spcBef>
                <a:spcPts val="800"/>
              </a:spcBef>
              <a:defRPr sz="246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任意一个类型表达式求值的结果为该类型的一个值</a:t>
            </a:r>
            <a:br>
              <a:rPr>
                <a:latin typeface="黑体"/>
                <a:ea typeface="黑体"/>
                <a:cs typeface="黑体"/>
                <a:sym typeface="黑体"/>
              </a:rPr>
            </a:br>
            <a:r>
              <a:t>	</a:t>
            </a:r>
            <a:r>
              <a:rPr sz="2110"/>
              <a:t>If it terminates, we get a </a:t>
            </a:r>
            <a:r>
              <a:rPr sz="2110" i="1"/>
              <a:t>value </a:t>
            </a:r>
            <a:r>
              <a:rPr sz="2110"/>
              <a:t>of type t</a:t>
            </a:r>
          </a:p>
          <a:p>
            <a:pPr marL="201295" indent="-201295" defTabSz="804545">
              <a:spcBef>
                <a:spcPts val="800"/>
              </a:spcBef>
              <a:defRPr sz="246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ML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提供重新声明功能</a:t>
            </a:r>
            <a:r>
              <a:t>		</a:t>
            </a:r>
            <a:r>
              <a:rPr sz="2110"/>
              <a:t>ML reports type and value</a:t>
            </a:r>
          </a:p>
          <a:p>
            <a:pPr marL="603250" lvl="1" indent="-201295" defTabSz="804545">
              <a:lnSpc>
                <a:spcPct val="100000"/>
              </a:lnSpc>
              <a:spcBef>
                <a:spcPts val="400"/>
              </a:spcBef>
              <a:defRPr sz="21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val it = 3 : int</a:t>
            </a:r>
          </a:p>
          <a:p>
            <a:pPr marL="603250" lvl="1" indent="-201295" defTabSz="804545">
              <a:lnSpc>
                <a:spcPct val="100000"/>
              </a:lnSpc>
              <a:spcBef>
                <a:spcPts val="400"/>
              </a:spcBef>
              <a:defRPr sz="211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val it = fn - : int -&gt; int</a:t>
            </a:r>
          </a:p>
          <a:p>
            <a:pPr marL="201295" indent="-201295" defTabSz="804545">
              <a:spcBef>
                <a:spcPts val="800"/>
              </a:spcBef>
              <a:defRPr sz="246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声明将产生名字</a:t>
            </a:r>
            <a:r>
              <a:t>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变量</a:t>
            </a:r>
            <a:r>
              <a:t>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和值的绑定</a:t>
            </a:r>
            <a:r>
              <a:t>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结合</a:t>
            </a:r>
            <a:r>
              <a:t>)</a:t>
            </a:r>
            <a:br/>
            <a:r>
              <a:t>	</a:t>
            </a:r>
            <a:r>
              <a:rPr sz="2110"/>
              <a:t>Declarations produce </a:t>
            </a:r>
            <a:r>
              <a:rPr sz="2110" i="1"/>
              <a:t>bindings</a:t>
            </a:r>
          </a:p>
          <a:p>
            <a:pPr marL="201295" indent="-201295" defTabSz="804545">
              <a:spcBef>
                <a:spcPts val="800"/>
              </a:spcBef>
              <a:defRPr sz="246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绑定具有静态作用域</a:t>
            </a:r>
            <a:br>
              <a:rPr>
                <a:latin typeface="黑体"/>
                <a:ea typeface="黑体"/>
                <a:cs typeface="黑体"/>
                <a:sym typeface="黑体"/>
              </a:rPr>
            </a:br>
            <a:r>
              <a:t>	 </a:t>
            </a:r>
            <a:r>
              <a:rPr sz="2110"/>
              <a:t>Bindings are </a:t>
            </a:r>
            <a:r>
              <a:rPr sz="2110" i="1"/>
              <a:t>statically scoped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图像" descr="图像"/>
          <p:cNvPicPr>
            <a:picLocks noChangeAspect="1"/>
          </p:cNvPicPr>
          <p:nvPr/>
        </p:nvPicPr>
        <p:blipFill>
          <a:blip r:embed="rId2"/>
          <a:srcRect t="13121"/>
          <a:stretch>
            <a:fillRect/>
          </a:stretch>
        </p:blipFill>
        <p:spPr>
          <a:xfrm>
            <a:off x="493492" y="1690688"/>
            <a:ext cx="7594718" cy="4619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1" name="程序执行情况分析：Can it be faster？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程序执行情况分析：Can it be faster？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图像" descr="图像"/>
          <p:cNvPicPr>
            <a:picLocks noChangeAspect="1"/>
          </p:cNvPicPr>
          <p:nvPr/>
        </p:nvPicPr>
        <p:blipFill>
          <a:blip r:embed="rId2"/>
          <a:srcRect t="19035"/>
          <a:stretch>
            <a:fillRect/>
          </a:stretch>
        </p:blipFill>
        <p:spPr>
          <a:xfrm>
            <a:off x="730730" y="2151885"/>
            <a:ext cx="8636302" cy="40899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4" name="程序执行情况分析：Can it be faster？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程序执行情况分析：Can it be faster？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9DC5E2-8DCB-4945-94ED-7D60D4238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971" y="3429000"/>
            <a:ext cx="3218479" cy="11004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A6A5DF-2881-554B-8274-47C8B6507D75}"/>
              </a:ext>
            </a:extLst>
          </p:cNvPr>
          <p:cNvSpPr/>
          <p:nvPr/>
        </p:nvSpPr>
        <p:spPr>
          <a:xfrm>
            <a:off x="8882743" y="3429000"/>
            <a:ext cx="2801257" cy="110040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声明的使用"/>
          <p:cNvSpPr txBox="1">
            <a:spLocks noGrp="1"/>
          </p:cNvSpPr>
          <p:nvPr>
            <p:ph type="title" idx="4294967295"/>
          </p:nvPr>
        </p:nvSpPr>
        <p:spPr>
          <a:xfrm>
            <a:off x="904875" y="30480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声明的使用</a:t>
            </a:r>
          </a:p>
        </p:txBody>
      </p:sp>
      <p:sp>
        <p:nvSpPr>
          <p:cNvPr id="41" name="声明函数："/>
          <p:cNvSpPr txBox="1"/>
          <p:nvPr/>
        </p:nvSpPr>
        <p:spPr>
          <a:xfrm>
            <a:off x="234950" y="1709737"/>
            <a:ext cx="1882140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声明函数：</a:t>
            </a:r>
          </a:p>
        </p:txBody>
      </p:sp>
      <p:sp>
        <p:nvSpPr>
          <p:cNvPr id="42" name="val pi : real = 3.14;…"/>
          <p:cNvSpPr txBox="1"/>
          <p:nvPr/>
        </p:nvSpPr>
        <p:spPr>
          <a:xfrm>
            <a:off x="2225675" y="2428875"/>
            <a:ext cx="6130925" cy="2518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val </a:t>
            </a:r>
            <a:r>
              <a:rPr b="0"/>
              <a:t>pi : real = 3.14;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square(r:real) : real = r * r;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area(r:real) : real = pi * square(r);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b="0"/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val </a:t>
            </a:r>
            <a:r>
              <a:rPr b="0"/>
              <a:t>pi : real = 3.14159;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area(r:real) : real = pi * square(r);</a:t>
            </a:r>
          </a:p>
        </p:txBody>
      </p:sp>
      <p:sp>
        <p:nvSpPr>
          <p:cNvPr id="43" name="全局声明"/>
          <p:cNvSpPr txBox="1"/>
          <p:nvPr/>
        </p:nvSpPr>
        <p:spPr>
          <a:xfrm>
            <a:off x="3844925" y="5381625"/>
            <a:ext cx="2892425" cy="599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全局声明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 advAuto="0"/>
      <p:bldP spid="43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声明的使用"/>
          <p:cNvSpPr txBox="1">
            <a:spLocks noGrp="1"/>
          </p:cNvSpPr>
          <p:nvPr>
            <p:ph type="title" idx="4294967295"/>
          </p:nvPr>
        </p:nvSpPr>
        <p:spPr>
          <a:xfrm>
            <a:off x="904875" y="30480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声明的使用</a:t>
            </a:r>
          </a:p>
        </p:txBody>
      </p:sp>
      <p:sp>
        <p:nvSpPr>
          <p:cNvPr id="46" name="声明函数："/>
          <p:cNvSpPr txBox="1"/>
          <p:nvPr/>
        </p:nvSpPr>
        <p:spPr>
          <a:xfrm>
            <a:off x="234950" y="1709737"/>
            <a:ext cx="1882140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声明函数：</a:t>
            </a:r>
          </a:p>
        </p:txBody>
      </p:sp>
      <p:sp>
        <p:nvSpPr>
          <p:cNvPr id="47" name="val pi : real = 3.14;…"/>
          <p:cNvSpPr txBox="1"/>
          <p:nvPr/>
        </p:nvSpPr>
        <p:spPr>
          <a:xfrm>
            <a:off x="2225675" y="2428875"/>
            <a:ext cx="6130925" cy="21118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val </a:t>
            </a:r>
            <a:r>
              <a:rPr b="0"/>
              <a:t>pi : real = 3.14;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square(r:real) : real = r * r;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area(r:real) : real = pi * square(r);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endParaRPr b="0"/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val </a:t>
            </a:r>
            <a:r>
              <a:rPr b="0"/>
              <a:t>pi : real = 3.14159;</a:t>
            </a:r>
          </a:p>
        </p:txBody>
      </p:sp>
      <p:sp>
        <p:nvSpPr>
          <p:cNvPr id="48" name="变量pi的重新声明"/>
          <p:cNvSpPr txBox="1"/>
          <p:nvPr/>
        </p:nvSpPr>
        <p:spPr>
          <a:xfrm>
            <a:off x="8356600" y="4151312"/>
            <a:ext cx="3419475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黑体"/>
                <a:ea typeface="黑体"/>
                <a:cs typeface="黑体"/>
                <a:sym typeface="黑体"/>
              </a:defRPr>
            </a:pPr>
            <a:r>
              <a:t>变量pi的重新声明</a:t>
            </a:r>
          </a:p>
        </p:txBody>
      </p:sp>
      <p:sp>
        <p:nvSpPr>
          <p:cNvPr id="49" name="area 1.0; 或者 area (1.0);"/>
          <p:cNvSpPr txBox="1"/>
          <p:nvPr/>
        </p:nvSpPr>
        <p:spPr>
          <a:xfrm>
            <a:off x="2225675" y="5280025"/>
            <a:ext cx="6130925" cy="599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area 1.0;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或者 </a:t>
            </a:r>
            <a:r>
              <a:t>area (1.0);</a:t>
            </a:r>
          </a:p>
        </p:txBody>
      </p:sp>
      <p:sp>
        <p:nvSpPr>
          <p:cNvPr id="50" name="erea仍在3.14的scope中"/>
          <p:cNvSpPr txBox="1"/>
          <p:nvPr/>
        </p:nvSpPr>
        <p:spPr>
          <a:xfrm>
            <a:off x="7983537" y="5626100"/>
            <a:ext cx="4208463" cy="599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黑体"/>
                <a:ea typeface="黑体"/>
                <a:cs typeface="黑体"/>
                <a:sym typeface="黑体"/>
              </a:defRPr>
            </a:pPr>
            <a:r>
              <a:t>erea仍在3.14的scope中</a:t>
            </a:r>
          </a:p>
        </p:txBody>
      </p:sp>
      <p:sp>
        <p:nvSpPr>
          <p:cNvPr id="51" name="声明将产生名字(变量)和值的绑定(结合)，…"/>
          <p:cNvSpPr txBox="1"/>
          <p:nvPr/>
        </p:nvSpPr>
        <p:spPr>
          <a:xfrm>
            <a:off x="5680075" y="1212850"/>
            <a:ext cx="6511925" cy="8109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声明将产生名字</a:t>
            </a:r>
            <a:r>
              <a:t>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变量</a:t>
            </a:r>
            <a:r>
              <a:t>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和值的绑定</a:t>
            </a:r>
            <a:r>
              <a:t>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结合</a:t>
            </a:r>
            <a:r>
              <a:t>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</a:t>
            </a:r>
          </a:p>
          <a:p>
            <a:pPr>
              <a:defRPr sz="2000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绑定具有静态作用域（</a:t>
            </a:r>
            <a:r>
              <a:t> Bindings are </a:t>
            </a:r>
            <a:r>
              <a:rPr i="1"/>
              <a:t>statically scoped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）</a:t>
            </a:r>
          </a:p>
        </p:txBody>
      </p:sp>
      <p:sp>
        <p:nvSpPr>
          <p:cNvPr id="52" name="&gt; 3,14: real;"/>
          <p:cNvSpPr txBox="1"/>
          <p:nvPr/>
        </p:nvSpPr>
        <p:spPr>
          <a:xfrm>
            <a:off x="2225675" y="5854700"/>
            <a:ext cx="2168526" cy="486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&gt; 3,14: real;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 advAuto="0"/>
      <p:bldP spid="48" grpId="2" animBg="1" advAuto="0"/>
      <p:bldP spid="49" grpId="3" animBg="1" advAuto="0"/>
      <p:bldP spid="50" grpId="5" animBg="1" advAuto="0"/>
      <p:bldP spid="51" grpId="6" animBg="1" advAuto="0"/>
      <p:bldP spid="52" grpId="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736725"/>
            <a:ext cx="7842251" cy="4795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声明的作用域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声明的作用域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声明的作用域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声明的作用域</a:t>
            </a:r>
          </a:p>
        </p:txBody>
      </p:sp>
      <p:sp>
        <p:nvSpPr>
          <p:cNvPr id="58" name="函数的两种定义方法：…"/>
          <p:cNvSpPr txBox="1"/>
          <p:nvPr/>
        </p:nvSpPr>
        <p:spPr>
          <a:xfrm>
            <a:off x="1263650" y="1501775"/>
            <a:ext cx="8224838" cy="994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函数的两种定义方法：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	fun </a:t>
            </a:r>
            <a:r>
              <a:rPr b="0"/>
              <a:t>circ(r:real):real = 2.0 * pi * r;</a:t>
            </a:r>
          </a:p>
        </p:txBody>
      </p:sp>
      <p:sp>
        <p:nvSpPr>
          <p:cNvPr id="59" name="fun circ(r:real):real =…"/>
          <p:cNvSpPr txBox="1"/>
          <p:nvPr/>
        </p:nvSpPr>
        <p:spPr>
          <a:xfrm>
            <a:off x="723900" y="2606675"/>
            <a:ext cx="4371975" cy="2518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fun </a:t>
            </a:r>
            <a:r>
              <a:rPr b="0"/>
              <a:t>circ(r:real):real =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let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val </a:t>
            </a:r>
            <a:r>
              <a:rPr b="0"/>
              <a:t>pi2:real = 2.0 * pi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in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pi2 * r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end</a:t>
            </a:r>
          </a:p>
        </p:txBody>
      </p:sp>
      <p:sp>
        <p:nvSpPr>
          <p:cNvPr id="60" name="local…"/>
          <p:cNvSpPr txBox="1"/>
          <p:nvPr/>
        </p:nvSpPr>
        <p:spPr>
          <a:xfrm>
            <a:off x="6056312" y="2606675"/>
            <a:ext cx="5710238" cy="21118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local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val </a:t>
            </a:r>
            <a:r>
              <a:rPr b="0"/>
              <a:t>pi2:real = 2.0 * pi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in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fun </a:t>
            </a:r>
            <a:r>
              <a:rPr b="0"/>
              <a:t>circ(r:real):real = pi2 * r</a:t>
            </a:r>
          </a:p>
          <a:p>
            <a:pPr>
              <a:defRPr sz="28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end</a:t>
            </a:r>
          </a:p>
        </p:txBody>
      </p:sp>
      <p:sp>
        <p:nvSpPr>
          <p:cNvPr id="61" name="局部声明：…"/>
          <p:cNvSpPr txBox="1"/>
          <p:nvPr/>
        </p:nvSpPr>
        <p:spPr>
          <a:xfrm>
            <a:off x="687387" y="5521325"/>
            <a:ext cx="3944938" cy="994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局部声明：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 let D in E end</a:t>
            </a:r>
          </a:p>
        </p:txBody>
      </p:sp>
      <p:sp>
        <p:nvSpPr>
          <p:cNvPr id="62" name="隐藏声明(一般很少使用)：…"/>
          <p:cNvSpPr txBox="1"/>
          <p:nvPr/>
        </p:nvSpPr>
        <p:spPr>
          <a:xfrm>
            <a:off x="5905500" y="5521325"/>
            <a:ext cx="4587875" cy="1005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隐藏声明</a:t>
            </a:r>
            <a:r>
              <a:t>(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一般很少使用</a:t>
            </a:r>
            <a:r>
              <a:t>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</a:t>
            </a:r>
          </a:p>
          <a:p>
            <a:pPr>
              <a:defRPr sz="2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t>    local D1 in D2 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animBg="1" advAuto="0"/>
      <p:bldP spid="60" grpId="3" animBg="1" advAuto="0"/>
      <p:bldP spid="61" grpId="2" animBg="1" advAuto="0"/>
      <p:bldP spid="62" grpId="4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3463</Words>
  <Application>Microsoft Macintosh PowerPoint</Application>
  <PresentationFormat>宽屏</PresentationFormat>
  <Paragraphs>369</Paragraphs>
  <Slides>51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黑体</vt:lpstr>
      <vt:lpstr>华文隶书</vt:lpstr>
      <vt:lpstr>隶书</vt:lpstr>
      <vt:lpstr>宋体</vt:lpstr>
      <vt:lpstr>Arial</vt:lpstr>
      <vt:lpstr>Arial Narrow</vt:lpstr>
      <vt:lpstr>Calibri</vt:lpstr>
      <vt:lpstr>Calibri Light</vt:lpstr>
      <vt:lpstr>Gill Sans</vt:lpstr>
      <vt:lpstr>Helvetica</vt:lpstr>
      <vt:lpstr>Wingdings</vt:lpstr>
      <vt:lpstr>Office 主题</vt:lpstr>
      <vt:lpstr>函数式编程原理  Lecture 3</vt:lpstr>
      <vt:lpstr>上节课内容回顾</vt:lpstr>
      <vt:lpstr>表(List)</vt:lpstr>
      <vt:lpstr>声明(Declarations)</vt:lpstr>
      <vt:lpstr>声明、类型和值</vt:lpstr>
      <vt:lpstr>声明的使用</vt:lpstr>
      <vt:lpstr>声明的使用</vt:lpstr>
      <vt:lpstr>声明的作用域</vt:lpstr>
      <vt:lpstr>声明的作用域</vt:lpstr>
      <vt:lpstr>模式(Patterns)</vt:lpstr>
      <vt:lpstr>模式匹配</vt:lpstr>
      <vt:lpstr>模式匹配举例：eval</vt:lpstr>
      <vt:lpstr>模式匹配举例：eval</vt:lpstr>
      <vt:lpstr>模式匹配举例：decimal</vt:lpstr>
      <vt:lpstr>规则说明</vt:lpstr>
      <vt:lpstr>值绑定</vt:lpstr>
      <vt:lpstr>表达式推导</vt:lpstr>
      <vt:lpstr>求值符号的使用</vt:lpstr>
      <vt:lpstr>代码说明(Specifications)</vt:lpstr>
      <vt:lpstr>范例1：函数eval的说明</vt:lpstr>
      <vt:lpstr>范例2：函数decimal的说明</vt:lpstr>
      <vt:lpstr>代码说明的作用</vt:lpstr>
      <vt:lpstr>程序正确性证明</vt:lpstr>
      <vt:lpstr>归纳法(Induction)</vt:lpstr>
      <vt:lpstr>简单归纳法(simple (mathematical) induction)</vt:lpstr>
      <vt:lpstr>用简单归纳法证明</vt:lpstr>
      <vt:lpstr>用简单归纳法证明</vt:lpstr>
      <vt:lpstr>用简单归纳法证明</vt:lpstr>
      <vt:lpstr>用简单归纳法证明</vt:lpstr>
      <vt:lpstr>用简单归纳法证明</vt:lpstr>
      <vt:lpstr>简单归纳法的适用范围</vt:lpstr>
      <vt:lpstr>完全归纳法(complete (strong) induction)</vt:lpstr>
      <vt:lpstr>完全归纳法的适用范围</vt:lpstr>
      <vt:lpstr>用完全归纳法证明</vt:lpstr>
      <vt:lpstr>用完全归纳法证明</vt:lpstr>
      <vt:lpstr>用完全归纳法证明</vt:lpstr>
      <vt:lpstr>结构归纳法(structural induction)</vt:lpstr>
      <vt:lpstr>良基归纳法(well-founded induction)</vt:lpstr>
      <vt:lpstr>近似运行时间</vt:lpstr>
      <vt:lpstr>近似运行时间分析</vt:lpstr>
      <vt:lpstr>近似运行时间分析</vt:lpstr>
      <vt:lpstr>递推分析(recurrences)</vt:lpstr>
      <vt:lpstr>递推分析实例</vt:lpstr>
      <vt:lpstr>时间复杂度 (big-O)</vt:lpstr>
      <vt:lpstr>程序执行情况W(n)分析</vt:lpstr>
      <vt:lpstr>fastexp</vt:lpstr>
      <vt:lpstr>程序执行情况分析：Can it be faster？</vt:lpstr>
      <vt:lpstr>程序执行情况分析：Can it be faster？</vt:lpstr>
      <vt:lpstr>程序执行情况分析：Can it be faster？</vt:lpstr>
      <vt:lpstr>程序执行情况分析：Can it be faster？</vt:lpstr>
      <vt:lpstr>程序执行情况分析：Can it be faster？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函数式编程原理  Lecture 3</dc:title>
  <dc:creator/>
  <cp:lastModifiedBy>Zeng Deze</cp:lastModifiedBy>
  <cp:revision>27</cp:revision>
  <dcterms:created xsi:type="dcterms:W3CDTF">2021-04-05T15:47:36Z</dcterms:created>
  <dcterms:modified xsi:type="dcterms:W3CDTF">2021-11-29T12:14:29Z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