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364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36" r:id="rId32"/>
    <p:sldId id="334" r:id="rId33"/>
    <p:sldId id="335" r:id="rId34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7"/>
    <p:restoredTop sz="91156"/>
  </p:normalViewPr>
  <p:slideViewPr>
    <p:cSldViewPr snapToGrid="0" showGuides="1">
      <p:cViewPr varScale="1">
        <p:scale>
          <a:sx n="116" d="100"/>
          <a:sy n="116" d="100"/>
        </p:scale>
        <p:origin x="9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kern="1200">
                <a:latin typeface="黑体" pitchFamily="49" charset="-122"/>
                <a:ea typeface="黑体" pitchFamily="49" charset="-122"/>
                <a:cs typeface="+mj-cs"/>
              </a:rPr>
              <a:t>函数式编程原理</a:t>
            </a:r>
            <a:br>
              <a:rPr lang="en-US" altLang="zh-CN" kern="1200">
                <a:latin typeface="黑体" pitchFamily="49" charset="-122"/>
                <a:ea typeface="黑体" pitchFamily="49" charset="-122"/>
                <a:cs typeface="+mj-cs"/>
              </a:rPr>
            </a:br>
            <a:br>
              <a:rPr lang="en-US" altLang="zh-CN" kern="1200"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en-US" altLang="zh-CN" kern="1200">
                <a:latin typeface="Arial" panose="020B0604020202090204" pitchFamily="34" charset="0"/>
                <a:ea typeface="黑体" pitchFamily="49" charset="-122"/>
                <a:cs typeface="+mj-cs"/>
              </a:rPr>
              <a:t>Lecture 5</a:t>
            </a:r>
            <a:endParaRPr lang="zh-CN" altLang="en-US" kern="1200">
              <a:latin typeface="Arial" panose="020B0604020202090204" pitchFamily="34" charset="0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归并排序</a:t>
            </a:r>
            <a:endParaRPr lang="zh-CN" altLang="en-US"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790700"/>
            <a:ext cx="10515600" cy="4351338"/>
          </a:xfrm>
        </p:spPr>
        <p:txBody>
          <a:bodyPr vert="horz" wrap="square" lIns="91440" tIns="45720" rIns="91440" bIns="45720" anchor="t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基本思想：采用分治法（</a:t>
            </a:r>
            <a:r>
              <a:rPr lang="en-US" altLang="zh-CN" i="1">
                <a:latin typeface="Arial" panose="020B0604020202090204" pitchFamily="34" charset="0"/>
                <a:ea typeface="黑体" pitchFamily="49" charset="-122"/>
              </a:rPr>
              <a:t>Divide and Conquer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）将已有序的子序列合并，得到完全有序的序列；即先使每个子序列有序，再使子序列段间有序。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操作步骤：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pPr marL="914400" lvl="1" indent="-457200">
              <a:buFont typeface="Calibri Light" pitchFamily="34" charset="0"/>
              <a:buChar char="•"/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将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n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个元素</a:t>
            </a:r>
            <a:r>
              <a:rPr lang="zh-CN" altLang="en-US" b="1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分成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两个含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n/2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元素的子序列</a:t>
            </a:r>
            <a:endParaRPr lang="zh-CN" altLang="en-US">
              <a:latin typeface="Arial" panose="020B0604020202090204" pitchFamily="34" charset="0"/>
              <a:ea typeface="黑体" pitchFamily="49" charset="-122"/>
            </a:endParaRPr>
          </a:p>
          <a:p>
            <a:pPr marL="914400" lvl="1" indent="-457200">
              <a:buFont typeface="Calibri Light" pitchFamily="34" charset="0"/>
              <a:buChar char="•"/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将两个子序列递归排序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pPr marL="914400" lvl="1" indent="-457200">
              <a:buFont typeface="Calibri Light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合并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两个已排序好的序列</a:t>
            </a:r>
            <a:endParaRPr lang="zh-CN" altLang="en-US">
              <a:latin typeface="Arial" panose="020B0604020202090204" pitchFamily="34" charset="0"/>
              <a:ea typeface="黑体" pitchFamily="49" charset="-122"/>
            </a:endParaRPr>
          </a:p>
          <a:p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694113" y="3151188"/>
            <a:ext cx="4176713" cy="506413"/>
          </a:xfrm>
          <a:prstGeom prst="wedgeRoundRectCallout">
            <a:avLst>
              <a:gd name="adj1" fmla="val -47265"/>
              <a:gd name="adj2" fmla="val 12809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split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-&gt;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051050" y="5762625"/>
            <a:ext cx="4625975" cy="506413"/>
          </a:xfrm>
          <a:prstGeom prst="wedgeRoundRectCallout">
            <a:avLst>
              <a:gd name="adj1" fmla="val -44998"/>
              <a:gd name="adj2" fmla="val -16703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-&gt;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善于使用帮助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(helper)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函数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2195513"/>
            <a:ext cx="10515600" cy="3101975"/>
          </a:xfrm>
        </p:spPr>
        <p:txBody>
          <a:bodyPr vert="horz" wrap="square" lIns="91440" tIns="45720" rIns="91440" bIns="45720" anchor="t"/>
          <a:p>
            <a:r>
              <a:rPr lang="zh-CN" altLang="en-US" sz="3200">
                <a:ea typeface="宋体" pitchFamily="2" charset="-122"/>
              </a:rPr>
              <a:t>如何实现更加复杂的函数功能？</a:t>
            </a:r>
            <a:endParaRPr lang="zh-CN" altLang="en-US" sz="3200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0033CC"/>
                </a:solidFill>
                <a:latin typeface="Arial" panose="020B0604020202090204" pitchFamily="34" charset="0"/>
                <a:ea typeface="黑体" pitchFamily="49" charset="-122"/>
              </a:rPr>
              <a:t>状态的记录和改变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0033CC"/>
                </a:solidFill>
                <a:latin typeface="Arial" panose="020B0604020202090204" pitchFamily="34" charset="0"/>
                <a:ea typeface="黑体" pitchFamily="49" charset="-122"/>
              </a:rPr>
              <a:t>更复杂的递归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黑体" pitchFamily="49" charset="-122"/>
              </a:rPr>
              <a:t>Helper</a:t>
            </a:r>
            <a:r>
              <a:rPr lang="zh-CN" altLang="en-US">
                <a:solidFill>
                  <a:srgbClr val="0033CC"/>
                </a:solidFill>
                <a:latin typeface="Arial" panose="020B0604020202090204" pitchFamily="34" charset="0"/>
                <a:ea typeface="黑体" pitchFamily="49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黑体" pitchFamily="49" charset="-122"/>
              </a:rPr>
              <a:t>functions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1"/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013" y="2224088"/>
            <a:ext cx="8181975" cy="3622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善于使用帮助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(helper)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函数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表的分割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——split</a:t>
            </a:r>
            <a:endParaRPr lang="zh-CN" altLang="en-US" sz="3200"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630363"/>
            <a:ext cx="10998200" cy="4462462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split : int list -&gt; int list * int list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000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(* REQUIRES true 							*)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(* ENSURES split(L) = a pair of lists (A, B) 			*)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(* such that length(A) and length(B) differ by at most 1, 	*)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(* and A@B is a permutation of L. 				*)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000"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 [ ]  = ([ ],  [ ]) 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 [x] = ([x],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 (x::y::L)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let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val (A, B) =split L 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in </a:t>
            </a: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(x::A, y::B) 	</a:t>
            </a: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altLang="zh-CN" b="1">
                <a:solidFill>
                  <a:srgbClr val="0033CC"/>
                </a:solidFill>
                <a:ea typeface="宋体" pitchFamily="2" charset="-122"/>
              </a:rPr>
              <a:t>	end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30775" y="4164013"/>
            <a:ext cx="7154863" cy="1217613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L:int list,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split(L) = a pair of lists (A, B) such that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length(A) ≈ length(B) and A@B is a permutation of L.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3588" y="5699125"/>
            <a:ext cx="22352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如何证明？</a:t>
            </a:r>
            <a:endParaRPr lang="zh-CN" altLang="en-US" sz="3200">
              <a:solidFill>
                <a:srgbClr val="FF0000"/>
              </a:solidFill>
              <a:latin typeface="Arial" panose="020B0604020202090204" pitchFamily="34" charset="0"/>
              <a:ea typeface="隶书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17613" y="4284663"/>
            <a:ext cx="2878138" cy="52863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006850" y="3702050"/>
            <a:ext cx="1390650" cy="461963"/>
          </a:xfrm>
          <a:prstGeom prst="wedgeRoundRectCallout">
            <a:avLst>
              <a:gd name="adj1" fmla="val -41478"/>
              <a:gd name="adj2" fmla="val 62500"/>
              <a:gd name="adj3" fmla="val 16667"/>
            </a:avLst>
          </a:prstGeom>
          <a:solidFill>
            <a:srgbClr val="B9D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能否去掉？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9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3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6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3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2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用归纳法证明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split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函数的正确性</a:t>
            </a:r>
            <a:endParaRPr lang="zh-CN" altLang="en-US"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1581150"/>
            <a:ext cx="11283950" cy="4646613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 sz="3200" b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根据</a:t>
            </a:r>
            <a:r>
              <a:rPr lang="en-US" altLang="zh-CN" sz="3200" b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L</a:t>
            </a:r>
            <a:r>
              <a:rPr lang="zh-CN" altLang="en-US" sz="3200" b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的长度用完全归纳法进行证明</a:t>
            </a:r>
            <a:endParaRPr lang="en-US" altLang="zh-CN" sz="3200" b="1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ea typeface="宋体" pitchFamily="2" charset="-122"/>
              </a:rPr>
              <a:t>1. L = [ ], [x]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①</a:t>
            </a:r>
            <a:r>
              <a:rPr lang="en-US" altLang="zh-CN" sz="2400">
                <a:ea typeface="宋体" pitchFamily="2" charset="-122"/>
              </a:rPr>
              <a:t>split [ ] = a pair (A, B) such that length(A)≈length(B) &amp; A@B is a perm of [ ]. 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>
                <a:ea typeface="宋体" pitchFamily="2" charset="-122"/>
              </a:rPr>
              <a:t>        ②split [x] = a pair (A, B) such that length(A)≈length(B) &amp; A@B is a perm of [x].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2. </a:t>
            </a:r>
            <a:r>
              <a:rPr lang="zh-CN" altLang="en-US" sz="2400">
                <a:latin typeface="Arial" panose="020B0604020202090204" pitchFamily="34" charset="0"/>
                <a:ea typeface="黑体" pitchFamily="49" charset="-122"/>
              </a:rPr>
              <a:t>假设</a:t>
            </a:r>
            <a:r>
              <a:rPr lang="en-US" altLang="zh-CN" sz="2400">
                <a:ea typeface="宋体" pitchFamily="2" charset="-122"/>
              </a:rPr>
              <a:t>split(R) = a pair (A’, B’) such that length(A’)≈length(B’) &amp; A’@B’ is a perm of R. 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     </a:t>
            </a:r>
            <a:r>
              <a:rPr lang="zh-CN" altLang="en-US" sz="2400">
                <a:latin typeface="Arial" panose="020B0604020202090204" pitchFamily="34" charset="0"/>
                <a:ea typeface="黑体" pitchFamily="49" charset="-122"/>
              </a:rPr>
              <a:t>证明</a:t>
            </a:r>
            <a:r>
              <a:rPr lang="en-US" altLang="zh-CN" sz="2400">
                <a:latin typeface="Arial" panose="020B0604020202090204" pitchFamily="34" charset="0"/>
                <a:ea typeface="黑体" pitchFamily="49" charset="-122"/>
              </a:rPr>
              <a:t>: </a:t>
            </a:r>
            <a:r>
              <a:rPr lang="en-US" altLang="zh-CN" sz="2400">
                <a:ea typeface="宋体" pitchFamily="2" charset="-122"/>
              </a:rPr>
              <a:t> split(L) = a pair (A, B) such that length(A)≈length(B) &amp; A@B is a perm of x::y::R.			(L=x::y::R)</a:t>
            </a:r>
            <a:endParaRPr lang="zh-CN" altLang="en-US" sz="2400"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7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6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1919288"/>
            <a:ext cx="66675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2" name="标题 1"/>
          <p:cNvSpPr txBox="1"/>
          <p:nvPr/>
        </p:nvSpPr>
        <p:spPr>
          <a:xfrm>
            <a:off x="838200" y="412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4400">
                <a:latin typeface="Arial" panose="020B0604020202090204" pitchFamily="34" charset="0"/>
                <a:ea typeface="黑体" pitchFamily="49" charset="-122"/>
              </a:rPr>
              <a:t>split</a:t>
            </a:r>
            <a:r>
              <a:rPr lang="zh-CN" altLang="en-US" sz="4400">
                <a:latin typeface="Arial" panose="020B0604020202090204" pitchFamily="34" charset="0"/>
                <a:ea typeface="黑体" pitchFamily="49" charset="-122"/>
              </a:rPr>
              <a:t>函数的特点</a:t>
            </a:r>
            <a:endParaRPr lang="zh-CN" altLang="en-US" sz="4400"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表的分割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——split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6" name="矩形 4"/>
          <p:cNvSpPr/>
          <p:nvPr/>
        </p:nvSpPr>
        <p:spPr>
          <a:xfrm>
            <a:off x="6681788" y="735013"/>
            <a:ext cx="4830762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[5,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4,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3,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2,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1]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怎么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split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的？</a:t>
            </a:r>
            <a:endParaRPr lang="zh-CN" altLang="en-US" sz="3200">
              <a:solidFill>
                <a:srgbClr val="FF0000"/>
              </a:solidFill>
              <a:latin typeface="Arial" panose="020B0604020202090204" pitchFamily="34" charset="0"/>
              <a:ea typeface="隶书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7863" y="2527300"/>
            <a:ext cx="5595938" cy="2984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charset="0"/>
                <a:cs typeface="+mn-cs"/>
              </a:rPr>
              <a:t>split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::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4::[3,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1]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charset="0"/>
                <a:cs typeface="+mn-cs"/>
              </a:rPr>
              <a:t>split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::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4::split(3::2::split[1]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charset="0"/>
                <a:cs typeface="+mn-cs"/>
              </a:rPr>
              <a:t>split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::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4::split(3::[1],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2::[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::[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3,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4::[2]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[5,3,1],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[4,2]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714375" y="2000250"/>
            <a:ext cx="4522788" cy="4462463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split : int list -&gt; int list * int list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000"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 [ ]  = ([ ],  [ ]) 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 [x] = ([x],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 (x::y::L)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let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val (A, B) =split 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in </a:t>
            </a: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(x::A, y::B) 	</a:t>
            </a: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altLang="zh-CN" b="1">
                <a:solidFill>
                  <a:srgbClr val="0033CC"/>
                </a:solidFill>
                <a:ea typeface="宋体" pitchFamily="2" charset="-122"/>
              </a:rPr>
              <a:t>	end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表的合并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——merge</a:t>
            </a:r>
            <a:endParaRPr lang="zh-CN" altLang="en-US"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宋体" pitchFamily="2" charset="-122"/>
              </a:rPr>
              <a:t>merge : int list * int list -&gt; int list</a:t>
            </a:r>
            <a:endParaRPr lang="en-US" altLang="zh-CN" sz="2800">
              <a:ea typeface="宋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1000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(* REQUIRES A and B are &lt;-sorted lists 			*)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(* ENSURES merge(A, B) = a &lt;-sorted perm of A@B 	*)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00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merge (A, [ ]) = A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merge ([ ], B) = B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merge (x::A, y::B) =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	         LESS =&gt; x :: merge(A, y::B)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	      | EQUAL =&gt; x::y::merge(A,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		      | GREATER =&gt; y :: merge(x::A,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2350" y="5575300"/>
            <a:ext cx="22367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如何证明？</a:t>
            </a:r>
            <a:endParaRPr lang="zh-CN" altLang="en-US" sz="3200">
              <a:solidFill>
                <a:srgbClr val="FF0000"/>
              </a:solidFill>
              <a:latin typeface="Arial" panose="020B0604020202090204" pitchFamily="34" charset="0"/>
              <a:ea typeface="隶书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79538" y="3522663"/>
            <a:ext cx="2341563" cy="8255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925888" y="3163888"/>
            <a:ext cx="2546350" cy="719138"/>
          </a:xfrm>
          <a:prstGeom prst="wedgeRoundRectCallout">
            <a:avLst>
              <a:gd name="adj1" fmla="val -65277"/>
              <a:gd name="adj2" fmla="val 45061"/>
              <a:gd name="adj3" fmla="val 16667"/>
            </a:avLst>
          </a:prstGeom>
          <a:solidFill>
            <a:srgbClr val="B9D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能否写成：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merge([], []) = []?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6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用归纳法证明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Merge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函数的正确性</a:t>
            </a:r>
            <a:endParaRPr lang="zh-CN" altLang="en-US">
              <a:latin typeface="Arial" panose="020B0604020202090204" pitchFamily="34" charset="0"/>
              <a:ea typeface="黑体" pitchFamily="49" charset="-122"/>
            </a:endParaRPr>
          </a:p>
        </p:txBody>
      </p:sp>
      <p:pic>
        <p:nvPicPr>
          <p:cNvPr id="3379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0" y="1690688"/>
            <a:ext cx="7861300" cy="469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 txBox="1"/>
          <p:nvPr/>
        </p:nvSpPr>
        <p:spPr>
          <a:xfrm>
            <a:off x="838200" y="4127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4400">
                <a:latin typeface="Arial" panose="020B0604020202090204" pitchFamily="34" charset="0"/>
                <a:ea typeface="黑体" pitchFamily="49" charset="-122"/>
              </a:rPr>
              <a:t>Merge</a:t>
            </a:r>
            <a:r>
              <a:rPr lang="zh-CN" altLang="en-US" sz="4400">
                <a:latin typeface="Arial" panose="020B0604020202090204" pitchFamily="34" charset="0"/>
                <a:ea typeface="黑体" pitchFamily="49" charset="-122"/>
              </a:rPr>
              <a:t>函数的特点</a:t>
            </a:r>
            <a:endParaRPr lang="zh-CN" altLang="en-US" sz="4400">
              <a:latin typeface="Arial" panose="020B0604020202090204" pitchFamily="34" charset="0"/>
              <a:ea typeface="黑体" pitchFamily="49" charset="-122"/>
            </a:endParaRPr>
          </a:p>
        </p:txBody>
      </p:sp>
      <p:pic>
        <p:nvPicPr>
          <p:cNvPr id="348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1738313"/>
            <a:ext cx="8064500" cy="477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838200" y="223838"/>
            <a:ext cx="10515600" cy="132556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上节课内容回顾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838200" y="1549400"/>
            <a:ext cx="11163300" cy="4351338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以排序算法为例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list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类型的应用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插入排序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(Insertion Sort)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>
                <a:ea typeface="宋体" pitchFamily="2" charset="-122"/>
              </a:rPr>
              <a:t>ins : int * int list -&gt; int list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>
                <a:ea typeface="宋体" pitchFamily="2" charset="-122"/>
              </a:rPr>
              <a:t>isort : int list -&gt; int list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程序描述、编码及正确性验证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开始使用帮助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(helper)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函数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pic>
        <p:nvPicPr>
          <p:cNvPr id="3584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463" y="2451100"/>
            <a:ext cx="8216900" cy="303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归并排序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mergesort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2413000" y="1690688"/>
            <a:ext cx="7867650" cy="4351337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msort : int list -&gt; int list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000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(* REQUIRES true 						*)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(* ENSURES msort(L) = a &lt;-sorted perm of L 		*)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000" b="1"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msort [ ] = [ 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 | msort [x] = [x]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 | msort L = 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let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		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(A, B) = split L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	    in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		merge (msort A, msort B)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	    end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97188" y="3751263"/>
            <a:ext cx="2497138" cy="49847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561013" y="3289300"/>
            <a:ext cx="1390650" cy="461963"/>
          </a:xfrm>
          <a:prstGeom prst="wedgeRoundRectCallout">
            <a:avLst>
              <a:gd name="adj1" fmla="val -58897"/>
              <a:gd name="adj2" fmla="val 89690"/>
              <a:gd name="adj3" fmla="val 16667"/>
            </a:avLst>
          </a:prstGeom>
          <a:solidFill>
            <a:srgbClr val="B9D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能否去掉？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827963" y="3289300"/>
            <a:ext cx="4364038" cy="1528763"/>
          </a:xfrm>
          <a:prstGeom prst="wedgeRoundRectCallout">
            <a:avLst>
              <a:gd name="adj1" fmla="val -58897"/>
              <a:gd name="adj2" fmla="val 89690"/>
              <a:gd name="adj3" fmla="val 16667"/>
            </a:avLst>
          </a:prstGeom>
          <a:solidFill>
            <a:srgbClr val="B9D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[1] 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=&gt; merge(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[1],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[])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charset="2"/>
              <a:buChar char="Þ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merge(merge(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[1],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[]),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))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charset="2"/>
              <a:buChar char="Þ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不断拆分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split[x]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归并排序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mergesort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pic>
        <p:nvPicPr>
          <p:cNvPr id="3891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0" y="1690688"/>
            <a:ext cx="7493000" cy="483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517525" y="0"/>
            <a:ext cx="10515600" cy="1325563"/>
          </a:xfrm>
        </p:spPr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归并排序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06400" y="1192213"/>
            <a:ext cx="4573588" cy="270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split [ ]  = ([ ],  [ ]) 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split [x] = ([x], [ ])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split (x::y::L) =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let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val (A, B) =split L 	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in </a:t>
            </a:r>
            <a:r>
              <a:rPr lang="es-ES" altLang="zh-CN" sz="2400">
                <a:solidFill>
                  <a:srgbClr val="0033CC"/>
                </a:solidFill>
                <a:ea typeface="宋体" pitchFamily="2" charset="-122"/>
              </a:rPr>
              <a:t>(x::A, y::B) 	</a:t>
            </a:r>
            <a:endParaRPr lang="es-E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s-ES" altLang="zh-CN" sz="2400" b="1">
                <a:solidFill>
                  <a:srgbClr val="0033CC"/>
                </a:solidFill>
                <a:ea typeface="宋体" pitchFamily="2" charset="-122"/>
              </a:rPr>
              <a:t>	end</a:t>
            </a:r>
            <a:endParaRPr lang="es-ES" altLang="zh-CN" sz="2400" b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697413" y="1593850"/>
            <a:ext cx="7148512" cy="288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merge (A, [ ]) = A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merge ([ ], B) = B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merge (x::A, y::B) =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       LESS =&gt; x :: merge(A, y::B)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    | EQUAL =&gt; x::y::merge(A,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	    | GREATER =&gt; y :: merge(x::A,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7963" y="4476750"/>
            <a:ext cx="6734175" cy="2255838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msort [ ] = [ ]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 | msort [x] = [x]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 | msort L = 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let	val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(A, B) = split L	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	    in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merge (msort A, msort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	    end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4000">
                <a:latin typeface="Calibri" pitchFamily="34" charset="0"/>
                <a:ea typeface="黑体" pitchFamily="49" charset="-122"/>
              </a:rPr>
              <a:t>msort</a:t>
            </a:r>
            <a:r>
              <a:rPr lang="zh-CN" altLang="en-US" sz="4000">
                <a:latin typeface="Calibri" pitchFamily="34" charset="0"/>
                <a:ea typeface="黑体" pitchFamily="49" charset="-122"/>
              </a:rPr>
              <a:t>的正确性验证</a:t>
            </a:r>
            <a:endParaRPr lang="zh-CN" altLang="en-US" sz="40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8450" y="2711450"/>
            <a:ext cx="5676900" cy="1498600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L:int list, if length(L)&gt;1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then 	  split(L) = (A, B)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where A and B have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shorter length than L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and 	  A@B is a permutation of L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6088" y="5053013"/>
            <a:ext cx="5213350" cy="15001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sorted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lists A and B,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merge(A, B)= a sorted permutation of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A@B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31150" y="4083050"/>
            <a:ext cx="3679825" cy="15890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L:int list,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msort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(L) = a &lt;-sorted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permutation of L.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294438" y="4273550"/>
            <a:ext cx="1276350" cy="808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868988" y="446088"/>
            <a:ext cx="6259512" cy="3044825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endParaRPr lang="en-US" altLang="zh-CN" sz="900" b="1"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b="1"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msort [ ] = [ ]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 | msort [x] = [x]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 | msort L = 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let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	       val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(A, B) = split L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	    in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         	       merge (msort A, msort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	    end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6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9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0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5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>
                <a:latin typeface="Calibri" pitchFamily="34" charset="0"/>
                <a:ea typeface="黑体" pitchFamily="49" charset="-122"/>
              </a:rPr>
              <a:t>msort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的正确性验证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pic>
        <p:nvPicPr>
          <p:cNvPr id="4301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1690688"/>
            <a:ext cx="6794500" cy="468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>
                <a:latin typeface="Calibri" pitchFamily="34" charset="0"/>
                <a:ea typeface="黑体" pitchFamily="49" charset="-122"/>
              </a:rPr>
              <a:t>ML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编程原则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(principles)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7150"/>
          </a:xfrm>
        </p:spPr>
        <p:txBody>
          <a:bodyPr vert="horz" wrap="square" lIns="91440" tIns="45720" rIns="91440" bIns="45720" anchor="t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每个函数都对应一个功能描述说明 </a:t>
            </a:r>
            <a:r>
              <a:rPr lang="en-US" altLang="zh-CN" sz="2000">
                <a:latin typeface="Arial" panose="020B0604020202090204" pitchFamily="34" charset="0"/>
                <a:ea typeface="黑体" pitchFamily="49" charset="-122"/>
              </a:rPr>
              <a:t>(Every function needs a spec)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需要验证程序符合功能描述说明 </a:t>
            </a:r>
            <a:r>
              <a:rPr lang="en-US" altLang="zh-CN" sz="2000">
                <a:latin typeface="Arial" panose="020B0604020202090204" pitchFamily="34" charset="0"/>
                <a:ea typeface="黑体" pitchFamily="49" charset="-122"/>
              </a:rPr>
              <a:t>(Every spec needs a proof)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用归纳法进行递归函数的正确性验证 </a:t>
            </a:r>
            <a:r>
              <a:rPr lang="en-US" altLang="zh-CN" sz="2000">
                <a:latin typeface="Arial" panose="020B0604020202090204" pitchFamily="34" charset="0"/>
                <a:ea typeface="黑体" pitchFamily="49" charset="-122"/>
              </a:rPr>
              <a:t>(Recursive functions need inductive proofs)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>
                <a:latin typeface="Arial" panose="020B0604020202090204" pitchFamily="34" charset="0"/>
                <a:ea typeface="黑体" pitchFamily="49" charset="-122"/>
              </a:rPr>
              <a:t>选取合适的归纳法 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(Learn to pick an appropriate method...)</a:t>
            </a:r>
            <a:endParaRPr lang="en-US" altLang="zh-CN" sz="2400">
              <a:latin typeface="Arial" panose="020B0604020202090204" pitchFamily="34" charset="0"/>
              <a:ea typeface="黑体" pitchFamily="49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>
                <a:latin typeface="Arial" panose="020B0604020202090204" pitchFamily="34" charset="0"/>
                <a:ea typeface="黑体" pitchFamily="49" charset="-122"/>
              </a:rPr>
              <a:t>设计恰当的帮助函数 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(Choose helper functions wisely)</a:t>
            </a:r>
            <a:endParaRPr lang="zh-CN" altLang="en-US" sz="2400"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1044575" y="4741863"/>
            <a:ext cx="6632575" cy="1249363"/>
          </a:xfrm>
          <a:prstGeom prst="wedgeEllipseCallout">
            <a:avLst>
              <a:gd name="adj1" fmla="val -20107"/>
              <a:gd name="adj2" fmla="val -73637"/>
            </a:avLst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1">
                <a:solidFill>
                  <a:srgbClr val="FFFFFF"/>
                </a:solidFill>
                <a:ea typeface="宋体" pitchFamily="2" charset="-122"/>
              </a:rPr>
              <a:t>msort</a:t>
            </a:r>
            <a:r>
              <a:rPr lang="zh-CN" altLang="en-US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的证明非常简单，源于函数</a:t>
            </a:r>
            <a:r>
              <a:rPr lang="en-US" altLang="zh-CN" b="1" i="1">
                <a:solidFill>
                  <a:srgbClr val="FFFFFF"/>
                </a:solidFill>
                <a:ea typeface="宋体" pitchFamily="2" charset="-122"/>
              </a:rPr>
              <a:t>split and merge</a:t>
            </a:r>
            <a:r>
              <a:rPr lang="zh-CN" altLang="en-US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的使用</a:t>
            </a:r>
            <a:endParaRPr lang="zh-CN" altLang="en-US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9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功能说明的作用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(the joy of specs)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1650" cy="4351338"/>
          </a:xfrm>
        </p:spPr>
        <p:txBody>
          <a:bodyPr vert="horz" wrap="square" lIns="91440" tIns="45720" rIns="91440" bIns="45720" anchor="t"/>
          <a:p>
            <a:r>
              <a:rPr lang="zh-CN" altLang="en-US">
                <a:ea typeface="黑体" pitchFamily="49" charset="-122"/>
              </a:rPr>
              <a:t>函数的证明有时依赖于某个被调用函数的证明结果</a:t>
            </a:r>
            <a:r>
              <a:rPr lang="en-US" altLang="zh-CN">
                <a:ea typeface="黑体" pitchFamily="49" charset="-122"/>
              </a:rPr>
              <a:t>(</a:t>
            </a:r>
            <a:r>
              <a:rPr lang="zh-CN" altLang="en-US">
                <a:ea typeface="黑体" pitchFamily="49" charset="-122"/>
              </a:rPr>
              <a:t>符合</a:t>
            </a:r>
            <a:r>
              <a:rPr lang="en-US" altLang="zh-CN">
                <a:ea typeface="黑体" pitchFamily="49" charset="-122"/>
              </a:rPr>
              <a:t>spec</a:t>
            </a:r>
            <a:r>
              <a:rPr lang="zh-CN" altLang="en-US">
                <a:ea typeface="黑体" pitchFamily="49" charset="-122"/>
              </a:rPr>
              <a:t>要求</a:t>
            </a:r>
            <a:r>
              <a:rPr lang="en-US" altLang="zh-CN">
                <a:ea typeface="黑体" pitchFamily="49" charset="-122"/>
              </a:rPr>
              <a:t>)</a:t>
            </a:r>
            <a:endParaRPr lang="en-US" altLang="zh-CN">
              <a:ea typeface="黑体" pitchFamily="49" charset="-122"/>
            </a:endParaRPr>
          </a:p>
          <a:p>
            <a:pPr>
              <a:buNone/>
            </a:pPr>
            <a:r>
              <a:rPr lang="en-US" altLang="zh-CN">
                <a:ea typeface="黑体" pitchFamily="49" charset="-122"/>
              </a:rPr>
              <a:t>	</a:t>
            </a:r>
            <a:r>
              <a:rPr lang="en-US" altLang="zh-CN" sz="2000">
                <a:ea typeface="黑体" pitchFamily="49" charset="-122"/>
              </a:rPr>
              <a:t>The </a:t>
            </a:r>
            <a:r>
              <a:rPr lang="en-US" altLang="zh-CN" sz="2000" b="1">
                <a:ea typeface="黑体" pitchFamily="49" charset="-122"/>
              </a:rPr>
              <a:t>proof for msort relied only on the </a:t>
            </a:r>
            <a:r>
              <a:rPr lang="en-US" altLang="zh-CN" sz="2000" b="1" i="1">
                <a:ea typeface="黑体" pitchFamily="49" charset="-122"/>
              </a:rPr>
              <a:t>specification proven for split </a:t>
            </a:r>
            <a:r>
              <a:rPr lang="en-US" altLang="zh-CN" sz="2000">
                <a:ea typeface="黑体" pitchFamily="49" charset="-122"/>
              </a:rPr>
              <a:t>(and the specification proven for merge)</a:t>
            </a:r>
            <a:endParaRPr lang="en-US" altLang="zh-CN" sz="2000">
              <a:ea typeface="黑体" pitchFamily="49" charset="-122"/>
            </a:endParaRPr>
          </a:p>
          <a:p>
            <a:pPr>
              <a:buNone/>
            </a:pPr>
            <a:endParaRPr lang="en-US" altLang="zh-CN" sz="2000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</a:rPr>
              <a:t>被调用函数可以由具有相同功能说明的其他函数替换，而且证明过程仍然有效</a:t>
            </a:r>
            <a:endParaRPr lang="en-US" altLang="zh-CN">
              <a:ea typeface="黑体" pitchFamily="49" charset="-122"/>
            </a:endParaRPr>
          </a:p>
          <a:p>
            <a:pPr>
              <a:buNone/>
            </a:pPr>
            <a:r>
              <a:rPr lang="en-US" altLang="zh-CN">
                <a:ea typeface="黑体" pitchFamily="49" charset="-122"/>
              </a:rPr>
              <a:t>	</a:t>
            </a:r>
            <a:r>
              <a:rPr lang="en-US" altLang="zh-CN" sz="2000">
                <a:ea typeface="黑体" pitchFamily="49" charset="-122"/>
              </a:rPr>
              <a:t>In the definition of msort we can </a:t>
            </a:r>
            <a:r>
              <a:rPr lang="en-US" altLang="zh-CN" sz="2000" i="1">
                <a:ea typeface="黑体" pitchFamily="49" charset="-122"/>
              </a:rPr>
              <a:t>replace </a:t>
            </a:r>
            <a:r>
              <a:rPr lang="en-US" altLang="zh-CN" sz="2000">
                <a:ea typeface="黑体" pitchFamily="49" charset="-122"/>
              </a:rPr>
              <a:t>split by </a:t>
            </a:r>
            <a:r>
              <a:rPr lang="en-US" altLang="zh-CN" sz="2000" i="1">
                <a:ea typeface="黑体" pitchFamily="49" charset="-122"/>
              </a:rPr>
              <a:t>any function that satisfies this specification, and the proof will still be valid, </a:t>
            </a:r>
            <a:r>
              <a:rPr lang="en-US" altLang="zh-CN" sz="2000">
                <a:ea typeface="黑体" pitchFamily="49" charset="-122"/>
              </a:rPr>
              <a:t>for the new version of msort</a:t>
            </a:r>
            <a:endParaRPr lang="en-US" altLang="zh-CN" sz="2000">
              <a:ea typeface="黑体" pitchFamily="49" charset="-122"/>
            </a:endParaRPr>
          </a:p>
          <a:p>
            <a:pPr>
              <a:buNone/>
            </a:pPr>
            <a:endParaRPr lang="en-US" altLang="zh-CN" sz="200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1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函数替换举例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9788" y="1731963"/>
            <a:ext cx="4621212" cy="3373437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50000"/>
              </a:lnSpc>
              <a:buNone/>
            </a:pPr>
            <a:endParaRPr lang="en-US" altLang="zh-CN" sz="1000"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split’ [ ]  = ([ ],  [ ]) 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split’ [x] =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([ ], [x])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split’ (x::y::L)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let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val (A, B) =split’ L 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in </a:t>
            </a: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(x::A, y::B) 	</a:t>
            </a: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altLang="zh-CN" b="1">
                <a:solidFill>
                  <a:srgbClr val="0033CC"/>
                </a:solidFill>
                <a:ea typeface="宋体" pitchFamily="2" charset="-122"/>
              </a:rPr>
              <a:t>	end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384800" y="1346200"/>
            <a:ext cx="6477000" cy="332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0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70000"/>
              </a:lnSpc>
              <a:spcBef>
                <a:spcPts val="1000"/>
              </a:spcBef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fun </a:t>
            </a:r>
            <a:r>
              <a:rPr kumimoji="0" lang="en-US" altLang="zh-CN" sz="2800" kern="1200" cap="none" spc="0" normalizeH="0" baseline="0" noProof="0" dirty="0" err="1">
                <a:solidFill>
                  <a:srgbClr val="0033CC"/>
                </a:solidFill>
                <a:latin typeface="+mn-lt"/>
                <a:ea typeface="+mn-ea"/>
                <a:cs typeface="+mn-cs"/>
              </a:rPr>
              <a:t>msort</a:t>
            </a: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’ [ ] = [ ]</a:t>
            </a:r>
            <a:endParaRPr kumimoji="0" lang="en-US" altLang="zh-CN" sz="2800" kern="1200" cap="none" spc="0" normalizeH="0" baseline="0" noProof="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70000"/>
              </a:lnSpc>
              <a:spcBef>
                <a:spcPts val="1000"/>
              </a:spcBef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    | </a:t>
            </a:r>
            <a:r>
              <a:rPr kumimoji="0" lang="en-US" altLang="zh-CN" sz="2800" kern="1200" cap="none" spc="0" normalizeH="0" baseline="0" noProof="0" dirty="0" err="1">
                <a:solidFill>
                  <a:srgbClr val="0033CC"/>
                </a:solidFill>
                <a:latin typeface="+mn-lt"/>
                <a:ea typeface="+mn-ea"/>
                <a:cs typeface="+mn-cs"/>
              </a:rPr>
              <a:t>msor’t</a:t>
            </a: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[x] = [x]</a:t>
            </a:r>
            <a:endParaRPr kumimoji="0" lang="en-US" altLang="zh-CN" sz="2800" kern="1200" cap="none" spc="0" normalizeH="0" baseline="0" noProof="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70000"/>
              </a:lnSpc>
              <a:spcBef>
                <a:spcPts val="1000"/>
              </a:spcBef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    | </a:t>
            </a:r>
            <a:r>
              <a:rPr kumimoji="0" lang="en-US" altLang="zh-CN" sz="2800" kern="1200" cap="none" spc="0" normalizeH="0" baseline="0" noProof="0" dirty="0" err="1">
                <a:solidFill>
                  <a:srgbClr val="0033CC"/>
                </a:solidFill>
                <a:latin typeface="+mn-lt"/>
                <a:ea typeface="+mn-ea"/>
                <a:cs typeface="+mn-cs"/>
              </a:rPr>
              <a:t>msort</a:t>
            </a: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’ L =  </a:t>
            </a:r>
            <a:r>
              <a:rPr kumimoji="0" lang="en-US" altLang="zh-CN" sz="2800" b="1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let</a:t>
            </a:r>
            <a:endParaRPr kumimoji="0" lang="en-US" altLang="zh-CN" sz="2800" b="1" kern="1200" cap="none" spc="0" normalizeH="0" baseline="0" noProof="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70000"/>
              </a:lnSpc>
              <a:spcBef>
                <a:spcPts val="1000"/>
              </a:spcBef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800" b="1" kern="1200" cap="none" spc="0" normalizeH="0" baseline="0" noProof="0" dirty="0" err="1">
                <a:solidFill>
                  <a:srgbClr val="0033CC"/>
                </a:solidFill>
                <a:latin typeface="+mn-lt"/>
                <a:ea typeface="+mn-ea"/>
                <a:cs typeface="+mn-cs"/>
              </a:rPr>
              <a:t>val</a:t>
            </a:r>
            <a:r>
              <a:rPr kumimoji="0" lang="en-US" altLang="zh-CN" sz="2800" b="1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(A, B) = </a:t>
            </a:r>
            <a:r>
              <a:rPr kumimoji="0" lang="en-US" altLang="zh-CN" sz="28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split’ L</a:t>
            </a: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	</a:t>
            </a:r>
            <a:endParaRPr kumimoji="0" lang="en-US" altLang="zh-CN" sz="2800" kern="1200" cap="none" spc="0" normalizeH="0" baseline="0" noProof="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70000"/>
              </a:lnSpc>
              <a:spcBef>
                <a:spcPts val="1000"/>
              </a:spcBef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	            in</a:t>
            </a:r>
            <a:br>
              <a:rPr kumimoji="0" lang="en-US" altLang="zh-CN" sz="2800" b="1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</a:br>
            <a:r>
              <a:rPr kumimoji="0" lang="en-US" altLang="zh-CN" sz="2800" b="1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		</a:t>
            </a: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  merge (</a:t>
            </a:r>
            <a:r>
              <a:rPr kumimoji="0" lang="en-US" altLang="zh-CN" sz="2800" kern="1200" cap="none" spc="0" normalizeH="0" baseline="0" noProof="0" dirty="0" err="1">
                <a:solidFill>
                  <a:srgbClr val="0033CC"/>
                </a:solidFill>
                <a:latin typeface="+mn-lt"/>
                <a:ea typeface="+mn-ea"/>
                <a:cs typeface="+mn-cs"/>
              </a:rPr>
              <a:t>msort</a:t>
            </a: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’ A, </a:t>
            </a:r>
            <a:r>
              <a:rPr kumimoji="0" lang="en-US" altLang="zh-CN" sz="2800" kern="1200" cap="none" spc="0" normalizeH="0" baseline="0" noProof="0" dirty="0" err="1">
                <a:solidFill>
                  <a:srgbClr val="0033CC"/>
                </a:solidFill>
                <a:latin typeface="+mn-lt"/>
                <a:ea typeface="+mn-ea"/>
                <a:cs typeface="+mn-cs"/>
              </a:rPr>
              <a:t>msort</a:t>
            </a:r>
            <a:r>
              <a:rPr kumimoji="0" lang="en-US" altLang="zh-CN" sz="2800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’ B)</a:t>
            </a:r>
            <a:endParaRPr kumimoji="0" lang="en-US" altLang="zh-CN" sz="2800" kern="1200" cap="none" spc="0" normalizeH="0" baseline="0" noProof="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  <a:p>
            <a:pPr marR="0" defTabSz="914400">
              <a:lnSpc>
                <a:spcPct val="70000"/>
              </a:lnSpc>
              <a:spcBef>
                <a:spcPts val="1000"/>
              </a:spcBef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		    end</a:t>
            </a:r>
            <a:endParaRPr kumimoji="0" lang="zh-CN" altLang="en-US" sz="2800" kern="1200" cap="none" spc="0" normalizeH="0" baseline="0" noProof="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31800" y="5153025"/>
            <a:ext cx="10871200" cy="1120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>
              <a:buNone/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   尽管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split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split’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函数不相同，但他们都满足整数表分割功能，在正确性证明过程中没有区别，所以函数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msort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mosrt’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都是正确的。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插入排序程序性能分析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4288" y="5324475"/>
            <a:ext cx="7188200" cy="1309688"/>
          </a:xfrm>
        </p:spPr>
        <p:txBody>
          <a:bodyPr vert="horz" wrap="square" lIns="91440" tIns="45720" rIns="91440" bIns="45720" anchor="t"/>
          <a:p>
            <a:r>
              <a:rPr lang="en-US" altLang="zh-CN" sz="2400">
                <a:ea typeface="宋体" pitchFamily="2" charset="-122"/>
              </a:rPr>
              <a:t>W</a:t>
            </a:r>
            <a:r>
              <a:rPr lang="en-US" altLang="zh-CN" sz="2400" baseline="-25000">
                <a:ea typeface="宋体" pitchFamily="2" charset="-122"/>
              </a:rPr>
              <a:t>isort</a:t>
            </a:r>
            <a:r>
              <a:rPr lang="en-US" altLang="zh-CN" sz="2400">
                <a:ea typeface="宋体" pitchFamily="2" charset="-122"/>
              </a:rPr>
              <a:t>(n): the work for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isort(L) 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				(length L = n)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sz="2400" baseline="-25000">
                <a:solidFill>
                  <a:srgbClr val="7030A0"/>
                </a:solidFill>
                <a:ea typeface="宋体" pitchFamily="2" charset="-122"/>
              </a:rPr>
              <a:t>isort</a:t>
            </a:r>
            <a:r>
              <a:rPr lang="en-US" altLang="zh-CN" sz="2400">
                <a:solidFill>
                  <a:srgbClr val="7030A0"/>
                </a:solidFill>
                <a:ea typeface="宋体" pitchFamily="2" charset="-122"/>
              </a:rPr>
              <a:t>(n) is O(n</a:t>
            </a:r>
            <a:r>
              <a:rPr lang="en-US" altLang="zh-CN" sz="2400" baseline="30000">
                <a:solidFill>
                  <a:srgbClr val="7030A0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7030A0"/>
                </a:solidFill>
                <a:ea typeface="宋体" pitchFamily="2" charset="-122"/>
              </a:rPr>
              <a:t>)</a:t>
            </a:r>
            <a:endParaRPr lang="en-US" altLang="zh-CN" sz="2400">
              <a:solidFill>
                <a:srgbClr val="7030A0"/>
              </a:solidFill>
              <a:ea typeface="宋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539875"/>
            <a:ext cx="5970588" cy="20780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ins (x, [ ]) = [x]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ins (x, y::L) =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     GREATER =&gt; y::ins(x, L)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|        _ 	  =&gt; x::y::L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073525"/>
            <a:ext cx="5467350" cy="9531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 [ ] = [ ]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|   isort (x::L) = ins (x, isort L)</a:t>
            </a:r>
            <a:endParaRPr kumimoji="0" lang="de-DE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808788" y="1747838"/>
            <a:ext cx="4922837" cy="2027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sz="2400">
                <a:ea typeface="宋体" pitchFamily="2" charset="-122"/>
              </a:rPr>
              <a:t>W</a:t>
            </a:r>
            <a:r>
              <a:rPr lang="en-US" altLang="zh-CN" sz="2400" baseline="-25000">
                <a:ea typeface="宋体" pitchFamily="2" charset="-122"/>
              </a:rPr>
              <a:t>ins</a:t>
            </a:r>
            <a:r>
              <a:rPr lang="en-US" altLang="zh-CN" sz="2400">
                <a:ea typeface="宋体" pitchFamily="2" charset="-122"/>
              </a:rPr>
              <a:t>(n): the work for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ins(x, L) 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	</a:t>
            </a:r>
            <a:r>
              <a:rPr lang="en-US" altLang="zh-CN" sz="2400">
                <a:ea typeface="宋体" pitchFamily="2" charset="-122"/>
              </a:rPr>
              <a:t>(length L =n)</a:t>
            </a:r>
            <a:endParaRPr lang="en-US" altLang="zh-CN" sz="2400">
              <a:ea typeface="宋体" pitchFamily="2" charset="-122"/>
            </a:endParaRPr>
          </a:p>
          <a:p>
            <a:pPr marL="228600" lvl="0" indent="-228600"/>
            <a:endParaRPr lang="en-US" altLang="zh-CN" sz="2400">
              <a:ea typeface="宋体" pitchFamily="2" charset="-122"/>
            </a:endParaRPr>
          </a:p>
          <a:p>
            <a:pPr marL="228600" lvl="0" indent="-228600"/>
            <a:r>
              <a:rPr lang="en-US" altLang="zh-CN" sz="2400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sz="2400" baseline="-25000">
                <a:solidFill>
                  <a:srgbClr val="7030A0"/>
                </a:solidFill>
                <a:ea typeface="宋体" pitchFamily="2" charset="-122"/>
              </a:rPr>
              <a:t>ins</a:t>
            </a:r>
            <a:r>
              <a:rPr lang="en-US" altLang="zh-CN" sz="2400">
                <a:solidFill>
                  <a:srgbClr val="7030A0"/>
                </a:solidFill>
                <a:ea typeface="宋体" pitchFamily="2" charset="-122"/>
              </a:rPr>
              <a:t>(n) is O(n)</a:t>
            </a:r>
            <a:endParaRPr lang="en-US" altLang="zh-CN" sz="2400">
              <a:solidFill>
                <a:srgbClr val="7030A0"/>
              </a:solidFill>
              <a:ea typeface="宋体" pitchFamily="2" charset="-122"/>
            </a:endParaRPr>
          </a:p>
          <a:p>
            <a:pPr marL="228600" lvl="0" indent="-228600"/>
            <a:endParaRPr lang="en-US" altLang="zh-CN" sz="2400">
              <a:solidFill>
                <a:srgbClr val="7030A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整数的插入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Arial" panose="020B0604020202090204" pitchFamily="34" charset="0"/>
              </a:rPr>
              <a:t>——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ins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1717675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ins : int * int list -&gt; int list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REQUIRES L is a sorted list 			*)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ENSURES ins(x, L) = a sorted perm of x::L 	*)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ins (x, [ ]) = [x]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ins (x, y::L) =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case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	       GREATER =&gt; y::ins(x, L)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	    |        _ 	  =&gt; x::y::L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90895" y="5499100"/>
            <a:ext cx="5979160" cy="106870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lists L,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L) = a sorted permutation of x::L.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归并排序程序性能分析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8" y="4646613"/>
            <a:ext cx="5159375" cy="1663700"/>
          </a:xfrm>
        </p:spPr>
        <p:txBody>
          <a:bodyPr vert="horz" wrap="square" lIns="91440" tIns="45720" rIns="91440" bIns="45720" anchor="t"/>
          <a:p>
            <a:r>
              <a:rPr lang="en-US" altLang="zh-CN">
                <a:ea typeface="宋体" pitchFamily="2" charset="-122"/>
              </a:rPr>
              <a:t>W</a:t>
            </a:r>
            <a:r>
              <a:rPr lang="en-US" altLang="zh-CN" baseline="-25000">
                <a:ea typeface="宋体" pitchFamily="2" charset="-122"/>
              </a:rPr>
              <a:t>split</a:t>
            </a:r>
            <a:r>
              <a:rPr lang="en-US" altLang="zh-CN">
                <a:ea typeface="宋体" pitchFamily="2" charset="-122"/>
              </a:rPr>
              <a:t>(n):  work 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split(L)</a:t>
            </a:r>
            <a:r>
              <a:rPr lang="en-US" altLang="zh-CN">
                <a:ea typeface="宋体" pitchFamily="2" charset="-122"/>
              </a:rPr>
              <a:t> 			</a:t>
            </a:r>
            <a:r>
              <a:rPr lang="en-US" altLang="zh-CN" sz="2400">
                <a:ea typeface="宋体" pitchFamily="2" charset="-122"/>
              </a:rPr>
              <a:t>        (length(L)=n)</a:t>
            </a:r>
            <a:endParaRPr lang="en-US" altLang="zh-CN" sz="2400">
              <a:ea typeface="宋体" pitchFamily="2" charset="-122"/>
            </a:endParaRPr>
          </a:p>
          <a:p>
            <a:endParaRPr lang="en-US" altLang="zh-CN" sz="1600">
              <a:ea typeface="宋体" pitchFamily="2" charset="-122"/>
            </a:endParaRPr>
          </a:p>
          <a:p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baseline="-25000">
                <a:solidFill>
                  <a:srgbClr val="7030A0"/>
                </a:solidFill>
                <a:ea typeface="宋体" pitchFamily="2" charset="-122"/>
              </a:rPr>
              <a:t>split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(n) is O(n)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30188" y="1784350"/>
            <a:ext cx="4573587" cy="270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 [ ]  = ([ ],  [ ]) 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 [x] = ([x],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 (x::y::L)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let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val (A, B) =split L 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 </a:t>
            </a: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(x::A, y::B) 	</a:t>
            </a: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s-ES" altLang="zh-CN" b="1">
                <a:solidFill>
                  <a:srgbClr val="0033CC"/>
                </a:solidFill>
                <a:ea typeface="宋体" pitchFamily="2" charset="-122"/>
              </a:rPr>
              <a:t>	end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966970" y="1456055"/>
            <a:ext cx="6998335" cy="288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merge (A, [ ]) = A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merge ([ ], B) = B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merge (x::A, y::B) =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       LESS =&gt; x :: merge(A, y::B)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    | EQUAL =&gt; x::y::merge(A,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	    | GREATER =&gt; y :: merge(x::A,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908675" y="4730750"/>
            <a:ext cx="5683250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>
                <a:ea typeface="宋体" pitchFamily="2" charset="-122"/>
              </a:rPr>
              <a:t>W</a:t>
            </a:r>
            <a:r>
              <a:rPr lang="en-US" altLang="zh-CN" baseline="-25000">
                <a:ea typeface="宋体" pitchFamily="2" charset="-122"/>
              </a:rPr>
              <a:t>merge</a:t>
            </a:r>
            <a:r>
              <a:rPr lang="en-US" altLang="zh-CN">
                <a:ea typeface="宋体" pitchFamily="2" charset="-122"/>
              </a:rPr>
              <a:t>(n):  work 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merge(A,B) </a:t>
            </a: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 sz="2400">
                <a:ea typeface="宋体" pitchFamily="2" charset="-122"/>
              </a:rPr>
              <a:t>(length(A)+length(B)=n)</a:t>
            </a:r>
            <a:endParaRPr lang="en-US" altLang="zh-CN" sz="2400">
              <a:ea typeface="宋体" pitchFamily="2" charset="-122"/>
            </a:endParaRPr>
          </a:p>
          <a:p>
            <a:pPr marL="228600" lvl="0" indent="-228600"/>
            <a:endParaRPr lang="en-US" altLang="zh-CN" sz="1600">
              <a:ea typeface="宋体" pitchFamily="2" charset="-122"/>
            </a:endParaRPr>
          </a:p>
          <a:p>
            <a:pPr marL="228600" lvl="0" indent="-228600"/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baseline="-25000">
                <a:solidFill>
                  <a:srgbClr val="7030A0"/>
                </a:solidFill>
                <a:ea typeface="宋体" pitchFamily="2" charset="-122"/>
              </a:rPr>
              <a:t>merge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(n) is O(n)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归并排序程序性能分析</a:t>
            </a:r>
            <a:endParaRPr lang="zh-CN" altLang="en-US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0" y="1828800"/>
            <a:ext cx="5159375" cy="1662113"/>
          </a:xfrm>
        </p:spPr>
        <p:txBody>
          <a:bodyPr vert="horz" wrap="square" lIns="91440" tIns="45720" rIns="91440" bIns="45720" anchor="t"/>
          <a:p>
            <a:r>
              <a:rPr lang="en-US" altLang="zh-CN">
                <a:ea typeface="宋体" pitchFamily="2" charset="-122"/>
              </a:rPr>
              <a:t>W</a:t>
            </a:r>
            <a:r>
              <a:rPr lang="en-US" altLang="zh-CN" baseline="-25000">
                <a:ea typeface="宋体" pitchFamily="2" charset="-122"/>
              </a:rPr>
              <a:t>mosrt</a:t>
            </a:r>
            <a:r>
              <a:rPr lang="en-US" altLang="zh-CN">
                <a:ea typeface="宋体" pitchFamily="2" charset="-122"/>
              </a:rPr>
              <a:t>(n):  work 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msort(L) </a:t>
            </a: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 sz="2400">
                <a:ea typeface="宋体" pitchFamily="2" charset="-122"/>
              </a:rPr>
              <a:t>        (length(L)=n)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baseline="-25000">
                <a:solidFill>
                  <a:srgbClr val="7030A0"/>
                </a:solidFill>
                <a:ea typeface="宋体" pitchFamily="2" charset="-122"/>
              </a:rPr>
              <a:t>msort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(n) is O(n log n)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17538" y="1535113"/>
            <a:ext cx="7867650" cy="2841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msort [ ] = [ 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 | msort [x] = [x]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 | msort L = 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let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	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(A, B) = split L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    in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	merge (msort A, msort B)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    end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200" y="4548188"/>
            <a:ext cx="10602913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msort(L)</a:t>
            </a:r>
            <a:r>
              <a:rPr lang="zh-CN" altLang="en-US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性能优于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isort(L)</a:t>
            </a:r>
            <a:r>
              <a:rPr lang="zh-CN" altLang="en-US">
                <a:solidFill>
                  <a:srgbClr val="FF0000"/>
                </a:solidFill>
                <a:latin typeface="Arial" panose="020B0604020202090204" pitchFamily="34" charset="0"/>
                <a:ea typeface="黑体" pitchFamily="49" charset="-122"/>
              </a:rPr>
              <a:t>，还能继续提升性能吗？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从程序算法上考虑：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……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从数据结构上考虑：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List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结构为线性（顺序）结构（在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[  ]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基础上利用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’::’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进行线性扩展），因此很难提升性能（无法并发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/</a:t>
            </a:r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并行）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 </a:t>
            </a:r>
            <a:endParaRPr lang="en-US" altLang="zh-CN"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443788" y="3962400"/>
            <a:ext cx="4491038" cy="1090613"/>
          </a:xfrm>
          <a:prstGeom prst="wedgeRoundRectCallout">
            <a:avLst>
              <a:gd name="adj1" fmla="val -20974"/>
              <a:gd name="adj2" fmla="val 95029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有没有新的数据类型能并发执行？</a:t>
            </a:r>
            <a:endParaRPr lang="en-US" altLang="zh-CN" sz="200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Tree</a:t>
            </a:r>
            <a:r>
              <a:rPr lang="zh-CN" altLang="en-US" sz="20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用树结构进行排序</a:t>
            </a:r>
            <a:endParaRPr lang="en-US" altLang="zh-CN" sz="200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插入排序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——isort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500" y="1536700"/>
            <a:ext cx="8948738" cy="3016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					*)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isort(L) = a sorted perm of L 	*)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 [ ] = [ ]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|   isort (x::L) = ins (x, isort L)</a:t>
            </a:r>
            <a:endParaRPr kumimoji="0" lang="pt-BR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6413" y="4859338"/>
            <a:ext cx="58943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integer lists L,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isort L = a sorted permutation of L.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插入排序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——isort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500" y="1536700"/>
            <a:ext cx="8948738" cy="3016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					*)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isort(L) = a sorted perm of L 	*)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 [ ] = [ ]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|   isort (x::L) = ins (x, isort L)</a:t>
            </a:r>
            <a:endParaRPr kumimoji="0" lang="pt-BR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2038" y="5138738"/>
            <a:ext cx="451326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[5,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4,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3,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2,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1]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怎么排的？</a:t>
            </a:r>
            <a:endParaRPr lang="zh-CN" altLang="en-US" sz="3200">
              <a:solidFill>
                <a:srgbClr val="FF0000"/>
              </a:solidFill>
              <a:latin typeface="Arial" panose="020B0604020202090204" pitchFamily="34" charset="0"/>
              <a:ea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插入排序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——isort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500" y="1536700"/>
            <a:ext cx="8948738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</a:t>
            </a:r>
            <a:endParaRPr kumimoji="0" lang="pt-BR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 [ ] = [ ]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|   isort (x::L) = ins (x, isort L)</a:t>
            </a:r>
            <a:endParaRPr kumimoji="0" lang="pt-BR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6681788" y="735013"/>
            <a:ext cx="4511675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[5,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4,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3,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2,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1]</a:t>
            </a:r>
            <a:r>
              <a:rPr lang="zh-CN" altLang="en-US" sz="3200">
                <a:solidFill>
                  <a:srgbClr val="FF0000"/>
                </a:solidFill>
                <a:latin typeface="Arial" panose="020B0604020202090204" pitchFamily="34" charset="0"/>
                <a:ea typeface="隶书"/>
              </a:rPr>
              <a:t>怎么排的？</a:t>
            </a:r>
            <a:endParaRPr lang="zh-CN" altLang="en-US" sz="3200">
              <a:solidFill>
                <a:srgbClr val="FF0000"/>
              </a:solidFill>
              <a:latin typeface="Arial" panose="020B0604020202090204" pitchFamily="34" charset="0"/>
              <a:ea typeface="隶书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9200" y="3387725"/>
            <a:ext cx="8948738" cy="3538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::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[4,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…,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1]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ins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de-DE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[4,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…,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1]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ins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ins(4,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de-DE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[3,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1]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ins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ins(4,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ins(3,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de-DE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[2,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1]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ins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ins(4,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ins(3, ins(2,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[1]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ins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ins(4,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ins(3, ins(2,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[1]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3"/>
          <p:cNvPicPr>
            <a:picLocks noChangeAspect="1"/>
          </p:cNvPicPr>
          <p:nvPr/>
        </p:nvPicPr>
        <p:blipFill>
          <a:blip r:embed="rId1"/>
          <a:srcRect l="3783" t="27434" r="3996" b="5460"/>
          <a:stretch>
            <a:fillRect/>
          </a:stretch>
        </p:blipFill>
        <p:spPr>
          <a:xfrm>
            <a:off x="2135188" y="1690688"/>
            <a:ext cx="7921625" cy="4437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插入排序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——isort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插入排序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——isort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22530" name="图片 1"/>
          <p:cNvPicPr>
            <a:picLocks noChangeAspect="1"/>
          </p:cNvPicPr>
          <p:nvPr/>
        </p:nvPicPr>
        <p:blipFill>
          <a:blip r:embed="rId1"/>
          <a:srcRect l="7819" t="16051" r="8769" b="2963"/>
          <a:stretch>
            <a:fillRect/>
          </a:stretch>
        </p:blipFill>
        <p:spPr>
          <a:xfrm>
            <a:off x="2506663" y="1625600"/>
            <a:ext cx="6843712" cy="5113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90204" pitchFamily="34" charset="0"/>
                <a:ea typeface="黑体" pitchFamily="49" charset="-122"/>
              </a:rPr>
              <a:t>另一个插入排序</a:t>
            </a:r>
            <a:r>
              <a:rPr lang="en-US" altLang="zh-CN">
                <a:latin typeface="Arial" panose="020B0604020202090204" pitchFamily="34" charset="0"/>
                <a:ea typeface="黑体" pitchFamily="49" charset="-122"/>
              </a:rPr>
              <a:t>——isort’</a:t>
            </a:r>
            <a:endParaRPr lang="zh-CN" altLang="en-US">
              <a:latin typeface="Arial" panose="020B0604020202090204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679575"/>
            <a:ext cx="10515600" cy="3101975"/>
          </a:xfrm>
        </p:spPr>
        <p:txBody>
          <a:bodyPr vert="horz" wrap="square" lIns="91440" tIns="45720" rIns="91440" bIns="45720" anchor="t"/>
          <a:p>
            <a:r>
              <a:rPr lang="en-US" altLang="zh-CN" sz="3200">
                <a:ea typeface="宋体" pitchFamily="2" charset="-122"/>
              </a:rPr>
              <a:t>isort’ : int list -&gt; int list</a:t>
            </a:r>
            <a:endParaRPr lang="en-US" altLang="zh-CN" sz="3200">
              <a:ea typeface="宋体" pitchFamily="2" charset="-122"/>
            </a:endParaRPr>
          </a:p>
          <a:p>
            <a:endParaRPr lang="en-US" altLang="zh-CN" sz="3200">
              <a:latin typeface="Arial" panose="020B0604020202090204" pitchFamily="34" charset="0"/>
              <a:ea typeface="黑体" pitchFamily="49" charset="-122"/>
            </a:endParaRPr>
          </a:p>
          <a:p>
            <a:pPr>
              <a:buNone/>
            </a:pPr>
            <a:r>
              <a:rPr lang="en-US" altLang="zh-CN" sz="32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isort’ [ ] = [ ]</a:t>
            </a:r>
            <a:endParaRPr lang="en-US" altLang="zh-CN" sz="3200">
              <a:solidFill>
                <a:srgbClr val="0033CC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  |   isort’ [x] = [x]</a:t>
            </a:r>
            <a:endParaRPr lang="en-US" altLang="zh-CN" sz="3200">
              <a:solidFill>
                <a:srgbClr val="0033CC"/>
              </a:solidFill>
              <a:ea typeface="宋体" pitchFamily="2" charset="-122"/>
            </a:endParaRPr>
          </a:p>
          <a:p>
            <a:pPr>
              <a:buNone/>
            </a:pPr>
            <a:r>
              <a:rPr lang="de-DE" altLang="zh-CN" sz="3200">
                <a:solidFill>
                  <a:srgbClr val="0033CC"/>
                </a:solidFill>
                <a:ea typeface="宋体" pitchFamily="2" charset="-122"/>
              </a:rPr>
              <a:t>  |   isort’ (x::L) = ins (x, isort’ L);</a:t>
            </a:r>
            <a:endParaRPr lang="en-US" altLang="zh-CN" sz="32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39800" y="3298825"/>
            <a:ext cx="2878138" cy="70485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1663" y="4995863"/>
            <a:ext cx="6227762" cy="1200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isort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and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isort’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are extensionally equivalent.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For all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L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: int list,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isort L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=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isort’ L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.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6860</Words>
  <Application>WPS 演示</Application>
  <PresentationFormat/>
  <Paragraphs>352</Paragraphs>
  <Slides>31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Calibri Light</vt:lpstr>
      <vt:lpstr>黑体</vt:lpstr>
      <vt:lpstr>汉仪中黑KW</vt:lpstr>
      <vt:lpstr>隶书</vt:lpstr>
      <vt:lpstr>宋体</vt:lpstr>
      <vt:lpstr>Symbol</vt:lpstr>
      <vt:lpstr>华文琥珀</vt:lpstr>
      <vt:lpstr>微软雅黑</vt:lpstr>
      <vt:lpstr>汉仪旗黑</vt:lpstr>
      <vt:lpstr>Arial Unicode MS</vt:lpstr>
      <vt:lpstr>报隶-简</vt:lpstr>
      <vt:lpstr>Kingsoft Sign</vt:lpstr>
      <vt:lpstr>苹方-简</vt:lpstr>
      <vt:lpstr>Wingdings</vt:lpstr>
      <vt:lpstr>Office 主题</vt:lpstr>
      <vt:lpstr>函数式编程原理  Lecture 5</vt:lpstr>
      <vt:lpstr>上节课内容回顾</vt:lpstr>
      <vt:lpstr>整数的插入——ins</vt:lpstr>
      <vt:lpstr>插入排序——isort</vt:lpstr>
      <vt:lpstr>插入排序——isort</vt:lpstr>
      <vt:lpstr>插入排序——isort</vt:lpstr>
      <vt:lpstr>插入排序——isort</vt:lpstr>
      <vt:lpstr>插入排序——isort</vt:lpstr>
      <vt:lpstr>另一个插入排序——isort’</vt:lpstr>
      <vt:lpstr>归并排序</vt:lpstr>
      <vt:lpstr>善于使用帮助(helper)函数</vt:lpstr>
      <vt:lpstr>善于使用帮助(helper)函数</vt:lpstr>
      <vt:lpstr>表的分割——split</vt:lpstr>
      <vt:lpstr>用归纳法证明split函数的正确性</vt:lpstr>
      <vt:lpstr>PowerPoint 演示文稿</vt:lpstr>
      <vt:lpstr>表的分割——split</vt:lpstr>
      <vt:lpstr>表的合并——merge</vt:lpstr>
      <vt:lpstr>用归纳法证明Merge函数的正确性</vt:lpstr>
      <vt:lpstr>PowerPoint 演示文稿</vt:lpstr>
      <vt:lpstr>开始使用帮助(helper)函数</vt:lpstr>
      <vt:lpstr>归并排序—— mergesort</vt:lpstr>
      <vt:lpstr>归并排序—— mergesort</vt:lpstr>
      <vt:lpstr>归并排序</vt:lpstr>
      <vt:lpstr>msort的正确性验证</vt:lpstr>
      <vt:lpstr>msort的正确性验证</vt:lpstr>
      <vt:lpstr>ML编程原则(principles)</vt:lpstr>
      <vt:lpstr>功能说明的作用 (the joy of specs)</vt:lpstr>
      <vt:lpstr>函数替换举例</vt:lpstr>
      <vt:lpstr>插入排序程序性能分析</vt:lpstr>
      <vt:lpstr>归并排序程序性能分析</vt:lpstr>
      <vt:lpstr>归并排序程序性能分析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ʽԭ  Lecture 5</dc:title>
  <dc:creator>Microsoft Office û</dc:creator>
  <cp:lastModifiedBy>lingu</cp:lastModifiedBy>
  <cp:revision>18</cp:revision>
  <dcterms:created xsi:type="dcterms:W3CDTF">2021-12-11T04:35:26Z</dcterms:created>
  <dcterms:modified xsi:type="dcterms:W3CDTF">2021-12-11T04:35:26Z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