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4" r:id="rId4"/>
    <p:sldId id="290" r:id="rId6"/>
    <p:sldId id="302" r:id="rId7"/>
    <p:sldId id="299" r:id="rId8"/>
    <p:sldId id="300" r:id="rId9"/>
    <p:sldId id="286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289" r:id="rId30"/>
    <p:sldId id="394" r:id="rId31"/>
    <p:sldId id="395" r:id="rId32"/>
    <p:sldId id="396" r:id="rId33"/>
    <p:sldId id="397" r:id="rId34"/>
    <p:sldId id="398" r:id="rId35"/>
    <p:sldId id="399" r:id="rId36"/>
    <p:sldId id="365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9" r:id="rId46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7"/>
    <p:restoredTop sz="91156"/>
  </p:normalViewPr>
  <p:slideViewPr>
    <p:cSldViewPr snapToGrid="0" showGuides="1">
      <p:cViewPr varScale="1">
        <p:scale>
          <a:sx n="116" d="100"/>
          <a:sy n="116" d="100"/>
        </p:scale>
        <p:origin x="992" y="192"/>
      </p:cViewPr>
      <p:guideLst>
        <p:guide orient="horz" pos="2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890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r>
              <a:rPr lang="en-US" altLang="zh-CN">
                <a:ea typeface="宋体" pitchFamily="2" charset="-122"/>
              </a:rPr>
              <a:t>*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911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72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972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r>
              <a:rPr lang="en-US" altLang="zh-CN">
                <a:ea typeface="宋体" pitchFamily="2" charset="-122"/>
              </a:rPr>
              <a:t>*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kern="1200">
                <a:latin typeface="黑体" pitchFamily="2" charset="-122"/>
                <a:ea typeface="黑体" pitchFamily="2" charset="-122"/>
                <a:cs typeface="+mj-cs"/>
              </a:rPr>
              <a:t>函数式编程原理</a:t>
            </a: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en-US" altLang="zh-CN" kern="1200">
                <a:latin typeface="Arial" panose="020B0604020202090204" pitchFamily="34" charset="0"/>
                <a:ea typeface="黑体" pitchFamily="2" charset="-122"/>
                <a:cs typeface="+mj-cs"/>
              </a:rPr>
              <a:t>Lecture 6</a:t>
            </a:r>
            <a:endParaRPr lang="zh-CN" altLang="en-US" kern="1200">
              <a:latin typeface="Arial" panose="020B0604020202090204" pitchFamily="34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树类型的模式表示与模式匹配</a:t>
            </a:r>
            <a:endParaRPr lang="zh-CN" altLang="en-US"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205" y="1809750"/>
            <a:ext cx="4728210" cy="3818255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Empty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Node(_, _, _)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Node(Empty, _, Empty)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Node(_, 42, _)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0080" y="2055495"/>
            <a:ext cx="76377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Empty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(iff)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Empty</a:t>
            </a:r>
            <a:br>
              <a:rPr lang="en-US" altLang="zh-CN">
                <a:solidFill>
                  <a:srgbClr val="0433FF"/>
                </a:solidFill>
                <a:ea typeface="宋体" pitchFamily="2" charset="-122"/>
              </a:rPr>
            </a:br>
            <a:endParaRPr lang="en-US" altLang="zh-CN">
              <a:solidFill>
                <a:srgbClr val="0433FF"/>
              </a:solidFill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Node(p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, p, 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)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iff)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Node(t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, v, 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such that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p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</a:t>
            </a:r>
            <a:br>
              <a:rPr lang="en-US" altLang="zh-CN" sz="1600">
                <a:solidFill>
                  <a:srgbClr val="0433FF"/>
                </a:solidFill>
                <a:ea typeface="宋体" pitchFamily="2" charset="-122"/>
              </a:rPr>
            </a:b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(and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combines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all the bindings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  when the match succeeds)</a:t>
            </a:r>
            <a:br>
              <a:rPr lang="en-US" altLang="zh-CN">
                <a:solidFill>
                  <a:srgbClr val="0433FF"/>
                </a:solidFill>
                <a:ea typeface="宋体" pitchFamily="2" charset="-122"/>
              </a:rPr>
            </a:br>
            <a:br>
              <a:rPr lang="en-US" altLang="zh-CN">
                <a:solidFill>
                  <a:srgbClr val="0433FF"/>
                </a:solidFill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树的结构归纳法推导过程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613" y="1847850"/>
            <a:ext cx="9709150" cy="435133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证明：对所有树，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P(t)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成立。</a:t>
            </a:r>
            <a:endParaRPr lang="en-US" altLang="zh-CN" sz="1000">
              <a:latin typeface="Arial" panose="020B0604020202090204" pitchFamily="34" charset="0"/>
              <a:ea typeface="黑体" pitchFamily="2" charset="-122"/>
            </a:endParaRPr>
          </a:p>
          <a:p>
            <a:pPr marL="0" indent="0">
              <a:buNone/>
            </a:pPr>
            <a:endParaRPr lang="en-US" altLang="zh-CN" sz="1000">
              <a:latin typeface="Arial" panose="020B0604020202090204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结构归纳法：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Base case: 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当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 = Empty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时，证明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P(Empty)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成立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Inductive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case: 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当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 = Node(t</a:t>
            </a:r>
            <a:r>
              <a:rPr lang="en-US" altLang="zh-CN" sz="1600">
                <a:latin typeface="Arial" panose="020B0604020202090204" pitchFamily="34" charset="0"/>
                <a:ea typeface="黑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, v, t</a:t>
            </a:r>
            <a:r>
              <a:rPr lang="en-US" altLang="zh-CN" sz="1600">
                <a:latin typeface="Arial" panose="020B0604020202090204" pitchFamily="34" charset="0"/>
                <a:ea typeface="黑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)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时，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假设：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P(t</a:t>
            </a:r>
            <a:r>
              <a:rPr lang="en-US" altLang="zh-CN" sz="1600">
                <a:latin typeface="Arial" panose="020B0604020202090204" pitchFamily="34" charset="0"/>
                <a:ea typeface="黑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)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和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P(t</a:t>
            </a:r>
            <a:r>
              <a:rPr lang="en-US" altLang="zh-CN" sz="1600">
                <a:latin typeface="Arial" panose="020B0604020202090204" pitchFamily="34" charset="0"/>
                <a:ea typeface="黑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)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成立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证明：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P(Node(t</a:t>
            </a:r>
            <a:r>
              <a:rPr lang="en-US" altLang="zh-CN" sz="1600">
                <a:latin typeface="Arial" panose="020B0604020202090204" pitchFamily="34" charset="0"/>
                <a:ea typeface="黑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, v, t</a:t>
            </a:r>
            <a:r>
              <a:rPr lang="en-US" altLang="zh-CN" sz="1600">
                <a:latin typeface="Arial" panose="020B0604020202090204" pitchFamily="34" charset="0"/>
                <a:ea typeface="黑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))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成立。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树的大小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——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size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315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size</a:t>
            </a:r>
            <a:r>
              <a:rPr lang="zh-CN" altLang="en-US">
                <a:ea typeface="黑体" pitchFamily="2" charset="-122"/>
              </a:rPr>
              <a:t>：树中的结点个数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size Empty = 0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| size (Node(t1, _, t2)) = size t1 + size t2 + 1;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br>
              <a:rPr lang="en-US" altLang="zh-CN"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size(t)</a:t>
            </a:r>
            <a:r>
              <a:rPr lang="zh-CN" altLang="en-US">
                <a:ea typeface="黑体" pitchFamily="2" charset="-122"/>
              </a:rPr>
              <a:t>为非负整数</a:t>
            </a:r>
            <a:r>
              <a:rPr lang="en-US" altLang="zh-CN">
                <a:ea typeface="黑体" pitchFamily="2" charset="-122"/>
              </a:rPr>
              <a:t>(t</a:t>
            </a:r>
            <a:r>
              <a:rPr lang="zh-CN" altLang="en-US">
                <a:ea typeface="黑体" pitchFamily="2" charset="-122"/>
              </a:rPr>
              <a:t>中的结点个数</a:t>
            </a:r>
            <a:r>
              <a:rPr lang="en-US" altLang="zh-CN">
                <a:ea typeface="黑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树的深度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高度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)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—— depth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5363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748963" cy="435133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depth</a:t>
            </a:r>
            <a:r>
              <a:rPr lang="zh-CN" altLang="en-US">
                <a:ea typeface="黑体" pitchFamily="2" charset="-122"/>
              </a:rPr>
              <a:t>：组成该树各结点的最大层次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fr-F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depth Empty = 0</a:t>
            </a:r>
            <a:br>
              <a:rPr lang="fr-F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| depth (Node(t1, _, t2)) =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max(depth t1, depth t2) + 1;</a:t>
            </a:r>
            <a:br>
              <a:rPr lang="fr-FR" altLang="zh-CN">
                <a:ea typeface="宋体" pitchFamily="2" charset="-122"/>
              </a:rPr>
            </a:br>
            <a:br>
              <a:rPr lang="fr-FR" altLang="zh-CN">
                <a:ea typeface="宋体" pitchFamily="2" charset="-122"/>
              </a:rPr>
            </a:br>
            <a:br>
              <a:rPr lang="en-US" altLang="zh-CN"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depth(t)</a:t>
            </a:r>
            <a:r>
              <a:rPr lang="zh-CN" altLang="en-US">
                <a:ea typeface="黑体" pitchFamily="2" charset="-122"/>
              </a:rPr>
              <a:t>为非负整数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从根到叶子结点的最长路径</a:t>
            </a:r>
            <a:r>
              <a:rPr lang="en-US" altLang="zh-CN">
                <a:ea typeface="黑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树的遍历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17650"/>
            <a:ext cx="10748963" cy="4351338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对树中所有结点信息的访问，即依次对树中每个结点访问一次且仅访问一次。树的遍历分为前序遍历、中序遍历和后序遍历。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二叉树的遍历</a:t>
            </a:r>
            <a:r>
              <a:rPr lang="en-US" altLang="zh-CN">
                <a:ea typeface="黑体" pitchFamily="2" charset="-122"/>
              </a:rPr>
              <a:t>(N:</a:t>
            </a:r>
            <a:r>
              <a:rPr lang="zh-CN" altLang="en-US">
                <a:ea typeface="黑体" pitchFamily="2" charset="-122"/>
              </a:rPr>
              <a:t>访问结点本身，</a:t>
            </a:r>
            <a:r>
              <a:rPr lang="en-US" altLang="zh-CN">
                <a:ea typeface="黑体" pitchFamily="2" charset="-122"/>
              </a:rPr>
              <a:t>L:</a:t>
            </a:r>
            <a:r>
              <a:rPr lang="zh-CN" altLang="en-US">
                <a:ea typeface="黑体" pitchFamily="2" charset="-122"/>
              </a:rPr>
              <a:t>遍历该结点的左子树，</a:t>
            </a:r>
            <a:r>
              <a:rPr lang="en-US" altLang="zh-CN">
                <a:ea typeface="黑体" pitchFamily="2" charset="-122"/>
              </a:rPr>
              <a:t>R:</a:t>
            </a:r>
            <a:r>
              <a:rPr lang="zh-CN" altLang="en-US">
                <a:ea typeface="黑体" pitchFamily="2" charset="-122"/>
              </a:rPr>
              <a:t>遍历该结点的右子树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NLR</a:t>
            </a:r>
            <a:r>
              <a:rPr lang="zh-CN" altLang="en-US">
                <a:ea typeface="黑体" pitchFamily="2" charset="-122"/>
              </a:rPr>
              <a:t>：前序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前根遍历</a:t>
            </a:r>
            <a:r>
              <a:rPr lang="en-US" altLang="zh-CN">
                <a:ea typeface="黑体" pitchFamily="2" charset="-122"/>
              </a:rPr>
              <a:t>(Pre-order Traversal)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LNR</a:t>
            </a:r>
            <a:r>
              <a:rPr lang="zh-CN" altLang="en-US">
                <a:ea typeface="黑体" pitchFamily="2" charset="-122"/>
              </a:rPr>
              <a:t>：中序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中根遍历</a:t>
            </a:r>
            <a:r>
              <a:rPr lang="en-US" altLang="zh-CN">
                <a:ea typeface="黑体" pitchFamily="2" charset="-122"/>
              </a:rPr>
              <a:t>(In-order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Traversal)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LRN</a:t>
            </a:r>
            <a:r>
              <a:rPr lang="zh-CN" altLang="en-US">
                <a:ea typeface="黑体" pitchFamily="2" charset="-122"/>
              </a:rPr>
              <a:t>：后序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后根遍历</a:t>
            </a:r>
            <a:r>
              <a:rPr lang="en-US" altLang="zh-CN">
                <a:ea typeface="黑体" pitchFamily="2" charset="-122"/>
              </a:rPr>
              <a:t>(Post-order Traversal)</a:t>
            </a:r>
            <a:endParaRPr lang="en-US" altLang="zh-CN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树的遍历函数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9459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trav: tree -&gt; int list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fr-F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trav Empty = [ ]</a:t>
            </a:r>
            <a:br>
              <a:rPr lang="fr-F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   | trav (Node(t1, x, t2)) = trav t1 @ (x :: trav t2);</a:t>
            </a:r>
            <a:br>
              <a:rPr lang="fr-FR" altLang="zh-CN">
                <a:ea typeface="宋体" pitchFamily="2" charset="-122"/>
              </a:rPr>
            </a:br>
            <a:endParaRPr lang="fr-FR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ea typeface="黑体" pitchFamily="2" charset="-122"/>
              </a:rPr>
              <a:t>对所有树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，</a:t>
            </a:r>
            <a:r>
              <a:rPr lang="en-US" altLang="zh-CN" sz="2400">
                <a:ea typeface="黑体" pitchFamily="2" charset="-122"/>
              </a:rPr>
              <a:t>trav(t)</a:t>
            </a:r>
            <a:r>
              <a:rPr lang="zh-CN" altLang="en-US" sz="2400">
                <a:ea typeface="黑体" pitchFamily="2" charset="-122"/>
              </a:rPr>
              <a:t>执行的结果为树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中所有整数的列表</a:t>
            </a:r>
            <a:r>
              <a:rPr lang="en-US" altLang="zh-CN" sz="2400">
                <a:ea typeface="黑体" pitchFamily="2" charset="-122"/>
              </a:rPr>
              <a:t>(</a:t>
            </a:r>
            <a:r>
              <a:rPr lang="zh-CN" altLang="en-US" sz="2400">
                <a:ea typeface="黑体" pitchFamily="2" charset="-122"/>
              </a:rPr>
              <a:t>中序遍历的结果</a:t>
            </a:r>
            <a:r>
              <a:rPr lang="en-US" altLang="zh-CN" sz="2400">
                <a:ea typeface="黑体" pitchFamily="2" charset="-122"/>
              </a:rPr>
              <a:t>)</a:t>
            </a:r>
            <a:br>
              <a:rPr lang="fr-FR" altLang="zh-CN" sz="2400">
                <a:ea typeface="宋体" pitchFamily="2" charset="-122"/>
              </a:rPr>
            </a:br>
            <a:endParaRPr lang="fr-FR" altLang="zh-CN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有序树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(sorted trees)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863" y="1773238"/>
            <a:ext cx="11020425" cy="4351337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25000"/>
              </a:lnSpc>
              <a:buNone/>
            </a:pPr>
            <a:r>
              <a:rPr lang="zh-CN" altLang="en-US">
                <a:ea typeface="黑体" pitchFamily="2" charset="-122"/>
              </a:rPr>
              <a:t>若将树中每个结点的各子树看成是从左到右有次序的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即不能互换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，则称该树为有序树</a:t>
            </a:r>
            <a:r>
              <a:rPr lang="en-US" altLang="zh-CN">
                <a:ea typeface="黑体" pitchFamily="2" charset="-122"/>
              </a:rPr>
              <a:t>(Ordered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Tree)</a:t>
            </a:r>
            <a:r>
              <a:rPr lang="zh-CN" altLang="en-US">
                <a:ea typeface="黑体" pitchFamily="2" charset="-122"/>
              </a:rPr>
              <a:t>；否则称为无序树</a:t>
            </a:r>
            <a:r>
              <a:rPr lang="en-US" altLang="zh-CN">
                <a:ea typeface="黑体" pitchFamily="2" charset="-122"/>
              </a:rPr>
              <a:t>(Unodered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Tree)</a:t>
            </a:r>
            <a:r>
              <a:rPr lang="zh-CN" altLang="en-US">
                <a:ea typeface="黑体" pitchFamily="2" charset="-122"/>
              </a:rPr>
              <a:t>。</a:t>
            </a:r>
            <a:endParaRPr lang="zh-CN" altLang="en-US">
              <a:ea typeface="黑体" pitchFamily="2" charset="-122"/>
            </a:endParaRPr>
          </a:p>
          <a:p>
            <a:pPr marL="0" indent="0"/>
            <a:r>
              <a:rPr lang="zh-CN" altLang="en-US">
                <a:ea typeface="黑体" pitchFamily="2" charset="-122"/>
              </a:rPr>
              <a:t>空树</a:t>
            </a:r>
            <a:r>
              <a:rPr lang="en-US" altLang="zh-CN">
                <a:ea typeface="黑体" pitchFamily="2" charset="-122"/>
              </a:rPr>
              <a:t>(Empty)</a:t>
            </a:r>
            <a:r>
              <a:rPr lang="zh-CN" altLang="en-US">
                <a:ea typeface="黑体" pitchFamily="2" charset="-122"/>
              </a:rPr>
              <a:t>为有序树</a:t>
            </a:r>
            <a:endParaRPr lang="en-US" altLang="zh-CN">
              <a:ea typeface="黑体" pitchFamily="2" charset="-122"/>
            </a:endParaRPr>
          </a:p>
          <a:p>
            <a:pPr marL="0" indent="0"/>
            <a:r>
              <a:rPr lang="fr-FR" altLang="zh-CN">
                <a:ea typeface="黑体" pitchFamily="2" charset="-122"/>
              </a:rPr>
              <a:t>Node(t1, x, t2)</a:t>
            </a:r>
            <a:r>
              <a:rPr lang="zh-CN" altLang="en-US">
                <a:ea typeface="黑体" pitchFamily="2" charset="-122"/>
              </a:rPr>
              <a:t>为有序树  当且仅当</a:t>
            </a:r>
            <a:endParaRPr lang="en-US" altLang="zh-CN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t1</a:t>
            </a:r>
            <a:r>
              <a:rPr lang="zh-CN" altLang="en-US" sz="2800">
                <a:ea typeface="黑体" pitchFamily="2" charset="-122"/>
              </a:rPr>
              <a:t>中的任意整数 ≤ </a:t>
            </a:r>
            <a:r>
              <a:rPr lang="en-US" altLang="zh-CN" sz="2800">
                <a:ea typeface="黑体" pitchFamily="2" charset="-122"/>
              </a:rPr>
              <a:t>x	</a:t>
            </a:r>
            <a:r>
              <a:rPr lang="zh-CN" altLang="en-US" sz="2800">
                <a:ea typeface="黑体" pitchFamily="2" charset="-122"/>
              </a:rPr>
              <a:t>且</a:t>
            </a:r>
            <a:endParaRPr lang="en-US" altLang="zh-CN" sz="2800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t2</a:t>
            </a:r>
            <a:r>
              <a:rPr lang="zh-CN" altLang="en-US" sz="2800">
                <a:ea typeface="黑体" pitchFamily="2" charset="-122"/>
              </a:rPr>
              <a:t>中的任意整数 ≥ </a:t>
            </a:r>
            <a:r>
              <a:rPr lang="en-US" altLang="zh-CN" sz="2800">
                <a:ea typeface="黑体" pitchFamily="2" charset="-122"/>
              </a:rPr>
              <a:t>x</a:t>
            </a:r>
            <a:r>
              <a:rPr lang="zh-CN" altLang="en-US" sz="2800">
                <a:ea typeface="黑体" pitchFamily="2" charset="-122"/>
              </a:rPr>
              <a:t> </a:t>
            </a:r>
            <a:r>
              <a:rPr lang="en-US" altLang="zh-CN" sz="2800">
                <a:ea typeface="黑体" pitchFamily="2" charset="-122"/>
              </a:rPr>
              <a:t>	</a:t>
            </a:r>
            <a:r>
              <a:rPr lang="zh-CN" altLang="en-US" sz="2800">
                <a:ea typeface="黑体" pitchFamily="2" charset="-122"/>
              </a:rPr>
              <a:t>且</a:t>
            </a:r>
            <a:endParaRPr lang="en-US" altLang="zh-CN" sz="2800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t1</a:t>
            </a:r>
            <a:r>
              <a:rPr lang="zh-CN" altLang="en-US" sz="2800">
                <a:ea typeface="黑体" pitchFamily="2" charset="-122"/>
              </a:rPr>
              <a:t>和</a:t>
            </a:r>
            <a:r>
              <a:rPr lang="en-US" altLang="zh-CN" sz="2800">
                <a:ea typeface="黑体" pitchFamily="2" charset="-122"/>
              </a:rPr>
              <a:t>t2</a:t>
            </a:r>
            <a:r>
              <a:rPr lang="zh-CN" altLang="en-US" sz="2800">
                <a:ea typeface="黑体" pitchFamily="2" charset="-122"/>
              </a:rPr>
              <a:t>均为有序树</a:t>
            </a:r>
            <a:br>
              <a:rPr lang="fr-FR" altLang="zh-CN">
                <a:ea typeface="宋体" pitchFamily="2" charset="-122"/>
              </a:rPr>
            </a:br>
            <a:endParaRPr lang="en-US" altLang="zh-CN">
              <a:ea typeface="黑体" pitchFamily="2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6305550" y="4341813"/>
            <a:ext cx="1639888" cy="473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0263" y="4291013"/>
            <a:ext cx="324802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ea typeface="黑体" pitchFamily="2" charset="-122"/>
              </a:rPr>
              <a:t>trav(t)</a:t>
            </a:r>
            <a:r>
              <a:rPr lang="zh-CN" altLang="en-US" sz="3200">
                <a:ea typeface="黑体" pitchFamily="2" charset="-122"/>
              </a:rPr>
              <a:t>为有序表</a:t>
            </a:r>
            <a:endParaRPr lang="zh-CN" altLang="en-US" sz="32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插入函数的移植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3188" y="2389188"/>
            <a:ext cx="5165725" cy="207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ins (x, [ ]) = [x]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ins (x, y::L) =</a:t>
            </a: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     GREATER =&gt; y::ins(x, L)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|        _ 	  =&gt; x::y::L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875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875" y="5407025"/>
            <a:ext cx="5337175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lists L,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L) = a sorted permutation of x::L.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67463" y="5407025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tree t,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t) = a sorted tree t’ such that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(t’) is a perm of x::trav(t)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7463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1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？</a:t>
            </a:r>
            <a:endParaRPr lang="zh-CN" altLang="en-US" sz="7200" b="1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62" name="矩形 13"/>
          <p:cNvSpPr/>
          <p:nvPr/>
        </p:nvSpPr>
        <p:spPr>
          <a:xfrm>
            <a:off x="5330825" y="2406650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 animBg="1"/>
      <p:bldP spid="10" grpId="0" animBg="1"/>
      <p:bldP spid="11" grpId="0"/>
      <p:bldP spid="12" grpId="0" animBg="1"/>
      <p:bldP spid="23561" grpId="0"/>
      <p:bldP spid="235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树的拆分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2389188"/>
            <a:ext cx="5165725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[ ]  = ([ ],  [ ])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[x] = ([x], [ ])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(x::y::L) =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let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(A, B) =split L 	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(x::A, y::B) 	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4580" name="矩形 7"/>
          <p:cNvSpPr/>
          <p:nvPr/>
        </p:nvSpPr>
        <p:spPr>
          <a:xfrm>
            <a:off x="396875" y="1635125"/>
            <a:ext cx="45942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5100" y="5167630"/>
            <a:ext cx="5337175" cy="121348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split(L) = a pair of lists (A, B) such that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length(A) ≈ length(B) and A@B is a perm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L.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4150" y="2252663"/>
            <a:ext cx="51673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4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？</a:t>
            </a:r>
            <a:endParaRPr lang="zh-CN" altLang="en-US" sz="7200" b="1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4585" name="文本框 2"/>
          <p:cNvSpPr txBox="1"/>
          <p:nvPr/>
        </p:nvSpPr>
        <p:spPr>
          <a:xfrm>
            <a:off x="7762875" y="1117600"/>
            <a:ext cx="650875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╳</a:t>
            </a:r>
            <a:endParaRPr lang="zh-CN" altLang="en-US" sz="5400" b="1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9713" y="1408113"/>
            <a:ext cx="459263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: 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8190" y="3615373"/>
            <a:ext cx="6096000" cy="2399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(t1, t2)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t1 is ≤ y,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t2 is ≥ y,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t1,t2 consist of the items in t *)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580" grpId="0"/>
      <p:bldP spid="9" grpId="0" bldLvl="0" animBg="1"/>
      <p:bldP spid="11" grpId="0"/>
      <p:bldP spid="12" grpId="0" animBg="1"/>
      <p:bldP spid="24584" grpId="0"/>
      <p:bldP spid="24585" grpId="0"/>
      <p:bldP spid="1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树的拆分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195580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6375" y="103188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0238" y="889000"/>
            <a:ext cx="6096000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≤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≥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 of the items in t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126923" y="3912235"/>
            <a:ext cx="4843463" cy="1470025"/>
          </a:xfrm>
          <a:prstGeom prst="wedgeRoundRectCallout">
            <a:avLst>
              <a:gd name="adj1" fmla="val -63706"/>
              <a:gd name="adj2" fmla="val -40323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x&gt;y,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so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应该归在新的右子树，同时拆分原左子树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递归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SplitAt,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l1&lt;=y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r1&gt;y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放在左子树，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放在右子树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43013" y="1087120"/>
            <a:ext cx="9613900" cy="304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all (your, base) =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case your of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=&gt; base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_ =&gt; "are belong to us" :: all(your - 1, base)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string list -&gt; string list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funny (f, []) = 0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funny (f, x::xs) = f(x, funny(f,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(‘a *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‘a list -&gt;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=&gt; 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=&gt; x)) "Hello, World!“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‘a -&gt; string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066" name="矩形 2"/>
          <p:cNvSpPr/>
          <p:nvPr/>
        </p:nvSpPr>
        <p:spPr>
          <a:xfrm>
            <a:off x="982663" y="563245"/>
            <a:ext cx="80978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latin typeface="Arial" panose="020B0604020202090204" pitchFamily="34" charset="0"/>
                <a:ea typeface="宋体" pitchFamily="2" charset="-122"/>
              </a:rPr>
              <a:t>1. </a:t>
            </a:r>
            <a:r>
              <a:rPr lang="zh-CN" altLang="en-US" b="1">
                <a:latin typeface="Arial" panose="020B0604020202090204" pitchFamily="34" charset="0"/>
                <a:ea typeface="宋体" pitchFamily="2" charset="-122"/>
              </a:rPr>
              <a:t>分析以下函数或表达式的类型</a:t>
            </a:r>
            <a:r>
              <a:rPr lang="en-US" altLang="zh-CN" b="1">
                <a:latin typeface="Arial" panose="020B0604020202090204" pitchFamily="34" charset="0"/>
                <a:ea typeface="宋体" pitchFamily="2" charset="-122"/>
              </a:rPr>
              <a:t>(</a:t>
            </a:r>
            <a:r>
              <a:rPr lang="zh-CN" altLang="en-US" b="1">
                <a:latin typeface="Arial" panose="020B0604020202090204" pitchFamily="34" charset="0"/>
                <a:ea typeface="宋体" pitchFamily="2" charset="-122"/>
              </a:rPr>
              <a:t>不要用</a:t>
            </a:r>
            <a:r>
              <a:rPr lang="en-US" altLang="zh-CN" b="1">
                <a:latin typeface="Arial" panose="020B0604020202090204" pitchFamily="34" charset="0"/>
                <a:ea typeface="宋体" pitchFamily="2" charset="-122"/>
              </a:rPr>
              <a:t>smlnj)</a:t>
            </a:r>
            <a:r>
              <a:rPr lang="zh-CN" altLang="en-US" b="1">
                <a:latin typeface="Arial" panose="020B0604020202090204" pitchFamily="34" charset="0"/>
                <a:ea typeface="宋体" pitchFamily="2" charset="-122"/>
              </a:rPr>
              <a:t>：</a:t>
            </a:r>
            <a:endParaRPr lang="zh-CN" altLang="en-US" b="1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7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树的合并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82625" y="1444625"/>
            <a:ext cx="11417935" cy="2078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t1 and t2 are sorted trees			 *)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Merge(t1, t2) = a sorted tree t			 *)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consisting of the items of t1 and t2 		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fr-FR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5398135"/>
            <a:ext cx="5048885" cy="134302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trees t1 and t2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Merge(t1, t2) = a sorted tree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consisting of the items of t1 and t2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257415" y="5773420"/>
            <a:ext cx="4843145" cy="967740"/>
          </a:xfrm>
          <a:prstGeom prst="wedgeRoundRectCallout">
            <a:avLst>
              <a:gd name="adj1" fmla="val -15005"/>
              <a:gd name="adj2" fmla="val -102099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后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l2&lt;=x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r2&gt;x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都在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的左边，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都在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的右边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7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树的归并排序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2500630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79500" y="4642168"/>
            <a:ext cx="10444163" cy="15795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25005" y="3172460"/>
            <a:ext cx="4918710" cy="1713230"/>
          </a:xfrm>
          <a:prstGeom prst="wedgeRoundRectCallout">
            <a:avLst>
              <a:gd name="adj1" fmla="val -60245"/>
              <a:gd name="adj2" fmla="val 9395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对于一棵树将其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root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拿出，左右子树分别排序后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merge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，再插入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root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循环直到某叶子节点的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empty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结束，拿到有序树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从叶子节点的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empty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开始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merge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回去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0" y="1443990"/>
            <a:ext cx="99244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Msort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: tree -&gt; tree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REQUIRES true					 *)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ENSURES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Msort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(t) = a sorted tree 			 *)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		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  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consisting of the items of t	 	*)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程序的并行执行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190625" y="2969260"/>
            <a:ext cx="9810750" cy="20777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ea typeface="黑体" pitchFamily="2" charset="-122"/>
              </a:rPr>
              <a:t>Merge(Msort t1, Msort t2)</a:t>
            </a:r>
            <a:r>
              <a:rPr lang="zh-CN" altLang="en-US" sz="2400">
                <a:ea typeface="黑体" pitchFamily="2" charset="-122"/>
              </a:rPr>
              <a:t>中的两个递归调用可以并行执行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 sz="2400">
                <a:ea typeface="黑体" pitchFamily="2" charset="-122"/>
              </a:rPr>
              <a:t>Merge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串行执行</a:t>
            </a:r>
            <a:r>
              <a:rPr lang="zh-CN" altLang="en-US" sz="2400">
                <a:ea typeface="黑体" pitchFamily="2" charset="-122"/>
              </a:rPr>
              <a:t>的时间开销为分别对</a:t>
            </a:r>
            <a:r>
              <a:rPr lang="en-US" altLang="zh-CN" sz="2400">
                <a:ea typeface="黑体" pitchFamily="2" charset="-122"/>
              </a:rPr>
              <a:t>t1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en-US" altLang="zh-CN" sz="2400">
                <a:ea typeface="黑体" pitchFamily="2" charset="-122"/>
              </a:rPr>
              <a:t>t2</a:t>
            </a:r>
            <a:r>
              <a:rPr lang="zh-CN" altLang="en-US" sz="2400">
                <a:ea typeface="黑体" pitchFamily="2" charset="-122"/>
              </a:rPr>
              <a:t>执行</a:t>
            </a:r>
            <a:r>
              <a:rPr lang="en-US" altLang="zh-CN" sz="2400">
                <a:ea typeface="黑体" pitchFamily="2" charset="-122"/>
              </a:rPr>
              <a:t>Msort</a:t>
            </a:r>
            <a:r>
              <a:rPr lang="zh-CN" altLang="en-US" sz="2400">
                <a:ea typeface="黑体" pitchFamily="2" charset="-122"/>
              </a:rPr>
              <a:t>的开销之和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 sz="2400">
                <a:ea typeface="黑体" pitchFamily="2" charset="-122"/>
              </a:rPr>
              <a:t>Merge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并行执行</a:t>
            </a:r>
            <a:r>
              <a:rPr lang="zh-CN" altLang="en-US" sz="2400">
                <a:ea typeface="黑体" pitchFamily="2" charset="-122"/>
              </a:rPr>
              <a:t>的时间开销为分别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对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t1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和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t2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执行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Msort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开销的最大值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400">
                <a:ea typeface="黑体" pitchFamily="2" charset="-122"/>
              </a:rPr>
              <a:t>用</a:t>
            </a:r>
            <a:r>
              <a:rPr lang="en-US" altLang="zh-CN" sz="2400">
                <a:ea typeface="黑体" pitchFamily="2" charset="-122"/>
              </a:rPr>
              <a:t>”</a:t>
            </a:r>
            <a:r>
              <a:rPr lang="en-US" altLang="zh-CN" sz="2400" b="1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en-US" altLang="zh-CN" sz="2400">
                <a:ea typeface="黑体" pitchFamily="2" charset="-122"/>
              </a:rPr>
              <a:t>”</a:t>
            </a:r>
            <a:r>
              <a:rPr lang="zh-CN" altLang="en-US" sz="2400">
                <a:ea typeface="黑体" pitchFamily="2" charset="-122"/>
              </a:rPr>
              <a:t>表示程序在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足够多</a:t>
            </a:r>
            <a:r>
              <a:rPr lang="zh-CN" altLang="en-US" sz="2400">
                <a:ea typeface="黑体" pitchFamily="2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并行处理器</a:t>
            </a:r>
            <a:r>
              <a:rPr lang="zh-CN" altLang="en-US" sz="2400">
                <a:ea typeface="黑体" pitchFamily="2" charset="-122"/>
              </a:rPr>
              <a:t>上的时间开销</a:t>
            </a:r>
            <a:endParaRPr lang="zh-CN" altLang="en-US" sz="2400"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4188" y="5835650"/>
            <a:ext cx="5627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work</a:t>
            </a:r>
            <a:r>
              <a:rPr lang="zh-CN" altLang="en-US">
                <a:ea typeface="黑体" pitchFamily="2" charset="-122"/>
              </a:rPr>
              <a:t>的关系？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8916" name="矩形 1"/>
          <p:cNvSpPr/>
          <p:nvPr/>
        </p:nvSpPr>
        <p:spPr>
          <a:xfrm>
            <a:off x="3048000" y="1571625"/>
            <a:ext cx="6096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fr-FR" altLang="zh-CN" sz="2400" b="1">
                <a:solidFill>
                  <a:srgbClr val="0033CC"/>
                </a:solidFill>
                <a:latin typeface="Arial" panose="020B0604020202090204" pitchFamily="34" charset="0"/>
              </a:rPr>
              <a:t>fun</a:t>
            </a: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 Msort Empty = Empty</a:t>
            </a:r>
            <a:b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</a:br>
            <a:r>
              <a:rPr lang="zh-CN" altLang="en-US" sz="2400">
                <a:solidFill>
                  <a:srgbClr val="0033CC"/>
                </a:solidFill>
                <a:latin typeface="Arial" panose="020B0604020202090204" pitchFamily="34" charset="0"/>
              </a:rPr>
              <a:t>    </a:t>
            </a: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| Msort (Node(t1,x,t2)) =</a:t>
            </a:r>
            <a:r>
              <a:rPr lang="zh-CN" altLang="en-US" sz="2400">
                <a:solidFill>
                  <a:srgbClr val="0033CC"/>
                </a:solidFill>
                <a:latin typeface="Arial" panose="020B0604020202090204" pitchFamily="34" charset="0"/>
              </a:rPr>
              <a:t> </a:t>
            </a:r>
            <a:b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</a:b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	Ins</a:t>
            </a:r>
            <a:r>
              <a:rPr lang="pt-B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(x, Merge(Msort t1, Msort t2))</a:t>
            </a:r>
            <a:endParaRPr lang="zh-CN" altLang="en-US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Ins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375" y="157797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9939" name="矩形 13"/>
          <p:cNvSpPr/>
          <p:nvPr/>
        </p:nvSpPr>
        <p:spPr>
          <a:xfrm>
            <a:off x="333375" y="2200275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2775" y="3740150"/>
            <a:ext cx="50815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3175" y="4476750"/>
            <a:ext cx="395287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c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300" y="5224463"/>
            <a:ext cx="6569075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平衡二叉树</a:t>
            </a:r>
            <a:r>
              <a:rPr lang="zh-CN" altLang="en-US" sz="2400">
                <a:ea typeface="黑体" pitchFamily="2" charset="-122"/>
              </a:rPr>
              <a:t>：它是一 棵空树或它的左右两个子树的高度差的绝对值不超过</a:t>
            </a:r>
            <a:r>
              <a:rPr lang="en-US" altLang="zh-CN" sz="2400">
                <a:ea typeface="黑体" pitchFamily="2" charset="-122"/>
              </a:rPr>
              <a:t>1</a:t>
            </a:r>
            <a:r>
              <a:rPr lang="zh-CN" altLang="en-US" sz="2400">
                <a:ea typeface="黑体" pitchFamily="2" charset="-122"/>
              </a:rPr>
              <a:t>，并且左右两个子树都是一棵平衡二叉树。</a:t>
            </a:r>
            <a:endParaRPr lang="zh-CN" altLang="en-US" sz="24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SplitAt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46393" y="203327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393" y="1477645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9625" y="2446338"/>
            <a:ext cx="50815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0025" y="3182938"/>
            <a:ext cx="412273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k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Merge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90345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fr-F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450" y="4560570"/>
            <a:ext cx="62001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450" y="5240973"/>
            <a:ext cx="9231313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+ max(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(d-1),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(d-1)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Msort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tree -&gt; tree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65775" y="1182688"/>
            <a:ext cx="61991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1025" y="1643380"/>
            <a:ext cx="31464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?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O(d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3205" y="4234180"/>
            <a:ext cx="93802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Empty = Empty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(Node(t1, x, t2))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Rebalance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(Ins (x, Merge(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t1,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t2)))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tree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的总结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838200" y="1569085"/>
            <a:ext cx="11163300" cy="4351338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新的数据类型：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datatype tree = Empty | Node of tree * int * tree;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基本函数：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size, depth, trav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用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类型设计排序算法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Ins : int * tree -&gt; tree	           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SplitAt : int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*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 -&gt; 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*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Merge : tree * tree -&gt; 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Msort : tree -&gt; 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类型排序算法的并行性能分析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(Span)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复杂类型推导和规则应用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>
                <a:ea typeface="黑体" pitchFamily="2" charset="-122"/>
              </a:rPr>
              <a:t>静态类型检测能提供运行保障  </a:t>
            </a:r>
            <a:r>
              <a:rPr lang="en-US" altLang="zh-CN" sz="2000">
                <a:ea typeface="黑体" pitchFamily="2" charset="-122"/>
              </a:rPr>
              <a:t>(a static check provides a </a:t>
            </a:r>
            <a:r>
              <a:rPr lang="en-US" altLang="zh-CN" sz="2000" i="1">
                <a:ea typeface="黑体" pitchFamily="2" charset="-122"/>
              </a:rPr>
              <a:t>runtime</a:t>
            </a:r>
            <a:r>
              <a:rPr lang="en-US" altLang="zh-CN" sz="2000">
                <a:ea typeface="黑体" pitchFamily="2" charset="-122"/>
              </a:rPr>
              <a:t> guarantee)</a:t>
            </a:r>
            <a:endParaRPr lang="en-US" altLang="zh-CN" sz="2000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完善的推导规则，包含函数，分支，运算等值和操作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程序的基本特点：强类型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		——</a:t>
            </a:r>
            <a:r>
              <a:rPr lang="zh-CN" altLang="en-US">
                <a:ea typeface="黑体" pitchFamily="2" charset="-122"/>
              </a:rPr>
              <a:t>确保程序运行不会出错</a:t>
            </a:r>
            <a:endParaRPr lang="en-US" altLang="zh-CN">
              <a:ea typeface="黑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的表达式 </a:t>
            </a:r>
            <a:r>
              <a:rPr lang="en-US" altLang="zh-CN" sz="1600">
                <a:ea typeface="宋体" pitchFamily="2" charset="-122"/>
              </a:rPr>
              <a:t>(ML only evaluates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expressions)</a:t>
            </a:r>
            <a:endParaRPr lang="en-US" altLang="zh-CN" sz="1600">
              <a:ea typeface="宋体" pitchFamily="2" charset="-122"/>
            </a:endParaRPr>
          </a:p>
          <a:p>
            <a:pPr marL="685800" lvl="2">
              <a:spcBef>
                <a:spcPts val="1000"/>
              </a:spcBef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 =&gt;* v</a:t>
            </a:r>
            <a:r>
              <a:rPr lang="en-US" altLang="zh-CN">
                <a:ea typeface="宋体" pitchFamily="2" charset="-122"/>
              </a:rPr>
              <a:t>,  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>
                <a:ea typeface="宋体" pitchFamily="2" charset="-122"/>
              </a:rPr>
              <a:t> is a value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.</a:t>
            </a:r>
            <a:endParaRPr lang="en-US" altLang="zh-CN">
              <a:ea typeface="宋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的声明 </a:t>
            </a:r>
            <a:r>
              <a:rPr lang="en-US" altLang="zh-CN" sz="1600">
                <a:ea typeface="黑体" pitchFamily="2" charset="-122"/>
              </a:rPr>
              <a:t>(</a:t>
            </a:r>
            <a:r>
              <a:rPr lang="en-US" altLang="zh-CN" sz="1600">
                <a:ea typeface="宋体" pitchFamily="2" charset="-122"/>
              </a:rPr>
              <a:t>ML only evaluates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declarations)</a:t>
            </a:r>
            <a:endParaRPr lang="en-US" altLang="zh-CN" sz="1600">
              <a:ea typeface="宋体" pitchFamily="2" charset="-122"/>
            </a:endParaRPr>
          </a:p>
          <a:p>
            <a:pPr marL="685800" lvl="2">
              <a:spcBef>
                <a:spcPts val="1000"/>
              </a:spcBef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binds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</a:t>
            </a:r>
            <a:r>
              <a:rPr lang="en-US" altLang="zh-CN">
                <a:ea typeface="宋体" pitchFamily="2" charset="-122"/>
              </a:rPr>
              <a:t>to a value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的模式匹配 </a:t>
            </a:r>
            <a:r>
              <a:rPr lang="en-US" altLang="zh-CN" sz="1600">
                <a:ea typeface="宋体" pitchFamily="2" charset="-122"/>
              </a:rPr>
              <a:t>(ML only performs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 pattern matches)</a:t>
            </a:r>
            <a:endParaRPr lang="en-US" altLang="zh-CN" sz="1600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8007033" y="2817495"/>
            <a:ext cx="2063750" cy="692150"/>
          </a:xfrm>
          <a:prstGeom prst="wedgeEllipseCallout">
            <a:avLst>
              <a:gd name="adj1" fmla="val -73964"/>
              <a:gd name="adj2" fmla="val 3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变量有且只有一种类型</a:t>
            </a:r>
            <a:endParaRPr lang="zh-CN" altLang="en-US" sz="20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8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1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5" end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038" cy="1325563"/>
          </a:xfrm>
        </p:spPr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类型的引用透明性 </a:t>
            </a:r>
            <a:r>
              <a:rPr lang="en-US" altLang="zh-CN" sz="4000">
                <a:latin typeface="Calibri" pitchFamily="34" charset="0"/>
                <a:ea typeface="黑体" pitchFamily="2" charset="-122"/>
              </a:rPr>
              <a:t>(Referential transparency)</a:t>
            </a:r>
            <a:endParaRPr lang="zh-CN" altLang="en-US" sz="4000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825"/>
          </a:xfrm>
        </p:spPr>
        <p:txBody>
          <a:bodyPr vert="horz" wrap="square" lIns="91440" tIns="45720" rIns="91440" bIns="45720" anchor="t"/>
          <a:p>
            <a:r>
              <a:rPr lang="zh-CN" altLang="en-US">
                <a:ea typeface="黑体" pitchFamily="2" charset="-122"/>
              </a:rPr>
              <a:t>表达式类型依赖于子表达式的类型，依赖于自由变量的类型 </a:t>
            </a:r>
            <a:r>
              <a:rPr lang="en-US" altLang="zh-CN" sz="2000">
                <a:ea typeface="黑体" pitchFamily="2" charset="-122"/>
              </a:rPr>
              <a:t>(The type of an expression depends on the types of its sub-expressions and the types of its free varables)</a:t>
            </a:r>
            <a:endParaRPr lang="en-US" altLang="zh-CN" sz="2000">
              <a:ea typeface="黑体" pitchFamily="2" charset="-122"/>
            </a:endParaRPr>
          </a:p>
          <a:p>
            <a:pPr>
              <a:buNone/>
            </a:pP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+ x </a:t>
            </a:r>
            <a:r>
              <a:rPr lang="en-US" altLang="zh-CN">
                <a:ea typeface="宋体" pitchFamily="2" charset="-122"/>
              </a:rPr>
              <a:t>	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int </a:t>
            </a:r>
            <a:r>
              <a:rPr lang="en-US" altLang="zh-CN">
                <a:ea typeface="宋体" pitchFamily="2" charset="-122"/>
              </a:rPr>
              <a:t>	  </a:t>
            </a:r>
            <a:r>
              <a:rPr lang="zh-CN" altLang="en-US">
                <a:ea typeface="宋体" pitchFamily="2" charset="-122"/>
              </a:rPr>
              <a:t>？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real  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？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11268" name="矩形 3"/>
          <p:cNvSpPr/>
          <p:nvPr/>
        </p:nvSpPr>
        <p:spPr>
          <a:xfrm>
            <a:off x="5524500" y="3408363"/>
            <a:ext cx="2803525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1269" name="TextBox 4"/>
          <p:cNvSpPr txBox="1"/>
          <p:nvPr/>
        </p:nvSpPr>
        <p:spPr>
          <a:xfrm>
            <a:off x="7326630" y="5511800"/>
            <a:ext cx="46932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什么时候检测和确定类型？</a:t>
            </a:r>
            <a:endParaRPr lang="zh-CN" altLang="en-US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4711700"/>
            <a:ext cx="100107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2060"/>
                </a:solidFill>
                <a:latin typeface="Arial" panose="020B0604020202090204" pitchFamily="34" charset="0"/>
                <a:ea typeface="黑体" pitchFamily="2" charset="-122"/>
              </a:rPr>
              <a:t>ML</a:t>
            </a:r>
            <a:r>
              <a:rPr lang="zh-CN" altLang="en-US">
                <a:solidFill>
                  <a:srgbClr val="002060"/>
                </a:solidFill>
                <a:latin typeface="Arial" panose="020B0604020202090204" pitchFamily="34" charset="0"/>
                <a:ea typeface="黑体" pitchFamily="2" charset="-122"/>
              </a:rPr>
              <a:t>标记出所有常量类型，并且将类型检测规则应用到每种形式的表达式上</a:t>
            </a:r>
            <a:endParaRPr lang="zh-CN" altLang="en-US">
              <a:solidFill>
                <a:srgbClr val="002060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68" grpId="0"/>
      <p:bldP spid="1126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838200" y="1792288"/>
            <a:ext cx="10515600" cy="4384675"/>
          </a:xfrm>
        </p:spPr>
        <p:txBody>
          <a:bodyPr vert="horz" wrap="square" lIns="91440" tIns="45720" rIns="91440" bIns="45720" numCol="1" anchor="t" anchorCtr="0" compatLnSpc="1"/>
          <a:p>
            <a:pPr marL="0" indent="0">
              <a:buNone/>
            </a:pPr>
            <a:r>
              <a:rPr lang="en-US" altLang="zh-CN" sz="3200">
                <a:ea typeface="黑体" pitchFamily="2" charset="-122"/>
              </a:rPr>
              <a:t>7. </a:t>
            </a:r>
            <a:r>
              <a:rPr lang="zh-CN" altLang="en-US" sz="3200">
                <a:ea typeface="黑体" pitchFamily="2" charset="-122"/>
              </a:rPr>
              <a:t>编写函数</a:t>
            </a:r>
            <a:r>
              <a:rPr lang="en-US" altLang="zh-CN" sz="3200">
                <a:ea typeface="黑体" pitchFamily="2" charset="-122"/>
              </a:rPr>
              <a:t>reverse</a:t>
            </a:r>
            <a:r>
              <a:rPr lang="zh-CN" altLang="en-US" sz="3200">
                <a:ea typeface="黑体" pitchFamily="2" charset="-122"/>
              </a:rPr>
              <a:t>和</a:t>
            </a:r>
            <a:r>
              <a:rPr lang="en-US" altLang="zh-CN" sz="3200">
                <a:ea typeface="黑体" pitchFamily="2" charset="-122"/>
              </a:rPr>
              <a:t>reverse’</a:t>
            </a:r>
            <a:r>
              <a:rPr lang="zh-CN" altLang="en-US" sz="3200">
                <a:ea typeface="黑体" pitchFamily="2" charset="-122"/>
              </a:rPr>
              <a:t>，要求：</a:t>
            </a:r>
            <a:endParaRPr lang="en-US" altLang="zh-CN" sz="3200">
              <a:ea typeface="黑体" pitchFamily="2" charset="-122"/>
            </a:endParaRPr>
          </a:p>
          <a:p>
            <a:pPr marL="971550" lvl="1" indent="-514350">
              <a:buAutoNum type="circleNumDbPlain"/>
            </a:pPr>
            <a:r>
              <a:rPr lang="zh-CN" altLang="en-US" sz="3200">
                <a:ea typeface="黑体" pitchFamily="2" charset="-122"/>
              </a:rPr>
              <a:t>函数类型均为：</a:t>
            </a:r>
            <a:r>
              <a:rPr lang="en-US" altLang="zh-CN" sz="3200">
                <a:ea typeface="黑体" pitchFamily="2" charset="-122"/>
              </a:rPr>
              <a:t>int list-&gt;int list</a:t>
            </a:r>
            <a:r>
              <a:rPr lang="zh-CN" altLang="en-US" sz="3200">
                <a:ea typeface="黑体" pitchFamily="2" charset="-122"/>
              </a:rPr>
              <a:t>，功能均为实现输出表参数的逆序输出；</a:t>
            </a:r>
            <a:endParaRPr lang="en-US" altLang="zh-CN" sz="3200">
              <a:ea typeface="黑体" pitchFamily="2" charset="-122"/>
            </a:endParaRPr>
          </a:p>
          <a:p>
            <a:pPr marL="971550" lvl="1" indent="-514350">
              <a:buFont typeface="Arial" panose="020B0604020202090204" pitchFamily="34" charset="0"/>
              <a:buAutoNum type="circleNumDbPlain"/>
            </a:pPr>
            <a:r>
              <a:rPr lang="zh-CN" altLang="en-US" sz="3200">
                <a:ea typeface="黑体" pitchFamily="2" charset="-122"/>
              </a:rPr>
              <a:t>函数</a:t>
            </a:r>
            <a:r>
              <a:rPr lang="en-US" altLang="zh-CN" sz="3200">
                <a:ea typeface="黑体" pitchFamily="2" charset="-122"/>
              </a:rPr>
              <a:t>reverse</a:t>
            </a:r>
            <a:r>
              <a:rPr lang="zh-CN" altLang="en-US" sz="3200">
                <a:ea typeface="黑体" pitchFamily="2" charset="-122"/>
              </a:rPr>
              <a:t>不能借助任何帮助函数；函数</a:t>
            </a:r>
            <a:r>
              <a:rPr lang="en-US" altLang="zh-CN" sz="3200">
                <a:ea typeface="黑体" pitchFamily="2" charset="-122"/>
              </a:rPr>
              <a:t>reverse’</a:t>
            </a:r>
            <a:r>
              <a:rPr lang="zh-CN" altLang="en-US" sz="3200">
                <a:ea typeface="黑体" pitchFamily="2" charset="-122"/>
              </a:rPr>
              <a:t>可以借助帮助函数，时间复杂度为</a:t>
            </a:r>
            <a:r>
              <a:rPr lang="en-US" altLang="zh-CN" sz="3200" i="1">
                <a:ea typeface="黑体" pitchFamily="2" charset="-122"/>
              </a:rPr>
              <a:t>O</a:t>
            </a:r>
            <a:r>
              <a:rPr lang="en-US" altLang="zh-CN" sz="3200">
                <a:ea typeface="黑体" pitchFamily="2" charset="-122"/>
              </a:rPr>
              <a:t>(n)</a:t>
            </a:r>
            <a:r>
              <a:rPr lang="zh-CN" altLang="en-US" sz="3200">
                <a:ea typeface="黑体" pitchFamily="2" charset="-122"/>
              </a:rPr>
              <a:t>。</a:t>
            </a:r>
            <a:endParaRPr lang="en-US" altLang="zh-CN" sz="32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类型分析的时机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>
                <a:ea typeface="黑体" pitchFamily="2" charset="-122"/>
              </a:rPr>
              <a:t>编译时进行类型分析和确定</a:t>
            </a:r>
            <a:r>
              <a:rPr lang="en-US" altLang="zh-CN" sz="2400">
                <a:ea typeface="黑体" pitchFamily="2" charset="-122"/>
              </a:rPr>
              <a:t>(type analysis can be done at compile time)</a:t>
            </a:r>
            <a:endParaRPr lang="en-US" altLang="zh-CN" sz="2400">
              <a:ea typeface="黑体" pitchFamily="2" charset="-122"/>
            </a:endParaRPr>
          </a:p>
          <a:p>
            <a:endParaRPr lang="en-US" altLang="zh-CN" sz="2400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语法导向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 b="1" i="1">
                <a:ea typeface="宋体" pitchFamily="2" charset="-122"/>
              </a:rPr>
              <a:t>syntax-directed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规则用于表达式的类型判定：表达式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e</a:t>
            </a:r>
            <a:r>
              <a:rPr lang="zh-CN" altLang="en-US">
                <a:ea typeface="黑体" pitchFamily="2" charset="-122"/>
              </a:rPr>
              <a:t>的类型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依赖于表达式中自由变量的类型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表达式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e</a:t>
            </a:r>
            <a:r>
              <a:rPr lang="zh-CN" altLang="en-US">
                <a:ea typeface="黑体" pitchFamily="2" charset="-122"/>
              </a:rPr>
              <a:t>和类型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的语法规范是规则的基础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838200" y="1694180"/>
            <a:ext cx="10515600" cy="1914525"/>
          </a:xfrm>
        </p:spPr>
        <p:txBody>
          <a:bodyPr vert="horz" wrap="square" lIns="91440" tIns="45720" rIns="91440" bIns="45720" anchor="t"/>
          <a:p>
            <a:r>
              <a:rPr lang="zh-CN" altLang="en-US">
                <a:ea typeface="黑体" pitchFamily="2" charset="-122"/>
              </a:rPr>
              <a:t>基于某种假设，有如下语法导向规则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>
                <a:ea typeface="宋体" pitchFamily="2" charset="-122"/>
              </a:rPr>
              <a:t>syntax-directed rules</a:t>
            </a:r>
            <a:r>
              <a:rPr lang="en-US" altLang="zh-CN">
                <a:ea typeface="黑体" pitchFamily="2" charset="-122"/>
              </a:rPr>
              <a:t>):</a:t>
            </a:r>
            <a:endParaRPr lang="en-US" altLang="zh-CN">
              <a:ea typeface="黑体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: 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fits type </a:t>
            </a:r>
            <a:r>
              <a:rPr lang="en-US" altLang="zh-CN">
                <a:ea typeface="宋体" pitchFamily="2" charset="-122"/>
              </a:rPr>
              <a:t>t and </a:t>
            </a:r>
            <a:r>
              <a:rPr lang="en-US" altLang="zh-CN" i="1">
                <a:ea typeface="宋体" pitchFamily="2" charset="-122"/>
              </a:rPr>
              <a:t>binds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: t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13316" name="矩形 3"/>
          <p:cNvSpPr/>
          <p:nvPr/>
        </p:nvSpPr>
        <p:spPr>
          <a:xfrm>
            <a:off x="1365250" y="3626803"/>
            <a:ext cx="8734425" cy="200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数学运算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(Arithmetic)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：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~1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... 		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0.0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1.1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~2.0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... 		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 + e2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has type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int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 + e2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3317" name="矩形 4"/>
          <p:cNvSpPr/>
          <p:nvPr/>
        </p:nvSpPr>
        <p:spPr>
          <a:xfrm>
            <a:off x="2266633" y="5645785"/>
            <a:ext cx="50038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e1 + e2 is not well-typed, otherwise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9675813" y="3957638"/>
            <a:ext cx="1973263" cy="1247775"/>
          </a:xfrm>
          <a:prstGeom prst="wedgeEllipseCallout">
            <a:avLst>
              <a:gd name="adj1" fmla="val -52412"/>
              <a:gd name="adj2" fmla="val 6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similarly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e1 - e2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* e2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8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3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13317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435133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2. </a:t>
            </a:r>
            <a:r>
              <a:rPr lang="zh-CN" altLang="en-US">
                <a:ea typeface="黑体" pitchFamily="2" charset="-122"/>
              </a:rPr>
              <a:t>表达式比较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>
                <a:ea typeface="宋体" pitchFamily="2" charset="-122"/>
              </a:rPr>
              <a:t>Comparison</a:t>
            </a:r>
            <a:r>
              <a:rPr lang="en-US" altLang="zh-CN">
                <a:ea typeface="黑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&lt;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bool</a:t>
            </a:r>
            <a:r>
              <a:rPr lang="en-US" altLang="zh-CN" sz="2800">
                <a:ea typeface="宋体" pitchFamily="2" charset="-122"/>
              </a:rPr>
              <a:t>	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have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int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/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 &lt;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bool</a:t>
            </a:r>
            <a:r>
              <a:rPr lang="en-US" altLang="zh-CN" sz="2800">
                <a:ea typeface="宋体" pitchFamily="2" charset="-122"/>
              </a:rPr>
              <a:t>	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 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 have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real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/>
            <a:endParaRPr lang="en-US" altLang="zh-CN" sz="8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&lt; 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not well-typed, otherwise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3. </a:t>
            </a:r>
            <a:r>
              <a:rPr lang="zh-CN" altLang="en-US">
                <a:ea typeface="黑体" pitchFamily="2" charset="-122"/>
              </a:rPr>
              <a:t>分支语句 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>
                <a:ea typeface="宋体" pitchFamily="2" charset="-122"/>
              </a:rPr>
              <a:t>Conditional for all types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黑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then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else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	has type t</a:t>
            </a:r>
            <a:endParaRPr lang="en-US" altLang="zh-CN" sz="28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bool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8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     	 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else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not well-typed, otherwise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317230" y="4144645"/>
            <a:ext cx="3536950" cy="1245870"/>
          </a:xfrm>
          <a:prstGeom prst="wedgeEllipseCallout">
            <a:avLst>
              <a:gd name="adj1" fmla="val -69254"/>
              <a:gd name="adj2" fmla="val 4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branches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have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same type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7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2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6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9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3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76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69328" y="1778318"/>
            <a:ext cx="10515600" cy="4351337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4. </a:t>
            </a:r>
            <a:r>
              <a:rPr lang="zh-CN" altLang="en-US" sz="2400">
                <a:ea typeface="黑体" pitchFamily="2" charset="-122"/>
              </a:rPr>
              <a:t>元组 </a:t>
            </a:r>
            <a:r>
              <a:rPr lang="en-US" altLang="zh-CN" sz="2400">
                <a:ea typeface="黑体" pitchFamily="2" charset="-122"/>
              </a:rPr>
              <a:t>(Tuples for all type </a:t>
            </a: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>
                <a:ea typeface="黑体" pitchFamily="2" charset="-122"/>
              </a:rPr>
              <a:t> and </a:t>
            </a: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400">
                <a:ea typeface="黑体" pitchFamily="2" charset="-122"/>
              </a:rPr>
              <a:t>)</a:t>
            </a:r>
            <a:endParaRPr lang="en-US" altLang="zh-CN" sz="2400">
              <a:ea typeface="黑体" pitchFamily="2" charset="-122"/>
            </a:endParaRPr>
          </a:p>
          <a:p>
            <a:pPr lvl="1"/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(e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, e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) </a:t>
            </a:r>
            <a:r>
              <a:rPr lang="de-DE" altLang="zh-CN">
                <a:ea typeface="宋体" pitchFamily="2" charset="-122"/>
              </a:rPr>
              <a:t>has type 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 * t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de-DE" altLang="zh-CN"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endParaRPr lang="en-US" altLang="zh-CN" baseline="-250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	</a:t>
            </a:r>
            <a:r>
              <a:rPr lang="en-US" altLang="zh-CN" sz="2400">
                <a:ea typeface="宋体" pitchFamily="2" charset="-122"/>
              </a:rPr>
              <a:t>Similarly for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(e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, ..., 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k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) </a:t>
            </a:r>
            <a:r>
              <a:rPr lang="en-US" altLang="zh-CN" sz="2400">
                <a:ea typeface="宋体" pitchFamily="2" charset="-122"/>
              </a:rPr>
              <a:t>when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k&gt;0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( )</a:t>
            </a:r>
            <a:r>
              <a:rPr lang="en-US" altLang="zh-CN" sz="2400">
                <a:ea typeface="宋体" pitchFamily="2" charset="-122"/>
              </a:rPr>
              <a:t> has type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unit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33CC"/>
              </a:solidFill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5. </a:t>
            </a:r>
            <a:r>
              <a:rPr lang="zh-CN" altLang="en-US" sz="2400">
                <a:ea typeface="黑体" pitchFamily="2" charset="-122"/>
              </a:rPr>
              <a:t>表</a:t>
            </a:r>
            <a:r>
              <a:rPr lang="en-US" altLang="zh-CN" sz="2400">
                <a:ea typeface="黑体" pitchFamily="2" charset="-122"/>
              </a:rPr>
              <a:t>(List for all type </a:t>
            </a: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sz="2400">
                <a:ea typeface="黑体" pitchFamily="2" charset="-122"/>
              </a:rPr>
              <a:t>)</a:t>
            </a:r>
            <a:endParaRPr lang="en-US" altLang="zh-CN" sz="2400">
              <a:ea typeface="黑体" pitchFamily="2" charset="-122"/>
            </a:endParaRPr>
          </a:p>
          <a:p>
            <a:pPr lvl="1"/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, ..., 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] </a:t>
            </a:r>
            <a:r>
              <a:rPr lang="en-US" altLang="zh-CN"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 </a:t>
            </a:r>
            <a:r>
              <a:rPr lang="en-US" altLang="zh-CN">
                <a:ea typeface="宋体" pitchFamily="2" charset="-122"/>
              </a:rPr>
              <a:t>	if for each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 has type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t</a:t>
            </a: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≥0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::e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  <a:r>
              <a:rPr lang="en-US" altLang="zh-CN">
                <a:ea typeface="宋体" pitchFamily="2" charset="-122"/>
              </a:rPr>
              <a:t>	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lvl="1"/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@e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  <a:r>
              <a:rPr lang="en-US" altLang="zh-CN">
                <a:ea typeface="宋体" pitchFamily="2" charset="-122"/>
              </a:rPr>
              <a:t>	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4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6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86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51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15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838200" y="1632585"/>
            <a:ext cx="10515600" cy="435102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6. </a:t>
            </a:r>
            <a:r>
              <a:rPr lang="zh-CN" altLang="en-US">
                <a:ea typeface="黑体" pitchFamily="2" charset="-122"/>
              </a:rPr>
              <a:t>函数 </a:t>
            </a:r>
            <a:r>
              <a:rPr lang="en-US" altLang="zh-CN">
                <a:ea typeface="黑体" pitchFamily="2" charset="-122"/>
              </a:rPr>
              <a:t>(Functions)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=&gt; e 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	if, assuming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,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endParaRPr lang="en-US" altLang="zh-CN" sz="2800" baseline="-250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e </a:t>
            </a:r>
            <a:r>
              <a:rPr lang="en-US" altLang="zh-CN">
                <a:ea typeface="宋体" pitchFamily="2" charset="-122"/>
              </a:rPr>
              <a:t>is not well-typed, if no such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exist</a:t>
            </a:r>
            <a:endParaRPr lang="en-US" altLang="zh-CN">
              <a:solidFill>
                <a:srgbClr val="0033CC"/>
              </a:solidFill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7. </a:t>
            </a:r>
            <a:r>
              <a:rPr lang="zh-CN" altLang="en-US">
                <a:ea typeface="黑体" pitchFamily="2" charset="-122"/>
              </a:rPr>
              <a:t>应用</a:t>
            </a:r>
            <a:r>
              <a:rPr lang="en-US" altLang="zh-CN">
                <a:ea typeface="黑体" pitchFamily="2" charset="-122"/>
              </a:rPr>
              <a:t>(Application)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	</a:t>
            </a:r>
            <a:r>
              <a:rPr lang="en-US" altLang="zh-CN" sz="2800"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 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endParaRPr lang="en-US" altLang="zh-CN" sz="2800" baseline="-250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900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not well-typed, otherwise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  	     if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 does not have a function type,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400">
                <a:ea typeface="宋体" pitchFamily="2" charset="-122"/>
              </a:rPr>
              <a:t>	      or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 has type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-&gt; 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but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doesn’t have type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endParaRPr lang="en-US" altLang="zh-CN" sz="2400" baseline="-2500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5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2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62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08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76288" y="1804988"/>
            <a:ext cx="10515600" cy="4351337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8. </a:t>
            </a:r>
            <a:r>
              <a:rPr lang="zh-CN" altLang="en-US">
                <a:ea typeface="黑体" pitchFamily="2" charset="-122"/>
              </a:rPr>
              <a:t>声明 </a:t>
            </a:r>
            <a:r>
              <a:rPr lang="en-US" altLang="zh-CN">
                <a:ea typeface="黑体" pitchFamily="2" charset="-122"/>
              </a:rPr>
              <a:t>(Declarations)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pt-BR" altLang="zh-CN" sz="2800" b="1">
                <a:solidFill>
                  <a:srgbClr val="0033CC"/>
                </a:solidFill>
                <a:ea typeface="宋体" pitchFamily="2" charset="-122"/>
              </a:rPr>
              <a:t>val 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x = e </a:t>
            </a:r>
            <a:r>
              <a:rPr lang="pt-BR" altLang="zh-CN" sz="2800">
                <a:ea typeface="宋体" pitchFamily="2" charset="-122"/>
              </a:rPr>
              <a:t>declares 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pt-BR" altLang="zh-CN" sz="2800">
                <a:ea typeface="宋体" pitchFamily="2" charset="-122"/>
              </a:rPr>
              <a:t>		</a:t>
            </a:r>
            <a:r>
              <a:rPr lang="en-US" altLang="zh-CN" sz="2800"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 x = e </a:t>
            </a:r>
            <a:r>
              <a:rPr lang="en-US" altLang="zh-CN" sz="2800">
                <a:ea typeface="宋体" pitchFamily="2" charset="-122"/>
              </a:rPr>
              <a:t>declares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		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if, assuming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,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endParaRPr lang="en-US" altLang="zh-CN" sz="2800" baseline="-250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(also rules for </a:t>
            </a:r>
            <a:r>
              <a:rPr lang="en-US" altLang="zh-CN" i="1">
                <a:ea typeface="宋体" pitchFamily="2" charset="-122"/>
              </a:rPr>
              <a:t>combining </a:t>
            </a:r>
            <a:r>
              <a:rPr lang="en-US" altLang="zh-CN">
                <a:ea typeface="宋体" pitchFamily="2" charset="-122"/>
              </a:rPr>
              <a:t>declarations)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x = 42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fun f(y) = x+y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17412" name="矩形 3"/>
          <p:cNvSpPr/>
          <p:nvPr/>
        </p:nvSpPr>
        <p:spPr>
          <a:xfrm>
            <a:off x="5119688" y="4699000"/>
            <a:ext cx="538162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declares</a:t>
            </a:r>
            <a:r>
              <a:rPr lang="zh-CN" altLang="en-US" sz="2400">
                <a:latin typeface="Arial" panose="020B0604020202090204" pitchFamily="34" charset="0"/>
                <a:ea typeface="宋体" pitchFamily="2" charset="-122"/>
              </a:rPr>
              <a:t>：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: int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and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 : int -&gt; int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9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0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76288" y="1804988"/>
            <a:ext cx="10515600" cy="2600325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9. let</a:t>
            </a:r>
            <a:r>
              <a:rPr lang="zh-CN" altLang="en-US">
                <a:ea typeface="黑体" pitchFamily="2" charset="-122"/>
              </a:rPr>
              <a:t>表达式 </a:t>
            </a:r>
            <a:r>
              <a:rPr lang="en-US" altLang="zh-CN">
                <a:ea typeface="黑体" pitchFamily="2" charset="-122"/>
              </a:rPr>
              <a:t>(let expressions)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let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d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end </a:t>
            </a:r>
            <a:r>
              <a:rPr lang="en-US" altLang="zh-CN" sz="2800" b="1">
                <a:ea typeface="宋体" pitchFamily="2" charset="-122"/>
              </a:rPr>
              <a:t>		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endParaRPr lang="en-US" altLang="zh-CN" sz="2800" baseline="-250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         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...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18436" name="矩形 4"/>
          <p:cNvSpPr/>
          <p:nvPr/>
        </p:nvSpPr>
        <p:spPr>
          <a:xfrm>
            <a:off x="1360488" y="3889058"/>
            <a:ext cx="1882775" cy="19383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let </a:t>
            </a:r>
            <a:endParaRPr lang="en-US" altLang="zh-CN" sz="2400" b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val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 21 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 </a:t>
            </a:r>
            <a:endParaRPr lang="en-US" altLang="zh-CN" sz="2400" b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+ x 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end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8437" name="矩形 5"/>
          <p:cNvSpPr/>
          <p:nvPr/>
        </p:nvSpPr>
        <p:spPr>
          <a:xfrm>
            <a:off x="4867275" y="3612833"/>
            <a:ext cx="353218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let</a:t>
            </a:r>
            <a:endParaRPr lang="en-US" altLang="zh-CN" sz="2400" b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val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 21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fun f(y) = x+y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</a:t>
            </a:r>
            <a:endParaRPr lang="en-US" altLang="zh-CN" sz="2400" b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x + (f x)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end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8438" name="矩形 6"/>
          <p:cNvSpPr/>
          <p:nvPr/>
        </p:nvSpPr>
        <p:spPr>
          <a:xfrm>
            <a:off x="8399463" y="4536758"/>
            <a:ext cx="17589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has type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5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/>
      <p:bldP spid="18437" grpId="0"/>
      <p:bldP spid="184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76288" y="1542098"/>
            <a:ext cx="3244850" cy="2600325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黑体" pitchFamily="2" charset="-122"/>
              </a:rPr>
              <a:t>10. </a:t>
            </a:r>
            <a:r>
              <a:rPr lang="zh-CN" altLang="en-US">
                <a:ea typeface="黑体" pitchFamily="2" charset="-122"/>
              </a:rPr>
              <a:t>模式 </a:t>
            </a:r>
            <a:r>
              <a:rPr lang="en-US" altLang="zh-CN">
                <a:ea typeface="黑体" pitchFamily="2" charset="-122"/>
              </a:rPr>
              <a:t>(Patterns)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_</a:t>
            </a:r>
            <a:r>
              <a:rPr lang="en-US" altLang="zh-CN" sz="2800">
                <a:ea typeface="宋体" pitchFamily="2" charset="-122"/>
              </a:rPr>
              <a:t> 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</a:t>
            </a:r>
            <a:endParaRPr lang="en-US" altLang="zh-CN" sz="280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 sz="2800">
                <a:ea typeface="宋体" pitchFamily="2" charset="-122"/>
              </a:rPr>
              <a:t> 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</a:t>
            </a:r>
            <a:r>
              <a:rPr lang="en-US" altLang="zh-CN" sz="2800">
                <a:ea typeface="宋体" pitchFamily="2" charset="-122"/>
              </a:rPr>
              <a:t>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</a:t>
            </a:r>
            <a:endParaRPr lang="en-US" altLang="zh-CN" sz="280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(p1, p2) </a:t>
            </a:r>
            <a:r>
              <a:rPr lang="en-US" altLang="zh-CN" sz="2800">
                <a:ea typeface="宋体" pitchFamily="2" charset="-122"/>
              </a:rPr>
              <a:t>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fr-FR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p1::p2 </a:t>
            </a:r>
            <a:r>
              <a:rPr lang="en-US" altLang="zh-CN" sz="2800">
                <a:ea typeface="宋体" pitchFamily="2" charset="-122"/>
              </a:rPr>
              <a:t>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789363" y="2256473"/>
            <a:ext cx="7651750" cy="2600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always</a:t>
            </a:r>
            <a:endParaRPr lang="en-US" altLang="zh-CN" sz="2800"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iff t is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int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always</a:t>
            </a:r>
            <a:endParaRPr lang="en-US" altLang="zh-CN" sz="2800"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iff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i</a:t>
            </a:r>
            <a:r>
              <a:rPr lang="fr-FR" altLang="zh-CN" sz="2800">
                <a:ea typeface="宋体" pitchFamily="2" charset="-122"/>
              </a:rPr>
              <a:t>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t1*t2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p1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p2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t2</a:t>
            </a:r>
            <a:endParaRPr lang="fr-FR" altLang="zh-CN" sz="2800">
              <a:solidFill>
                <a:srgbClr val="0033CC"/>
              </a:solidFill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iff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 </a:t>
            </a:r>
            <a:r>
              <a:rPr lang="fr-FR" altLang="zh-CN" sz="2800">
                <a:ea typeface="宋体" pitchFamily="2" charset="-122"/>
              </a:rPr>
              <a:t>is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 list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p1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p2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 list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规则的应用：模式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490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When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 fits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what </a:t>
            </a:r>
            <a:r>
              <a:rPr lang="en-US" altLang="zh-CN" i="1">
                <a:ea typeface="宋体" pitchFamily="2" charset="-122"/>
              </a:rPr>
              <a:t>type bindings </a:t>
            </a:r>
            <a:r>
              <a:rPr lang="en-US" altLang="zh-CN">
                <a:ea typeface="宋体" pitchFamily="2" charset="-122"/>
              </a:rPr>
              <a:t>does it produce </a:t>
            </a:r>
            <a:r>
              <a:rPr lang="en-US" altLang="zh-CN" b="1">
                <a:ea typeface="宋体" pitchFamily="2" charset="-122"/>
              </a:rPr>
              <a:t>?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7413" y="3057525"/>
            <a:ext cx="6240462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_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to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to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 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(p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,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)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*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en-US" altLang="zh-CN" sz="2400" baseline="-250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Fitting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::p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8550" y="3049588"/>
            <a:ext cx="7107238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no bindings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x:t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the bindings </a:t>
            </a: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from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and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en-US" altLang="zh-CN" sz="2400" baseline="-250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the bindings</a:t>
            </a: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from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and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ea typeface="黑体" pitchFamily="2" charset="-122"/>
              </a:rPr>
              <a:t>规则的应用：函数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de-D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e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... | p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e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has type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de-DE" altLang="zh-CN" sz="2800" b="0" i="0" u="none" strike="noStrike" kern="120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for each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,fitting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succeeds,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with type bindings for which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3113" y="446246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0 =&gt; 0 | n =&gt; n - 1</a:t>
            </a:r>
            <a:endParaRPr lang="pt-BR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-&gt; int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36638" y="633413"/>
            <a:ext cx="10515600" cy="4384675"/>
          </a:xfrm>
        </p:spPr>
        <p:txBody>
          <a:bodyPr vert="horz" wrap="square" lIns="91440" tIns="45720" rIns="91440" bIns="45720" numCol="1" anchor="t" anchorCtr="0" compatLnSpc="1"/>
          <a:p>
            <a:pPr marL="0" indent="0">
              <a:buNone/>
            </a:pPr>
            <a:r>
              <a:rPr lang="en-US" altLang="zh-CN" sz="2000">
                <a:ea typeface="黑体" pitchFamily="2" charset="-122"/>
              </a:rPr>
              <a:t>1.</a:t>
            </a:r>
            <a:r>
              <a:rPr lang="zh-CN" altLang="en-US" sz="2000">
                <a:ea typeface="黑体" pitchFamily="2" charset="-122"/>
              </a:rPr>
              <a:t> 函数类型均为：</a:t>
            </a:r>
            <a:r>
              <a:rPr lang="en-US" altLang="zh-CN" sz="2000">
                <a:ea typeface="黑体" pitchFamily="2" charset="-122"/>
              </a:rPr>
              <a:t>int list-&gt;int list</a:t>
            </a:r>
            <a:r>
              <a:rPr lang="zh-CN" altLang="en-US" sz="2000">
                <a:ea typeface="黑体" pitchFamily="2" charset="-122"/>
              </a:rPr>
              <a:t>，功能均为实现输出表参数的逆序输出</a:t>
            </a:r>
            <a:endParaRPr lang="en-US" altLang="zh-CN" sz="20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fun reverse (L : int list) : int list =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case L of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[] =&gt; []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</a:t>
            </a:r>
            <a:r>
              <a:rPr lang="pt-BR" altLang="zh-CN" sz="2000">
                <a:solidFill>
                  <a:srgbClr val="FF0000"/>
                </a:solidFill>
                <a:ea typeface="宋体" pitchFamily="2" charset="-122"/>
              </a:rPr>
              <a:t>| x::R =&gt; (reverse R) @ [x]</a:t>
            </a:r>
            <a:endParaRPr lang="pt-BR" altLang="zh-CN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ea typeface="黑体" pitchFamily="2" charset="-122"/>
              </a:rPr>
              <a:t>2.</a:t>
            </a:r>
            <a:r>
              <a:rPr lang="zh-CN" altLang="en-US" sz="2000">
                <a:ea typeface="黑体" pitchFamily="2" charset="-122"/>
              </a:rPr>
              <a:t> 函数</a:t>
            </a:r>
            <a:r>
              <a:rPr lang="en-US" altLang="zh-CN" sz="2000">
                <a:ea typeface="黑体" pitchFamily="2" charset="-122"/>
              </a:rPr>
              <a:t>reverse</a:t>
            </a:r>
            <a:r>
              <a:rPr lang="zh-CN" altLang="en-US" sz="2000">
                <a:ea typeface="黑体" pitchFamily="2" charset="-122"/>
              </a:rPr>
              <a:t>不能借助任何帮助函数；函数</a:t>
            </a:r>
            <a:r>
              <a:rPr lang="en-US" altLang="zh-CN" sz="2000">
                <a:ea typeface="黑体" pitchFamily="2" charset="-122"/>
              </a:rPr>
              <a:t>reverse’</a:t>
            </a:r>
            <a:r>
              <a:rPr lang="zh-CN" altLang="en-US" sz="2000">
                <a:ea typeface="黑体" pitchFamily="2" charset="-122"/>
              </a:rPr>
              <a:t>可以借助帮助函数，时间复杂度为</a:t>
            </a:r>
            <a:r>
              <a:rPr lang="en-US" altLang="zh-CN" sz="2000" i="1">
                <a:ea typeface="黑体" pitchFamily="2" charset="-122"/>
              </a:rPr>
              <a:t>O</a:t>
            </a:r>
            <a:r>
              <a:rPr lang="en-US" altLang="zh-CN" sz="2000">
                <a:ea typeface="黑体" pitchFamily="2" charset="-122"/>
              </a:rPr>
              <a:t>(n)</a:t>
            </a:r>
            <a:r>
              <a:rPr lang="zh-CN" altLang="en-US" sz="2000">
                <a:ea typeface="黑体" pitchFamily="2" charset="-122"/>
              </a:rPr>
              <a:t>。</a:t>
            </a:r>
            <a:endParaRPr lang="en-US" altLang="zh-CN" sz="20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fun reverse' (L : int list) : int list =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let</a:t>
            </a: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fun reverse'' (L : int list, A : int list) : int list =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case L of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   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[ ] =&gt; A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     </a:t>
            </a:r>
            <a:r>
              <a:rPr lang="pt-BR" altLang="zh-CN" sz="2000">
                <a:solidFill>
                  <a:srgbClr val="FF0000"/>
                </a:solidFill>
                <a:ea typeface="宋体" pitchFamily="2" charset="-122"/>
              </a:rPr>
              <a:t>| x::R =&gt; reverse'' (R, x :: A)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in</a:t>
            </a: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reverse'' (L, [ ])</a:t>
            </a: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end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ea typeface="黑体" pitchFamily="2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ea typeface="黑体" pitchFamily="2" charset="-122"/>
              </a:rPr>
              <a:t>规则的应用：递归函数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9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... |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declares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for each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matching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succeeds,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with type bindings for which,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assuming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: 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type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2875" y="4899025"/>
            <a:ext cx="88534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 0 = 0 | f n = f (n - 1)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2875" y="5641975"/>
            <a:ext cx="10142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 n = </a:t>
            </a: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n=0 </a:t>
            </a: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then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 </a:t>
            </a: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else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 + f (n - 1)</a:t>
            </a:r>
            <a:endParaRPr lang="pt-BR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多态类型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(Polymorphic types)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1092200"/>
          </a:xfrm>
        </p:spPr>
        <p:txBody>
          <a:bodyPr vert="horz" wrap="square" lIns="91440" tIns="45720" rIns="91440" bIns="45720" anchor="t"/>
          <a:p>
            <a:r>
              <a:rPr lang="zh-CN" altLang="en-US">
                <a:ea typeface="黑体" pitchFamily="2" charset="-122"/>
              </a:rPr>
              <a:t>多态：多种形态。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    </a:t>
            </a:r>
            <a:r>
              <a:rPr lang="zh-CN" altLang="en-US">
                <a:ea typeface="黑体" pitchFamily="2" charset="-122"/>
              </a:rPr>
              <a:t>类型推导后剩下一些无约束的类型，则声明就是多态的。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950" y="2870200"/>
            <a:ext cx="64420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ML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type variables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’a, ’b, ’c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type with type variables is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polymorphic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 sz="2400" b="1" i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polymorphic type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instances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real list -&gt; real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(int * real) list -&gt; (int * real)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.		.. instances of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55" y="4751705"/>
            <a:ext cx="44157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多态类型是一个类型模式，</a:t>
            </a:r>
            <a:endParaRPr lang="zh-CN" altLang="en-US" sz="2000">
              <a:ea typeface="黑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用某个类型替换类型变量就形成</a:t>
            </a:r>
            <a:endParaRPr lang="zh-CN" altLang="en-US" sz="20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一个类型模式的实例</a:t>
            </a:r>
            <a:r>
              <a:rPr lang="en-US" altLang="zh-CN" sz="2000">
                <a:ea typeface="黑体" pitchFamily="2" charset="-122"/>
              </a:rPr>
              <a:t>(instance)</a:t>
            </a:r>
            <a:endParaRPr lang="zh-CN" altLang="en-US" sz="20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1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多态的应用：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split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5475" cy="212248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= ([ 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       let 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(A,B) = split L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(x::A, y::B)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363" y="429101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  <a:endParaRPr lang="zh-CN" altLang="en-US" sz="28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363" y="5537200"/>
            <a:ext cx="6096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 split : ’a list -&gt; ’a list * ’a list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238" y="4364038"/>
            <a:ext cx="4530725" cy="193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多态的好处：</a:t>
            </a:r>
            <a:endParaRPr lang="en-US" altLang="zh-CN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避免写较多多余的代码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便于维护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ea typeface="黑体" pitchFamily="2" charset="-122"/>
              </a:rPr>
              <a:t>多态类型的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推导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(typability)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738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type for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scope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declares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矩形 3"/>
          <p:cNvSpPr/>
          <p:nvPr/>
        </p:nvSpPr>
        <p:spPr>
          <a:xfrm>
            <a:off x="720725" y="4348163"/>
            <a:ext cx="91916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的反转函数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 list -&gt; real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string list -&gt; string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5" name="矩形 4"/>
          <p:cNvSpPr/>
          <p:nvPr/>
        </p:nvSpPr>
        <p:spPr>
          <a:xfrm>
            <a:off x="7127875" y="2427288"/>
            <a:ext cx="4427538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is an instance of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also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24" grpId="0"/>
      <p:bldP spid="5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982663" y="869950"/>
            <a:ext cx="10093325" cy="56245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latin typeface="Arial" panose="020B0604020202090204" pitchFamily="34" charset="0"/>
                <a:ea typeface="宋体" pitchFamily="2" charset="-122"/>
              </a:rPr>
              <a:t>8. 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给定一个数组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A[1..n]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，前缀和数组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PrefixSum[1..n]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定义为：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PrefixSum[i] = A[0]+A[1]+...+A[i-1]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；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例如：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PrefixSum [ ] = [ ]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  PrefixSum [5,4,2] = [5, 9, 11]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  PrefixSum [5,6,7,8] = [5,11,18,26]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b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试编写：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14000"/>
              </a:lnSpc>
              <a:spcBef>
                <a:spcPct val="0"/>
              </a:spcBef>
              <a:buAutoNum type="arabicParenBoth"/>
            </a:pP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函数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PrefixSum: int list -&gt; int list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，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要求：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W</a:t>
            </a:r>
            <a:r>
              <a:rPr lang="en-US" altLang="zh-CN" i="1" baseline="-25000">
                <a:latin typeface="Arial" panose="020B0604020202090204" pitchFamily="34" charset="0"/>
                <a:ea typeface="宋体" pitchFamily="2" charset="-122"/>
              </a:rPr>
              <a:t>PrefixSum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(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) = 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O(n</a:t>
            </a:r>
            <a:r>
              <a:rPr lang="en-US" altLang="zh-CN" i="1" baseline="30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)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。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(n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为输入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int list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的长度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)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(2) 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函数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fastPrefixSum: int list -&gt; int list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，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要求：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 W</a:t>
            </a:r>
            <a:r>
              <a:rPr lang="en-US" altLang="zh-CN" i="1" baseline="-25000">
                <a:latin typeface="Arial" panose="020B0604020202090204" pitchFamily="34" charset="0"/>
                <a:ea typeface="宋体" pitchFamily="2" charset="-122"/>
              </a:rPr>
              <a:t>fastPrefixSum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(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) =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O(n)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. 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（提示：可借助帮助函数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PrefixSumHelp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矩形 2"/>
          <p:cNvSpPr/>
          <p:nvPr/>
        </p:nvSpPr>
        <p:spPr>
          <a:xfrm>
            <a:off x="612775" y="492125"/>
            <a:ext cx="10352088" cy="6365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>
              <a:lnSpc>
                <a:spcPct val="114000"/>
              </a:lnSpc>
              <a:spcBef>
                <a:spcPct val="0"/>
              </a:spcBef>
              <a:buAutoNum type="arabicParenBoth"/>
            </a:pPr>
            <a:r>
              <a:rPr lang="zh-CN" altLang="en-US" sz="2000">
                <a:latin typeface="Arial" panose="020B0604020202090204" pitchFamily="34" charset="0"/>
                <a:ea typeface="宋体" pitchFamily="2" charset="-122"/>
              </a:rPr>
              <a:t>函数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PrefixSum: int list -&gt; int list</a:t>
            </a:r>
            <a:r>
              <a:rPr lang="zh-CN" altLang="en-US" sz="2000">
                <a:latin typeface="Arial" panose="020B0604020202090204" pitchFamily="34" charset="0"/>
                <a:ea typeface="宋体" pitchFamily="2" charset="-122"/>
              </a:rPr>
              <a:t>  要求：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W</a:t>
            </a:r>
            <a:r>
              <a:rPr lang="en-US" altLang="zh-CN" sz="2000" i="1" baseline="-25000">
                <a:latin typeface="Arial" panose="020B0604020202090204" pitchFamily="34" charset="0"/>
                <a:ea typeface="宋体" pitchFamily="2" charset="-122"/>
              </a:rPr>
              <a:t>PrefixSum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(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) = 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O(n</a:t>
            </a:r>
            <a:r>
              <a:rPr lang="en-US" altLang="zh-CN" sz="2000" i="1" baseline="30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)</a:t>
            </a:r>
            <a:r>
              <a:rPr lang="zh-CN" altLang="en-US" sz="2000">
                <a:latin typeface="Arial" panose="020B0604020202090204" pitchFamily="34" charset="0"/>
                <a:ea typeface="宋体" pitchFamily="2" charset="-122"/>
              </a:rPr>
              <a:t>。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 </a:t>
            </a:r>
            <a:endParaRPr lang="en-US" altLang="zh-CN" sz="2000"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fun addList (x, [ ] ) = [ ] 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| addList(x, y::L) = (x+y) :: addList(x, L)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fun PrefixSum [ ] = [ ] 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| PrefixSum x::L = x :: addList(x, PrefixSum L) 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	</a:t>
            </a:r>
            <a:endParaRPr lang="en-US" altLang="zh-CN" sz="2000"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(2) </a:t>
            </a:r>
            <a:r>
              <a:rPr lang="zh-CN" altLang="en-US" sz="2000">
                <a:latin typeface="Arial" panose="020B0604020202090204" pitchFamily="34" charset="0"/>
                <a:ea typeface="宋体" pitchFamily="2" charset="-122"/>
              </a:rPr>
              <a:t>函数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fastPrefixSum: int list -&gt; int list</a:t>
            </a:r>
            <a:r>
              <a:rPr lang="zh-CN" altLang="en-US" sz="2000">
                <a:latin typeface="Arial" panose="020B0604020202090204" pitchFamily="34" charset="0"/>
                <a:ea typeface="宋体" pitchFamily="2" charset="-122"/>
              </a:rPr>
              <a:t>，要求：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 W</a:t>
            </a:r>
            <a:r>
              <a:rPr lang="en-US" altLang="zh-CN" sz="2000" i="1" baseline="-25000">
                <a:latin typeface="Arial" panose="020B0604020202090204" pitchFamily="34" charset="0"/>
                <a:ea typeface="宋体" pitchFamily="2" charset="-122"/>
              </a:rPr>
              <a:t>fastPrefixSum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(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) =</a:t>
            </a:r>
            <a:r>
              <a:rPr lang="en-US" altLang="zh-CN" sz="2000" i="1">
                <a:latin typeface="Arial" panose="020B0604020202090204" pitchFamily="34" charset="0"/>
                <a:ea typeface="宋体" pitchFamily="2" charset="-122"/>
              </a:rPr>
              <a:t>O(n)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. </a:t>
            </a:r>
            <a:endParaRPr lang="en-US" altLang="zh-CN" sz="2000"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fun PrefixSumHelp(x, [ ]) = [] 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	| PrefixSumHelp (x,y::L) = (x+y)::PrefixSumHelp(x+y,L)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fun fastPrefixSum L =PrefixSumHelp(0,L)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fun PrefixSum’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[ ]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= [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] 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| PrefixSum’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[x]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= [x] 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   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	| PrefixSum’(x::y::L) = x::PrefixSum’((x+y)::L)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514350" lvl="0" indent="-514350">
              <a:lnSpc>
                <a:spcPct val="114000"/>
              </a:lnSpc>
              <a:spcBef>
                <a:spcPct val="0"/>
              </a:spcBef>
              <a:buNone/>
            </a:pPr>
            <a:endParaRPr lang="en-US" altLang="zh-CN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38200" y="1519238"/>
            <a:ext cx="10515600" cy="4351337"/>
          </a:xfrm>
        </p:spPr>
        <p:txBody>
          <a:bodyPr vert="horz" wrap="square" lIns="91440" tIns="45720" rIns="91440" bIns="45720" anchor="t"/>
          <a:p>
            <a:pPr>
              <a:lnSpc>
                <a:spcPct val="100000"/>
              </a:lnSpc>
              <a:buNone/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数据类型变化：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list -&gt; 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新的数据类型：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datatype tree = Empty | Node of tree * int * tree;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基本函数操作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用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类型设计排序算法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类型排序算法的并行性能分析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新的类型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——tree</a:t>
            </a:r>
            <a:endParaRPr lang="zh-CN" altLang="en-US" sz="3200"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630363"/>
            <a:ext cx="10998200" cy="4462462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tree</a:t>
            </a:r>
            <a:r>
              <a:rPr lang="zh-CN" altLang="en-US">
                <a:ea typeface="黑体" pitchFamily="2" charset="-122"/>
              </a:rPr>
              <a:t>：非线性数据结构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2" charset="-122"/>
              </a:rPr>
              <a:t>由</a:t>
            </a:r>
            <a:r>
              <a:rPr lang="en-US" altLang="zh-CN">
                <a:ea typeface="黑体" pitchFamily="2" charset="-122"/>
              </a:rPr>
              <a:t>n(n&gt;0)</a:t>
            </a:r>
            <a:r>
              <a:rPr lang="zh-CN" altLang="en-US">
                <a:ea typeface="黑体" pitchFamily="2" charset="-122"/>
              </a:rPr>
              <a:t>个元素组成的有限集合。每个元素称为结点</a:t>
            </a:r>
            <a:r>
              <a:rPr lang="en-US" altLang="zh-CN">
                <a:ea typeface="黑体" pitchFamily="2" charset="-122"/>
              </a:rPr>
              <a:t>(node)</a:t>
            </a:r>
            <a:r>
              <a:rPr lang="zh-CN" altLang="en-US">
                <a:ea typeface="黑体" pitchFamily="2" charset="-122"/>
              </a:rPr>
              <a:t>，一个特定的结点称为根结点</a:t>
            </a:r>
            <a:r>
              <a:rPr lang="en-US" altLang="zh-CN">
                <a:ea typeface="黑体" pitchFamily="2" charset="-122"/>
              </a:rPr>
              <a:t>(root)</a:t>
            </a:r>
            <a:r>
              <a:rPr lang="zh-CN" altLang="en-US">
                <a:ea typeface="黑体" pitchFamily="2" charset="-122"/>
              </a:rPr>
              <a:t>，且除根结点外，其余结点被分成</a:t>
            </a:r>
            <a:r>
              <a:rPr lang="en-US" altLang="zh-CN">
                <a:ea typeface="黑体" pitchFamily="2" charset="-122"/>
              </a:rPr>
              <a:t>m(m&gt;0)</a:t>
            </a:r>
            <a:r>
              <a:rPr lang="zh-CN" altLang="en-US">
                <a:ea typeface="黑体" pitchFamily="2" charset="-122"/>
              </a:rPr>
              <a:t>个互不相交的有限集合，而每个子集又都是一棵树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子树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。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buNone/>
            </a:pP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datatype tree = Empty | Node of tree * int * tree;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en-US" altLang="zh-CN" sz="1000"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树的递归表述</a:t>
            </a:r>
            <a:r>
              <a:rPr lang="en-US" altLang="zh-CN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, x, 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)	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, 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: tree,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: integer)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树的基本术语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>
          <a:xfrm>
            <a:off x="838200" y="1487488"/>
            <a:ext cx="10748963" cy="4351337"/>
          </a:xfrm>
        </p:spPr>
        <p:txBody>
          <a:bodyPr vert="horz" wrap="square" lIns="91440" tIns="45720" rIns="91440" bIns="45720" anchor="t"/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度：结点的分支数。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叶子：度为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的结点称为叶子或终端结点。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度不为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的结点称为分支结点或非终端结点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树的度：树中各结点的度的最大值。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双亲和孩子：结点的子树的根称为该结点的孩子，该结点称为孩子的双亲。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兄弟：同一双亲的孩子之间互称兄弟。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结点的层次：从根开始定义，根为第一层，其它结点的层次等于它的父结点的层次数加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深度：树的结点的最大层次称为树的深度。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路径：树中任意两个不同的结点，如果从一个结点出发，按层次自上而下沿着一个个树枝能到达另一结点，称它们之间存在着一条路径。可用路径所经过的结点序列表示路径，路径的长度等于路径上的结点个数减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6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1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12914</Words>
  <Application>WPS 演示</Application>
  <PresentationFormat/>
  <Paragraphs>546</Paragraphs>
  <Slides>43</Slides>
  <Notes>15</Notes>
  <HiddenSlides>2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Calibri Light</vt:lpstr>
      <vt:lpstr>黑体</vt:lpstr>
      <vt:lpstr>汉仪中黑KW</vt:lpstr>
      <vt:lpstr>华文琥珀</vt:lpstr>
      <vt:lpstr>幼圆</vt:lpstr>
      <vt:lpstr>Broadway</vt:lpstr>
      <vt:lpstr>Sanpya</vt:lpstr>
      <vt:lpstr>微软雅黑</vt:lpstr>
      <vt:lpstr>汉仪旗黑</vt:lpstr>
      <vt:lpstr>宋体</vt:lpstr>
      <vt:lpstr>Arial Unicode MS</vt:lpstr>
      <vt:lpstr>苹方-简</vt:lpstr>
      <vt:lpstr>Thonburi</vt:lpstr>
      <vt:lpstr>Office 主题</vt:lpstr>
      <vt:lpstr>函数式编程原理  Lecture 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</vt:lpstr>
      <vt:lpstr>新的类型——tree</vt:lpstr>
      <vt:lpstr>树的基本术语</vt:lpstr>
      <vt:lpstr>树类型的模式表示与模式匹配</vt:lpstr>
      <vt:lpstr>树的结构归纳法推导过程</vt:lpstr>
      <vt:lpstr>树的大小—— size</vt:lpstr>
      <vt:lpstr>树的深度(高度)—— depth</vt:lpstr>
      <vt:lpstr>树的遍历</vt:lpstr>
      <vt:lpstr>树的遍历函数</vt:lpstr>
      <vt:lpstr>有序树(sorted trees)</vt:lpstr>
      <vt:lpstr>插入函数的移植</vt:lpstr>
      <vt:lpstr>树的拆分</vt:lpstr>
      <vt:lpstr>树的拆分</vt:lpstr>
      <vt:lpstr>树的合并</vt:lpstr>
      <vt:lpstr>树的归并排序</vt:lpstr>
      <vt:lpstr>程序的并行执行</vt:lpstr>
      <vt:lpstr>Ins函数的span</vt:lpstr>
      <vt:lpstr>SplitAt函数的span</vt:lpstr>
      <vt:lpstr>Merge函数的span</vt:lpstr>
      <vt:lpstr>Msort函数的span</vt:lpstr>
      <vt:lpstr>tree的总结</vt:lpstr>
      <vt:lpstr>复杂类型推导和规则应用</vt:lpstr>
      <vt:lpstr>类型的引用透明性 (Referential transparency)</vt:lpstr>
      <vt:lpstr>类型分析的时机</vt:lpstr>
      <vt:lpstr>类型规则(Typing rules)</vt:lpstr>
      <vt:lpstr>类型规则(Typing rules)</vt:lpstr>
      <vt:lpstr>类型规则(Typing rules)</vt:lpstr>
      <vt:lpstr>类型规则(Typing rules)</vt:lpstr>
      <vt:lpstr>类型规则(Typing rules)</vt:lpstr>
      <vt:lpstr>类型规则(Typing rules)</vt:lpstr>
      <vt:lpstr>类型规则(Typing rules)</vt:lpstr>
      <vt:lpstr>规则的应用：模式</vt:lpstr>
      <vt:lpstr>规则的应用：函数</vt:lpstr>
      <vt:lpstr>规则的应用：递归函数</vt:lpstr>
      <vt:lpstr>多态类型(Polymorphic types)</vt:lpstr>
      <vt:lpstr>多态的应用：split</vt:lpstr>
      <vt:lpstr>多态类型的推导(typability)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ʽԭ  Lecture 5</dc:title>
  <dc:creator>Microsoft Office û</dc:creator>
  <cp:lastModifiedBy>lingu</cp:lastModifiedBy>
  <cp:revision>58</cp:revision>
  <dcterms:created xsi:type="dcterms:W3CDTF">2021-12-11T04:33:44Z</dcterms:created>
  <dcterms:modified xsi:type="dcterms:W3CDTF">2021-12-11T04:33:44Z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