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2" r:id="rId10"/>
    <p:sldId id="264" r:id="rId11"/>
    <p:sldId id="265" r:id="rId12"/>
    <p:sldId id="275" r:id="rId13"/>
    <p:sldId id="268" r:id="rId14"/>
    <p:sldId id="273" r:id="rId15"/>
    <p:sldId id="274" r:id="rId16"/>
    <p:sldId id="276" r:id="rId17"/>
    <p:sldId id="269" r:id="rId18"/>
    <p:sldId id="270" r:id="rId19"/>
    <p:sldId id="278" r:id="rId20"/>
    <p:sldId id="279" r:id="rId21"/>
    <p:sldId id="281" r:id="rId22"/>
    <p:sldId id="282" r:id="rId23"/>
    <p:sldId id="283" r:id="rId24"/>
    <p:sldId id="277" r:id="rId25"/>
    <p:sldId id="280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2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926-8259-4120-A8EC-ACCE38CEA8D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B3BE-C576-482E-B771-D339005CD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6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CB3BE-C576-482E-B771-D339005CD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388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CB3BE-C576-482E-B771-D339005CD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80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ABBF9-24F2-4E21-ADC8-F6CDEFB4F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5CC173-3CB2-4897-A5EB-08385B67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C2D66-FFA1-46B1-943D-BF13529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B0680C-C6DF-4585-ADC6-E709F3E4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F6851-DF49-4E3D-9983-F8956BF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4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88290-CEC7-4FC9-80BE-D55F210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4F18EF-3F38-43F8-9DFB-95E2BB2D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CA747E-1EA6-4AE4-8B34-84971F7D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79D3BB-E115-40DF-8EE0-F5BA6C1C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F36B1-236E-4865-8C71-B246E896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1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535DB9-D62F-42E7-9468-5B114577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E240C9-3785-428E-9B77-999B115F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AE0659-B3FB-420A-9B96-FB619A81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8B592B-2956-4B44-B979-464919B4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B67F89-C537-4B5A-8A66-734CDF1D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D777F-2C88-416B-A6AE-215ABADF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19FFE-7E67-44EC-B2F4-0AB2BB90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6664C-3B52-44A8-A9DB-A18834A6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5F9D32-B8B8-4437-8AF4-08BE2DE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9028D0-1C34-43C7-8EAB-947C6CE0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0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7F9C5-3A1F-47A6-BCBA-0D00C57E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1EE794-CCB5-435A-A7BF-241F45E7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ECEF4B-9E08-43BD-8B56-56FB6CFA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5CA9BB-4626-483E-8FB1-CD3588EA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6C5ED8-8828-490D-AF06-F7479060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51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8545A-248D-4F04-B2C3-83C9414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43D96A-A005-4BAB-8F7C-B84BBED6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99B5FB-83B7-439D-B7A6-A65E242D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7E3844-4E75-4474-8470-02075629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CDD042-4A9A-47BD-A42A-391B4CC4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21AAF2-C676-475F-A618-71C1031E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99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54FF5-B39B-452A-86D3-E684EDFA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93169C-FAB1-4149-A0FF-0E096793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7A6A73-F403-4299-90EE-1B6FE3C2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23B00F-56E6-4F74-BA0E-7D8B136E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7B8123-D491-43FC-A7FB-9B3A441F5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BDA203-9082-40A0-8AD5-24A45E82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282A88-DD88-4341-B707-66615E75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519CC4-D30B-402B-A1BD-1B725E51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45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B3162-A38B-44FA-A52F-1D11CE22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8385EC-50EC-4F75-94BB-772C62A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A6E838-EEBA-4290-8659-1D740FBC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75C0D6-E34C-45B0-A81F-083E1B5D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85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AF9C9C-E0C8-446E-85D9-3CB8CCA8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FEEEF9-CECF-4786-9B5D-0B6EDD56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926F23-1296-4A0D-AD56-BACA0B00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9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4DCB4-A1B3-4E91-8330-D3FBB48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478429-FF7E-48C7-914C-9A749D31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4BB78E-EA2F-4C28-A224-04245453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696CF-DEBF-4887-A0BA-52BA31D2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32F53B-A602-47BA-BE0C-2E914C17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ECEFDC-C6B3-47AD-BAEB-90F2E722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6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BC611-B526-43CA-BF62-04BB2693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BAE99C-7E7F-4FA2-95AB-A919BF302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B5DF0B-2705-46A7-956A-5007BBEB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E156B9-1D6D-4164-AE93-19FDBEA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1DF763-B9C4-4935-BFDA-04C2CA1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12191F-2679-4C5E-A20D-4C46DE08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0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CC9508-0D1B-4674-A789-09BF420B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8C9EF7-1F56-4969-A2C8-53C00E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5AE1E6-9420-432E-9BD5-758F1CDE9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AF55-52C1-4802-B6E3-298B341D1E7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AA385A-7149-43B7-908C-3C3C367B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BDF937-7026-4FF4-8678-5ACBC3E4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3CCF-4D2E-40B8-BFA6-34E2B4B22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2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27E0B-41A0-43BB-A678-4CBDCCC62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半导体器件与逻辑电路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13651B-4B6B-4E35-B710-D87498D7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Sleepy</a:t>
            </a:r>
          </a:p>
        </p:txBody>
      </p:sp>
    </p:spTree>
    <p:extLst>
      <p:ext uri="{BB962C8B-B14F-4D97-AF65-F5344CB8AC3E}">
        <p14:creationId xmlns:p14="http://schemas.microsoft.com/office/powerpoint/2010/main" xmlns="" val="265719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2A06B-6C48-4CE2-9E48-7D0DB78A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门电路符号及真值表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1BEA502D-1AEE-4795-A158-76D4998E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400"/>
          <a:stretch/>
        </p:blipFill>
        <p:spPr>
          <a:xfrm>
            <a:off x="4777316" y="693610"/>
            <a:ext cx="6780700" cy="54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25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81798-BB34-4860-9DE0-F5CA4BCC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使用逻辑电路搭建运算电路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31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3743739" cy="44161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 smtClean="0"/>
              <a:t>我们先考虑最简单的计算电路：半加器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它只涉及两个位（加数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）的输入以及两个位（输出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及进位</a:t>
            </a:r>
            <a:r>
              <a:rPr lang="en-US" altLang="zh-CN" sz="2000" dirty="0" smtClean="0"/>
              <a:t>Carry</a:t>
            </a:r>
            <a:r>
              <a:rPr lang="zh-CN" altLang="en-US" sz="2000" dirty="0" smtClean="0"/>
              <a:t>）的输出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由于不涉及上一次运算的进位，故称为半加器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我们分别考查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Carry</a:t>
            </a:r>
            <a:r>
              <a:rPr lang="zh-CN" altLang="en-US" sz="2000" dirty="0" smtClean="0"/>
              <a:t>的关系，列出两张真值表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000" dirty="0" smtClean="0"/>
              <a:t>根据两张表，我们设计出电路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39302" y="1040594"/>
          <a:ext cx="5872647" cy="1860550"/>
        </p:xfrm>
        <a:graphic>
          <a:graphicData uri="http://schemas.openxmlformats.org/drawingml/2006/table">
            <a:tbl>
              <a:tblPr/>
              <a:tblGrid>
                <a:gridCol w="1102374"/>
                <a:gridCol w="1102374"/>
                <a:gridCol w="1102374"/>
                <a:gridCol w="1302805"/>
                <a:gridCol w="1262720"/>
              </a:tblGrid>
              <a:tr h="419100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HALF</a:t>
                      </a:r>
                      <a:b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ADDER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b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b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输出结果</a:t>
                      </a:r>
                      <a:b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输出进位</a:t>
                      </a:r>
                      <a:br>
                        <a:rPr lang="zh-CN" alt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Carry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79392" y="3157630"/>
          <a:ext cx="3116961" cy="1494790"/>
        </p:xfrm>
        <a:graphic>
          <a:graphicData uri="http://schemas.openxmlformats.org/drawingml/2006/table">
            <a:tbl>
              <a:tblPr/>
              <a:tblGrid>
                <a:gridCol w="771525"/>
                <a:gridCol w="479425"/>
                <a:gridCol w="479425"/>
                <a:gridCol w="885825"/>
                <a:gridCol w="500761"/>
              </a:tblGrid>
              <a:tr h="4191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HALF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输出结果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658362" y="3276898"/>
          <a:ext cx="3152775" cy="1494790"/>
        </p:xfrm>
        <a:graphic>
          <a:graphicData uri="http://schemas.openxmlformats.org/drawingml/2006/table">
            <a:tbl>
              <a:tblPr/>
              <a:tblGrid>
                <a:gridCol w="771525"/>
                <a:gridCol w="479425"/>
                <a:gridCol w="479425"/>
                <a:gridCol w="885825"/>
                <a:gridCol w="536575"/>
              </a:tblGrid>
              <a:tr h="4191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HALF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输出进位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Carry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8665" y="4819650"/>
            <a:ext cx="4219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C1139-BDBC-4CD9-8C8A-E66B656E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全加器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3DE558-624D-4734-B853-6294D477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zh-CN" altLang="en-US" dirty="0"/>
              <a:t>输入有三个位：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以及进位</a:t>
            </a:r>
            <a:r>
              <a:rPr lang="en-US" altLang="zh-CN" dirty="0" err="1"/>
              <a:t>Cin</a:t>
            </a:r>
            <a:endParaRPr lang="en-US" altLang="zh-CN" dirty="0"/>
          </a:p>
          <a:p>
            <a:r>
              <a:rPr lang="zh-CN" altLang="en-US" dirty="0"/>
              <a:t>输出有两个位：结果</a:t>
            </a:r>
            <a:r>
              <a:rPr lang="en-US" altLang="zh-CN" dirty="0"/>
              <a:t>Sum</a:t>
            </a:r>
            <a:r>
              <a:rPr lang="zh-CN" altLang="en-US" dirty="0"/>
              <a:t>及进位</a:t>
            </a:r>
            <a:r>
              <a:rPr lang="en-US" altLang="zh-CN" dirty="0" err="1" smtClean="0"/>
              <a:t>Cout</a:t>
            </a:r>
            <a:endParaRPr lang="en-US" altLang="zh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0C480EA-FC8F-4C56-A82E-7D938FE2B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52590997"/>
              </p:ext>
            </p:extLst>
          </p:nvPr>
        </p:nvGraphicFramePr>
        <p:xfrm>
          <a:off x="4971665" y="1825623"/>
          <a:ext cx="6382135" cy="4351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427">
                  <a:extLst>
                    <a:ext uri="{9D8B030D-6E8A-4147-A177-3AD203B41FA5}">
                      <a16:colId xmlns:a16="http://schemas.microsoft.com/office/drawing/2014/main" xmlns="" val="3280748663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xmlns="" val="968909743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xmlns="" val="4283833479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xmlns="" val="680474619"/>
                    </a:ext>
                  </a:extLst>
                </a:gridCol>
                <a:gridCol w="1276427">
                  <a:extLst>
                    <a:ext uri="{9D8B030D-6E8A-4147-A177-3AD203B41FA5}">
                      <a16:colId xmlns:a16="http://schemas.microsoft.com/office/drawing/2014/main" xmlns="" val="2030718203"/>
                    </a:ext>
                  </a:extLst>
                </a:gridCol>
              </a:tblGrid>
              <a:tr h="820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2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输出进位</a:t>
                      </a:r>
                      <a:endParaRPr lang="en-US" altLang="zh-CN" sz="2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2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Cout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20348276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49056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64051637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00044962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22418294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69551015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3822300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52550740"/>
                  </a:ext>
                </a:extLst>
              </a:tr>
              <a:tr h="4413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2377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838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290BF-41B8-43A8-BED2-D8AAC863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将位加法运算转化为逻辑运算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153" name="Content Placeholder 6152">
            <a:extLst>
              <a:ext uri="{FF2B5EF4-FFF2-40B4-BE49-F238E27FC236}">
                <a16:creationId xmlns:a16="http://schemas.microsoft.com/office/drawing/2014/main" xmlns="" id="{70EDD6F7-7BB3-4E2F-A6AC-F70209A0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94625"/>
            <a:ext cx="3363974" cy="4163627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先考察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相加的低位结果</a:t>
            </a:r>
            <a:r>
              <a:rPr lang="en-US" altLang="zh-CN" sz="2000" dirty="0" err="1">
                <a:solidFill>
                  <a:schemeClr val="bg1"/>
                </a:solidFill>
              </a:rPr>
              <a:t>SumAB</a:t>
            </a:r>
            <a:r>
              <a:rPr lang="zh-CN" altLang="en-US" sz="2000" dirty="0">
                <a:solidFill>
                  <a:schemeClr val="bg1"/>
                </a:solidFill>
              </a:rPr>
              <a:t>：相同出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，不同出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，可以用异或表示。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再考察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的相加的进位</a:t>
            </a:r>
            <a:r>
              <a:rPr lang="en-US" altLang="zh-CN" sz="2000" dirty="0">
                <a:solidFill>
                  <a:schemeClr val="bg1"/>
                </a:solidFill>
              </a:rPr>
              <a:t>CAB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AB</a:t>
            </a:r>
            <a:r>
              <a:rPr lang="zh-CN" altLang="en-US" sz="2000" dirty="0">
                <a:solidFill>
                  <a:schemeClr val="bg1"/>
                </a:solidFill>
              </a:rPr>
              <a:t>同为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，结果为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，可以用与表示。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再将</a:t>
            </a:r>
            <a:r>
              <a:rPr lang="en-US" altLang="zh-CN" sz="2000" dirty="0" err="1">
                <a:solidFill>
                  <a:schemeClr val="bg1"/>
                </a:solidFill>
              </a:rPr>
              <a:t>SumAB</a:t>
            </a:r>
            <a:r>
              <a:rPr lang="zh-CN" altLang="en-US" sz="2000" dirty="0">
                <a:solidFill>
                  <a:schemeClr val="bg1"/>
                </a:solidFill>
              </a:rPr>
              <a:t>与输入进位</a:t>
            </a:r>
            <a:r>
              <a:rPr lang="en-US" altLang="zh-CN" sz="2000" dirty="0" err="1">
                <a:solidFill>
                  <a:schemeClr val="bg1"/>
                </a:solidFill>
              </a:rPr>
              <a:t>Cin</a:t>
            </a:r>
            <a:r>
              <a:rPr lang="zh-CN" altLang="en-US" sz="2000" dirty="0">
                <a:solidFill>
                  <a:schemeClr val="bg1"/>
                </a:solidFill>
              </a:rPr>
              <a:t>相加。同理结果的低位</a:t>
            </a:r>
            <a:r>
              <a:rPr lang="en-US" altLang="zh-CN" sz="2000" dirty="0">
                <a:solidFill>
                  <a:schemeClr val="bg1"/>
                </a:solidFill>
              </a:rPr>
              <a:t>Sum</a:t>
            </a:r>
            <a:r>
              <a:rPr lang="zh-CN" altLang="en-US" sz="2000" dirty="0">
                <a:solidFill>
                  <a:schemeClr val="bg1"/>
                </a:solidFill>
              </a:rPr>
              <a:t>为异或，这也是最终输出的低位。结果的进位</a:t>
            </a:r>
            <a:r>
              <a:rPr lang="en-US" altLang="zh-CN" sz="2000" dirty="0" err="1">
                <a:solidFill>
                  <a:schemeClr val="bg1"/>
                </a:solidFill>
              </a:rPr>
              <a:t>Ctmp</a:t>
            </a:r>
            <a:r>
              <a:rPr lang="zh-CN" altLang="en-US" sz="2000" dirty="0">
                <a:solidFill>
                  <a:schemeClr val="bg1"/>
                </a:solidFill>
              </a:rPr>
              <a:t>为与。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最终我们考察</a:t>
            </a:r>
            <a:r>
              <a:rPr lang="en-US" altLang="zh-CN" sz="2000" dirty="0">
                <a:solidFill>
                  <a:schemeClr val="bg1"/>
                </a:solidFill>
              </a:rPr>
              <a:t>CAB</a:t>
            </a: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</a:rPr>
              <a:t>Ctmp</a:t>
            </a:r>
            <a:r>
              <a:rPr lang="zh-CN" altLang="en-US" sz="2000" dirty="0">
                <a:solidFill>
                  <a:schemeClr val="bg1"/>
                </a:solidFill>
              </a:rPr>
              <a:t>，实际最后一种情况不可能存在。它们应为或的关系。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B6AEF9F5-8A9D-45AF-A188-115255CE505F}"/>
              </a:ext>
            </a:extLst>
          </p:cNvPr>
          <p:cNvSpPr/>
          <p:nvPr/>
        </p:nvSpPr>
        <p:spPr>
          <a:xfrm>
            <a:off x="8152842" y="604076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9826EA77-A884-4A25-957A-39CE61D31321}"/>
              </a:ext>
            </a:extLst>
          </p:cNvPr>
          <p:cNvSpPr/>
          <p:nvPr/>
        </p:nvSpPr>
        <p:spPr>
          <a:xfrm>
            <a:off x="8152842" y="4610388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E1EC6266-DFB2-44E8-88E4-D32BE4FB9BC2}"/>
              </a:ext>
            </a:extLst>
          </p:cNvPr>
          <p:cNvSpPr/>
          <p:nvPr/>
        </p:nvSpPr>
        <p:spPr>
          <a:xfrm>
            <a:off x="8152842" y="1841553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xmlns="" id="{923544F0-E39F-4B2E-A9D8-B03F20971FD8}"/>
              </a:ext>
            </a:extLst>
          </p:cNvPr>
          <p:cNvSpPr/>
          <p:nvPr/>
        </p:nvSpPr>
        <p:spPr>
          <a:xfrm>
            <a:off x="8152842" y="3263829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xmlns="" id="{1780FAB5-8912-4FD0-AA2E-42E9AF1F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9952505"/>
              </p:ext>
            </p:extLst>
          </p:nvPr>
        </p:nvGraphicFramePr>
        <p:xfrm>
          <a:off x="4952999" y="128815"/>
          <a:ext cx="2286001" cy="1257300"/>
        </p:xfrm>
        <a:graphic>
          <a:graphicData uri="http://schemas.openxmlformats.org/drawingml/2006/table">
            <a:tbl>
              <a:tblPr/>
              <a:tblGrid>
                <a:gridCol w="608755">
                  <a:extLst>
                    <a:ext uri="{9D8B030D-6E8A-4147-A177-3AD203B41FA5}">
                      <a16:colId xmlns:a16="http://schemas.microsoft.com/office/drawing/2014/main" xmlns="" val="1607272004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xmlns="" val="355801192"/>
                    </a:ext>
                  </a:extLst>
                </a:gridCol>
                <a:gridCol w="659484">
                  <a:extLst>
                    <a:ext uri="{9D8B030D-6E8A-4147-A177-3AD203B41FA5}">
                      <a16:colId xmlns:a16="http://schemas.microsoft.com/office/drawing/2014/main" xmlns="" val="748957574"/>
                    </a:ext>
                  </a:extLst>
                </a:gridCol>
                <a:gridCol w="409007">
                  <a:extLst>
                    <a:ext uri="{9D8B030D-6E8A-4147-A177-3AD203B41FA5}">
                      <a16:colId xmlns:a16="http://schemas.microsoft.com/office/drawing/2014/main" xmlns="" val="114812269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21452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156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9664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1261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1440663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D9E03FC4-6361-412D-B1B0-F05FF58E4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1406073"/>
              </p:ext>
            </p:extLst>
          </p:nvPr>
        </p:nvGraphicFramePr>
        <p:xfrm>
          <a:off x="4952999" y="1433647"/>
          <a:ext cx="2286001" cy="1257300"/>
        </p:xfrm>
        <a:graphic>
          <a:graphicData uri="http://schemas.openxmlformats.org/drawingml/2006/table">
            <a:tbl>
              <a:tblPr/>
              <a:tblGrid>
                <a:gridCol w="608755">
                  <a:extLst>
                    <a:ext uri="{9D8B030D-6E8A-4147-A177-3AD203B41FA5}">
                      <a16:colId xmlns:a16="http://schemas.microsoft.com/office/drawing/2014/main" xmlns="" val="2606746645"/>
                    </a:ext>
                  </a:extLst>
                </a:gridCol>
                <a:gridCol w="608755">
                  <a:extLst>
                    <a:ext uri="{9D8B030D-6E8A-4147-A177-3AD203B41FA5}">
                      <a16:colId xmlns:a16="http://schemas.microsoft.com/office/drawing/2014/main" xmlns="" val="2456505235"/>
                    </a:ext>
                  </a:extLst>
                </a:gridCol>
                <a:gridCol w="659484">
                  <a:extLst>
                    <a:ext uri="{9D8B030D-6E8A-4147-A177-3AD203B41FA5}">
                      <a16:colId xmlns:a16="http://schemas.microsoft.com/office/drawing/2014/main" xmlns="" val="2821144245"/>
                    </a:ext>
                  </a:extLst>
                </a:gridCol>
                <a:gridCol w="409007">
                  <a:extLst>
                    <a:ext uri="{9D8B030D-6E8A-4147-A177-3AD203B41FA5}">
                      <a16:colId xmlns:a16="http://schemas.microsoft.com/office/drawing/2014/main" xmlns="" val="381403008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970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554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5812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34029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468849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xmlns="" id="{C6D3206A-4E21-41FA-8D66-0F620773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9833951"/>
              </p:ext>
            </p:extLst>
          </p:nvPr>
        </p:nvGraphicFramePr>
        <p:xfrm>
          <a:off x="4952999" y="2821421"/>
          <a:ext cx="2387600" cy="1257300"/>
        </p:xfrm>
        <a:graphic>
          <a:graphicData uri="http://schemas.openxmlformats.org/drawingml/2006/table">
            <a:tbl>
              <a:tblPr/>
              <a:tblGrid>
                <a:gridCol w="659523">
                  <a:extLst>
                    <a:ext uri="{9D8B030D-6E8A-4147-A177-3AD203B41FA5}">
                      <a16:colId xmlns:a16="http://schemas.microsoft.com/office/drawing/2014/main" xmlns="" val="1948459157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xmlns="" val="4118740095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xmlns="" val="1291463142"/>
                    </a:ext>
                  </a:extLst>
                </a:gridCol>
                <a:gridCol w="409031">
                  <a:extLst>
                    <a:ext uri="{9D8B030D-6E8A-4147-A177-3AD203B41FA5}">
                      <a16:colId xmlns:a16="http://schemas.microsoft.com/office/drawing/2014/main" xmlns="" val="34455311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15755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696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7271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10420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472893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xmlns="" id="{9BB7168A-CB23-4F03-B3E5-270E86EB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1478826"/>
              </p:ext>
            </p:extLst>
          </p:nvPr>
        </p:nvGraphicFramePr>
        <p:xfrm>
          <a:off x="4952999" y="4126249"/>
          <a:ext cx="2387600" cy="1257300"/>
        </p:xfrm>
        <a:graphic>
          <a:graphicData uri="http://schemas.openxmlformats.org/drawingml/2006/table">
            <a:tbl>
              <a:tblPr/>
              <a:tblGrid>
                <a:gridCol w="659523">
                  <a:extLst>
                    <a:ext uri="{9D8B030D-6E8A-4147-A177-3AD203B41FA5}">
                      <a16:colId xmlns:a16="http://schemas.microsoft.com/office/drawing/2014/main" xmlns="" val="3128864224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xmlns="" val="3927993586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xmlns="" val="3650532461"/>
                    </a:ext>
                  </a:extLst>
                </a:gridCol>
                <a:gridCol w="409031">
                  <a:extLst>
                    <a:ext uri="{9D8B030D-6E8A-4147-A177-3AD203B41FA5}">
                      <a16:colId xmlns:a16="http://schemas.microsoft.com/office/drawing/2014/main" xmlns="" val="319798599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7485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59261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3275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895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3084694"/>
                  </a:ext>
                </a:extLst>
              </a:tr>
            </a:tbl>
          </a:graphicData>
        </a:graphic>
      </p:graphicFrame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0FB6A7B0-FA73-4137-9E40-79B0AC08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71" y="319253"/>
            <a:ext cx="1819529" cy="87642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0226C43F-7A18-4FE2-9B36-939EC21B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25" y="1571019"/>
            <a:ext cx="1762371" cy="84784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7565F5C0-17B9-4DBD-9150-F24252E1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81" y="3049965"/>
            <a:ext cx="1886213" cy="80021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1FB2F219-46BB-44BE-9207-221CF516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230" y="4335091"/>
            <a:ext cx="2200582" cy="857370"/>
          </a:xfrm>
          <a:prstGeom prst="rect">
            <a:avLst/>
          </a:prstGeom>
        </p:spPr>
      </p:pic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xmlns="" id="{ACB9DB32-D03D-48BD-8211-13BD948CC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1863475"/>
              </p:ext>
            </p:extLst>
          </p:nvPr>
        </p:nvGraphicFramePr>
        <p:xfrm>
          <a:off x="4952999" y="5514027"/>
          <a:ext cx="2908300" cy="1257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xmlns="" val="9362693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9364712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1384469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23777182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输出进位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12962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37028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12582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547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sng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Impossible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2855079"/>
                  </a:ext>
                </a:extLst>
              </a:tr>
            </a:tbl>
          </a:graphicData>
        </a:graphic>
      </p:graphicFrame>
      <p:sp>
        <p:nvSpPr>
          <p:cNvPr id="63" name="Arrow: Right 62">
            <a:extLst>
              <a:ext uri="{FF2B5EF4-FFF2-40B4-BE49-F238E27FC236}">
                <a16:creationId xmlns:a16="http://schemas.microsoft.com/office/drawing/2014/main" xmlns="" id="{007E0E14-FD0E-4343-AD18-2D881691F1F1}"/>
              </a:ext>
            </a:extLst>
          </p:cNvPr>
          <p:cNvSpPr/>
          <p:nvPr/>
        </p:nvSpPr>
        <p:spPr>
          <a:xfrm>
            <a:off x="8152842" y="5989288"/>
            <a:ext cx="923278" cy="306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7EF3327B-9644-40B6-8972-C9408F9FA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560" y="5694938"/>
            <a:ext cx="190526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20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4885D-2599-401B-98D2-911288A3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>
                <a:solidFill>
                  <a:srgbClr val="FFFFFF"/>
                </a:solidFill>
              </a:rPr>
              <a:t>使用逻辑器件搭建加法电路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744683-05CB-4159-AF29-45CE928C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45847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12046-934B-46C7-AE52-460DA769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zh-CN" altLang="en-US" sz="1800"/>
              <a:t>最后我们将所有部分连接起来，得到一个完整的全加电路。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68362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用半加器搭建全加器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21426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2771" y="1806850"/>
            <a:ext cx="6282189" cy="9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CFDAA-B484-45B7-BCB5-A4C3280A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多位加法器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54D2A26E-BB03-4B15-B51A-C33165A7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601809"/>
            <a:ext cx="13587559" cy="43981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72410F0-11EF-4B84-A8CE-D6778011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734046"/>
            <a:ext cx="6673136" cy="1921397"/>
          </a:xfrm>
        </p:spPr>
        <p:txBody>
          <a:bodyPr anchor="ctr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我们将单位加法器串连起来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输入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的每一位依次连接到各个加法器的</a:t>
            </a:r>
            <a:r>
              <a:rPr lang="en-US" altLang="zh-CN" sz="1400" dirty="0">
                <a:solidFill>
                  <a:schemeClr val="bg1"/>
                </a:solidFill>
              </a:rPr>
              <a:t>A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B</a:t>
            </a:r>
            <a:r>
              <a:rPr lang="zh-CN" altLang="en-US" sz="1400" dirty="0">
                <a:solidFill>
                  <a:schemeClr val="bg1"/>
                </a:solidFill>
              </a:rPr>
              <a:t>端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低位加法器的进位输出作为高位加法器的进位输入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各个加法器的输出依次作为结果的每一位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最高位加法器的进位输出作为结果的</a:t>
            </a:r>
            <a:r>
              <a:rPr lang="zh-CN" altLang="en-US" sz="1400" dirty="0" smtClean="0">
                <a:solidFill>
                  <a:schemeClr val="bg1"/>
                </a:solidFill>
              </a:rPr>
              <a:t>进位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 smtClean="0">
                <a:solidFill>
                  <a:schemeClr val="bg1"/>
                </a:solidFill>
              </a:rPr>
              <a:t>最后的进位称为</a:t>
            </a:r>
            <a:r>
              <a:rPr lang="en-US" altLang="zh-CN" sz="1400" dirty="0" smtClean="0">
                <a:solidFill>
                  <a:schemeClr val="bg1"/>
                </a:solidFill>
              </a:rPr>
              <a:t>Overflow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8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F5B7-AF31-4466-8F63-57DB25D4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将位加法运算转化为逻辑运算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C5113A9-C5AA-49B0-8CAB-06FF71291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7007049"/>
              </p:ext>
            </p:extLst>
          </p:nvPr>
        </p:nvGraphicFramePr>
        <p:xfrm>
          <a:off x="838200" y="2148548"/>
          <a:ext cx="5671458" cy="377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243">
                  <a:extLst>
                    <a:ext uri="{9D8B030D-6E8A-4147-A177-3AD203B41FA5}">
                      <a16:colId xmlns:a16="http://schemas.microsoft.com/office/drawing/2014/main" xmlns="" val="4181486262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xmlns="" val="1555502976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xmlns="" val="1608081425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xmlns="" val="3546842988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xmlns="" val="160173346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xmlns="" val="1203483506"/>
                    </a:ext>
                  </a:extLst>
                </a:gridCol>
              </a:tblGrid>
              <a:tr h="102865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</a:t>
                      </a:r>
                      <a:b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输入进位</a:t>
                      </a:r>
                      <a:b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输出结果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输出进位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12928124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38669008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80147194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09239329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55601618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62896417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98915872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72533441"/>
                  </a:ext>
                </a:extLst>
              </a:tr>
              <a:tr h="342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859334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B530C24-6D13-4BEC-825E-3F5DF10AC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3879074"/>
              </p:ext>
            </p:extLst>
          </p:nvPr>
        </p:nvGraphicFramePr>
        <p:xfrm>
          <a:off x="8355564" y="2148548"/>
          <a:ext cx="2998236" cy="135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559">
                  <a:extLst>
                    <a:ext uri="{9D8B030D-6E8A-4147-A177-3AD203B41FA5}">
                      <a16:colId xmlns:a16="http://schemas.microsoft.com/office/drawing/2014/main" xmlns="" val="2096405294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xmlns="" val="311891861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xmlns="" val="1314953023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xmlns="" val="1521819429"/>
                    </a:ext>
                  </a:extLst>
                </a:gridCol>
              </a:tblGrid>
              <a:tr h="271019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08454352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97634688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6734073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28301129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69774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6ECB4D9-3E4B-4577-B208-38F87830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6964089"/>
              </p:ext>
            </p:extLst>
          </p:nvPr>
        </p:nvGraphicFramePr>
        <p:xfrm>
          <a:off x="8355564" y="3699014"/>
          <a:ext cx="2998236" cy="135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559">
                  <a:extLst>
                    <a:ext uri="{9D8B030D-6E8A-4147-A177-3AD203B41FA5}">
                      <a16:colId xmlns:a16="http://schemas.microsoft.com/office/drawing/2014/main" xmlns="" val="4252475780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xmlns="" val="2071195442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xmlns="" val="799309367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xmlns="" val="1208056944"/>
                    </a:ext>
                  </a:extLst>
                </a:gridCol>
              </a:tblGrid>
              <a:tr h="271019">
                <a:tc row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36639362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40229026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96038979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66893487"/>
                  </a:ext>
                </a:extLst>
              </a:tr>
              <a:tr h="271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651360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9520941-6742-4E14-B2F1-9E820231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7876667"/>
              </p:ext>
            </p:extLst>
          </p:nvPr>
        </p:nvGraphicFramePr>
        <p:xfrm>
          <a:off x="8355564" y="5251626"/>
          <a:ext cx="1828800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1982324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1515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1124916"/>
                    </a:ext>
                  </a:extLst>
                </a:gridCol>
              </a:tblGrid>
              <a:tr h="190500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490500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1050505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51906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8F9FE4C7-73E8-470D-9F42-12A3BF75E13A}"/>
              </a:ext>
            </a:extLst>
          </p:cNvPr>
          <p:cNvSpPr/>
          <p:nvPr/>
        </p:nvSpPr>
        <p:spPr>
          <a:xfrm>
            <a:off x="6681496" y="3699014"/>
            <a:ext cx="1502229" cy="74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88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operation always supported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加法：</a:t>
            </a:r>
            <a:r>
              <a:rPr lang="en-US" altLang="zh-CN" dirty="0" smtClean="0"/>
              <a:t>Add</a:t>
            </a:r>
          </a:p>
          <a:p>
            <a:r>
              <a:rPr lang="zh-CN" altLang="en-US" dirty="0" smtClean="0"/>
              <a:t>带进位的加法：</a:t>
            </a:r>
            <a:r>
              <a:rPr lang="en-US" altLang="zh-CN" dirty="0" smtClean="0"/>
              <a:t>Add with Carry</a:t>
            </a:r>
          </a:p>
          <a:p>
            <a:r>
              <a:rPr lang="zh-CN" altLang="en-US" dirty="0" smtClean="0"/>
              <a:t>减法：</a:t>
            </a:r>
            <a:r>
              <a:rPr lang="en-US" altLang="zh-CN" dirty="0" smtClean="0"/>
              <a:t>Subtract</a:t>
            </a:r>
          </a:p>
          <a:p>
            <a:r>
              <a:rPr lang="zh-CN" altLang="en-US" dirty="0" smtClean="0"/>
              <a:t>带借位的减法：</a:t>
            </a:r>
            <a:r>
              <a:rPr lang="en-US" altLang="zh-CN" dirty="0" smtClean="0"/>
              <a:t>Subtract with Borrow</a:t>
            </a:r>
          </a:p>
          <a:p>
            <a:r>
              <a:rPr lang="zh-CN" altLang="en-US" dirty="0" smtClean="0"/>
              <a:t>符号位取反：</a:t>
            </a:r>
            <a:r>
              <a:rPr lang="en-US" altLang="zh-CN" dirty="0" smtClean="0"/>
              <a:t>Negate</a:t>
            </a:r>
          </a:p>
          <a:p>
            <a:r>
              <a:rPr lang="zh-CN" altLang="en-US" dirty="0" smtClean="0"/>
              <a:t>增量：</a:t>
            </a:r>
            <a:r>
              <a:rPr lang="en-US" altLang="zh-CN" dirty="0" smtClean="0"/>
              <a:t>Increment</a:t>
            </a:r>
          </a:p>
          <a:p>
            <a:r>
              <a:rPr lang="zh-CN" altLang="en-US" dirty="0" smtClean="0"/>
              <a:t>减量：</a:t>
            </a:r>
            <a:r>
              <a:rPr lang="en-US" altLang="zh-CN" dirty="0" smtClean="0"/>
              <a:t>Decrement</a:t>
            </a:r>
          </a:p>
          <a:p>
            <a:r>
              <a:rPr lang="zh-CN" altLang="en-US" dirty="0" smtClean="0"/>
              <a:t>数字无改变通过：</a:t>
            </a:r>
            <a:r>
              <a:rPr lang="en-US" altLang="zh-CN" dirty="0" smtClean="0"/>
              <a:t>Pass Through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675CE-93FF-4E17-944B-B2A5622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互补式金属氧化物半导体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8CC5D-369C-4DCA-B4E4-14865955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英语：</a:t>
            </a:r>
            <a:r>
              <a:rPr lang="en-US" dirty="0"/>
              <a:t>Complementary Metal-Oxide-Semiconductor</a:t>
            </a:r>
          </a:p>
          <a:p>
            <a:r>
              <a:rPr lang="zh-CN" altLang="en-US" dirty="0"/>
              <a:t>英语缩写： </a:t>
            </a:r>
            <a:r>
              <a:rPr lang="en-US" dirty="0"/>
              <a:t>CMOS</a:t>
            </a:r>
          </a:p>
          <a:p>
            <a:r>
              <a:rPr lang="zh-CN" altLang="en-US" dirty="0"/>
              <a:t>简称：互补式金氧半</a:t>
            </a:r>
            <a:endParaRPr lang="en-US" altLang="zh-CN" dirty="0"/>
          </a:p>
          <a:p>
            <a:r>
              <a:rPr lang="zh-CN" altLang="en-US" dirty="0"/>
              <a:t>是一种集成电路的设计工艺</a:t>
            </a:r>
            <a:endParaRPr lang="en-US" altLang="zh-CN" dirty="0"/>
          </a:p>
          <a:p>
            <a:r>
              <a:rPr lang="zh-CN" altLang="en-US" dirty="0"/>
              <a:t>由一个</a:t>
            </a:r>
            <a:r>
              <a:rPr lang="en-US" altLang="zh-CN" dirty="0"/>
              <a:t>NMOS</a:t>
            </a:r>
            <a:r>
              <a:rPr lang="zh-CN" altLang="en-US" dirty="0"/>
              <a:t>与一个</a:t>
            </a:r>
            <a:r>
              <a:rPr lang="en-US" altLang="zh-CN" dirty="0"/>
              <a:t>PMOS</a:t>
            </a:r>
            <a:r>
              <a:rPr lang="zh-CN" altLang="en-US" dirty="0"/>
              <a:t>组合而成，由于</a:t>
            </a:r>
            <a:r>
              <a:rPr lang="en-US" altLang="zh-CN" dirty="0"/>
              <a:t>NMOS</a:t>
            </a:r>
            <a:r>
              <a:rPr lang="zh-CN" altLang="en-US" dirty="0"/>
              <a:t>与</a:t>
            </a:r>
            <a:r>
              <a:rPr lang="en-US" altLang="zh-CN" dirty="0"/>
              <a:t>PMOS</a:t>
            </a:r>
            <a:r>
              <a:rPr lang="zh-CN" altLang="en-US" dirty="0"/>
              <a:t>在物理特性上为互补性，因此而得名</a:t>
            </a:r>
            <a:endParaRPr lang="en-US" altLang="zh-CN" dirty="0"/>
          </a:p>
          <a:p>
            <a:r>
              <a:rPr lang="zh-CN" altLang="en-US" dirty="0"/>
              <a:t>只有在晶体管需要切换启动与关闭时才需消耗能量，因此非常节省电力且发热量少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14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将乘法和除法分别转换为加法和减法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所以在单片机中做乘除法非常慢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，输出为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RESET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，无论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 </a:t>
            </a:r>
            <a:r>
              <a:rPr lang="zh-CN" altLang="en-US" dirty="0" smtClean="0"/>
              <a:t>还是为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，输出为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，则电路会保持上一次的输出状态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一组锁存器的组合叫做寄存器</a:t>
            </a:r>
            <a:endParaRPr lang="en-US" altLang="zh-CN" dirty="0" smtClean="0"/>
          </a:p>
          <a:p>
            <a:r>
              <a:rPr lang="zh-CN" altLang="en-US" dirty="0" smtClean="0"/>
              <a:t>寄存器的位数称为位宽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多路复用器（</a:t>
            </a:r>
            <a:r>
              <a:rPr lang="en-US" altLang="zh-CN" smtClean="0"/>
              <a:t>MULTIPLEXER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Carry-Look-Ahead-Adder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逻辑单元（</a:t>
            </a:r>
            <a:r>
              <a:rPr lang="en-US" altLang="zh-CN" dirty="0" smtClean="0"/>
              <a:t>The Logic Unit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5E24B-3573-40FB-9FA1-F8A0044A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C3284-4D1E-4AA9-B225-396E04CA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&amp; Logic Unit (ALU)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41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021CC-AA23-44B8-A275-D06256A2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</a:t>
            </a:r>
            <a:r>
              <a:rPr lang="zh-CN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管回顾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xmlns="" id="{363AEFF5-5921-46E7-81F7-70F52092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32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CD714-02DD-4FF1-9311-A0BAB26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非门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2511182-0F21-4BCB-98A0-D32D5492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最最基本的</a:t>
            </a:r>
            <a:r>
              <a:rPr lang="en-US" altLang="zh-CN" sz="2000" dirty="0">
                <a:solidFill>
                  <a:schemeClr val="bg1"/>
                </a:solidFill>
              </a:rPr>
              <a:t>CMOS</a:t>
            </a:r>
            <a:r>
              <a:rPr lang="zh-CN" altLang="en-US" sz="2000" dirty="0">
                <a:solidFill>
                  <a:schemeClr val="bg1"/>
                </a:solidFill>
              </a:rPr>
              <a:t>电路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上面为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，源极接高电平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下面为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，源极接低电平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为低电平，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导通，</a:t>
            </a:r>
            <a:r>
              <a:rPr lang="en-US" altLang="zh-CN" sz="2000" dirty="0">
                <a:solidFill>
                  <a:schemeClr val="bg1"/>
                </a:solidFill>
              </a:rPr>
              <a:t>X</a:t>
            </a:r>
            <a:r>
              <a:rPr lang="zh-CN" altLang="en-US" sz="2000" dirty="0">
                <a:solidFill>
                  <a:schemeClr val="bg1"/>
                </a:solidFill>
              </a:rPr>
              <a:t>输出高电平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为高电平，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导通，</a:t>
            </a:r>
            <a:r>
              <a:rPr lang="en-US" altLang="zh-CN" sz="2000" dirty="0">
                <a:solidFill>
                  <a:schemeClr val="bg1"/>
                </a:solidFill>
              </a:rPr>
              <a:t>X</a:t>
            </a:r>
            <a:r>
              <a:rPr lang="zh-CN" altLang="en-US" sz="2000" dirty="0">
                <a:solidFill>
                  <a:schemeClr val="bg1"/>
                </a:solidFill>
              </a:rPr>
              <a:t>输出低电平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å¨è¿éæå¥å¾çæè¿°">
            <a:extLst>
              <a:ext uri="{FF2B5EF4-FFF2-40B4-BE49-F238E27FC236}">
                <a16:creationId xmlns:a16="http://schemas.microsoft.com/office/drawing/2014/main" xmlns="" id="{C4D4DDFA-6EAF-4EC3-8F81-14A45EE0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297763" y="1809315"/>
            <a:ext cx="6250769" cy="30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20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C213D-E8F2-4E6A-981A-04488E81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与非门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60" name="Content Placeholder 2054">
            <a:extLst>
              <a:ext uri="{FF2B5EF4-FFF2-40B4-BE49-F238E27FC236}">
                <a16:creationId xmlns:a16="http://schemas.microsoft.com/office/drawing/2014/main" xmlns="" id="{09235916-E8F4-458E-801F-51DCD131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576489"/>
          </a:xfrm>
        </p:spPr>
        <p:txBody>
          <a:bodyPr>
            <a:normAutofit fontScale="925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上方两个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并联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下方两个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串联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AB</a:t>
            </a:r>
            <a:r>
              <a:rPr lang="zh-CN" altLang="en-US" sz="2000" dirty="0">
                <a:solidFill>
                  <a:schemeClr val="bg1"/>
                </a:solidFill>
              </a:rPr>
              <a:t>都为高电平时，上方的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管断开；下方的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管联通。输出为低电平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AB</a:t>
            </a:r>
            <a:r>
              <a:rPr lang="zh-CN" altLang="en-US" sz="2000" dirty="0">
                <a:solidFill>
                  <a:schemeClr val="bg1"/>
                </a:solidFill>
              </a:rPr>
              <a:t>只要有一个为低电平时，上方的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管至少一个联通；下方的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管至少一个断开。输出为高电平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多输入的与非门为简单的多个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并联与多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串联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178BDA-4D99-4DB0-B19C-9727FEF3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10" y="1257300"/>
            <a:ext cx="2667000" cy="4343400"/>
          </a:xfrm>
          <a:prstGeom prst="rect">
            <a:avLst/>
          </a:prstGeom>
        </p:spPr>
      </p:pic>
      <p:pic>
        <p:nvPicPr>
          <p:cNvPr id="2054" name="Picture 6" descr="https://pic1.zhimg.com/80/v2-88e2efee5217c57e05380aa65e55dadc_hd.jpg">
            <a:extLst>
              <a:ext uri="{FF2B5EF4-FFF2-40B4-BE49-F238E27FC236}">
                <a16:creationId xmlns:a16="http://schemas.microsoft.com/office/drawing/2014/main" xmlns="" id="{18BF737A-7CFB-45A9-93FD-E8B274EF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0755" y="643467"/>
            <a:ext cx="1847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ic2.zhimg.com/80/v2-9725388cdd66b92ff00d2c1286879279_hd.jpg">
            <a:extLst>
              <a:ext uri="{FF2B5EF4-FFF2-40B4-BE49-F238E27FC236}">
                <a16:creationId xmlns:a16="http://schemas.microsoft.com/office/drawing/2014/main" xmlns="" id="{9EDBAC8B-49F1-4DCE-9133-961FD315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5505" y="3248025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67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5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CB92E-9931-4A1A-9580-A5283022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与非门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44681-3A24-486E-9858-E0B31200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是最重要的逻辑电路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仅使用与非门就可以搭建其它的各种电路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D13762-20CB-4707-B4A4-087BBC2E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78754"/>
            <a:ext cx="6250769" cy="33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282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5A88D-00B6-42C5-B519-11FAD6EF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或非门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01ED4-6A49-4025-996C-EF8FD4B9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和与非门相似，只不过上方为</a:t>
            </a:r>
            <a:r>
              <a:rPr lang="en-US" altLang="zh-CN" sz="2000" dirty="0">
                <a:solidFill>
                  <a:schemeClr val="bg1"/>
                </a:solidFill>
              </a:rPr>
              <a:t>NMOS</a:t>
            </a:r>
            <a:r>
              <a:rPr lang="zh-CN" altLang="en-US" sz="2000" dirty="0">
                <a:solidFill>
                  <a:schemeClr val="bg1"/>
                </a:solidFill>
              </a:rPr>
              <a:t>管；下方为</a:t>
            </a:r>
            <a:r>
              <a:rPr lang="en-US" altLang="zh-CN" sz="2000" dirty="0">
                <a:solidFill>
                  <a:schemeClr val="bg1"/>
                </a:solidFill>
              </a:rPr>
              <a:t>PMOS</a:t>
            </a:r>
            <a:r>
              <a:rPr lang="zh-CN" altLang="en-US" sz="2000" dirty="0">
                <a:solidFill>
                  <a:schemeClr val="bg1"/>
                </a:solidFill>
              </a:rPr>
              <a:t>管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故输入端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的状态和与非门相反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76134C-305B-489C-B66D-CA1AD35A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25" y="643467"/>
            <a:ext cx="532904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848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68A21-2DCD-4894-86F6-3748028B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426083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与非门及或非门的常用图示及真值表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3084" name="Picture 12" descr="3.jpg">
            <a:extLst>
              <a:ext uri="{FF2B5EF4-FFF2-40B4-BE49-F238E27FC236}">
                <a16:creationId xmlns:a16="http://schemas.microsoft.com/office/drawing/2014/main" xmlns="" id="{431CECEB-51E7-42BE-84B0-CA2199FB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741" y="643466"/>
            <a:ext cx="69818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image.21ic.com/d/file/201405/feb216bb0a775f60ea9a0ea12119b24f.jpg">
            <a:extLst>
              <a:ext uri="{FF2B5EF4-FFF2-40B4-BE49-F238E27FC236}">
                <a16:creationId xmlns:a16="http://schemas.microsoft.com/office/drawing/2014/main" xmlns="" id="{463A3F7C-2187-411F-BDA7-2F5B5F33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741" y="3633259"/>
            <a:ext cx="70675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7954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FFC44-EC25-4444-B979-C460E44D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与门及或门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BD6E4-E9BE-4507-8FEE-4ADD2837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与非门</a:t>
            </a:r>
            <a:r>
              <a:rPr lang="en-US" altLang="zh-CN" sz="2000" dirty="0">
                <a:solidFill>
                  <a:schemeClr val="bg1"/>
                </a:solidFill>
              </a:rPr>
              <a:t>+</a:t>
            </a:r>
            <a:r>
              <a:rPr lang="zh-CN" altLang="en-US" sz="2000" dirty="0">
                <a:solidFill>
                  <a:schemeClr val="bg1"/>
                </a:solidFill>
              </a:rPr>
              <a:t>非门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zh-CN" altLang="en-US" sz="2000" dirty="0">
                <a:solidFill>
                  <a:schemeClr val="bg1"/>
                </a:solidFill>
              </a:rPr>
              <a:t>与门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或非门</a:t>
            </a:r>
            <a:r>
              <a:rPr lang="en-US" altLang="zh-CN" sz="2000" dirty="0">
                <a:solidFill>
                  <a:schemeClr val="bg1"/>
                </a:solidFill>
              </a:rPr>
              <a:t>+</a:t>
            </a:r>
            <a:r>
              <a:rPr lang="zh-CN" altLang="en-US" sz="2000" dirty="0">
                <a:solidFill>
                  <a:schemeClr val="bg1"/>
                </a:solidFill>
              </a:rPr>
              <a:t>非门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zh-CN" altLang="en-US" sz="2000" dirty="0">
                <a:solidFill>
                  <a:schemeClr val="bg1"/>
                </a:solidFill>
              </a:rPr>
              <a:t>或门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由于电路特性，非门电路更容易设计，故与门或门均采用非门电路实现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å¨è¿éæå¥å¾çæè¿°">
            <a:extLst>
              <a:ext uri="{FF2B5EF4-FFF2-40B4-BE49-F238E27FC236}">
                <a16:creationId xmlns:a16="http://schemas.microsoft.com/office/drawing/2014/main" xmlns="" id="{81BB88B6-87ED-4B32-90E1-ACFBBB7B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961860" y="204508"/>
            <a:ext cx="6250769" cy="30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å¨è¿éæå¥å¾çæè¿°">
            <a:extLst>
              <a:ext uri="{FF2B5EF4-FFF2-40B4-BE49-F238E27FC236}">
                <a16:creationId xmlns:a16="http://schemas.microsoft.com/office/drawing/2014/main" xmlns="" id="{26DC8312-B018-4080-8B9A-C403F6BA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1860" y="3429000"/>
            <a:ext cx="6894237" cy="32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593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1047</Words>
  <Application>Microsoft Office PowerPoint</Application>
  <PresentationFormat>自定义</PresentationFormat>
  <Paragraphs>355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Theme</vt:lpstr>
      <vt:lpstr>半导体器件与逻辑电路</vt:lpstr>
      <vt:lpstr>互补式金属氧化物半导体</vt:lpstr>
      <vt:lpstr>MOS管回顾</vt:lpstr>
      <vt:lpstr>非门</vt:lpstr>
      <vt:lpstr>与非门</vt:lpstr>
      <vt:lpstr>与非门</vt:lpstr>
      <vt:lpstr>或非门</vt:lpstr>
      <vt:lpstr>与非门及或非门的常用图示及真值表</vt:lpstr>
      <vt:lpstr>与门及或门</vt:lpstr>
      <vt:lpstr>门电路符号及真值表</vt:lpstr>
      <vt:lpstr>使用逻辑电路搭建运算电路</vt:lpstr>
      <vt:lpstr>半加器</vt:lpstr>
      <vt:lpstr>全加器</vt:lpstr>
      <vt:lpstr>将位加法运算转化为逻辑运算</vt:lpstr>
      <vt:lpstr>使用逻辑器件搭建加法电路</vt:lpstr>
      <vt:lpstr>用半加器搭建全加器</vt:lpstr>
      <vt:lpstr>多位加法器</vt:lpstr>
      <vt:lpstr>将位加法运算转化为逻辑运算</vt:lpstr>
      <vt:lpstr>The operation always supported</vt:lpstr>
      <vt:lpstr>幻灯片 20</vt:lpstr>
      <vt:lpstr>锁存器</vt:lpstr>
      <vt:lpstr>寄存器</vt:lpstr>
      <vt:lpstr>多路复用器（MULTIPLEXER）</vt:lpstr>
      <vt:lpstr>Carry-Look-Ahead-Adder</vt:lpstr>
      <vt:lpstr>逻辑单元（The Logic Unit）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半导体器件与逻辑电路</dc:title>
  <dc:creator>Yufei QIU</dc:creator>
  <cp:lastModifiedBy>sleep</cp:lastModifiedBy>
  <cp:revision>34</cp:revision>
  <dcterms:created xsi:type="dcterms:W3CDTF">2019-07-25T03:07:04Z</dcterms:created>
  <dcterms:modified xsi:type="dcterms:W3CDTF">2019-08-04T01:58:50Z</dcterms:modified>
</cp:coreProperties>
</file>