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4" r:id="rId3"/>
    <p:sldId id="287" r:id="rId4"/>
    <p:sldId id="286" r:id="rId5"/>
    <p:sldId id="288" r:id="rId6"/>
    <p:sldId id="265" r:id="rId7"/>
    <p:sldId id="257" r:id="rId8"/>
    <p:sldId id="258" r:id="rId9"/>
    <p:sldId id="279" r:id="rId10"/>
    <p:sldId id="266" r:id="rId11"/>
    <p:sldId id="276" r:id="rId12"/>
    <p:sldId id="275" r:id="rId13"/>
    <p:sldId id="267" r:id="rId14"/>
    <p:sldId id="270" r:id="rId15"/>
    <p:sldId id="271" r:id="rId16"/>
    <p:sldId id="285" r:id="rId17"/>
    <p:sldId id="272" r:id="rId18"/>
    <p:sldId id="273" r:id="rId19"/>
    <p:sldId id="274" r:id="rId20"/>
    <p:sldId id="262" r:id="rId21"/>
    <p:sldId id="278" r:id="rId22"/>
    <p:sldId id="268" r:id="rId23"/>
    <p:sldId id="269" r:id="rId24"/>
    <p:sldId id="259" r:id="rId25"/>
    <p:sldId id="260" r:id="rId26"/>
    <p:sldId id="283" r:id="rId27"/>
    <p:sldId id="284" r:id="rId28"/>
    <p:sldId id="290" r:id="rId29"/>
    <p:sldId id="282" r:id="rId30"/>
    <p:sldId id="281" r:id="rId31"/>
    <p:sldId id="289" r:id="rId32"/>
    <p:sldId id="280" r:id="rId33"/>
    <p:sldId id="261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ufei QIU" initials="YQ" lastIdx="1" clrIdx="0">
    <p:extLst>
      <p:ext uri="{19B8F6BF-5375-455C-9EA6-DF929625EA0E}">
        <p15:presenceInfo xmlns:p15="http://schemas.microsoft.com/office/powerpoint/2012/main" userId="S-1-5-21-1047680384-942119139-3754495046-60194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09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8-02T14:13:54.436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49C23-17EE-4438-A01F-5D5EA8F64901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A3351-EE75-408F-87ED-F39CFD6B1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387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49C23-17EE-4438-A01F-5D5EA8F64901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A3351-EE75-408F-87ED-F39CFD6B1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621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49C23-17EE-4438-A01F-5D5EA8F64901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A3351-EE75-408F-87ED-F39CFD6B1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12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49C23-17EE-4438-A01F-5D5EA8F64901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A3351-EE75-408F-87ED-F39CFD6B1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761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49C23-17EE-4438-A01F-5D5EA8F64901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A3351-EE75-408F-87ED-F39CFD6B1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999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49C23-17EE-4438-A01F-5D5EA8F64901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A3351-EE75-408F-87ED-F39CFD6B1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01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49C23-17EE-4438-A01F-5D5EA8F64901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A3351-EE75-408F-87ED-F39CFD6B1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393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49C23-17EE-4438-A01F-5D5EA8F64901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A3351-EE75-408F-87ED-F39CFD6B1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890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49C23-17EE-4438-A01F-5D5EA8F64901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A3351-EE75-408F-87ED-F39CFD6B1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526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49C23-17EE-4438-A01F-5D5EA8F64901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A3351-EE75-408F-87ED-F39CFD6B1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43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49C23-17EE-4438-A01F-5D5EA8F64901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A3351-EE75-408F-87ED-F39CFD6B1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209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149C23-17EE-4438-A01F-5D5EA8F64901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FA3351-EE75-408F-87ED-F39CFD6B1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3615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nblogs.com/chengyeliang/p/4647890.html" TargetMode="External"/><Relationship Id="rId2" Type="http://schemas.openxmlformats.org/officeDocument/2006/relationships/hyperlink" Target="http://c.biancheng.net/cpp/shell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cnblogs.com/include/archive/2011/12/09/2307905.html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63283D-3937-4307-ADCD-56356AAEED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6628" y="1783959"/>
            <a:ext cx="4645250" cy="2889114"/>
          </a:xfrm>
        </p:spPr>
        <p:txBody>
          <a:bodyPr anchor="b">
            <a:normAutofit/>
          </a:bodyPr>
          <a:lstStyle/>
          <a:p>
            <a:pPr algn="l"/>
            <a:r>
              <a:rPr lang="en-US">
                <a:solidFill>
                  <a:schemeClr val="bg1"/>
                </a:solidFill>
              </a:rPr>
              <a:t>Linux</a:t>
            </a:r>
            <a:r>
              <a:rPr lang="zh-CN" altLang="en-US">
                <a:solidFill>
                  <a:schemeClr val="bg1"/>
                </a:solidFill>
              </a:rPr>
              <a:t>命令行和</a:t>
            </a:r>
            <a:r>
              <a:rPr lang="en-US">
                <a:solidFill>
                  <a:schemeClr val="bg1"/>
                </a:solidFill>
              </a:rPr>
              <a:t>Shell</a:t>
            </a:r>
            <a:r>
              <a:rPr lang="zh-CN" altLang="en-US">
                <a:solidFill>
                  <a:schemeClr val="bg1"/>
                </a:solidFill>
              </a:rPr>
              <a:t>脚本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5F3478-F115-4036-BF7B-B590331396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6627" y="4750893"/>
            <a:ext cx="4645250" cy="1147863"/>
          </a:xfrm>
        </p:spPr>
        <p:txBody>
          <a:bodyPr anchor="t">
            <a:normAutofit/>
          </a:bodyPr>
          <a:lstStyle/>
          <a:p>
            <a:pPr algn="l"/>
            <a:r>
              <a:rPr lang="en-US" sz="2000">
                <a:solidFill>
                  <a:schemeClr val="bg1"/>
                </a:solidFill>
              </a:rPr>
              <a:t>Sleepy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Programmer">
            <a:extLst>
              <a:ext uri="{FF2B5EF4-FFF2-40B4-BE49-F238E27FC236}">
                <a16:creationId xmlns:a16="http://schemas.microsoft.com/office/drawing/2014/main" id="{2AB3828C-B175-4F2B-819A-E54468895D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9382" y="720993"/>
            <a:ext cx="4047843" cy="404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941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E82AF-74C5-4F57-90BC-4A6C0D636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特殊变量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3B423A-A690-4992-B746-C1C2291B7B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highlight>
                  <a:srgbClr val="0000FF"/>
                </a:highlight>
                <a:latin typeface="+mn-ea"/>
              </a:rPr>
              <a:t>$0 - $</a:t>
            </a:r>
            <a:r>
              <a:rPr lang="en-US" altLang="zh-CN" sz="2400" dirty="0">
                <a:highlight>
                  <a:srgbClr val="0000FF"/>
                </a:highlight>
                <a:latin typeface="+mn-ea"/>
              </a:rPr>
              <a:t>n</a:t>
            </a:r>
            <a:r>
              <a:rPr lang="zh-CN" altLang="en-US" sz="2400" dirty="0">
                <a:latin typeface="+mn-ea"/>
              </a:rPr>
              <a:t>：传递给脚本的命令行参数</a:t>
            </a:r>
            <a:endParaRPr lang="en-US" altLang="zh-CN" sz="2400" dirty="0">
              <a:latin typeface="+mn-ea"/>
            </a:endParaRPr>
          </a:p>
          <a:p>
            <a:pPr lvl="1"/>
            <a:r>
              <a:rPr lang="zh-CN" altLang="en-US" sz="2000" dirty="0">
                <a:latin typeface="+mn-ea"/>
              </a:rPr>
              <a:t>第一个参数</a:t>
            </a:r>
            <a:r>
              <a:rPr lang="en-US" altLang="zh-CN" sz="2000" dirty="0">
                <a:latin typeface="+mn-ea"/>
              </a:rPr>
              <a:t>$0</a:t>
            </a:r>
            <a:r>
              <a:rPr lang="zh-CN" altLang="en-US" sz="2000" dirty="0">
                <a:latin typeface="+mn-ea"/>
              </a:rPr>
              <a:t>为当前脚本的文件名</a:t>
            </a:r>
            <a:endParaRPr lang="en-US" altLang="zh-CN" sz="2000" dirty="0">
              <a:latin typeface="+mn-ea"/>
            </a:endParaRPr>
          </a:p>
          <a:p>
            <a:r>
              <a:rPr lang="en-US" altLang="zh-CN" sz="2400" dirty="0">
                <a:highlight>
                  <a:srgbClr val="0000FF"/>
                </a:highlight>
                <a:latin typeface="+mn-ea"/>
              </a:rPr>
              <a:t>$#</a:t>
            </a:r>
            <a:r>
              <a:rPr lang="zh-CN" altLang="en-US" sz="2400" dirty="0">
                <a:latin typeface="+mn-ea"/>
              </a:rPr>
              <a:t>：传递给脚本或函数的参数个数</a:t>
            </a:r>
            <a:endParaRPr lang="en-US" altLang="zh-CN" sz="2400" dirty="0">
              <a:latin typeface="+mn-ea"/>
            </a:endParaRPr>
          </a:p>
          <a:p>
            <a:r>
              <a:rPr lang="en-US" altLang="zh-CN" sz="2400" dirty="0">
                <a:highlight>
                  <a:srgbClr val="0000FF"/>
                </a:highlight>
                <a:latin typeface="+mn-ea"/>
              </a:rPr>
              <a:t>$*</a:t>
            </a:r>
            <a:r>
              <a:rPr lang="zh-CN" altLang="en-US" sz="2400" dirty="0">
                <a:latin typeface="+mn-ea"/>
              </a:rPr>
              <a:t>：传递给脚本或函数的所有参数</a:t>
            </a:r>
            <a:endParaRPr lang="en-US" altLang="zh-CN" sz="2400" dirty="0">
              <a:latin typeface="+mn-ea"/>
            </a:endParaRPr>
          </a:p>
          <a:p>
            <a:pPr lvl="1"/>
            <a:r>
              <a:rPr lang="zh-CN" altLang="en-US" sz="2000" dirty="0">
                <a:latin typeface="+mn-ea"/>
              </a:rPr>
              <a:t>当被</a:t>
            </a:r>
            <a:r>
              <a:rPr lang="en-US" altLang="zh-CN" sz="2000" dirty="0">
                <a:latin typeface="+mn-ea"/>
              </a:rPr>
              <a:t>””</a:t>
            </a:r>
            <a:r>
              <a:rPr lang="zh-CN" altLang="en-US" sz="2000" dirty="0">
                <a:latin typeface="+mn-ea"/>
              </a:rPr>
              <a:t>包围时，所有的参数将作为一个整体：</a:t>
            </a:r>
            <a:r>
              <a:rPr lang="en-US" altLang="zh-CN" sz="2000" dirty="0">
                <a:latin typeface="+mn-ea"/>
              </a:rPr>
              <a:t>“$1 $2 … $n”</a:t>
            </a:r>
          </a:p>
          <a:p>
            <a:r>
              <a:rPr lang="en-US" altLang="zh-CN" sz="2400" dirty="0">
                <a:highlight>
                  <a:srgbClr val="0000FF"/>
                </a:highlight>
                <a:latin typeface="+mn-ea"/>
              </a:rPr>
              <a:t>$@</a:t>
            </a:r>
            <a:r>
              <a:rPr lang="zh-CN" altLang="en-US" sz="2400" dirty="0">
                <a:latin typeface="+mn-ea"/>
              </a:rPr>
              <a:t>：传递给脚本或函数的所有参数</a:t>
            </a:r>
            <a:endParaRPr lang="en-US" altLang="zh-CN" sz="2400" dirty="0">
              <a:latin typeface="+mn-ea"/>
            </a:endParaRPr>
          </a:p>
          <a:p>
            <a:pPr lvl="1"/>
            <a:r>
              <a:rPr lang="zh-CN" altLang="en-US" sz="2000" dirty="0">
                <a:latin typeface="+mn-ea"/>
              </a:rPr>
              <a:t>当被</a:t>
            </a:r>
            <a:r>
              <a:rPr lang="en-US" altLang="zh-CN" sz="2000" dirty="0">
                <a:latin typeface="+mn-ea"/>
              </a:rPr>
              <a:t>””</a:t>
            </a:r>
            <a:r>
              <a:rPr lang="zh-CN" altLang="en-US" sz="2000" dirty="0">
                <a:latin typeface="+mn-ea"/>
              </a:rPr>
              <a:t>包围时，参数会被分隔开：</a:t>
            </a:r>
            <a:r>
              <a:rPr lang="en-US" altLang="zh-CN" sz="2000" dirty="0">
                <a:latin typeface="+mn-ea"/>
              </a:rPr>
              <a:t>”$1” “$2” … “$n”</a:t>
            </a:r>
          </a:p>
          <a:p>
            <a:r>
              <a:rPr lang="en-US" altLang="zh-CN" sz="2400" dirty="0">
                <a:highlight>
                  <a:srgbClr val="0000FF"/>
                </a:highlight>
                <a:latin typeface="+mn-ea"/>
              </a:rPr>
              <a:t>$?</a:t>
            </a:r>
            <a:r>
              <a:rPr lang="zh-CN" altLang="en-US" sz="2400" dirty="0">
                <a:latin typeface="+mn-ea"/>
              </a:rPr>
              <a:t>：上个命令的退出状态，或函数的返回值</a:t>
            </a:r>
            <a:endParaRPr lang="en-US" altLang="zh-CN" sz="2400" dirty="0">
              <a:latin typeface="+mn-ea"/>
            </a:endParaRPr>
          </a:p>
          <a:p>
            <a:r>
              <a:rPr lang="en-US" altLang="zh-CN" sz="2400" dirty="0">
                <a:highlight>
                  <a:srgbClr val="0000FF"/>
                </a:highlight>
                <a:latin typeface="+mn-ea"/>
              </a:rPr>
              <a:t>$$</a:t>
            </a:r>
            <a:r>
              <a:rPr lang="zh-CN" altLang="en-US" sz="2400" dirty="0">
                <a:latin typeface="+mn-ea"/>
              </a:rPr>
              <a:t>：当前进程的</a:t>
            </a:r>
            <a:r>
              <a:rPr lang="en-US" altLang="zh-CN" sz="2400" dirty="0">
                <a:latin typeface="+mn-ea"/>
              </a:rPr>
              <a:t>id</a:t>
            </a:r>
            <a:r>
              <a:rPr lang="zh-CN" altLang="en-US" sz="2400" dirty="0">
                <a:latin typeface="+mn-ea"/>
              </a:rPr>
              <a:t>，即</a:t>
            </a:r>
            <a:r>
              <a:rPr lang="en-US" altLang="zh-CN" sz="2400" dirty="0" err="1">
                <a:latin typeface="+mn-ea"/>
              </a:rPr>
              <a:t>pid</a:t>
            </a:r>
            <a:endParaRPr lang="en-US" altLang="zh-CN" sz="2400" dirty="0">
              <a:latin typeface="+mn-ea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97255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E06EB-42C4-4AB8-BC21-3DD62E244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变量的其它操作（</a:t>
            </a:r>
            <a:r>
              <a:rPr lang="en-US" altLang="zh-CN" dirty="0"/>
              <a:t>Reference</a:t>
            </a:r>
            <a:r>
              <a:rPr lang="zh-CN" altLang="en-US" dirty="0"/>
              <a:t>）</a:t>
            </a:r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96A7F93D-87DD-477B-9A21-AA4DDC6221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705755"/>
              </p:ext>
            </p:extLst>
          </p:nvPr>
        </p:nvGraphicFramePr>
        <p:xfrm>
          <a:off x="838200" y="1799863"/>
          <a:ext cx="10578483" cy="447484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42856">
                  <a:extLst>
                    <a:ext uri="{9D8B030D-6E8A-4147-A177-3AD203B41FA5}">
                      <a16:colId xmlns:a16="http://schemas.microsoft.com/office/drawing/2014/main" val="1911987478"/>
                    </a:ext>
                  </a:extLst>
                </a:gridCol>
                <a:gridCol w="8735627">
                  <a:extLst>
                    <a:ext uri="{9D8B030D-6E8A-4147-A177-3AD203B41FA5}">
                      <a16:colId xmlns:a16="http://schemas.microsoft.com/office/drawing/2014/main" val="3483933789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表达式</a:t>
                      </a:r>
                      <a:endParaRPr lang="zh-CN" altLang="en-US" sz="1600" b="1" i="0" u="none" strike="noStrike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0309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含义</a:t>
                      </a:r>
                      <a:endParaRPr lang="zh-CN" alt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0309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624211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$var</a:t>
                      </a:r>
                      <a:r>
                        <a:rPr lang="zh-CN" alt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或</a:t>
                      </a:r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${var}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725" marR="9525" marT="9525" marB="0" anchor="ctr">
                    <a:solidFill>
                      <a:srgbClr val="0309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变量</a:t>
                      </a:r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var</a:t>
                      </a:r>
                      <a:r>
                        <a:rPr lang="zh-CN" alt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的值</a:t>
                      </a:r>
                      <a:endParaRPr lang="zh-CN" alt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725" marR="9525" marT="9525" marB="0" anchor="ctr">
                    <a:solidFill>
                      <a:srgbClr val="0309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897408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725" marR="9525" marT="9525" marB="0" anchor="ctr">
                    <a:solidFill>
                      <a:srgbClr val="0309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725" marR="9525" marT="9525" marB="0" anchor="ctr">
                    <a:solidFill>
                      <a:srgbClr val="0309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786627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${var-DEFAULT}</a:t>
                      </a:r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725" marR="9525" marT="9525" marB="0" anchor="ctr">
                    <a:solidFill>
                      <a:srgbClr val="0309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如果</a:t>
                      </a:r>
                      <a:r>
                        <a:rPr lang="en-US" altLang="zh-CN" sz="1600" u="none" strike="noStrike">
                          <a:solidFill>
                            <a:schemeClr val="tx1"/>
                          </a:solidFill>
                          <a:effectLst/>
                        </a:rPr>
                        <a:t>var</a:t>
                      </a:r>
                      <a:r>
                        <a:rPr lang="zh-CN" alt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没有被声明</a:t>
                      </a:r>
                      <a:r>
                        <a:rPr lang="en-US" altLang="zh-CN" sz="1600" u="none" strike="noStrike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zh-CN" alt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那么就以</a:t>
                      </a:r>
                      <a:r>
                        <a:rPr lang="en-US" altLang="zh-CN" sz="1600" u="none" strike="noStrike">
                          <a:solidFill>
                            <a:schemeClr val="tx1"/>
                          </a:solidFill>
                          <a:effectLst/>
                        </a:rPr>
                        <a:t>$DEFAULT</a:t>
                      </a:r>
                      <a:r>
                        <a:rPr lang="zh-CN" alt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作为其值 *</a:t>
                      </a:r>
                      <a:endParaRPr lang="zh-CN" altLang="en-US" sz="1600" b="0" i="0" u="none" strike="noStrike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725" marR="9525" marT="9525" marB="0" anchor="ctr">
                    <a:solidFill>
                      <a:srgbClr val="0309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0146591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${var:-DEFAULT}</a:t>
                      </a:r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725" marR="9525" marT="9525" marB="0" anchor="ctr">
                    <a:solidFill>
                      <a:srgbClr val="0309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如果</a:t>
                      </a:r>
                      <a:r>
                        <a:rPr lang="en-US" altLang="zh-CN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var</a:t>
                      </a:r>
                      <a:r>
                        <a:rPr lang="zh-CN" alt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没有被声明</a:t>
                      </a:r>
                      <a:r>
                        <a:rPr lang="en-US" altLang="zh-CN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zh-CN" alt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或者其值为空</a:t>
                      </a:r>
                      <a:r>
                        <a:rPr lang="en-US" altLang="zh-CN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zh-CN" alt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那么就以</a:t>
                      </a:r>
                      <a:r>
                        <a:rPr lang="en-US" altLang="zh-CN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$DEFAULT</a:t>
                      </a:r>
                      <a:r>
                        <a:rPr lang="zh-CN" alt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作为其值 *</a:t>
                      </a:r>
                      <a:endParaRPr lang="zh-CN" alt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725" marR="9525" marT="9525" marB="0" anchor="ctr">
                    <a:solidFill>
                      <a:srgbClr val="0309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0308796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725" marR="9525" marT="9525" marB="0" anchor="ctr">
                    <a:solidFill>
                      <a:srgbClr val="0309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725" marR="9525" marT="9525" marB="0" anchor="ctr">
                    <a:solidFill>
                      <a:srgbClr val="0309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0735318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${var=DEFAULT}</a:t>
                      </a:r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725" marR="9525" marT="9525" marB="0" anchor="ctr">
                    <a:solidFill>
                      <a:srgbClr val="0309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如果</a:t>
                      </a:r>
                      <a:r>
                        <a:rPr lang="en-US" altLang="zh-CN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var</a:t>
                      </a:r>
                      <a:r>
                        <a:rPr lang="zh-CN" alt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没有被声明</a:t>
                      </a:r>
                      <a:r>
                        <a:rPr lang="en-US" altLang="zh-CN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zh-CN" alt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那么就以</a:t>
                      </a:r>
                      <a:r>
                        <a:rPr lang="en-US" altLang="zh-CN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$DEFAULT</a:t>
                      </a:r>
                      <a:r>
                        <a:rPr lang="zh-CN" alt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作为其值 *</a:t>
                      </a:r>
                      <a:endParaRPr lang="zh-CN" alt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725" marR="9525" marT="9525" marB="0" anchor="ctr">
                    <a:solidFill>
                      <a:srgbClr val="0309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6809810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${var:=DEFAULT}</a:t>
                      </a:r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725" marR="9525" marT="9525" marB="0" anchor="ctr">
                    <a:solidFill>
                      <a:srgbClr val="0309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如果</a:t>
                      </a:r>
                      <a:r>
                        <a:rPr lang="en-US" altLang="zh-CN" sz="1600" u="none" strike="noStrike">
                          <a:solidFill>
                            <a:schemeClr val="tx1"/>
                          </a:solidFill>
                          <a:effectLst/>
                        </a:rPr>
                        <a:t>var</a:t>
                      </a:r>
                      <a:r>
                        <a:rPr lang="zh-CN" alt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没有被声明</a:t>
                      </a:r>
                      <a:r>
                        <a:rPr lang="en-US" altLang="zh-CN" sz="1600" u="none" strike="noStrike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zh-CN" alt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或者其值为空</a:t>
                      </a:r>
                      <a:r>
                        <a:rPr lang="en-US" altLang="zh-CN" sz="1600" u="none" strike="noStrike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zh-CN" alt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那么就以</a:t>
                      </a:r>
                      <a:r>
                        <a:rPr lang="en-US" altLang="zh-CN" sz="1600" u="none" strike="noStrike">
                          <a:solidFill>
                            <a:schemeClr val="tx1"/>
                          </a:solidFill>
                          <a:effectLst/>
                        </a:rPr>
                        <a:t>$DEFAULT</a:t>
                      </a:r>
                      <a:r>
                        <a:rPr lang="zh-CN" alt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作为其值 *</a:t>
                      </a:r>
                      <a:endParaRPr lang="zh-CN" altLang="en-US" sz="1600" b="0" i="0" u="none" strike="noStrike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725" marR="9525" marT="9525" marB="0" anchor="ctr">
                    <a:solidFill>
                      <a:srgbClr val="0309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7238576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725" marR="9525" marT="9525" marB="0" anchor="ctr">
                    <a:solidFill>
                      <a:srgbClr val="0309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725" marR="9525" marT="9525" marB="0" anchor="ctr">
                    <a:solidFill>
                      <a:srgbClr val="0309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9284194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${var+OTHER}</a:t>
                      </a:r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725" marR="9525" marT="9525" marB="0" anchor="ctr">
                    <a:solidFill>
                      <a:srgbClr val="0309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如果</a:t>
                      </a:r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var</a:t>
                      </a:r>
                      <a:r>
                        <a:rPr lang="zh-CN" alt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声明了</a:t>
                      </a:r>
                      <a:r>
                        <a:rPr lang="en-US" altLang="zh-CN" sz="1600" u="none" strike="noStrike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zh-CN" alt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那么其值就是</a:t>
                      </a:r>
                      <a:r>
                        <a:rPr lang="en-US" altLang="zh-CN" sz="1600" u="none" strike="noStrike">
                          <a:solidFill>
                            <a:schemeClr val="tx1"/>
                          </a:solidFill>
                          <a:effectLst/>
                        </a:rPr>
                        <a:t>$</a:t>
                      </a:r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OTHER, </a:t>
                      </a:r>
                      <a:r>
                        <a:rPr lang="zh-CN" alt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否则就为</a:t>
                      </a:r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null</a:t>
                      </a:r>
                      <a:r>
                        <a:rPr lang="zh-CN" alt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字符串</a:t>
                      </a:r>
                      <a:endParaRPr lang="zh-CN" altLang="en-US" sz="1600" b="0" i="0" u="none" strike="noStrike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725" marR="9525" marT="9525" marB="0" anchor="ctr">
                    <a:solidFill>
                      <a:srgbClr val="0309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3020738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${var:+OTHER}</a:t>
                      </a:r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725" marR="9525" marT="9525" marB="0" anchor="ctr">
                    <a:solidFill>
                      <a:srgbClr val="0309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如果</a:t>
                      </a:r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var</a:t>
                      </a:r>
                      <a:r>
                        <a:rPr lang="zh-CN" alt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被设置了</a:t>
                      </a:r>
                      <a:r>
                        <a:rPr lang="en-US" altLang="zh-CN" sz="1600" u="none" strike="noStrike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zh-CN" alt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那么其值就是</a:t>
                      </a:r>
                      <a:r>
                        <a:rPr lang="en-US" altLang="zh-CN" sz="1600" u="none" strike="noStrike">
                          <a:solidFill>
                            <a:schemeClr val="tx1"/>
                          </a:solidFill>
                          <a:effectLst/>
                        </a:rPr>
                        <a:t>$</a:t>
                      </a:r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OTHER, </a:t>
                      </a:r>
                      <a:r>
                        <a:rPr lang="zh-CN" alt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否则就为</a:t>
                      </a:r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null</a:t>
                      </a:r>
                      <a:r>
                        <a:rPr lang="zh-CN" alt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字符串</a:t>
                      </a:r>
                      <a:endParaRPr lang="zh-CN" altLang="en-US" sz="1600" b="0" i="0" u="none" strike="noStrike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725" marR="9525" marT="9525" marB="0" anchor="ctr">
                    <a:solidFill>
                      <a:srgbClr val="0309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3770335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725" marR="9525" marT="9525" marB="0" anchor="ctr">
                    <a:solidFill>
                      <a:srgbClr val="0309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725" marR="9525" marT="9525" marB="0" anchor="ctr">
                    <a:solidFill>
                      <a:srgbClr val="0309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1429037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${var?ERR_MSG}</a:t>
                      </a:r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725" marR="9525" marT="9525" marB="0" anchor="ctr">
                    <a:solidFill>
                      <a:srgbClr val="0309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如果</a:t>
                      </a:r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var</a:t>
                      </a:r>
                      <a:r>
                        <a:rPr lang="zh-CN" alt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没被声明</a:t>
                      </a:r>
                      <a:r>
                        <a:rPr lang="en-US" altLang="zh-CN" sz="1600" u="none" strike="noStrike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zh-CN" alt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那么就打印</a:t>
                      </a:r>
                      <a:r>
                        <a:rPr lang="en-US" altLang="zh-CN" sz="1600" u="none" strike="noStrike">
                          <a:solidFill>
                            <a:schemeClr val="tx1"/>
                          </a:solidFill>
                          <a:effectLst/>
                        </a:rPr>
                        <a:t>$</a:t>
                      </a:r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ERR_MSG *</a:t>
                      </a:r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725" marR="9525" marT="9525" marB="0" anchor="ctr">
                    <a:solidFill>
                      <a:srgbClr val="0309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7083803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${var:?ERR_MSG}</a:t>
                      </a:r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725" marR="9525" marT="9525" marB="0" anchor="ctr">
                    <a:solidFill>
                      <a:srgbClr val="0309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如果</a:t>
                      </a:r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var</a:t>
                      </a:r>
                      <a:r>
                        <a:rPr lang="zh-CN" alt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没被设置</a:t>
                      </a:r>
                      <a:r>
                        <a:rPr lang="en-US" altLang="zh-CN" sz="1600" u="none" strike="noStrike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zh-CN" alt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那么就打印</a:t>
                      </a:r>
                      <a:r>
                        <a:rPr lang="en-US" altLang="zh-CN" sz="1600" u="none" strike="noStrike">
                          <a:solidFill>
                            <a:schemeClr val="tx1"/>
                          </a:solidFill>
                          <a:effectLst/>
                        </a:rPr>
                        <a:t>$</a:t>
                      </a:r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ERR_MSG *</a:t>
                      </a:r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725" marR="9525" marT="9525" marB="0" anchor="ctr">
                    <a:solidFill>
                      <a:srgbClr val="0309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6006859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725" marR="9525" marT="9525" marB="0" anchor="ctr">
                    <a:solidFill>
                      <a:srgbClr val="0309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725" marR="9525" marT="9525" marB="0" anchor="ctr">
                    <a:solidFill>
                      <a:srgbClr val="0309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478851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${!varprefix*}</a:t>
                      </a:r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725" marR="9525" marT="9525" marB="0" anchor="ctr">
                    <a:solidFill>
                      <a:srgbClr val="0309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匹配之前所有以</a:t>
                      </a:r>
                      <a:r>
                        <a:rPr lang="en-US" altLang="zh-CN" sz="1600" u="none" strike="noStrike">
                          <a:solidFill>
                            <a:schemeClr val="tx1"/>
                          </a:solidFill>
                          <a:effectLst/>
                        </a:rPr>
                        <a:t>varprefix</a:t>
                      </a:r>
                      <a:r>
                        <a:rPr lang="zh-CN" alt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开头进行声明的变量</a:t>
                      </a:r>
                      <a:endParaRPr lang="zh-CN" altLang="en-US" sz="1600" b="0" i="0" u="none" strike="noStrike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725" marR="9525" marT="9525" marB="0" anchor="ctr">
                    <a:solidFill>
                      <a:srgbClr val="0309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4403563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${!varprefix@}</a:t>
                      </a:r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725" marR="9525" marT="9525" marB="0" anchor="ctr">
                    <a:solidFill>
                      <a:srgbClr val="0309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匹配之前所有以</a:t>
                      </a:r>
                      <a:r>
                        <a:rPr lang="en-US" altLang="zh-CN" sz="16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varprefix</a:t>
                      </a:r>
                      <a:r>
                        <a:rPr lang="zh-CN" alt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开头进行声明的变量</a:t>
                      </a:r>
                      <a:endParaRPr lang="zh-CN" alt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5725" marR="9525" marT="9525" marB="0" anchor="ctr">
                    <a:solidFill>
                      <a:srgbClr val="0309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72210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93026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3AFC5-A088-4A7C-8349-5AFA74C77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其它概念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07E974-8098-4EDF-9F09-3617346836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环境变量</a:t>
            </a:r>
            <a:endParaRPr lang="en-US" altLang="zh-CN" dirty="0"/>
          </a:p>
          <a:p>
            <a:r>
              <a:rPr lang="en-US" dirty="0"/>
              <a:t>Shell Expansions</a:t>
            </a:r>
          </a:p>
          <a:p>
            <a:r>
              <a:rPr lang="en-US" dirty="0"/>
              <a:t>Shell Parameter Expansion</a:t>
            </a:r>
          </a:p>
        </p:txBody>
      </p:sp>
    </p:spTree>
    <p:extLst>
      <p:ext uri="{BB962C8B-B14F-4D97-AF65-F5344CB8AC3E}">
        <p14:creationId xmlns:p14="http://schemas.microsoft.com/office/powerpoint/2010/main" val="15599789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8A6C2-31AC-4E8E-9600-C9801F15C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引号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13D77B-50FB-470F-874B-06511288E3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双引号：</a:t>
            </a:r>
            <a:r>
              <a:rPr lang="en-US" altLang="zh-CN" dirty="0">
                <a:highlight>
                  <a:srgbClr val="0000FF"/>
                </a:highlight>
              </a:rPr>
              <a:t>””</a:t>
            </a:r>
          </a:p>
          <a:p>
            <a:pPr lvl="1"/>
            <a:r>
              <a:rPr lang="zh-CN" altLang="en-US" dirty="0"/>
              <a:t>允许转义和变量引用。如果包含变量和命令，这些内容会被解析</a:t>
            </a:r>
            <a:endParaRPr lang="en-US" altLang="zh-CN" dirty="0"/>
          </a:p>
          <a:p>
            <a:r>
              <a:rPr lang="zh-CN" altLang="en-US" dirty="0"/>
              <a:t>单引号：</a:t>
            </a:r>
            <a:r>
              <a:rPr lang="en-US" altLang="zh-CN" dirty="0">
                <a:highlight>
                  <a:srgbClr val="0000FF"/>
                </a:highlight>
              </a:rPr>
              <a:t>’’</a:t>
            </a:r>
          </a:p>
          <a:p>
            <a:pPr lvl="1"/>
            <a:r>
              <a:rPr lang="zh-CN" altLang="en-US" dirty="0"/>
              <a:t>禁止转义和变量引用。其中包含的变量和命令不会被执行，原样输出</a:t>
            </a:r>
            <a:endParaRPr lang="en-US" altLang="zh-CN" dirty="0"/>
          </a:p>
          <a:p>
            <a:r>
              <a:rPr lang="zh-CN" altLang="en-US" dirty="0"/>
              <a:t>反引号：</a:t>
            </a:r>
            <a:r>
              <a:rPr lang="en-US" altLang="zh-CN" dirty="0">
                <a:highlight>
                  <a:srgbClr val="0000FF"/>
                </a:highlight>
              </a:rPr>
              <a:t>``</a:t>
            </a:r>
          </a:p>
          <a:p>
            <a:pPr lvl="1"/>
            <a:r>
              <a:rPr lang="zh-CN" altLang="en-US" dirty="0"/>
              <a:t>将其中的命令替换为该命令的输出：</a:t>
            </a:r>
            <a:r>
              <a:rPr lang="en-US" altLang="zh-CN" dirty="0"/>
              <a:t>text=`</a:t>
            </a:r>
            <a:r>
              <a:rPr lang="en-US" altLang="zh-CN" dirty="0" err="1"/>
              <a:t>ls`</a:t>
            </a:r>
            <a:endParaRPr lang="en-US" altLang="zh-CN" dirty="0"/>
          </a:p>
          <a:p>
            <a:pPr lvl="1"/>
            <a:r>
              <a:rPr lang="zh-CN" altLang="en-US" dirty="0"/>
              <a:t>注意是</a:t>
            </a:r>
            <a:r>
              <a:rPr lang="en-US" altLang="zh-CN" dirty="0"/>
              <a:t>backtick</a:t>
            </a:r>
            <a:r>
              <a:rPr lang="zh-CN" altLang="en-US" dirty="0"/>
              <a:t>，键盘上</a:t>
            </a:r>
            <a:r>
              <a:rPr lang="en-US" altLang="zh-CN" dirty="0"/>
              <a:t>1</a:t>
            </a:r>
            <a:r>
              <a:rPr lang="zh-CN" altLang="en-US" dirty="0"/>
              <a:t>左边的符号，而不是单引号</a:t>
            </a:r>
            <a:endParaRPr lang="en-US" altLang="zh-CN" dirty="0"/>
          </a:p>
          <a:p>
            <a:pPr lvl="1"/>
            <a:r>
              <a:rPr lang="zh-CN" altLang="en-US" dirty="0"/>
              <a:t>由于和单引号非常相似，故不推荐使用，建议用</a:t>
            </a:r>
            <a:r>
              <a:rPr lang="en-US" altLang="zh-CN" dirty="0"/>
              <a:t>$()</a:t>
            </a:r>
            <a:r>
              <a:rPr lang="zh-CN" altLang="en-US" dirty="0"/>
              <a:t>代替</a:t>
            </a:r>
            <a:endParaRPr lang="en-US" altLang="zh-CN" dirty="0"/>
          </a:p>
          <a:p>
            <a:r>
              <a:rPr lang="zh-CN" altLang="en-US" dirty="0"/>
              <a:t>建议</a:t>
            </a:r>
            <a:endParaRPr lang="en-US" altLang="zh-CN" dirty="0"/>
          </a:p>
          <a:p>
            <a:pPr lvl="1"/>
            <a:r>
              <a:rPr lang="zh-CN" altLang="en-US" dirty="0"/>
              <a:t>如果变量是数字，可以不加引号</a:t>
            </a:r>
            <a:endParaRPr lang="en-US" altLang="zh-CN" dirty="0"/>
          </a:p>
          <a:p>
            <a:pPr lvl="1"/>
            <a:r>
              <a:rPr lang="zh-CN" altLang="en-US" dirty="0"/>
              <a:t>如果原样输出，则加单引号；其它情况加双引号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6676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7D6AC-35CD-4BA8-9878-C703B4546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 Substitution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36042C-4ECD-4B27-BD54-ABCA572EA1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backtick </a:t>
            </a:r>
            <a:r>
              <a:rPr lang="en-US" altLang="zh-CN" dirty="0">
                <a:highlight>
                  <a:srgbClr val="0000FF"/>
                </a:highlight>
              </a:rPr>
              <a:t>``</a:t>
            </a:r>
            <a:r>
              <a:rPr lang="en-US" altLang="zh-CN" dirty="0"/>
              <a:t> </a:t>
            </a:r>
            <a:r>
              <a:rPr lang="zh-CN" altLang="en-US" dirty="0"/>
              <a:t>或</a:t>
            </a:r>
            <a:r>
              <a:rPr lang="en-US" altLang="zh-CN" dirty="0">
                <a:highlight>
                  <a:srgbClr val="0000FF"/>
                </a:highlight>
              </a:rPr>
              <a:t>$()</a:t>
            </a:r>
            <a:r>
              <a:rPr lang="zh-CN" altLang="en-US" dirty="0"/>
              <a:t>包围一个命令：</a:t>
            </a:r>
            <a:r>
              <a:rPr lang="en-US" altLang="zh-CN" dirty="0">
                <a:highlight>
                  <a:srgbClr val="C0C0C0"/>
                </a:highlight>
              </a:rPr>
              <a:t> a=`</a:t>
            </a:r>
            <a:r>
              <a:rPr lang="en-US" altLang="zh-CN" dirty="0" err="1">
                <a:highlight>
                  <a:srgbClr val="C0C0C0"/>
                </a:highlight>
              </a:rPr>
              <a:t>ls`</a:t>
            </a:r>
            <a:r>
              <a:rPr lang="zh-CN" altLang="en-US" dirty="0"/>
              <a:t>或</a:t>
            </a:r>
            <a:r>
              <a:rPr lang="en-US" altLang="zh-CN" dirty="0">
                <a:highlight>
                  <a:srgbClr val="C0C0C0"/>
                </a:highlight>
              </a:rPr>
              <a:t>a=$(ls)</a:t>
            </a:r>
            <a:endParaRPr lang="en-US" altLang="zh-CN" dirty="0"/>
          </a:p>
          <a:p>
            <a:r>
              <a:rPr lang="zh-CN" altLang="en-US" dirty="0"/>
              <a:t>注意：</a:t>
            </a:r>
            <a:r>
              <a:rPr lang="en-US" altLang="zh-CN" dirty="0"/>
              <a:t>backtick</a:t>
            </a:r>
            <a:r>
              <a:rPr lang="zh-CN" altLang="en-US" dirty="0"/>
              <a:t>是键盘</a:t>
            </a:r>
            <a:r>
              <a:rPr lang="en-US" altLang="zh-CN" dirty="0">
                <a:highlight>
                  <a:srgbClr val="0000FF"/>
                </a:highlight>
              </a:rPr>
              <a:t>1</a:t>
            </a:r>
            <a:r>
              <a:rPr lang="zh-CN" altLang="en-US" dirty="0">
                <a:highlight>
                  <a:srgbClr val="0000FF"/>
                </a:highlight>
              </a:rPr>
              <a:t>左边的按键</a:t>
            </a:r>
            <a:r>
              <a:rPr lang="zh-CN" altLang="en-US" dirty="0"/>
              <a:t>，而不是单引号</a:t>
            </a:r>
            <a:r>
              <a:rPr lang="en-US" altLang="zh-CN" dirty="0"/>
              <a:t>’</a:t>
            </a:r>
          </a:p>
          <a:p>
            <a:r>
              <a:rPr lang="en-US" altLang="zh-CN" dirty="0"/>
              <a:t>backtick</a:t>
            </a:r>
            <a:r>
              <a:rPr lang="zh-CN" altLang="en-US" dirty="0"/>
              <a:t>中的命令会被执行，并且替换成此命令的输出</a:t>
            </a:r>
            <a:endParaRPr lang="en-US" altLang="zh-CN" dirty="0"/>
          </a:p>
          <a:p>
            <a:r>
              <a:rPr lang="zh-CN" altLang="en-US" dirty="0"/>
              <a:t>可以用来给变量赋值或嵌入到字符串及命令中</a:t>
            </a:r>
            <a:endParaRPr lang="en-US" altLang="zh-CN" dirty="0"/>
          </a:p>
          <a:p>
            <a:r>
              <a:rPr lang="zh-CN" altLang="en-US" dirty="0"/>
              <a:t>注意单引号</a:t>
            </a:r>
            <a:r>
              <a:rPr lang="en-US" altLang="zh-CN" dirty="0"/>
              <a:t>’’</a:t>
            </a:r>
            <a:r>
              <a:rPr lang="zh-CN" altLang="en-US" dirty="0"/>
              <a:t>字符串中的</a:t>
            </a:r>
            <a:r>
              <a:rPr lang="en-US" altLang="zh-CN" dirty="0"/>
              <a:t>backtick</a:t>
            </a:r>
            <a:r>
              <a:rPr lang="zh-CN" altLang="en-US" dirty="0"/>
              <a:t>不会被执行</a:t>
            </a:r>
            <a:endParaRPr lang="en-US" altLang="zh-CN" dirty="0"/>
          </a:p>
          <a:p>
            <a:r>
              <a:rPr lang="en-US" altLang="zh-CN" dirty="0"/>
              <a:t>``</a:t>
            </a:r>
            <a:r>
              <a:rPr lang="zh-CN" altLang="en-US" dirty="0"/>
              <a:t>基本上可用在全部的 </a:t>
            </a:r>
            <a:r>
              <a:rPr lang="en-US" dirty="0" err="1"/>
              <a:t>unix</a:t>
            </a:r>
            <a:r>
              <a:rPr lang="en-US" dirty="0"/>
              <a:t> shell </a:t>
            </a:r>
            <a:r>
              <a:rPr lang="zh-CN" altLang="en-US" dirty="0"/>
              <a:t>中使用，移植性好</a:t>
            </a:r>
            <a:endParaRPr lang="en-US" altLang="zh-CN" dirty="0"/>
          </a:p>
          <a:p>
            <a:r>
              <a:rPr lang="en-US" altLang="zh-CN" dirty="0"/>
              <a:t>$()</a:t>
            </a:r>
            <a:r>
              <a:rPr lang="zh-CN" altLang="en-US" dirty="0"/>
              <a:t>并不是所有</a:t>
            </a:r>
            <a:r>
              <a:rPr lang="en-US" dirty="0"/>
              <a:t>shell</a:t>
            </a:r>
            <a:r>
              <a:rPr lang="zh-CN" altLang="en-US" dirty="0"/>
              <a:t>都支持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46623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CFBDC-DF9A-461F-8C94-7B4B11EF2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数学运算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6B3927-EDE4-49C1-9EDC-08D035B1DC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90948"/>
            <a:ext cx="10515600" cy="4341176"/>
          </a:xfrm>
        </p:spPr>
        <p:txBody>
          <a:bodyPr/>
          <a:lstStyle/>
          <a:p>
            <a:r>
              <a:rPr lang="zh-CN" altLang="en-US" sz="2000" dirty="0"/>
              <a:t>原生的</a:t>
            </a:r>
            <a:r>
              <a:rPr lang="en-US" altLang="zh-CN" sz="2000" dirty="0"/>
              <a:t>bash</a:t>
            </a:r>
            <a:r>
              <a:rPr lang="zh-CN" altLang="en-US" sz="2000" dirty="0"/>
              <a:t>的不支持数学运算，需要通过命令实现</a:t>
            </a:r>
            <a:endParaRPr lang="en-US" altLang="zh-CN" sz="2000" dirty="0"/>
          </a:p>
          <a:p>
            <a:pPr lvl="1"/>
            <a:r>
              <a:rPr lang="en-US" altLang="zh-CN" sz="1800" dirty="0" err="1">
                <a:highlight>
                  <a:srgbClr val="C0C0C0"/>
                </a:highlight>
              </a:rPr>
              <a:t>val</a:t>
            </a:r>
            <a:r>
              <a:rPr lang="en-US" altLang="zh-CN" sz="1800" dirty="0">
                <a:highlight>
                  <a:srgbClr val="C0C0C0"/>
                </a:highlight>
              </a:rPr>
              <a:t>=`expr $a \* $b`</a:t>
            </a:r>
          </a:p>
          <a:p>
            <a:pPr lvl="1"/>
            <a:r>
              <a:rPr lang="en-US" altLang="zh-CN" sz="1800" dirty="0"/>
              <a:t>Expr</a:t>
            </a:r>
            <a:r>
              <a:rPr lang="zh-CN" altLang="en-US" sz="1800" dirty="0"/>
              <a:t>是一个命令</a:t>
            </a:r>
            <a:endParaRPr lang="en-US" altLang="zh-CN" sz="1800" dirty="0"/>
          </a:p>
          <a:p>
            <a:pPr lvl="1"/>
            <a:r>
              <a:rPr lang="zh-CN" altLang="en-US" sz="1800" dirty="0"/>
              <a:t>执行表达式需使用</a:t>
            </a:r>
            <a:r>
              <a:rPr lang="en-US" altLang="zh-CN" sz="1800" dirty="0"/>
              <a:t>Command Substitution</a:t>
            </a:r>
          </a:p>
          <a:p>
            <a:pPr lvl="1"/>
            <a:r>
              <a:rPr lang="zh-CN" altLang="en-US" sz="1800" dirty="0"/>
              <a:t>表达式和运算符之间必须要有空格，不能写成</a:t>
            </a:r>
            <a:r>
              <a:rPr lang="en-US" altLang="zh-CN" sz="1800" dirty="0"/>
              <a:t>2+2</a:t>
            </a:r>
          </a:p>
          <a:p>
            <a:pPr lvl="1"/>
            <a:r>
              <a:rPr lang="zh-CN" altLang="en-US" sz="1800" dirty="0"/>
              <a:t>注意由于乘法运算符是特殊字符，所以需要转义</a:t>
            </a:r>
            <a:endParaRPr lang="en-US" altLang="zh-CN" sz="1800" dirty="0"/>
          </a:p>
          <a:p>
            <a:r>
              <a:rPr lang="en-US" altLang="zh-CN" sz="2200" dirty="0">
                <a:highlight>
                  <a:srgbClr val="0000FF"/>
                </a:highlight>
              </a:rPr>
              <a:t>$[]</a:t>
            </a:r>
            <a:r>
              <a:rPr lang="zh-CN" altLang="en-US" sz="2200" dirty="0"/>
              <a:t>和</a:t>
            </a:r>
            <a:r>
              <a:rPr lang="en-US" altLang="zh-CN" sz="2200" dirty="0">
                <a:highlight>
                  <a:srgbClr val="0000FF"/>
                </a:highlight>
              </a:rPr>
              <a:t>$(())</a:t>
            </a:r>
          </a:p>
          <a:p>
            <a:pPr lvl="1"/>
            <a:endParaRPr lang="en-US" altLang="zh-CN" sz="1800" dirty="0"/>
          </a:p>
          <a:p>
            <a:r>
              <a:rPr lang="zh-CN" altLang="en-US" sz="2000" dirty="0"/>
              <a:t>常用算术运算符（设</a:t>
            </a:r>
            <a:r>
              <a:rPr lang="en-US" altLang="zh-CN" sz="2000" dirty="0"/>
              <a:t>a=10; b=20;</a:t>
            </a:r>
            <a:r>
              <a:rPr lang="zh-CN" altLang="en-US" sz="2000" dirty="0"/>
              <a:t>）</a:t>
            </a:r>
            <a:endParaRPr lang="en-US" altLang="zh-CN" sz="2000" dirty="0"/>
          </a:p>
          <a:p>
            <a:pPr lvl="1"/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2381A48-7A48-4FAE-8B7C-C742372909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8783527"/>
              </p:ext>
            </p:extLst>
          </p:nvPr>
        </p:nvGraphicFramePr>
        <p:xfrm>
          <a:off x="3128269" y="4382920"/>
          <a:ext cx="5935461" cy="1778182"/>
        </p:xfrm>
        <a:graphic>
          <a:graphicData uri="http://schemas.openxmlformats.org/drawingml/2006/table">
            <a:tbl>
              <a:tblPr/>
              <a:tblGrid>
                <a:gridCol w="564471">
                  <a:extLst>
                    <a:ext uri="{9D8B030D-6E8A-4147-A177-3AD203B41FA5}">
                      <a16:colId xmlns:a16="http://schemas.microsoft.com/office/drawing/2014/main" val="1293116862"/>
                    </a:ext>
                  </a:extLst>
                </a:gridCol>
                <a:gridCol w="2991774">
                  <a:extLst>
                    <a:ext uri="{9D8B030D-6E8A-4147-A177-3AD203B41FA5}">
                      <a16:colId xmlns:a16="http://schemas.microsoft.com/office/drawing/2014/main" val="2398189897"/>
                    </a:ext>
                  </a:extLst>
                </a:gridCol>
                <a:gridCol w="2379216">
                  <a:extLst>
                    <a:ext uri="{9D8B030D-6E8A-4147-A177-3AD203B41FA5}">
                      <a16:colId xmlns:a16="http://schemas.microsoft.com/office/drawing/2014/main" val="922560006"/>
                    </a:ext>
                  </a:extLst>
                </a:gridCol>
              </a:tblGrid>
              <a:tr h="286804">
                <a:tc>
                  <a:txBody>
                    <a:bodyPr/>
                    <a:lstStyle/>
                    <a:p>
                      <a:r>
                        <a:rPr lang="zh-CN" altLang="en-US" sz="1000" dirty="0">
                          <a:solidFill>
                            <a:schemeClr val="tx1"/>
                          </a:solidFill>
                          <a:effectLst/>
                        </a:rPr>
                        <a:t>运算符</a:t>
                      </a:r>
                    </a:p>
                  </a:txBody>
                  <a:tcPr marL="47625" marR="47625" marT="66675" marB="6667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309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dirty="0">
                          <a:solidFill>
                            <a:schemeClr val="tx1"/>
                          </a:solidFill>
                          <a:effectLst/>
                        </a:rPr>
                        <a:t>说明</a:t>
                      </a:r>
                    </a:p>
                  </a:txBody>
                  <a:tcPr marL="47625" marR="47625" marT="66675" marB="6667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309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dirty="0">
                          <a:solidFill>
                            <a:schemeClr val="tx1"/>
                          </a:solidFill>
                          <a:effectLst/>
                        </a:rPr>
                        <a:t>举例</a:t>
                      </a:r>
                    </a:p>
                  </a:txBody>
                  <a:tcPr marL="47625" marR="47625" marT="66675" marB="6667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309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5730097"/>
                  </a:ext>
                </a:extLst>
              </a:tr>
              <a:tr h="248563">
                <a:tc>
                  <a:txBody>
                    <a:bodyPr/>
                    <a:lstStyle/>
                    <a:p>
                      <a:r>
                        <a:rPr lang="en-US" sz="1000" dirty="0">
                          <a:effectLst/>
                        </a:rPr>
                        <a:t>+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309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dirty="0">
                          <a:effectLst/>
                        </a:rPr>
                        <a:t>加法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309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`expr $a + $b` </a:t>
                      </a:r>
                      <a:r>
                        <a:rPr lang="zh-CN" altLang="en-US" sz="1000">
                          <a:effectLst/>
                        </a:rPr>
                        <a:t>结果为 </a:t>
                      </a:r>
                      <a:r>
                        <a:rPr lang="en-US" altLang="zh-CN" sz="1000">
                          <a:effectLst/>
                        </a:rPr>
                        <a:t>30</a:t>
                      </a:r>
                      <a:r>
                        <a:rPr lang="zh-CN" altLang="en-US" sz="1000">
                          <a:effectLst/>
                        </a:rPr>
                        <a:t>。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309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9631459"/>
                  </a:ext>
                </a:extLst>
              </a:tr>
              <a:tr h="248563"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-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309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>
                          <a:effectLst/>
                        </a:rPr>
                        <a:t>减法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309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`expr $a - $b` </a:t>
                      </a:r>
                      <a:r>
                        <a:rPr lang="zh-CN" altLang="en-US" sz="1000">
                          <a:effectLst/>
                        </a:rPr>
                        <a:t>结果为 </a:t>
                      </a:r>
                      <a:r>
                        <a:rPr lang="en-US" altLang="zh-CN" sz="1000">
                          <a:effectLst/>
                        </a:rPr>
                        <a:t>10</a:t>
                      </a:r>
                      <a:r>
                        <a:rPr lang="zh-CN" altLang="en-US" sz="1000">
                          <a:effectLst/>
                        </a:rPr>
                        <a:t>。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309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0202065"/>
                  </a:ext>
                </a:extLst>
              </a:tr>
              <a:tr h="248563"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*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309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>
                          <a:effectLst/>
                        </a:rPr>
                        <a:t>乘法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309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`expr $a \* $b` </a:t>
                      </a:r>
                      <a:r>
                        <a:rPr lang="zh-CN" altLang="en-US" sz="1000">
                          <a:effectLst/>
                        </a:rPr>
                        <a:t>结果为  </a:t>
                      </a:r>
                      <a:r>
                        <a:rPr lang="en-US" altLang="zh-CN" sz="1000">
                          <a:effectLst/>
                        </a:rPr>
                        <a:t>200</a:t>
                      </a:r>
                      <a:r>
                        <a:rPr lang="zh-CN" altLang="en-US" sz="1000">
                          <a:effectLst/>
                        </a:rPr>
                        <a:t>。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309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2321448"/>
                  </a:ext>
                </a:extLst>
              </a:tr>
              <a:tr h="248563"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/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309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>
                          <a:effectLst/>
                        </a:rPr>
                        <a:t>除法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309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`expr $b / $a` </a:t>
                      </a:r>
                      <a:r>
                        <a:rPr lang="zh-CN" altLang="en-US" sz="1000">
                          <a:effectLst/>
                        </a:rPr>
                        <a:t>结果为 </a:t>
                      </a:r>
                      <a:r>
                        <a:rPr lang="en-US" altLang="zh-CN" sz="1000">
                          <a:effectLst/>
                        </a:rPr>
                        <a:t>2</a:t>
                      </a:r>
                      <a:r>
                        <a:rPr lang="zh-CN" altLang="en-US" sz="1000">
                          <a:effectLst/>
                        </a:rPr>
                        <a:t>。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309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0442933"/>
                  </a:ext>
                </a:extLst>
              </a:tr>
              <a:tr h="248563"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%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309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dirty="0">
                          <a:effectLst/>
                        </a:rPr>
                        <a:t>取余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309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`expr $b % $a` </a:t>
                      </a:r>
                      <a:r>
                        <a:rPr lang="zh-CN" altLang="en-US" sz="1000">
                          <a:effectLst/>
                        </a:rPr>
                        <a:t>结果为 </a:t>
                      </a:r>
                      <a:r>
                        <a:rPr lang="en-US" altLang="zh-CN" sz="1000">
                          <a:effectLst/>
                        </a:rPr>
                        <a:t>0</a:t>
                      </a:r>
                      <a:r>
                        <a:rPr lang="zh-CN" altLang="en-US" sz="1000">
                          <a:effectLst/>
                        </a:rPr>
                        <a:t>。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309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3389561"/>
                  </a:ext>
                </a:extLst>
              </a:tr>
              <a:tr h="248563"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=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309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dirty="0">
                          <a:effectLst/>
                        </a:rPr>
                        <a:t>赋值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309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>
                          <a:effectLst/>
                        </a:rPr>
                        <a:t>a=$b </a:t>
                      </a:r>
                      <a:r>
                        <a:rPr lang="zh-CN" altLang="en-US" sz="1000" dirty="0">
                          <a:effectLst/>
                        </a:rPr>
                        <a:t>将把变量 </a:t>
                      </a:r>
                      <a:r>
                        <a:rPr lang="en-US" altLang="zh-CN" sz="1000" dirty="0">
                          <a:effectLst/>
                        </a:rPr>
                        <a:t>b </a:t>
                      </a:r>
                      <a:r>
                        <a:rPr lang="zh-CN" altLang="en-US" sz="1000" dirty="0">
                          <a:effectLst/>
                        </a:rPr>
                        <a:t>的值赋给 </a:t>
                      </a:r>
                      <a:r>
                        <a:rPr lang="en-US" altLang="zh-CN" sz="1000" dirty="0">
                          <a:effectLst/>
                        </a:rPr>
                        <a:t>a</a:t>
                      </a:r>
                      <a:r>
                        <a:rPr lang="zh-CN" altLang="en-US" sz="1000" dirty="0">
                          <a:effectLst/>
                        </a:rPr>
                        <a:t>。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309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439708"/>
                  </a:ext>
                </a:extLst>
              </a:tr>
            </a:tbl>
          </a:graphicData>
        </a:graphic>
      </p:graphicFrame>
      <p:sp>
        <p:nvSpPr>
          <p:cNvPr id="7" name="Rectangle 2">
            <a:extLst>
              <a:ext uri="{FF2B5EF4-FFF2-40B4-BE49-F238E27FC236}">
                <a16:creationId xmlns:a16="http://schemas.microsoft.com/office/drawing/2014/main" id="{C0FA3C62-3F40-4261-BC8E-E3312147B4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6876" y="453628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69184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09EA6-E9B0-4B2F-B1BD-52E73BFD3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数学运算 </a:t>
            </a:r>
            <a:r>
              <a:rPr lang="en-US" altLang="zh-CN" dirty="0"/>
              <a:t>- </a:t>
            </a:r>
            <a:r>
              <a:rPr lang="en-US" altLang="zh-CN" dirty="0">
                <a:highlight>
                  <a:srgbClr val="0000FF"/>
                </a:highlight>
              </a:rPr>
              <a:t>$[]</a:t>
            </a:r>
            <a:r>
              <a:rPr lang="zh-CN" altLang="en-US" dirty="0"/>
              <a:t>和</a:t>
            </a:r>
            <a:r>
              <a:rPr lang="en-US" altLang="zh-CN" dirty="0">
                <a:highlight>
                  <a:srgbClr val="0000FF"/>
                </a:highlight>
              </a:rPr>
              <a:t>$(()) </a:t>
            </a:r>
            <a:r>
              <a:rPr lang="zh-CN" altLang="en-US" dirty="0"/>
              <a:t>（</a:t>
            </a:r>
            <a:r>
              <a:rPr lang="en-US" altLang="zh-CN" dirty="0"/>
              <a:t>Reference</a:t>
            </a:r>
            <a:r>
              <a:rPr lang="zh-CN" altLang="en-US" dirty="0"/>
              <a:t>）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0DDB6B-C958-41B2-A69F-650078F4AE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可用于算术计算，非标准格式</a:t>
            </a:r>
            <a:endParaRPr lang="en-US" altLang="zh-CN" dirty="0"/>
          </a:p>
          <a:p>
            <a:pPr lvl="1"/>
            <a:r>
              <a:rPr lang="en-US" altLang="zh-CN" dirty="0"/>
              <a:t>x=$[1 + 2 * 3]</a:t>
            </a:r>
          </a:p>
          <a:p>
            <a:pPr lvl="1"/>
            <a:r>
              <a:rPr lang="en-US" altLang="zh-CN" dirty="0"/>
              <a:t>x=$((1 + 2 * 3))</a:t>
            </a:r>
          </a:p>
          <a:p>
            <a:pPr lvl="1"/>
            <a:r>
              <a:rPr lang="zh-CN" altLang="en-US" dirty="0"/>
              <a:t>数字和运算符之间不需要留空格</a:t>
            </a:r>
            <a:endParaRPr lang="en-US" altLang="zh-CN" dirty="0"/>
          </a:p>
          <a:p>
            <a:pPr lvl="1"/>
            <a:r>
              <a:rPr lang="zh-CN" altLang="en-US" dirty="0"/>
              <a:t>支持</a:t>
            </a:r>
            <a:r>
              <a:rPr lang="en-US" altLang="zh-CN" dirty="0"/>
              <a:t>+ - * / %</a:t>
            </a:r>
            <a:r>
              <a:rPr lang="zh-CN" altLang="en-US" dirty="0"/>
              <a:t>：分别为 “加、减、乘、除、取模”</a:t>
            </a:r>
            <a:r>
              <a:rPr lang="en-US" altLang="zh-CN" dirty="0"/>
              <a:t> </a:t>
            </a:r>
          </a:p>
          <a:p>
            <a:pPr lvl="1"/>
            <a:r>
              <a:rPr lang="zh-CN" altLang="en-US" dirty="0"/>
              <a:t>只支持整数运算</a:t>
            </a:r>
            <a:endParaRPr lang="en-US" altLang="zh-CN" dirty="0"/>
          </a:p>
          <a:p>
            <a:r>
              <a:rPr lang="zh-CN" altLang="en-US" dirty="0"/>
              <a:t>可指定数字的进制</a:t>
            </a:r>
            <a:endParaRPr lang="en-US" altLang="zh-CN" dirty="0"/>
          </a:p>
          <a:p>
            <a:pPr lvl="1"/>
            <a:r>
              <a:rPr lang="en-US" altLang="zh-CN" dirty="0"/>
              <a:t>$[2#1011]</a:t>
            </a:r>
          </a:p>
          <a:p>
            <a:pPr lvl="1"/>
            <a:r>
              <a:rPr lang="en-US" altLang="zh-CN" dirty="0"/>
              <a:t>#</a:t>
            </a:r>
            <a:r>
              <a:rPr lang="zh-CN" altLang="en-US" dirty="0"/>
              <a:t>前表示进制，</a:t>
            </a:r>
            <a:r>
              <a:rPr lang="en-US" altLang="zh-CN" dirty="0"/>
              <a:t>#</a:t>
            </a:r>
            <a:r>
              <a:rPr lang="zh-CN" altLang="en-US" dirty="0"/>
              <a:t>后表示数字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2498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0CD5B-9410-478F-A682-9FD1374AE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关系运算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1F72D8-0B8D-438E-A7C0-81300B2A1F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79361"/>
          </a:xfrm>
        </p:spPr>
        <p:txBody>
          <a:bodyPr>
            <a:normAutofit/>
          </a:bodyPr>
          <a:lstStyle/>
          <a:p>
            <a:r>
              <a:rPr lang="en-US" altLang="zh-CN" sz="2000" dirty="0">
                <a:highlight>
                  <a:srgbClr val="0000FF"/>
                </a:highlight>
              </a:rPr>
              <a:t>[ $a == $b ]</a:t>
            </a:r>
          </a:p>
          <a:p>
            <a:pPr lvl="1"/>
            <a:r>
              <a:rPr lang="zh-CN" altLang="en-US" sz="1800" dirty="0"/>
              <a:t>相等返回</a:t>
            </a:r>
            <a:r>
              <a:rPr lang="en-US" altLang="zh-CN" sz="1800" dirty="0"/>
              <a:t>true</a:t>
            </a:r>
            <a:r>
              <a:rPr lang="zh-CN" altLang="en-US" sz="1800" dirty="0"/>
              <a:t>，否则返回</a:t>
            </a:r>
            <a:r>
              <a:rPr lang="en-US" altLang="zh-CN" sz="1800" dirty="0"/>
              <a:t>false</a:t>
            </a:r>
          </a:p>
          <a:p>
            <a:pPr lvl="1"/>
            <a:r>
              <a:rPr lang="zh-CN" altLang="en-US" sz="1800" dirty="0"/>
              <a:t>关系运算符只支持数字，不支持非数字的字符串。</a:t>
            </a:r>
            <a:endParaRPr lang="en-US" altLang="zh-CN" sz="1800" dirty="0"/>
          </a:p>
          <a:p>
            <a:pPr lvl="1"/>
            <a:r>
              <a:rPr lang="zh-CN" altLang="en-US" sz="1800" dirty="0"/>
              <a:t>条件表达式要放在方括号之间，并且要有空格， </a:t>
            </a:r>
            <a:r>
              <a:rPr lang="en-US" altLang="zh-CN" sz="1800" dirty="0"/>
              <a:t>[$a==$b] </a:t>
            </a:r>
            <a:r>
              <a:rPr lang="zh-CN" altLang="en-US" sz="1800" dirty="0"/>
              <a:t>是错误的</a:t>
            </a:r>
            <a:endParaRPr lang="en-US" altLang="zh-CN" sz="1800" dirty="0"/>
          </a:p>
          <a:p>
            <a:pPr lvl="1"/>
            <a:r>
              <a:rPr lang="zh-CN" altLang="en-US" sz="1800" dirty="0"/>
              <a:t>注意“</a:t>
            </a:r>
            <a:r>
              <a:rPr lang="en-US" altLang="zh-CN" sz="1800" dirty="0"/>
              <a:t>[</a:t>
            </a:r>
            <a:r>
              <a:rPr lang="zh-CN" altLang="en-US" sz="1800" dirty="0"/>
              <a:t>”是一个命令，而后面的“</a:t>
            </a:r>
            <a:r>
              <a:rPr lang="en-US" altLang="zh-CN" sz="1800" dirty="0"/>
              <a:t>$a == $b ]</a:t>
            </a:r>
            <a:r>
              <a:rPr lang="zh-CN" altLang="en-US" sz="1800" dirty="0"/>
              <a:t>” 是该命令的参数，这就是它们之间要加空格的原因</a:t>
            </a:r>
            <a:endParaRPr lang="en-US" altLang="zh-CN" sz="1800" dirty="0"/>
          </a:p>
          <a:p>
            <a:r>
              <a:rPr lang="zh-CN" altLang="en-US" sz="2000" dirty="0"/>
              <a:t>关系运算符表（设</a:t>
            </a:r>
            <a:r>
              <a:rPr lang="en-US" altLang="zh-CN" sz="2000" dirty="0"/>
              <a:t>a=10; b=20;</a:t>
            </a:r>
            <a:r>
              <a:rPr lang="zh-CN" altLang="en-US" sz="2000" dirty="0"/>
              <a:t>）</a:t>
            </a:r>
            <a:endParaRPr lang="en-US" sz="20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205383B-0825-4E5E-9547-A538D251A4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0088733"/>
              </p:ext>
            </p:extLst>
          </p:nvPr>
        </p:nvGraphicFramePr>
        <p:xfrm>
          <a:off x="1778863" y="3951605"/>
          <a:ext cx="8634273" cy="2541270"/>
        </p:xfrm>
        <a:graphic>
          <a:graphicData uri="http://schemas.openxmlformats.org/drawingml/2006/table">
            <a:tbl>
              <a:tblPr/>
              <a:tblGrid>
                <a:gridCol w="922714">
                  <a:extLst>
                    <a:ext uri="{9D8B030D-6E8A-4147-A177-3AD203B41FA5}">
                      <a16:colId xmlns:a16="http://schemas.microsoft.com/office/drawing/2014/main" val="1437619128"/>
                    </a:ext>
                  </a:extLst>
                </a:gridCol>
                <a:gridCol w="4833468">
                  <a:extLst>
                    <a:ext uri="{9D8B030D-6E8A-4147-A177-3AD203B41FA5}">
                      <a16:colId xmlns:a16="http://schemas.microsoft.com/office/drawing/2014/main" val="2717247959"/>
                    </a:ext>
                  </a:extLst>
                </a:gridCol>
                <a:gridCol w="2878091">
                  <a:extLst>
                    <a:ext uri="{9D8B030D-6E8A-4147-A177-3AD203B41FA5}">
                      <a16:colId xmlns:a16="http://schemas.microsoft.com/office/drawing/2014/main" val="257187073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solidFill>
                            <a:schemeClr val="tx1"/>
                          </a:solidFill>
                          <a:effectLst/>
                        </a:rPr>
                        <a:t>运算符</a:t>
                      </a:r>
                    </a:p>
                  </a:txBody>
                  <a:tcPr marL="47625" marR="47625" marT="66675" marB="6667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309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solidFill>
                            <a:schemeClr val="tx1"/>
                          </a:solidFill>
                          <a:effectLst/>
                        </a:rPr>
                        <a:t>说明</a:t>
                      </a:r>
                    </a:p>
                  </a:txBody>
                  <a:tcPr marL="47625" marR="47625" marT="66675" marB="6667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309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solidFill>
                            <a:schemeClr val="tx1"/>
                          </a:solidFill>
                          <a:effectLst/>
                        </a:rPr>
                        <a:t>举例</a:t>
                      </a:r>
                    </a:p>
                  </a:txBody>
                  <a:tcPr marL="47625" marR="47625" marT="66675" marB="6667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309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327783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==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309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effectLst/>
                        </a:rPr>
                        <a:t>相等。用于比较两个数字，相同则返回 </a:t>
                      </a:r>
                      <a:r>
                        <a:rPr lang="en-US" altLang="zh-CN" sz="1200" dirty="0">
                          <a:effectLst/>
                        </a:rPr>
                        <a:t>true</a:t>
                      </a:r>
                      <a:r>
                        <a:rPr lang="zh-CN" altLang="en-US" sz="1200" dirty="0">
                          <a:effectLst/>
                        </a:rPr>
                        <a:t>。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309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[ $a == $b ] </a:t>
                      </a:r>
                      <a:r>
                        <a:rPr lang="zh-CN" altLang="en-US" sz="1200">
                          <a:effectLst/>
                        </a:rPr>
                        <a:t>返回 </a:t>
                      </a:r>
                      <a:r>
                        <a:rPr lang="en-US" sz="1200">
                          <a:effectLst/>
                        </a:rPr>
                        <a:t>false。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309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769045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!=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309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effectLst/>
                        </a:rPr>
                        <a:t>不相等。用于比较两个数字，不相同则返回 </a:t>
                      </a:r>
                      <a:r>
                        <a:rPr lang="en-US" altLang="zh-CN" sz="1200">
                          <a:effectLst/>
                        </a:rPr>
                        <a:t>true</a:t>
                      </a:r>
                      <a:r>
                        <a:rPr lang="zh-CN" altLang="en-US" sz="1200">
                          <a:effectLst/>
                        </a:rPr>
                        <a:t>。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309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[ $a != $b ] </a:t>
                      </a:r>
                      <a:r>
                        <a:rPr lang="zh-CN" altLang="en-US" sz="1200" dirty="0">
                          <a:effectLst/>
                        </a:rPr>
                        <a:t>返回 </a:t>
                      </a:r>
                      <a:r>
                        <a:rPr lang="en-US" sz="1200" dirty="0">
                          <a:effectLst/>
                        </a:rPr>
                        <a:t>true。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309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525773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-eq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309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solidFill>
                            <a:schemeClr val="tx1"/>
                          </a:solidFill>
                          <a:effectLst/>
                        </a:rPr>
                        <a:t>检测两个数是否相等，相等返回 </a:t>
                      </a:r>
                      <a:r>
                        <a:rPr lang="en-US" altLang="zh-CN" sz="120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r>
                        <a:rPr lang="zh-CN" altLang="en-US" sz="1200">
                          <a:solidFill>
                            <a:schemeClr val="tx1"/>
                          </a:solidFill>
                          <a:effectLst/>
                        </a:rPr>
                        <a:t>。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309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[ $a -eq $b ] 返回 true。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309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735176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-ne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309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solidFill>
                            <a:schemeClr val="tx1"/>
                          </a:solidFill>
                          <a:effectLst/>
                        </a:rPr>
                        <a:t>检测两个数是否相等，不相等返回 </a:t>
                      </a:r>
                      <a:r>
                        <a:rPr lang="en-US" altLang="zh-CN" sz="1200" dirty="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r>
                        <a:rPr lang="zh-CN" altLang="en-US" sz="1200" dirty="0">
                          <a:solidFill>
                            <a:schemeClr val="tx1"/>
                          </a:solidFill>
                          <a:effectLst/>
                        </a:rPr>
                        <a:t>。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309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200" dirty="0">
                          <a:solidFill>
                            <a:schemeClr val="tx1"/>
                          </a:solidFill>
                          <a:effectLst/>
                        </a:rPr>
                        <a:t>[ $a -ne $b ] 返回 true。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309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48879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-gt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309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solidFill>
                            <a:schemeClr val="tx1"/>
                          </a:solidFill>
                          <a:effectLst/>
                        </a:rPr>
                        <a:t>检测左边的数是否大于右边的，如果是，则返回 </a:t>
                      </a:r>
                      <a:r>
                        <a:rPr lang="en-US" altLang="zh-CN" sz="1200" dirty="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r>
                        <a:rPr lang="zh-CN" altLang="en-US" sz="1200" dirty="0">
                          <a:solidFill>
                            <a:schemeClr val="tx1"/>
                          </a:solidFill>
                          <a:effectLst/>
                        </a:rPr>
                        <a:t>。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309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>
                          <a:solidFill>
                            <a:schemeClr val="tx1"/>
                          </a:solidFill>
                          <a:effectLst/>
                        </a:rPr>
                        <a:t>[ $a -gt $b ] 返回 false。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309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892529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-lt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309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solidFill>
                            <a:schemeClr val="tx1"/>
                          </a:solidFill>
                          <a:effectLst/>
                        </a:rPr>
                        <a:t>检测左边的数是否小于右边的，如果是，则返回 </a:t>
                      </a:r>
                      <a:r>
                        <a:rPr lang="en-US" altLang="zh-CN" sz="120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r>
                        <a:rPr lang="zh-CN" altLang="en-US" sz="1200">
                          <a:solidFill>
                            <a:schemeClr val="tx1"/>
                          </a:solidFill>
                          <a:effectLst/>
                        </a:rPr>
                        <a:t>。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309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[ $a -lt $b ] 返回 true。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309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432307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-ge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309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solidFill>
                            <a:schemeClr val="tx1"/>
                          </a:solidFill>
                          <a:effectLst/>
                        </a:rPr>
                        <a:t>检测左边的数是否大等于右边的，如果是，则返回 </a:t>
                      </a:r>
                      <a:r>
                        <a:rPr lang="en-US" altLang="zh-CN" sz="120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r>
                        <a:rPr lang="zh-CN" altLang="en-US" sz="1200">
                          <a:solidFill>
                            <a:schemeClr val="tx1"/>
                          </a:solidFill>
                          <a:effectLst/>
                        </a:rPr>
                        <a:t>。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309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1200">
                          <a:solidFill>
                            <a:schemeClr val="tx1"/>
                          </a:solidFill>
                          <a:effectLst/>
                        </a:rPr>
                        <a:t>[ $a -ge $b ] 返回 false。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309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785264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-le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309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solidFill>
                            <a:schemeClr val="tx1"/>
                          </a:solidFill>
                          <a:effectLst/>
                        </a:rPr>
                        <a:t>检测左边的数是否小于等于右边的，如果是，则返回 </a:t>
                      </a:r>
                      <a:r>
                        <a:rPr lang="en-US" altLang="zh-CN" sz="1200" dirty="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r>
                        <a:rPr lang="zh-CN" altLang="en-US" sz="1200" dirty="0">
                          <a:solidFill>
                            <a:schemeClr val="tx1"/>
                          </a:solidFill>
                          <a:effectLst/>
                        </a:rPr>
                        <a:t>。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309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200" dirty="0">
                          <a:solidFill>
                            <a:schemeClr val="tx1"/>
                          </a:solidFill>
                          <a:effectLst/>
                        </a:rPr>
                        <a:t>[ $a -le $b ] 返回 true。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309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28639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73462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DBAB0-3701-45AC-A73C-1C8759AB0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布尔运算及字符串运算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333343-ADEE-43F7-A4C9-A020E63CF1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布尔运算符（设</a:t>
            </a:r>
            <a:r>
              <a:rPr lang="en-US" altLang="zh-CN" sz="2400" dirty="0"/>
              <a:t>a=10; b=20;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r>
              <a:rPr lang="zh-CN" altLang="en-US" sz="2400" dirty="0"/>
              <a:t>字符串运算符（设</a:t>
            </a:r>
            <a:r>
              <a:rPr lang="en-US" altLang="zh-CN" sz="2400" dirty="0"/>
              <a:t>a=“</a:t>
            </a:r>
            <a:r>
              <a:rPr lang="en-US" altLang="zh-CN" sz="2400" dirty="0" err="1"/>
              <a:t>abc</a:t>
            </a:r>
            <a:r>
              <a:rPr lang="en-US" altLang="zh-CN" sz="2400" dirty="0"/>
              <a:t>”; b=“</a:t>
            </a:r>
            <a:r>
              <a:rPr lang="en-US" altLang="zh-CN" sz="2400" dirty="0" err="1"/>
              <a:t>efg</a:t>
            </a:r>
            <a:r>
              <a:rPr lang="en-US" altLang="zh-CN" sz="2400" dirty="0"/>
              <a:t>”;</a:t>
            </a:r>
            <a:r>
              <a:rPr lang="zh-CN" altLang="en-US" sz="2400" dirty="0"/>
              <a:t>）</a:t>
            </a:r>
            <a:endParaRPr lang="en-US" sz="24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87DF089-95E4-4C63-9A24-1E051B32D7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0936652"/>
              </p:ext>
            </p:extLst>
          </p:nvPr>
        </p:nvGraphicFramePr>
        <p:xfrm>
          <a:off x="838200" y="2212759"/>
          <a:ext cx="10515600" cy="1394460"/>
        </p:xfrm>
        <a:graphic>
          <a:graphicData uri="http://schemas.openxmlformats.org/drawingml/2006/table">
            <a:tbl>
              <a:tblPr/>
              <a:tblGrid>
                <a:gridCol w="937334">
                  <a:extLst>
                    <a:ext uri="{9D8B030D-6E8A-4147-A177-3AD203B41FA5}">
                      <a16:colId xmlns:a16="http://schemas.microsoft.com/office/drawing/2014/main" val="1020632502"/>
                    </a:ext>
                  </a:extLst>
                </a:gridCol>
                <a:gridCol w="5672831">
                  <a:extLst>
                    <a:ext uri="{9D8B030D-6E8A-4147-A177-3AD203B41FA5}">
                      <a16:colId xmlns:a16="http://schemas.microsoft.com/office/drawing/2014/main" val="3911802095"/>
                    </a:ext>
                  </a:extLst>
                </a:gridCol>
                <a:gridCol w="3905435">
                  <a:extLst>
                    <a:ext uri="{9D8B030D-6E8A-4147-A177-3AD203B41FA5}">
                      <a16:colId xmlns:a16="http://schemas.microsoft.com/office/drawing/2014/main" val="145187298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zh-CN" altLang="en-US" sz="1600">
                          <a:solidFill>
                            <a:schemeClr val="tx1"/>
                          </a:solidFill>
                          <a:effectLst/>
                        </a:rPr>
                        <a:t>运算符</a:t>
                      </a:r>
                    </a:p>
                  </a:txBody>
                  <a:tcPr marL="47625" marR="47625" marT="66675" marB="6667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309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solidFill>
                            <a:schemeClr val="tx1"/>
                          </a:solidFill>
                          <a:effectLst/>
                        </a:rPr>
                        <a:t>说明</a:t>
                      </a:r>
                    </a:p>
                  </a:txBody>
                  <a:tcPr marL="47625" marR="47625" marT="66675" marB="6667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309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>
                          <a:solidFill>
                            <a:schemeClr val="tx1"/>
                          </a:solidFill>
                          <a:effectLst/>
                        </a:rPr>
                        <a:t>举例</a:t>
                      </a:r>
                    </a:p>
                  </a:txBody>
                  <a:tcPr marL="47625" marR="47625" marT="66675" marB="6667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309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876041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!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309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solidFill>
                            <a:schemeClr val="tx1"/>
                          </a:solidFill>
                          <a:effectLst/>
                        </a:rPr>
                        <a:t>非运算，表达式为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true </a:t>
                      </a:r>
                      <a:r>
                        <a:rPr lang="zh-CN" altLang="en-US" sz="1600" dirty="0">
                          <a:solidFill>
                            <a:schemeClr val="tx1"/>
                          </a:solidFill>
                          <a:effectLst/>
                        </a:rPr>
                        <a:t>则返回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false，</a:t>
                      </a:r>
                      <a:r>
                        <a:rPr lang="zh-CN" altLang="en-US" sz="1600" dirty="0">
                          <a:solidFill>
                            <a:schemeClr val="tx1"/>
                          </a:solidFill>
                          <a:effectLst/>
                        </a:rPr>
                        <a:t>否则返回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true。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309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[ ! false ] </a:t>
                      </a:r>
                      <a:r>
                        <a:rPr lang="zh-CN" altLang="en-US" sz="1600">
                          <a:solidFill>
                            <a:schemeClr val="tx1"/>
                          </a:solidFill>
                          <a:effectLst/>
                        </a:rPr>
                        <a:t>返回 </a:t>
                      </a: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true。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309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489789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-o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309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>
                          <a:solidFill>
                            <a:schemeClr val="tx1"/>
                          </a:solidFill>
                          <a:effectLst/>
                        </a:rPr>
                        <a:t>或运算，有一个表达式为 </a:t>
                      </a:r>
                      <a:r>
                        <a:rPr lang="en-US" altLang="zh-CN" sz="1600">
                          <a:solidFill>
                            <a:schemeClr val="tx1"/>
                          </a:solidFill>
                          <a:effectLst/>
                        </a:rPr>
                        <a:t>true </a:t>
                      </a:r>
                      <a:r>
                        <a:rPr lang="zh-CN" altLang="en-US" sz="1600">
                          <a:solidFill>
                            <a:schemeClr val="tx1"/>
                          </a:solidFill>
                          <a:effectLst/>
                        </a:rPr>
                        <a:t>则返回 </a:t>
                      </a:r>
                      <a:r>
                        <a:rPr lang="en-US" altLang="zh-CN" sz="160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r>
                        <a:rPr lang="zh-CN" altLang="en-US" sz="1600">
                          <a:solidFill>
                            <a:schemeClr val="tx1"/>
                          </a:solidFill>
                          <a:effectLst/>
                        </a:rPr>
                        <a:t>。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309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</a:rPr>
                        <a:t>[ $a -lt 20 -o $b -gt 100 ] 返回 true。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309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33852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-a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309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>
                          <a:solidFill>
                            <a:schemeClr val="tx1"/>
                          </a:solidFill>
                          <a:effectLst/>
                        </a:rPr>
                        <a:t>与运算，两个表达式都为 </a:t>
                      </a:r>
                      <a:r>
                        <a:rPr lang="en-US" altLang="zh-CN" sz="1600">
                          <a:solidFill>
                            <a:schemeClr val="tx1"/>
                          </a:solidFill>
                          <a:effectLst/>
                        </a:rPr>
                        <a:t>true </a:t>
                      </a:r>
                      <a:r>
                        <a:rPr lang="zh-CN" altLang="en-US" sz="1600">
                          <a:solidFill>
                            <a:schemeClr val="tx1"/>
                          </a:solidFill>
                          <a:effectLst/>
                        </a:rPr>
                        <a:t>才返回 </a:t>
                      </a:r>
                      <a:r>
                        <a:rPr lang="en-US" altLang="zh-CN" sz="160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r>
                        <a:rPr lang="zh-CN" altLang="en-US" sz="1600">
                          <a:solidFill>
                            <a:schemeClr val="tx1"/>
                          </a:solidFill>
                          <a:effectLst/>
                        </a:rPr>
                        <a:t>。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309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</a:rPr>
                        <a:t>[ $a -lt 20 -a $b -gt 100 ] 返回 false。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309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1186532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06A0597-6ECB-469F-BD08-2951EB8161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0648806"/>
              </p:ext>
            </p:extLst>
          </p:nvPr>
        </p:nvGraphicFramePr>
        <p:xfrm>
          <a:off x="838200" y="4078555"/>
          <a:ext cx="10515600" cy="2255520"/>
        </p:xfrm>
        <a:graphic>
          <a:graphicData uri="http://schemas.openxmlformats.org/drawingml/2006/table">
            <a:tbl>
              <a:tblPr/>
              <a:tblGrid>
                <a:gridCol w="919579">
                  <a:extLst>
                    <a:ext uri="{9D8B030D-6E8A-4147-A177-3AD203B41FA5}">
                      <a16:colId xmlns:a16="http://schemas.microsoft.com/office/drawing/2014/main" val="2797442263"/>
                    </a:ext>
                  </a:extLst>
                </a:gridCol>
                <a:gridCol w="5690586">
                  <a:extLst>
                    <a:ext uri="{9D8B030D-6E8A-4147-A177-3AD203B41FA5}">
                      <a16:colId xmlns:a16="http://schemas.microsoft.com/office/drawing/2014/main" val="3601696481"/>
                    </a:ext>
                  </a:extLst>
                </a:gridCol>
                <a:gridCol w="3905435">
                  <a:extLst>
                    <a:ext uri="{9D8B030D-6E8A-4147-A177-3AD203B41FA5}">
                      <a16:colId xmlns:a16="http://schemas.microsoft.com/office/drawing/2014/main" val="168489363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zh-CN" altLang="en-US">
                          <a:solidFill>
                            <a:schemeClr val="tx1"/>
                          </a:solidFill>
                          <a:effectLst/>
                        </a:rPr>
                        <a:t>运算符</a:t>
                      </a:r>
                    </a:p>
                  </a:txBody>
                  <a:tcPr marL="47625" marR="47625" marT="66675" marB="6667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309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tx1"/>
                          </a:solidFill>
                          <a:effectLst/>
                        </a:rPr>
                        <a:t>说明</a:t>
                      </a:r>
                    </a:p>
                  </a:txBody>
                  <a:tcPr marL="47625" marR="47625" marT="66675" marB="6667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309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solidFill>
                            <a:schemeClr val="tx1"/>
                          </a:solidFill>
                          <a:effectLst/>
                        </a:rPr>
                        <a:t>举例</a:t>
                      </a:r>
                    </a:p>
                  </a:txBody>
                  <a:tcPr marL="47625" marR="47625" marT="66675" marB="6667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309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420216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  <a:effectLst/>
                        </a:rPr>
                        <a:t>=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309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tx1"/>
                          </a:solidFill>
                          <a:effectLst/>
                        </a:rPr>
                        <a:t>检测两个字符串是否相等，相等返回 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  <a:effectLst/>
                        </a:rPr>
                        <a:t>。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309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  <a:effectLst/>
                        </a:rPr>
                        <a:t>[ $a = $b ] </a:t>
                      </a:r>
                      <a:r>
                        <a:rPr lang="zh-CN" altLang="en-US">
                          <a:solidFill>
                            <a:schemeClr val="tx1"/>
                          </a:solidFill>
                          <a:effectLst/>
                        </a:rPr>
                        <a:t>返回 </a:t>
                      </a:r>
                      <a:r>
                        <a:rPr lang="en-US">
                          <a:solidFill>
                            <a:schemeClr val="tx1"/>
                          </a:solidFill>
                          <a:effectLst/>
                        </a:rPr>
                        <a:t>false。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309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292610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  <a:effectLst/>
                        </a:rPr>
                        <a:t>!=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309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solidFill>
                            <a:schemeClr val="tx1"/>
                          </a:solidFill>
                          <a:effectLst/>
                        </a:rPr>
                        <a:t>检测两个字符串是否相等，不相等返回 </a:t>
                      </a:r>
                      <a:r>
                        <a:rPr lang="en-US" altLang="zh-CN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r>
                        <a:rPr lang="zh-CN" altLang="en-US">
                          <a:solidFill>
                            <a:schemeClr val="tx1"/>
                          </a:solidFill>
                          <a:effectLst/>
                        </a:rPr>
                        <a:t>。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309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  <a:effectLst/>
                        </a:rPr>
                        <a:t>[ $a != $b ] </a:t>
                      </a:r>
                      <a:r>
                        <a:rPr lang="zh-CN" altLang="en-US">
                          <a:solidFill>
                            <a:schemeClr val="tx1"/>
                          </a:solidFill>
                          <a:effectLst/>
                        </a:rPr>
                        <a:t>返回 </a:t>
                      </a:r>
                      <a:r>
                        <a:rPr lang="en-US">
                          <a:solidFill>
                            <a:schemeClr val="tx1"/>
                          </a:solidFill>
                          <a:effectLst/>
                        </a:rPr>
                        <a:t>true。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309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396271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  <a:effectLst/>
                        </a:rPr>
                        <a:t>-z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309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tx1"/>
                          </a:solidFill>
                          <a:effectLst/>
                        </a:rPr>
                        <a:t>检测字符串长度是否为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  <a:effectLst/>
                        </a:rPr>
                        <a:t>，为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  <a:effectLst/>
                        </a:rPr>
                        <a:t>返回 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  <a:effectLst/>
                        </a:rPr>
                        <a:t>。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309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  <a:effectLst/>
                        </a:rPr>
                        <a:t>[ -z $a ] </a:t>
                      </a:r>
                      <a:r>
                        <a:rPr lang="zh-CN" altLang="en-US">
                          <a:solidFill>
                            <a:schemeClr val="tx1"/>
                          </a:solidFill>
                          <a:effectLst/>
                        </a:rPr>
                        <a:t>返回 </a:t>
                      </a:r>
                      <a:r>
                        <a:rPr lang="en-US">
                          <a:solidFill>
                            <a:schemeClr val="tx1"/>
                          </a:solidFill>
                          <a:effectLst/>
                        </a:rPr>
                        <a:t>false。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309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758266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  <a:effectLst/>
                        </a:rPr>
                        <a:t>-n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309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solidFill>
                            <a:schemeClr val="tx1"/>
                          </a:solidFill>
                          <a:effectLst/>
                        </a:rPr>
                        <a:t>检测字符串长度是否为</a:t>
                      </a:r>
                      <a:r>
                        <a:rPr lang="en-US" altLang="zh-CN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r>
                        <a:rPr lang="zh-CN" altLang="en-US">
                          <a:solidFill>
                            <a:schemeClr val="tx1"/>
                          </a:solidFill>
                          <a:effectLst/>
                        </a:rPr>
                        <a:t>，不为</a:t>
                      </a:r>
                      <a:r>
                        <a:rPr lang="en-US" altLang="zh-CN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r>
                        <a:rPr lang="zh-CN" altLang="en-US">
                          <a:solidFill>
                            <a:schemeClr val="tx1"/>
                          </a:solidFill>
                          <a:effectLst/>
                        </a:rPr>
                        <a:t>返回 </a:t>
                      </a:r>
                      <a:r>
                        <a:rPr lang="en-US" altLang="zh-CN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r>
                        <a:rPr lang="zh-CN" altLang="en-US">
                          <a:solidFill>
                            <a:schemeClr val="tx1"/>
                          </a:solidFill>
                          <a:effectLst/>
                        </a:rPr>
                        <a:t>。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309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  <a:effectLst/>
                        </a:rPr>
                        <a:t>[ -z $a ] </a:t>
                      </a:r>
                      <a:r>
                        <a:rPr lang="zh-CN" altLang="en-US">
                          <a:solidFill>
                            <a:schemeClr val="tx1"/>
                          </a:solidFill>
                          <a:effectLst/>
                        </a:rPr>
                        <a:t>返回 </a:t>
                      </a:r>
                      <a:r>
                        <a:rPr lang="en-US">
                          <a:solidFill>
                            <a:schemeClr val="tx1"/>
                          </a:solidFill>
                          <a:effectLst/>
                        </a:rPr>
                        <a:t>true。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309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300462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  <a:effectLst/>
                        </a:rPr>
                        <a:t>str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309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tx1"/>
                          </a:solidFill>
                          <a:effectLst/>
                        </a:rPr>
                        <a:t>检测字符串是否为空，不为空返回 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  <a:effectLst/>
                        </a:rPr>
                        <a:t>。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309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[ $a ] 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  <a:effectLst/>
                        </a:rPr>
                        <a:t>返回 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true。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309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39881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51958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E5A8C-B734-49E3-80CD-1AFD54277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文件测试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C7B3F-5D46-43FB-B31A-46A4F518BB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测试</a:t>
            </a:r>
            <a:r>
              <a:rPr lang="en-US" altLang="zh-CN" sz="2000" dirty="0"/>
              <a:t>Unix</a:t>
            </a:r>
            <a:r>
              <a:rPr lang="zh-CN" altLang="en-US" sz="2000" dirty="0"/>
              <a:t>文件的属性（设</a:t>
            </a:r>
            <a:r>
              <a:rPr lang="en-US" altLang="zh-CN" sz="2000" dirty="0"/>
              <a:t>file=“/var/foo.sh”</a:t>
            </a:r>
            <a:r>
              <a:rPr lang="zh-CN" altLang="en-US" sz="2000" dirty="0"/>
              <a:t>，此文件大小为</a:t>
            </a:r>
            <a:r>
              <a:rPr lang="en-US" altLang="zh-CN" sz="2000" dirty="0"/>
              <a:t>100</a:t>
            </a:r>
            <a:r>
              <a:rPr lang="zh-CN" altLang="en-US" sz="2000" dirty="0"/>
              <a:t>字节，具有 </a:t>
            </a:r>
            <a:r>
              <a:rPr lang="en-US" altLang="zh-CN" sz="2000" dirty="0" err="1"/>
              <a:t>rwx</a:t>
            </a:r>
            <a:r>
              <a:rPr lang="en-US" altLang="zh-CN" sz="2000" dirty="0"/>
              <a:t> </a:t>
            </a:r>
            <a:r>
              <a:rPr lang="zh-CN" altLang="en-US" sz="2000" dirty="0"/>
              <a:t>权限）</a:t>
            </a:r>
            <a:endParaRPr lang="en-US" sz="20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BBEBC00-1D76-4572-A128-7CC11F4FB4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3961383"/>
              </p:ext>
            </p:extLst>
          </p:nvPr>
        </p:nvGraphicFramePr>
        <p:xfrm>
          <a:off x="838200" y="2165755"/>
          <a:ext cx="10515600" cy="4371882"/>
        </p:xfrm>
        <a:graphic>
          <a:graphicData uri="http://schemas.openxmlformats.org/drawingml/2006/table">
            <a:tbl>
              <a:tblPr/>
              <a:tblGrid>
                <a:gridCol w="1159276">
                  <a:extLst>
                    <a:ext uri="{9D8B030D-6E8A-4147-A177-3AD203B41FA5}">
                      <a16:colId xmlns:a16="http://schemas.microsoft.com/office/drawing/2014/main" val="2502259545"/>
                    </a:ext>
                  </a:extLst>
                </a:gridCol>
                <a:gridCol w="5851124">
                  <a:extLst>
                    <a:ext uri="{9D8B030D-6E8A-4147-A177-3AD203B41FA5}">
                      <a16:colId xmlns:a16="http://schemas.microsoft.com/office/drawing/2014/main" val="803636929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776325084"/>
                    </a:ext>
                  </a:extLst>
                </a:gridCol>
              </a:tblGrid>
              <a:tr h="195957">
                <a:tc>
                  <a:txBody>
                    <a:bodyPr/>
                    <a:lstStyle/>
                    <a:p>
                      <a:r>
                        <a:rPr lang="zh-CN" altLang="en-US" sz="1000">
                          <a:solidFill>
                            <a:schemeClr val="tx1"/>
                          </a:solidFill>
                          <a:effectLst/>
                        </a:rPr>
                        <a:t>操作符</a:t>
                      </a:r>
                    </a:p>
                  </a:txBody>
                  <a:tcPr marL="22892" marR="22892" marT="32049" marB="3204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309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>
                          <a:solidFill>
                            <a:schemeClr val="tx1"/>
                          </a:solidFill>
                          <a:effectLst/>
                        </a:rPr>
                        <a:t>说明</a:t>
                      </a:r>
                    </a:p>
                  </a:txBody>
                  <a:tcPr marL="22892" marR="22892" marT="32049" marB="3204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309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>
                          <a:solidFill>
                            <a:schemeClr val="tx1"/>
                          </a:solidFill>
                          <a:effectLst/>
                        </a:rPr>
                        <a:t>举例</a:t>
                      </a:r>
                    </a:p>
                  </a:txBody>
                  <a:tcPr marL="22892" marR="22892" marT="32049" marB="3204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309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4551597"/>
                  </a:ext>
                </a:extLst>
              </a:tr>
              <a:tr h="309502"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</a:rPr>
                        <a:t>-b file</a:t>
                      </a:r>
                    </a:p>
                  </a:txBody>
                  <a:tcPr marL="22892" marR="22892" marT="22892" marB="2289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309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>
                          <a:solidFill>
                            <a:schemeClr val="tx1"/>
                          </a:solidFill>
                          <a:effectLst/>
                        </a:rPr>
                        <a:t>检测文件是否是块设备文件，如果是，则返回 </a:t>
                      </a:r>
                      <a:r>
                        <a:rPr lang="en-US" altLang="zh-CN" sz="100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r>
                        <a:rPr lang="zh-CN" altLang="en-US" sz="1000">
                          <a:solidFill>
                            <a:schemeClr val="tx1"/>
                          </a:solidFill>
                          <a:effectLst/>
                        </a:rPr>
                        <a:t>。</a:t>
                      </a:r>
                    </a:p>
                  </a:txBody>
                  <a:tcPr marL="22892" marR="22892" marT="22892" marB="2289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309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</a:rPr>
                        <a:t>[ -b $file ] </a:t>
                      </a:r>
                      <a:r>
                        <a:rPr lang="zh-CN" altLang="en-US" sz="1000">
                          <a:solidFill>
                            <a:schemeClr val="tx1"/>
                          </a:solidFill>
                          <a:effectLst/>
                        </a:rPr>
                        <a:t>返回 </a:t>
                      </a: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</a:rPr>
                        <a:t>false。</a:t>
                      </a:r>
                    </a:p>
                  </a:txBody>
                  <a:tcPr marL="22892" marR="22892" marT="22892" marB="2289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309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8146184"/>
                  </a:ext>
                </a:extLst>
              </a:tr>
              <a:tr h="309502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</a:rPr>
                        <a:t>-c file</a:t>
                      </a:r>
                    </a:p>
                  </a:txBody>
                  <a:tcPr marL="22892" marR="22892" marT="22892" marB="2289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309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>
                          <a:solidFill>
                            <a:schemeClr val="tx1"/>
                          </a:solidFill>
                          <a:effectLst/>
                        </a:rPr>
                        <a:t>检测文件是否是字符设备文件，如果是，则返回 </a:t>
                      </a:r>
                      <a:r>
                        <a:rPr lang="en-US" altLang="zh-CN" sz="100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r>
                        <a:rPr lang="zh-CN" altLang="en-US" sz="1000">
                          <a:solidFill>
                            <a:schemeClr val="tx1"/>
                          </a:solidFill>
                          <a:effectLst/>
                        </a:rPr>
                        <a:t>。</a:t>
                      </a:r>
                    </a:p>
                  </a:txBody>
                  <a:tcPr marL="22892" marR="22892" marT="22892" marB="2289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309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</a:rPr>
                        <a:t>[ -b $file ] 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effectLst/>
                        </a:rPr>
                        <a:t>返回 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</a:rPr>
                        <a:t>false。</a:t>
                      </a:r>
                    </a:p>
                  </a:txBody>
                  <a:tcPr marL="22892" marR="22892" marT="22892" marB="2289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309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0091271"/>
                  </a:ext>
                </a:extLst>
              </a:tr>
              <a:tr h="309502"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</a:rPr>
                        <a:t>-d file</a:t>
                      </a:r>
                    </a:p>
                  </a:txBody>
                  <a:tcPr marL="22892" marR="22892" marT="22892" marB="2289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309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dirty="0">
                          <a:solidFill>
                            <a:schemeClr val="tx1"/>
                          </a:solidFill>
                          <a:effectLst/>
                        </a:rPr>
                        <a:t>检测文件是否是目录，如果是，则返回 </a:t>
                      </a:r>
                      <a:r>
                        <a:rPr lang="en-US" altLang="zh-CN" sz="1000" dirty="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effectLst/>
                        </a:rPr>
                        <a:t>。</a:t>
                      </a:r>
                    </a:p>
                  </a:txBody>
                  <a:tcPr marL="22892" marR="22892" marT="22892" marB="2289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309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</a:rPr>
                        <a:t>[ -d $file ] </a:t>
                      </a:r>
                      <a:r>
                        <a:rPr lang="zh-CN" altLang="en-US" sz="1000">
                          <a:solidFill>
                            <a:schemeClr val="tx1"/>
                          </a:solidFill>
                          <a:effectLst/>
                        </a:rPr>
                        <a:t>返回 </a:t>
                      </a: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</a:rPr>
                        <a:t>false。</a:t>
                      </a:r>
                    </a:p>
                  </a:txBody>
                  <a:tcPr marL="22892" marR="22892" marT="22892" marB="2289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309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6914070"/>
                  </a:ext>
                </a:extLst>
              </a:tr>
              <a:tr h="441360"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</a:rPr>
                        <a:t>-f file</a:t>
                      </a:r>
                    </a:p>
                  </a:txBody>
                  <a:tcPr marL="22892" marR="22892" marT="22892" marB="2289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309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>
                          <a:solidFill>
                            <a:schemeClr val="tx1"/>
                          </a:solidFill>
                          <a:effectLst/>
                        </a:rPr>
                        <a:t>检测文件是否是普通文件（既不是目录，也不是设备文件），如果是，则返回 </a:t>
                      </a:r>
                      <a:r>
                        <a:rPr lang="en-US" altLang="zh-CN" sz="100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r>
                        <a:rPr lang="zh-CN" altLang="en-US" sz="1000">
                          <a:solidFill>
                            <a:schemeClr val="tx1"/>
                          </a:solidFill>
                          <a:effectLst/>
                        </a:rPr>
                        <a:t>。</a:t>
                      </a:r>
                    </a:p>
                  </a:txBody>
                  <a:tcPr marL="22892" marR="22892" marT="22892" marB="2289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309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</a:rPr>
                        <a:t>[ -f $file ] </a:t>
                      </a:r>
                      <a:r>
                        <a:rPr lang="zh-CN" altLang="en-US" sz="1000">
                          <a:solidFill>
                            <a:schemeClr val="tx1"/>
                          </a:solidFill>
                          <a:effectLst/>
                        </a:rPr>
                        <a:t>返回 </a:t>
                      </a: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</a:rPr>
                        <a:t>true。</a:t>
                      </a:r>
                    </a:p>
                  </a:txBody>
                  <a:tcPr marL="22892" marR="22892" marT="22892" marB="2289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309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0651261"/>
                  </a:ext>
                </a:extLst>
              </a:tr>
              <a:tr h="309502"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</a:rPr>
                        <a:t>-g file</a:t>
                      </a:r>
                    </a:p>
                  </a:txBody>
                  <a:tcPr marL="22892" marR="22892" marT="22892" marB="2289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309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>
                          <a:solidFill>
                            <a:schemeClr val="tx1"/>
                          </a:solidFill>
                          <a:effectLst/>
                        </a:rPr>
                        <a:t>检测文件是否设置了 </a:t>
                      </a:r>
                      <a:r>
                        <a:rPr lang="en-US" altLang="zh-CN" sz="1000">
                          <a:solidFill>
                            <a:schemeClr val="tx1"/>
                          </a:solidFill>
                          <a:effectLst/>
                        </a:rPr>
                        <a:t>SGID </a:t>
                      </a:r>
                      <a:r>
                        <a:rPr lang="zh-CN" altLang="en-US" sz="1000">
                          <a:solidFill>
                            <a:schemeClr val="tx1"/>
                          </a:solidFill>
                          <a:effectLst/>
                        </a:rPr>
                        <a:t>位，如果是，则返回 </a:t>
                      </a:r>
                      <a:r>
                        <a:rPr lang="en-US" altLang="zh-CN" sz="100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r>
                        <a:rPr lang="zh-CN" altLang="en-US" sz="1000">
                          <a:solidFill>
                            <a:schemeClr val="tx1"/>
                          </a:solidFill>
                          <a:effectLst/>
                        </a:rPr>
                        <a:t>。</a:t>
                      </a:r>
                    </a:p>
                  </a:txBody>
                  <a:tcPr marL="22892" marR="22892" marT="22892" marB="2289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309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</a:rPr>
                        <a:t>[ -g $file ] </a:t>
                      </a:r>
                      <a:r>
                        <a:rPr lang="zh-CN" altLang="en-US" sz="1000">
                          <a:solidFill>
                            <a:schemeClr val="tx1"/>
                          </a:solidFill>
                          <a:effectLst/>
                        </a:rPr>
                        <a:t>返回 </a:t>
                      </a: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</a:rPr>
                        <a:t>false。</a:t>
                      </a:r>
                    </a:p>
                  </a:txBody>
                  <a:tcPr marL="22892" marR="22892" marT="22892" marB="2289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309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4544858"/>
                  </a:ext>
                </a:extLst>
              </a:tr>
              <a:tr h="309502"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</a:rPr>
                        <a:t>-k file</a:t>
                      </a:r>
                    </a:p>
                  </a:txBody>
                  <a:tcPr marL="22892" marR="22892" marT="22892" marB="2289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309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>
                          <a:solidFill>
                            <a:schemeClr val="tx1"/>
                          </a:solidFill>
                          <a:effectLst/>
                        </a:rPr>
                        <a:t>检测文件是否设置了粘着位</a:t>
                      </a:r>
                      <a:r>
                        <a:rPr lang="en-US" altLang="zh-CN" sz="100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</a:rPr>
                        <a:t>Sticky Bit)，</a:t>
                      </a:r>
                      <a:r>
                        <a:rPr lang="zh-CN" altLang="en-US" sz="1000">
                          <a:solidFill>
                            <a:schemeClr val="tx1"/>
                          </a:solidFill>
                          <a:effectLst/>
                        </a:rPr>
                        <a:t>如果是，则返回 </a:t>
                      </a: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</a:rPr>
                        <a:t>true。</a:t>
                      </a:r>
                    </a:p>
                  </a:txBody>
                  <a:tcPr marL="22892" marR="22892" marT="22892" marB="2289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309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</a:rPr>
                        <a:t>[ -k $file ] </a:t>
                      </a:r>
                      <a:r>
                        <a:rPr lang="zh-CN" altLang="en-US" sz="1000">
                          <a:solidFill>
                            <a:schemeClr val="tx1"/>
                          </a:solidFill>
                          <a:effectLst/>
                        </a:rPr>
                        <a:t>返回 </a:t>
                      </a: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</a:rPr>
                        <a:t>false。</a:t>
                      </a:r>
                    </a:p>
                  </a:txBody>
                  <a:tcPr marL="22892" marR="22892" marT="22892" marB="2289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309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438192"/>
                  </a:ext>
                </a:extLst>
              </a:tr>
              <a:tr h="309502"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</a:rPr>
                        <a:t>-p file</a:t>
                      </a:r>
                    </a:p>
                  </a:txBody>
                  <a:tcPr marL="22892" marR="22892" marT="22892" marB="2289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309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>
                          <a:solidFill>
                            <a:schemeClr val="tx1"/>
                          </a:solidFill>
                          <a:effectLst/>
                        </a:rPr>
                        <a:t>检测文件是否是具名管道，如果是，则返回 </a:t>
                      </a:r>
                      <a:r>
                        <a:rPr lang="en-US" altLang="zh-CN" sz="100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r>
                        <a:rPr lang="zh-CN" altLang="en-US" sz="1000">
                          <a:solidFill>
                            <a:schemeClr val="tx1"/>
                          </a:solidFill>
                          <a:effectLst/>
                        </a:rPr>
                        <a:t>。</a:t>
                      </a:r>
                    </a:p>
                  </a:txBody>
                  <a:tcPr marL="22892" marR="22892" marT="22892" marB="2289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309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</a:rPr>
                        <a:t>[ -p $file ] </a:t>
                      </a:r>
                      <a:r>
                        <a:rPr lang="zh-CN" altLang="en-US" sz="1000">
                          <a:solidFill>
                            <a:schemeClr val="tx1"/>
                          </a:solidFill>
                          <a:effectLst/>
                        </a:rPr>
                        <a:t>返回 </a:t>
                      </a: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</a:rPr>
                        <a:t>false。</a:t>
                      </a:r>
                    </a:p>
                  </a:txBody>
                  <a:tcPr marL="22892" marR="22892" marT="22892" marB="2289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309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0988553"/>
                  </a:ext>
                </a:extLst>
              </a:tr>
              <a:tr h="309502"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</a:rPr>
                        <a:t>-u file</a:t>
                      </a:r>
                    </a:p>
                  </a:txBody>
                  <a:tcPr marL="22892" marR="22892" marT="22892" marB="2289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309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>
                          <a:solidFill>
                            <a:schemeClr val="tx1"/>
                          </a:solidFill>
                          <a:effectLst/>
                        </a:rPr>
                        <a:t>检测文件是否设置了 </a:t>
                      </a:r>
                      <a:r>
                        <a:rPr lang="en-US" altLang="zh-CN" sz="1000">
                          <a:solidFill>
                            <a:schemeClr val="tx1"/>
                          </a:solidFill>
                          <a:effectLst/>
                        </a:rPr>
                        <a:t>SUID </a:t>
                      </a:r>
                      <a:r>
                        <a:rPr lang="zh-CN" altLang="en-US" sz="1000">
                          <a:solidFill>
                            <a:schemeClr val="tx1"/>
                          </a:solidFill>
                          <a:effectLst/>
                        </a:rPr>
                        <a:t>位，如果是，则返回 </a:t>
                      </a:r>
                      <a:r>
                        <a:rPr lang="en-US" altLang="zh-CN" sz="100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r>
                        <a:rPr lang="zh-CN" altLang="en-US" sz="1000">
                          <a:solidFill>
                            <a:schemeClr val="tx1"/>
                          </a:solidFill>
                          <a:effectLst/>
                        </a:rPr>
                        <a:t>。</a:t>
                      </a:r>
                    </a:p>
                  </a:txBody>
                  <a:tcPr marL="22892" marR="22892" marT="22892" marB="2289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309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</a:rPr>
                        <a:t>[ -u $file ] </a:t>
                      </a:r>
                      <a:r>
                        <a:rPr lang="zh-CN" altLang="en-US" sz="1000">
                          <a:solidFill>
                            <a:schemeClr val="tx1"/>
                          </a:solidFill>
                          <a:effectLst/>
                        </a:rPr>
                        <a:t>返回 </a:t>
                      </a: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</a:rPr>
                        <a:t>false。</a:t>
                      </a:r>
                    </a:p>
                  </a:txBody>
                  <a:tcPr marL="22892" marR="22892" marT="22892" marB="2289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309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7630630"/>
                  </a:ext>
                </a:extLst>
              </a:tr>
              <a:tr h="309502"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</a:rPr>
                        <a:t>-r file</a:t>
                      </a:r>
                    </a:p>
                  </a:txBody>
                  <a:tcPr marL="22892" marR="22892" marT="22892" marB="2289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309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>
                          <a:solidFill>
                            <a:schemeClr val="tx1"/>
                          </a:solidFill>
                          <a:effectLst/>
                        </a:rPr>
                        <a:t>检测文件是否可读，如果是，则返回 </a:t>
                      </a:r>
                      <a:r>
                        <a:rPr lang="en-US" altLang="zh-CN" sz="100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r>
                        <a:rPr lang="zh-CN" altLang="en-US" sz="1000">
                          <a:solidFill>
                            <a:schemeClr val="tx1"/>
                          </a:solidFill>
                          <a:effectLst/>
                        </a:rPr>
                        <a:t>。</a:t>
                      </a:r>
                    </a:p>
                  </a:txBody>
                  <a:tcPr marL="22892" marR="22892" marT="22892" marB="2289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309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</a:rPr>
                        <a:t>[ -r $file ] </a:t>
                      </a:r>
                      <a:r>
                        <a:rPr lang="zh-CN" altLang="en-US" sz="1000">
                          <a:solidFill>
                            <a:schemeClr val="tx1"/>
                          </a:solidFill>
                          <a:effectLst/>
                        </a:rPr>
                        <a:t>返回 </a:t>
                      </a: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</a:rPr>
                        <a:t>true。</a:t>
                      </a:r>
                    </a:p>
                  </a:txBody>
                  <a:tcPr marL="22892" marR="22892" marT="22892" marB="2289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309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3824653"/>
                  </a:ext>
                </a:extLst>
              </a:tr>
              <a:tr h="309502"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</a:rPr>
                        <a:t>-w file</a:t>
                      </a:r>
                    </a:p>
                  </a:txBody>
                  <a:tcPr marL="22892" marR="22892" marT="22892" marB="2289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309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>
                          <a:solidFill>
                            <a:schemeClr val="tx1"/>
                          </a:solidFill>
                          <a:effectLst/>
                        </a:rPr>
                        <a:t>检测文件是否可写，如果是，则返回 </a:t>
                      </a:r>
                      <a:r>
                        <a:rPr lang="en-US" altLang="zh-CN" sz="100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r>
                        <a:rPr lang="zh-CN" altLang="en-US" sz="1000">
                          <a:solidFill>
                            <a:schemeClr val="tx1"/>
                          </a:solidFill>
                          <a:effectLst/>
                        </a:rPr>
                        <a:t>。</a:t>
                      </a:r>
                    </a:p>
                  </a:txBody>
                  <a:tcPr marL="22892" marR="22892" marT="22892" marB="2289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309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</a:rPr>
                        <a:t>[ -w $file ] </a:t>
                      </a:r>
                      <a:r>
                        <a:rPr lang="zh-CN" altLang="en-US" sz="1000">
                          <a:solidFill>
                            <a:schemeClr val="tx1"/>
                          </a:solidFill>
                          <a:effectLst/>
                        </a:rPr>
                        <a:t>返回 </a:t>
                      </a: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</a:rPr>
                        <a:t>true。</a:t>
                      </a:r>
                    </a:p>
                  </a:txBody>
                  <a:tcPr marL="22892" marR="22892" marT="22892" marB="2289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309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0690720"/>
                  </a:ext>
                </a:extLst>
              </a:tr>
              <a:tr h="309502"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</a:rPr>
                        <a:t>-x file</a:t>
                      </a:r>
                    </a:p>
                  </a:txBody>
                  <a:tcPr marL="22892" marR="22892" marT="22892" marB="2289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309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>
                          <a:solidFill>
                            <a:schemeClr val="tx1"/>
                          </a:solidFill>
                          <a:effectLst/>
                        </a:rPr>
                        <a:t>检测文件是否可执行，如果是，则返回 </a:t>
                      </a:r>
                      <a:r>
                        <a:rPr lang="en-US" altLang="zh-CN" sz="100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r>
                        <a:rPr lang="zh-CN" altLang="en-US" sz="1000">
                          <a:solidFill>
                            <a:schemeClr val="tx1"/>
                          </a:solidFill>
                          <a:effectLst/>
                        </a:rPr>
                        <a:t>。</a:t>
                      </a:r>
                    </a:p>
                  </a:txBody>
                  <a:tcPr marL="22892" marR="22892" marT="22892" marB="2289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309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</a:rPr>
                        <a:t>[ -x $file ] </a:t>
                      </a:r>
                      <a:r>
                        <a:rPr lang="zh-CN" altLang="en-US" sz="1000">
                          <a:solidFill>
                            <a:schemeClr val="tx1"/>
                          </a:solidFill>
                          <a:effectLst/>
                        </a:rPr>
                        <a:t>返回 </a:t>
                      </a: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</a:rPr>
                        <a:t>true。</a:t>
                      </a:r>
                    </a:p>
                  </a:txBody>
                  <a:tcPr marL="22892" marR="22892" marT="22892" marB="2289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309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0882354"/>
                  </a:ext>
                </a:extLst>
              </a:tr>
              <a:tr h="309502"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</a:rPr>
                        <a:t>-s file</a:t>
                      </a:r>
                    </a:p>
                  </a:txBody>
                  <a:tcPr marL="22892" marR="22892" marT="22892" marB="2289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309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>
                          <a:solidFill>
                            <a:schemeClr val="tx1"/>
                          </a:solidFill>
                          <a:effectLst/>
                        </a:rPr>
                        <a:t>检测文件是否为空（文件大小是否大于</a:t>
                      </a:r>
                      <a:r>
                        <a:rPr lang="en-US" altLang="zh-CN" sz="100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r>
                        <a:rPr lang="zh-CN" altLang="en-US" sz="1000">
                          <a:solidFill>
                            <a:schemeClr val="tx1"/>
                          </a:solidFill>
                          <a:effectLst/>
                        </a:rPr>
                        <a:t>），不为空返回 </a:t>
                      </a:r>
                      <a:r>
                        <a:rPr lang="en-US" altLang="zh-CN" sz="100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r>
                        <a:rPr lang="zh-CN" altLang="en-US" sz="1000">
                          <a:solidFill>
                            <a:schemeClr val="tx1"/>
                          </a:solidFill>
                          <a:effectLst/>
                        </a:rPr>
                        <a:t>。</a:t>
                      </a:r>
                    </a:p>
                  </a:txBody>
                  <a:tcPr marL="22892" marR="22892" marT="22892" marB="2289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309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</a:rPr>
                        <a:t>[ -s $file ] </a:t>
                      </a:r>
                      <a:r>
                        <a:rPr lang="zh-CN" altLang="en-US" sz="1000">
                          <a:solidFill>
                            <a:schemeClr val="tx1"/>
                          </a:solidFill>
                          <a:effectLst/>
                        </a:rPr>
                        <a:t>返回 </a:t>
                      </a: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</a:rPr>
                        <a:t>true。</a:t>
                      </a:r>
                    </a:p>
                  </a:txBody>
                  <a:tcPr marL="22892" marR="22892" marT="22892" marB="2289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309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804259"/>
                  </a:ext>
                </a:extLst>
              </a:tr>
              <a:tr h="309502"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</a:rPr>
                        <a:t>-e file</a:t>
                      </a:r>
                    </a:p>
                  </a:txBody>
                  <a:tcPr marL="22892" marR="22892" marT="22892" marB="2289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309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>
                          <a:solidFill>
                            <a:schemeClr val="tx1"/>
                          </a:solidFill>
                          <a:effectLst/>
                        </a:rPr>
                        <a:t>检测文件（包括目录）是否存在，如果是，则返回 </a:t>
                      </a:r>
                      <a:r>
                        <a:rPr lang="en-US" altLang="zh-CN" sz="100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r>
                        <a:rPr lang="zh-CN" altLang="en-US" sz="1000">
                          <a:solidFill>
                            <a:schemeClr val="tx1"/>
                          </a:solidFill>
                          <a:effectLst/>
                        </a:rPr>
                        <a:t>。</a:t>
                      </a:r>
                    </a:p>
                  </a:txBody>
                  <a:tcPr marL="22892" marR="22892" marT="22892" marB="2289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309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</a:rPr>
                        <a:t>[ -e $file ] 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effectLst/>
                        </a:rPr>
                        <a:t>返回 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</a:rPr>
                        <a:t>true。</a:t>
                      </a:r>
                    </a:p>
                  </a:txBody>
                  <a:tcPr marL="22892" marR="22892" marT="22892" marB="2289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309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19309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596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23207CC6-EAA1-4BFF-A48A-DECAD89727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3">
            <a:extLst>
              <a:ext uri="{FF2B5EF4-FFF2-40B4-BE49-F238E27FC236}">
                <a16:creationId xmlns:a16="http://schemas.microsoft.com/office/drawing/2014/main" id="{B234A3DD-923D-4166-8B19-7DD58990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16">
            <a:extLst>
              <a:ext uri="{FF2B5EF4-FFF2-40B4-BE49-F238E27FC236}">
                <a16:creationId xmlns:a16="http://schemas.microsoft.com/office/drawing/2014/main" id="{F6ACA5AC-3C5D-4994-B40F-FC8349E4D6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F5DAA3-1027-4908-93C0-24269E0F1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1" y="2600324"/>
            <a:ext cx="6405753" cy="327796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命令行</a:t>
            </a:r>
            <a:endParaRPr lang="en-US" sz="54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1786565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B8204-D0D3-4993-91E8-6EBC14B0C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字符串操作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A37DD87-3C26-41D9-8F18-3EB27917EED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050406"/>
              </p:ext>
            </p:extLst>
          </p:nvPr>
        </p:nvGraphicFramePr>
        <p:xfrm>
          <a:off x="838200" y="1690688"/>
          <a:ext cx="10515600" cy="438314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54876">
                  <a:extLst>
                    <a:ext uri="{9D8B030D-6E8A-4147-A177-3AD203B41FA5}">
                      <a16:colId xmlns:a16="http://schemas.microsoft.com/office/drawing/2014/main" val="862838638"/>
                    </a:ext>
                  </a:extLst>
                </a:gridCol>
                <a:gridCol w="7560724">
                  <a:extLst>
                    <a:ext uri="{9D8B030D-6E8A-4147-A177-3AD203B41FA5}">
                      <a16:colId xmlns:a16="http://schemas.microsoft.com/office/drawing/2014/main" val="798307823"/>
                    </a:ext>
                  </a:extLst>
                </a:gridCol>
              </a:tblGrid>
              <a:tr h="146194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solidFill>
                            <a:schemeClr val="tx1"/>
                          </a:solidFill>
                          <a:effectLst/>
                        </a:rPr>
                        <a:t>表达式</a:t>
                      </a:r>
                      <a:endParaRPr lang="zh-CN" altLang="en-US" sz="1200" b="1" i="0" u="none" strike="noStrike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289" marR="7289" marT="7289" marB="0" anchor="ctr">
                    <a:solidFill>
                      <a:srgbClr val="0309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solidFill>
                            <a:schemeClr val="tx1"/>
                          </a:solidFill>
                          <a:effectLst/>
                        </a:rPr>
                        <a:t>含义</a:t>
                      </a:r>
                      <a:endParaRPr lang="zh-CN" altLang="en-US" sz="1200" b="1" i="0" u="none" strike="noStrike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289" marR="7289" marT="7289" marB="0" anchor="ctr">
                    <a:solidFill>
                      <a:srgbClr val="0309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9793713"/>
                  </a:ext>
                </a:extLst>
              </a:tr>
              <a:tr h="23024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${#string}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5598" marR="7289" marT="58309" marB="58309" anchor="ctr">
                    <a:solidFill>
                      <a:srgbClr val="0309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solidFill>
                            <a:schemeClr val="tx1"/>
                          </a:solidFill>
                          <a:effectLst/>
                        </a:rPr>
                        <a:t>$string</a:t>
                      </a:r>
                      <a:r>
                        <a:rPr lang="zh-CN" altLang="en-US" sz="1200" u="none" strike="noStrike">
                          <a:solidFill>
                            <a:schemeClr val="tx1"/>
                          </a:solidFill>
                          <a:effectLst/>
                        </a:rPr>
                        <a:t>的长度</a:t>
                      </a:r>
                      <a:endParaRPr lang="zh-CN" altLang="en-US" sz="1200" b="0" i="0" u="none" strike="noStrike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5598" marR="7289" marT="58309" marB="58309" anchor="ctr">
                    <a:solidFill>
                      <a:srgbClr val="0309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7740932"/>
                  </a:ext>
                </a:extLst>
              </a:tr>
              <a:tr h="23024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5598" marR="7289" marT="58309" marB="58309" anchor="ctr">
                    <a:solidFill>
                      <a:srgbClr val="0309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5598" marR="7289" marT="58309" marB="58309" anchor="ctr">
                    <a:solidFill>
                      <a:srgbClr val="0309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2676553"/>
                  </a:ext>
                </a:extLst>
              </a:tr>
              <a:tr h="23024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solidFill>
                            <a:schemeClr val="tx1"/>
                          </a:solidFill>
                          <a:effectLst/>
                        </a:rPr>
                        <a:t>${string:position}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5598" marR="7289" marT="58309" marB="58309" anchor="ctr">
                    <a:solidFill>
                      <a:srgbClr val="0309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在</a:t>
                      </a:r>
                      <a:r>
                        <a:rPr lang="en-US" altLang="zh-CN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$</a:t>
                      </a:r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string</a:t>
                      </a:r>
                      <a:r>
                        <a:rPr lang="zh-CN" alt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中</a:t>
                      </a:r>
                      <a:r>
                        <a:rPr lang="en-US" altLang="zh-CN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zh-CN" alt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从位置</a:t>
                      </a:r>
                      <a:r>
                        <a:rPr lang="en-US" altLang="zh-CN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$</a:t>
                      </a:r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position</a:t>
                      </a:r>
                      <a:r>
                        <a:rPr lang="zh-CN" alt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开始提取子串</a:t>
                      </a:r>
                      <a:endParaRPr lang="zh-CN" alt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5598" marR="7289" marT="58309" marB="58309" anchor="ctr">
                    <a:solidFill>
                      <a:srgbClr val="0309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7069409"/>
                  </a:ext>
                </a:extLst>
              </a:tr>
              <a:tr h="23024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${</a:t>
                      </a:r>
                      <a:r>
                        <a:rPr lang="en-US" sz="12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string:position:length</a:t>
                      </a:r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}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5598" marR="7289" marT="58309" marB="58309" anchor="ctr">
                    <a:solidFill>
                      <a:srgbClr val="0309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>
                          <a:solidFill>
                            <a:schemeClr val="tx1"/>
                          </a:solidFill>
                          <a:effectLst/>
                        </a:rPr>
                        <a:t>在</a:t>
                      </a:r>
                      <a:r>
                        <a:rPr lang="en-US" altLang="zh-CN" sz="1200" u="none" strike="noStrike">
                          <a:solidFill>
                            <a:schemeClr val="tx1"/>
                          </a:solidFill>
                          <a:effectLst/>
                        </a:rPr>
                        <a:t>$</a:t>
                      </a:r>
                      <a:r>
                        <a:rPr lang="en-US" sz="1200" u="none" strike="noStrike">
                          <a:solidFill>
                            <a:schemeClr val="tx1"/>
                          </a:solidFill>
                          <a:effectLst/>
                        </a:rPr>
                        <a:t>string</a:t>
                      </a:r>
                      <a:r>
                        <a:rPr lang="zh-CN" altLang="en-US" sz="1200" u="none" strike="noStrike">
                          <a:solidFill>
                            <a:schemeClr val="tx1"/>
                          </a:solidFill>
                          <a:effectLst/>
                        </a:rPr>
                        <a:t>中</a:t>
                      </a:r>
                      <a:r>
                        <a:rPr lang="en-US" altLang="zh-CN" sz="1200" u="none" strike="noStrike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zh-CN" altLang="en-US" sz="1200" u="none" strike="noStrike">
                          <a:solidFill>
                            <a:schemeClr val="tx1"/>
                          </a:solidFill>
                          <a:effectLst/>
                        </a:rPr>
                        <a:t>从位置</a:t>
                      </a:r>
                      <a:r>
                        <a:rPr lang="en-US" altLang="zh-CN" sz="1200" u="none" strike="noStrike">
                          <a:solidFill>
                            <a:schemeClr val="tx1"/>
                          </a:solidFill>
                          <a:effectLst/>
                        </a:rPr>
                        <a:t>$</a:t>
                      </a:r>
                      <a:r>
                        <a:rPr lang="en-US" sz="1200" u="none" strike="noStrike">
                          <a:solidFill>
                            <a:schemeClr val="tx1"/>
                          </a:solidFill>
                          <a:effectLst/>
                        </a:rPr>
                        <a:t>position</a:t>
                      </a:r>
                      <a:r>
                        <a:rPr lang="zh-CN" altLang="en-US" sz="1200" u="none" strike="noStrike">
                          <a:solidFill>
                            <a:schemeClr val="tx1"/>
                          </a:solidFill>
                          <a:effectLst/>
                        </a:rPr>
                        <a:t>开始提取长度为</a:t>
                      </a:r>
                      <a:r>
                        <a:rPr lang="en-US" altLang="zh-CN" sz="1200" u="none" strike="noStrike">
                          <a:solidFill>
                            <a:schemeClr val="tx1"/>
                          </a:solidFill>
                          <a:effectLst/>
                        </a:rPr>
                        <a:t>$</a:t>
                      </a:r>
                      <a:r>
                        <a:rPr lang="en-US" sz="1200" u="none" strike="noStrike">
                          <a:solidFill>
                            <a:schemeClr val="tx1"/>
                          </a:solidFill>
                          <a:effectLst/>
                        </a:rPr>
                        <a:t>length</a:t>
                      </a:r>
                      <a:r>
                        <a:rPr lang="zh-CN" altLang="en-US" sz="1200" u="none" strike="noStrike">
                          <a:solidFill>
                            <a:schemeClr val="tx1"/>
                          </a:solidFill>
                          <a:effectLst/>
                        </a:rPr>
                        <a:t>的子串</a:t>
                      </a:r>
                      <a:endParaRPr lang="zh-CN" altLang="en-US" sz="1200" b="0" i="0" u="none" strike="noStrike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5598" marR="7289" marT="58309" marB="58309" anchor="ctr">
                    <a:solidFill>
                      <a:srgbClr val="0309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1482862"/>
                  </a:ext>
                </a:extLst>
              </a:tr>
              <a:tr h="23024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5598" marR="7289" marT="58309" marB="58309" anchor="ctr">
                    <a:solidFill>
                      <a:srgbClr val="0309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5598" marR="7289" marT="58309" marB="58309" anchor="ctr">
                    <a:solidFill>
                      <a:srgbClr val="0309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6611960"/>
                  </a:ext>
                </a:extLst>
              </a:tr>
              <a:tr h="23024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solidFill>
                            <a:schemeClr val="tx1"/>
                          </a:solidFill>
                          <a:effectLst/>
                        </a:rPr>
                        <a:t>${string#substring}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5598" marR="7289" marT="58309" marB="58309" anchor="ctr">
                    <a:solidFill>
                      <a:srgbClr val="0309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从变量</a:t>
                      </a:r>
                      <a:r>
                        <a:rPr lang="en-US" altLang="zh-CN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$</a:t>
                      </a:r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string</a:t>
                      </a:r>
                      <a:r>
                        <a:rPr lang="zh-CN" alt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的开头</a:t>
                      </a:r>
                      <a:r>
                        <a:rPr lang="en-US" altLang="zh-CN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zh-CN" alt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删除最短匹配</a:t>
                      </a:r>
                      <a:r>
                        <a:rPr lang="en-US" altLang="zh-CN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$</a:t>
                      </a:r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substring</a:t>
                      </a:r>
                      <a:r>
                        <a:rPr lang="zh-CN" alt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的子串</a:t>
                      </a:r>
                      <a:endParaRPr lang="zh-CN" alt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5598" marR="7289" marT="58309" marB="58309" anchor="ctr">
                    <a:solidFill>
                      <a:srgbClr val="0309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4225173"/>
                  </a:ext>
                </a:extLst>
              </a:tr>
              <a:tr h="23024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${string##substring}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5598" marR="7289" marT="58309" marB="58309" anchor="ctr">
                    <a:solidFill>
                      <a:srgbClr val="0309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>
                          <a:solidFill>
                            <a:schemeClr val="tx1"/>
                          </a:solidFill>
                          <a:effectLst/>
                        </a:rPr>
                        <a:t>从变量</a:t>
                      </a:r>
                      <a:r>
                        <a:rPr lang="en-US" altLang="zh-CN" sz="1200" u="none" strike="noStrike">
                          <a:solidFill>
                            <a:schemeClr val="tx1"/>
                          </a:solidFill>
                          <a:effectLst/>
                        </a:rPr>
                        <a:t>$</a:t>
                      </a:r>
                      <a:r>
                        <a:rPr lang="en-US" sz="1200" u="none" strike="noStrike">
                          <a:solidFill>
                            <a:schemeClr val="tx1"/>
                          </a:solidFill>
                          <a:effectLst/>
                        </a:rPr>
                        <a:t>string</a:t>
                      </a:r>
                      <a:r>
                        <a:rPr lang="zh-CN" altLang="en-US" sz="1200" u="none" strike="noStrike">
                          <a:solidFill>
                            <a:schemeClr val="tx1"/>
                          </a:solidFill>
                          <a:effectLst/>
                        </a:rPr>
                        <a:t>的开头</a:t>
                      </a:r>
                      <a:r>
                        <a:rPr lang="en-US" altLang="zh-CN" sz="1200" u="none" strike="noStrike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zh-CN" altLang="en-US" sz="1200" u="none" strike="noStrike">
                          <a:solidFill>
                            <a:schemeClr val="tx1"/>
                          </a:solidFill>
                          <a:effectLst/>
                        </a:rPr>
                        <a:t>删除最长匹配</a:t>
                      </a:r>
                      <a:r>
                        <a:rPr lang="en-US" altLang="zh-CN" sz="1200" u="none" strike="noStrike">
                          <a:solidFill>
                            <a:schemeClr val="tx1"/>
                          </a:solidFill>
                          <a:effectLst/>
                        </a:rPr>
                        <a:t>$</a:t>
                      </a:r>
                      <a:r>
                        <a:rPr lang="en-US" sz="1200" u="none" strike="noStrike">
                          <a:solidFill>
                            <a:schemeClr val="tx1"/>
                          </a:solidFill>
                          <a:effectLst/>
                        </a:rPr>
                        <a:t>substring</a:t>
                      </a:r>
                      <a:r>
                        <a:rPr lang="zh-CN" altLang="en-US" sz="1200" u="none" strike="noStrike">
                          <a:solidFill>
                            <a:schemeClr val="tx1"/>
                          </a:solidFill>
                          <a:effectLst/>
                        </a:rPr>
                        <a:t>的子串</a:t>
                      </a:r>
                      <a:endParaRPr lang="zh-CN" altLang="en-US" sz="1200" b="0" i="0" u="none" strike="noStrike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5598" marR="7289" marT="58309" marB="58309" anchor="ctr">
                    <a:solidFill>
                      <a:srgbClr val="0309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2488386"/>
                  </a:ext>
                </a:extLst>
              </a:tr>
              <a:tr h="23024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solidFill>
                            <a:schemeClr val="tx1"/>
                          </a:solidFill>
                          <a:effectLst/>
                        </a:rPr>
                        <a:t>${string%substring}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5598" marR="7289" marT="58309" marB="58309" anchor="ctr">
                    <a:solidFill>
                      <a:srgbClr val="0309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>
                          <a:solidFill>
                            <a:schemeClr val="tx1"/>
                          </a:solidFill>
                          <a:effectLst/>
                        </a:rPr>
                        <a:t>从变量</a:t>
                      </a:r>
                      <a:r>
                        <a:rPr lang="en-US" altLang="zh-CN" sz="1200" u="none" strike="noStrike">
                          <a:solidFill>
                            <a:schemeClr val="tx1"/>
                          </a:solidFill>
                          <a:effectLst/>
                        </a:rPr>
                        <a:t>$</a:t>
                      </a:r>
                      <a:r>
                        <a:rPr lang="en-US" sz="1200" u="none" strike="noStrike">
                          <a:solidFill>
                            <a:schemeClr val="tx1"/>
                          </a:solidFill>
                          <a:effectLst/>
                        </a:rPr>
                        <a:t>string</a:t>
                      </a:r>
                      <a:r>
                        <a:rPr lang="zh-CN" altLang="en-US" sz="1200" u="none" strike="noStrike">
                          <a:solidFill>
                            <a:schemeClr val="tx1"/>
                          </a:solidFill>
                          <a:effectLst/>
                        </a:rPr>
                        <a:t>的结尾</a:t>
                      </a:r>
                      <a:r>
                        <a:rPr lang="en-US" altLang="zh-CN" sz="1200" u="none" strike="noStrike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zh-CN" altLang="en-US" sz="1200" u="none" strike="noStrike">
                          <a:solidFill>
                            <a:schemeClr val="tx1"/>
                          </a:solidFill>
                          <a:effectLst/>
                        </a:rPr>
                        <a:t>删除最短匹配</a:t>
                      </a:r>
                      <a:r>
                        <a:rPr lang="en-US" altLang="zh-CN" sz="1200" u="none" strike="noStrike">
                          <a:solidFill>
                            <a:schemeClr val="tx1"/>
                          </a:solidFill>
                          <a:effectLst/>
                        </a:rPr>
                        <a:t>$</a:t>
                      </a:r>
                      <a:r>
                        <a:rPr lang="en-US" sz="1200" u="none" strike="noStrike">
                          <a:solidFill>
                            <a:schemeClr val="tx1"/>
                          </a:solidFill>
                          <a:effectLst/>
                        </a:rPr>
                        <a:t>substring</a:t>
                      </a:r>
                      <a:r>
                        <a:rPr lang="zh-CN" altLang="en-US" sz="1200" u="none" strike="noStrike">
                          <a:solidFill>
                            <a:schemeClr val="tx1"/>
                          </a:solidFill>
                          <a:effectLst/>
                        </a:rPr>
                        <a:t>的子串</a:t>
                      </a:r>
                      <a:endParaRPr lang="zh-CN" altLang="en-US" sz="1200" b="0" i="0" u="none" strike="noStrike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5598" marR="7289" marT="58309" marB="58309" anchor="ctr">
                    <a:solidFill>
                      <a:srgbClr val="0309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4877404"/>
                  </a:ext>
                </a:extLst>
              </a:tr>
              <a:tr h="23024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solidFill>
                            <a:schemeClr val="tx1"/>
                          </a:solidFill>
                          <a:effectLst/>
                        </a:rPr>
                        <a:t>${string%%substring}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5598" marR="7289" marT="58309" marB="58309" anchor="ctr">
                    <a:solidFill>
                      <a:srgbClr val="0309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从变量</a:t>
                      </a:r>
                      <a:r>
                        <a:rPr lang="en-US" altLang="zh-CN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$</a:t>
                      </a:r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string</a:t>
                      </a:r>
                      <a:r>
                        <a:rPr lang="zh-CN" alt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的结尾</a:t>
                      </a:r>
                      <a:r>
                        <a:rPr lang="en-US" altLang="zh-CN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zh-CN" alt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删除最长匹配</a:t>
                      </a:r>
                      <a:r>
                        <a:rPr lang="en-US" altLang="zh-CN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$</a:t>
                      </a:r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substring</a:t>
                      </a:r>
                      <a:r>
                        <a:rPr lang="zh-CN" alt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的子串</a:t>
                      </a:r>
                      <a:endParaRPr lang="zh-CN" alt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5598" marR="7289" marT="58309" marB="58309" anchor="ctr">
                    <a:solidFill>
                      <a:srgbClr val="0309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7313447"/>
                  </a:ext>
                </a:extLst>
              </a:tr>
              <a:tr h="23024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5598" marR="7289" marT="58309" marB="58309" anchor="ctr">
                    <a:solidFill>
                      <a:srgbClr val="0309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5598" marR="7289" marT="58309" marB="58309" anchor="ctr">
                    <a:solidFill>
                      <a:srgbClr val="0309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3438294"/>
                  </a:ext>
                </a:extLst>
              </a:tr>
              <a:tr h="23024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solidFill>
                            <a:schemeClr val="tx1"/>
                          </a:solidFill>
                          <a:effectLst/>
                        </a:rPr>
                        <a:t>${string/substring/replacement}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5598" marR="7289" marT="58309" marB="58309" anchor="ctr">
                    <a:solidFill>
                      <a:srgbClr val="0309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使用</a:t>
                      </a:r>
                      <a:r>
                        <a:rPr lang="en-US" altLang="zh-CN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$</a:t>
                      </a:r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replacement, </a:t>
                      </a:r>
                      <a:r>
                        <a:rPr lang="zh-CN" alt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来代替第一个匹配的</a:t>
                      </a:r>
                      <a:r>
                        <a:rPr lang="en-US" altLang="zh-CN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$</a:t>
                      </a:r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substring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5598" marR="7289" marT="58309" marB="58309" anchor="ctr">
                    <a:solidFill>
                      <a:srgbClr val="0309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465356"/>
                  </a:ext>
                </a:extLst>
              </a:tr>
              <a:tr h="23024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${string//substring/replacement}</a:t>
                      </a:r>
                    </a:p>
                  </a:txBody>
                  <a:tcPr marL="65598" marR="7289" marT="58309" marB="58309" anchor="ctr">
                    <a:solidFill>
                      <a:srgbClr val="0309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使用$replacement</a:t>
                      </a:r>
                      <a:r>
                        <a:rPr 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20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代替所有匹配的$substring</a:t>
                      </a:r>
                      <a:endParaRPr lang="en-US" sz="12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5598" marR="7289" marT="58309" marB="58309" anchor="ctr">
                    <a:solidFill>
                      <a:srgbClr val="0309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6382344"/>
                  </a:ext>
                </a:extLst>
              </a:tr>
              <a:tr h="23024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solidFill>
                            <a:schemeClr val="tx1"/>
                          </a:solidFill>
                          <a:effectLst/>
                        </a:rPr>
                        <a:t>${string/#substring/replacement}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5598" marR="7289" marT="58309" marB="58309" anchor="ctr">
                    <a:solidFill>
                      <a:srgbClr val="0309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>
                          <a:solidFill>
                            <a:schemeClr val="tx1"/>
                          </a:solidFill>
                          <a:effectLst/>
                        </a:rPr>
                        <a:t>如果</a:t>
                      </a:r>
                      <a:r>
                        <a:rPr lang="en-US" altLang="zh-CN" sz="1200" u="none" strike="noStrike">
                          <a:solidFill>
                            <a:schemeClr val="tx1"/>
                          </a:solidFill>
                          <a:effectLst/>
                        </a:rPr>
                        <a:t>$</a:t>
                      </a:r>
                      <a:r>
                        <a:rPr lang="en-US" sz="1200" u="none" strike="noStrike">
                          <a:solidFill>
                            <a:schemeClr val="tx1"/>
                          </a:solidFill>
                          <a:effectLst/>
                        </a:rPr>
                        <a:t>string</a:t>
                      </a:r>
                      <a:r>
                        <a:rPr lang="zh-CN" altLang="en-US" sz="1200" u="none" strike="noStrike">
                          <a:solidFill>
                            <a:schemeClr val="tx1"/>
                          </a:solidFill>
                          <a:effectLst/>
                        </a:rPr>
                        <a:t>的前缀匹配</a:t>
                      </a:r>
                      <a:r>
                        <a:rPr lang="en-US" altLang="zh-CN" sz="1200" u="none" strike="noStrike">
                          <a:solidFill>
                            <a:schemeClr val="tx1"/>
                          </a:solidFill>
                          <a:effectLst/>
                        </a:rPr>
                        <a:t>$</a:t>
                      </a:r>
                      <a:r>
                        <a:rPr lang="en-US" sz="1200" u="none" strike="noStrike">
                          <a:solidFill>
                            <a:schemeClr val="tx1"/>
                          </a:solidFill>
                          <a:effectLst/>
                        </a:rPr>
                        <a:t>substring, </a:t>
                      </a:r>
                      <a:r>
                        <a:rPr lang="zh-CN" altLang="en-US" sz="1200" u="none" strike="noStrike">
                          <a:solidFill>
                            <a:schemeClr val="tx1"/>
                          </a:solidFill>
                          <a:effectLst/>
                        </a:rPr>
                        <a:t>那么就用</a:t>
                      </a:r>
                      <a:r>
                        <a:rPr lang="en-US" altLang="zh-CN" sz="1200" u="none" strike="noStrike">
                          <a:solidFill>
                            <a:schemeClr val="tx1"/>
                          </a:solidFill>
                          <a:effectLst/>
                        </a:rPr>
                        <a:t>$</a:t>
                      </a:r>
                      <a:r>
                        <a:rPr lang="en-US" sz="1200" u="none" strike="noStrike">
                          <a:solidFill>
                            <a:schemeClr val="tx1"/>
                          </a:solidFill>
                          <a:effectLst/>
                        </a:rPr>
                        <a:t>replacement</a:t>
                      </a:r>
                      <a:r>
                        <a:rPr lang="zh-CN" altLang="en-US" sz="1200" u="none" strike="noStrike">
                          <a:solidFill>
                            <a:schemeClr val="tx1"/>
                          </a:solidFill>
                          <a:effectLst/>
                        </a:rPr>
                        <a:t>来代替匹配到的</a:t>
                      </a:r>
                      <a:r>
                        <a:rPr lang="en-US" altLang="zh-CN" sz="1200" u="none" strike="noStrike">
                          <a:solidFill>
                            <a:schemeClr val="tx1"/>
                          </a:solidFill>
                          <a:effectLst/>
                        </a:rPr>
                        <a:t>$</a:t>
                      </a:r>
                      <a:r>
                        <a:rPr lang="en-US" sz="1200" u="none" strike="noStrike">
                          <a:solidFill>
                            <a:schemeClr val="tx1"/>
                          </a:solidFill>
                          <a:effectLst/>
                        </a:rPr>
                        <a:t>substring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5598" marR="7289" marT="58309" marB="58309" anchor="ctr">
                    <a:solidFill>
                      <a:srgbClr val="0309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5052252"/>
                  </a:ext>
                </a:extLst>
              </a:tr>
              <a:tr h="23024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solidFill>
                            <a:schemeClr val="tx1"/>
                          </a:solidFill>
                          <a:effectLst/>
                        </a:rPr>
                        <a:t>${string/%substring/replacement}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5598" marR="7289" marT="58309" marB="58309" anchor="ctr">
                    <a:solidFill>
                      <a:srgbClr val="0309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如果</a:t>
                      </a:r>
                      <a:r>
                        <a:rPr lang="en-US" altLang="zh-CN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$</a:t>
                      </a:r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string</a:t>
                      </a:r>
                      <a:r>
                        <a:rPr lang="zh-CN" alt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的后缀匹配</a:t>
                      </a:r>
                      <a:r>
                        <a:rPr lang="en-US" altLang="zh-CN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$</a:t>
                      </a:r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substring, </a:t>
                      </a:r>
                      <a:r>
                        <a:rPr lang="zh-CN" alt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那么就用</a:t>
                      </a:r>
                      <a:r>
                        <a:rPr lang="en-US" altLang="zh-CN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$</a:t>
                      </a:r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replacement</a:t>
                      </a:r>
                      <a:r>
                        <a:rPr lang="zh-CN" alt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来代替匹配到的</a:t>
                      </a:r>
                      <a:r>
                        <a:rPr lang="en-US" altLang="zh-CN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$</a:t>
                      </a:r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substring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5598" marR="7289" marT="58309" marB="58309" anchor="ctr">
                    <a:solidFill>
                      <a:srgbClr val="0309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87236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62846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C0B87-F68F-4D06-B73D-8C16682D7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字符串操作解析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BB903C-041B-44B5-ABAB-391636759A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/>
              <a:t>${#</a:t>
            </a:r>
            <a:r>
              <a:rPr lang="zh-CN" altLang="en-US" dirty="0"/>
              <a:t>变量名</a:t>
            </a:r>
            <a:r>
              <a:rPr lang="en-US" altLang="zh-CN" dirty="0"/>
              <a:t>}</a:t>
            </a:r>
            <a:r>
              <a:rPr lang="zh-CN" altLang="en-US" dirty="0"/>
              <a:t>得到字符串长度</a:t>
            </a:r>
            <a:endParaRPr lang="en-US" altLang="zh-CN" dirty="0"/>
          </a:p>
          <a:p>
            <a:r>
              <a:rPr lang="en-US" altLang="zh-CN" dirty="0"/>
              <a:t>${</a:t>
            </a:r>
            <a:r>
              <a:rPr lang="zh-CN" altLang="en-US" dirty="0"/>
              <a:t>变量名</a:t>
            </a:r>
            <a:r>
              <a:rPr lang="en-US" altLang="zh-CN" dirty="0"/>
              <a:t>:</a:t>
            </a:r>
            <a:r>
              <a:rPr lang="zh-CN" altLang="en-US" dirty="0"/>
              <a:t>起始</a:t>
            </a:r>
            <a:r>
              <a:rPr lang="en-US" altLang="zh-CN" dirty="0"/>
              <a:t>:</a:t>
            </a:r>
            <a:r>
              <a:rPr lang="zh-CN" altLang="en-US" dirty="0"/>
              <a:t>长度</a:t>
            </a:r>
            <a:r>
              <a:rPr lang="en-US" altLang="zh-CN" dirty="0"/>
              <a:t>}</a:t>
            </a:r>
            <a:r>
              <a:rPr lang="zh-CN" altLang="en-US" dirty="0"/>
              <a:t>得到子字符串</a:t>
            </a:r>
            <a:endParaRPr lang="en-US" altLang="zh-CN" dirty="0"/>
          </a:p>
          <a:p>
            <a:r>
              <a:rPr lang="en-US" altLang="zh-CN" dirty="0"/>
              <a:t>${</a:t>
            </a:r>
            <a:r>
              <a:rPr lang="zh-CN" altLang="en-US" dirty="0"/>
              <a:t>变量名</a:t>
            </a:r>
            <a:r>
              <a:rPr lang="en-US" altLang="zh-CN" dirty="0"/>
              <a:t>#substring</a:t>
            </a:r>
            <a:r>
              <a:rPr lang="zh-CN" altLang="en-US" dirty="0"/>
              <a:t>正则表达式</a:t>
            </a:r>
            <a:r>
              <a:rPr lang="en-US" altLang="zh-CN" dirty="0"/>
              <a:t>}</a:t>
            </a:r>
            <a:r>
              <a:rPr lang="zh-CN" altLang="en-US" dirty="0"/>
              <a:t>从字符串开头开始配备</a:t>
            </a:r>
            <a:r>
              <a:rPr lang="en-US" altLang="zh-CN" dirty="0"/>
              <a:t>substring,</a:t>
            </a:r>
            <a:r>
              <a:rPr lang="zh-CN" altLang="en-US" dirty="0"/>
              <a:t>删除匹配上的表达式</a:t>
            </a:r>
            <a:endParaRPr lang="en-US" altLang="zh-CN" dirty="0"/>
          </a:p>
          <a:p>
            <a:r>
              <a:rPr lang="en-US" altLang="zh-CN" dirty="0"/>
              <a:t>${</a:t>
            </a:r>
            <a:r>
              <a:rPr lang="zh-CN" altLang="en-US" dirty="0"/>
              <a:t>变量名</a:t>
            </a:r>
            <a:r>
              <a:rPr lang="en-US" altLang="zh-CN" dirty="0"/>
              <a:t>%substring</a:t>
            </a:r>
            <a:r>
              <a:rPr lang="zh-CN" altLang="en-US" dirty="0"/>
              <a:t>正则表达式</a:t>
            </a:r>
            <a:r>
              <a:rPr lang="en-US" altLang="zh-CN" dirty="0"/>
              <a:t>}</a:t>
            </a:r>
            <a:r>
              <a:rPr lang="zh-CN" altLang="en-US" dirty="0"/>
              <a:t>从字符串结尾开始配备</a:t>
            </a:r>
            <a:r>
              <a:rPr lang="en-US" altLang="zh-CN" dirty="0"/>
              <a:t>substring,</a:t>
            </a:r>
            <a:r>
              <a:rPr lang="zh-CN" altLang="en-US" dirty="0"/>
              <a:t>删除匹配上的表达式</a:t>
            </a:r>
            <a:endParaRPr lang="en-US" altLang="zh-CN" dirty="0"/>
          </a:p>
          <a:p>
            <a:r>
              <a:rPr lang="en-US" altLang="zh-CN" dirty="0"/>
              <a:t>${test##*/},${test%/*} </a:t>
            </a:r>
            <a:r>
              <a:rPr lang="zh-CN" altLang="en-US" dirty="0"/>
              <a:t>分别是得到文件名，和目录地址最简单方法</a:t>
            </a:r>
            <a:endParaRPr lang="en-US" dirty="0"/>
          </a:p>
          <a:p>
            <a:r>
              <a:rPr lang="en-US" altLang="zh-CN" dirty="0"/>
              <a:t>${</a:t>
            </a:r>
            <a:r>
              <a:rPr lang="zh-CN" altLang="en-US" dirty="0"/>
              <a:t>变量</a:t>
            </a:r>
            <a:r>
              <a:rPr lang="en-US" altLang="zh-CN" dirty="0"/>
              <a:t>/</a:t>
            </a:r>
            <a:r>
              <a:rPr lang="zh-CN" altLang="en-US" dirty="0"/>
              <a:t>查找</a:t>
            </a:r>
            <a:r>
              <a:rPr lang="en-US" altLang="zh-CN" dirty="0"/>
              <a:t>/</a:t>
            </a:r>
            <a:r>
              <a:rPr lang="zh-CN" altLang="en-US" dirty="0"/>
              <a:t>替换值</a:t>
            </a:r>
            <a:r>
              <a:rPr lang="en-US" altLang="zh-CN" dirty="0"/>
              <a:t>} </a:t>
            </a:r>
            <a:r>
              <a:rPr lang="zh-CN" altLang="en-US" dirty="0"/>
              <a:t>一个“</a:t>
            </a:r>
            <a:r>
              <a:rPr lang="en-US" altLang="zh-CN" dirty="0"/>
              <a:t>/”</a:t>
            </a:r>
            <a:r>
              <a:rPr lang="zh-CN" altLang="en-US" dirty="0"/>
              <a:t>表示替换第一个，”</a:t>
            </a:r>
            <a:r>
              <a:rPr lang="en-US" altLang="zh-CN" dirty="0"/>
              <a:t>//”</a:t>
            </a:r>
            <a:r>
              <a:rPr lang="zh-CN" altLang="en-US" dirty="0"/>
              <a:t>表示替换所有</a:t>
            </a:r>
            <a:r>
              <a:rPr lang="en-US" altLang="zh-CN" dirty="0"/>
              <a:t>,</a:t>
            </a:r>
            <a:r>
              <a:rPr lang="zh-CN" altLang="en-US" dirty="0"/>
              <a:t>当查找中出现了：”</a:t>
            </a:r>
            <a:r>
              <a:rPr lang="en-US" altLang="zh-CN" dirty="0"/>
              <a:t>/”</a:t>
            </a:r>
            <a:r>
              <a:rPr lang="zh-CN" altLang="en-US" dirty="0"/>
              <a:t>请加转义符”</a:t>
            </a:r>
            <a:r>
              <a:rPr lang="en-US" altLang="zh-CN" dirty="0"/>
              <a:t>\/”</a:t>
            </a:r>
            <a:r>
              <a:rPr lang="zh-CN" altLang="en-US" dirty="0"/>
              <a:t>表示</a:t>
            </a:r>
            <a:endParaRPr lang="en-US" altLang="zh-CN" dirty="0"/>
          </a:p>
          <a:p>
            <a:r>
              <a:rPr lang="en-US" dirty="0"/>
              <a:t>$substring</a:t>
            </a:r>
            <a:r>
              <a:rPr lang="zh-CN" altLang="en-US" dirty="0"/>
              <a:t>可以是一个正则表达式</a:t>
            </a:r>
            <a:endParaRPr lang="en-US" altLang="zh-CN" dirty="0"/>
          </a:p>
          <a:p>
            <a:r>
              <a:rPr lang="zh-CN" altLang="en-US" dirty="0"/>
              <a:t>字符串操作也可以通过</a:t>
            </a:r>
            <a:r>
              <a:rPr lang="en-US" altLang="zh-CN" dirty="0" err="1"/>
              <a:t>awk</a:t>
            </a:r>
            <a:r>
              <a:rPr lang="en-US" altLang="zh-CN" dirty="0"/>
              <a:t>, sed, expr</a:t>
            </a:r>
            <a:r>
              <a:rPr lang="zh-CN" altLang="en-US" dirty="0"/>
              <a:t>等命令实现，但速度相差上百倍。所以字符串操作应尽量使用内置操作符完成。</a:t>
            </a:r>
            <a:endParaRPr lang="en-US" altLang="zh-C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1441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FB0CB-5B4E-412A-867B-1CFF8EB00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重定向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0EBE00-2992-488F-A779-839D7B4E9B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67251"/>
          </a:xfrm>
        </p:spPr>
        <p:txBody>
          <a:bodyPr>
            <a:normAutofit fontScale="62500" lnSpcReduction="20000"/>
          </a:bodyPr>
          <a:lstStyle/>
          <a:p>
            <a:r>
              <a:rPr lang="zh-CN" altLang="en-US" dirty="0"/>
              <a:t>一般情况下，每个 </a:t>
            </a:r>
            <a:r>
              <a:rPr lang="en-US" altLang="zh-CN" dirty="0"/>
              <a:t>Unix/Linux </a:t>
            </a:r>
            <a:r>
              <a:rPr lang="zh-CN" altLang="en-US" dirty="0"/>
              <a:t>命令运行时都会打开三个文件：</a:t>
            </a:r>
            <a:endParaRPr lang="en-US" altLang="zh-CN" dirty="0"/>
          </a:p>
          <a:p>
            <a:pPr lvl="1"/>
            <a:r>
              <a:rPr lang="zh-CN" altLang="en-US" dirty="0"/>
              <a:t>标准输入文件</a:t>
            </a:r>
            <a:r>
              <a:rPr lang="en-US" altLang="zh-CN" dirty="0"/>
              <a:t>(stdin)</a:t>
            </a:r>
            <a:r>
              <a:rPr lang="zh-CN" altLang="en-US" dirty="0"/>
              <a:t>：</a:t>
            </a:r>
            <a:r>
              <a:rPr lang="en-US" altLang="zh-CN" dirty="0"/>
              <a:t>stdin</a:t>
            </a:r>
            <a:r>
              <a:rPr lang="zh-CN" altLang="en-US" dirty="0"/>
              <a:t>的文件描述符为</a:t>
            </a:r>
            <a:r>
              <a:rPr lang="en-US" altLang="zh-CN" dirty="0"/>
              <a:t>0</a:t>
            </a:r>
            <a:r>
              <a:rPr lang="zh-CN" altLang="en-US" dirty="0"/>
              <a:t>，</a:t>
            </a:r>
            <a:r>
              <a:rPr lang="en-US" altLang="zh-CN" dirty="0"/>
              <a:t>Unix</a:t>
            </a:r>
            <a:r>
              <a:rPr lang="zh-CN" altLang="en-US" dirty="0"/>
              <a:t>程序默认从</a:t>
            </a:r>
            <a:r>
              <a:rPr lang="en-US" altLang="zh-CN" dirty="0"/>
              <a:t>stdin</a:t>
            </a:r>
            <a:r>
              <a:rPr lang="zh-CN" altLang="en-US" dirty="0"/>
              <a:t>读取数据</a:t>
            </a:r>
            <a:endParaRPr lang="en-US" altLang="zh-CN" dirty="0"/>
          </a:p>
          <a:p>
            <a:pPr lvl="1"/>
            <a:r>
              <a:rPr lang="zh-CN" altLang="en-US" dirty="0"/>
              <a:t>标准输出文件</a:t>
            </a:r>
            <a:r>
              <a:rPr lang="en-US" altLang="zh-CN" dirty="0"/>
              <a:t>(</a:t>
            </a:r>
            <a:r>
              <a:rPr lang="en-US" altLang="zh-CN" dirty="0" err="1"/>
              <a:t>stdout</a:t>
            </a:r>
            <a:r>
              <a:rPr lang="en-US" altLang="zh-CN" dirty="0"/>
              <a:t>)</a:t>
            </a:r>
            <a:r>
              <a:rPr lang="zh-CN" altLang="en-US" dirty="0"/>
              <a:t>：</a:t>
            </a:r>
            <a:r>
              <a:rPr lang="en-US" altLang="zh-CN" dirty="0" err="1"/>
              <a:t>stdout</a:t>
            </a:r>
            <a:r>
              <a:rPr lang="en-US" altLang="zh-CN" dirty="0"/>
              <a:t> </a:t>
            </a:r>
            <a:r>
              <a:rPr lang="zh-CN" altLang="en-US" dirty="0"/>
              <a:t>的文件描述符为</a:t>
            </a:r>
            <a:r>
              <a:rPr lang="en-US" altLang="zh-CN" dirty="0"/>
              <a:t>1</a:t>
            </a:r>
            <a:r>
              <a:rPr lang="zh-CN" altLang="en-US" dirty="0"/>
              <a:t>，</a:t>
            </a:r>
            <a:r>
              <a:rPr lang="en-US" altLang="zh-CN" dirty="0"/>
              <a:t>Unix</a:t>
            </a:r>
            <a:r>
              <a:rPr lang="zh-CN" altLang="en-US" dirty="0"/>
              <a:t>程序默认向</a:t>
            </a:r>
            <a:r>
              <a:rPr lang="en-US" altLang="zh-CN" dirty="0" err="1"/>
              <a:t>stdout</a:t>
            </a:r>
            <a:r>
              <a:rPr lang="zh-CN" altLang="en-US" dirty="0"/>
              <a:t>输出数据</a:t>
            </a:r>
            <a:endParaRPr lang="en-US" altLang="zh-CN" dirty="0"/>
          </a:p>
          <a:p>
            <a:pPr lvl="1"/>
            <a:r>
              <a:rPr lang="zh-CN" altLang="en-US" dirty="0"/>
              <a:t>标准错误文件</a:t>
            </a:r>
            <a:r>
              <a:rPr lang="en-US" altLang="zh-CN" dirty="0"/>
              <a:t>(stderr)</a:t>
            </a:r>
            <a:r>
              <a:rPr lang="zh-CN" altLang="en-US" dirty="0"/>
              <a:t>：</a:t>
            </a:r>
            <a:r>
              <a:rPr lang="en-US" altLang="zh-CN" dirty="0"/>
              <a:t>stderr</a:t>
            </a:r>
            <a:r>
              <a:rPr lang="zh-CN" altLang="en-US" dirty="0"/>
              <a:t>的文件描述符为</a:t>
            </a:r>
            <a:r>
              <a:rPr lang="en-US" altLang="zh-CN" dirty="0"/>
              <a:t>2</a:t>
            </a:r>
            <a:r>
              <a:rPr lang="zh-CN" altLang="en-US" dirty="0"/>
              <a:t>，</a:t>
            </a:r>
            <a:r>
              <a:rPr lang="en-US" altLang="zh-CN" dirty="0"/>
              <a:t>Unix</a:t>
            </a:r>
            <a:r>
              <a:rPr lang="zh-CN" altLang="en-US" dirty="0"/>
              <a:t>程序会向</a:t>
            </a:r>
            <a:r>
              <a:rPr lang="en-US" altLang="zh-CN" dirty="0"/>
              <a:t>stderr</a:t>
            </a:r>
            <a:r>
              <a:rPr lang="zh-CN" altLang="en-US" dirty="0"/>
              <a:t>流中写入错误信息</a:t>
            </a:r>
            <a:endParaRPr lang="en-US" altLang="zh-CN" dirty="0"/>
          </a:p>
          <a:p>
            <a:pPr lvl="1"/>
            <a:r>
              <a:rPr lang="zh-CN" altLang="en-US" dirty="0"/>
              <a:t>通常情况下，标准输入和标准输出都是你的终端</a:t>
            </a:r>
            <a:endParaRPr lang="en-US" altLang="zh-CN" dirty="0"/>
          </a:p>
          <a:p>
            <a:r>
              <a:rPr lang="zh-CN" altLang="en-US" dirty="0"/>
              <a:t>可以使用重定向命令改变输入和输出的行为：</a:t>
            </a:r>
            <a:endParaRPr lang="en-US" altLang="zh-CN" dirty="0"/>
          </a:p>
          <a:p>
            <a:pPr lvl="1"/>
            <a:r>
              <a:rPr lang="en-US" altLang="zh-CN" dirty="0">
                <a:highlight>
                  <a:srgbClr val="0000FF"/>
                </a:highlight>
              </a:rPr>
              <a:t>command &gt; file</a:t>
            </a:r>
            <a:r>
              <a:rPr lang="zh-CN" altLang="en-US" dirty="0"/>
              <a:t>：将命令的输出重定向以覆盖方式写入文件</a:t>
            </a:r>
            <a:endParaRPr lang="en-US" altLang="zh-CN" dirty="0"/>
          </a:p>
          <a:p>
            <a:pPr lvl="1"/>
            <a:r>
              <a:rPr lang="en-US" altLang="zh-CN" dirty="0">
                <a:highlight>
                  <a:srgbClr val="0000FF"/>
                </a:highlight>
              </a:rPr>
              <a:t>command &gt;&gt; file</a:t>
            </a:r>
            <a:r>
              <a:rPr lang="zh-CN" altLang="en-US" dirty="0"/>
              <a:t>：将命令的输出重定向以追加方式写入文件</a:t>
            </a:r>
            <a:endParaRPr lang="en-US" altLang="zh-CN" dirty="0"/>
          </a:p>
          <a:p>
            <a:pPr lvl="1"/>
            <a:r>
              <a:rPr lang="en-US" altLang="zh-CN" dirty="0">
                <a:highlight>
                  <a:srgbClr val="0000FF"/>
                </a:highlight>
              </a:rPr>
              <a:t>command &lt; file</a:t>
            </a:r>
            <a:r>
              <a:rPr lang="zh-CN" altLang="en-US" dirty="0"/>
              <a:t>：将输入重定向到文件（从文件输入）</a:t>
            </a:r>
            <a:endParaRPr lang="en-US" altLang="zh-CN" dirty="0"/>
          </a:p>
          <a:p>
            <a:pPr lvl="1"/>
            <a:r>
              <a:rPr lang="en-US" altLang="zh-CN" dirty="0">
                <a:highlight>
                  <a:srgbClr val="0000FF"/>
                </a:highlight>
              </a:rPr>
              <a:t>&lt;&lt; tag</a:t>
            </a:r>
            <a:r>
              <a:rPr lang="zh-CN" altLang="en-US" dirty="0"/>
              <a:t>： </a:t>
            </a:r>
            <a:r>
              <a:rPr lang="en-US" altLang="zh-CN" dirty="0"/>
              <a:t>(Here Document)</a:t>
            </a:r>
            <a:r>
              <a:rPr lang="zh-CN" altLang="en-US" dirty="0"/>
              <a:t>将开始标记 </a:t>
            </a:r>
            <a:r>
              <a:rPr lang="en-US" altLang="zh-CN" dirty="0"/>
              <a:t>tag </a:t>
            </a:r>
            <a:r>
              <a:rPr lang="zh-CN" altLang="en-US" dirty="0"/>
              <a:t>和结束标记 </a:t>
            </a:r>
            <a:r>
              <a:rPr lang="en-US" altLang="zh-CN" dirty="0"/>
              <a:t>tag </a:t>
            </a:r>
            <a:r>
              <a:rPr lang="zh-CN" altLang="en-US" dirty="0"/>
              <a:t>之间的内容作为输入</a:t>
            </a:r>
            <a:endParaRPr lang="en-US" altLang="zh-CN" dirty="0"/>
          </a:p>
          <a:p>
            <a:r>
              <a:rPr lang="zh-CN" altLang="en-US" dirty="0"/>
              <a:t>文件描述符操作：</a:t>
            </a:r>
            <a:endParaRPr lang="en-US" altLang="zh-CN" dirty="0"/>
          </a:p>
          <a:p>
            <a:pPr lvl="1"/>
            <a:r>
              <a:rPr lang="en-US" altLang="zh-CN" dirty="0">
                <a:highlight>
                  <a:srgbClr val="0000FF"/>
                </a:highlight>
              </a:rPr>
              <a:t>n &gt; file</a:t>
            </a:r>
            <a:r>
              <a:rPr lang="zh-CN" altLang="en-US" dirty="0"/>
              <a:t>：将文件描述符为 </a:t>
            </a:r>
            <a:r>
              <a:rPr lang="en-US" dirty="0"/>
              <a:t>n </a:t>
            </a:r>
            <a:r>
              <a:rPr lang="zh-CN" altLang="en-US" dirty="0"/>
              <a:t>的文件重定向到 </a:t>
            </a:r>
            <a:r>
              <a:rPr lang="en-US" dirty="0"/>
              <a:t>file</a:t>
            </a:r>
          </a:p>
          <a:p>
            <a:pPr lvl="1"/>
            <a:r>
              <a:rPr lang="en-US" dirty="0">
                <a:highlight>
                  <a:srgbClr val="0000FF"/>
                </a:highlight>
              </a:rPr>
              <a:t>n &gt;&gt; file</a:t>
            </a:r>
            <a:r>
              <a:rPr lang="zh-CN" altLang="en-US" dirty="0"/>
              <a:t>：将文件描述符为 </a:t>
            </a:r>
            <a:r>
              <a:rPr lang="en-US" dirty="0"/>
              <a:t>n </a:t>
            </a:r>
            <a:r>
              <a:rPr lang="zh-CN" altLang="en-US" dirty="0"/>
              <a:t>的文件以追加的方式重定向到 </a:t>
            </a:r>
            <a:r>
              <a:rPr lang="en-US" dirty="0"/>
              <a:t>file</a:t>
            </a:r>
          </a:p>
          <a:p>
            <a:pPr lvl="1"/>
            <a:r>
              <a:rPr lang="en-US" dirty="0">
                <a:highlight>
                  <a:srgbClr val="0000FF"/>
                </a:highlight>
              </a:rPr>
              <a:t>n &gt;&amp; m</a:t>
            </a:r>
            <a:r>
              <a:rPr lang="zh-CN" altLang="en-US" dirty="0"/>
              <a:t>：将输出文件 </a:t>
            </a:r>
            <a:r>
              <a:rPr lang="en-US" dirty="0"/>
              <a:t>m </a:t>
            </a:r>
            <a:r>
              <a:rPr lang="zh-CN" altLang="en-US" dirty="0"/>
              <a:t>和 </a:t>
            </a:r>
            <a:r>
              <a:rPr lang="en-US" dirty="0"/>
              <a:t>n </a:t>
            </a:r>
            <a:r>
              <a:rPr lang="zh-CN" altLang="en-US" dirty="0"/>
              <a:t>合并</a:t>
            </a:r>
            <a:endParaRPr lang="en-US" altLang="zh-CN" dirty="0"/>
          </a:p>
          <a:p>
            <a:pPr lvl="1"/>
            <a:r>
              <a:rPr lang="en-US" dirty="0">
                <a:highlight>
                  <a:srgbClr val="0000FF"/>
                </a:highlight>
              </a:rPr>
              <a:t>n &lt;&amp; m</a:t>
            </a:r>
            <a:r>
              <a:rPr lang="zh-CN" altLang="en-US" dirty="0"/>
              <a:t>：将输入文件 </a:t>
            </a:r>
            <a:r>
              <a:rPr lang="en-US" dirty="0"/>
              <a:t>m </a:t>
            </a:r>
            <a:r>
              <a:rPr lang="zh-CN" altLang="en-US" dirty="0"/>
              <a:t>和 </a:t>
            </a:r>
            <a:r>
              <a:rPr lang="en-US" dirty="0"/>
              <a:t>n </a:t>
            </a:r>
            <a:r>
              <a:rPr lang="zh-CN" altLang="en-US" dirty="0"/>
              <a:t>合并</a:t>
            </a:r>
            <a:endParaRPr lang="en-US" altLang="zh-CN" dirty="0"/>
          </a:p>
          <a:p>
            <a:pPr lvl="1"/>
            <a:r>
              <a:rPr lang="en-US" altLang="zh-CN" dirty="0">
                <a:highlight>
                  <a:srgbClr val="0000FF"/>
                </a:highlight>
              </a:rPr>
              <a:t>&lt; &amp;-</a:t>
            </a:r>
            <a:r>
              <a:rPr lang="zh-CN" altLang="en-US" dirty="0"/>
              <a:t>：关闭标准输入</a:t>
            </a:r>
            <a:endParaRPr lang="en-US" altLang="zh-CN" dirty="0"/>
          </a:p>
          <a:p>
            <a:pPr lvl="1"/>
            <a:r>
              <a:rPr lang="en-US" altLang="zh-CN" dirty="0">
                <a:highlight>
                  <a:srgbClr val="0000FF"/>
                </a:highlight>
              </a:rPr>
              <a:t>&gt; &amp;-</a:t>
            </a:r>
            <a:r>
              <a:rPr lang="zh-CN" altLang="en-US" dirty="0"/>
              <a:t>：关闭标准输出</a:t>
            </a:r>
            <a:endParaRPr lang="en-US" altLang="zh-CN" dirty="0"/>
          </a:p>
          <a:p>
            <a:r>
              <a:rPr lang="en-US" altLang="zh-CN" dirty="0"/>
              <a:t>/dev/null </a:t>
            </a:r>
            <a:r>
              <a:rPr lang="zh-CN" altLang="en-US" dirty="0"/>
              <a:t>文件</a:t>
            </a:r>
            <a:endParaRPr lang="en-US" altLang="zh-CN" dirty="0"/>
          </a:p>
          <a:p>
            <a:pPr lvl="1"/>
            <a:r>
              <a:rPr lang="zh-CN" altLang="en-US" dirty="0"/>
              <a:t>如果希望执行某个命令，但又不希望在屏幕上显示输出结果，那么可以将输出重定向到</a:t>
            </a:r>
            <a:r>
              <a:rPr lang="en-US" altLang="zh-CN" dirty="0"/>
              <a:t>/dev/null</a:t>
            </a:r>
          </a:p>
        </p:txBody>
      </p:sp>
    </p:spTree>
    <p:extLst>
      <p:ext uri="{BB962C8B-B14F-4D97-AF65-F5344CB8AC3E}">
        <p14:creationId xmlns:p14="http://schemas.microsoft.com/office/powerpoint/2010/main" val="42197163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914B8-5CD3-4A7D-A6A1-B03CA8458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重定向示例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AAF5CE-7A50-402D-B6FD-2F0FFA5B2D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>
                <a:highlight>
                  <a:srgbClr val="C0C0C0"/>
                </a:highlight>
              </a:rPr>
              <a:t>command &gt; file</a:t>
            </a:r>
            <a:r>
              <a:rPr lang="zh-CN" altLang="en-US" dirty="0"/>
              <a:t>：将 </a:t>
            </a:r>
            <a:r>
              <a:rPr lang="en-US" dirty="0" err="1"/>
              <a:t>stdout</a:t>
            </a:r>
            <a:r>
              <a:rPr lang="zh-CN" altLang="en-US" dirty="0"/>
              <a:t>重定向到</a:t>
            </a:r>
            <a:r>
              <a:rPr lang="en-US" dirty="0"/>
              <a:t>file</a:t>
            </a:r>
          </a:p>
          <a:p>
            <a:r>
              <a:rPr lang="en-US" dirty="0">
                <a:highlight>
                  <a:srgbClr val="C0C0C0"/>
                </a:highlight>
              </a:rPr>
              <a:t>command &lt; file</a:t>
            </a:r>
            <a:r>
              <a:rPr lang="zh-CN" altLang="en-US" dirty="0"/>
              <a:t>：将</a:t>
            </a:r>
            <a:r>
              <a:rPr lang="en-US" dirty="0"/>
              <a:t>stdin</a:t>
            </a:r>
            <a:r>
              <a:rPr lang="zh-CN" altLang="en-US" dirty="0"/>
              <a:t>重定向到</a:t>
            </a:r>
            <a:r>
              <a:rPr lang="en-US" dirty="0"/>
              <a:t>file</a:t>
            </a:r>
          </a:p>
          <a:p>
            <a:r>
              <a:rPr lang="en-US" dirty="0">
                <a:highlight>
                  <a:srgbClr val="C0C0C0"/>
                </a:highlight>
              </a:rPr>
              <a:t>command &lt; file1 &gt; file2</a:t>
            </a:r>
            <a:r>
              <a:rPr lang="zh-CN" altLang="en-US" dirty="0"/>
              <a:t>：同时将</a:t>
            </a:r>
            <a:r>
              <a:rPr lang="en-US" altLang="zh-CN" dirty="0"/>
              <a:t>stdin</a:t>
            </a:r>
            <a:r>
              <a:rPr lang="zh-CN" altLang="en-US" dirty="0"/>
              <a:t>重定向到</a:t>
            </a:r>
            <a:r>
              <a:rPr lang="en-US" dirty="0"/>
              <a:t>file1</a:t>
            </a:r>
            <a:r>
              <a:rPr lang="zh-CN" altLang="en-US" dirty="0"/>
              <a:t>，将 </a:t>
            </a:r>
            <a:r>
              <a:rPr lang="en-US" dirty="0" err="1"/>
              <a:t>stdout</a:t>
            </a:r>
            <a:r>
              <a:rPr lang="zh-CN" altLang="en-US" dirty="0"/>
              <a:t>重定向到</a:t>
            </a:r>
            <a:r>
              <a:rPr lang="en-US" dirty="0"/>
              <a:t>file2</a:t>
            </a:r>
          </a:p>
          <a:p>
            <a:r>
              <a:rPr lang="en-US" dirty="0">
                <a:highlight>
                  <a:srgbClr val="C0C0C0"/>
                </a:highlight>
              </a:rPr>
              <a:t>command 2 &gt; file</a:t>
            </a:r>
            <a:r>
              <a:rPr lang="zh-CN" altLang="en-US" dirty="0"/>
              <a:t>：将</a:t>
            </a:r>
            <a:r>
              <a:rPr lang="en-US" altLang="zh-CN" dirty="0"/>
              <a:t>stderr</a:t>
            </a:r>
            <a:r>
              <a:rPr lang="zh-CN" altLang="en-US" dirty="0"/>
              <a:t>重定向到</a:t>
            </a:r>
            <a:r>
              <a:rPr lang="en-US" altLang="zh-CN" dirty="0"/>
              <a:t>file</a:t>
            </a:r>
          </a:p>
          <a:p>
            <a:r>
              <a:rPr lang="en-US" dirty="0">
                <a:highlight>
                  <a:srgbClr val="C0C0C0"/>
                </a:highlight>
              </a:rPr>
              <a:t>command &gt; file 2&gt;&amp;1</a:t>
            </a:r>
            <a:r>
              <a:rPr lang="zh-CN" altLang="en-US" dirty="0"/>
              <a:t>：将</a:t>
            </a:r>
            <a:r>
              <a:rPr lang="en-US" dirty="0"/>
              <a:t>stderr</a:t>
            </a:r>
            <a:r>
              <a:rPr lang="zh-CN" altLang="en-US" dirty="0"/>
              <a:t>和</a:t>
            </a:r>
            <a:r>
              <a:rPr lang="en-US" dirty="0" err="1"/>
              <a:t>stdout</a:t>
            </a:r>
            <a:r>
              <a:rPr lang="zh-CN" altLang="en-US" dirty="0"/>
              <a:t>合并后重定向到 </a:t>
            </a:r>
            <a:r>
              <a:rPr lang="en-US" dirty="0"/>
              <a:t>file</a:t>
            </a:r>
          </a:p>
          <a:p>
            <a:r>
              <a:rPr lang="en-US" altLang="zh-CN" dirty="0">
                <a:highlight>
                  <a:srgbClr val="C0C0C0"/>
                </a:highlight>
              </a:rPr>
              <a:t>command &gt; /dev/null 2&gt;&amp;1</a:t>
            </a:r>
            <a:r>
              <a:rPr lang="zh-CN" altLang="en-US" dirty="0"/>
              <a:t>：丢弃命令所有输出</a:t>
            </a:r>
            <a:endParaRPr lang="en-US" dirty="0"/>
          </a:p>
          <a:p>
            <a:r>
              <a:rPr lang="en-US" dirty="0"/>
              <a:t>H</a:t>
            </a:r>
            <a:r>
              <a:rPr lang="en-US" altLang="zh-CN" dirty="0"/>
              <a:t>ere Document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将两个 </a:t>
            </a:r>
            <a:r>
              <a:rPr lang="en-US" dirty="0"/>
              <a:t>delimiter </a:t>
            </a:r>
            <a:r>
              <a:rPr lang="zh-CN" altLang="en-US" dirty="0"/>
              <a:t>之间的内容</a:t>
            </a:r>
            <a:r>
              <a:rPr lang="en-US" altLang="zh-CN" dirty="0"/>
              <a:t>(</a:t>
            </a:r>
            <a:r>
              <a:rPr lang="en-US" dirty="0"/>
              <a:t>document) </a:t>
            </a:r>
            <a:r>
              <a:rPr lang="zh-CN" altLang="en-US" dirty="0"/>
              <a:t>作为输入传递给 </a:t>
            </a:r>
            <a:r>
              <a:rPr lang="en-US" dirty="0"/>
              <a:t>command</a:t>
            </a:r>
          </a:p>
          <a:p>
            <a:pPr lvl="1"/>
            <a:r>
              <a:rPr lang="zh-CN" altLang="en-US" dirty="0"/>
              <a:t>结尾的</a:t>
            </a:r>
            <a:r>
              <a:rPr lang="en-US" altLang="zh-CN" dirty="0"/>
              <a:t>delimiter </a:t>
            </a:r>
            <a:r>
              <a:rPr lang="zh-CN" altLang="en-US" dirty="0"/>
              <a:t>一定要顶格写，前面不能有任何字符，后面也不能有任何字符，包括空格和 </a:t>
            </a:r>
            <a:r>
              <a:rPr lang="en-US" altLang="zh-CN" dirty="0"/>
              <a:t>tab </a:t>
            </a:r>
            <a:r>
              <a:rPr lang="zh-CN" altLang="en-US" dirty="0"/>
              <a:t>缩进</a:t>
            </a:r>
            <a:endParaRPr lang="en-US" altLang="zh-CN" dirty="0"/>
          </a:p>
          <a:p>
            <a:pPr lvl="1"/>
            <a:r>
              <a:rPr lang="zh-CN" altLang="en-US" dirty="0"/>
              <a:t>开始的</a:t>
            </a:r>
            <a:r>
              <a:rPr lang="en-US" dirty="0"/>
              <a:t>delimiter</a:t>
            </a:r>
            <a:r>
              <a:rPr lang="zh-CN" altLang="en-US" dirty="0"/>
              <a:t>前后的空格会被忽略掉</a:t>
            </a:r>
            <a:endParaRPr lang="en-US" altLang="zh-CN" dirty="0"/>
          </a:p>
          <a:p>
            <a:pPr lvl="1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1D90EE-9932-41F9-9C71-96D5CE599455}"/>
              </a:ext>
            </a:extLst>
          </p:cNvPr>
          <p:cNvSpPr txBox="1"/>
          <p:nvPr/>
        </p:nvSpPr>
        <p:spPr>
          <a:xfrm>
            <a:off x="1624613" y="4143337"/>
            <a:ext cx="2379215" cy="923330"/>
          </a:xfrm>
          <a:prstGeom prst="rect">
            <a:avLst/>
          </a:prstGeom>
          <a:solidFill>
            <a:srgbClr val="0309F7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0309F7"/>
                </a:highlight>
              </a:rPr>
              <a:t>command &lt;&lt; delimiter</a:t>
            </a:r>
          </a:p>
          <a:p>
            <a:r>
              <a:rPr lang="en-US" dirty="0">
                <a:highlight>
                  <a:srgbClr val="0309F7"/>
                </a:highlight>
              </a:rPr>
              <a:t>    document</a:t>
            </a:r>
          </a:p>
          <a:p>
            <a:r>
              <a:rPr lang="en-US" dirty="0">
                <a:highlight>
                  <a:srgbClr val="0309F7"/>
                </a:highlight>
              </a:rPr>
              <a:t>delimiter</a:t>
            </a:r>
          </a:p>
        </p:txBody>
      </p:sp>
    </p:spTree>
    <p:extLst>
      <p:ext uri="{BB962C8B-B14F-4D97-AF65-F5344CB8AC3E}">
        <p14:creationId xmlns:p14="http://schemas.microsoft.com/office/powerpoint/2010/main" val="35692422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19B1C-B87E-4457-9073-C08B22B7C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管道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034AFF-1458-4702-8CDB-7678DDC60B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将一个命令的输出作为下一个命令的输入</a:t>
            </a:r>
            <a:endParaRPr lang="en-US" altLang="zh-CN" dirty="0"/>
          </a:p>
          <a:p>
            <a:pPr lvl="1"/>
            <a:r>
              <a:rPr lang="en-US" altLang="zh-CN" dirty="0"/>
              <a:t>command1 | command2 | </a:t>
            </a:r>
            <a:r>
              <a:rPr lang="en-US" dirty="0"/>
              <a:t>command3</a:t>
            </a:r>
            <a:endParaRPr lang="en-US" altLang="zh-CN" dirty="0"/>
          </a:p>
          <a:p>
            <a:r>
              <a:rPr lang="zh-CN" altLang="en-US" dirty="0"/>
              <a:t>这是</a:t>
            </a:r>
            <a:r>
              <a:rPr lang="en-US" altLang="zh-CN" dirty="0"/>
              <a:t>Linux</a:t>
            </a:r>
            <a:r>
              <a:rPr lang="zh-CN" altLang="en-US" dirty="0"/>
              <a:t>最常用的技巧，将多个简单命令如流水线般组合起来实现复杂功能</a:t>
            </a:r>
            <a:endParaRPr lang="en-US" altLang="zh-CN" dirty="0"/>
          </a:p>
          <a:p>
            <a:r>
              <a:rPr lang="zh-CN" altLang="en-US" dirty="0"/>
              <a:t>管道仅将</a:t>
            </a:r>
            <a:r>
              <a:rPr lang="en-US" altLang="zh-CN" dirty="0" err="1"/>
              <a:t>stdout</a:t>
            </a:r>
            <a:r>
              <a:rPr lang="zh-CN" altLang="en-US" dirty="0"/>
              <a:t>导向</a:t>
            </a:r>
            <a:r>
              <a:rPr lang="en-US" altLang="zh-CN" dirty="0"/>
              <a:t>stdin</a:t>
            </a:r>
            <a:r>
              <a:rPr lang="zh-CN" altLang="en-US" dirty="0"/>
              <a:t>，所以后面的程序仅能处理前面程序的正确输出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970986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7DAC4-A66E-4F22-8416-6FFC68EDF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168805" cy="1325563"/>
          </a:xfrm>
        </p:spPr>
        <p:txBody>
          <a:bodyPr/>
          <a:lstStyle/>
          <a:p>
            <a:r>
              <a:rPr lang="en-US" altLang="zh-CN" dirty="0"/>
              <a:t>if</a:t>
            </a:r>
            <a:r>
              <a:rPr lang="zh-CN" altLang="en-US" dirty="0"/>
              <a:t>语句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C0B4F-6D1A-4643-82AD-B53217DACF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4168805" cy="420231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dirty="0"/>
              <a:t>S</a:t>
            </a:r>
            <a:r>
              <a:rPr lang="en-US" altLang="zh-CN" sz="2400" dirty="0"/>
              <a:t>hell</a:t>
            </a:r>
            <a:r>
              <a:rPr lang="zh-CN" altLang="en-US" sz="2400" dirty="0"/>
              <a:t>有三种</a:t>
            </a:r>
            <a:r>
              <a:rPr lang="en-US" altLang="zh-CN" sz="2400" dirty="0"/>
              <a:t>if … else</a:t>
            </a:r>
            <a:r>
              <a:rPr lang="zh-CN" altLang="en-US" sz="2400" dirty="0"/>
              <a:t>语句</a:t>
            </a:r>
            <a:endParaRPr lang="en-US" altLang="zh-CN" sz="2400" dirty="0"/>
          </a:p>
          <a:p>
            <a:pPr>
              <a:lnSpc>
                <a:spcPct val="100000"/>
              </a:lnSpc>
            </a:pPr>
            <a:r>
              <a:rPr lang="en-US" altLang="zh-CN" sz="2400" dirty="0"/>
              <a:t>if, then, </a:t>
            </a:r>
            <a:r>
              <a:rPr lang="en-US" altLang="zh-CN" sz="2400" dirty="0" err="1"/>
              <a:t>elif</a:t>
            </a:r>
            <a:r>
              <a:rPr lang="en-US" altLang="zh-CN" sz="2400" dirty="0"/>
              <a:t>, fi</a:t>
            </a:r>
            <a:r>
              <a:rPr lang="zh-CN" altLang="en-US" sz="2400" dirty="0"/>
              <a:t>都是内部命令，故它们之间需要空行或分号分隔</a:t>
            </a:r>
            <a:endParaRPr lang="en-US" altLang="zh-CN" sz="2400" dirty="0"/>
          </a:p>
          <a:p>
            <a:pPr>
              <a:lnSpc>
                <a:spcPct val="100000"/>
              </a:lnSpc>
            </a:pPr>
            <a:r>
              <a:rPr lang="en-US" altLang="zh-CN" sz="2400" dirty="0"/>
              <a:t>if</a:t>
            </a:r>
            <a:r>
              <a:rPr lang="zh-CN" altLang="en-US" sz="2400" dirty="0"/>
              <a:t>后接条件判断，可以是</a:t>
            </a:r>
            <a:r>
              <a:rPr lang="en-US" altLang="zh-CN" sz="2400" dirty="0"/>
              <a:t>[ ], $[], [[]], (())</a:t>
            </a:r>
            <a:r>
              <a:rPr lang="zh-CN" altLang="en-US" sz="2400" dirty="0"/>
              <a:t>或</a:t>
            </a:r>
            <a:r>
              <a:rPr lang="en-US" altLang="zh-CN" sz="2400" dirty="0"/>
              <a:t>test</a:t>
            </a:r>
            <a:r>
              <a:rPr lang="zh-CN" altLang="en-US" sz="2400" dirty="0"/>
              <a:t>命令</a:t>
            </a:r>
            <a:endParaRPr lang="en-US" altLang="zh-CN" sz="2400" dirty="0"/>
          </a:p>
          <a:p>
            <a:pPr>
              <a:lnSpc>
                <a:spcPct val="100000"/>
              </a:lnSpc>
            </a:pPr>
            <a:r>
              <a:rPr lang="en-US" altLang="zh-CN" sz="2400" dirty="0"/>
              <a:t>if ... else </a:t>
            </a:r>
            <a:r>
              <a:rPr lang="zh-CN" altLang="en-US" sz="2400" dirty="0"/>
              <a:t>语句也可以写成一行，以命令的方式来运行</a:t>
            </a:r>
            <a:endParaRPr lang="en-US" altLang="zh-CN" sz="2400" dirty="0"/>
          </a:p>
          <a:p>
            <a:pPr>
              <a:lnSpc>
                <a:spcPct val="100000"/>
              </a:lnSpc>
            </a:pPr>
            <a:endParaRPr lang="en-US" altLang="zh-CN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E04667-65D2-4CC5-8F05-99FD9E54B83B}"/>
              </a:ext>
            </a:extLst>
          </p:cNvPr>
          <p:cNvSpPr txBox="1"/>
          <p:nvPr/>
        </p:nvSpPr>
        <p:spPr>
          <a:xfrm>
            <a:off x="5637320" y="868569"/>
            <a:ext cx="5716480" cy="830997"/>
          </a:xfrm>
          <a:prstGeom prst="rect">
            <a:avLst/>
          </a:prstGeom>
          <a:solidFill>
            <a:srgbClr val="0309F7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if [ expression ]</a:t>
            </a:r>
          </a:p>
          <a:p>
            <a:r>
              <a:rPr lang="en-US" sz="1200" dirty="0"/>
              <a:t>then</a:t>
            </a:r>
          </a:p>
          <a:p>
            <a:r>
              <a:rPr lang="en-US" sz="1200" dirty="0"/>
              <a:t>   Statement(s) to be executed if expression is true</a:t>
            </a:r>
          </a:p>
          <a:p>
            <a:r>
              <a:rPr lang="en-US" sz="1200" dirty="0"/>
              <a:t>fi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D0487C-9116-434A-ACC2-C2F499B7111C}"/>
              </a:ext>
            </a:extLst>
          </p:cNvPr>
          <p:cNvSpPr txBox="1"/>
          <p:nvPr/>
        </p:nvSpPr>
        <p:spPr>
          <a:xfrm>
            <a:off x="5637319" y="1919925"/>
            <a:ext cx="5716480" cy="1200329"/>
          </a:xfrm>
          <a:prstGeom prst="rect">
            <a:avLst/>
          </a:prstGeom>
          <a:solidFill>
            <a:srgbClr val="0309F7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if [ expression ]</a:t>
            </a:r>
          </a:p>
          <a:p>
            <a:r>
              <a:rPr lang="en-US" sz="1200" dirty="0"/>
              <a:t>then</a:t>
            </a:r>
          </a:p>
          <a:p>
            <a:r>
              <a:rPr lang="en-US" sz="1200" dirty="0"/>
              <a:t>   Statement(s) to be executed if expression is true</a:t>
            </a:r>
          </a:p>
          <a:p>
            <a:r>
              <a:rPr lang="en-US" sz="1200" dirty="0"/>
              <a:t>else</a:t>
            </a:r>
          </a:p>
          <a:p>
            <a:r>
              <a:rPr lang="en-US" sz="1200" dirty="0"/>
              <a:t>   Statement(s) to be executed if expression is not true</a:t>
            </a:r>
          </a:p>
          <a:p>
            <a:r>
              <a:rPr lang="en-US" sz="1200" dirty="0"/>
              <a:t>fi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B966A4-B6BA-46A0-AD62-685B7082DEF3}"/>
              </a:ext>
            </a:extLst>
          </p:cNvPr>
          <p:cNvSpPr txBox="1"/>
          <p:nvPr/>
        </p:nvSpPr>
        <p:spPr>
          <a:xfrm>
            <a:off x="5637319" y="3340613"/>
            <a:ext cx="5716480" cy="2308324"/>
          </a:xfrm>
          <a:prstGeom prst="rect">
            <a:avLst/>
          </a:prstGeom>
          <a:solidFill>
            <a:srgbClr val="0309F7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if [ expression 1 ]</a:t>
            </a:r>
          </a:p>
          <a:p>
            <a:r>
              <a:rPr lang="en-US" sz="1200" dirty="0"/>
              <a:t>then</a:t>
            </a:r>
          </a:p>
          <a:p>
            <a:r>
              <a:rPr lang="en-US" sz="1200" dirty="0"/>
              <a:t>   Statement(s) to be executed if expression 1 is true</a:t>
            </a:r>
          </a:p>
          <a:p>
            <a:r>
              <a:rPr lang="en-US" sz="1200" dirty="0" err="1"/>
              <a:t>elif</a:t>
            </a:r>
            <a:r>
              <a:rPr lang="en-US" sz="1200" dirty="0"/>
              <a:t> [ expression 2 ]</a:t>
            </a:r>
          </a:p>
          <a:p>
            <a:r>
              <a:rPr lang="en-US" sz="1200" dirty="0"/>
              <a:t>then</a:t>
            </a:r>
          </a:p>
          <a:p>
            <a:r>
              <a:rPr lang="en-US" sz="1200" dirty="0"/>
              <a:t>   Statement(s) to be executed if expression 2 is true</a:t>
            </a:r>
          </a:p>
          <a:p>
            <a:r>
              <a:rPr lang="en-US" sz="1200" dirty="0" err="1"/>
              <a:t>elif</a:t>
            </a:r>
            <a:r>
              <a:rPr lang="en-US" sz="1200" dirty="0"/>
              <a:t> [ expression 3 ]</a:t>
            </a:r>
          </a:p>
          <a:p>
            <a:r>
              <a:rPr lang="en-US" sz="1200" dirty="0"/>
              <a:t>then</a:t>
            </a:r>
          </a:p>
          <a:p>
            <a:r>
              <a:rPr lang="en-US" sz="1200" dirty="0"/>
              <a:t>   Statement(s) to be executed if expression 3 is true</a:t>
            </a:r>
          </a:p>
          <a:p>
            <a:r>
              <a:rPr lang="en-US" sz="1200" dirty="0"/>
              <a:t>else</a:t>
            </a:r>
          </a:p>
          <a:p>
            <a:r>
              <a:rPr lang="en-US" sz="1200" dirty="0"/>
              <a:t>   Statement(s) to be executed if no expression is true</a:t>
            </a:r>
          </a:p>
          <a:p>
            <a:r>
              <a:rPr lang="en-US" sz="1200" dirty="0"/>
              <a:t>fi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8E6B8A-0484-476D-8C6E-0D8F1D0FB191}"/>
              </a:ext>
            </a:extLst>
          </p:cNvPr>
          <p:cNvSpPr txBox="1"/>
          <p:nvPr/>
        </p:nvSpPr>
        <p:spPr>
          <a:xfrm>
            <a:off x="5637319" y="5850931"/>
            <a:ext cx="5716480" cy="276999"/>
          </a:xfrm>
          <a:prstGeom prst="rect">
            <a:avLst/>
          </a:prstGeom>
          <a:solidFill>
            <a:srgbClr val="0309F7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if test $[2*3] -eq $[1+5]; then echo 'The two numbers are equal!'; fi;</a:t>
            </a:r>
          </a:p>
        </p:txBody>
      </p:sp>
    </p:spTree>
    <p:extLst>
      <p:ext uri="{BB962C8B-B14F-4D97-AF65-F5344CB8AC3E}">
        <p14:creationId xmlns:p14="http://schemas.microsoft.com/office/powerpoint/2010/main" val="15438842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89CA2-1B10-4EB9-A2DF-17D9997A2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while</a:t>
            </a:r>
            <a:r>
              <a:rPr lang="zh-CN" altLang="en-US" dirty="0"/>
              <a:t>循环与</a:t>
            </a:r>
            <a:r>
              <a:rPr lang="en-US" altLang="zh-CN" dirty="0"/>
              <a:t>until</a:t>
            </a:r>
            <a:r>
              <a:rPr lang="zh-CN" altLang="en-US" dirty="0"/>
              <a:t>循环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5D78BF-5261-47F3-8C4F-C5842519E0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28099" cy="4351338"/>
          </a:xfrm>
        </p:spPr>
        <p:txBody>
          <a:bodyPr>
            <a:normAutofit/>
          </a:bodyPr>
          <a:lstStyle/>
          <a:p>
            <a:r>
              <a:rPr lang="en-US" sz="2400" dirty="0"/>
              <a:t>while</a:t>
            </a:r>
            <a:r>
              <a:rPr lang="en-US" altLang="zh-CN" sz="2400" dirty="0"/>
              <a:t>, until, </a:t>
            </a:r>
            <a:r>
              <a:rPr lang="en-US" sz="2400" dirty="0"/>
              <a:t>do</a:t>
            </a:r>
            <a:r>
              <a:rPr lang="en-US" altLang="zh-CN" sz="2400" dirty="0"/>
              <a:t>, </a:t>
            </a:r>
            <a:r>
              <a:rPr lang="en-US" sz="2400" dirty="0"/>
              <a:t>done</a:t>
            </a:r>
            <a:r>
              <a:rPr lang="zh-CN" altLang="en-US" sz="2400" dirty="0"/>
              <a:t>都是内部命令</a:t>
            </a:r>
            <a:endParaRPr lang="en-US" altLang="zh-CN" sz="2400" dirty="0"/>
          </a:p>
          <a:p>
            <a:r>
              <a:rPr lang="en-US" altLang="zh-CN" sz="2400" dirty="0"/>
              <a:t>while</a:t>
            </a:r>
            <a:r>
              <a:rPr lang="zh-CN" altLang="en-US" sz="2400" dirty="0"/>
              <a:t>为当条件为真时执行循环</a:t>
            </a:r>
            <a:endParaRPr lang="en-US" altLang="zh-CN" sz="2400" dirty="0"/>
          </a:p>
          <a:p>
            <a:r>
              <a:rPr lang="en-US" altLang="zh-CN" sz="2400" dirty="0"/>
              <a:t>until</a:t>
            </a:r>
            <a:r>
              <a:rPr lang="zh-CN" altLang="en-US" sz="2400" dirty="0"/>
              <a:t>为当条件为假时执行循环</a:t>
            </a:r>
            <a:endParaRPr lang="en-US" altLang="zh-CN" sz="2400" dirty="0"/>
          </a:p>
          <a:p>
            <a:r>
              <a:rPr lang="en-US" sz="2400" dirty="0"/>
              <a:t>condition</a:t>
            </a:r>
            <a:r>
              <a:rPr lang="zh-CN" altLang="en-US" sz="2400" dirty="0"/>
              <a:t>可以是</a:t>
            </a:r>
            <a:r>
              <a:rPr lang="en-US" altLang="zh-CN" sz="2400" dirty="0"/>
              <a:t>test</a:t>
            </a:r>
            <a:r>
              <a:rPr lang="zh-CN" altLang="en-US" sz="2400" dirty="0"/>
              <a:t>命令或等效的</a:t>
            </a:r>
            <a:r>
              <a:rPr lang="en-US" altLang="zh-CN" sz="2400" dirty="0"/>
              <a:t>[]</a:t>
            </a:r>
            <a:r>
              <a:rPr lang="zh-CN" altLang="en-US" sz="2400" dirty="0"/>
              <a:t>命令，也可以是</a:t>
            </a:r>
            <a:r>
              <a:rPr lang="en-US" altLang="zh-CN" sz="2400" dirty="0"/>
              <a:t>[[]]</a:t>
            </a:r>
            <a:r>
              <a:rPr lang="zh-CN" altLang="en-US" sz="2400" dirty="0"/>
              <a:t>或</a:t>
            </a:r>
            <a:r>
              <a:rPr lang="en-US" altLang="zh-CN" sz="2400" dirty="0"/>
              <a:t>(())</a:t>
            </a:r>
          </a:p>
          <a:p>
            <a:r>
              <a:rPr lang="en-US" sz="2400" dirty="0"/>
              <a:t>condition</a:t>
            </a:r>
            <a:r>
              <a:rPr lang="zh-CN" altLang="en-US" sz="2400" dirty="0"/>
              <a:t>也可以是</a:t>
            </a:r>
            <a:r>
              <a:rPr lang="en-US" altLang="zh-CN" sz="2400" dirty="0"/>
              <a:t>read</a:t>
            </a:r>
            <a:r>
              <a:rPr lang="zh-CN" altLang="en-US" sz="2400" dirty="0"/>
              <a:t>命令</a:t>
            </a:r>
            <a:endParaRPr lang="en-US" altLang="zh-CN" sz="2400" dirty="0"/>
          </a:p>
          <a:p>
            <a:pPr lvl="1"/>
            <a:r>
              <a:rPr lang="zh-CN" altLang="en-US" sz="2000" dirty="0"/>
              <a:t>按</a:t>
            </a:r>
            <a:r>
              <a:rPr lang="en-US" altLang="zh-CN" sz="2000" dirty="0"/>
              <a:t>CTRL+D</a:t>
            </a:r>
            <a:r>
              <a:rPr lang="zh-CN" altLang="en-US" sz="2000" dirty="0"/>
              <a:t>结束输入</a:t>
            </a:r>
            <a:endParaRPr lang="en-US" altLang="zh-CN" sz="2000" dirty="0"/>
          </a:p>
          <a:p>
            <a:r>
              <a:rPr lang="zh-CN" altLang="en-US" sz="2400" dirty="0"/>
              <a:t>在循环中可以使用</a:t>
            </a:r>
            <a:r>
              <a:rPr lang="en-US" altLang="zh-CN" sz="2400" dirty="0"/>
              <a:t>continue</a:t>
            </a:r>
            <a:r>
              <a:rPr lang="zh-CN" altLang="en-US" sz="2400" dirty="0"/>
              <a:t>和</a:t>
            </a:r>
            <a:r>
              <a:rPr lang="en-US" altLang="zh-CN" sz="2400" dirty="0"/>
              <a:t>break</a:t>
            </a:r>
            <a:r>
              <a:rPr lang="zh-CN" altLang="en-US" sz="2400" dirty="0"/>
              <a:t>命令</a:t>
            </a:r>
            <a:endParaRPr lang="en-US" altLang="zh-CN" sz="2400" dirty="0"/>
          </a:p>
          <a:p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4E8C4E-3324-4CFD-82E5-CBADCC01BF56}"/>
              </a:ext>
            </a:extLst>
          </p:cNvPr>
          <p:cNvSpPr txBox="1"/>
          <p:nvPr/>
        </p:nvSpPr>
        <p:spPr>
          <a:xfrm>
            <a:off x="7028155" y="1225460"/>
            <a:ext cx="2069143" cy="1200329"/>
          </a:xfrm>
          <a:prstGeom prst="rect">
            <a:avLst/>
          </a:prstGeom>
          <a:solidFill>
            <a:srgbClr val="0309F7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while condition</a:t>
            </a:r>
          </a:p>
          <a:p>
            <a:r>
              <a:rPr lang="en-US" dirty="0"/>
              <a:t>do</a:t>
            </a:r>
          </a:p>
          <a:p>
            <a:r>
              <a:rPr lang="en-US" dirty="0"/>
              <a:t>    statements</a:t>
            </a:r>
          </a:p>
          <a:p>
            <a:r>
              <a:rPr lang="en-US" dirty="0"/>
              <a:t>done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7072AD-39A6-4C02-A313-D8DA724C0A23}"/>
              </a:ext>
            </a:extLst>
          </p:cNvPr>
          <p:cNvSpPr txBox="1"/>
          <p:nvPr/>
        </p:nvSpPr>
        <p:spPr>
          <a:xfrm>
            <a:off x="7028155" y="2685959"/>
            <a:ext cx="2069143" cy="1200329"/>
          </a:xfrm>
          <a:prstGeom prst="rect">
            <a:avLst/>
          </a:prstGeom>
          <a:solidFill>
            <a:schemeClr val="tx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while read n</a:t>
            </a:r>
          </a:p>
          <a:p>
            <a:r>
              <a:rPr lang="en-US" dirty="0"/>
              <a:t>do</a:t>
            </a:r>
          </a:p>
          <a:p>
            <a:r>
              <a:rPr lang="en-US" dirty="0"/>
              <a:t>    ((sum += n))</a:t>
            </a:r>
          </a:p>
          <a:p>
            <a:r>
              <a:rPr lang="en-US" dirty="0"/>
              <a:t>done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743205-2ECA-4330-9CF3-1763905BEE6F}"/>
              </a:ext>
            </a:extLst>
          </p:cNvPr>
          <p:cNvSpPr txBox="1"/>
          <p:nvPr/>
        </p:nvSpPr>
        <p:spPr>
          <a:xfrm>
            <a:off x="9284657" y="1225459"/>
            <a:ext cx="2069143" cy="1200329"/>
          </a:xfrm>
          <a:prstGeom prst="rect">
            <a:avLst/>
          </a:prstGeom>
          <a:solidFill>
            <a:srgbClr val="0309F7"/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until</a:t>
            </a:r>
            <a:r>
              <a:rPr lang="en-US" dirty="0"/>
              <a:t> condition</a:t>
            </a:r>
          </a:p>
          <a:p>
            <a:r>
              <a:rPr lang="en-US" dirty="0"/>
              <a:t>do</a:t>
            </a:r>
          </a:p>
          <a:p>
            <a:r>
              <a:rPr lang="en-US" dirty="0"/>
              <a:t>    statements</a:t>
            </a:r>
          </a:p>
          <a:p>
            <a:r>
              <a:rPr lang="en-US" dirty="0"/>
              <a:t>done</a:t>
            </a:r>
          </a:p>
        </p:txBody>
      </p:sp>
    </p:spTree>
    <p:extLst>
      <p:ext uri="{BB962C8B-B14F-4D97-AF65-F5344CB8AC3E}">
        <p14:creationId xmlns:p14="http://schemas.microsoft.com/office/powerpoint/2010/main" val="23918682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A5889-CFC9-44D0-9CD2-683DFE9B1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</a:t>
            </a:r>
            <a:r>
              <a:rPr lang="zh-CN" altLang="en-US" dirty="0"/>
              <a:t>循环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87635C-D8BE-42E1-8063-21B324F5D0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65955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CN" sz="1800" dirty="0"/>
              <a:t>for, in, do, done</a:t>
            </a:r>
            <a:r>
              <a:rPr lang="zh-CN" altLang="en-US" sz="1800" dirty="0"/>
              <a:t>都是内部命令</a:t>
            </a:r>
            <a:endParaRPr lang="en-US" altLang="zh-CN" sz="1800" dirty="0"/>
          </a:p>
          <a:p>
            <a:pPr>
              <a:lnSpc>
                <a:spcPct val="100000"/>
              </a:lnSpc>
            </a:pPr>
            <a:r>
              <a:rPr lang="zh-CN" altLang="en-US" sz="1800" dirty="0"/>
              <a:t>通常使用</a:t>
            </a:r>
            <a:r>
              <a:rPr lang="en-US" altLang="zh-CN" sz="1800" dirty="0"/>
              <a:t>in</a:t>
            </a:r>
            <a:r>
              <a:rPr lang="zh-CN" altLang="en-US" sz="1800" dirty="0"/>
              <a:t>列表，有的也支持</a:t>
            </a:r>
            <a:r>
              <a:rPr lang="en-US" altLang="zh-CN" sz="1800" dirty="0"/>
              <a:t>C</a:t>
            </a:r>
            <a:r>
              <a:rPr lang="zh-CN" altLang="en-US" sz="1800" dirty="0"/>
              <a:t>风格循环</a:t>
            </a:r>
            <a:endParaRPr lang="en-US" altLang="zh-CN" sz="1800" dirty="0"/>
          </a:p>
          <a:p>
            <a:pPr>
              <a:lnSpc>
                <a:spcPct val="100000"/>
              </a:lnSpc>
            </a:pPr>
            <a:r>
              <a:rPr lang="zh-CN" altLang="en-US" sz="1800" dirty="0"/>
              <a:t>“</a:t>
            </a:r>
            <a:r>
              <a:rPr lang="en-US" sz="1800" dirty="0"/>
              <a:t>in </a:t>
            </a:r>
            <a:r>
              <a:rPr lang="zh-CN" altLang="en-US" sz="1800" dirty="0"/>
              <a:t>列表”为可选，如不指定，则循环命令行参数（相当于“</a:t>
            </a:r>
            <a:r>
              <a:rPr lang="en-US" altLang="zh-CN" sz="1800" dirty="0"/>
              <a:t>in $@</a:t>
            </a:r>
            <a:r>
              <a:rPr lang="zh-CN" altLang="en-US" sz="1800" dirty="0"/>
              <a:t>”）</a:t>
            </a:r>
            <a:endParaRPr lang="en-US" altLang="zh-CN" sz="1800" dirty="0"/>
          </a:p>
          <a:p>
            <a:pPr>
              <a:lnSpc>
                <a:spcPct val="100000"/>
              </a:lnSpc>
            </a:pPr>
            <a:r>
              <a:rPr lang="zh-CN" altLang="en-US" sz="1800" dirty="0"/>
              <a:t>在循环中可以使用</a:t>
            </a:r>
            <a:r>
              <a:rPr lang="en-US" altLang="zh-CN" sz="1800" dirty="0"/>
              <a:t>continue</a:t>
            </a:r>
            <a:r>
              <a:rPr lang="zh-CN" altLang="en-US" sz="1800" dirty="0"/>
              <a:t>和</a:t>
            </a:r>
            <a:r>
              <a:rPr lang="en-US" altLang="zh-CN" sz="1800" dirty="0"/>
              <a:t>break</a:t>
            </a:r>
            <a:r>
              <a:rPr lang="zh-CN" altLang="en-US" sz="1800" dirty="0"/>
              <a:t>命令</a:t>
            </a:r>
          </a:p>
          <a:p>
            <a:pPr>
              <a:lnSpc>
                <a:spcPct val="100000"/>
              </a:lnSpc>
            </a:pPr>
            <a:r>
              <a:rPr lang="zh-CN" altLang="en-US" sz="1800" dirty="0"/>
              <a:t>列表可以是：</a:t>
            </a:r>
            <a:endParaRPr lang="en-US" altLang="zh-CN" sz="1800" dirty="0"/>
          </a:p>
          <a:p>
            <a:pPr lvl="1">
              <a:lnSpc>
                <a:spcPct val="100000"/>
              </a:lnSpc>
            </a:pPr>
            <a:r>
              <a:rPr lang="zh-CN" altLang="en-US" sz="1400" dirty="0"/>
              <a:t>一组值（数字、字符串等）组成的序列，每个值通过空格分隔</a:t>
            </a:r>
            <a:endParaRPr lang="en-US" altLang="zh-CN" sz="1400" dirty="0"/>
          </a:p>
          <a:p>
            <a:pPr lvl="1">
              <a:lnSpc>
                <a:spcPct val="100000"/>
              </a:lnSpc>
            </a:pPr>
            <a:r>
              <a:rPr lang="zh-CN" altLang="en-US" sz="1400" dirty="0"/>
              <a:t>数字和字母范围“</a:t>
            </a:r>
            <a:r>
              <a:rPr lang="en-US" altLang="zh-CN" sz="1400" dirty="0"/>
              <a:t>{</a:t>
            </a:r>
            <a:r>
              <a:rPr lang="en-US" altLang="zh-CN" sz="1400" dirty="0" err="1"/>
              <a:t>start..end</a:t>
            </a:r>
            <a:r>
              <a:rPr lang="en-US" altLang="zh-CN" sz="1400" dirty="0"/>
              <a:t>}</a:t>
            </a:r>
            <a:r>
              <a:rPr lang="zh-CN" altLang="en-US" sz="1400" dirty="0"/>
              <a:t>”，注意中间是两个点</a:t>
            </a:r>
            <a:endParaRPr lang="en-US" altLang="zh-CN" sz="1400" dirty="0"/>
          </a:p>
          <a:p>
            <a:pPr lvl="1">
              <a:lnSpc>
                <a:spcPct val="100000"/>
              </a:lnSpc>
            </a:pPr>
            <a:r>
              <a:rPr lang="zh-CN" altLang="en-US" sz="1400" dirty="0"/>
              <a:t>数组变量（注意加</a:t>
            </a:r>
            <a:r>
              <a:rPr lang="en-US" altLang="zh-CN" sz="1400" dirty="0"/>
              <a:t>[@]</a:t>
            </a:r>
            <a:r>
              <a:rPr lang="zh-CN" altLang="en-US" sz="1400" dirty="0"/>
              <a:t>否则只能取到第一个元素）</a:t>
            </a:r>
            <a:endParaRPr lang="en-US" altLang="zh-CN" sz="1400" dirty="0"/>
          </a:p>
          <a:p>
            <a:pPr lvl="1">
              <a:lnSpc>
                <a:spcPct val="100000"/>
              </a:lnSpc>
            </a:pPr>
            <a:r>
              <a:rPr lang="zh-CN" altLang="en-US" sz="1400" dirty="0"/>
              <a:t>一条命令的结果</a:t>
            </a:r>
            <a:endParaRPr lang="en-US" altLang="zh-CN" sz="1400" dirty="0"/>
          </a:p>
          <a:p>
            <a:pPr lvl="1">
              <a:lnSpc>
                <a:spcPct val="100000"/>
              </a:lnSpc>
            </a:pPr>
            <a:r>
              <a:rPr lang="zh-CN" altLang="en-US" sz="1400" dirty="0"/>
              <a:t>文件通配符</a:t>
            </a:r>
            <a:endParaRPr lang="en-US" altLang="zh-CN" sz="1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E77957-2329-4412-B09E-FFA55C5E9C59}"/>
              </a:ext>
            </a:extLst>
          </p:cNvPr>
          <p:cNvSpPr txBox="1"/>
          <p:nvPr/>
        </p:nvSpPr>
        <p:spPr>
          <a:xfrm>
            <a:off x="6096000" y="739425"/>
            <a:ext cx="2069143" cy="1200329"/>
          </a:xfrm>
          <a:prstGeom prst="rect">
            <a:avLst/>
          </a:prstGeom>
          <a:solidFill>
            <a:srgbClr val="0309F7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for </a:t>
            </a:r>
            <a:r>
              <a:rPr lang="zh-CN" altLang="en-US" dirty="0"/>
              <a:t>变量 </a:t>
            </a:r>
            <a:r>
              <a:rPr lang="en-US" dirty="0"/>
              <a:t>in </a:t>
            </a:r>
            <a:r>
              <a:rPr lang="zh-CN" altLang="en-US" dirty="0"/>
              <a:t>列表</a:t>
            </a:r>
          </a:p>
          <a:p>
            <a:r>
              <a:rPr lang="en-US" dirty="0"/>
              <a:t>do</a:t>
            </a:r>
          </a:p>
          <a:p>
            <a:r>
              <a:rPr lang="en-US" dirty="0"/>
              <a:t>    </a:t>
            </a:r>
            <a:r>
              <a:rPr lang="en-US" altLang="zh-CN" dirty="0"/>
              <a:t>statements</a:t>
            </a:r>
            <a:endParaRPr lang="en-US" dirty="0"/>
          </a:p>
          <a:p>
            <a:r>
              <a:rPr lang="en-US" dirty="0"/>
              <a:t>done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C6A8CF-61B1-4C75-BC2D-6A2D9528361B}"/>
              </a:ext>
            </a:extLst>
          </p:cNvPr>
          <p:cNvSpPr txBox="1"/>
          <p:nvPr/>
        </p:nvSpPr>
        <p:spPr>
          <a:xfrm>
            <a:off x="6095999" y="2145805"/>
            <a:ext cx="2069143" cy="1200329"/>
          </a:xfrm>
          <a:prstGeom prst="rect">
            <a:avLst/>
          </a:prstGeom>
          <a:solidFill>
            <a:schemeClr val="tx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for loop in 1 2 3 4 5</a:t>
            </a:r>
          </a:p>
          <a:p>
            <a:r>
              <a:rPr lang="en-US" dirty="0"/>
              <a:t>do</a:t>
            </a:r>
          </a:p>
          <a:p>
            <a:r>
              <a:rPr lang="en-US" dirty="0"/>
              <a:t>    echo $loop</a:t>
            </a:r>
          </a:p>
          <a:p>
            <a:r>
              <a:rPr lang="en-US" dirty="0"/>
              <a:t>done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A21C90-1312-4F03-8222-931E7286E83B}"/>
              </a:ext>
            </a:extLst>
          </p:cNvPr>
          <p:cNvSpPr txBox="1"/>
          <p:nvPr/>
        </p:nvSpPr>
        <p:spPr>
          <a:xfrm>
            <a:off x="8465225" y="5292546"/>
            <a:ext cx="2204623" cy="1200329"/>
          </a:xfrm>
          <a:prstGeom prst="rect">
            <a:avLst/>
          </a:prstGeom>
          <a:solidFill>
            <a:schemeClr val="tx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for FILE in $HOME/.*</a:t>
            </a:r>
          </a:p>
          <a:p>
            <a:r>
              <a:rPr lang="en-US" dirty="0"/>
              <a:t>do</a:t>
            </a:r>
          </a:p>
          <a:p>
            <a:r>
              <a:rPr lang="en-US" dirty="0"/>
              <a:t>    echo $FILE</a:t>
            </a:r>
          </a:p>
          <a:p>
            <a:r>
              <a:rPr lang="en-US" dirty="0"/>
              <a:t>done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55F8D2-377F-4A13-A203-18A14B12A526}"/>
              </a:ext>
            </a:extLst>
          </p:cNvPr>
          <p:cNvSpPr txBox="1"/>
          <p:nvPr/>
        </p:nvSpPr>
        <p:spPr>
          <a:xfrm>
            <a:off x="8465224" y="739425"/>
            <a:ext cx="2409176" cy="1200329"/>
          </a:xfrm>
          <a:prstGeom prst="rect">
            <a:avLst/>
          </a:prstGeom>
          <a:solidFill>
            <a:srgbClr val="0309F7"/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for ((exp1; exp2; exp3</a:t>
            </a:r>
            <a:r>
              <a:rPr lang="zh-CN" altLang="en-US" dirty="0"/>
              <a:t> </a:t>
            </a:r>
            <a:r>
              <a:rPr lang="en-US" altLang="zh-CN" dirty="0"/>
              <a:t>))</a:t>
            </a:r>
          </a:p>
          <a:p>
            <a:r>
              <a:rPr lang="en-US" dirty="0"/>
              <a:t>do</a:t>
            </a:r>
          </a:p>
          <a:p>
            <a:r>
              <a:rPr lang="en-US" dirty="0"/>
              <a:t>    </a:t>
            </a:r>
            <a:r>
              <a:rPr lang="en-US" altLang="zh-CN" dirty="0"/>
              <a:t>statements</a:t>
            </a:r>
            <a:endParaRPr lang="en-US" dirty="0"/>
          </a:p>
          <a:p>
            <a:r>
              <a:rPr lang="en-US" dirty="0"/>
              <a:t>done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7B5662F-1105-4F56-BFB6-278A7E8272BD}"/>
              </a:ext>
            </a:extLst>
          </p:cNvPr>
          <p:cNvSpPr txBox="1"/>
          <p:nvPr/>
        </p:nvSpPr>
        <p:spPr>
          <a:xfrm>
            <a:off x="6095998" y="3577913"/>
            <a:ext cx="2069143" cy="1200329"/>
          </a:xfrm>
          <a:prstGeom prst="rect">
            <a:avLst/>
          </a:prstGeom>
          <a:solidFill>
            <a:schemeClr val="tx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for </a:t>
            </a:r>
            <a:r>
              <a:rPr lang="en-US" altLang="zh-CN" dirty="0" err="1"/>
              <a:t>i</a:t>
            </a:r>
            <a:r>
              <a:rPr lang="en-US" altLang="zh-CN" dirty="0"/>
              <a:t> in {1..100}</a:t>
            </a:r>
          </a:p>
          <a:p>
            <a:r>
              <a:rPr lang="en-US" dirty="0"/>
              <a:t>do</a:t>
            </a:r>
          </a:p>
          <a:p>
            <a:r>
              <a:rPr lang="en-US" dirty="0"/>
              <a:t>    </a:t>
            </a:r>
            <a:r>
              <a:rPr lang="en-US" altLang="zh-CN" dirty="0"/>
              <a:t>echo $</a:t>
            </a:r>
            <a:r>
              <a:rPr lang="en-US" altLang="zh-CN" dirty="0" err="1"/>
              <a:t>i</a:t>
            </a:r>
            <a:endParaRPr lang="en-US" dirty="0"/>
          </a:p>
          <a:p>
            <a:r>
              <a:rPr lang="en-US" dirty="0"/>
              <a:t>done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771C09-DC95-4EAC-AAEB-D39E19C0A6EC}"/>
              </a:ext>
            </a:extLst>
          </p:cNvPr>
          <p:cNvSpPr txBox="1"/>
          <p:nvPr/>
        </p:nvSpPr>
        <p:spPr>
          <a:xfrm>
            <a:off x="8465225" y="3849848"/>
            <a:ext cx="2204623" cy="1200329"/>
          </a:xfrm>
          <a:prstGeom prst="rect">
            <a:avLst/>
          </a:prstGeom>
          <a:solidFill>
            <a:schemeClr val="tx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for </a:t>
            </a:r>
            <a:r>
              <a:rPr lang="en-US" altLang="zh-CN" dirty="0" err="1"/>
              <a:t>i</a:t>
            </a:r>
            <a:r>
              <a:rPr lang="en-US" altLang="zh-CN" dirty="0"/>
              <a:t> in $(seq 2 2 100)</a:t>
            </a:r>
          </a:p>
          <a:p>
            <a:r>
              <a:rPr lang="en-US" dirty="0"/>
              <a:t>do</a:t>
            </a:r>
          </a:p>
          <a:p>
            <a:r>
              <a:rPr lang="en-US" dirty="0"/>
              <a:t>    </a:t>
            </a:r>
            <a:r>
              <a:rPr lang="en-US" altLang="zh-CN" dirty="0"/>
              <a:t>echo $</a:t>
            </a:r>
            <a:r>
              <a:rPr lang="en-US" altLang="zh-CN" dirty="0" err="1"/>
              <a:t>i</a:t>
            </a:r>
            <a:endParaRPr lang="en-US" dirty="0"/>
          </a:p>
          <a:p>
            <a:r>
              <a:rPr lang="en-US" dirty="0"/>
              <a:t>done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56404E6-D536-46D4-A932-BAF8523C97F8}"/>
              </a:ext>
            </a:extLst>
          </p:cNvPr>
          <p:cNvSpPr txBox="1"/>
          <p:nvPr/>
        </p:nvSpPr>
        <p:spPr>
          <a:xfrm>
            <a:off x="6095998" y="5010022"/>
            <a:ext cx="2069143" cy="1200329"/>
          </a:xfrm>
          <a:prstGeom prst="rect">
            <a:avLst/>
          </a:prstGeom>
          <a:solidFill>
            <a:schemeClr val="tx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for c in {</a:t>
            </a:r>
            <a:r>
              <a:rPr lang="en-US" altLang="zh-CN" dirty="0" err="1"/>
              <a:t>A..z</a:t>
            </a:r>
            <a:r>
              <a:rPr lang="en-US" altLang="zh-CN" dirty="0"/>
              <a:t>}</a:t>
            </a:r>
          </a:p>
          <a:p>
            <a:r>
              <a:rPr lang="en-US" dirty="0"/>
              <a:t>do</a:t>
            </a:r>
          </a:p>
          <a:p>
            <a:r>
              <a:rPr lang="en-US" dirty="0"/>
              <a:t>    </a:t>
            </a:r>
            <a:r>
              <a:rPr lang="en-US" altLang="zh-CN" dirty="0"/>
              <a:t>echo $c</a:t>
            </a:r>
            <a:endParaRPr lang="en-US" dirty="0"/>
          </a:p>
          <a:p>
            <a:r>
              <a:rPr lang="en-US" dirty="0"/>
              <a:t>done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0C5AF69-3168-4AFB-AB42-7C4B47E12E12}"/>
              </a:ext>
            </a:extLst>
          </p:cNvPr>
          <p:cNvSpPr txBox="1"/>
          <p:nvPr/>
        </p:nvSpPr>
        <p:spPr>
          <a:xfrm>
            <a:off x="8465225" y="2145805"/>
            <a:ext cx="2204623" cy="1477328"/>
          </a:xfrm>
          <a:prstGeom prst="rect">
            <a:avLst/>
          </a:prstGeom>
          <a:solidFill>
            <a:schemeClr val="tx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arr</a:t>
            </a:r>
            <a:r>
              <a:rPr lang="en-US" altLang="zh-CN" dirty="0"/>
              <a:t>=(3 5 9)</a:t>
            </a:r>
          </a:p>
          <a:p>
            <a:r>
              <a:rPr lang="en-US" altLang="zh-CN" dirty="0"/>
              <a:t>for </a:t>
            </a:r>
            <a:r>
              <a:rPr lang="en-US" altLang="zh-CN" dirty="0" err="1"/>
              <a:t>i</a:t>
            </a:r>
            <a:r>
              <a:rPr lang="en-US" altLang="zh-CN" dirty="0"/>
              <a:t> in ${</a:t>
            </a:r>
            <a:r>
              <a:rPr lang="en-US" altLang="zh-CN" dirty="0" err="1"/>
              <a:t>arr</a:t>
            </a:r>
            <a:r>
              <a:rPr lang="en-US" altLang="zh-CN" dirty="0"/>
              <a:t>[@]}</a:t>
            </a:r>
          </a:p>
          <a:p>
            <a:r>
              <a:rPr lang="en-US" altLang="zh-CN" dirty="0"/>
              <a:t>do</a:t>
            </a:r>
          </a:p>
          <a:p>
            <a:r>
              <a:rPr lang="en-US" altLang="zh-CN" dirty="0"/>
              <a:t>    echo $</a:t>
            </a:r>
            <a:r>
              <a:rPr lang="en-US" altLang="zh-CN" dirty="0" err="1"/>
              <a:t>i</a:t>
            </a:r>
            <a:endParaRPr lang="en-US" altLang="zh-CN" dirty="0"/>
          </a:p>
          <a:p>
            <a:r>
              <a:rPr lang="en-US" altLang="zh-CN" dirty="0"/>
              <a:t>done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4390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0BA25-43A9-4E02-B4AE-0756C4E31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in</a:t>
            </a:r>
            <a:r>
              <a:rPr lang="zh-CN" altLang="en-US" dirty="0"/>
              <a:t>语句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BEFA98-2202-43F8-930E-2000BEF4EB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00326"/>
            <a:ext cx="4577179" cy="4846043"/>
          </a:xfrm>
        </p:spPr>
        <p:txBody>
          <a:bodyPr>
            <a:normAutofit/>
          </a:bodyPr>
          <a:lstStyle/>
          <a:p>
            <a:r>
              <a:rPr lang="en-US" sz="2000" dirty="0"/>
              <a:t>case, in</a:t>
            </a:r>
            <a:r>
              <a:rPr lang="zh-CN" altLang="en-US" sz="2000" dirty="0"/>
              <a:t>和</a:t>
            </a:r>
            <a:r>
              <a:rPr lang="en-US" sz="2000" dirty="0" err="1"/>
              <a:t>esac</a:t>
            </a:r>
            <a:r>
              <a:rPr lang="zh-CN" altLang="en-US" sz="2000" dirty="0"/>
              <a:t>都是内部命令</a:t>
            </a:r>
            <a:endParaRPr lang="en-US" altLang="zh-CN" sz="2000" dirty="0"/>
          </a:p>
          <a:p>
            <a:r>
              <a:rPr lang="zh-CN" altLang="en-US" sz="2000" dirty="0"/>
              <a:t>当</a:t>
            </a:r>
            <a:r>
              <a:rPr lang="en-US" altLang="zh-CN" sz="2000" dirty="0"/>
              <a:t>expression</a:t>
            </a:r>
            <a:r>
              <a:rPr lang="zh-CN" altLang="en-US" sz="2000" dirty="0"/>
              <a:t>的值和某个</a:t>
            </a:r>
            <a:r>
              <a:rPr lang="en-US" altLang="zh-CN" sz="2000" dirty="0"/>
              <a:t>pattern</a:t>
            </a:r>
            <a:r>
              <a:rPr lang="zh-CN" altLang="en-US" sz="2000" dirty="0"/>
              <a:t>匹配成功，就会执行其后面的语句</a:t>
            </a:r>
            <a:endParaRPr lang="en-US" altLang="zh-CN" sz="2000" dirty="0"/>
          </a:p>
          <a:p>
            <a:r>
              <a:rPr lang="zh-CN" altLang="en-US" sz="2000" dirty="0"/>
              <a:t>语句会一直执行到</a:t>
            </a:r>
            <a:r>
              <a:rPr lang="en-US" altLang="zh-CN" sz="2000" dirty="0">
                <a:highlight>
                  <a:srgbClr val="0309F7"/>
                </a:highlight>
              </a:rPr>
              <a:t>;;</a:t>
            </a:r>
            <a:r>
              <a:rPr lang="zh-CN" altLang="en-US" sz="2000" dirty="0"/>
              <a:t>或</a:t>
            </a:r>
            <a:r>
              <a:rPr lang="en-US" altLang="zh-CN" sz="2000" dirty="0" err="1">
                <a:highlight>
                  <a:srgbClr val="0309F7"/>
                </a:highlight>
              </a:rPr>
              <a:t>esac</a:t>
            </a:r>
            <a:r>
              <a:rPr lang="zh-CN" altLang="en-US" sz="2000" dirty="0"/>
              <a:t>结束</a:t>
            </a:r>
            <a:endParaRPr lang="en-US" altLang="zh-CN" sz="2000" dirty="0"/>
          </a:p>
          <a:p>
            <a:r>
              <a:rPr lang="en-US" altLang="zh-CN" sz="2000" dirty="0">
                <a:highlight>
                  <a:srgbClr val="0309F7"/>
                </a:highlight>
              </a:rPr>
              <a:t>*)</a:t>
            </a:r>
            <a:r>
              <a:rPr lang="zh-CN" altLang="en-US" sz="2000" dirty="0"/>
              <a:t>表示匹配所有字符串（见下表），相当于</a:t>
            </a:r>
            <a:r>
              <a:rPr lang="en-US" altLang="zh-CN" sz="2000" dirty="0"/>
              <a:t>switch case</a:t>
            </a:r>
            <a:r>
              <a:rPr lang="zh-CN" altLang="en-US" sz="2000" dirty="0"/>
              <a:t>中的</a:t>
            </a:r>
            <a:r>
              <a:rPr lang="en-US" altLang="zh-CN" sz="2000" dirty="0"/>
              <a:t>default</a:t>
            </a:r>
          </a:p>
          <a:p>
            <a:r>
              <a:rPr lang="en-US" altLang="zh-CN" sz="2000" dirty="0"/>
              <a:t>pattern</a:t>
            </a:r>
            <a:r>
              <a:rPr lang="zh-CN" altLang="en-US" sz="2000" dirty="0"/>
              <a:t>支持简单的正则表达式</a:t>
            </a:r>
            <a:endParaRPr lang="en-US" altLang="zh-CN" sz="2000" dirty="0"/>
          </a:p>
          <a:p>
            <a:pPr lvl="1"/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011958-773C-4004-898F-CC69C7C2D49D}"/>
              </a:ext>
            </a:extLst>
          </p:cNvPr>
          <p:cNvSpPr txBox="1"/>
          <p:nvPr/>
        </p:nvSpPr>
        <p:spPr>
          <a:xfrm>
            <a:off x="6776624" y="1580225"/>
            <a:ext cx="2069143" cy="3970318"/>
          </a:xfrm>
          <a:prstGeom prst="rect">
            <a:avLst/>
          </a:prstGeom>
          <a:solidFill>
            <a:srgbClr val="0309F7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case expression in</a:t>
            </a:r>
          </a:p>
          <a:p>
            <a:r>
              <a:rPr lang="en-US" dirty="0"/>
              <a:t>    pattern1)</a:t>
            </a:r>
          </a:p>
          <a:p>
            <a:r>
              <a:rPr lang="en-US" dirty="0"/>
              <a:t>        statement1</a:t>
            </a:r>
          </a:p>
          <a:p>
            <a:r>
              <a:rPr lang="en-US" dirty="0"/>
              <a:t>        ;;</a:t>
            </a:r>
          </a:p>
          <a:p>
            <a:r>
              <a:rPr lang="en-US" dirty="0"/>
              <a:t>    pattern2)</a:t>
            </a:r>
          </a:p>
          <a:p>
            <a:r>
              <a:rPr lang="en-US" dirty="0"/>
              <a:t>        statement2</a:t>
            </a:r>
          </a:p>
          <a:p>
            <a:r>
              <a:rPr lang="en-US" dirty="0"/>
              <a:t>        ;;</a:t>
            </a:r>
          </a:p>
          <a:p>
            <a:r>
              <a:rPr lang="en-US" dirty="0"/>
              <a:t>    pattern3)</a:t>
            </a:r>
          </a:p>
          <a:p>
            <a:r>
              <a:rPr lang="en-US" dirty="0"/>
              <a:t>        statement3</a:t>
            </a:r>
          </a:p>
          <a:p>
            <a:r>
              <a:rPr lang="en-US" dirty="0"/>
              <a:t>        ;;</a:t>
            </a:r>
          </a:p>
          <a:p>
            <a:r>
              <a:rPr lang="en-US" dirty="0"/>
              <a:t>    ……</a:t>
            </a:r>
          </a:p>
          <a:p>
            <a:r>
              <a:rPr lang="en-US" dirty="0"/>
              <a:t>    *)</a:t>
            </a:r>
          </a:p>
          <a:p>
            <a:r>
              <a:rPr lang="en-US" dirty="0"/>
              <a:t>        </a:t>
            </a:r>
            <a:r>
              <a:rPr lang="en-US" dirty="0" err="1"/>
              <a:t>statementN</a:t>
            </a:r>
            <a:endParaRPr lang="en-US" dirty="0"/>
          </a:p>
          <a:p>
            <a:r>
              <a:rPr lang="en-US" dirty="0" err="1"/>
              <a:t>esac</a:t>
            </a:r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4F2A14C-356F-4398-80C6-AD329ABAB7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9895041"/>
              </p:ext>
            </p:extLst>
          </p:nvPr>
        </p:nvGraphicFramePr>
        <p:xfrm>
          <a:off x="838198" y="4368979"/>
          <a:ext cx="4577179" cy="1977390"/>
        </p:xfrm>
        <a:graphic>
          <a:graphicData uri="http://schemas.openxmlformats.org/drawingml/2006/table">
            <a:tbl>
              <a:tblPr/>
              <a:tblGrid>
                <a:gridCol w="555595">
                  <a:extLst>
                    <a:ext uri="{9D8B030D-6E8A-4147-A177-3AD203B41FA5}">
                      <a16:colId xmlns:a16="http://schemas.microsoft.com/office/drawing/2014/main" val="3142528183"/>
                    </a:ext>
                  </a:extLst>
                </a:gridCol>
                <a:gridCol w="4021584">
                  <a:extLst>
                    <a:ext uri="{9D8B030D-6E8A-4147-A177-3AD203B41FA5}">
                      <a16:colId xmlns:a16="http://schemas.microsoft.com/office/drawing/2014/main" val="267377996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zh-CN" altLang="en-US" sz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格式</a:t>
                      </a:r>
                    </a:p>
                  </a:txBody>
                  <a:tcPr marL="47625" marR="47625" marT="66675" marB="6667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309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说明</a:t>
                      </a:r>
                    </a:p>
                  </a:txBody>
                  <a:tcPr marL="47625" marR="47625" marT="66675" marB="6667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309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823557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*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309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表示任意字符串。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309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208823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[abc]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309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表示 </a:t>
                      </a:r>
                      <a:r>
                        <a:rPr lang="en-US" altLang="zh-CN" sz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  <a:r>
                        <a:rPr lang="zh-CN" altLang="en-US" sz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lang="en-US" altLang="zh-CN" sz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</a:t>
                      </a:r>
                      <a:r>
                        <a:rPr lang="zh-CN" altLang="en-US" sz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lang="en-US" altLang="zh-CN" sz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 </a:t>
                      </a:r>
                      <a:r>
                        <a:rPr lang="zh-CN" altLang="en-US" sz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三个字符中的任意一个。比如，</a:t>
                      </a:r>
                      <a:r>
                        <a:rPr lang="en-US" altLang="zh-CN" sz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[15ZH] </a:t>
                      </a:r>
                      <a:r>
                        <a:rPr lang="zh-CN" altLang="en-US" sz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表示 </a:t>
                      </a:r>
                      <a:r>
                        <a:rPr lang="en-US" altLang="zh-CN" sz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lang="en-US" altLang="zh-CN" sz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r>
                        <a:rPr lang="zh-CN" altLang="en-US" sz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lang="en-US" altLang="zh-CN" sz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Z</a:t>
                      </a:r>
                      <a:r>
                        <a:rPr lang="zh-CN" altLang="en-US" sz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lang="en-US" altLang="zh-CN" sz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 </a:t>
                      </a:r>
                      <a:r>
                        <a:rPr lang="zh-CN" altLang="en-US" sz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四个字符中的任意一个。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309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618576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[m-n]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309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表示从 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 </a:t>
                      </a:r>
                      <a:r>
                        <a:rPr lang="zh-CN" altLang="en-US" sz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到 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 </a:t>
                      </a:r>
                      <a:r>
                        <a:rPr lang="zh-CN" altLang="en-US" sz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的任意一个字符。比如，</a:t>
                      </a:r>
                      <a:r>
                        <a:rPr lang="en-US" altLang="zh-CN" sz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[0-9] </a:t>
                      </a:r>
                      <a:r>
                        <a:rPr lang="zh-CN" altLang="en-US" sz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表示任意一个数字，</a:t>
                      </a:r>
                      <a:r>
                        <a:rPr lang="en-US" altLang="zh-CN" sz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[0-9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a-zA-Z] </a:t>
                      </a:r>
                      <a:r>
                        <a:rPr lang="zh-CN" altLang="en-US" sz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表示字母或数字。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309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490961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|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309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表示多重选择，类似逻辑运算中的或运算。比如，</a:t>
                      </a:r>
                      <a:r>
                        <a:rPr lang="en-US" altLang="zh-CN" sz="1200" dirty="0" err="1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abc</a:t>
                      </a:r>
                      <a:r>
                        <a:rPr lang="en-US" altLang="zh-CN" sz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| </a:t>
                      </a:r>
                      <a:r>
                        <a:rPr lang="en-US" altLang="zh-CN" sz="1200" dirty="0" err="1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xyz</a:t>
                      </a:r>
                      <a:r>
                        <a:rPr lang="en-US" altLang="zh-CN" sz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zh-CN" altLang="en-US" sz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表示匹配字符串 </a:t>
                      </a:r>
                      <a:r>
                        <a:rPr lang="en-US" altLang="zh-CN" sz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"</a:t>
                      </a:r>
                      <a:r>
                        <a:rPr lang="en-US" altLang="zh-CN" sz="1200" dirty="0" err="1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abc</a:t>
                      </a:r>
                      <a:r>
                        <a:rPr lang="en-US" altLang="zh-CN" sz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" </a:t>
                      </a:r>
                      <a:r>
                        <a:rPr lang="zh-CN" altLang="en-US" sz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或者 </a:t>
                      </a:r>
                      <a:r>
                        <a:rPr lang="en-US" altLang="zh-CN" sz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"</a:t>
                      </a:r>
                      <a:r>
                        <a:rPr lang="en-US" altLang="zh-CN" sz="1200" dirty="0" err="1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xyz</a:t>
                      </a:r>
                      <a:r>
                        <a:rPr lang="en-US" altLang="zh-CN" sz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"</a:t>
                      </a:r>
                      <a:r>
                        <a:rPr lang="zh-CN" altLang="en-US" sz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。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309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03828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95619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ED698-8B75-4EFB-8143-AE9246A11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 in</a:t>
            </a:r>
            <a:r>
              <a:rPr lang="zh-CN" altLang="en-US" dirty="0"/>
              <a:t>循环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308C4F-2A76-4B9B-82C1-DB02A9F0AF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293093" cy="4351338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select in </a:t>
            </a:r>
            <a:r>
              <a:rPr lang="zh-CN" altLang="en-US" sz="2400" dirty="0"/>
              <a:t>循环用来增强交互性，它可以显示出带编号的菜单，用户可以输入不同的编号选择不同的菜单</a:t>
            </a:r>
            <a:endParaRPr lang="en-US" altLang="zh-CN" sz="2400" dirty="0"/>
          </a:p>
          <a:p>
            <a:r>
              <a:rPr lang="zh-CN" altLang="en-US" sz="2400" dirty="0"/>
              <a:t>注意用户可以输入范围之外的数字</a:t>
            </a:r>
            <a:endParaRPr lang="en-US" altLang="zh-CN" sz="2400" dirty="0"/>
          </a:p>
          <a:p>
            <a:r>
              <a:rPr lang="zh-CN" altLang="en-US" sz="2400" dirty="0"/>
              <a:t>使用</a:t>
            </a:r>
            <a:r>
              <a:rPr lang="en-US" altLang="zh-CN" sz="2400" dirty="0"/>
              <a:t>break</a:t>
            </a:r>
            <a:r>
              <a:rPr lang="zh-CN" altLang="en-US" sz="2400" dirty="0"/>
              <a:t>语句或按</a:t>
            </a:r>
            <a:r>
              <a:rPr lang="en-US" altLang="zh-CN" sz="2400" dirty="0"/>
              <a:t>CTRL+D</a:t>
            </a:r>
            <a:r>
              <a:rPr lang="zh-CN" altLang="en-US" sz="2400" dirty="0"/>
              <a:t>才能退出循环</a:t>
            </a:r>
            <a:endParaRPr lang="en-US" altLang="zh-CN" sz="2400" dirty="0"/>
          </a:p>
          <a:p>
            <a:r>
              <a:rPr lang="en-US" sz="2400" dirty="0"/>
              <a:t>select </a:t>
            </a:r>
            <a:r>
              <a:rPr lang="en-US" sz="2400" dirty="0" err="1"/>
              <a:t>in通常和case</a:t>
            </a:r>
            <a:r>
              <a:rPr lang="en-US" sz="2400" dirty="0"/>
              <a:t> </a:t>
            </a:r>
            <a:r>
              <a:rPr lang="en-US" sz="2400" dirty="0" err="1"/>
              <a:t>in一起使用</a:t>
            </a:r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71FC6A-4DBD-4DCB-AF57-3F56DB3AC1E9}"/>
              </a:ext>
            </a:extLst>
          </p:cNvPr>
          <p:cNvSpPr txBox="1"/>
          <p:nvPr/>
        </p:nvSpPr>
        <p:spPr>
          <a:xfrm>
            <a:off x="6388962" y="1825625"/>
            <a:ext cx="2790548" cy="1200329"/>
          </a:xfrm>
          <a:prstGeom prst="rect">
            <a:avLst/>
          </a:prstGeom>
          <a:solidFill>
            <a:srgbClr val="0309F7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select variable in </a:t>
            </a:r>
            <a:r>
              <a:rPr lang="en-US" dirty="0" err="1"/>
              <a:t>value_list</a:t>
            </a:r>
            <a:endParaRPr lang="en-US" dirty="0"/>
          </a:p>
          <a:p>
            <a:r>
              <a:rPr lang="en-US" dirty="0"/>
              <a:t>do</a:t>
            </a:r>
          </a:p>
          <a:p>
            <a:r>
              <a:rPr lang="en-US" dirty="0"/>
              <a:t>    statements</a:t>
            </a:r>
          </a:p>
          <a:p>
            <a:r>
              <a:rPr lang="en-US" dirty="0"/>
              <a:t>done</a:t>
            </a:r>
          </a:p>
        </p:txBody>
      </p:sp>
    </p:spTree>
    <p:extLst>
      <p:ext uri="{BB962C8B-B14F-4D97-AF65-F5344CB8AC3E}">
        <p14:creationId xmlns:p14="http://schemas.microsoft.com/office/powerpoint/2010/main" val="1868736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F90C7-1B12-4CC7-B2F0-3CDCF561D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altLang="zh-CN" dirty="0"/>
              <a:t>hell / Bash / Terminal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DF07A3-30EE-48B1-A7F5-710276E03C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</a:t>
            </a:r>
            <a:r>
              <a:rPr lang="en-US" altLang="zh-CN" dirty="0"/>
              <a:t>hell</a:t>
            </a:r>
          </a:p>
          <a:p>
            <a:pPr lvl="1"/>
            <a:r>
              <a:rPr lang="en-US" dirty="0"/>
              <a:t>Shell</a:t>
            </a:r>
            <a:r>
              <a:rPr lang="zh-CN" altLang="en-US" dirty="0"/>
              <a:t>是个抽象概念，是用户和操作系统之间的交互接口</a:t>
            </a:r>
            <a:endParaRPr lang="en-US" altLang="zh-CN" dirty="0"/>
          </a:p>
          <a:p>
            <a:pPr lvl="1"/>
            <a:r>
              <a:rPr lang="en-US" altLang="zh-CN" dirty="0"/>
              <a:t>bash</a:t>
            </a:r>
            <a:r>
              <a:rPr lang="zh-CN" altLang="en-US" dirty="0"/>
              <a:t>，</a:t>
            </a:r>
            <a:r>
              <a:rPr lang="en-US" altLang="zh-CN" dirty="0"/>
              <a:t>ash</a:t>
            </a:r>
            <a:r>
              <a:rPr lang="zh-CN" altLang="en-US" dirty="0"/>
              <a:t>，</a:t>
            </a:r>
            <a:r>
              <a:rPr lang="en-US" altLang="zh-CN" dirty="0" err="1"/>
              <a:t>zsh</a:t>
            </a:r>
            <a:r>
              <a:rPr lang="zh-CN" altLang="en-US" dirty="0"/>
              <a:t>，</a:t>
            </a:r>
            <a:r>
              <a:rPr lang="en-US" altLang="zh-CN" dirty="0" err="1"/>
              <a:t>tcsh</a:t>
            </a:r>
            <a:r>
              <a:rPr lang="zh-CN" altLang="en-US" dirty="0"/>
              <a:t>等程序是对</a:t>
            </a:r>
            <a:r>
              <a:rPr lang="en-US" altLang="zh-CN" dirty="0"/>
              <a:t>shell</a:t>
            </a:r>
            <a:r>
              <a:rPr lang="zh-CN" altLang="en-US" dirty="0"/>
              <a:t>这个抽象概念的一种具体的实现</a:t>
            </a:r>
            <a:endParaRPr lang="en-US" altLang="zh-CN" dirty="0"/>
          </a:p>
          <a:p>
            <a:r>
              <a:rPr lang="en-US" altLang="zh-CN" dirty="0"/>
              <a:t>Bash</a:t>
            </a:r>
          </a:p>
          <a:p>
            <a:pPr lvl="1"/>
            <a:r>
              <a:rPr lang="en-US" altLang="zh-CN" dirty="0"/>
              <a:t>dash</a:t>
            </a:r>
            <a:r>
              <a:rPr lang="zh-CN" altLang="en-US" dirty="0"/>
              <a:t>（我没写错）是</a:t>
            </a:r>
            <a:r>
              <a:rPr lang="en-US" altLang="zh-CN" dirty="0"/>
              <a:t>ubuntu</a:t>
            </a:r>
            <a:r>
              <a:rPr lang="zh-CN" altLang="en-US" dirty="0"/>
              <a:t>里默认的</a:t>
            </a:r>
            <a:r>
              <a:rPr lang="en-US" altLang="zh-CN" dirty="0"/>
              <a:t>shell</a:t>
            </a:r>
            <a:r>
              <a:rPr lang="zh-CN" altLang="en-US" dirty="0"/>
              <a:t>，除不支持数组外和</a:t>
            </a:r>
            <a:r>
              <a:rPr lang="en-US" altLang="zh-CN" dirty="0"/>
              <a:t>bash</a:t>
            </a:r>
            <a:r>
              <a:rPr lang="zh-CN" altLang="en-US" dirty="0"/>
              <a:t>差别不大</a:t>
            </a:r>
            <a:endParaRPr lang="en-US" altLang="zh-CN" dirty="0"/>
          </a:p>
          <a:p>
            <a:pPr lvl="1"/>
            <a:r>
              <a:rPr lang="en-US" altLang="zh-CN" dirty="0"/>
              <a:t>bash</a:t>
            </a:r>
            <a:r>
              <a:rPr lang="zh-CN" altLang="en-US" dirty="0"/>
              <a:t>是目前最常用的</a:t>
            </a:r>
            <a:r>
              <a:rPr lang="en-US" altLang="zh-CN" dirty="0"/>
              <a:t>Shell</a:t>
            </a:r>
            <a:r>
              <a:rPr lang="zh-CN" altLang="en-US" dirty="0"/>
              <a:t>，</a:t>
            </a:r>
            <a:r>
              <a:rPr lang="en-US" altLang="zh-CN" dirty="0"/>
              <a:t>ubuntu</a:t>
            </a:r>
            <a:r>
              <a:rPr lang="zh-CN" altLang="en-US" dirty="0"/>
              <a:t>中可以将默认的</a:t>
            </a:r>
            <a:r>
              <a:rPr lang="en-US" altLang="zh-CN" dirty="0"/>
              <a:t>Shell</a:t>
            </a:r>
            <a:r>
              <a:rPr lang="zh-CN" altLang="en-US" dirty="0"/>
              <a:t>由</a:t>
            </a:r>
            <a:r>
              <a:rPr lang="en-US" altLang="zh-CN" dirty="0"/>
              <a:t>dash</a:t>
            </a:r>
            <a:r>
              <a:rPr lang="zh-CN" altLang="en-US" dirty="0"/>
              <a:t>改为</a:t>
            </a:r>
            <a:r>
              <a:rPr lang="en-US" altLang="zh-CN" dirty="0"/>
              <a:t>bash</a:t>
            </a:r>
          </a:p>
          <a:p>
            <a:r>
              <a:rPr lang="en-US" altLang="zh-CN" dirty="0"/>
              <a:t>Terminal</a:t>
            </a:r>
            <a:r>
              <a:rPr lang="zh-CN" altLang="en-US" dirty="0"/>
              <a:t>（终端）</a:t>
            </a:r>
            <a:endParaRPr lang="en-US" altLang="zh-CN" dirty="0"/>
          </a:p>
          <a:p>
            <a:pPr lvl="1"/>
            <a:r>
              <a:rPr lang="zh-CN" altLang="en-US" dirty="0"/>
              <a:t>是一种设备，不是一个程序，一般说的就是能提供命令行用户界面的设备，典型的是屏幕和键盘，或其他的一些物理终端。</a:t>
            </a:r>
            <a:endParaRPr lang="en-US" altLang="zh-CN" dirty="0"/>
          </a:p>
          <a:p>
            <a:pPr lvl="1"/>
            <a:r>
              <a:rPr lang="zh-CN" altLang="en-US" dirty="0"/>
              <a:t>通常使用的终端软件为虚拟终端</a:t>
            </a:r>
            <a:endParaRPr lang="en-US" altLang="zh-CN" dirty="0"/>
          </a:p>
          <a:p>
            <a:r>
              <a:rPr lang="en-US" altLang="zh-CN" dirty="0"/>
              <a:t>Console</a:t>
            </a:r>
            <a:r>
              <a:rPr lang="zh-CN" altLang="en-US" dirty="0"/>
              <a:t>（控制台）</a:t>
            </a:r>
            <a:endParaRPr lang="en-US" altLang="zh-CN" dirty="0"/>
          </a:p>
          <a:p>
            <a:pPr lvl="1"/>
            <a:r>
              <a:rPr lang="zh-CN" altLang="en-US" dirty="0"/>
              <a:t>显示系统消息的终端就叫控制台，</a:t>
            </a:r>
            <a:r>
              <a:rPr lang="en-US" altLang="zh-CN" dirty="0"/>
              <a:t>Linux </a:t>
            </a:r>
            <a:r>
              <a:rPr lang="zh-CN" altLang="en-US" dirty="0"/>
              <a:t>默认所有虚拟终端都是控制台，都能显示系统消息</a:t>
            </a:r>
            <a:endParaRPr lang="en-US" altLang="zh-CN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08882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C5C60-284F-4451-8A17-C25680C07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函数定义与调用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2A4CD6-D44F-43A7-B06A-8930A6569E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494755" cy="4351338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函数定义</a:t>
            </a:r>
            <a:endParaRPr lang="en-US" altLang="zh-CN" sz="2000" dirty="0"/>
          </a:p>
          <a:p>
            <a:pPr lvl="1"/>
            <a:r>
              <a:rPr lang="zh-CN" altLang="en-US" sz="1600" dirty="0"/>
              <a:t>最上方为函数定义的标准写法，也可以省略</a:t>
            </a:r>
            <a:r>
              <a:rPr lang="en-US" altLang="zh-CN" sz="1600" dirty="0"/>
              <a:t>function</a:t>
            </a:r>
            <a:r>
              <a:rPr lang="zh-CN" altLang="en-US" sz="1600" dirty="0"/>
              <a:t>关键字，或者省略函数名后的小括号</a:t>
            </a:r>
            <a:endParaRPr lang="en-US" sz="1600" dirty="0"/>
          </a:p>
          <a:p>
            <a:pPr lvl="1"/>
            <a:r>
              <a:rPr lang="en-US" sz="1600" dirty="0"/>
              <a:t>function</a:t>
            </a:r>
            <a:r>
              <a:rPr lang="zh-CN" altLang="en-US" sz="1600" dirty="0"/>
              <a:t>是</a:t>
            </a:r>
            <a:r>
              <a:rPr lang="en-US" sz="1600" dirty="0"/>
              <a:t>Shell</a:t>
            </a:r>
            <a:r>
              <a:rPr lang="zh-CN" altLang="en-US" sz="1600" dirty="0"/>
              <a:t>中的关键字，用来定义函数</a:t>
            </a:r>
          </a:p>
          <a:p>
            <a:pPr lvl="1"/>
            <a:r>
              <a:rPr lang="en-US" sz="1600" dirty="0"/>
              <a:t>name</a:t>
            </a:r>
            <a:r>
              <a:rPr lang="zh-CN" altLang="en-US" sz="1600" dirty="0"/>
              <a:t>是函数名</a:t>
            </a:r>
          </a:p>
          <a:p>
            <a:pPr lvl="1"/>
            <a:r>
              <a:rPr lang="en-US" sz="1600" dirty="0"/>
              <a:t>statements</a:t>
            </a:r>
            <a:r>
              <a:rPr lang="zh-CN" altLang="en-US" sz="1600" dirty="0"/>
              <a:t>是函数要执行的代码，也就是一组命令</a:t>
            </a:r>
          </a:p>
          <a:p>
            <a:pPr lvl="1"/>
            <a:r>
              <a:rPr lang="en-US" sz="1600" dirty="0"/>
              <a:t>return value</a:t>
            </a:r>
            <a:r>
              <a:rPr lang="zh-CN" altLang="en-US" sz="1600" dirty="0"/>
              <a:t>表示函数的返回值，其中</a:t>
            </a:r>
            <a:r>
              <a:rPr lang="en-US" sz="1600" dirty="0"/>
              <a:t>return</a:t>
            </a:r>
            <a:r>
              <a:rPr lang="zh-CN" altLang="en-US" sz="1600" dirty="0"/>
              <a:t>为</a:t>
            </a:r>
            <a:r>
              <a:rPr lang="en-US" sz="1600" dirty="0"/>
              <a:t>Shell</a:t>
            </a:r>
            <a:r>
              <a:rPr lang="zh-CN" altLang="en-US" sz="1600" dirty="0"/>
              <a:t>关键字，用来从函数中返回一个值（下一页详细说明）</a:t>
            </a:r>
            <a:endParaRPr lang="en-US" altLang="zh-CN" sz="1600" dirty="0"/>
          </a:p>
          <a:p>
            <a:r>
              <a:rPr lang="zh-CN" altLang="en-US" sz="2000" dirty="0"/>
              <a:t>函数调用</a:t>
            </a:r>
            <a:endParaRPr lang="en-US" altLang="zh-CN" sz="2000" dirty="0"/>
          </a:p>
          <a:p>
            <a:pPr lvl="1"/>
            <a:r>
              <a:rPr lang="zh-CN" altLang="en-US" sz="1600" dirty="0"/>
              <a:t>如果没有参数，直接写函数名：</a:t>
            </a:r>
            <a:r>
              <a:rPr lang="en-US" altLang="zh-CN" sz="1600" dirty="0"/>
              <a:t> name</a:t>
            </a:r>
          </a:p>
          <a:p>
            <a:pPr lvl="1"/>
            <a:r>
              <a:rPr lang="zh-CN" altLang="en-US" sz="1600" dirty="0"/>
              <a:t>如果传递参数，参数间以空格分隔：</a:t>
            </a:r>
            <a:r>
              <a:rPr lang="en-US" altLang="zh-CN" sz="1600" dirty="0"/>
              <a:t>name param1 param2 param3 …</a:t>
            </a:r>
          </a:p>
          <a:p>
            <a:pPr lvl="1"/>
            <a:r>
              <a:rPr lang="zh-CN" altLang="en-US" sz="1600" dirty="0"/>
              <a:t>传入函数的参数放在</a:t>
            </a:r>
            <a:r>
              <a:rPr lang="en-US" altLang="zh-CN" sz="1600" dirty="0">
                <a:highlight>
                  <a:srgbClr val="0309F7"/>
                </a:highlight>
              </a:rPr>
              <a:t>$N</a:t>
            </a:r>
            <a:r>
              <a:rPr lang="zh-CN" altLang="en-US" sz="1600" dirty="0"/>
              <a:t>（或</a:t>
            </a:r>
            <a:r>
              <a:rPr lang="en-US" altLang="zh-CN" sz="1600" dirty="0">
                <a:highlight>
                  <a:srgbClr val="0309F7"/>
                </a:highlight>
              </a:rPr>
              <a:t>$@</a:t>
            </a:r>
            <a:r>
              <a:rPr lang="zh-CN" altLang="en-US" sz="1600" dirty="0"/>
              <a:t>）中（参考</a:t>
            </a:r>
            <a:r>
              <a:rPr lang="en-US" altLang="zh-CN" sz="1600" dirty="0"/>
              <a:t>《</a:t>
            </a:r>
            <a:r>
              <a:rPr lang="zh-CN" altLang="en-US" sz="1600" dirty="0"/>
              <a:t>特殊变量</a:t>
            </a:r>
            <a:r>
              <a:rPr lang="en-US" altLang="zh-CN" sz="1600" dirty="0"/>
              <a:t>》</a:t>
            </a:r>
            <a:r>
              <a:rPr lang="zh-CN" altLang="en-US" sz="1600" dirty="0"/>
              <a:t>）</a:t>
            </a:r>
            <a:endParaRPr lang="en-US" altLang="zh-CN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F9C028-AC75-4E31-ADFB-76A0984F3A3D}"/>
              </a:ext>
            </a:extLst>
          </p:cNvPr>
          <p:cNvSpPr txBox="1"/>
          <p:nvPr/>
        </p:nvSpPr>
        <p:spPr>
          <a:xfrm>
            <a:off x="8324294" y="1825625"/>
            <a:ext cx="2790548" cy="1200329"/>
          </a:xfrm>
          <a:prstGeom prst="rect">
            <a:avLst/>
          </a:prstGeom>
          <a:solidFill>
            <a:srgbClr val="0309F7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function name() {</a:t>
            </a:r>
          </a:p>
          <a:p>
            <a:r>
              <a:rPr lang="en-US" dirty="0"/>
              <a:t>    statements</a:t>
            </a:r>
          </a:p>
          <a:p>
            <a:r>
              <a:rPr lang="en-US" dirty="0"/>
              <a:t>    [return value]</a:t>
            </a:r>
          </a:p>
          <a:p>
            <a:r>
              <a:rPr lang="en-US" dirty="0"/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7CAAD6-4B93-4689-8C17-BF2355722B75}"/>
              </a:ext>
            </a:extLst>
          </p:cNvPr>
          <p:cNvSpPr txBox="1"/>
          <p:nvPr/>
        </p:nvSpPr>
        <p:spPr>
          <a:xfrm>
            <a:off x="8324294" y="3160891"/>
            <a:ext cx="2790548" cy="1200329"/>
          </a:xfrm>
          <a:prstGeom prst="rect">
            <a:avLst/>
          </a:prstGeom>
          <a:solidFill>
            <a:srgbClr val="0309F7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name() {</a:t>
            </a:r>
          </a:p>
          <a:p>
            <a:r>
              <a:rPr lang="en-US" dirty="0"/>
              <a:t>    statements</a:t>
            </a:r>
          </a:p>
          <a:p>
            <a:r>
              <a:rPr lang="en-US" dirty="0"/>
              <a:t>    [return value]</a:t>
            </a:r>
          </a:p>
          <a:p>
            <a:r>
              <a:rPr lang="en-US" dirty="0"/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3975A7-199D-426F-BFD7-8A4AA5284F69}"/>
              </a:ext>
            </a:extLst>
          </p:cNvPr>
          <p:cNvSpPr txBox="1"/>
          <p:nvPr/>
        </p:nvSpPr>
        <p:spPr>
          <a:xfrm>
            <a:off x="8324294" y="4507319"/>
            <a:ext cx="2790548" cy="1200329"/>
          </a:xfrm>
          <a:prstGeom prst="rect">
            <a:avLst/>
          </a:prstGeom>
          <a:solidFill>
            <a:srgbClr val="0309F7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function name {</a:t>
            </a:r>
          </a:p>
          <a:p>
            <a:r>
              <a:rPr lang="en-US" dirty="0"/>
              <a:t>    statements</a:t>
            </a:r>
          </a:p>
          <a:p>
            <a:r>
              <a:rPr lang="en-US" dirty="0"/>
              <a:t>    [return value]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545287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9F09D-3E07-45D7-99EF-52B523088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函数的返回值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B5E324-2B95-4A27-A132-D07571BE7A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通过</a:t>
            </a:r>
            <a:r>
              <a:rPr lang="en-US" altLang="zh-CN" dirty="0"/>
              <a:t>return</a:t>
            </a:r>
            <a:r>
              <a:rPr lang="zh-CN" altLang="en-US" dirty="0"/>
              <a:t>返回的值必须是整数，范围是</a:t>
            </a:r>
            <a:r>
              <a:rPr lang="en-US" altLang="zh-CN" dirty="0"/>
              <a:t>[0 - 255]</a:t>
            </a:r>
          </a:p>
          <a:p>
            <a:pPr lvl="1"/>
            <a:r>
              <a:rPr lang="zh-CN" altLang="en-US" dirty="0"/>
              <a:t>非整数会报“</a:t>
            </a:r>
            <a:r>
              <a:rPr lang="en-US" altLang="zh-CN" dirty="0"/>
              <a:t>numeric argument required</a:t>
            </a:r>
            <a:r>
              <a:rPr lang="zh-CN" altLang="en-US" dirty="0"/>
              <a:t>”错误</a:t>
            </a:r>
            <a:endParaRPr lang="en-US" altLang="zh-CN" dirty="0"/>
          </a:p>
          <a:p>
            <a:pPr lvl="1"/>
            <a:r>
              <a:rPr lang="zh-CN" altLang="en-US" dirty="0"/>
              <a:t>超过范围的数字会按</a:t>
            </a:r>
            <a:r>
              <a:rPr lang="en-US" altLang="zh-CN" dirty="0"/>
              <a:t>8</a:t>
            </a:r>
            <a:r>
              <a:rPr lang="zh-CN" altLang="en-US" dirty="0"/>
              <a:t>位整数溢出处理</a:t>
            </a:r>
            <a:endParaRPr lang="en-US" altLang="zh-CN" dirty="0"/>
          </a:p>
          <a:p>
            <a:pPr lvl="1"/>
            <a:r>
              <a:rPr lang="zh-CN" altLang="en-US" dirty="0"/>
              <a:t>如果没有</a:t>
            </a:r>
            <a:r>
              <a:rPr lang="en-US" altLang="zh-CN" dirty="0"/>
              <a:t>return</a:t>
            </a:r>
            <a:r>
              <a:rPr lang="zh-CN" altLang="en-US" dirty="0"/>
              <a:t>，最后一条命令的运行结果会被作为返回值</a:t>
            </a:r>
            <a:endParaRPr lang="en-US" altLang="zh-CN" dirty="0"/>
          </a:p>
          <a:p>
            <a:pPr lvl="1"/>
            <a:r>
              <a:rPr lang="zh-CN" altLang="en-US" dirty="0"/>
              <a:t>一般来说，返回</a:t>
            </a:r>
            <a:r>
              <a:rPr lang="en-US" altLang="zh-CN" dirty="0"/>
              <a:t>0</a:t>
            </a:r>
            <a:r>
              <a:rPr lang="zh-CN" altLang="en-US" dirty="0"/>
              <a:t>被认为是成功，其它值为失败</a:t>
            </a:r>
            <a:endParaRPr lang="en-US" altLang="zh-CN" dirty="0"/>
          </a:p>
          <a:p>
            <a:pPr lvl="1"/>
            <a:r>
              <a:rPr lang="zh-CN" altLang="en-US" dirty="0"/>
              <a:t>返回值通过</a:t>
            </a:r>
            <a:r>
              <a:rPr lang="en-US" altLang="zh-CN" dirty="0">
                <a:highlight>
                  <a:srgbClr val="0309F7"/>
                </a:highlight>
              </a:rPr>
              <a:t>$?</a:t>
            </a:r>
            <a:r>
              <a:rPr lang="zh-CN" altLang="en-US" dirty="0"/>
              <a:t>获得，不能直接使用</a:t>
            </a:r>
            <a:r>
              <a:rPr lang="en-US" altLang="zh-CN" dirty="0"/>
              <a:t>result=foo</a:t>
            </a:r>
            <a:r>
              <a:rPr lang="zh-CN" altLang="en-US" dirty="0"/>
              <a:t>这种形式</a:t>
            </a:r>
            <a:endParaRPr lang="en-US" altLang="zh-CN" dirty="0"/>
          </a:p>
          <a:p>
            <a:pPr lvl="1"/>
            <a:r>
              <a:rPr lang="zh-CN" altLang="en-US" dirty="0"/>
              <a:t>函数可以直接作为</a:t>
            </a:r>
            <a:r>
              <a:rPr lang="en-US" altLang="zh-CN" dirty="0"/>
              <a:t>if</a:t>
            </a:r>
            <a:r>
              <a:rPr lang="zh-CN" altLang="en-US" dirty="0"/>
              <a:t>等语句的判断条件</a:t>
            </a:r>
            <a:endParaRPr lang="en-US" altLang="zh-CN" dirty="0"/>
          </a:p>
          <a:p>
            <a:r>
              <a:rPr lang="zh-CN" altLang="en-US" dirty="0"/>
              <a:t>可以利用全局变量返回值</a:t>
            </a:r>
            <a:endParaRPr lang="en-US" altLang="zh-CN" dirty="0"/>
          </a:p>
          <a:p>
            <a:r>
              <a:rPr lang="zh-CN" altLang="en-US" dirty="0"/>
              <a:t>利用</a:t>
            </a:r>
            <a:r>
              <a:rPr lang="en-US" altLang="zh-CN" dirty="0"/>
              <a:t>echo</a:t>
            </a:r>
            <a:r>
              <a:rPr lang="zh-CN" altLang="en-US" dirty="0"/>
              <a:t>返回值：</a:t>
            </a:r>
            <a:r>
              <a:rPr lang="en-US" altLang="zh-CN" dirty="0"/>
              <a:t>result=`foo`</a:t>
            </a:r>
          </a:p>
          <a:p>
            <a:pPr lvl="1"/>
            <a:r>
              <a:rPr lang="zh-CN" altLang="en-US" dirty="0"/>
              <a:t>注意需使用</a:t>
            </a:r>
            <a:r>
              <a:rPr lang="en-US" altLang="zh-CN" dirty="0"/>
              <a:t>Command Substitution</a:t>
            </a:r>
            <a:r>
              <a:rPr lang="zh-CN" altLang="en-US" dirty="0"/>
              <a:t>语法</a:t>
            </a:r>
            <a:endParaRPr lang="en-US" altLang="zh-CN" dirty="0"/>
          </a:p>
          <a:p>
            <a:pPr lvl="1"/>
            <a:r>
              <a:rPr lang="en-US" altLang="zh-CN" dirty="0"/>
              <a:t>result</a:t>
            </a:r>
            <a:r>
              <a:rPr lang="zh-CN" altLang="en-US" dirty="0"/>
              <a:t>取到的是函数中的标准输出而不是</a:t>
            </a:r>
            <a:r>
              <a:rPr lang="en-US" altLang="zh-CN" dirty="0"/>
              <a:t>return</a:t>
            </a:r>
            <a:r>
              <a:rPr lang="zh-CN" altLang="en-US" dirty="0"/>
              <a:t>的值</a:t>
            </a:r>
            <a:endParaRPr lang="en-US" altLang="zh-CN" dirty="0"/>
          </a:p>
          <a:p>
            <a:pPr lvl="1"/>
            <a:r>
              <a:rPr lang="zh-CN" altLang="en-US" dirty="0"/>
              <a:t>函数中所调用命令的标准输出如果不重定向，也会被一并取到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1448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1EEA4-8F37-4EC7-896F-0EE8BA0FF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总结与对比：</a:t>
            </a:r>
            <a:r>
              <a:rPr lang="en-US" b="1" dirty="0">
                <a:highlight>
                  <a:srgbClr val="0309F7"/>
                </a:highlight>
              </a:rPr>
              <a:t>$()</a:t>
            </a:r>
            <a:r>
              <a:rPr lang="en-US" b="1" dirty="0"/>
              <a:t>,</a:t>
            </a:r>
            <a:r>
              <a:rPr lang="en-US" b="1" dirty="0">
                <a:highlight>
                  <a:srgbClr val="0309F7"/>
                </a:highlight>
              </a:rPr>
              <a:t>${}</a:t>
            </a:r>
            <a:r>
              <a:rPr lang="en-US" b="1" dirty="0"/>
              <a:t>, </a:t>
            </a:r>
            <a:r>
              <a:rPr lang="en-US" b="1" dirty="0">
                <a:highlight>
                  <a:srgbClr val="0309F7"/>
                </a:highlight>
              </a:rPr>
              <a:t>$[]</a:t>
            </a:r>
            <a:r>
              <a:rPr lang="en-US" b="1" dirty="0"/>
              <a:t> ,</a:t>
            </a:r>
            <a:r>
              <a:rPr lang="en-US" b="1" dirty="0">
                <a:highlight>
                  <a:srgbClr val="0309F7"/>
                </a:highlight>
              </a:rPr>
              <a:t>$(())</a:t>
            </a:r>
            <a:r>
              <a:rPr lang="en-US" b="1" dirty="0"/>
              <a:t>, </a:t>
            </a:r>
            <a:r>
              <a:rPr lang="en-US" b="1" dirty="0">
                <a:highlight>
                  <a:srgbClr val="0309F7"/>
                </a:highlight>
              </a:rPr>
              <a:t>[ ]</a:t>
            </a:r>
            <a:r>
              <a:rPr lang="en-US" b="1" dirty="0"/>
              <a:t> , </a:t>
            </a:r>
            <a:r>
              <a:rPr lang="en-US" b="1" dirty="0">
                <a:highlight>
                  <a:srgbClr val="0309F7"/>
                </a:highlight>
              </a:rPr>
              <a:t>[[ ]]</a:t>
            </a:r>
            <a:r>
              <a:rPr lang="en-US" b="1" dirty="0"/>
              <a:t>, </a:t>
            </a:r>
            <a:r>
              <a:rPr lang="en-US" b="1" dirty="0">
                <a:highlight>
                  <a:srgbClr val="0309F7"/>
                </a:highlight>
              </a:rPr>
              <a:t>(())</a:t>
            </a:r>
            <a:r>
              <a:rPr lang="en-US" b="1" dirty="0"/>
              <a:t> ,</a:t>
            </a:r>
            <a:r>
              <a:rPr lang="en-US" b="1" dirty="0">
                <a:highlight>
                  <a:srgbClr val="0309F7"/>
                </a:highlight>
              </a:rPr>
              <a:t>``</a:t>
            </a:r>
            <a:endParaRPr lang="en-US" dirty="0">
              <a:highlight>
                <a:srgbClr val="0309F7"/>
              </a:highligh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CF95E8-E9FA-496E-BA4F-EBE54DA589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zh-CN" dirty="0">
                <a:highlight>
                  <a:srgbClr val="0309F7"/>
                </a:highlight>
              </a:rPr>
              <a:t>${}</a:t>
            </a:r>
            <a:r>
              <a:rPr lang="zh-CN" altLang="en-US" dirty="0"/>
              <a:t>：取变量值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en-US" altLang="zh-CN" dirty="0">
                <a:highlight>
                  <a:srgbClr val="0309F7"/>
                </a:highlight>
              </a:rPr>
              <a:t>$()</a:t>
            </a:r>
            <a:r>
              <a:rPr lang="zh-CN" altLang="en-US" dirty="0"/>
              <a:t>和</a:t>
            </a:r>
            <a:r>
              <a:rPr lang="en-US" altLang="zh-CN" dirty="0">
                <a:highlight>
                  <a:srgbClr val="0309F7"/>
                </a:highlight>
              </a:rPr>
              <a:t>``</a:t>
            </a:r>
            <a:r>
              <a:rPr lang="zh-CN" altLang="en-US" dirty="0"/>
              <a:t>：</a:t>
            </a:r>
            <a:r>
              <a:rPr lang="en-US" altLang="zh-CN" dirty="0"/>
              <a:t> </a:t>
            </a:r>
            <a:r>
              <a:rPr lang="zh-CN" altLang="en-US" dirty="0"/>
              <a:t>替换成其中命令执行的结果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en-US" altLang="zh-CN" dirty="0">
                <a:highlight>
                  <a:srgbClr val="0309F7"/>
                </a:highlight>
              </a:rPr>
              <a:t>$[]</a:t>
            </a:r>
            <a:r>
              <a:rPr lang="zh-CN" altLang="en-US" dirty="0"/>
              <a:t>和</a:t>
            </a:r>
            <a:r>
              <a:rPr lang="en-US" altLang="zh-CN" dirty="0"/>
              <a:t>$</a:t>
            </a:r>
            <a:r>
              <a:rPr lang="en-US" altLang="zh-CN" dirty="0">
                <a:highlight>
                  <a:srgbClr val="0309F7"/>
                </a:highlight>
              </a:rPr>
              <a:t>(())</a:t>
            </a:r>
            <a:r>
              <a:rPr lang="zh-CN" altLang="en-US" dirty="0"/>
              <a:t>：算术运算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en-US" altLang="zh-CN" dirty="0">
                <a:highlight>
                  <a:srgbClr val="0309F7"/>
                </a:highlight>
              </a:rPr>
              <a:t>[ ]</a:t>
            </a:r>
            <a:r>
              <a:rPr lang="zh-CN" altLang="en-US" dirty="0"/>
              <a:t>：条件判断，注意左右需要空格，</a:t>
            </a:r>
            <a:r>
              <a:rPr lang="en-US" altLang="zh-CN" dirty="0"/>
              <a:t>[ expr ]</a:t>
            </a:r>
            <a:r>
              <a:rPr lang="zh-CN" altLang="en-US" dirty="0"/>
              <a:t>与</a:t>
            </a:r>
            <a:r>
              <a:rPr lang="en-US" altLang="zh-CN" dirty="0"/>
              <a:t>test expr</a:t>
            </a:r>
            <a:r>
              <a:rPr lang="zh-CN" altLang="en-US" dirty="0"/>
              <a:t>效果相同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en-US" altLang="zh-CN" dirty="0">
                <a:highlight>
                  <a:srgbClr val="0309F7"/>
                </a:highlight>
              </a:rPr>
              <a:t>[[ ]]</a:t>
            </a:r>
            <a:r>
              <a:rPr lang="zh-CN" altLang="en-US" dirty="0"/>
              <a:t>：针对字符串表达式加强版的条件判断，支持模式匹配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en-US" altLang="zh-CN" dirty="0"/>
              <a:t>"[["</a:t>
            </a:r>
            <a:r>
              <a:rPr lang="zh-CN" altLang="en-US" dirty="0"/>
              <a:t>，是关键字，许多</a:t>
            </a:r>
            <a:r>
              <a:rPr lang="en-US" altLang="zh-CN" dirty="0"/>
              <a:t>shell(</a:t>
            </a:r>
            <a:r>
              <a:rPr lang="zh-CN" altLang="en-US" dirty="0"/>
              <a:t>如</a:t>
            </a:r>
            <a:r>
              <a:rPr lang="en-US" altLang="zh-CN" dirty="0"/>
              <a:t>ash </a:t>
            </a:r>
            <a:r>
              <a:rPr lang="en-US" altLang="zh-CN" dirty="0" err="1"/>
              <a:t>bsh</a:t>
            </a:r>
            <a:r>
              <a:rPr lang="en-US" altLang="zh-CN" dirty="0"/>
              <a:t>)</a:t>
            </a:r>
            <a:r>
              <a:rPr lang="zh-CN" altLang="en-US" dirty="0"/>
              <a:t>并不支持这种方式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en-US" altLang="zh-CN" dirty="0"/>
              <a:t>"["</a:t>
            </a:r>
            <a:r>
              <a:rPr lang="zh-CN" altLang="en-US" dirty="0"/>
              <a:t>是一条命令， 与</a:t>
            </a:r>
            <a:r>
              <a:rPr lang="en-US" altLang="zh-CN" dirty="0"/>
              <a:t>test</a:t>
            </a:r>
            <a:r>
              <a:rPr lang="zh-CN" altLang="en-US" dirty="0"/>
              <a:t>等价，大多数</a:t>
            </a:r>
            <a:r>
              <a:rPr lang="en-US" altLang="zh-CN" dirty="0"/>
              <a:t>shell</a:t>
            </a:r>
            <a:r>
              <a:rPr lang="zh-CN" altLang="en-US" dirty="0"/>
              <a:t>都支持。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en-US" altLang="zh-CN" dirty="0">
                <a:highlight>
                  <a:srgbClr val="0309F7"/>
                </a:highlight>
              </a:rPr>
              <a:t>(())</a:t>
            </a:r>
            <a:r>
              <a:rPr lang="zh-CN" altLang="en-US" dirty="0"/>
              <a:t>：针对数学比较表达式加强版的条件判断，其中可以使用类似</a:t>
            </a:r>
            <a:r>
              <a:rPr lang="en-US" altLang="zh-CN" dirty="0"/>
              <a:t>C</a:t>
            </a:r>
            <a:r>
              <a:rPr lang="zh-CN" altLang="en-US" dirty="0"/>
              <a:t>语言语法的表达式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和</a:t>
            </a:r>
            <a:r>
              <a:rPr lang="en-US" altLang="zh-CN" dirty="0"/>
              <a:t>let</a:t>
            </a:r>
            <a:r>
              <a:rPr lang="zh-CN" altLang="en-US" dirty="0"/>
              <a:t>命令类似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可以直接使用变量名如</a:t>
            </a:r>
            <a:r>
              <a:rPr lang="en-US" altLang="zh-CN" dirty="0"/>
              <a:t>var</a:t>
            </a:r>
            <a:r>
              <a:rPr lang="zh-CN" altLang="en-US" dirty="0"/>
              <a:t>而不需要</a:t>
            </a:r>
            <a:r>
              <a:rPr lang="en-US" altLang="zh-CN" dirty="0"/>
              <a:t>$var</a:t>
            </a:r>
            <a:r>
              <a:rPr lang="zh-CN" altLang="en-US" dirty="0"/>
              <a:t>这样的形式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支持分号隔开的多个表达式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2242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C2F48-F3B2-4074-9946-9CBE7553D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参考资料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2F9C03-3747-45A2-912C-E3417692EE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http://c.biancheng.net/cpp/shell/</a:t>
            </a:r>
            <a:endParaRPr lang="en-US" dirty="0"/>
          </a:p>
          <a:p>
            <a:r>
              <a:rPr lang="en-US" dirty="0">
                <a:hlinkClick r:id="rId3"/>
              </a:rPr>
              <a:t>https://www.cnblogs.com/chengyeliang/p/4647890.html</a:t>
            </a:r>
            <a:endParaRPr lang="en-US" dirty="0"/>
          </a:p>
          <a:p>
            <a:r>
              <a:rPr lang="en-US" dirty="0">
                <a:hlinkClick r:id="rId4"/>
              </a:rPr>
              <a:t>https://www.cnblogs.com/include/archive/2011/12/09/2307905.html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7187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E72C6-C277-4E12-9E02-1C9263DB6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Linux</a:t>
            </a:r>
            <a:r>
              <a:rPr lang="zh-CN" altLang="en-US" dirty="0"/>
              <a:t>命令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EC4D2-2CF3-4541-9448-85BE6B6321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0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命令分为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Shell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的内建命令（内部命令）和外部命令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内建命令是由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Shell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自身提供的命令，由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Shell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直接识别并处理。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0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速度较快且通常不需要创建一个新的进程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0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不同的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Bash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会提供不同的内建命令，有的内建命令有可能和外部命令重合。此时会优先使用内建命令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0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内建命令的返回码会保存在</a:t>
            </a:r>
            <a:r>
              <a:rPr lang="en-US" altLang="zh-CN" sz="2000" dirty="0">
                <a:highlight>
                  <a:srgbClr val="0309F7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$?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变量中</a:t>
            </a:r>
            <a:endParaRPr 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外部命令本质是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系统中的应用程序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0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当调用外部命令时，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Bash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fork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出一个子进程用来执行相应的程序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0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的程序通常放在</a:t>
            </a:r>
            <a:r>
              <a:rPr 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/bin，/</a:t>
            </a:r>
            <a:r>
              <a:rPr lang="en-US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usr</a:t>
            </a:r>
            <a:r>
              <a:rPr 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/bin，/</a:t>
            </a:r>
            <a:r>
              <a:rPr lang="en-US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sbin</a:t>
            </a:r>
            <a:r>
              <a:rPr 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，/</a:t>
            </a:r>
            <a:r>
              <a:rPr lang="en-US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usr</a:t>
            </a:r>
            <a:r>
              <a:rPr 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sbin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下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0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$PATH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中的目录下的程序都能作为命令直接调用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0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不同目录中存在同名程序的情况，在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$PATH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中靠前的目录下的程序会被优先执行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0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如果希望某个程序能通过命令的方式调用，请将其目录加入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$PATH</a:t>
            </a:r>
          </a:p>
          <a:p>
            <a:pPr lvl="1">
              <a:lnSpc>
                <a:spcPct val="10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如果命令中带有‘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’，则不会从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$PATH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中查找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400" dirty="0">
                <a:highlight>
                  <a:srgbClr val="0309F7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type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命令可以查看一个命令的详细情况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1967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DECFC-AAC7-45F2-940C-4353274F5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内部命令（常见）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D5CBE11-2A83-4B7E-8165-FA181418FB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3499574"/>
              </p:ext>
            </p:extLst>
          </p:nvPr>
        </p:nvGraphicFramePr>
        <p:xfrm>
          <a:off x="838200" y="1690688"/>
          <a:ext cx="10515600" cy="482457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39223">
                  <a:extLst>
                    <a:ext uri="{9D8B030D-6E8A-4147-A177-3AD203B41FA5}">
                      <a16:colId xmlns:a16="http://schemas.microsoft.com/office/drawing/2014/main" val="1909000546"/>
                    </a:ext>
                  </a:extLst>
                </a:gridCol>
                <a:gridCol w="8976377">
                  <a:extLst>
                    <a:ext uri="{9D8B030D-6E8A-4147-A177-3AD203B41FA5}">
                      <a16:colId xmlns:a16="http://schemas.microsoft.com/office/drawing/2014/main" val="306834882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solidFill>
                            <a:schemeClr val="tx1"/>
                          </a:solidFill>
                          <a:effectLst/>
                          <a:highlight>
                            <a:srgbClr val="0309F7"/>
                          </a:highlight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命令</a:t>
                      </a:r>
                      <a:endParaRPr lang="zh-CN" altLang="en-US" sz="900" b="1" i="0" u="none" strike="noStrike">
                        <a:solidFill>
                          <a:schemeClr val="tx1"/>
                        </a:solidFill>
                        <a:effectLst/>
                        <a:highlight>
                          <a:srgbClr val="0309F7"/>
                        </a:highlight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635" marR="6635" marT="6635" marB="0" anchor="ctr">
                    <a:solidFill>
                      <a:srgbClr val="0309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 dirty="0">
                          <a:solidFill>
                            <a:schemeClr val="tx1"/>
                          </a:solidFill>
                          <a:effectLst/>
                          <a:highlight>
                            <a:srgbClr val="0309F7"/>
                          </a:highlight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说明</a:t>
                      </a:r>
                      <a:endParaRPr lang="zh-CN" altLang="en-US" sz="900" b="1" i="0" u="none" strike="noStrike" dirty="0">
                        <a:solidFill>
                          <a:schemeClr val="tx1"/>
                        </a:solidFill>
                        <a:effectLst/>
                        <a:highlight>
                          <a:srgbClr val="0309F7"/>
                        </a:highlight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635" marR="6635" marT="6635" marB="0" anchor="ctr">
                    <a:solidFill>
                      <a:srgbClr val="0309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4414510"/>
                  </a:ext>
                </a:extLst>
              </a:tr>
              <a:tr h="183130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solidFill>
                            <a:schemeClr val="tx1"/>
                          </a:solidFill>
                          <a:effectLst/>
                          <a:highlight>
                            <a:srgbClr val="0309F7"/>
                          </a:highlight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:</a:t>
                      </a:r>
                      <a:endParaRPr lang="en-US" sz="900" b="0" i="0" u="none" strike="noStrike">
                        <a:solidFill>
                          <a:schemeClr val="tx1"/>
                        </a:solidFill>
                        <a:effectLst/>
                        <a:highlight>
                          <a:srgbClr val="0309F7"/>
                        </a:highlight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635" marR="6635" marT="33176" marB="33176" anchor="ctr">
                    <a:solidFill>
                      <a:srgbClr val="0309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 dirty="0">
                          <a:solidFill>
                            <a:schemeClr val="tx1"/>
                          </a:solidFill>
                          <a:effectLst/>
                          <a:highlight>
                            <a:srgbClr val="0309F7"/>
                          </a:highlight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扩展参数列表，执行重定向操作</a:t>
                      </a:r>
                      <a:endParaRPr lang="zh-CN" altLang="en-US" sz="900" b="0" i="0" u="none" strike="noStrike" dirty="0">
                        <a:solidFill>
                          <a:schemeClr val="tx1"/>
                        </a:solidFill>
                        <a:effectLst/>
                        <a:highlight>
                          <a:srgbClr val="0309F7"/>
                        </a:highlight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635" marR="6635" marT="33176" marB="33176" anchor="ctr">
                    <a:solidFill>
                      <a:srgbClr val="0309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9419105"/>
                  </a:ext>
                </a:extLst>
              </a:tr>
              <a:tr h="183130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solidFill>
                            <a:schemeClr val="tx1"/>
                          </a:solidFill>
                          <a:effectLst/>
                          <a:highlight>
                            <a:srgbClr val="0309F7"/>
                          </a:highlight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.</a:t>
                      </a:r>
                      <a:endParaRPr lang="en-US" sz="900" b="0" i="0" u="none" strike="noStrike">
                        <a:solidFill>
                          <a:schemeClr val="tx1"/>
                        </a:solidFill>
                        <a:effectLst/>
                        <a:highlight>
                          <a:srgbClr val="0309F7"/>
                        </a:highlight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635" marR="6635" marT="33176" marB="33176" anchor="ctr">
                    <a:solidFill>
                      <a:srgbClr val="0309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solidFill>
                            <a:schemeClr val="tx1"/>
                          </a:solidFill>
                          <a:effectLst/>
                          <a:highlight>
                            <a:srgbClr val="0309F7"/>
                          </a:highlight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读取并执行指定文件中的命令（在当前 </a:t>
                      </a:r>
                      <a:r>
                        <a:rPr lang="en-US" altLang="zh-CN" sz="900" u="none" strike="noStrike">
                          <a:solidFill>
                            <a:schemeClr val="tx1"/>
                          </a:solidFill>
                          <a:effectLst/>
                          <a:highlight>
                            <a:srgbClr val="0309F7"/>
                          </a:highlight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shell </a:t>
                      </a:r>
                      <a:r>
                        <a:rPr lang="zh-CN" altLang="en-US" sz="900" u="none" strike="noStrike">
                          <a:solidFill>
                            <a:schemeClr val="tx1"/>
                          </a:solidFill>
                          <a:effectLst/>
                          <a:highlight>
                            <a:srgbClr val="0309F7"/>
                          </a:highlight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环境中）</a:t>
                      </a:r>
                      <a:endParaRPr lang="zh-CN" altLang="en-US" sz="900" b="0" i="0" u="none" strike="noStrike">
                        <a:solidFill>
                          <a:schemeClr val="tx1"/>
                        </a:solidFill>
                        <a:effectLst/>
                        <a:highlight>
                          <a:srgbClr val="0309F7"/>
                        </a:highlight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635" marR="6635" marT="33176" marB="33176" anchor="ctr">
                    <a:solidFill>
                      <a:srgbClr val="0309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245042"/>
                  </a:ext>
                </a:extLst>
              </a:tr>
              <a:tr h="183130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  <a:highlight>
                            <a:srgbClr val="0309F7"/>
                          </a:highlight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alias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highlight>
                          <a:srgbClr val="0309F7"/>
                        </a:highlight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635" marR="6635" marT="33176" marB="33176" anchor="ctr">
                    <a:solidFill>
                      <a:srgbClr val="0309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solidFill>
                            <a:schemeClr val="tx1"/>
                          </a:solidFill>
                          <a:effectLst/>
                          <a:highlight>
                            <a:srgbClr val="0309F7"/>
                          </a:highlight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为指定命令定义一个别名</a:t>
                      </a:r>
                      <a:endParaRPr lang="zh-CN" altLang="en-US" sz="900" b="0" i="0" u="none" strike="noStrike">
                        <a:solidFill>
                          <a:schemeClr val="tx1"/>
                        </a:solidFill>
                        <a:effectLst/>
                        <a:highlight>
                          <a:srgbClr val="0309F7"/>
                        </a:highlight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635" marR="6635" marT="33176" marB="33176" anchor="ctr">
                    <a:solidFill>
                      <a:srgbClr val="0309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2643238"/>
                  </a:ext>
                </a:extLst>
              </a:tr>
              <a:tr h="183130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solidFill>
                            <a:schemeClr val="tx1"/>
                          </a:solidFill>
                          <a:effectLst/>
                          <a:highlight>
                            <a:srgbClr val="0309F7"/>
                          </a:highlight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unalias</a:t>
                      </a:r>
                      <a:endParaRPr lang="en-US" sz="900" b="0" i="0" u="none" strike="noStrike">
                        <a:solidFill>
                          <a:schemeClr val="tx1"/>
                        </a:solidFill>
                        <a:effectLst/>
                        <a:highlight>
                          <a:srgbClr val="0309F7"/>
                        </a:highlight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635" marR="6635" marT="33176" marB="33176" anchor="ctr">
                    <a:solidFill>
                      <a:srgbClr val="0309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solidFill>
                            <a:schemeClr val="tx1"/>
                          </a:solidFill>
                          <a:effectLst/>
                          <a:highlight>
                            <a:srgbClr val="0309F7"/>
                          </a:highlight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刪除指定的别名</a:t>
                      </a:r>
                      <a:endParaRPr lang="zh-CN" altLang="en-US" sz="900" b="0" i="0" u="none" strike="noStrike">
                        <a:solidFill>
                          <a:schemeClr val="tx1"/>
                        </a:solidFill>
                        <a:effectLst/>
                        <a:highlight>
                          <a:srgbClr val="0309F7"/>
                        </a:highlight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635" marR="6635" marT="33176" marB="33176" anchor="ctr">
                    <a:solidFill>
                      <a:srgbClr val="0309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3503976"/>
                  </a:ext>
                </a:extLst>
              </a:tr>
              <a:tr h="183130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solidFill>
                            <a:schemeClr val="tx1"/>
                          </a:solidFill>
                          <a:effectLst/>
                          <a:highlight>
                            <a:srgbClr val="0309F7"/>
                          </a:highlight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break</a:t>
                      </a:r>
                      <a:endParaRPr lang="en-US" sz="900" b="0" i="0" u="none" strike="noStrike">
                        <a:solidFill>
                          <a:schemeClr val="tx1"/>
                        </a:solidFill>
                        <a:effectLst/>
                        <a:highlight>
                          <a:srgbClr val="0309F7"/>
                        </a:highlight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635" marR="6635" marT="33176" marB="33176" anchor="ctr">
                    <a:solidFill>
                      <a:srgbClr val="0309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 dirty="0">
                          <a:solidFill>
                            <a:schemeClr val="tx1"/>
                          </a:solidFill>
                          <a:effectLst/>
                          <a:highlight>
                            <a:srgbClr val="0309F7"/>
                          </a:highlight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退出 </a:t>
                      </a:r>
                      <a:r>
                        <a:rPr lang="en-US" sz="900" u="none" strike="noStrike" dirty="0" err="1">
                          <a:solidFill>
                            <a:schemeClr val="tx1"/>
                          </a:solidFill>
                          <a:effectLst/>
                          <a:highlight>
                            <a:srgbClr val="0309F7"/>
                          </a:highlight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for、while、select</a:t>
                      </a:r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  <a:highlight>
                            <a:srgbClr val="0309F7"/>
                          </a:highlight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zh-CN" altLang="en-US" sz="900" u="none" strike="noStrike" dirty="0">
                          <a:solidFill>
                            <a:schemeClr val="tx1"/>
                          </a:solidFill>
                          <a:effectLst/>
                          <a:highlight>
                            <a:srgbClr val="0309F7"/>
                          </a:highlight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或 </a:t>
                      </a:r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  <a:highlight>
                            <a:srgbClr val="0309F7"/>
                          </a:highlight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until </a:t>
                      </a:r>
                      <a:r>
                        <a:rPr lang="zh-CN" altLang="en-US" sz="900" u="none" strike="noStrike" dirty="0">
                          <a:solidFill>
                            <a:schemeClr val="tx1"/>
                          </a:solidFill>
                          <a:effectLst/>
                          <a:highlight>
                            <a:srgbClr val="0309F7"/>
                          </a:highlight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循环</a:t>
                      </a:r>
                      <a:endParaRPr lang="zh-CN" altLang="en-US" sz="900" b="0" i="0" u="none" strike="noStrike" dirty="0">
                        <a:solidFill>
                          <a:schemeClr val="tx1"/>
                        </a:solidFill>
                        <a:effectLst/>
                        <a:highlight>
                          <a:srgbClr val="0309F7"/>
                        </a:highlight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635" marR="6635" marT="33176" marB="33176" anchor="ctr">
                    <a:solidFill>
                      <a:srgbClr val="0309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4956533"/>
                  </a:ext>
                </a:extLst>
              </a:tr>
              <a:tr h="183130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solidFill>
                            <a:schemeClr val="tx1"/>
                          </a:solidFill>
                          <a:effectLst/>
                          <a:highlight>
                            <a:srgbClr val="0309F7"/>
                          </a:highlight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continue</a:t>
                      </a:r>
                      <a:endParaRPr lang="en-US" sz="900" b="0" i="0" u="none" strike="noStrike">
                        <a:solidFill>
                          <a:schemeClr val="tx1"/>
                        </a:solidFill>
                        <a:effectLst/>
                        <a:highlight>
                          <a:srgbClr val="0309F7"/>
                        </a:highlight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635" marR="6635" marT="33176" marB="33176" anchor="ctr">
                    <a:solidFill>
                      <a:srgbClr val="0309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solidFill>
                            <a:schemeClr val="tx1"/>
                          </a:solidFill>
                          <a:effectLst/>
                          <a:highlight>
                            <a:srgbClr val="0309F7"/>
                          </a:highlight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继续执行 </a:t>
                      </a:r>
                      <a:r>
                        <a:rPr lang="en-US" sz="900" u="none" strike="noStrike">
                          <a:solidFill>
                            <a:schemeClr val="tx1"/>
                          </a:solidFill>
                          <a:effectLst/>
                          <a:highlight>
                            <a:srgbClr val="0309F7"/>
                          </a:highlight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for、while、select </a:t>
                      </a:r>
                      <a:r>
                        <a:rPr lang="zh-CN" altLang="en-US" sz="900" u="none" strike="noStrike">
                          <a:solidFill>
                            <a:schemeClr val="tx1"/>
                          </a:solidFill>
                          <a:effectLst/>
                          <a:highlight>
                            <a:srgbClr val="0309F7"/>
                          </a:highlight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或 </a:t>
                      </a:r>
                      <a:r>
                        <a:rPr lang="en-US" sz="900" u="none" strike="noStrike">
                          <a:solidFill>
                            <a:schemeClr val="tx1"/>
                          </a:solidFill>
                          <a:effectLst/>
                          <a:highlight>
                            <a:srgbClr val="0309F7"/>
                          </a:highlight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until </a:t>
                      </a:r>
                      <a:r>
                        <a:rPr lang="zh-CN" altLang="en-US" sz="900" u="none" strike="noStrike">
                          <a:solidFill>
                            <a:schemeClr val="tx1"/>
                          </a:solidFill>
                          <a:effectLst/>
                          <a:highlight>
                            <a:srgbClr val="0309F7"/>
                          </a:highlight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循环的下一次迭代</a:t>
                      </a:r>
                      <a:endParaRPr lang="zh-CN" altLang="en-US" sz="900" b="0" i="0" u="none" strike="noStrike">
                        <a:solidFill>
                          <a:schemeClr val="tx1"/>
                        </a:solidFill>
                        <a:effectLst/>
                        <a:highlight>
                          <a:srgbClr val="0309F7"/>
                        </a:highlight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635" marR="6635" marT="33176" marB="33176" anchor="ctr">
                    <a:solidFill>
                      <a:srgbClr val="0309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7670359"/>
                  </a:ext>
                </a:extLst>
              </a:tr>
              <a:tr h="183130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solidFill>
                            <a:schemeClr val="tx1"/>
                          </a:solidFill>
                          <a:effectLst/>
                          <a:highlight>
                            <a:srgbClr val="0309F7"/>
                          </a:highlight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return</a:t>
                      </a:r>
                      <a:endParaRPr lang="en-US" sz="900" b="0" i="0" u="none" strike="noStrike">
                        <a:solidFill>
                          <a:schemeClr val="tx1"/>
                        </a:solidFill>
                        <a:effectLst/>
                        <a:highlight>
                          <a:srgbClr val="0309F7"/>
                        </a:highlight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635" marR="6635" marT="33176" marB="33176" anchor="ctr">
                    <a:solidFill>
                      <a:srgbClr val="0309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solidFill>
                            <a:schemeClr val="tx1"/>
                          </a:solidFill>
                          <a:effectLst/>
                          <a:highlight>
                            <a:srgbClr val="0309F7"/>
                          </a:highlight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强制函数以某个值退出，这个值可以被调用脚本提取</a:t>
                      </a:r>
                      <a:endParaRPr lang="zh-CN" altLang="en-US" sz="900" b="0" i="0" u="none" strike="noStrike">
                        <a:solidFill>
                          <a:schemeClr val="tx1"/>
                        </a:solidFill>
                        <a:effectLst/>
                        <a:highlight>
                          <a:srgbClr val="0309F7"/>
                        </a:highlight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635" marR="6635" marT="33176" marB="33176" anchor="ctr">
                    <a:solidFill>
                      <a:srgbClr val="0309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1967147"/>
                  </a:ext>
                </a:extLst>
              </a:tr>
              <a:tr h="183130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solidFill>
                            <a:schemeClr val="tx1"/>
                          </a:solidFill>
                          <a:effectLst/>
                          <a:highlight>
                            <a:srgbClr val="0309F7"/>
                          </a:highlight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cd</a:t>
                      </a:r>
                      <a:endParaRPr lang="en-US" sz="900" b="0" i="0" u="none" strike="noStrike">
                        <a:solidFill>
                          <a:schemeClr val="tx1"/>
                        </a:solidFill>
                        <a:effectLst/>
                        <a:highlight>
                          <a:srgbClr val="0309F7"/>
                        </a:highlight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635" marR="6635" marT="33176" marB="33176" anchor="ctr">
                    <a:solidFill>
                      <a:srgbClr val="0309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solidFill>
                            <a:schemeClr val="tx1"/>
                          </a:solidFill>
                          <a:effectLst/>
                          <a:highlight>
                            <a:srgbClr val="0309F7"/>
                          </a:highlight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将当前目录切换为指定的目录</a:t>
                      </a:r>
                      <a:endParaRPr lang="zh-CN" altLang="en-US" sz="900" b="0" i="0" u="none" strike="noStrike">
                        <a:solidFill>
                          <a:schemeClr val="tx1"/>
                        </a:solidFill>
                        <a:effectLst/>
                        <a:highlight>
                          <a:srgbClr val="0309F7"/>
                        </a:highlight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635" marR="6635" marT="33176" marB="33176" anchor="ctr">
                    <a:solidFill>
                      <a:srgbClr val="0309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5507755"/>
                  </a:ext>
                </a:extLst>
              </a:tr>
              <a:tr h="183130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solidFill>
                            <a:schemeClr val="tx1"/>
                          </a:solidFill>
                          <a:effectLst/>
                          <a:highlight>
                            <a:srgbClr val="0309F7"/>
                          </a:highlight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echo</a:t>
                      </a:r>
                      <a:endParaRPr lang="en-US" sz="900" b="0" i="0" u="none" strike="noStrike">
                        <a:solidFill>
                          <a:schemeClr val="tx1"/>
                        </a:solidFill>
                        <a:effectLst/>
                        <a:highlight>
                          <a:srgbClr val="0309F7"/>
                        </a:highlight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635" marR="6635" marT="33176" marB="33176" anchor="ctr">
                    <a:solidFill>
                      <a:srgbClr val="0309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solidFill>
                            <a:schemeClr val="tx1"/>
                          </a:solidFill>
                          <a:effectLst/>
                          <a:highlight>
                            <a:srgbClr val="0309F7"/>
                          </a:highlight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将指定字符串输出到 </a:t>
                      </a:r>
                      <a:r>
                        <a:rPr lang="en-US" sz="900" u="none" strike="noStrike">
                          <a:solidFill>
                            <a:schemeClr val="tx1"/>
                          </a:solidFill>
                          <a:effectLst/>
                          <a:highlight>
                            <a:srgbClr val="0309F7"/>
                          </a:highlight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STDOUT</a:t>
                      </a:r>
                      <a:endParaRPr lang="en-US" sz="900" b="0" i="0" u="none" strike="noStrike">
                        <a:solidFill>
                          <a:schemeClr val="tx1"/>
                        </a:solidFill>
                        <a:effectLst/>
                        <a:highlight>
                          <a:srgbClr val="0309F7"/>
                        </a:highlight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635" marR="6635" marT="33176" marB="33176" anchor="ctr">
                    <a:solidFill>
                      <a:srgbClr val="0309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7815509"/>
                  </a:ext>
                </a:extLst>
              </a:tr>
              <a:tr h="183130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solidFill>
                            <a:schemeClr val="tx1"/>
                          </a:solidFill>
                          <a:effectLst/>
                          <a:highlight>
                            <a:srgbClr val="0309F7"/>
                          </a:highlight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exec</a:t>
                      </a:r>
                      <a:endParaRPr lang="en-US" sz="900" b="0" i="0" u="none" strike="noStrike">
                        <a:solidFill>
                          <a:schemeClr val="tx1"/>
                        </a:solidFill>
                        <a:effectLst/>
                        <a:highlight>
                          <a:srgbClr val="0309F7"/>
                        </a:highlight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635" marR="6635" marT="33176" marB="33176" anchor="ctr">
                    <a:solidFill>
                      <a:srgbClr val="0309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 dirty="0">
                          <a:solidFill>
                            <a:schemeClr val="tx1"/>
                          </a:solidFill>
                          <a:effectLst/>
                          <a:highlight>
                            <a:srgbClr val="0309F7"/>
                          </a:highlight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用指定命令替换 </a:t>
                      </a:r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  <a:highlight>
                            <a:srgbClr val="0309F7"/>
                          </a:highlight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shell </a:t>
                      </a:r>
                      <a:r>
                        <a:rPr lang="zh-CN" altLang="en-US" sz="900" u="none" strike="noStrike" dirty="0">
                          <a:solidFill>
                            <a:schemeClr val="tx1"/>
                          </a:solidFill>
                          <a:effectLst/>
                          <a:highlight>
                            <a:srgbClr val="0309F7"/>
                          </a:highlight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进程</a:t>
                      </a:r>
                      <a:endParaRPr lang="zh-CN" altLang="en-US" sz="900" b="0" i="0" u="none" strike="noStrike" dirty="0">
                        <a:solidFill>
                          <a:schemeClr val="tx1"/>
                        </a:solidFill>
                        <a:effectLst/>
                        <a:highlight>
                          <a:srgbClr val="0309F7"/>
                        </a:highlight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635" marR="6635" marT="33176" marB="33176" anchor="ctr">
                    <a:solidFill>
                      <a:srgbClr val="0309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0836301"/>
                  </a:ext>
                </a:extLst>
              </a:tr>
              <a:tr h="183130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solidFill>
                            <a:schemeClr val="tx1"/>
                          </a:solidFill>
                          <a:effectLst/>
                          <a:highlight>
                            <a:srgbClr val="0309F7"/>
                          </a:highlight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exit</a:t>
                      </a:r>
                      <a:endParaRPr lang="en-US" sz="900" b="0" i="0" u="none" strike="noStrike">
                        <a:solidFill>
                          <a:schemeClr val="tx1"/>
                        </a:solidFill>
                        <a:effectLst/>
                        <a:highlight>
                          <a:srgbClr val="0309F7"/>
                        </a:highlight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635" marR="6635" marT="33176" marB="33176" anchor="ctr">
                    <a:solidFill>
                      <a:srgbClr val="0309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solidFill>
                            <a:schemeClr val="tx1"/>
                          </a:solidFill>
                          <a:effectLst/>
                          <a:highlight>
                            <a:srgbClr val="0309F7"/>
                          </a:highlight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强制 </a:t>
                      </a:r>
                      <a:r>
                        <a:rPr lang="en-US" altLang="zh-CN" sz="900" u="none" strike="noStrike">
                          <a:solidFill>
                            <a:schemeClr val="tx1"/>
                          </a:solidFill>
                          <a:effectLst/>
                          <a:highlight>
                            <a:srgbClr val="0309F7"/>
                          </a:highlight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shell </a:t>
                      </a:r>
                      <a:r>
                        <a:rPr lang="zh-CN" altLang="en-US" sz="900" u="none" strike="noStrike">
                          <a:solidFill>
                            <a:schemeClr val="tx1"/>
                          </a:solidFill>
                          <a:effectLst/>
                          <a:highlight>
                            <a:srgbClr val="0309F7"/>
                          </a:highlight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以指定的退出状态码退出</a:t>
                      </a:r>
                      <a:endParaRPr lang="zh-CN" altLang="en-US" sz="900" b="0" i="0" u="none" strike="noStrike">
                        <a:solidFill>
                          <a:schemeClr val="tx1"/>
                        </a:solidFill>
                        <a:effectLst/>
                        <a:highlight>
                          <a:srgbClr val="0309F7"/>
                        </a:highlight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635" marR="6635" marT="33176" marB="33176" anchor="ctr">
                    <a:solidFill>
                      <a:srgbClr val="0309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4717030"/>
                  </a:ext>
                </a:extLst>
              </a:tr>
              <a:tr h="183130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solidFill>
                            <a:schemeClr val="tx1"/>
                          </a:solidFill>
                          <a:effectLst/>
                          <a:highlight>
                            <a:srgbClr val="0309F7"/>
                          </a:highlight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export</a:t>
                      </a:r>
                      <a:endParaRPr lang="en-US" sz="900" b="0" i="0" u="none" strike="noStrike">
                        <a:solidFill>
                          <a:schemeClr val="tx1"/>
                        </a:solidFill>
                        <a:effectLst/>
                        <a:highlight>
                          <a:srgbClr val="0309F7"/>
                        </a:highlight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635" marR="6635" marT="33176" marB="33176" anchor="ctr">
                    <a:solidFill>
                      <a:srgbClr val="0309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 dirty="0">
                          <a:solidFill>
                            <a:schemeClr val="tx1"/>
                          </a:solidFill>
                          <a:effectLst/>
                          <a:highlight>
                            <a:srgbClr val="0309F7"/>
                          </a:highlight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设置子 </a:t>
                      </a:r>
                      <a:r>
                        <a:rPr lang="en-US" altLang="zh-CN" sz="900" u="none" strike="noStrike" dirty="0">
                          <a:solidFill>
                            <a:schemeClr val="tx1"/>
                          </a:solidFill>
                          <a:effectLst/>
                          <a:highlight>
                            <a:srgbClr val="0309F7"/>
                          </a:highlight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shell </a:t>
                      </a:r>
                      <a:r>
                        <a:rPr lang="zh-CN" altLang="en-US" sz="900" u="none" strike="noStrike" dirty="0">
                          <a:solidFill>
                            <a:schemeClr val="tx1"/>
                          </a:solidFill>
                          <a:effectLst/>
                          <a:highlight>
                            <a:srgbClr val="0309F7"/>
                          </a:highlight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进程可用的变量</a:t>
                      </a:r>
                      <a:endParaRPr lang="zh-CN" altLang="en-US" sz="900" b="0" i="0" u="none" strike="noStrike" dirty="0">
                        <a:solidFill>
                          <a:schemeClr val="tx1"/>
                        </a:solidFill>
                        <a:effectLst/>
                        <a:highlight>
                          <a:srgbClr val="0309F7"/>
                        </a:highlight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635" marR="6635" marT="33176" marB="33176" anchor="ctr">
                    <a:solidFill>
                      <a:srgbClr val="0309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5453136"/>
                  </a:ext>
                </a:extLst>
              </a:tr>
              <a:tr h="183130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solidFill>
                            <a:schemeClr val="tx1"/>
                          </a:solidFill>
                          <a:effectLst/>
                          <a:highlight>
                            <a:srgbClr val="0309F7"/>
                          </a:highlight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getopts</a:t>
                      </a:r>
                      <a:endParaRPr lang="en-US" sz="900" b="0" i="0" u="none" strike="noStrike">
                        <a:solidFill>
                          <a:schemeClr val="tx1"/>
                        </a:solidFill>
                        <a:effectLst/>
                        <a:highlight>
                          <a:srgbClr val="0309F7"/>
                        </a:highlight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635" marR="6635" marT="33176" marB="33176" anchor="ctr">
                    <a:solidFill>
                      <a:srgbClr val="0309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solidFill>
                            <a:schemeClr val="tx1"/>
                          </a:solidFill>
                          <a:effectLst/>
                          <a:highlight>
                            <a:srgbClr val="0309F7"/>
                          </a:highlight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分析指定的位置参数</a:t>
                      </a:r>
                      <a:endParaRPr lang="zh-CN" altLang="en-US" sz="900" b="0" i="0" u="none" strike="noStrike">
                        <a:solidFill>
                          <a:schemeClr val="tx1"/>
                        </a:solidFill>
                        <a:effectLst/>
                        <a:highlight>
                          <a:srgbClr val="0309F7"/>
                        </a:highlight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635" marR="6635" marT="33176" marB="33176" anchor="ctr">
                    <a:solidFill>
                      <a:srgbClr val="0309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7387770"/>
                  </a:ext>
                </a:extLst>
              </a:tr>
              <a:tr h="183130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solidFill>
                            <a:schemeClr val="tx1"/>
                          </a:solidFill>
                          <a:effectLst/>
                          <a:highlight>
                            <a:srgbClr val="0309F7"/>
                          </a:highlight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kill</a:t>
                      </a:r>
                      <a:endParaRPr lang="en-US" sz="900" b="0" i="0" u="none" strike="noStrike">
                        <a:solidFill>
                          <a:schemeClr val="tx1"/>
                        </a:solidFill>
                        <a:effectLst/>
                        <a:highlight>
                          <a:srgbClr val="0309F7"/>
                        </a:highlight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635" marR="6635" marT="33176" marB="33176" anchor="ctr">
                    <a:solidFill>
                      <a:srgbClr val="0309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solidFill>
                            <a:schemeClr val="tx1"/>
                          </a:solidFill>
                          <a:effectLst/>
                          <a:highlight>
                            <a:srgbClr val="0309F7"/>
                          </a:highlight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向指定的进程 </a:t>
                      </a:r>
                      <a:r>
                        <a:rPr lang="en-US" altLang="zh-CN" sz="900" u="none" strike="noStrike">
                          <a:solidFill>
                            <a:schemeClr val="tx1"/>
                          </a:solidFill>
                          <a:effectLst/>
                          <a:highlight>
                            <a:srgbClr val="0309F7"/>
                          </a:highlight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ID(PID) </a:t>
                      </a:r>
                      <a:r>
                        <a:rPr lang="zh-CN" altLang="en-US" sz="900" u="none" strike="noStrike">
                          <a:solidFill>
                            <a:schemeClr val="tx1"/>
                          </a:solidFill>
                          <a:effectLst/>
                          <a:highlight>
                            <a:srgbClr val="0309F7"/>
                          </a:highlight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发送一个系统信号</a:t>
                      </a:r>
                      <a:endParaRPr lang="zh-CN" altLang="en-US" sz="900" b="0" i="0" u="none" strike="noStrike">
                        <a:solidFill>
                          <a:schemeClr val="tx1"/>
                        </a:solidFill>
                        <a:effectLst/>
                        <a:highlight>
                          <a:srgbClr val="0309F7"/>
                        </a:highlight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635" marR="6635" marT="33176" marB="33176" anchor="ctr">
                    <a:solidFill>
                      <a:srgbClr val="0309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1999643"/>
                  </a:ext>
                </a:extLst>
              </a:tr>
              <a:tr h="183130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solidFill>
                            <a:schemeClr val="tx1"/>
                          </a:solidFill>
                          <a:effectLst/>
                          <a:highlight>
                            <a:srgbClr val="0309F7"/>
                          </a:highlight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printf</a:t>
                      </a:r>
                      <a:endParaRPr lang="en-US" sz="900" b="0" i="0" u="none" strike="noStrike">
                        <a:solidFill>
                          <a:schemeClr val="tx1"/>
                        </a:solidFill>
                        <a:effectLst/>
                        <a:highlight>
                          <a:srgbClr val="0309F7"/>
                        </a:highlight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635" marR="6635" marT="33176" marB="33176" anchor="ctr">
                    <a:solidFill>
                      <a:srgbClr val="0309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solidFill>
                            <a:schemeClr val="tx1"/>
                          </a:solidFill>
                          <a:effectLst/>
                          <a:highlight>
                            <a:srgbClr val="0309F7"/>
                          </a:highlight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使用格式化字符串显示文本</a:t>
                      </a:r>
                      <a:endParaRPr lang="zh-CN" altLang="en-US" sz="900" b="0" i="0" u="none" strike="noStrike">
                        <a:solidFill>
                          <a:schemeClr val="tx1"/>
                        </a:solidFill>
                        <a:effectLst/>
                        <a:highlight>
                          <a:srgbClr val="0309F7"/>
                        </a:highlight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635" marR="6635" marT="33176" marB="33176" anchor="ctr">
                    <a:solidFill>
                      <a:srgbClr val="0309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7961572"/>
                  </a:ext>
                </a:extLst>
              </a:tr>
              <a:tr h="183130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solidFill>
                            <a:schemeClr val="tx1"/>
                          </a:solidFill>
                          <a:effectLst/>
                          <a:highlight>
                            <a:srgbClr val="0309F7"/>
                          </a:highlight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pwd</a:t>
                      </a:r>
                      <a:endParaRPr lang="en-US" sz="900" b="0" i="0" u="none" strike="noStrike">
                        <a:solidFill>
                          <a:schemeClr val="tx1"/>
                        </a:solidFill>
                        <a:effectLst/>
                        <a:highlight>
                          <a:srgbClr val="0309F7"/>
                        </a:highlight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635" marR="6635" marT="33176" marB="33176" anchor="ctr">
                    <a:solidFill>
                      <a:srgbClr val="0309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solidFill>
                            <a:schemeClr val="tx1"/>
                          </a:solidFill>
                          <a:effectLst/>
                          <a:highlight>
                            <a:srgbClr val="0309F7"/>
                          </a:highlight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显示当前工作目录的路径名</a:t>
                      </a:r>
                      <a:endParaRPr lang="zh-CN" altLang="en-US" sz="900" b="0" i="0" u="none" strike="noStrike">
                        <a:solidFill>
                          <a:schemeClr val="tx1"/>
                        </a:solidFill>
                        <a:effectLst/>
                        <a:highlight>
                          <a:srgbClr val="0309F7"/>
                        </a:highlight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635" marR="6635" marT="33176" marB="33176" anchor="ctr">
                    <a:solidFill>
                      <a:srgbClr val="0309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9597836"/>
                  </a:ext>
                </a:extLst>
              </a:tr>
              <a:tr h="183130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solidFill>
                            <a:schemeClr val="tx1"/>
                          </a:solidFill>
                          <a:effectLst/>
                          <a:highlight>
                            <a:srgbClr val="0309F7"/>
                          </a:highlight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read</a:t>
                      </a:r>
                      <a:endParaRPr lang="en-US" sz="900" b="0" i="0" u="none" strike="noStrike">
                        <a:solidFill>
                          <a:schemeClr val="tx1"/>
                        </a:solidFill>
                        <a:effectLst/>
                        <a:highlight>
                          <a:srgbClr val="0309F7"/>
                        </a:highlight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635" marR="6635" marT="33176" marB="33176" anchor="ctr">
                    <a:solidFill>
                      <a:srgbClr val="0309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solidFill>
                            <a:schemeClr val="tx1"/>
                          </a:solidFill>
                          <a:effectLst/>
                          <a:highlight>
                            <a:srgbClr val="0309F7"/>
                          </a:highlight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从 </a:t>
                      </a:r>
                      <a:r>
                        <a:rPr lang="en-US" altLang="zh-CN" sz="900" u="none" strike="noStrike">
                          <a:solidFill>
                            <a:schemeClr val="tx1"/>
                          </a:solidFill>
                          <a:effectLst/>
                          <a:highlight>
                            <a:srgbClr val="0309F7"/>
                          </a:highlight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STDIN </a:t>
                      </a:r>
                      <a:r>
                        <a:rPr lang="zh-CN" altLang="en-US" sz="900" u="none" strike="noStrike">
                          <a:solidFill>
                            <a:schemeClr val="tx1"/>
                          </a:solidFill>
                          <a:effectLst/>
                          <a:highlight>
                            <a:srgbClr val="0309F7"/>
                          </a:highlight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读取一行数据并将其赋给一个变量</a:t>
                      </a:r>
                      <a:endParaRPr lang="zh-CN" altLang="en-US" sz="900" b="0" i="0" u="none" strike="noStrike">
                        <a:solidFill>
                          <a:schemeClr val="tx1"/>
                        </a:solidFill>
                        <a:effectLst/>
                        <a:highlight>
                          <a:srgbClr val="0309F7"/>
                        </a:highlight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635" marR="6635" marT="33176" marB="33176" anchor="ctr">
                    <a:solidFill>
                      <a:srgbClr val="0309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4337015"/>
                  </a:ext>
                </a:extLst>
              </a:tr>
              <a:tr h="183130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solidFill>
                            <a:schemeClr val="tx1"/>
                          </a:solidFill>
                          <a:effectLst/>
                          <a:highlight>
                            <a:srgbClr val="0309F7"/>
                          </a:highlight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set</a:t>
                      </a:r>
                      <a:endParaRPr lang="en-US" sz="900" b="0" i="0" u="none" strike="noStrike">
                        <a:solidFill>
                          <a:schemeClr val="tx1"/>
                        </a:solidFill>
                        <a:effectLst/>
                        <a:highlight>
                          <a:srgbClr val="0309F7"/>
                        </a:highlight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635" marR="6635" marT="33176" marB="33176" anchor="ctr">
                    <a:solidFill>
                      <a:srgbClr val="0309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solidFill>
                            <a:schemeClr val="tx1"/>
                          </a:solidFill>
                          <a:effectLst/>
                          <a:highlight>
                            <a:srgbClr val="0309F7"/>
                          </a:highlight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设置并显示环境变量的值和 </a:t>
                      </a:r>
                      <a:r>
                        <a:rPr lang="en-US" altLang="zh-CN" sz="900" u="none" strike="noStrike">
                          <a:solidFill>
                            <a:schemeClr val="tx1"/>
                          </a:solidFill>
                          <a:effectLst/>
                          <a:highlight>
                            <a:srgbClr val="0309F7"/>
                          </a:highlight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shell </a:t>
                      </a:r>
                      <a:r>
                        <a:rPr lang="zh-CN" altLang="en-US" sz="900" u="none" strike="noStrike">
                          <a:solidFill>
                            <a:schemeClr val="tx1"/>
                          </a:solidFill>
                          <a:effectLst/>
                          <a:highlight>
                            <a:srgbClr val="0309F7"/>
                          </a:highlight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属性</a:t>
                      </a:r>
                      <a:endParaRPr lang="zh-CN" altLang="en-US" sz="900" b="0" i="0" u="none" strike="noStrike">
                        <a:solidFill>
                          <a:schemeClr val="tx1"/>
                        </a:solidFill>
                        <a:effectLst/>
                        <a:highlight>
                          <a:srgbClr val="0309F7"/>
                        </a:highlight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635" marR="6635" marT="33176" marB="33176" anchor="ctr">
                    <a:solidFill>
                      <a:srgbClr val="0309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4191590"/>
                  </a:ext>
                </a:extLst>
              </a:tr>
              <a:tr h="183130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solidFill>
                            <a:schemeClr val="tx1"/>
                          </a:solidFill>
                          <a:effectLst/>
                          <a:highlight>
                            <a:srgbClr val="0309F7"/>
                          </a:highlight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unset</a:t>
                      </a:r>
                      <a:endParaRPr lang="en-US" sz="900" b="0" i="0" u="none" strike="noStrike">
                        <a:solidFill>
                          <a:schemeClr val="tx1"/>
                        </a:solidFill>
                        <a:effectLst/>
                        <a:highlight>
                          <a:srgbClr val="0309F7"/>
                        </a:highlight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635" marR="6635" marT="33176" marB="33176" anchor="ctr">
                    <a:solidFill>
                      <a:srgbClr val="0309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solidFill>
                            <a:schemeClr val="tx1"/>
                          </a:solidFill>
                          <a:effectLst/>
                          <a:highlight>
                            <a:srgbClr val="0309F7"/>
                          </a:highlight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刪除指定的环境变量或 </a:t>
                      </a:r>
                      <a:r>
                        <a:rPr lang="en-US" altLang="zh-CN" sz="900" u="none" strike="noStrike">
                          <a:solidFill>
                            <a:schemeClr val="tx1"/>
                          </a:solidFill>
                          <a:effectLst/>
                          <a:highlight>
                            <a:srgbClr val="0309F7"/>
                          </a:highlight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shell </a:t>
                      </a:r>
                      <a:r>
                        <a:rPr lang="zh-CN" altLang="en-US" sz="900" u="none" strike="noStrike">
                          <a:solidFill>
                            <a:schemeClr val="tx1"/>
                          </a:solidFill>
                          <a:effectLst/>
                          <a:highlight>
                            <a:srgbClr val="0309F7"/>
                          </a:highlight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属性</a:t>
                      </a:r>
                      <a:endParaRPr lang="zh-CN" altLang="en-US" sz="900" b="0" i="0" u="none" strike="noStrike">
                        <a:solidFill>
                          <a:schemeClr val="tx1"/>
                        </a:solidFill>
                        <a:effectLst/>
                        <a:highlight>
                          <a:srgbClr val="0309F7"/>
                        </a:highlight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635" marR="6635" marT="33176" marB="33176" anchor="ctr">
                    <a:solidFill>
                      <a:srgbClr val="0309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2338895"/>
                  </a:ext>
                </a:extLst>
              </a:tr>
              <a:tr h="183130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solidFill>
                            <a:schemeClr val="tx1"/>
                          </a:solidFill>
                          <a:effectLst/>
                          <a:highlight>
                            <a:srgbClr val="0309F7"/>
                          </a:highlight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shift</a:t>
                      </a:r>
                      <a:endParaRPr lang="en-US" sz="900" b="0" i="0" u="none" strike="noStrike">
                        <a:solidFill>
                          <a:schemeClr val="tx1"/>
                        </a:solidFill>
                        <a:effectLst/>
                        <a:highlight>
                          <a:srgbClr val="0309F7"/>
                        </a:highlight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635" marR="6635" marT="33176" marB="33176" anchor="ctr">
                    <a:solidFill>
                      <a:srgbClr val="0309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solidFill>
                            <a:schemeClr val="tx1"/>
                          </a:solidFill>
                          <a:effectLst/>
                          <a:highlight>
                            <a:srgbClr val="0309F7"/>
                          </a:highlight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将位置参数依次向下降一个位置</a:t>
                      </a:r>
                      <a:endParaRPr lang="zh-CN" altLang="en-US" sz="900" b="0" i="0" u="none" strike="noStrike">
                        <a:solidFill>
                          <a:schemeClr val="tx1"/>
                        </a:solidFill>
                        <a:effectLst/>
                        <a:highlight>
                          <a:srgbClr val="0309F7"/>
                        </a:highlight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635" marR="6635" marT="33176" marB="33176" anchor="ctr">
                    <a:solidFill>
                      <a:srgbClr val="0309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3746736"/>
                  </a:ext>
                </a:extLst>
              </a:tr>
              <a:tr h="183130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solidFill>
                            <a:schemeClr val="tx1"/>
                          </a:solidFill>
                          <a:effectLst/>
                          <a:highlight>
                            <a:srgbClr val="0309F7"/>
                          </a:highlight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source</a:t>
                      </a:r>
                      <a:endParaRPr lang="en-US" sz="900" b="0" i="0" u="none" strike="noStrike">
                        <a:solidFill>
                          <a:schemeClr val="tx1"/>
                        </a:solidFill>
                        <a:effectLst/>
                        <a:highlight>
                          <a:srgbClr val="0309F7"/>
                        </a:highlight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635" marR="6635" marT="33176" marB="33176" anchor="ctr">
                    <a:solidFill>
                      <a:srgbClr val="0309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solidFill>
                            <a:schemeClr val="tx1"/>
                          </a:solidFill>
                          <a:effectLst/>
                          <a:highlight>
                            <a:srgbClr val="0309F7"/>
                          </a:highlight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读取并执行指定文件中的命令（在当前 </a:t>
                      </a:r>
                      <a:r>
                        <a:rPr lang="en-US" altLang="zh-CN" sz="900" u="none" strike="noStrike">
                          <a:solidFill>
                            <a:schemeClr val="tx1"/>
                          </a:solidFill>
                          <a:effectLst/>
                          <a:highlight>
                            <a:srgbClr val="0309F7"/>
                          </a:highlight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shell </a:t>
                      </a:r>
                      <a:r>
                        <a:rPr lang="zh-CN" altLang="en-US" sz="900" u="none" strike="noStrike">
                          <a:solidFill>
                            <a:schemeClr val="tx1"/>
                          </a:solidFill>
                          <a:effectLst/>
                          <a:highlight>
                            <a:srgbClr val="0309F7"/>
                          </a:highlight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环境中）</a:t>
                      </a:r>
                      <a:endParaRPr lang="zh-CN" altLang="en-US" sz="900" b="0" i="0" u="none" strike="noStrike">
                        <a:solidFill>
                          <a:schemeClr val="tx1"/>
                        </a:solidFill>
                        <a:effectLst/>
                        <a:highlight>
                          <a:srgbClr val="0309F7"/>
                        </a:highlight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635" marR="6635" marT="33176" marB="33176" anchor="ctr">
                    <a:solidFill>
                      <a:srgbClr val="0309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3251899"/>
                  </a:ext>
                </a:extLst>
              </a:tr>
              <a:tr h="183130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solidFill>
                            <a:schemeClr val="tx1"/>
                          </a:solidFill>
                          <a:effectLst/>
                          <a:highlight>
                            <a:srgbClr val="0309F7"/>
                          </a:highlight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test</a:t>
                      </a:r>
                      <a:endParaRPr lang="en-US" sz="900" b="0" i="0" u="none" strike="noStrike">
                        <a:solidFill>
                          <a:schemeClr val="tx1"/>
                        </a:solidFill>
                        <a:effectLst/>
                        <a:highlight>
                          <a:srgbClr val="0309F7"/>
                        </a:highlight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635" marR="6635" marT="33176" marB="33176" anchor="ctr">
                    <a:solidFill>
                      <a:srgbClr val="0309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solidFill>
                            <a:schemeClr val="tx1"/>
                          </a:solidFill>
                          <a:effectLst/>
                          <a:highlight>
                            <a:srgbClr val="0309F7"/>
                          </a:highlight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基于指定条件返回退出状态码 </a:t>
                      </a:r>
                      <a:r>
                        <a:rPr lang="en-US" altLang="zh-CN" sz="900" u="none" strike="noStrike">
                          <a:solidFill>
                            <a:schemeClr val="tx1"/>
                          </a:solidFill>
                          <a:effectLst/>
                          <a:highlight>
                            <a:srgbClr val="0309F7"/>
                          </a:highlight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 </a:t>
                      </a:r>
                      <a:r>
                        <a:rPr lang="zh-CN" altLang="en-US" sz="900" u="none" strike="noStrike">
                          <a:solidFill>
                            <a:schemeClr val="tx1"/>
                          </a:solidFill>
                          <a:effectLst/>
                          <a:highlight>
                            <a:srgbClr val="0309F7"/>
                          </a:highlight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或 </a:t>
                      </a:r>
                      <a:r>
                        <a:rPr lang="en-US" altLang="zh-CN" sz="900" u="none" strike="noStrike">
                          <a:solidFill>
                            <a:schemeClr val="tx1"/>
                          </a:solidFill>
                          <a:effectLst/>
                          <a:highlight>
                            <a:srgbClr val="0309F7"/>
                          </a:highlight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en-US" altLang="zh-CN" sz="900" b="0" i="0" u="none" strike="noStrike">
                        <a:solidFill>
                          <a:schemeClr val="tx1"/>
                        </a:solidFill>
                        <a:effectLst/>
                        <a:highlight>
                          <a:srgbClr val="0309F7"/>
                        </a:highlight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635" marR="6635" marT="33176" marB="33176" anchor="ctr">
                    <a:solidFill>
                      <a:srgbClr val="0309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6250067"/>
                  </a:ext>
                </a:extLst>
              </a:tr>
              <a:tr h="183130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solidFill>
                            <a:schemeClr val="tx1"/>
                          </a:solidFill>
                          <a:effectLst/>
                          <a:highlight>
                            <a:srgbClr val="0309F7"/>
                          </a:highlight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type</a:t>
                      </a:r>
                      <a:endParaRPr lang="en-US" sz="900" b="0" i="0" u="none" strike="noStrike">
                        <a:solidFill>
                          <a:schemeClr val="tx1"/>
                        </a:solidFill>
                        <a:effectLst/>
                        <a:highlight>
                          <a:srgbClr val="0309F7"/>
                        </a:highlight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635" marR="6635" marT="33176" marB="33176" anchor="ctr">
                    <a:solidFill>
                      <a:srgbClr val="0309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 dirty="0">
                          <a:solidFill>
                            <a:schemeClr val="tx1"/>
                          </a:solidFill>
                          <a:effectLst/>
                          <a:highlight>
                            <a:srgbClr val="0309F7"/>
                          </a:highlight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显示指定的单词如果作为命令将会如何被解释</a:t>
                      </a:r>
                      <a:endParaRPr lang="zh-CN" altLang="en-US" sz="900" b="0" i="0" u="none" strike="noStrike" dirty="0">
                        <a:solidFill>
                          <a:schemeClr val="tx1"/>
                        </a:solidFill>
                        <a:effectLst/>
                        <a:highlight>
                          <a:srgbClr val="0309F7"/>
                        </a:highlight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635" marR="6635" marT="33176" marB="33176" anchor="ctr">
                    <a:solidFill>
                      <a:srgbClr val="0309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88759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95356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3207CC6-EAA1-4BFF-A48A-DECAD89727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3">
            <a:extLst>
              <a:ext uri="{FF2B5EF4-FFF2-40B4-BE49-F238E27FC236}">
                <a16:creationId xmlns:a16="http://schemas.microsoft.com/office/drawing/2014/main" id="{B234A3DD-923D-4166-8B19-7DD58990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6">
            <a:extLst>
              <a:ext uri="{FF2B5EF4-FFF2-40B4-BE49-F238E27FC236}">
                <a16:creationId xmlns:a16="http://schemas.microsoft.com/office/drawing/2014/main" id="{F6ACA5AC-3C5D-4994-B40F-FC8349E4D6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F5DAA3-1027-4908-93C0-24269E0F1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1" y="2600324"/>
            <a:ext cx="6405753" cy="327796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</a:t>
            </a:r>
            <a:r>
              <a:rPr lang="en-US" altLang="zh-CN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hell</a:t>
            </a:r>
            <a:r>
              <a:rPr lang="zh-CN" alt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脚本</a:t>
            </a:r>
            <a:endParaRPr lang="en-US" sz="54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2934531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6A077-91A6-4793-9B2E-1DCE7B595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基本原则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CF636D-CCEE-4D4D-839B-57F58A6031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文件</a:t>
            </a:r>
            <a:endParaRPr lang="en-US" dirty="0"/>
          </a:p>
          <a:p>
            <a:pPr lvl="1"/>
            <a:r>
              <a:rPr lang="en-US" dirty="0"/>
              <a:t>S</a:t>
            </a:r>
            <a:r>
              <a:rPr lang="en-US" altLang="zh-CN" dirty="0"/>
              <a:t>hell</a:t>
            </a:r>
            <a:r>
              <a:rPr lang="zh-CN" altLang="en-US" dirty="0"/>
              <a:t>脚本后缀一般为：</a:t>
            </a:r>
            <a:r>
              <a:rPr lang="en-US" altLang="zh-CN" dirty="0">
                <a:highlight>
                  <a:srgbClr val="0000FF"/>
                </a:highlight>
              </a:rPr>
              <a:t>.</a:t>
            </a:r>
            <a:r>
              <a:rPr lang="en-US" altLang="zh-CN" dirty="0" err="1">
                <a:highlight>
                  <a:srgbClr val="0000FF"/>
                </a:highlight>
              </a:rPr>
              <a:t>sh</a:t>
            </a:r>
            <a:endParaRPr lang="en-US" altLang="zh-CN" dirty="0">
              <a:highlight>
                <a:srgbClr val="0000FF"/>
              </a:highlight>
            </a:endParaRPr>
          </a:p>
          <a:p>
            <a:pPr lvl="1"/>
            <a:r>
              <a:rPr lang="zh-CN" altLang="en-US" dirty="0"/>
              <a:t>记得为脚本加上可执行属性：</a:t>
            </a:r>
            <a:r>
              <a:rPr lang="en-US" altLang="zh-CN" dirty="0" err="1">
                <a:highlight>
                  <a:srgbClr val="0000FF"/>
                </a:highlight>
              </a:rPr>
              <a:t>chmod</a:t>
            </a:r>
            <a:r>
              <a:rPr lang="en-US" altLang="zh-CN" dirty="0">
                <a:highlight>
                  <a:srgbClr val="0000FF"/>
                </a:highlight>
              </a:rPr>
              <a:t> +x &lt;filename&gt;</a:t>
            </a:r>
          </a:p>
          <a:p>
            <a:r>
              <a:rPr lang="zh-CN" altLang="en-US" dirty="0"/>
              <a:t>内容</a:t>
            </a:r>
            <a:endParaRPr lang="en-US" altLang="zh-CN" dirty="0"/>
          </a:p>
          <a:p>
            <a:pPr lvl="1"/>
            <a:r>
              <a:rPr lang="zh-CN" altLang="en-US" dirty="0"/>
              <a:t>脚本第一行必须是：</a:t>
            </a:r>
            <a:r>
              <a:rPr lang="en-US" altLang="zh-CN" dirty="0">
                <a:highlight>
                  <a:srgbClr val="0000FF"/>
                </a:highlight>
              </a:rPr>
              <a:t>#!/bin/</a:t>
            </a:r>
            <a:r>
              <a:rPr lang="en-US" altLang="zh-CN" dirty="0" err="1">
                <a:highlight>
                  <a:srgbClr val="0000FF"/>
                </a:highlight>
              </a:rPr>
              <a:t>sh</a:t>
            </a:r>
            <a:endParaRPr lang="en-US" altLang="zh-CN" dirty="0">
              <a:highlight>
                <a:srgbClr val="0000FF"/>
              </a:highlight>
            </a:endParaRPr>
          </a:p>
          <a:p>
            <a:pPr lvl="2"/>
            <a:r>
              <a:rPr lang="zh-CN" altLang="en-US" dirty="0"/>
              <a:t>符号</a:t>
            </a:r>
            <a:r>
              <a:rPr lang="en-US" altLang="zh-CN" dirty="0"/>
              <a:t>#!</a:t>
            </a:r>
            <a:r>
              <a:rPr lang="zh-CN" altLang="en-US" dirty="0"/>
              <a:t>用来告诉系统它后面的参数是用来执行该文件的程序</a:t>
            </a:r>
            <a:endParaRPr lang="en-US" altLang="zh-CN" dirty="0"/>
          </a:p>
          <a:p>
            <a:pPr lvl="2"/>
            <a:r>
              <a:rPr lang="zh-CN" altLang="en-US" dirty="0"/>
              <a:t>这里表示使用</a:t>
            </a:r>
            <a:r>
              <a:rPr lang="en-US" altLang="zh-CN" dirty="0"/>
              <a:t>/bin/</a:t>
            </a:r>
            <a:r>
              <a:rPr lang="en-US" altLang="zh-CN" dirty="0" err="1"/>
              <a:t>sh</a:t>
            </a:r>
            <a:r>
              <a:rPr lang="zh-CN" altLang="en-US" dirty="0"/>
              <a:t>来执行此脚本</a:t>
            </a:r>
            <a:endParaRPr lang="en-US" altLang="zh-CN" dirty="0"/>
          </a:p>
          <a:p>
            <a:pPr lvl="1"/>
            <a:r>
              <a:rPr lang="zh-CN" altLang="en-US" dirty="0"/>
              <a:t>注释以</a:t>
            </a:r>
            <a:r>
              <a:rPr lang="en-US" altLang="zh-CN" dirty="0">
                <a:highlight>
                  <a:srgbClr val="0000FF"/>
                </a:highlight>
              </a:rPr>
              <a:t>#</a:t>
            </a:r>
            <a:r>
              <a:rPr lang="zh-CN" altLang="en-US" dirty="0"/>
              <a:t>开头，直到这一行的结束</a:t>
            </a:r>
            <a:endParaRPr lang="en-US" altLang="zh-CN" dirty="0"/>
          </a:p>
          <a:p>
            <a:pPr lvl="1"/>
            <a:r>
              <a:rPr lang="zh-CN" altLang="en-US" dirty="0"/>
              <a:t>换行必须是</a:t>
            </a:r>
            <a:r>
              <a:rPr lang="en-US" altLang="zh-CN" dirty="0">
                <a:highlight>
                  <a:srgbClr val="0000FF"/>
                </a:highlight>
              </a:rPr>
              <a:t>\n</a:t>
            </a:r>
            <a:r>
              <a:rPr lang="zh-CN" altLang="en-US" dirty="0"/>
              <a:t>，</a:t>
            </a:r>
            <a:r>
              <a:rPr lang="en-US" altLang="zh-CN" dirty="0"/>
              <a:t>Windows</a:t>
            </a:r>
            <a:r>
              <a:rPr lang="zh-CN" altLang="en-US" dirty="0"/>
              <a:t>的换行</a:t>
            </a:r>
            <a:r>
              <a:rPr lang="en-US" altLang="zh-CN" dirty="0"/>
              <a:t>\r\n</a:t>
            </a:r>
            <a:r>
              <a:rPr lang="zh-CN" altLang="en-US" dirty="0"/>
              <a:t>会导致错误</a:t>
            </a:r>
            <a:endParaRPr lang="en-US" altLang="zh-CN" dirty="0"/>
          </a:p>
          <a:p>
            <a:pPr lvl="1"/>
            <a:r>
              <a:rPr lang="zh-CN" altLang="en-US" dirty="0"/>
              <a:t>最后需要</a:t>
            </a:r>
            <a:r>
              <a:rPr lang="zh-CN" altLang="en-US" dirty="0">
                <a:highlight>
                  <a:srgbClr val="0000FF"/>
                </a:highlight>
              </a:rPr>
              <a:t>留一个空行</a:t>
            </a:r>
            <a:r>
              <a:rPr lang="zh-CN" altLang="en-US" dirty="0"/>
              <a:t>作为结尾</a:t>
            </a:r>
            <a:endParaRPr lang="en-US" altLang="zh-C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1456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8FD04-AB88-45A3-80A3-1C652DEA9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变量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BE7145-DD3B-47EC-ACBD-DDD4D6ABAF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13031"/>
          </a:xfrm>
        </p:spPr>
        <p:txBody>
          <a:bodyPr>
            <a:normAutofit fontScale="62500" lnSpcReduction="20000"/>
          </a:bodyPr>
          <a:lstStyle/>
          <a:p>
            <a:r>
              <a:rPr lang="zh-CN" altLang="en-US" dirty="0"/>
              <a:t>变量的赋值：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等号两边不能有空格</a:t>
            </a:r>
            <a:endParaRPr lang="en-US" altLang="zh-CN" dirty="0"/>
          </a:p>
          <a:p>
            <a:pPr lvl="1"/>
            <a:r>
              <a:rPr lang="zh-CN" altLang="en-US" dirty="0"/>
              <a:t>赋值时变量名前面不需要加</a:t>
            </a:r>
            <a:r>
              <a:rPr lang="en-US" altLang="zh-CN" dirty="0"/>
              <a:t>$</a:t>
            </a:r>
          </a:p>
          <a:p>
            <a:pPr lvl="1"/>
            <a:r>
              <a:rPr lang="zh-CN" altLang="en-US" dirty="0"/>
              <a:t>所有变量都会以字符串存储，无论是否加引号。使用时须自行注意类型</a:t>
            </a:r>
            <a:endParaRPr lang="en-US" altLang="zh-CN" dirty="0"/>
          </a:p>
          <a:p>
            <a:pPr lvl="1"/>
            <a:r>
              <a:rPr lang="zh-CN" altLang="en-US" dirty="0"/>
              <a:t>如果</a:t>
            </a:r>
            <a:r>
              <a:rPr lang="en-US" altLang="zh-CN" dirty="0"/>
              <a:t>value</a:t>
            </a:r>
            <a:r>
              <a:rPr lang="zh-CN" altLang="en-US" dirty="0"/>
              <a:t>不包含空白符，可以不使用引号，反之必须使用引号（各种引号的区别见下文）。</a:t>
            </a:r>
            <a:endParaRPr lang="en-US" altLang="zh-CN" dirty="0"/>
          </a:p>
          <a:p>
            <a:r>
              <a:rPr lang="zh-CN" altLang="en-US" dirty="0"/>
              <a:t>变量的引用：</a:t>
            </a:r>
            <a:r>
              <a:rPr lang="en-US" dirty="0">
                <a:highlight>
                  <a:srgbClr val="0000FF"/>
                </a:highlight>
              </a:rPr>
              <a:t>$a</a:t>
            </a:r>
            <a:r>
              <a:rPr lang="zh-CN" altLang="en-US" dirty="0"/>
              <a:t>或</a:t>
            </a:r>
            <a:r>
              <a:rPr lang="en-US" dirty="0">
                <a:highlight>
                  <a:srgbClr val="0000FF"/>
                </a:highlight>
              </a:rPr>
              <a:t>${a}</a:t>
            </a:r>
            <a:endParaRPr lang="en-US" altLang="zh-CN" dirty="0">
              <a:highlight>
                <a:srgbClr val="0000FF"/>
              </a:highlight>
            </a:endParaRPr>
          </a:p>
          <a:p>
            <a:pPr lvl="1"/>
            <a:r>
              <a:rPr lang="zh-CN" altLang="en-US" dirty="0"/>
              <a:t>花括号为可选，用以帮助解释器识别变量边界</a:t>
            </a:r>
            <a:endParaRPr lang="en-US" altLang="zh-CN" dirty="0"/>
          </a:p>
          <a:p>
            <a:pPr lvl="1"/>
            <a:r>
              <a:rPr lang="zh-CN" altLang="en-US" dirty="0"/>
              <a:t>不会混淆时可以使用前者：</a:t>
            </a:r>
            <a:r>
              <a:rPr lang="en-US" altLang="zh-CN" dirty="0"/>
              <a:t> </a:t>
            </a:r>
            <a:r>
              <a:rPr lang="en-US" altLang="zh-CN" dirty="0">
                <a:highlight>
                  <a:srgbClr val="C0C0C0"/>
                </a:highlight>
              </a:rPr>
              <a:t>echo “a=$a”</a:t>
            </a:r>
          </a:p>
          <a:p>
            <a:pPr lvl="1"/>
            <a:r>
              <a:rPr lang="zh-CN" altLang="en-US" dirty="0"/>
              <a:t>如在字符串中容易混淆时使用后者：</a:t>
            </a:r>
            <a:r>
              <a:rPr lang="en-US" altLang="zh-CN" dirty="0"/>
              <a:t> </a:t>
            </a:r>
            <a:r>
              <a:rPr lang="en-US" altLang="zh-CN" dirty="0">
                <a:highlight>
                  <a:srgbClr val="C0C0C0"/>
                </a:highlight>
              </a:rPr>
              <a:t>echo “${a}</a:t>
            </a:r>
            <a:r>
              <a:rPr lang="en-US" altLang="zh-CN" dirty="0" err="1">
                <a:highlight>
                  <a:srgbClr val="C0C0C0"/>
                </a:highlight>
              </a:rPr>
              <a:t>bc</a:t>
            </a:r>
            <a:r>
              <a:rPr lang="en-US" altLang="zh-CN" dirty="0">
                <a:highlight>
                  <a:srgbClr val="C0C0C0"/>
                </a:highlight>
              </a:rPr>
              <a:t>”</a:t>
            </a:r>
          </a:p>
          <a:p>
            <a:pPr lvl="1"/>
            <a:r>
              <a:rPr lang="zh-CN" altLang="en-US" dirty="0"/>
              <a:t>将两个变量直接放在一起就能达到字符串拼接的效果：</a:t>
            </a:r>
            <a:r>
              <a:rPr lang="en-US" altLang="zh-CN" dirty="0">
                <a:highlight>
                  <a:srgbClr val="0000FF"/>
                </a:highlight>
              </a:rPr>
              <a:t>fullpath=$folder${file}.txt</a:t>
            </a:r>
          </a:p>
          <a:p>
            <a:pPr lvl="1"/>
            <a:r>
              <a:rPr lang="zh-CN" altLang="en-US" dirty="0"/>
              <a:t>推荐给所有变量加上花括号，这是个良好的编程习惯。</a:t>
            </a:r>
            <a:endParaRPr lang="en-US" altLang="zh-CN" dirty="0"/>
          </a:p>
          <a:p>
            <a:r>
              <a:rPr lang="zh-CN" altLang="en-US" dirty="0"/>
              <a:t>变量的其它操作</a:t>
            </a:r>
            <a:endParaRPr lang="en-US" altLang="zh-CN" dirty="0"/>
          </a:p>
          <a:p>
            <a:pPr lvl="1"/>
            <a:r>
              <a:rPr lang="zh-CN" altLang="en-US" dirty="0"/>
              <a:t>设置为只读变量：</a:t>
            </a:r>
            <a:r>
              <a:rPr lang="en-US" altLang="zh-CN" dirty="0" err="1">
                <a:highlight>
                  <a:srgbClr val="0000FF"/>
                </a:highlight>
              </a:rPr>
              <a:t>readonly</a:t>
            </a:r>
            <a:r>
              <a:rPr lang="en-US" altLang="zh-CN" dirty="0">
                <a:highlight>
                  <a:srgbClr val="0000FF"/>
                </a:highlight>
              </a:rPr>
              <a:t> variable</a:t>
            </a:r>
          </a:p>
          <a:p>
            <a:pPr lvl="1"/>
            <a:r>
              <a:rPr lang="zh-CN" altLang="en-US" dirty="0"/>
              <a:t>删除变量：</a:t>
            </a:r>
            <a:r>
              <a:rPr lang="en-US" altLang="zh-CN" dirty="0">
                <a:highlight>
                  <a:srgbClr val="0000FF"/>
                </a:highlight>
              </a:rPr>
              <a:t>unset variable</a:t>
            </a:r>
          </a:p>
          <a:p>
            <a:pPr lvl="1"/>
            <a:endParaRPr lang="en-US" altLang="zh-CN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99210F-9156-4626-98FF-03B17269F0CC}"/>
              </a:ext>
            </a:extLst>
          </p:cNvPr>
          <p:cNvSpPr txBox="1"/>
          <p:nvPr/>
        </p:nvSpPr>
        <p:spPr>
          <a:xfrm>
            <a:off x="1615365" y="2143449"/>
            <a:ext cx="1748901" cy="738664"/>
          </a:xfrm>
          <a:prstGeom prst="rect">
            <a:avLst/>
          </a:prstGeom>
          <a:solidFill>
            <a:srgbClr val="0309F7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variable=value</a:t>
            </a:r>
          </a:p>
          <a:p>
            <a:r>
              <a:rPr lang="en-US" sz="1400" dirty="0"/>
              <a:t>variable='value’</a:t>
            </a:r>
          </a:p>
          <a:p>
            <a:r>
              <a:rPr lang="en-US" sz="1400" dirty="0"/>
              <a:t>variable="value"</a:t>
            </a:r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18698589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7CD28-9532-4371-B7C3-72B51617A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数组变量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24B0B9-81A6-43D8-B8AF-055D81ACB3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36978" cy="1754326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在</a:t>
            </a:r>
            <a:r>
              <a:rPr lang="en-US" altLang="zh-CN" sz="2000" dirty="0"/>
              <a:t>Shell</a:t>
            </a:r>
            <a:r>
              <a:rPr lang="zh-CN" altLang="en-US" sz="2000" dirty="0"/>
              <a:t>中，用括号来表示数组，数组元素用“空格”符号分割</a:t>
            </a:r>
            <a:endParaRPr lang="en-US" altLang="zh-CN" sz="2000" dirty="0"/>
          </a:p>
          <a:p>
            <a:r>
              <a:rPr lang="zh-CN" altLang="en-US" sz="2000" dirty="0"/>
              <a:t>数组元素也可以放在多行中定义</a:t>
            </a:r>
            <a:endParaRPr lang="en-US" altLang="zh-CN" sz="2000" dirty="0"/>
          </a:p>
          <a:p>
            <a:r>
              <a:rPr lang="zh-CN" altLang="en-US" sz="2000" dirty="0"/>
              <a:t>还可以分别定义各个元素，下标可以不连续且范围无限制</a:t>
            </a:r>
            <a:endParaRPr lang="en-US" sz="2000" dirty="0"/>
          </a:p>
          <a:p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D5DBA5-69B5-4219-B83D-EA8B1A46121F}"/>
              </a:ext>
            </a:extLst>
          </p:cNvPr>
          <p:cNvSpPr txBox="1"/>
          <p:nvPr/>
        </p:nvSpPr>
        <p:spPr>
          <a:xfrm>
            <a:off x="6422253" y="2396486"/>
            <a:ext cx="1802167" cy="1754326"/>
          </a:xfrm>
          <a:prstGeom prst="rect">
            <a:avLst/>
          </a:prstGeom>
          <a:solidFill>
            <a:srgbClr val="0309F7"/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array_name</a:t>
            </a:r>
            <a:r>
              <a:rPr lang="en-US" dirty="0"/>
              <a:t>=(</a:t>
            </a:r>
          </a:p>
          <a:p>
            <a:r>
              <a:rPr lang="en-US" dirty="0"/>
              <a:t>value0</a:t>
            </a:r>
          </a:p>
          <a:p>
            <a:r>
              <a:rPr lang="en-US" dirty="0"/>
              <a:t>value1</a:t>
            </a:r>
          </a:p>
          <a:p>
            <a:r>
              <a:rPr lang="en-US" dirty="0"/>
              <a:t>value2</a:t>
            </a:r>
          </a:p>
          <a:p>
            <a:r>
              <a:rPr lang="en-US" dirty="0"/>
              <a:t>value3</a:t>
            </a:r>
          </a:p>
          <a:p>
            <a:r>
              <a:rPr lang="en-US" dirty="0"/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F08A06-2F64-46E3-9CA4-EFBE0A696CFF}"/>
              </a:ext>
            </a:extLst>
          </p:cNvPr>
          <p:cNvSpPr txBox="1"/>
          <p:nvPr/>
        </p:nvSpPr>
        <p:spPr>
          <a:xfrm>
            <a:off x="6422253" y="1825625"/>
            <a:ext cx="4931547" cy="369332"/>
          </a:xfrm>
          <a:prstGeom prst="rect">
            <a:avLst/>
          </a:prstGeom>
          <a:solidFill>
            <a:srgbClr val="0309F7"/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array_name</a:t>
            </a:r>
            <a:r>
              <a:rPr lang="en-US" dirty="0"/>
              <a:t>=(value0 value1 ... </a:t>
            </a:r>
            <a:r>
              <a:rPr lang="en-US" dirty="0" err="1"/>
              <a:t>valueN</a:t>
            </a:r>
            <a:r>
              <a:rPr lang="en-US" dirty="0"/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CE3FA8-8451-4FA0-9404-0BFA88E47D89}"/>
              </a:ext>
            </a:extLst>
          </p:cNvPr>
          <p:cNvSpPr txBox="1"/>
          <p:nvPr/>
        </p:nvSpPr>
        <p:spPr>
          <a:xfrm>
            <a:off x="8415290" y="2396486"/>
            <a:ext cx="2938510" cy="923330"/>
          </a:xfrm>
          <a:prstGeom prst="rect">
            <a:avLst/>
          </a:prstGeom>
          <a:solidFill>
            <a:srgbClr val="0309F7"/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array_name</a:t>
            </a:r>
            <a:r>
              <a:rPr lang="en-US" dirty="0"/>
              <a:t>[0]=value0</a:t>
            </a:r>
          </a:p>
          <a:p>
            <a:r>
              <a:rPr lang="en-US" dirty="0" err="1"/>
              <a:t>array_name</a:t>
            </a:r>
            <a:r>
              <a:rPr lang="en-US" dirty="0"/>
              <a:t>[100]=value1</a:t>
            </a:r>
          </a:p>
          <a:p>
            <a:r>
              <a:rPr lang="en-US" dirty="0" err="1"/>
              <a:t>array_name</a:t>
            </a:r>
            <a:r>
              <a:rPr lang="en-US" dirty="0"/>
              <a:t>[265536]=value2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84920A5-0EE1-4DF4-887E-A0335AEDAF8B}"/>
              </a:ext>
            </a:extLst>
          </p:cNvPr>
          <p:cNvSpPr txBox="1">
            <a:spLocks/>
          </p:cNvSpPr>
          <p:nvPr/>
        </p:nvSpPr>
        <p:spPr>
          <a:xfrm>
            <a:off x="838200" y="4568794"/>
            <a:ext cx="4931548" cy="17543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/>
              <a:t>访问数组元素：</a:t>
            </a:r>
            <a:endParaRPr lang="en-US" altLang="zh-CN" sz="2000" dirty="0"/>
          </a:p>
          <a:p>
            <a:pPr lvl="1"/>
            <a:r>
              <a:rPr lang="en-US" altLang="zh-CN" sz="1600" dirty="0" err="1">
                <a:highlight>
                  <a:srgbClr val="0000FF"/>
                </a:highlight>
              </a:rPr>
              <a:t>valueN</a:t>
            </a:r>
            <a:r>
              <a:rPr lang="en-US" altLang="zh-CN" sz="1600" dirty="0">
                <a:highlight>
                  <a:srgbClr val="0000FF"/>
                </a:highlight>
              </a:rPr>
              <a:t>=${</a:t>
            </a:r>
            <a:r>
              <a:rPr lang="en-US" altLang="zh-CN" sz="1600" dirty="0" err="1">
                <a:highlight>
                  <a:srgbClr val="0000FF"/>
                </a:highlight>
              </a:rPr>
              <a:t>array_name</a:t>
            </a:r>
            <a:r>
              <a:rPr lang="en-US" altLang="zh-CN" sz="1600" dirty="0">
                <a:highlight>
                  <a:srgbClr val="0000FF"/>
                </a:highlight>
              </a:rPr>
              <a:t>[n]}</a:t>
            </a:r>
          </a:p>
          <a:p>
            <a:r>
              <a:rPr lang="zh-CN" altLang="en-US" sz="2000" dirty="0"/>
              <a:t>用</a:t>
            </a:r>
            <a:r>
              <a:rPr lang="en-US" altLang="zh-CN" sz="2000" dirty="0"/>
              <a:t>@</a:t>
            </a:r>
            <a:r>
              <a:rPr lang="zh-CN" altLang="en-US" sz="2000" dirty="0"/>
              <a:t>或</a:t>
            </a:r>
            <a:r>
              <a:rPr lang="en-US" altLang="zh-CN" sz="2000" dirty="0"/>
              <a:t>*</a:t>
            </a:r>
            <a:r>
              <a:rPr lang="zh-CN" altLang="en-US" sz="2000" dirty="0"/>
              <a:t>可以可以获取数组中的所有元素：</a:t>
            </a:r>
            <a:endParaRPr lang="en-US" altLang="zh-CN" sz="2000" dirty="0"/>
          </a:p>
          <a:p>
            <a:pPr lvl="1"/>
            <a:r>
              <a:rPr lang="en-US" altLang="zh-CN" sz="1600" dirty="0">
                <a:highlight>
                  <a:srgbClr val="0000FF"/>
                </a:highlight>
              </a:rPr>
              <a:t>${</a:t>
            </a:r>
            <a:r>
              <a:rPr lang="en-US" altLang="zh-CN" sz="1600" dirty="0" err="1">
                <a:highlight>
                  <a:srgbClr val="0000FF"/>
                </a:highlight>
              </a:rPr>
              <a:t>array_name</a:t>
            </a:r>
            <a:r>
              <a:rPr lang="en-US" altLang="zh-CN" sz="1600" dirty="0">
                <a:highlight>
                  <a:srgbClr val="0000FF"/>
                </a:highlight>
              </a:rPr>
              <a:t>[*]}</a:t>
            </a:r>
            <a:endParaRPr lang="en-US" altLang="zh-CN" sz="1600" dirty="0"/>
          </a:p>
          <a:p>
            <a:pPr lvl="1"/>
            <a:r>
              <a:rPr lang="en-US" altLang="zh-CN" sz="1600" dirty="0">
                <a:highlight>
                  <a:srgbClr val="0000FF"/>
                </a:highlight>
              </a:rPr>
              <a:t>${</a:t>
            </a:r>
            <a:r>
              <a:rPr lang="en-US" altLang="zh-CN" sz="1600" dirty="0" err="1">
                <a:highlight>
                  <a:srgbClr val="0000FF"/>
                </a:highlight>
              </a:rPr>
              <a:t>array_name</a:t>
            </a:r>
            <a:r>
              <a:rPr lang="en-US" altLang="zh-CN" sz="1600" dirty="0">
                <a:highlight>
                  <a:srgbClr val="0000FF"/>
                </a:highlight>
              </a:rPr>
              <a:t>[@]}</a:t>
            </a:r>
            <a:endParaRPr lang="en-US" sz="200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3C98621-B8C1-425A-9D54-709F11856235}"/>
              </a:ext>
            </a:extLst>
          </p:cNvPr>
          <p:cNvSpPr txBox="1">
            <a:spLocks/>
          </p:cNvSpPr>
          <p:nvPr/>
        </p:nvSpPr>
        <p:spPr>
          <a:xfrm>
            <a:off x="6616822" y="4568794"/>
            <a:ext cx="4736978" cy="17543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/>
              <a:t>获取数组长度：</a:t>
            </a:r>
            <a:endParaRPr lang="en-US" altLang="zh-CN" sz="2000" dirty="0"/>
          </a:p>
          <a:p>
            <a:pPr lvl="1"/>
            <a:r>
              <a:rPr lang="en-US" altLang="zh-CN" sz="1600" dirty="0">
                <a:highlight>
                  <a:srgbClr val="0000FF"/>
                </a:highlight>
              </a:rPr>
              <a:t>length=${#</a:t>
            </a:r>
            <a:r>
              <a:rPr lang="en-US" altLang="zh-CN" sz="1600" dirty="0" err="1">
                <a:highlight>
                  <a:srgbClr val="0000FF"/>
                </a:highlight>
              </a:rPr>
              <a:t>array_name</a:t>
            </a:r>
            <a:r>
              <a:rPr lang="en-US" altLang="zh-CN" sz="1600" dirty="0">
                <a:highlight>
                  <a:srgbClr val="0000FF"/>
                </a:highlight>
              </a:rPr>
              <a:t>[@]}</a:t>
            </a:r>
            <a:endParaRPr lang="en-US" altLang="zh-CN" sz="1600" dirty="0"/>
          </a:p>
          <a:p>
            <a:pPr lvl="1"/>
            <a:r>
              <a:rPr lang="en-US" altLang="zh-CN" sz="1600" dirty="0">
                <a:highlight>
                  <a:srgbClr val="0000FF"/>
                </a:highlight>
              </a:rPr>
              <a:t>length=${#</a:t>
            </a:r>
            <a:r>
              <a:rPr lang="en-US" altLang="zh-CN" sz="1600" dirty="0" err="1">
                <a:highlight>
                  <a:srgbClr val="0000FF"/>
                </a:highlight>
              </a:rPr>
              <a:t>array_name</a:t>
            </a:r>
            <a:r>
              <a:rPr lang="en-US" altLang="zh-CN" sz="1600" dirty="0">
                <a:highlight>
                  <a:srgbClr val="0000FF"/>
                </a:highlight>
              </a:rPr>
              <a:t>[*]}</a:t>
            </a:r>
          </a:p>
          <a:p>
            <a:r>
              <a:rPr lang="zh-CN" altLang="en-US" sz="2000" dirty="0"/>
              <a:t>获取单个元素长度：</a:t>
            </a:r>
            <a:endParaRPr lang="en-US" altLang="zh-CN" sz="2000" dirty="0"/>
          </a:p>
          <a:p>
            <a:pPr lvl="1"/>
            <a:r>
              <a:rPr lang="en-US" altLang="zh-CN" sz="1600" dirty="0" err="1">
                <a:highlight>
                  <a:srgbClr val="0000FF"/>
                </a:highlight>
              </a:rPr>
              <a:t>lengthN</a:t>
            </a:r>
            <a:r>
              <a:rPr lang="en-US" altLang="zh-CN" sz="1600" dirty="0">
                <a:highlight>
                  <a:srgbClr val="0000FF"/>
                </a:highlight>
              </a:rPr>
              <a:t>=${#</a:t>
            </a:r>
            <a:r>
              <a:rPr lang="en-US" altLang="zh-CN" sz="1600" dirty="0" err="1">
                <a:highlight>
                  <a:srgbClr val="0000FF"/>
                </a:highlight>
              </a:rPr>
              <a:t>array_name</a:t>
            </a:r>
            <a:r>
              <a:rPr lang="en-US" altLang="zh-CN" sz="1600" dirty="0">
                <a:highlight>
                  <a:srgbClr val="0000FF"/>
                </a:highlight>
              </a:rPr>
              <a:t>[n]}</a:t>
            </a:r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977156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2053</TotalTime>
  <Words>6592</Words>
  <Application>Microsoft Office PowerPoint</Application>
  <PresentationFormat>Widescreen</PresentationFormat>
  <Paragraphs>628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1" baseType="lpstr">
      <vt:lpstr>等线</vt:lpstr>
      <vt:lpstr>等线 Light</vt:lpstr>
      <vt:lpstr>微软雅黑</vt:lpstr>
      <vt:lpstr>Arial</vt:lpstr>
      <vt:lpstr>Calibri</vt:lpstr>
      <vt:lpstr>Calibri Light</vt:lpstr>
      <vt:lpstr>Verdana</vt:lpstr>
      <vt:lpstr>Office Theme</vt:lpstr>
      <vt:lpstr>Linux命令行和Shell脚本</vt:lpstr>
      <vt:lpstr>命令行</vt:lpstr>
      <vt:lpstr>Shell / Bash / Terminal</vt:lpstr>
      <vt:lpstr>Linux命令</vt:lpstr>
      <vt:lpstr>内部命令（常见）</vt:lpstr>
      <vt:lpstr>Shell脚本</vt:lpstr>
      <vt:lpstr>基本原则</vt:lpstr>
      <vt:lpstr>变量</vt:lpstr>
      <vt:lpstr>数组变量</vt:lpstr>
      <vt:lpstr>特殊变量</vt:lpstr>
      <vt:lpstr>变量的其它操作（Reference）</vt:lpstr>
      <vt:lpstr>其它概念</vt:lpstr>
      <vt:lpstr>引号</vt:lpstr>
      <vt:lpstr>Command Substitution</vt:lpstr>
      <vt:lpstr>数学运算</vt:lpstr>
      <vt:lpstr>数学运算 - $[]和$(()) （Reference）</vt:lpstr>
      <vt:lpstr>关系运算</vt:lpstr>
      <vt:lpstr>布尔运算及字符串运算</vt:lpstr>
      <vt:lpstr>文件测试</vt:lpstr>
      <vt:lpstr>字符串操作</vt:lpstr>
      <vt:lpstr>字符串操作解析</vt:lpstr>
      <vt:lpstr>重定向</vt:lpstr>
      <vt:lpstr>重定向示例</vt:lpstr>
      <vt:lpstr>管道</vt:lpstr>
      <vt:lpstr>if语句</vt:lpstr>
      <vt:lpstr>while循环与until循环</vt:lpstr>
      <vt:lpstr>for循环</vt:lpstr>
      <vt:lpstr>case in语句</vt:lpstr>
      <vt:lpstr>select in循环</vt:lpstr>
      <vt:lpstr>函数定义与调用</vt:lpstr>
      <vt:lpstr>函数的返回值</vt:lpstr>
      <vt:lpstr>总结与对比：$(),${}, $[] ,$(()), [ ] , [[ ]], (()) ,``</vt:lpstr>
      <vt:lpstr>参考资料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Linux命令行和Shell脚本</dc:title>
  <dc:creator>Yufei QIU</dc:creator>
  <cp:lastModifiedBy>Yufei QIU</cp:lastModifiedBy>
  <cp:revision>382</cp:revision>
  <dcterms:created xsi:type="dcterms:W3CDTF">2019-08-01T07:04:05Z</dcterms:created>
  <dcterms:modified xsi:type="dcterms:W3CDTF">2019-08-08T08:01:13Z</dcterms:modified>
</cp:coreProperties>
</file>