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7" r:id="rId5"/>
    <p:sldId id="258" r:id="rId6"/>
    <p:sldId id="279" r:id="rId7"/>
    <p:sldId id="266" r:id="rId8"/>
    <p:sldId id="276" r:id="rId9"/>
    <p:sldId id="275" r:id="rId10"/>
    <p:sldId id="267" r:id="rId11"/>
    <p:sldId id="270" r:id="rId12"/>
    <p:sldId id="271" r:id="rId13"/>
    <p:sldId id="285" r:id="rId14"/>
    <p:sldId id="272" r:id="rId15"/>
    <p:sldId id="273" r:id="rId16"/>
    <p:sldId id="274" r:id="rId17"/>
    <p:sldId id="262" r:id="rId18"/>
    <p:sldId id="278" r:id="rId19"/>
    <p:sldId id="268" r:id="rId20"/>
    <p:sldId id="269" r:id="rId21"/>
    <p:sldId id="259" r:id="rId22"/>
    <p:sldId id="260" r:id="rId23"/>
    <p:sldId id="284" r:id="rId24"/>
    <p:sldId id="283" r:id="rId25"/>
    <p:sldId id="282" r:id="rId26"/>
    <p:sldId id="281" r:id="rId27"/>
    <p:sldId id="28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ei QIU" initials="YQ" lastIdx="1" clrIdx="0">
    <p:extLst>
      <p:ext uri="{19B8F6BF-5375-455C-9EA6-DF929625EA0E}">
        <p15:presenceInfo xmlns:p15="http://schemas.microsoft.com/office/powerpoint/2012/main" userId="S-1-5-21-1047680384-942119139-3754495046-601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2T14:13:54.4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8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9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9C23-17EE-4438-A01F-5D5EA8F6490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engyeliang/p/4647890.html" TargetMode="External"/><Relationship Id="rId2" Type="http://schemas.openxmlformats.org/officeDocument/2006/relationships/hyperlink" Target="http://c.biancheng.net/cpp/she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include/archive/2011/12/09/230790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3283D-3937-4307-ADCD-56356AAE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命令行和</a:t>
            </a:r>
            <a:r>
              <a:rPr lang="en-US">
                <a:solidFill>
                  <a:schemeClr val="bg1"/>
                </a:solidFill>
              </a:rPr>
              <a:t>Shell</a:t>
            </a:r>
            <a:r>
              <a:rPr lang="zh-CN" altLang="en-US">
                <a:solidFill>
                  <a:schemeClr val="bg1"/>
                </a:solidFill>
              </a:rPr>
              <a:t>脚本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3478-F115-4036-BF7B-B5903313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Sleepy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AB3828C-B175-4F2B-819A-E54468895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6C2-31AC-4E8E-9600-C9801F1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D77B-50FB-470F-874B-06511288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双引号：</a:t>
            </a:r>
            <a:r>
              <a:rPr lang="en-US" altLang="zh-CN" dirty="0">
                <a:highlight>
                  <a:srgbClr val="0000FF"/>
                </a:highlight>
              </a:rPr>
              <a:t>””</a:t>
            </a:r>
          </a:p>
          <a:p>
            <a:pPr lvl="1"/>
            <a:r>
              <a:rPr lang="zh-CN" altLang="en-US" dirty="0"/>
              <a:t>允许转义和变量引用。如果包含变量和命令，这些内容会被解析</a:t>
            </a:r>
            <a:endParaRPr lang="en-US" altLang="zh-CN" dirty="0"/>
          </a:p>
          <a:p>
            <a:r>
              <a:rPr lang="zh-CN" altLang="en-US" dirty="0"/>
              <a:t>单引号：</a:t>
            </a:r>
            <a:r>
              <a:rPr lang="en-US" altLang="zh-CN" dirty="0">
                <a:highlight>
                  <a:srgbClr val="0000FF"/>
                </a:highlight>
              </a:rPr>
              <a:t>’’</a:t>
            </a:r>
          </a:p>
          <a:p>
            <a:pPr lvl="1"/>
            <a:r>
              <a:rPr lang="zh-CN" altLang="en-US" dirty="0"/>
              <a:t>禁止转义和变量引用。其中包含的变量和命令不会被执行，原样输出</a:t>
            </a:r>
            <a:endParaRPr lang="en-US" altLang="zh-CN" dirty="0"/>
          </a:p>
          <a:p>
            <a:r>
              <a:rPr lang="zh-CN" altLang="en-US" dirty="0"/>
              <a:t>反引号：</a:t>
            </a:r>
            <a:r>
              <a:rPr lang="en-US" altLang="zh-CN" dirty="0">
                <a:highlight>
                  <a:srgbClr val="0000FF"/>
                </a:highlight>
              </a:rPr>
              <a:t>``</a:t>
            </a:r>
          </a:p>
          <a:p>
            <a:pPr lvl="1"/>
            <a:r>
              <a:rPr lang="zh-CN" altLang="en-US" dirty="0"/>
              <a:t>将其中的命令替换为该命令的输出：</a:t>
            </a:r>
            <a:r>
              <a:rPr lang="en-US" altLang="zh-CN" dirty="0"/>
              <a:t>text=`</a:t>
            </a:r>
            <a:r>
              <a:rPr lang="en-US" altLang="zh-CN" dirty="0" err="1"/>
              <a:t>ls`</a:t>
            </a:r>
            <a:endParaRPr lang="en-US" altLang="zh-CN" dirty="0"/>
          </a:p>
          <a:p>
            <a:pPr lvl="1"/>
            <a:r>
              <a:rPr lang="zh-CN" altLang="en-US" dirty="0"/>
              <a:t>注意是</a:t>
            </a:r>
            <a:r>
              <a:rPr lang="en-US" altLang="zh-CN" dirty="0"/>
              <a:t>backtick</a:t>
            </a:r>
            <a:r>
              <a:rPr lang="zh-CN" altLang="en-US" dirty="0"/>
              <a:t>，键盘上</a:t>
            </a:r>
            <a:r>
              <a:rPr lang="en-US" altLang="zh-CN" dirty="0"/>
              <a:t>1</a:t>
            </a:r>
            <a:r>
              <a:rPr lang="zh-CN" altLang="en-US" dirty="0"/>
              <a:t>左边的符号，而不是单引号</a:t>
            </a:r>
            <a:endParaRPr lang="en-US" altLang="zh-CN" dirty="0"/>
          </a:p>
          <a:p>
            <a:pPr lvl="1"/>
            <a:r>
              <a:rPr lang="zh-CN" altLang="en-US" dirty="0"/>
              <a:t>由于和单引号非常相似，故不推荐使用，建议用</a:t>
            </a:r>
            <a:r>
              <a:rPr lang="en-US" altLang="zh-CN" dirty="0"/>
              <a:t>$()</a:t>
            </a:r>
            <a:r>
              <a:rPr lang="zh-CN" altLang="en-US" dirty="0"/>
              <a:t>代替</a:t>
            </a:r>
            <a:endParaRPr lang="en-US" altLang="zh-CN" dirty="0"/>
          </a:p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dirty="0"/>
              <a:t>如果变量是数字，可以不加引号</a:t>
            </a:r>
            <a:endParaRPr lang="en-US" altLang="zh-CN" dirty="0"/>
          </a:p>
          <a:p>
            <a:pPr lvl="1"/>
            <a:r>
              <a:rPr lang="zh-CN" altLang="en-US" dirty="0"/>
              <a:t>如果原样输出，则加单引号；其它情况加双引号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6AC-35CD-4BA8-9878-C703B454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042C-4ECD-4B27-BD54-ABCA572E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backtick </a:t>
            </a:r>
            <a:r>
              <a:rPr lang="en-US" altLang="zh-CN" dirty="0">
                <a:highlight>
                  <a:srgbClr val="0000FF"/>
                </a:highlight>
              </a:rPr>
              <a:t>``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>
                <a:highlight>
                  <a:srgbClr val="0000FF"/>
                </a:highlight>
              </a:rPr>
              <a:t>$()</a:t>
            </a:r>
            <a:r>
              <a:rPr lang="zh-CN" altLang="en-US" dirty="0"/>
              <a:t>包围一个命令：</a:t>
            </a:r>
            <a:r>
              <a:rPr lang="en-US" altLang="zh-CN" dirty="0">
                <a:highlight>
                  <a:srgbClr val="C0C0C0"/>
                </a:highlight>
              </a:rPr>
              <a:t> a=`</a:t>
            </a:r>
            <a:r>
              <a:rPr lang="en-US" altLang="zh-CN" dirty="0" err="1">
                <a:highlight>
                  <a:srgbClr val="C0C0C0"/>
                </a:highlight>
              </a:rPr>
              <a:t>ls`</a:t>
            </a:r>
            <a:r>
              <a:rPr lang="zh-CN" altLang="en-US" dirty="0"/>
              <a:t>或</a:t>
            </a:r>
            <a:r>
              <a:rPr lang="en-US" altLang="zh-CN" dirty="0">
                <a:highlight>
                  <a:srgbClr val="C0C0C0"/>
                </a:highlight>
              </a:rPr>
              <a:t>a=$(ls)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backtick</a:t>
            </a:r>
            <a:r>
              <a:rPr lang="zh-CN" altLang="en-US" dirty="0"/>
              <a:t>是键盘</a:t>
            </a:r>
            <a:r>
              <a:rPr lang="en-US" altLang="zh-CN" dirty="0">
                <a:highlight>
                  <a:srgbClr val="0000FF"/>
                </a:highlight>
              </a:rPr>
              <a:t>1</a:t>
            </a:r>
            <a:r>
              <a:rPr lang="zh-CN" altLang="en-US" dirty="0">
                <a:highlight>
                  <a:srgbClr val="0000FF"/>
                </a:highlight>
              </a:rPr>
              <a:t>左边的按键</a:t>
            </a:r>
            <a:r>
              <a:rPr lang="zh-CN" altLang="en-US" dirty="0"/>
              <a:t>，而不是单引号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backtick</a:t>
            </a:r>
            <a:r>
              <a:rPr lang="zh-CN" altLang="en-US" dirty="0"/>
              <a:t>中的命令会被执行，并且替换成此命令的输出</a:t>
            </a:r>
            <a:endParaRPr lang="en-US" altLang="zh-CN" dirty="0"/>
          </a:p>
          <a:p>
            <a:r>
              <a:rPr lang="zh-CN" altLang="en-US" dirty="0"/>
              <a:t>可以用来给变量赋值或嵌入到字符串及命令中</a:t>
            </a:r>
            <a:endParaRPr lang="en-US" altLang="zh-CN" dirty="0"/>
          </a:p>
          <a:p>
            <a:r>
              <a:rPr lang="zh-CN" altLang="en-US" dirty="0"/>
              <a:t>注意单引号</a:t>
            </a:r>
            <a:r>
              <a:rPr lang="en-US" altLang="zh-CN" dirty="0"/>
              <a:t>’’</a:t>
            </a:r>
            <a:r>
              <a:rPr lang="zh-CN" altLang="en-US" dirty="0"/>
              <a:t>字符串中的</a:t>
            </a:r>
            <a:r>
              <a:rPr lang="en-US" altLang="zh-CN" dirty="0"/>
              <a:t>backtick</a:t>
            </a:r>
            <a:r>
              <a:rPr lang="zh-CN" altLang="en-US" dirty="0"/>
              <a:t>不会被执行</a:t>
            </a:r>
            <a:endParaRPr lang="en-US" altLang="zh-CN" dirty="0"/>
          </a:p>
          <a:p>
            <a:r>
              <a:rPr lang="en-US" altLang="zh-CN" dirty="0"/>
              <a:t>``</a:t>
            </a:r>
            <a:r>
              <a:rPr lang="zh-CN" altLang="en-US" dirty="0"/>
              <a:t>基本上可用在全部的 </a:t>
            </a:r>
            <a:r>
              <a:rPr lang="en-US" dirty="0" err="1"/>
              <a:t>unix</a:t>
            </a:r>
            <a:r>
              <a:rPr lang="en-US" dirty="0"/>
              <a:t> shell </a:t>
            </a:r>
            <a:r>
              <a:rPr lang="zh-CN" altLang="en-US" dirty="0"/>
              <a:t>中使用，移植性好</a:t>
            </a:r>
            <a:endParaRPr lang="en-US" altLang="zh-CN" dirty="0"/>
          </a:p>
          <a:p>
            <a:r>
              <a:rPr lang="en-US" altLang="zh-CN" dirty="0"/>
              <a:t>$()</a:t>
            </a:r>
            <a:r>
              <a:rPr lang="zh-CN" altLang="en-US" dirty="0"/>
              <a:t>并不是所有</a:t>
            </a:r>
            <a:r>
              <a:rPr lang="en-US" dirty="0"/>
              <a:t>shell</a:t>
            </a:r>
            <a:r>
              <a:rPr lang="zh-CN" altLang="en-US" dirty="0"/>
              <a:t>都支持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6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FBDC-DF9A-461F-8C94-7B4B11EF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3927-EDE4-49C1-9EDC-08D035B1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8"/>
            <a:ext cx="10515600" cy="4341176"/>
          </a:xfrm>
        </p:spPr>
        <p:txBody>
          <a:bodyPr/>
          <a:lstStyle/>
          <a:p>
            <a:r>
              <a:rPr lang="zh-CN" altLang="en-US" sz="2000" dirty="0"/>
              <a:t>原生的</a:t>
            </a:r>
            <a:r>
              <a:rPr lang="en-US" altLang="zh-CN" sz="2000" dirty="0"/>
              <a:t>bash</a:t>
            </a:r>
            <a:r>
              <a:rPr lang="zh-CN" altLang="en-US" sz="2000" dirty="0"/>
              <a:t>的不支持数学运算，需要通过命令实现</a:t>
            </a:r>
            <a:endParaRPr lang="en-US" altLang="zh-CN" sz="2000" dirty="0"/>
          </a:p>
          <a:p>
            <a:pPr lvl="1"/>
            <a:r>
              <a:rPr lang="en-US" altLang="zh-CN" sz="1800" dirty="0" err="1">
                <a:highlight>
                  <a:srgbClr val="C0C0C0"/>
                </a:highlight>
              </a:rPr>
              <a:t>val</a:t>
            </a:r>
            <a:r>
              <a:rPr lang="en-US" altLang="zh-CN" sz="1800" dirty="0">
                <a:highlight>
                  <a:srgbClr val="C0C0C0"/>
                </a:highlight>
              </a:rPr>
              <a:t>=`expr $a \* $b`</a:t>
            </a:r>
          </a:p>
          <a:p>
            <a:pPr lvl="1"/>
            <a:r>
              <a:rPr lang="en-US" altLang="zh-CN" sz="1800" dirty="0"/>
              <a:t>Expr</a:t>
            </a:r>
            <a:r>
              <a:rPr lang="zh-CN" altLang="en-US" sz="1800" dirty="0"/>
              <a:t>是一个命令</a:t>
            </a:r>
            <a:endParaRPr lang="en-US" altLang="zh-CN" sz="1800" dirty="0"/>
          </a:p>
          <a:p>
            <a:pPr lvl="1"/>
            <a:r>
              <a:rPr lang="zh-CN" altLang="en-US" sz="1800" dirty="0"/>
              <a:t>执行表达式需使用</a:t>
            </a:r>
            <a:r>
              <a:rPr lang="en-US" altLang="zh-CN" sz="1800" dirty="0"/>
              <a:t>Command Substitution</a:t>
            </a:r>
          </a:p>
          <a:p>
            <a:pPr lvl="1"/>
            <a:r>
              <a:rPr lang="zh-CN" altLang="en-US" sz="1800" dirty="0"/>
              <a:t>表达式和运算符之间必须要有空格，不能写成</a:t>
            </a:r>
            <a:r>
              <a:rPr lang="en-US" altLang="zh-CN" sz="1800" dirty="0"/>
              <a:t>2+2</a:t>
            </a:r>
          </a:p>
          <a:p>
            <a:pPr lvl="1"/>
            <a:r>
              <a:rPr lang="zh-CN" altLang="en-US" sz="1800" dirty="0"/>
              <a:t>注意由于乘法运算符是特殊字符，所以需要转义</a:t>
            </a:r>
            <a:endParaRPr lang="en-US" altLang="zh-CN" sz="1800" dirty="0"/>
          </a:p>
          <a:p>
            <a:r>
              <a:rPr lang="en-US" altLang="zh-CN" sz="2200" dirty="0">
                <a:highlight>
                  <a:srgbClr val="0000FF"/>
                </a:highlight>
              </a:rPr>
              <a:t>$[]</a:t>
            </a:r>
            <a:r>
              <a:rPr lang="zh-CN" altLang="en-US" sz="2200" dirty="0"/>
              <a:t>和</a:t>
            </a:r>
            <a:r>
              <a:rPr lang="en-US" altLang="zh-CN" sz="2200" dirty="0">
                <a:highlight>
                  <a:srgbClr val="0000FF"/>
                </a:highlight>
              </a:rPr>
              <a:t>$(())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常用算术运算符（设</a:t>
            </a:r>
            <a:r>
              <a:rPr lang="en-US" altLang="zh-CN" sz="2000" dirty="0"/>
              <a:t>a=10; b=20;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81A48-7A48-4FAE-8B7C-C74237290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83527"/>
              </p:ext>
            </p:extLst>
          </p:nvPr>
        </p:nvGraphicFramePr>
        <p:xfrm>
          <a:off x="3128269" y="4382920"/>
          <a:ext cx="5935461" cy="1778182"/>
        </p:xfrm>
        <a:graphic>
          <a:graphicData uri="http://schemas.openxmlformats.org/drawingml/2006/table">
            <a:tbl>
              <a:tblPr/>
              <a:tblGrid>
                <a:gridCol w="564471">
                  <a:extLst>
                    <a:ext uri="{9D8B030D-6E8A-4147-A177-3AD203B41FA5}">
                      <a16:colId xmlns:a16="http://schemas.microsoft.com/office/drawing/2014/main" val="1293116862"/>
                    </a:ext>
                  </a:extLst>
                </a:gridCol>
                <a:gridCol w="2991774">
                  <a:extLst>
                    <a:ext uri="{9D8B030D-6E8A-4147-A177-3AD203B41FA5}">
                      <a16:colId xmlns:a16="http://schemas.microsoft.com/office/drawing/2014/main" val="2398189897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922560006"/>
                    </a:ext>
                  </a:extLst>
                </a:gridCol>
              </a:tblGrid>
              <a:tr h="286804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30097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+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加法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$a + $b` </a:t>
                      </a:r>
                      <a:r>
                        <a:rPr lang="zh-CN" altLang="en-US" sz="1000">
                          <a:effectLst/>
                        </a:rPr>
                        <a:t>结果为 </a:t>
                      </a:r>
                      <a:r>
                        <a:rPr lang="en-US" altLang="zh-CN" sz="1000">
                          <a:effectLst/>
                        </a:rPr>
                        <a:t>30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631459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减法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$a - $b` </a:t>
                      </a:r>
                      <a:r>
                        <a:rPr lang="zh-CN" altLang="en-US" sz="1000">
                          <a:effectLst/>
                        </a:rPr>
                        <a:t>结果为 </a:t>
                      </a:r>
                      <a:r>
                        <a:rPr lang="en-US" altLang="zh-CN" sz="1000">
                          <a:effectLst/>
                        </a:rPr>
                        <a:t>10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02065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*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乘法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$a \* $b` </a:t>
                      </a:r>
                      <a:r>
                        <a:rPr lang="zh-CN" altLang="en-US" sz="1000">
                          <a:effectLst/>
                        </a:rPr>
                        <a:t>结果为  </a:t>
                      </a:r>
                      <a:r>
                        <a:rPr lang="en-US" altLang="zh-CN" sz="1000">
                          <a:effectLst/>
                        </a:rPr>
                        <a:t>200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21448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除法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$b / $a` </a:t>
                      </a:r>
                      <a:r>
                        <a:rPr lang="zh-CN" altLang="en-US" sz="1000">
                          <a:effectLst/>
                        </a:rPr>
                        <a:t>结果为 </a:t>
                      </a:r>
                      <a:r>
                        <a:rPr lang="en-US" altLang="zh-CN" sz="1000">
                          <a:effectLst/>
                        </a:rPr>
                        <a:t>2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42933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%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取余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$b % $a` </a:t>
                      </a:r>
                      <a:r>
                        <a:rPr lang="zh-CN" altLang="en-US" sz="1000">
                          <a:effectLst/>
                        </a:rPr>
                        <a:t>结果为 </a:t>
                      </a:r>
                      <a:r>
                        <a:rPr lang="en-US" altLang="zh-CN" sz="1000">
                          <a:effectLst/>
                        </a:rPr>
                        <a:t>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89561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赋值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a=$b </a:t>
                      </a:r>
                      <a:r>
                        <a:rPr lang="zh-CN" altLang="en-US" sz="1000" dirty="0">
                          <a:effectLst/>
                        </a:rPr>
                        <a:t>将把变量 </a:t>
                      </a:r>
                      <a:r>
                        <a:rPr lang="en-US" altLang="zh-CN" sz="1000" dirty="0">
                          <a:effectLst/>
                        </a:rPr>
                        <a:t>b </a:t>
                      </a:r>
                      <a:r>
                        <a:rPr lang="zh-CN" altLang="en-US" sz="1000" dirty="0">
                          <a:effectLst/>
                        </a:rPr>
                        <a:t>的值赋给 </a:t>
                      </a:r>
                      <a:r>
                        <a:rPr lang="en-US" altLang="zh-CN" sz="1000" dirty="0">
                          <a:effectLst/>
                        </a:rPr>
                        <a:t>a</a:t>
                      </a:r>
                      <a:r>
                        <a:rPr lang="zh-CN" altLang="en-US" sz="1000" dirty="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70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0FA3C62-3F40-4261-BC8E-E3312147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76" y="45362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1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9EA6-E9B0-4B2F-B1BD-52E73BFD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 </a:t>
            </a:r>
            <a:r>
              <a:rPr lang="en-US" altLang="zh-CN" dirty="0"/>
              <a:t>- </a:t>
            </a:r>
            <a:r>
              <a:rPr lang="en-US" altLang="zh-CN" dirty="0">
                <a:highlight>
                  <a:srgbClr val="0000FF"/>
                </a:highlight>
              </a:rPr>
              <a:t>$[]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0000FF"/>
                </a:highlight>
              </a:rPr>
              <a:t>$(()) </a:t>
            </a:r>
            <a:r>
              <a:rPr lang="zh-CN" altLang="en-US" dirty="0"/>
              <a:t>（</a:t>
            </a:r>
            <a:r>
              <a:rPr lang="en-US" altLang="zh-CN" dirty="0"/>
              <a:t>Reference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DB6B-C958-41B2-A69F-650078F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可用于算术计算，非标准格式</a:t>
            </a:r>
            <a:endParaRPr lang="en-US" altLang="zh-CN" dirty="0"/>
          </a:p>
          <a:p>
            <a:pPr lvl="1"/>
            <a:r>
              <a:rPr lang="en-US" altLang="zh-CN" dirty="0"/>
              <a:t>x=$[1 + 2 * 3]</a:t>
            </a:r>
          </a:p>
          <a:p>
            <a:pPr lvl="1"/>
            <a:r>
              <a:rPr lang="en-US" altLang="zh-CN" dirty="0"/>
              <a:t>x=$((1 + 2 * 3))</a:t>
            </a:r>
          </a:p>
          <a:p>
            <a:pPr lvl="1"/>
            <a:r>
              <a:rPr lang="zh-CN" altLang="en-US" dirty="0"/>
              <a:t>数字和运算符之间不需要留空格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+ - * / %</a:t>
            </a:r>
            <a:r>
              <a:rPr lang="zh-CN" altLang="en-US" dirty="0"/>
              <a:t>：分别为 “加、减、乘、除、取模”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只支持整数运算</a:t>
            </a:r>
            <a:endParaRPr lang="en-US" altLang="zh-CN" dirty="0"/>
          </a:p>
          <a:p>
            <a:r>
              <a:rPr lang="zh-CN" altLang="en-US" dirty="0"/>
              <a:t>可指定数字的进制</a:t>
            </a:r>
            <a:endParaRPr lang="en-US" altLang="zh-CN" dirty="0"/>
          </a:p>
          <a:p>
            <a:pPr lvl="1"/>
            <a:r>
              <a:rPr lang="en-US" altLang="zh-CN" dirty="0"/>
              <a:t>$[2#1011]</a:t>
            </a:r>
          </a:p>
          <a:p>
            <a:pPr lvl="1"/>
            <a:r>
              <a:rPr lang="en-US" altLang="zh-CN" dirty="0"/>
              <a:t>#</a:t>
            </a:r>
            <a:r>
              <a:rPr lang="zh-CN" altLang="en-US" dirty="0"/>
              <a:t>前表示进制，</a:t>
            </a:r>
            <a:r>
              <a:rPr lang="en-US" altLang="zh-CN" dirty="0"/>
              <a:t>#</a:t>
            </a:r>
            <a:r>
              <a:rPr lang="zh-CN" altLang="en-US" dirty="0"/>
              <a:t>后表示数字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4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CD5B-9410-478F-A682-9FD1374A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72D8-0B8D-438E-A7C0-81300B2A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36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ighlight>
                  <a:srgbClr val="0000FF"/>
                </a:highlight>
              </a:rPr>
              <a:t>[ $a == $b ]</a:t>
            </a:r>
          </a:p>
          <a:p>
            <a:pPr lvl="1"/>
            <a:r>
              <a:rPr lang="zh-CN" altLang="en-US" sz="1800" dirty="0"/>
              <a:t>相等返回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</a:p>
          <a:p>
            <a:pPr lvl="1"/>
            <a:r>
              <a:rPr lang="zh-CN" altLang="en-US" sz="1800" dirty="0"/>
              <a:t>关系运算符只支持数字，不支持非数字的字符串。</a:t>
            </a:r>
            <a:endParaRPr lang="en-US" altLang="zh-CN" sz="1800" dirty="0"/>
          </a:p>
          <a:p>
            <a:pPr lvl="1"/>
            <a:r>
              <a:rPr lang="zh-CN" altLang="en-US" sz="1800" dirty="0"/>
              <a:t>条件表达式要放在方括号之间，并且要有空格， </a:t>
            </a:r>
            <a:r>
              <a:rPr lang="en-US" altLang="zh-CN" sz="1800" dirty="0"/>
              <a:t>[$a==$b] </a:t>
            </a:r>
            <a:r>
              <a:rPr lang="zh-CN" altLang="en-US" sz="1800" dirty="0"/>
              <a:t>是错误的</a:t>
            </a:r>
            <a:endParaRPr lang="en-US" altLang="zh-CN" sz="1800" dirty="0"/>
          </a:p>
          <a:p>
            <a:pPr lvl="1"/>
            <a:r>
              <a:rPr lang="zh-CN" altLang="en-US" sz="1800" dirty="0"/>
              <a:t>注意“</a:t>
            </a:r>
            <a:r>
              <a:rPr lang="en-US" altLang="zh-CN" sz="1800" dirty="0"/>
              <a:t>[</a:t>
            </a:r>
            <a:r>
              <a:rPr lang="zh-CN" altLang="en-US" sz="1800" dirty="0"/>
              <a:t>”是一个命令，而后面的“</a:t>
            </a:r>
            <a:r>
              <a:rPr lang="en-US" altLang="zh-CN" sz="1800" dirty="0"/>
              <a:t>$a == $b ]</a:t>
            </a:r>
            <a:r>
              <a:rPr lang="zh-CN" altLang="en-US" sz="1800" dirty="0"/>
              <a:t>” 是该命令的参数，这就是它们之间要加空格的原因</a:t>
            </a:r>
            <a:endParaRPr lang="en-US" altLang="zh-CN" sz="1800" dirty="0"/>
          </a:p>
          <a:p>
            <a:r>
              <a:rPr lang="zh-CN" altLang="en-US" sz="2000" dirty="0"/>
              <a:t>关系运算符表（设</a:t>
            </a:r>
            <a:r>
              <a:rPr lang="en-US" altLang="zh-CN" sz="2000" dirty="0"/>
              <a:t>a=10; b=20;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5383B-0825-4E5E-9547-A538D251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88733"/>
              </p:ext>
            </p:extLst>
          </p:nvPr>
        </p:nvGraphicFramePr>
        <p:xfrm>
          <a:off x="1778863" y="3951605"/>
          <a:ext cx="8634273" cy="2541270"/>
        </p:xfrm>
        <a:graphic>
          <a:graphicData uri="http://schemas.openxmlformats.org/drawingml/2006/table">
            <a:tbl>
              <a:tblPr/>
              <a:tblGrid>
                <a:gridCol w="922714">
                  <a:extLst>
                    <a:ext uri="{9D8B030D-6E8A-4147-A177-3AD203B41FA5}">
                      <a16:colId xmlns:a16="http://schemas.microsoft.com/office/drawing/2014/main" val="1437619128"/>
                    </a:ext>
                  </a:extLst>
                </a:gridCol>
                <a:gridCol w="4833468">
                  <a:extLst>
                    <a:ext uri="{9D8B030D-6E8A-4147-A177-3AD203B41FA5}">
                      <a16:colId xmlns:a16="http://schemas.microsoft.com/office/drawing/2014/main" val="2717247959"/>
                    </a:ext>
                  </a:extLst>
                </a:gridCol>
                <a:gridCol w="2878091">
                  <a:extLst>
                    <a:ext uri="{9D8B030D-6E8A-4147-A177-3AD203B41FA5}">
                      <a16:colId xmlns:a16="http://schemas.microsoft.com/office/drawing/2014/main" val="2571870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==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相等。用于比较两个数字，相同则返回 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 $a == $b ] </a:t>
                      </a:r>
                      <a:r>
                        <a:rPr lang="zh-CN" altLang="en-US" sz="1200">
                          <a:effectLst/>
                        </a:rPr>
                        <a:t>返回 </a:t>
                      </a:r>
                      <a:r>
                        <a:rPr lang="en-US" sz="1200">
                          <a:effectLst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690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!=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不相等。用于比较两个数字，不相同则返回 </a:t>
                      </a:r>
                      <a:r>
                        <a:rPr lang="en-US" altLang="zh-CN" sz="1200">
                          <a:effectLst/>
                        </a:rPr>
                        <a:t>true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 $a != $b ] </a:t>
                      </a:r>
                      <a:r>
                        <a:rPr lang="zh-CN" altLang="en-US" sz="1200" dirty="0">
                          <a:effectLst/>
                        </a:rPr>
                        <a:t>返回 </a:t>
                      </a:r>
                      <a:r>
                        <a:rPr lang="en-US" sz="1200" dirty="0"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57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-eq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检测两个数是否相等，相等返回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[ $a -eq $b ] 返回 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5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-ne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检测两个数是否相等，不相等返回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effectLst/>
                        </a:rPr>
                        <a:t>[ $a -ne $b ] 返回 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8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-gt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检测左边的数是否大于右边的，如果是，则返回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[ $a -gt $b ] 返回 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2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-lt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检测左边的数是否小于右边的，如果是，则返回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[ $a -lt $b ] 返回 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2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-ge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检测左边的数是否大等于右边的，如果是，则返回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solidFill>
                            <a:schemeClr val="tx1"/>
                          </a:solidFill>
                          <a:effectLst/>
                        </a:rPr>
                        <a:t>[ $a -ge $b ] 返回 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5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-le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检测左边的数是否小于等于右边的，如果是，则返回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effectLst/>
                        </a:rPr>
                        <a:t>[ $a -le $b ] 返回 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86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4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BAB0-3701-45AC-A73C-1C8759AB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布尔运算及字符串运算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3343-ADEE-43F7-A4C9-A020E63C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布尔运算符（设</a:t>
            </a:r>
            <a:r>
              <a:rPr lang="en-US" altLang="zh-CN" sz="2400" dirty="0"/>
              <a:t>a=10; b=20;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字符串运算符（设</a:t>
            </a:r>
            <a:r>
              <a:rPr lang="en-US" altLang="zh-CN" sz="2400" dirty="0"/>
              <a:t>a=“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”; b=“</a:t>
            </a:r>
            <a:r>
              <a:rPr lang="en-US" altLang="zh-CN" sz="2400" dirty="0" err="1"/>
              <a:t>efg</a:t>
            </a:r>
            <a:r>
              <a:rPr lang="en-US" altLang="zh-CN" sz="2400" dirty="0"/>
              <a:t>”;</a:t>
            </a:r>
            <a:r>
              <a:rPr lang="zh-CN" altLang="en-US" sz="2400" dirty="0"/>
              <a:t>）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7DF089-95E4-4C63-9A24-1E051B32D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36652"/>
              </p:ext>
            </p:extLst>
          </p:nvPr>
        </p:nvGraphicFramePr>
        <p:xfrm>
          <a:off x="838200" y="2212759"/>
          <a:ext cx="10515600" cy="1394460"/>
        </p:xfrm>
        <a:graphic>
          <a:graphicData uri="http://schemas.openxmlformats.org/drawingml/2006/table">
            <a:tbl>
              <a:tblPr/>
              <a:tblGrid>
                <a:gridCol w="937334">
                  <a:extLst>
                    <a:ext uri="{9D8B030D-6E8A-4147-A177-3AD203B41FA5}">
                      <a16:colId xmlns:a16="http://schemas.microsoft.com/office/drawing/2014/main" val="1020632502"/>
                    </a:ext>
                  </a:extLst>
                </a:gridCol>
                <a:gridCol w="5672831">
                  <a:extLst>
                    <a:ext uri="{9D8B030D-6E8A-4147-A177-3AD203B41FA5}">
                      <a16:colId xmlns:a16="http://schemas.microsoft.com/office/drawing/2014/main" val="3911802095"/>
                    </a:ext>
                  </a:extLst>
                </a:gridCol>
                <a:gridCol w="3905435">
                  <a:extLst>
                    <a:ext uri="{9D8B030D-6E8A-4147-A177-3AD203B41FA5}">
                      <a16:colId xmlns:a16="http://schemas.microsoft.com/office/drawing/2014/main" val="1451872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6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非运算，表达式为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则返回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false，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否则返回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[ ! false ]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9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-o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或运算，有一个表达式为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则返回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[ $a -lt 20 -o $b -gt 100 ] 返回 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85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-a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与运算，两个表达式都为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才返回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[ $a -lt 20 -a $b -gt 100 ] 返回 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86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6A0597-6ECB-469F-BD08-2951EB816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48806"/>
              </p:ext>
            </p:extLst>
          </p:nvPr>
        </p:nvGraphicFramePr>
        <p:xfrm>
          <a:off x="838200" y="4078555"/>
          <a:ext cx="10515600" cy="2255520"/>
        </p:xfrm>
        <a:graphic>
          <a:graphicData uri="http://schemas.openxmlformats.org/drawingml/2006/table">
            <a:tbl>
              <a:tblPr/>
              <a:tblGrid>
                <a:gridCol w="919579">
                  <a:extLst>
                    <a:ext uri="{9D8B030D-6E8A-4147-A177-3AD203B41FA5}">
                      <a16:colId xmlns:a16="http://schemas.microsoft.com/office/drawing/2014/main" val="2797442263"/>
                    </a:ext>
                  </a:extLst>
                </a:gridCol>
                <a:gridCol w="5690586">
                  <a:extLst>
                    <a:ext uri="{9D8B030D-6E8A-4147-A177-3AD203B41FA5}">
                      <a16:colId xmlns:a16="http://schemas.microsoft.com/office/drawing/2014/main" val="3601696481"/>
                    </a:ext>
                  </a:extLst>
                </a:gridCol>
                <a:gridCol w="3905435">
                  <a:extLst>
                    <a:ext uri="{9D8B030D-6E8A-4147-A177-3AD203B41FA5}">
                      <a16:colId xmlns:a16="http://schemas.microsoft.com/office/drawing/2014/main" val="1684893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02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检测两个字符串是否相等，相等返回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$a = $b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26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检测两个字符串是否相等，不相等返回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$a != $b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962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-z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检测字符串长度是否为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，为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-z $a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582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-n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检测字符串长度是否为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，不为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-z $a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0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检测字符串是否为空，不为空返回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[ $a ]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8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9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5A8C-B734-49E3-80CD-1AFD5427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7B3F-5D46-43FB-B31A-46A4F518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测试</a:t>
            </a:r>
            <a:r>
              <a:rPr lang="en-US" altLang="zh-CN" sz="2000" dirty="0"/>
              <a:t>Unix</a:t>
            </a:r>
            <a:r>
              <a:rPr lang="zh-CN" altLang="en-US" sz="2000" dirty="0"/>
              <a:t>文件的属性（设</a:t>
            </a:r>
            <a:r>
              <a:rPr lang="en-US" altLang="zh-CN" sz="2000" dirty="0"/>
              <a:t>file=“/var/foo.sh”</a:t>
            </a:r>
            <a:r>
              <a:rPr lang="zh-CN" altLang="en-US" sz="2000" dirty="0"/>
              <a:t>，此文件大小为</a:t>
            </a:r>
            <a:r>
              <a:rPr lang="en-US" altLang="zh-CN" sz="2000" dirty="0"/>
              <a:t>100</a:t>
            </a:r>
            <a:r>
              <a:rPr lang="zh-CN" altLang="en-US" sz="2000" dirty="0"/>
              <a:t>字节，具有 </a:t>
            </a:r>
            <a:r>
              <a:rPr lang="en-US" altLang="zh-CN" sz="2000" dirty="0" err="1"/>
              <a:t>rwx</a:t>
            </a:r>
            <a:r>
              <a:rPr lang="en-US" altLang="zh-CN" sz="2000" dirty="0"/>
              <a:t> </a:t>
            </a:r>
            <a:r>
              <a:rPr lang="zh-CN" altLang="en-US" sz="2000" dirty="0"/>
              <a:t>权限）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EBC00-1D76-4572-A128-7CC11F4FB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61383"/>
              </p:ext>
            </p:extLst>
          </p:nvPr>
        </p:nvGraphicFramePr>
        <p:xfrm>
          <a:off x="838200" y="2165755"/>
          <a:ext cx="10515600" cy="4371882"/>
        </p:xfrm>
        <a:graphic>
          <a:graphicData uri="http://schemas.openxmlformats.org/drawingml/2006/table">
            <a:tbl>
              <a:tblPr/>
              <a:tblGrid>
                <a:gridCol w="1159276">
                  <a:extLst>
                    <a:ext uri="{9D8B030D-6E8A-4147-A177-3AD203B41FA5}">
                      <a16:colId xmlns:a16="http://schemas.microsoft.com/office/drawing/2014/main" val="2502259545"/>
                    </a:ext>
                  </a:extLst>
                </a:gridCol>
                <a:gridCol w="5851124">
                  <a:extLst>
                    <a:ext uri="{9D8B030D-6E8A-4147-A177-3AD203B41FA5}">
                      <a16:colId xmlns:a16="http://schemas.microsoft.com/office/drawing/2014/main" val="8036369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76325084"/>
                    </a:ext>
                  </a:extLst>
                </a:gridCol>
              </a:tblGrid>
              <a:tr h="195957"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操作符</a:t>
                      </a:r>
                    </a:p>
                  </a:txBody>
                  <a:tcPr marL="22892" marR="22892" marT="32049" marB="32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22892" marR="22892" marT="32049" marB="32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22892" marR="22892" marT="32049" marB="32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51597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-b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检测文件是否是块设备文件，如果是，则返回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-b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46184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-c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检测文件是否是字符设备文件，如果是，则返回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[ -b $file ]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1271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-d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检测文件是否是目录，如果是，则返回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-d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14070"/>
                  </a:ext>
                </a:extLst>
              </a:tr>
              <a:tr h="44136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-f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检测文件是否是普通文件（既不是目录，也不是设备文件），如果是，则返回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-f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51261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-g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检测文件是否设置了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SGID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位，如果是，则返回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-g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44858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-k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检测文件是否设置了粘着位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Sticky Bit)，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如果是，则返回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-k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8192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-p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检测文件是否是具名管道，如果是，则返回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-p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988553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-u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检测文件是否设置了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SUID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位，如果是，则返回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-u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630630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-r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检测文件是否可读，如果是，则返回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-r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24653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-w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检测文件是否可写，如果是，则返回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-w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690720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-x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检测文件是否可执行，如果是，则返回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-x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882354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-s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检测文件是否为空（文件大小是否大于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），不为空返回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-s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4259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-e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检测文件（包括目录）是否存在，如果是，则返回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[ -e $file ]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3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9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8204-D0D3-4993-91E8-6EBC14B0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37DD87-3C26-41D9-8F18-3EB27917E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0406"/>
              </p:ext>
            </p:extLst>
          </p:nvPr>
        </p:nvGraphicFramePr>
        <p:xfrm>
          <a:off x="838200" y="1690688"/>
          <a:ext cx="10515600" cy="4383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4876">
                  <a:extLst>
                    <a:ext uri="{9D8B030D-6E8A-4147-A177-3AD203B41FA5}">
                      <a16:colId xmlns:a16="http://schemas.microsoft.com/office/drawing/2014/main" val="862838638"/>
                    </a:ext>
                  </a:extLst>
                </a:gridCol>
                <a:gridCol w="7560724">
                  <a:extLst>
                    <a:ext uri="{9D8B030D-6E8A-4147-A177-3AD203B41FA5}">
                      <a16:colId xmlns:a16="http://schemas.microsoft.com/office/drawing/2014/main" val="798307823"/>
                    </a:ext>
                  </a:extLst>
                </a:gridCol>
              </a:tblGrid>
              <a:tr h="1461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表达式</a:t>
                      </a:r>
                      <a:endParaRPr lang="zh-CN" altLang="en-US" sz="1200" b="1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9" marR="7289" marT="7289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lang="zh-CN" altLang="en-US" sz="1200" b="1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9" marR="7289" marT="7289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93713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${#string}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的长度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40932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76553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${string:position}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从位置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开始提取子串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69409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string:position:length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在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从位置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开始提取长度为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82862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11960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${string#substring}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的开头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删除最短匹配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25173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${string##substring}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的开头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删除最长匹配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88386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${string%substring}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的结尾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删除最短匹配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77404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${string%%substring}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的结尾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删除最长匹配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13447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38294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${string/substring/replacement}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replacement,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来代替第一个匹配的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5356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${string//substring/replacement}</a:t>
                      </a: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使用$replacement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代替所有匹配的$substring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82344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${string/#substring/replacement}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的前缀匹配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那么就用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replacement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来代替匹配到的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52252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${string/%substring/replacement}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的后缀匹配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那么就用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replacement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来代替匹配到的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2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8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B87-F68F-4D06-B73D-8C16682D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903C-041B-44B5-ABAB-39163675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${#</a:t>
            </a:r>
            <a:r>
              <a:rPr lang="zh-CN" altLang="en-US" dirty="0"/>
              <a:t>变量名</a:t>
            </a:r>
            <a:r>
              <a:rPr lang="en-US" altLang="zh-CN" dirty="0"/>
              <a:t>}</a:t>
            </a:r>
            <a:r>
              <a:rPr lang="zh-CN" altLang="en-US" dirty="0"/>
              <a:t>得到字符串长度</a:t>
            </a:r>
            <a:endParaRPr lang="en-US" altLang="zh-CN" dirty="0"/>
          </a:p>
          <a:p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:</a:t>
            </a:r>
            <a:r>
              <a:rPr lang="zh-CN" altLang="en-US" dirty="0"/>
              <a:t>起始</a:t>
            </a:r>
            <a:r>
              <a:rPr lang="en-US" altLang="zh-CN" dirty="0"/>
              <a:t>:</a:t>
            </a:r>
            <a:r>
              <a:rPr lang="zh-CN" altLang="en-US" dirty="0"/>
              <a:t>长度</a:t>
            </a:r>
            <a:r>
              <a:rPr lang="en-US" altLang="zh-CN" dirty="0"/>
              <a:t>}</a:t>
            </a:r>
            <a:r>
              <a:rPr lang="zh-CN" altLang="en-US" dirty="0"/>
              <a:t>得到子字符串</a:t>
            </a:r>
            <a:endParaRPr lang="en-US" altLang="zh-CN" dirty="0"/>
          </a:p>
          <a:p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#substring</a:t>
            </a:r>
            <a:r>
              <a:rPr lang="zh-CN" altLang="en-US" dirty="0"/>
              <a:t>正则表达式</a:t>
            </a:r>
            <a:r>
              <a:rPr lang="en-US" altLang="zh-CN" dirty="0"/>
              <a:t>}</a:t>
            </a:r>
            <a:r>
              <a:rPr lang="zh-CN" altLang="en-US" dirty="0"/>
              <a:t>从字符串开头开始配备</a:t>
            </a:r>
            <a:r>
              <a:rPr lang="en-US" altLang="zh-CN" dirty="0"/>
              <a:t>substring,</a:t>
            </a:r>
            <a:r>
              <a:rPr lang="zh-CN" altLang="en-US" dirty="0"/>
              <a:t>删除匹配上的表达式</a:t>
            </a:r>
            <a:endParaRPr lang="en-US" altLang="zh-CN" dirty="0"/>
          </a:p>
          <a:p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%substring</a:t>
            </a:r>
            <a:r>
              <a:rPr lang="zh-CN" altLang="en-US" dirty="0"/>
              <a:t>正则表达式</a:t>
            </a:r>
            <a:r>
              <a:rPr lang="en-US" altLang="zh-CN" dirty="0"/>
              <a:t>}</a:t>
            </a:r>
            <a:r>
              <a:rPr lang="zh-CN" altLang="en-US" dirty="0"/>
              <a:t>从字符串结尾开始配备</a:t>
            </a:r>
            <a:r>
              <a:rPr lang="en-US" altLang="zh-CN" dirty="0"/>
              <a:t>substring,</a:t>
            </a:r>
            <a:r>
              <a:rPr lang="zh-CN" altLang="en-US" dirty="0"/>
              <a:t>删除匹配上的表达式</a:t>
            </a:r>
            <a:endParaRPr lang="en-US" altLang="zh-CN" dirty="0"/>
          </a:p>
          <a:p>
            <a:r>
              <a:rPr lang="en-US" altLang="zh-CN" dirty="0"/>
              <a:t>${test##*/},${test%/*} </a:t>
            </a:r>
            <a:r>
              <a:rPr lang="zh-CN" altLang="en-US" dirty="0"/>
              <a:t>分别是得到文件名，和目录地址最简单方法</a:t>
            </a:r>
            <a:endParaRPr lang="en-US" dirty="0"/>
          </a:p>
          <a:p>
            <a:r>
              <a:rPr lang="en-US" altLang="zh-CN" dirty="0"/>
              <a:t>${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查找</a:t>
            </a:r>
            <a:r>
              <a:rPr lang="en-US" altLang="zh-CN" dirty="0"/>
              <a:t>/</a:t>
            </a:r>
            <a:r>
              <a:rPr lang="zh-CN" altLang="en-US" dirty="0"/>
              <a:t>替换值</a:t>
            </a:r>
            <a:r>
              <a:rPr lang="en-US" altLang="zh-CN" dirty="0"/>
              <a:t>} </a:t>
            </a:r>
            <a:r>
              <a:rPr lang="zh-CN" altLang="en-US" dirty="0"/>
              <a:t>一个“</a:t>
            </a:r>
            <a:r>
              <a:rPr lang="en-US" altLang="zh-CN" dirty="0"/>
              <a:t>/”</a:t>
            </a:r>
            <a:r>
              <a:rPr lang="zh-CN" altLang="en-US" dirty="0"/>
              <a:t>表示替换第一个，”</a:t>
            </a:r>
            <a:r>
              <a:rPr lang="en-US" altLang="zh-CN" dirty="0"/>
              <a:t>//”</a:t>
            </a:r>
            <a:r>
              <a:rPr lang="zh-CN" altLang="en-US" dirty="0"/>
              <a:t>表示替换所有</a:t>
            </a:r>
            <a:r>
              <a:rPr lang="en-US" altLang="zh-CN" dirty="0"/>
              <a:t>,</a:t>
            </a:r>
            <a:r>
              <a:rPr lang="zh-CN" altLang="en-US" dirty="0"/>
              <a:t>当查找中出现了：”</a:t>
            </a:r>
            <a:r>
              <a:rPr lang="en-US" altLang="zh-CN" dirty="0"/>
              <a:t>/”</a:t>
            </a:r>
            <a:r>
              <a:rPr lang="zh-CN" altLang="en-US" dirty="0"/>
              <a:t>请加转义符”</a:t>
            </a:r>
            <a:r>
              <a:rPr lang="en-US" altLang="zh-CN" dirty="0"/>
              <a:t>\/”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dirty="0"/>
              <a:t>$substring</a:t>
            </a:r>
            <a:r>
              <a:rPr lang="zh-CN" altLang="en-US" dirty="0"/>
              <a:t>可以是一个正则表达式</a:t>
            </a:r>
            <a:endParaRPr lang="en-US" altLang="zh-CN" dirty="0"/>
          </a:p>
          <a:p>
            <a:r>
              <a:rPr lang="zh-CN" altLang="en-US" dirty="0"/>
              <a:t>字符串操作也可以通过</a:t>
            </a:r>
            <a:r>
              <a:rPr lang="en-US" altLang="zh-CN" dirty="0" err="1"/>
              <a:t>awk</a:t>
            </a:r>
            <a:r>
              <a:rPr lang="en-US" altLang="zh-CN" dirty="0"/>
              <a:t>, sed, expr</a:t>
            </a:r>
            <a:r>
              <a:rPr lang="zh-CN" altLang="en-US" dirty="0"/>
              <a:t>等命令实现，但速度相差上百倍。所以字符串操作应尽量使用内置操作符完成。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B0CB-5B4E-412A-867B-1CFF8EB0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BE00-2992-488F-A779-839D7B4E9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一般情况下，每个 </a:t>
            </a:r>
            <a:r>
              <a:rPr lang="en-US" altLang="zh-CN" dirty="0"/>
              <a:t>Unix/Linux </a:t>
            </a:r>
            <a:r>
              <a:rPr lang="zh-CN" altLang="en-US" dirty="0"/>
              <a:t>命令运行时都会打开三个文件：</a:t>
            </a:r>
            <a:endParaRPr lang="en-US" altLang="zh-CN" dirty="0"/>
          </a:p>
          <a:p>
            <a:pPr lvl="1"/>
            <a:r>
              <a:rPr lang="zh-CN" altLang="en-US" dirty="0"/>
              <a:t>标准输入文件</a:t>
            </a:r>
            <a:r>
              <a:rPr lang="en-US" altLang="zh-CN" dirty="0"/>
              <a:t>(stdin)</a:t>
            </a:r>
            <a:r>
              <a:rPr lang="zh-CN" altLang="en-US" dirty="0"/>
              <a:t>：</a:t>
            </a:r>
            <a:r>
              <a:rPr lang="en-US" altLang="zh-CN" dirty="0"/>
              <a:t>stdin</a:t>
            </a:r>
            <a:r>
              <a:rPr lang="zh-CN" altLang="en-US" dirty="0"/>
              <a:t>的文件描述符为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Unix</a:t>
            </a:r>
            <a:r>
              <a:rPr lang="zh-CN" altLang="en-US" dirty="0"/>
              <a:t>程序默认从</a:t>
            </a:r>
            <a:r>
              <a:rPr lang="en-US" altLang="zh-CN" dirty="0"/>
              <a:t>stdin</a:t>
            </a:r>
            <a:r>
              <a:rPr lang="zh-CN" altLang="en-US" dirty="0"/>
              <a:t>读取数据</a:t>
            </a:r>
            <a:endParaRPr lang="en-US" altLang="zh-CN" dirty="0"/>
          </a:p>
          <a:p>
            <a:pPr lvl="1"/>
            <a:r>
              <a:rPr lang="zh-CN" altLang="en-US" dirty="0"/>
              <a:t>标准输出文件</a:t>
            </a:r>
            <a:r>
              <a:rPr lang="en-US" altLang="zh-CN" dirty="0"/>
              <a:t>(</a:t>
            </a:r>
            <a:r>
              <a:rPr lang="en-US" altLang="zh-CN" dirty="0" err="1"/>
              <a:t>stdout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stdout</a:t>
            </a:r>
            <a:r>
              <a:rPr lang="en-US" altLang="zh-CN" dirty="0"/>
              <a:t> </a:t>
            </a:r>
            <a:r>
              <a:rPr lang="zh-CN" altLang="en-US" dirty="0"/>
              <a:t>的文件描述符为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Unix</a:t>
            </a:r>
            <a:r>
              <a:rPr lang="zh-CN" altLang="en-US" dirty="0"/>
              <a:t>程序默认向</a:t>
            </a:r>
            <a:r>
              <a:rPr lang="en-US" altLang="zh-CN" dirty="0" err="1"/>
              <a:t>stdout</a:t>
            </a:r>
            <a:r>
              <a:rPr lang="zh-CN" altLang="en-US" dirty="0"/>
              <a:t>输出数据</a:t>
            </a:r>
            <a:endParaRPr lang="en-US" altLang="zh-CN" dirty="0"/>
          </a:p>
          <a:p>
            <a:pPr lvl="1"/>
            <a:r>
              <a:rPr lang="zh-CN" altLang="en-US" dirty="0"/>
              <a:t>标准错误文件</a:t>
            </a:r>
            <a:r>
              <a:rPr lang="en-US" altLang="zh-CN" dirty="0"/>
              <a:t>(stderr)</a:t>
            </a:r>
            <a:r>
              <a:rPr lang="zh-CN" altLang="en-US" dirty="0"/>
              <a:t>：</a:t>
            </a:r>
            <a:r>
              <a:rPr lang="en-US" altLang="zh-CN" dirty="0"/>
              <a:t>stderr</a:t>
            </a:r>
            <a:r>
              <a:rPr lang="zh-CN" altLang="en-US" dirty="0"/>
              <a:t>的文件描述符为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Unix</a:t>
            </a:r>
            <a:r>
              <a:rPr lang="zh-CN" altLang="en-US" dirty="0"/>
              <a:t>程序会向</a:t>
            </a:r>
            <a:r>
              <a:rPr lang="en-US" altLang="zh-CN" dirty="0"/>
              <a:t>stderr</a:t>
            </a:r>
            <a:r>
              <a:rPr lang="zh-CN" altLang="en-US" dirty="0"/>
              <a:t>流中写入错误信息</a:t>
            </a:r>
            <a:endParaRPr lang="en-US" altLang="zh-CN" dirty="0"/>
          </a:p>
          <a:p>
            <a:pPr lvl="1"/>
            <a:r>
              <a:rPr lang="zh-CN" altLang="en-US" dirty="0"/>
              <a:t>通常情况下，标准输入和标准输出都是你的终端</a:t>
            </a:r>
            <a:endParaRPr lang="en-US" altLang="zh-CN" dirty="0"/>
          </a:p>
          <a:p>
            <a:r>
              <a:rPr lang="zh-CN" altLang="en-US" dirty="0"/>
              <a:t>可以使用重定向命令改变输入和输出的行为：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command &gt; file</a:t>
            </a:r>
            <a:r>
              <a:rPr lang="zh-CN" altLang="en-US" dirty="0"/>
              <a:t>：将命令的输出重定向以覆盖方式写入文件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command &gt;&gt; file</a:t>
            </a:r>
            <a:r>
              <a:rPr lang="zh-CN" altLang="en-US" dirty="0"/>
              <a:t>：将命令的输出重定向以追加方式写入文件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command &lt; file</a:t>
            </a:r>
            <a:r>
              <a:rPr lang="zh-CN" altLang="en-US" dirty="0"/>
              <a:t>：将输入重定向到文件（从文件输入）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&lt;&lt; tag</a:t>
            </a:r>
            <a:r>
              <a:rPr lang="zh-CN" altLang="en-US" dirty="0"/>
              <a:t>： </a:t>
            </a:r>
            <a:r>
              <a:rPr lang="en-US" altLang="zh-CN" dirty="0"/>
              <a:t>(Here Document)</a:t>
            </a:r>
            <a:r>
              <a:rPr lang="zh-CN" altLang="en-US" dirty="0"/>
              <a:t>将开始标记 </a:t>
            </a:r>
            <a:r>
              <a:rPr lang="en-US" altLang="zh-CN" dirty="0"/>
              <a:t>tag </a:t>
            </a:r>
            <a:r>
              <a:rPr lang="zh-CN" altLang="en-US" dirty="0"/>
              <a:t>和结束标记 </a:t>
            </a:r>
            <a:r>
              <a:rPr lang="en-US" altLang="zh-CN" dirty="0"/>
              <a:t>tag </a:t>
            </a:r>
            <a:r>
              <a:rPr lang="zh-CN" altLang="en-US" dirty="0"/>
              <a:t>之间的内容作为输入</a:t>
            </a:r>
            <a:endParaRPr lang="en-US" altLang="zh-CN" dirty="0"/>
          </a:p>
          <a:p>
            <a:r>
              <a:rPr lang="zh-CN" altLang="en-US" dirty="0"/>
              <a:t>文件描述符操作：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n &gt; file</a:t>
            </a:r>
            <a:r>
              <a:rPr lang="zh-CN" altLang="en-US" dirty="0"/>
              <a:t>：将文件描述符为 </a:t>
            </a:r>
            <a:r>
              <a:rPr lang="en-US" dirty="0"/>
              <a:t>n </a:t>
            </a:r>
            <a:r>
              <a:rPr lang="zh-CN" altLang="en-US" dirty="0"/>
              <a:t>的文件重定向到 </a:t>
            </a:r>
            <a:r>
              <a:rPr lang="en-US" dirty="0"/>
              <a:t>file</a:t>
            </a:r>
          </a:p>
          <a:p>
            <a:pPr lvl="1"/>
            <a:r>
              <a:rPr lang="en-US" dirty="0">
                <a:highlight>
                  <a:srgbClr val="0000FF"/>
                </a:highlight>
              </a:rPr>
              <a:t>n &gt;&gt; file</a:t>
            </a:r>
            <a:r>
              <a:rPr lang="zh-CN" altLang="en-US" dirty="0"/>
              <a:t>：将文件描述符为 </a:t>
            </a:r>
            <a:r>
              <a:rPr lang="en-US" dirty="0"/>
              <a:t>n </a:t>
            </a:r>
            <a:r>
              <a:rPr lang="zh-CN" altLang="en-US" dirty="0"/>
              <a:t>的文件以追加的方式重定向到 </a:t>
            </a:r>
            <a:r>
              <a:rPr lang="en-US" dirty="0"/>
              <a:t>file</a:t>
            </a:r>
          </a:p>
          <a:p>
            <a:pPr lvl="1"/>
            <a:r>
              <a:rPr lang="en-US" dirty="0">
                <a:highlight>
                  <a:srgbClr val="0000FF"/>
                </a:highlight>
              </a:rPr>
              <a:t>n &gt;&amp; m</a:t>
            </a:r>
            <a:r>
              <a:rPr lang="zh-CN" altLang="en-US" dirty="0"/>
              <a:t>：将输出文件 </a:t>
            </a:r>
            <a:r>
              <a:rPr lang="en-US" dirty="0"/>
              <a:t>m </a:t>
            </a:r>
            <a:r>
              <a:rPr lang="zh-CN" altLang="en-US" dirty="0"/>
              <a:t>和 </a:t>
            </a:r>
            <a:r>
              <a:rPr lang="en-US" dirty="0"/>
              <a:t>n </a:t>
            </a:r>
            <a:r>
              <a:rPr lang="zh-CN" altLang="en-US" dirty="0"/>
              <a:t>合并</a:t>
            </a:r>
            <a:endParaRPr lang="en-US" altLang="zh-CN" dirty="0"/>
          </a:p>
          <a:p>
            <a:pPr lvl="1"/>
            <a:r>
              <a:rPr lang="en-US" dirty="0">
                <a:highlight>
                  <a:srgbClr val="0000FF"/>
                </a:highlight>
              </a:rPr>
              <a:t>n &lt;&amp; m</a:t>
            </a:r>
            <a:r>
              <a:rPr lang="zh-CN" altLang="en-US" dirty="0"/>
              <a:t>：将输入文件 </a:t>
            </a:r>
            <a:r>
              <a:rPr lang="en-US" dirty="0"/>
              <a:t>m </a:t>
            </a:r>
            <a:r>
              <a:rPr lang="zh-CN" altLang="en-US" dirty="0"/>
              <a:t>和 </a:t>
            </a:r>
            <a:r>
              <a:rPr lang="en-US" dirty="0"/>
              <a:t>n </a:t>
            </a:r>
            <a:r>
              <a:rPr lang="zh-CN" altLang="en-US" dirty="0"/>
              <a:t>合并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&lt; &amp;-</a:t>
            </a:r>
            <a:r>
              <a:rPr lang="zh-CN" altLang="en-US" dirty="0"/>
              <a:t>：关闭标准输入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&gt; &amp;-</a:t>
            </a:r>
            <a:r>
              <a:rPr lang="zh-CN" altLang="en-US" dirty="0"/>
              <a:t>：关闭标准输出</a:t>
            </a:r>
            <a:endParaRPr lang="en-US" altLang="zh-CN" dirty="0"/>
          </a:p>
          <a:p>
            <a:r>
              <a:rPr lang="en-US" altLang="zh-CN" dirty="0"/>
              <a:t>/dev/null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如果希望执行某个命令，但又不希望在屏幕上显示输出结果，那么可以将输出重定向到</a:t>
            </a:r>
            <a:r>
              <a:rPr lang="en-US" altLang="zh-CN" dirty="0"/>
              <a:t>/dev/null</a:t>
            </a:r>
          </a:p>
        </p:txBody>
      </p:sp>
    </p:spTree>
    <p:extLst>
      <p:ext uri="{BB962C8B-B14F-4D97-AF65-F5344CB8AC3E}">
        <p14:creationId xmlns:p14="http://schemas.microsoft.com/office/powerpoint/2010/main" val="42197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5DAA3-1027-4908-93C0-24269E0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命令行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865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4B8-5CD3-4A7D-A6A1-B03CA845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F5CE-7A50-402D-B6FD-2F0FFA5B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command &gt; file</a:t>
            </a:r>
            <a:r>
              <a:rPr lang="zh-CN" altLang="en-US" dirty="0"/>
              <a:t>：将 </a:t>
            </a:r>
            <a:r>
              <a:rPr lang="en-US" dirty="0" err="1"/>
              <a:t>stdout</a:t>
            </a:r>
            <a:r>
              <a:rPr lang="zh-CN" altLang="en-US" dirty="0"/>
              <a:t>重定向到</a:t>
            </a:r>
            <a:r>
              <a:rPr lang="en-US" dirty="0"/>
              <a:t>file</a:t>
            </a:r>
          </a:p>
          <a:p>
            <a:r>
              <a:rPr lang="en-US" dirty="0">
                <a:highlight>
                  <a:srgbClr val="C0C0C0"/>
                </a:highlight>
              </a:rPr>
              <a:t>command &lt; file</a:t>
            </a:r>
            <a:r>
              <a:rPr lang="zh-CN" altLang="en-US" dirty="0"/>
              <a:t>：将</a:t>
            </a:r>
            <a:r>
              <a:rPr lang="en-US" dirty="0"/>
              <a:t>stdin</a:t>
            </a:r>
            <a:r>
              <a:rPr lang="zh-CN" altLang="en-US" dirty="0"/>
              <a:t>重定向到</a:t>
            </a:r>
            <a:r>
              <a:rPr lang="en-US" dirty="0"/>
              <a:t>file</a:t>
            </a:r>
          </a:p>
          <a:p>
            <a:r>
              <a:rPr lang="en-US" dirty="0">
                <a:highlight>
                  <a:srgbClr val="C0C0C0"/>
                </a:highlight>
              </a:rPr>
              <a:t>command &lt; file1 &gt; file2</a:t>
            </a:r>
            <a:r>
              <a:rPr lang="zh-CN" altLang="en-US" dirty="0"/>
              <a:t>：同时将</a:t>
            </a:r>
            <a:r>
              <a:rPr lang="en-US" altLang="zh-CN" dirty="0"/>
              <a:t>stdin</a:t>
            </a:r>
            <a:r>
              <a:rPr lang="zh-CN" altLang="en-US" dirty="0"/>
              <a:t>重定向到</a:t>
            </a:r>
            <a:r>
              <a:rPr lang="en-US" dirty="0"/>
              <a:t>file1</a:t>
            </a:r>
            <a:r>
              <a:rPr lang="zh-CN" altLang="en-US" dirty="0"/>
              <a:t>，将 </a:t>
            </a:r>
            <a:r>
              <a:rPr lang="en-US" dirty="0" err="1"/>
              <a:t>stdout</a:t>
            </a:r>
            <a:r>
              <a:rPr lang="zh-CN" altLang="en-US" dirty="0"/>
              <a:t>重定向到</a:t>
            </a:r>
            <a:r>
              <a:rPr lang="en-US" dirty="0"/>
              <a:t>file2</a:t>
            </a:r>
          </a:p>
          <a:p>
            <a:r>
              <a:rPr lang="en-US" dirty="0">
                <a:highlight>
                  <a:srgbClr val="C0C0C0"/>
                </a:highlight>
              </a:rPr>
              <a:t>command 2 &gt; file</a:t>
            </a:r>
            <a:r>
              <a:rPr lang="zh-CN" altLang="en-US" dirty="0"/>
              <a:t>：将</a:t>
            </a:r>
            <a:r>
              <a:rPr lang="en-US" altLang="zh-CN" dirty="0"/>
              <a:t>stderr</a:t>
            </a:r>
            <a:r>
              <a:rPr lang="zh-CN" altLang="en-US" dirty="0"/>
              <a:t>重定向到</a:t>
            </a:r>
            <a:r>
              <a:rPr lang="en-US" altLang="zh-CN" dirty="0"/>
              <a:t>file</a:t>
            </a:r>
          </a:p>
          <a:p>
            <a:r>
              <a:rPr lang="en-US" dirty="0">
                <a:highlight>
                  <a:srgbClr val="C0C0C0"/>
                </a:highlight>
              </a:rPr>
              <a:t>command &gt; file 2&gt;&amp;1</a:t>
            </a:r>
            <a:r>
              <a:rPr lang="zh-CN" altLang="en-US" dirty="0"/>
              <a:t>：将</a:t>
            </a:r>
            <a:r>
              <a:rPr lang="en-US" dirty="0"/>
              <a:t>stderr</a:t>
            </a:r>
            <a:r>
              <a:rPr lang="zh-CN" altLang="en-US" dirty="0"/>
              <a:t>和</a:t>
            </a:r>
            <a:r>
              <a:rPr lang="en-US" dirty="0" err="1"/>
              <a:t>stdout</a:t>
            </a:r>
            <a:r>
              <a:rPr lang="zh-CN" altLang="en-US" dirty="0"/>
              <a:t>合并后重定向到 </a:t>
            </a:r>
            <a:r>
              <a:rPr lang="en-US" dirty="0"/>
              <a:t>file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command &gt; /dev/null 2&gt;&amp;1</a:t>
            </a:r>
            <a:r>
              <a:rPr lang="zh-CN" altLang="en-US" dirty="0"/>
              <a:t>：丢弃命令所有输出</a:t>
            </a:r>
            <a:endParaRPr lang="en-US" dirty="0"/>
          </a:p>
          <a:p>
            <a:r>
              <a:rPr lang="en-US" dirty="0"/>
              <a:t>H</a:t>
            </a:r>
            <a:r>
              <a:rPr lang="en-US" altLang="zh-CN" dirty="0"/>
              <a:t>ere Document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将两个 </a:t>
            </a:r>
            <a:r>
              <a:rPr lang="en-US" dirty="0"/>
              <a:t>delimiter </a:t>
            </a:r>
            <a:r>
              <a:rPr lang="zh-CN" altLang="en-US" dirty="0"/>
              <a:t>之间的内容</a:t>
            </a:r>
            <a:r>
              <a:rPr lang="en-US" altLang="zh-CN" dirty="0"/>
              <a:t>(</a:t>
            </a:r>
            <a:r>
              <a:rPr lang="en-US" dirty="0"/>
              <a:t>document) </a:t>
            </a:r>
            <a:r>
              <a:rPr lang="zh-CN" altLang="en-US" dirty="0"/>
              <a:t>作为输入传递给 </a:t>
            </a:r>
            <a:r>
              <a:rPr lang="en-US" dirty="0"/>
              <a:t>command</a:t>
            </a:r>
          </a:p>
          <a:p>
            <a:pPr lvl="1"/>
            <a:r>
              <a:rPr lang="zh-CN" altLang="en-US" dirty="0"/>
              <a:t>结尾的</a:t>
            </a:r>
            <a:r>
              <a:rPr lang="en-US" altLang="zh-CN" dirty="0"/>
              <a:t>delimiter </a:t>
            </a:r>
            <a:r>
              <a:rPr lang="zh-CN" altLang="en-US" dirty="0"/>
              <a:t>一定要顶格写，前面不能有任何字符，后面也不能有任何字符，包括空格和 </a:t>
            </a:r>
            <a:r>
              <a:rPr lang="en-US" altLang="zh-CN" dirty="0"/>
              <a:t>tab </a:t>
            </a:r>
            <a:r>
              <a:rPr lang="zh-CN" altLang="en-US" dirty="0"/>
              <a:t>缩进</a:t>
            </a:r>
            <a:endParaRPr lang="en-US" altLang="zh-CN" dirty="0"/>
          </a:p>
          <a:p>
            <a:pPr lvl="1"/>
            <a:r>
              <a:rPr lang="zh-CN" altLang="en-US" dirty="0"/>
              <a:t>开始的</a:t>
            </a:r>
            <a:r>
              <a:rPr lang="en-US" dirty="0"/>
              <a:t>delimiter</a:t>
            </a:r>
            <a:r>
              <a:rPr lang="zh-CN" altLang="en-US" dirty="0"/>
              <a:t>前后的空格会被忽略掉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D90EE-9932-41F9-9C71-96D5CE599455}"/>
              </a:ext>
            </a:extLst>
          </p:cNvPr>
          <p:cNvSpPr txBox="1"/>
          <p:nvPr/>
        </p:nvSpPr>
        <p:spPr>
          <a:xfrm>
            <a:off x="1624613" y="4143337"/>
            <a:ext cx="2379215" cy="923330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309F7"/>
                </a:highlight>
              </a:rPr>
              <a:t>command &lt;&lt; delimiter</a:t>
            </a:r>
          </a:p>
          <a:p>
            <a:r>
              <a:rPr lang="en-US" dirty="0">
                <a:highlight>
                  <a:srgbClr val="0309F7"/>
                </a:highlight>
              </a:rPr>
              <a:t>    document</a:t>
            </a:r>
          </a:p>
          <a:p>
            <a:r>
              <a:rPr lang="en-US" dirty="0">
                <a:highlight>
                  <a:srgbClr val="0309F7"/>
                </a:highlight>
              </a:rPr>
              <a:t>delimiter</a:t>
            </a:r>
          </a:p>
        </p:txBody>
      </p:sp>
    </p:spTree>
    <p:extLst>
      <p:ext uri="{BB962C8B-B14F-4D97-AF65-F5344CB8AC3E}">
        <p14:creationId xmlns:p14="http://schemas.microsoft.com/office/powerpoint/2010/main" val="356924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9B1C-B87E-4457-9073-C08B22B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4AFF-1458-4702-8CDB-7678DDC6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将一个命令的输出作为下一个命令的输入</a:t>
            </a:r>
            <a:endParaRPr lang="en-US" altLang="zh-CN" dirty="0"/>
          </a:p>
          <a:p>
            <a:pPr lvl="1"/>
            <a:r>
              <a:rPr lang="en-US" altLang="zh-CN" dirty="0"/>
              <a:t>command1 | command2 | </a:t>
            </a:r>
            <a:r>
              <a:rPr lang="en-US" dirty="0"/>
              <a:t>command3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Linux</a:t>
            </a:r>
            <a:r>
              <a:rPr lang="zh-CN" altLang="en-US" dirty="0"/>
              <a:t>最常用的技巧，将多个简单命令如流水线般组合起来实现复杂功能</a:t>
            </a:r>
            <a:endParaRPr lang="en-US" altLang="zh-CN" dirty="0"/>
          </a:p>
          <a:p>
            <a:r>
              <a:rPr lang="zh-CN" altLang="en-US" dirty="0"/>
              <a:t>管道仅将</a:t>
            </a:r>
            <a:r>
              <a:rPr lang="en-US" altLang="zh-CN" dirty="0" err="1"/>
              <a:t>stdout</a:t>
            </a:r>
            <a:r>
              <a:rPr lang="zh-CN" altLang="en-US" dirty="0"/>
              <a:t>导向</a:t>
            </a:r>
            <a:r>
              <a:rPr lang="en-US" altLang="zh-CN" dirty="0"/>
              <a:t>stdin</a:t>
            </a:r>
            <a:r>
              <a:rPr lang="zh-CN" altLang="en-US" dirty="0"/>
              <a:t>，所以后面的程序仅能处理前面程序的正确输出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09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DAC4-A66E-4F22-8416-6FFC68ED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8805" cy="1325563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0B4F-6D1A-4643-82AD-B53217DA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68805" cy="4202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</a:t>
            </a:r>
            <a:r>
              <a:rPr lang="en-US" altLang="zh-CN" sz="2400" dirty="0"/>
              <a:t>hell</a:t>
            </a:r>
            <a:r>
              <a:rPr lang="zh-CN" altLang="en-US" sz="2400" dirty="0"/>
              <a:t>有三种</a:t>
            </a:r>
            <a:r>
              <a:rPr lang="en-US" altLang="zh-CN" sz="2400" dirty="0"/>
              <a:t>if … else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if, then,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, fi</a:t>
            </a:r>
            <a:r>
              <a:rPr lang="zh-CN" altLang="en-US" sz="2400" dirty="0"/>
              <a:t>都是命令，故它们之间需要空行或分号分隔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if</a:t>
            </a:r>
            <a:r>
              <a:rPr lang="zh-CN" altLang="en-US" sz="2400" dirty="0"/>
              <a:t>后接条件判断，可以是</a:t>
            </a:r>
            <a:r>
              <a:rPr lang="en-US" altLang="zh-CN" sz="2400" dirty="0"/>
              <a:t>[ ], $[], [[]], (())</a:t>
            </a:r>
            <a:r>
              <a:rPr lang="zh-CN" altLang="en-US" sz="2400" dirty="0"/>
              <a:t>或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if ... else </a:t>
            </a:r>
            <a:r>
              <a:rPr lang="zh-CN" altLang="en-US" sz="2400" dirty="0"/>
              <a:t>语句也可以写成一行，以命令的方式来运行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4667-65D2-4CC5-8F05-99FD9E54B83B}"/>
              </a:ext>
            </a:extLst>
          </p:cNvPr>
          <p:cNvSpPr txBox="1"/>
          <p:nvPr/>
        </p:nvSpPr>
        <p:spPr>
          <a:xfrm>
            <a:off x="5637320" y="868569"/>
            <a:ext cx="5716480" cy="830997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[ expression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is true</a:t>
            </a:r>
          </a:p>
          <a:p>
            <a:r>
              <a:rPr lang="en-US" sz="1200" dirty="0"/>
              <a:t>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0487C-9116-434A-ACC2-C2F499B7111C}"/>
              </a:ext>
            </a:extLst>
          </p:cNvPr>
          <p:cNvSpPr txBox="1"/>
          <p:nvPr/>
        </p:nvSpPr>
        <p:spPr>
          <a:xfrm>
            <a:off x="5637319" y="1919925"/>
            <a:ext cx="5716480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[ expression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is true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 Statement(s) to be executed if expression is not true</a:t>
            </a:r>
          </a:p>
          <a:p>
            <a:r>
              <a:rPr lang="en-US" sz="1200" dirty="0"/>
              <a:t>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66A4-B6BA-46A0-AD62-685B7082DEF3}"/>
              </a:ext>
            </a:extLst>
          </p:cNvPr>
          <p:cNvSpPr txBox="1"/>
          <p:nvPr/>
        </p:nvSpPr>
        <p:spPr>
          <a:xfrm>
            <a:off x="5637319" y="3340613"/>
            <a:ext cx="5716480" cy="2308324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[ expression 1 ]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1 is true</a:t>
            </a:r>
          </a:p>
          <a:p>
            <a:r>
              <a:rPr lang="en-US" sz="1200" dirty="0" err="1"/>
              <a:t>elif</a:t>
            </a:r>
            <a:r>
              <a:rPr lang="en-US" sz="1200" dirty="0"/>
              <a:t> [ expression 2 ]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2 is true</a:t>
            </a:r>
          </a:p>
          <a:p>
            <a:r>
              <a:rPr lang="en-US" sz="1200" dirty="0" err="1"/>
              <a:t>elif</a:t>
            </a:r>
            <a:r>
              <a:rPr lang="en-US" sz="1200" dirty="0"/>
              <a:t> [ expression 3 ]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3 is true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 Statement(s) to be executed if no expression is true</a:t>
            </a:r>
          </a:p>
          <a:p>
            <a:r>
              <a:rPr lang="en-US" sz="1200" dirty="0"/>
              <a:t>fi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E6B8A-0484-476D-8C6E-0D8F1D0FB191}"/>
              </a:ext>
            </a:extLst>
          </p:cNvPr>
          <p:cNvSpPr txBox="1"/>
          <p:nvPr/>
        </p:nvSpPr>
        <p:spPr>
          <a:xfrm>
            <a:off x="5637319" y="5850931"/>
            <a:ext cx="5716480" cy="27699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test $[2*3] -eq $[1+5]; then echo 'The two numbers are equal!'; fi;</a:t>
            </a:r>
          </a:p>
        </p:txBody>
      </p:sp>
    </p:spTree>
    <p:extLst>
      <p:ext uri="{BB962C8B-B14F-4D97-AF65-F5344CB8AC3E}">
        <p14:creationId xmlns:p14="http://schemas.microsoft.com/office/powerpoint/2010/main" val="154388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5889-CFC9-44D0-9CD2-683DFE9B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635C-D8BE-42E1-8063-21B324F5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595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for, in, do, done</a:t>
            </a:r>
            <a:r>
              <a:rPr lang="zh-CN" altLang="en-US" sz="1800" dirty="0"/>
              <a:t>都是命令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通常使用</a:t>
            </a:r>
            <a:r>
              <a:rPr lang="en-US" altLang="zh-CN" sz="1800" dirty="0"/>
              <a:t>in</a:t>
            </a:r>
            <a:r>
              <a:rPr lang="zh-CN" altLang="en-US" sz="1800" dirty="0"/>
              <a:t>列表，有的也支持</a:t>
            </a:r>
            <a:r>
              <a:rPr lang="en-US" altLang="zh-CN" sz="1800" dirty="0"/>
              <a:t>C</a:t>
            </a:r>
            <a:r>
              <a:rPr lang="zh-CN" altLang="en-US" sz="1800" dirty="0"/>
              <a:t>风格循环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“</a:t>
            </a:r>
            <a:r>
              <a:rPr lang="en-US" sz="1800" dirty="0"/>
              <a:t>in </a:t>
            </a:r>
            <a:r>
              <a:rPr lang="zh-CN" altLang="en-US" sz="1800" dirty="0"/>
              <a:t>列表”为可选，如不指定，则循环命令行参数（相当于“</a:t>
            </a:r>
            <a:r>
              <a:rPr lang="en-US" altLang="zh-CN" sz="1800" dirty="0"/>
              <a:t>in $@</a:t>
            </a:r>
            <a:r>
              <a:rPr lang="zh-CN" altLang="en-US" sz="1800" dirty="0"/>
              <a:t>”）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循环中可以使用</a:t>
            </a:r>
            <a:r>
              <a:rPr lang="en-US" altLang="zh-CN" sz="1800" dirty="0"/>
              <a:t>break</a:t>
            </a:r>
            <a:r>
              <a:rPr lang="zh-CN" altLang="en-US" sz="1800" dirty="0"/>
              <a:t>命令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列表可以是：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一组值（数字、字符串等）组成的序列，每个值通过空格分隔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数字和字母范围“</a:t>
            </a:r>
            <a:r>
              <a:rPr lang="en-US" altLang="zh-CN" sz="1400" dirty="0"/>
              <a:t>{</a:t>
            </a:r>
            <a:r>
              <a:rPr lang="en-US" altLang="zh-CN" sz="1400" dirty="0" err="1"/>
              <a:t>start..end</a:t>
            </a:r>
            <a:r>
              <a:rPr lang="en-US" altLang="zh-CN" sz="1400" dirty="0"/>
              <a:t>}</a:t>
            </a:r>
            <a:r>
              <a:rPr lang="zh-CN" altLang="en-US" sz="1400" dirty="0"/>
              <a:t>”，注意中间是两个点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数组变量（注意加</a:t>
            </a:r>
            <a:r>
              <a:rPr lang="en-US" altLang="zh-CN" sz="1400" dirty="0"/>
              <a:t>[@]</a:t>
            </a:r>
            <a:r>
              <a:rPr lang="zh-CN" altLang="en-US" sz="1400" dirty="0"/>
              <a:t>否则只能取到第一个元素）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一条命令的结果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文件通配符</a:t>
            </a:r>
            <a:endParaRPr lang="en-US" altLang="zh-C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77957-2329-4412-B09E-FFA55C5E9C59}"/>
              </a:ext>
            </a:extLst>
          </p:cNvPr>
          <p:cNvSpPr txBox="1"/>
          <p:nvPr/>
        </p:nvSpPr>
        <p:spPr>
          <a:xfrm>
            <a:off x="6096000" y="739425"/>
            <a:ext cx="2069143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zh-CN" altLang="en-US" dirty="0"/>
              <a:t>变量 </a:t>
            </a:r>
            <a:r>
              <a:rPr lang="en-US" dirty="0"/>
              <a:t>in </a:t>
            </a:r>
            <a:r>
              <a:rPr lang="zh-CN" altLang="en-US" dirty="0"/>
              <a:t>列表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statements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6A8CF-61B1-4C75-BC2D-6A2D9528361B}"/>
              </a:ext>
            </a:extLst>
          </p:cNvPr>
          <p:cNvSpPr txBox="1"/>
          <p:nvPr/>
        </p:nvSpPr>
        <p:spPr>
          <a:xfrm>
            <a:off x="6095999" y="2145805"/>
            <a:ext cx="206914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loop in 1 2 3 4 5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echo $loop</a:t>
            </a:r>
          </a:p>
          <a:p>
            <a:r>
              <a:rPr lang="en-US" dirty="0"/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1C90-1312-4F03-8222-931E7286E83B}"/>
              </a:ext>
            </a:extLst>
          </p:cNvPr>
          <p:cNvSpPr txBox="1"/>
          <p:nvPr/>
        </p:nvSpPr>
        <p:spPr>
          <a:xfrm>
            <a:off x="8465225" y="5292546"/>
            <a:ext cx="220462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FILE in $HOME/.*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echo $FILE</a:t>
            </a:r>
          </a:p>
          <a:p>
            <a:r>
              <a:rPr lang="en-US" dirty="0"/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5F8D2-377F-4A13-A203-18A14B12A526}"/>
              </a:ext>
            </a:extLst>
          </p:cNvPr>
          <p:cNvSpPr txBox="1"/>
          <p:nvPr/>
        </p:nvSpPr>
        <p:spPr>
          <a:xfrm>
            <a:off x="8465224" y="739425"/>
            <a:ext cx="2409176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((exp1; exp2; exp3</a:t>
            </a:r>
            <a:r>
              <a:rPr lang="zh-CN" altLang="en-US" dirty="0"/>
              <a:t> </a:t>
            </a:r>
            <a:r>
              <a:rPr lang="en-US" altLang="zh-CN" dirty="0"/>
              <a:t>))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statements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5662F-1105-4F56-BFB6-278A7E8272BD}"/>
              </a:ext>
            </a:extLst>
          </p:cNvPr>
          <p:cNvSpPr txBox="1"/>
          <p:nvPr/>
        </p:nvSpPr>
        <p:spPr>
          <a:xfrm>
            <a:off x="6095998" y="3577913"/>
            <a:ext cx="206914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{1..100}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i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71C09-DC95-4EAC-AAEB-D39E19C0A6EC}"/>
              </a:ext>
            </a:extLst>
          </p:cNvPr>
          <p:cNvSpPr txBox="1"/>
          <p:nvPr/>
        </p:nvSpPr>
        <p:spPr>
          <a:xfrm>
            <a:off x="8465225" y="3849848"/>
            <a:ext cx="220462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$(seq 2 2 100)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i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04E6-D536-46D4-A932-BAF8523C97F8}"/>
              </a:ext>
            </a:extLst>
          </p:cNvPr>
          <p:cNvSpPr txBox="1"/>
          <p:nvPr/>
        </p:nvSpPr>
        <p:spPr>
          <a:xfrm>
            <a:off x="6095998" y="5010022"/>
            <a:ext cx="206914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c in {</a:t>
            </a:r>
            <a:r>
              <a:rPr lang="en-US" altLang="zh-CN" dirty="0" err="1"/>
              <a:t>A..z</a:t>
            </a:r>
            <a:r>
              <a:rPr lang="en-US" altLang="zh-CN" dirty="0"/>
              <a:t>}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echo $c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5AF69-3168-4AFB-AB42-7C4B47E12E12}"/>
              </a:ext>
            </a:extLst>
          </p:cNvPr>
          <p:cNvSpPr txBox="1"/>
          <p:nvPr/>
        </p:nvSpPr>
        <p:spPr>
          <a:xfrm>
            <a:off x="8465225" y="2145805"/>
            <a:ext cx="2204623" cy="147732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=(3 5 9)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${</a:t>
            </a:r>
            <a:r>
              <a:rPr lang="en-US" altLang="zh-CN" dirty="0" err="1"/>
              <a:t>arr</a:t>
            </a:r>
            <a:r>
              <a:rPr lang="en-US" altLang="zh-CN" dirty="0"/>
              <a:t>[@]}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3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9CA2-1B10-4EB9-A2DF-17D9997A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8BF-5261-47F3-8C4F-C5842519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8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D698-8B75-4EFB-8143-AE9246A1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8C4F-2A76-4B9B-82C1-DB02A9F0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6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5C60-284F-4451-8A17-C25680C0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4CD6-D44F-43A7-B06A-8930A656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EEA4-8F37-4EC7-896F-0EE8BA0F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总结与对比：</a:t>
            </a:r>
            <a:r>
              <a:rPr lang="en-US" b="1" dirty="0">
                <a:highlight>
                  <a:srgbClr val="0309F7"/>
                </a:highlight>
              </a:rPr>
              <a:t>$()</a:t>
            </a:r>
            <a:r>
              <a:rPr lang="en-US" b="1" dirty="0"/>
              <a:t>,</a:t>
            </a:r>
            <a:r>
              <a:rPr lang="en-US" b="1" dirty="0">
                <a:highlight>
                  <a:srgbClr val="0309F7"/>
                </a:highlight>
              </a:rPr>
              <a:t>${}</a:t>
            </a:r>
            <a:r>
              <a:rPr lang="en-US" b="1" dirty="0"/>
              <a:t>, </a:t>
            </a:r>
            <a:r>
              <a:rPr lang="en-US" b="1" dirty="0">
                <a:highlight>
                  <a:srgbClr val="0309F7"/>
                </a:highlight>
              </a:rPr>
              <a:t>$[]</a:t>
            </a:r>
            <a:r>
              <a:rPr lang="en-US" b="1" dirty="0"/>
              <a:t> ,</a:t>
            </a:r>
            <a:r>
              <a:rPr lang="en-US" b="1" dirty="0">
                <a:highlight>
                  <a:srgbClr val="0309F7"/>
                </a:highlight>
              </a:rPr>
              <a:t>$(())</a:t>
            </a:r>
            <a:r>
              <a:rPr lang="en-US" b="1" dirty="0"/>
              <a:t>, </a:t>
            </a:r>
            <a:r>
              <a:rPr lang="en-US" b="1" dirty="0">
                <a:highlight>
                  <a:srgbClr val="0309F7"/>
                </a:highlight>
              </a:rPr>
              <a:t>[ ]</a:t>
            </a:r>
            <a:r>
              <a:rPr lang="en-US" b="1" dirty="0"/>
              <a:t> , </a:t>
            </a:r>
            <a:r>
              <a:rPr lang="en-US" b="1" dirty="0">
                <a:highlight>
                  <a:srgbClr val="0309F7"/>
                </a:highlight>
              </a:rPr>
              <a:t>[[ ]]</a:t>
            </a:r>
            <a:r>
              <a:rPr lang="en-US" b="1" dirty="0"/>
              <a:t>, </a:t>
            </a:r>
            <a:r>
              <a:rPr lang="en-US" b="1" dirty="0">
                <a:highlight>
                  <a:srgbClr val="0309F7"/>
                </a:highlight>
              </a:rPr>
              <a:t>(())</a:t>
            </a:r>
            <a:r>
              <a:rPr lang="en-US" b="1" dirty="0"/>
              <a:t> ,</a:t>
            </a:r>
            <a:r>
              <a:rPr lang="en-US" b="1" dirty="0">
                <a:highlight>
                  <a:srgbClr val="0309F7"/>
                </a:highlight>
              </a:rPr>
              <a:t>``</a:t>
            </a:r>
            <a:endParaRPr lang="en-US" dirty="0">
              <a:highlight>
                <a:srgbClr val="0309F7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95E8-E9FA-496E-BA4F-EBE54DA5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${}</a:t>
            </a:r>
            <a:r>
              <a:rPr lang="zh-CN" altLang="en-US" dirty="0"/>
              <a:t>：取变量值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$()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0309F7"/>
                </a:highlight>
              </a:rPr>
              <a:t>``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替换成其中命令执行的结果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$[]</a:t>
            </a:r>
            <a:r>
              <a:rPr lang="zh-CN" altLang="en-US" dirty="0"/>
              <a:t>和</a:t>
            </a:r>
            <a:r>
              <a:rPr lang="en-US" altLang="zh-CN" dirty="0"/>
              <a:t>$</a:t>
            </a:r>
            <a:r>
              <a:rPr lang="en-US" altLang="zh-CN" dirty="0">
                <a:highlight>
                  <a:srgbClr val="0309F7"/>
                </a:highlight>
              </a:rPr>
              <a:t>(())</a:t>
            </a:r>
            <a:r>
              <a:rPr lang="zh-CN" altLang="en-US" dirty="0"/>
              <a:t>：算术运算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[ ]</a:t>
            </a:r>
            <a:r>
              <a:rPr lang="zh-CN" altLang="en-US" dirty="0"/>
              <a:t>：条件判断，注意左右需要空格，</a:t>
            </a:r>
            <a:r>
              <a:rPr lang="en-US" altLang="zh-CN" dirty="0"/>
              <a:t>[ expr ]</a:t>
            </a:r>
            <a:r>
              <a:rPr lang="zh-CN" altLang="en-US" dirty="0"/>
              <a:t>与</a:t>
            </a:r>
            <a:r>
              <a:rPr lang="en-US" altLang="zh-CN" dirty="0"/>
              <a:t>test expr</a:t>
            </a:r>
            <a:r>
              <a:rPr lang="zh-CN" altLang="en-US" dirty="0"/>
              <a:t>效果相同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[[ ]]</a:t>
            </a:r>
            <a:r>
              <a:rPr lang="zh-CN" altLang="en-US" dirty="0"/>
              <a:t>：针对字符串表达式加强版的条件判断，支持模式匹配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"[["</a:t>
            </a:r>
            <a:r>
              <a:rPr lang="zh-CN" altLang="en-US" dirty="0"/>
              <a:t>，是关键字，许多</a:t>
            </a:r>
            <a:r>
              <a:rPr lang="en-US" altLang="zh-CN" dirty="0"/>
              <a:t>shell(</a:t>
            </a:r>
            <a:r>
              <a:rPr lang="zh-CN" altLang="en-US" dirty="0"/>
              <a:t>如</a:t>
            </a:r>
            <a:r>
              <a:rPr lang="en-US" altLang="zh-CN" dirty="0"/>
              <a:t>ash </a:t>
            </a:r>
            <a:r>
              <a:rPr lang="en-US" altLang="zh-CN" dirty="0" err="1"/>
              <a:t>bsh</a:t>
            </a:r>
            <a:r>
              <a:rPr lang="en-US" altLang="zh-CN" dirty="0"/>
              <a:t>)</a:t>
            </a:r>
            <a:r>
              <a:rPr lang="zh-CN" altLang="en-US" dirty="0"/>
              <a:t>并不支持这种方式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"["</a:t>
            </a:r>
            <a:r>
              <a:rPr lang="zh-CN" altLang="en-US" dirty="0"/>
              <a:t>是一条命令， 与</a:t>
            </a:r>
            <a:r>
              <a:rPr lang="en-US" altLang="zh-CN" dirty="0"/>
              <a:t>test</a:t>
            </a:r>
            <a:r>
              <a:rPr lang="zh-CN" altLang="en-US" dirty="0"/>
              <a:t>等价，大多数</a:t>
            </a:r>
            <a:r>
              <a:rPr lang="en-US" altLang="zh-CN" dirty="0"/>
              <a:t>shell</a:t>
            </a:r>
            <a:r>
              <a:rPr lang="zh-CN" altLang="en-US" dirty="0"/>
              <a:t>都支持。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(())</a:t>
            </a:r>
            <a:r>
              <a:rPr lang="zh-CN" altLang="en-US" dirty="0"/>
              <a:t>：针对数学比较表达式加强版的条件判断，其中可以使用类似</a:t>
            </a:r>
            <a:r>
              <a:rPr lang="en-US" altLang="zh-CN" dirty="0"/>
              <a:t>C</a:t>
            </a:r>
            <a:r>
              <a:rPr lang="zh-CN" altLang="en-US" dirty="0"/>
              <a:t>语言语法的表达式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和</a:t>
            </a:r>
            <a:r>
              <a:rPr lang="en-US" altLang="zh-CN" dirty="0"/>
              <a:t>let</a:t>
            </a:r>
            <a:r>
              <a:rPr lang="zh-CN" altLang="en-US" dirty="0"/>
              <a:t>命令类似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可以直接使用变量名如</a:t>
            </a:r>
            <a:r>
              <a:rPr lang="en-US" altLang="zh-CN" dirty="0"/>
              <a:t>var</a:t>
            </a:r>
            <a:r>
              <a:rPr lang="zh-CN" altLang="en-US" dirty="0"/>
              <a:t>而不需要</a:t>
            </a:r>
            <a:r>
              <a:rPr lang="en-US" altLang="zh-CN" dirty="0"/>
              <a:t>$var</a:t>
            </a:r>
            <a:r>
              <a:rPr lang="zh-CN" altLang="en-US" dirty="0"/>
              <a:t>这样的形式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支持分号隔开的多个表达式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2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2F48-F3B2-4074-9946-9CBE7553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9C03-3747-45A2-912C-E3417692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http://c.biancheng.net/cpp/shell/</a:t>
            </a:r>
            <a:endParaRPr lang="en-US" dirty="0"/>
          </a:p>
          <a:p>
            <a:r>
              <a:rPr lang="en-US" dirty="0">
                <a:hlinkClick r:id="rId3"/>
              </a:rPr>
              <a:t>https://www.cnblogs.com/chengyeliang/p/4647890.html</a:t>
            </a:r>
            <a:endParaRPr lang="en-US" dirty="0"/>
          </a:p>
          <a:p>
            <a:r>
              <a:rPr lang="en-US" dirty="0">
                <a:hlinkClick r:id="rId4"/>
              </a:rPr>
              <a:t>https://www.cnblogs.com/include/archive/2011/12/09/2307905.html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5DAA3-1027-4908-93C0-24269E0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hell</a:t>
            </a: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脚本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345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A077-91A6-4793-9B2E-1DCE7B59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基本原则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636D-CCEE-4D4D-839B-57F58A60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altLang="zh-CN" dirty="0"/>
              <a:t>hell</a:t>
            </a:r>
            <a:r>
              <a:rPr lang="zh-CN" altLang="en-US" dirty="0"/>
              <a:t>脚本后缀一般为：</a:t>
            </a:r>
            <a:r>
              <a:rPr lang="en-US" altLang="zh-CN" dirty="0">
                <a:highlight>
                  <a:srgbClr val="0000FF"/>
                </a:highlight>
              </a:rPr>
              <a:t>.</a:t>
            </a:r>
            <a:r>
              <a:rPr lang="en-US" altLang="zh-CN" dirty="0" err="1">
                <a:highlight>
                  <a:srgbClr val="0000FF"/>
                </a:highlight>
              </a:rPr>
              <a:t>sh</a:t>
            </a:r>
            <a:endParaRPr lang="en-US" altLang="zh-CN" dirty="0">
              <a:highlight>
                <a:srgbClr val="0000FF"/>
              </a:highlight>
            </a:endParaRPr>
          </a:p>
          <a:p>
            <a:pPr lvl="1"/>
            <a:r>
              <a:rPr lang="zh-CN" altLang="en-US" dirty="0"/>
              <a:t>记得为脚本加上可执行属性：</a:t>
            </a:r>
            <a:r>
              <a:rPr lang="en-US" altLang="zh-CN" dirty="0" err="1">
                <a:highlight>
                  <a:srgbClr val="0000FF"/>
                </a:highlight>
              </a:rPr>
              <a:t>chmod</a:t>
            </a:r>
            <a:r>
              <a:rPr lang="en-US" altLang="zh-CN" dirty="0">
                <a:highlight>
                  <a:srgbClr val="0000FF"/>
                </a:highlight>
              </a:rPr>
              <a:t> +x &lt;filename&gt;</a:t>
            </a:r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脚本第一行必须是：</a:t>
            </a:r>
            <a:r>
              <a:rPr lang="en-US" altLang="zh-CN" dirty="0">
                <a:highlight>
                  <a:srgbClr val="0000FF"/>
                </a:highlight>
              </a:rPr>
              <a:t>#!/bin/</a:t>
            </a:r>
            <a:r>
              <a:rPr lang="en-US" altLang="zh-CN" dirty="0" err="1">
                <a:highlight>
                  <a:srgbClr val="0000FF"/>
                </a:highlight>
              </a:rPr>
              <a:t>sh</a:t>
            </a:r>
            <a:endParaRPr lang="en-US" altLang="zh-CN" dirty="0">
              <a:highlight>
                <a:srgbClr val="0000FF"/>
              </a:highlight>
            </a:endParaRPr>
          </a:p>
          <a:p>
            <a:pPr lvl="2"/>
            <a:r>
              <a:rPr lang="zh-CN" altLang="en-US" dirty="0"/>
              <a:t>符号</a:t>
            </a:r>
            <a:r>
              <a:rPr lang="en-US" altLang="zh-CN" dirty="0"/>
              <a:t>#!</a:t>
            </a:r>
            <a:r>
              <a:rPr lang="zh-CN" altLang="en-US" dirty="0"/>
              <a:t>用来告诉系统它后面的参数是用来执行该文件的程序</a:t>
            </a:r>
            <a:endParaRPr lang="en-US" altLang="zh-CN" dirty="0"/>
          </a:p>
          <a:p>
            <a:pPr lvl="2"/>
            <a:r>
              <a:rPr lang="zh-CN" altLang="en-US" dirty="0"/>
              <a:t>这里表示使用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来执行此脚本</a:t>
            </a:r>
            <a:endParaRPr lang="en-US" altLang="zh-CN" dirty="0"/>
          </a:p>
          <a:p>
            <a:pPr lvl="1"/>
            <a:r>
              <a:rPr lang="zh-CN" altLang="en-US" dirty="0"/>
              <a:t>注释以</a:t>
            </a:r>
            <a:r>
              <a:rPr lang="en-US" altLang="zh-CN" dirty="0">
                <a:highlight>
                  <a:srgbClr val="0000FF"/>
                </a:highlight>
              </a:rPr>
              <a:t>#</a:t>
            </a:r>
            <a:r>
              <a:rPr lang="zh-CN" altLang="en-US" dirty="0"/>
              <a:t>开头，直到这一行的结束</a:t>
            </a:r>
            <a:endParaRPr lang="en-US" altLang="zh-CN" dirty="0"/>
          </a:p>
          <a:p>
            <a:pPr lvl="1"/>
            <a:r>
              <a:rPr lang="zh-CN" altLang="en-US" dirty="0"/>
              <a:t>换行必须是</a:t>
            </a:r>
            <a:r>
              <a:rPr lang="en-US" altLang="zh-CN" dirty="0">
                <a:highlight>
                  <a:srgbClr val="0000FF"/>
                </a:highlight>
              </a:rPr>
              <a:t>\n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的换行</a:t>
            </a:r>
            <a:r>
              <a:rPr lang="en-US" altLang="zh-CN" dirty="0"/>
              <a:t>\r\n</a:t>
            </a:r>
            <a:r>
              <a:rPr lang="zh-CN" altLang="en-US" dirty="0"/>
              <a:t>会导致错误</a:t>
            </a:r>
            <a:endParaRPr lang="en-US" altLang="zh-CN" dirty="0"/>
          </a:p>
          <a:p>
            <a:pPr lvl="1"/>
            <a:r>
              <a:rPr lang="zh-CN" altLang="en-US" dirty="0"/>
              <a:t>最后需要</a:t>
            </a:r>
            <a:r>
              <a:rPr lang="zh-CN" altLang="en-US" dirty="0">
                <a:highlight>
                  <a:srgbClr val="0000FF"/>
                </a:highlight>
              </a:rPr>
              <a:t>留一个空行</a:t>
            </a:r>
            <a:r>
              <a:rPr lang="zh-CN" altLang="en-US" dirty="0"/>
              <a:t>作为结尾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4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FD04-AB88-45A3-80A3-1C652DEA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7145-DD3B-47EC-ACBD-DDD4D6AB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303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变量的赋值：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等号两边不能有空格</a:t>
            </a:r>
            <a:endParaRPr lang="en-US" altLang="zh-CN" dirty="0"/>
          </a:p>
          <a:p>
            <a:pPr lvl="1"/>
            <a:r>
              <a:rPr lang="zh-CN" altLang="en-US" dirty="0"/>
              <a:t>赋值时变量名前面不需要加</a:t>
            </a:r>
            <a:r>
              <a:rPr lang="en-US" altLang="zh-CN" dirty="0"/>
              <a:t>$</a:t>
            </a:r>
          </a:p>
          <a:p>
            <a:pPr lvl="1"/>
            <a:r>
              <a:rPr lang="zh-CN" altLang="en-US" dirty="0"/>
              <a:t>所有变量都会以字符串存储，无论是否加引号。使用时须自行注意类型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value</a:t>
            </a:r>
            <a:r>
              <a:rPr lang="zh-CN" altLang="en-US" dirty="0"/>
              <a:t>不包含空白符，可以不使用引号，反之必须使用引号（各种引号的区别见下文）。</a:t>
            </a:r>
            <a:endParaRPr lang="en-US" altLang="zh-CN" dirty="0"/>
          </a:p>
          <a:p>
            <a:r>
              <a:rPr lang="zh-CN" altLang="en-US" dirty="0"/>
              <a:t>变量的引用：</a:t>
            </a:r>
            <a:r>
              <a:rPr lang="en-US" dirty="0">
                <a:highlight>
                  <a:srgbClr val="0000FF"/>
                </a:highlight>
              </a:rPr>
              <a:t>$a</a:t>
            </a:r>
            <a:r>
              <a:rPr lang="zh-CN" altLang="en-US" dirty="0"/>
              <a:t>或</a:t>
            </a:r>
            <a:r>
              <a:rPr lang="en-US" dirty="0">
                <a:highlight>
                  <a:srgbClr val="0000FF"/>
                </a:highlight>
              </a:rPr>
              <a:t>${a}</a:t>
            </a:r>
            <a:endParaRPr lang="en-US" altLang="zh-CN" dirty="0">
              <a:highlight>
                <a:srgbClr val="0000FF"/>
              </a:highlight>
            </a:endParaRPr>
          </a:p>
          <a:p>
            <a:pPr lvl="1"/>
            <a:r>
              <a:rPr lang="zh-CN" altLang="en-US" dirty="0"/>
              <a:t>花括号为可选，用以帮助解释器识别变量边界</a:t>
            </a:r>
            <a:endParaRPr lang="en-US" altLang="zh-CN" dirty="0"/>
          </a:p>
          <a:p>
            <a:pPr lvl="1"/>
            <a:r>
              <a:rPr lang="zh-CN" altLang="en-US" dirty="0"/>
              <a:t>不会混淆时可以使用前者：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echo “a=$a”</a:t>
            </a:r>
          </a:p>
          <a:p>
            <a:pPr lvl="1"/>
            <a:r>
              <a:rPr lang="zh-CN" altLang="en-US" dirty="0"/>
              <a:t>如在字符串中容易混淆时使用后者：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echo “${a}</a:t>
            </a:r>
            <a:r>
              <a:rPr lang="en-US" altLang="zh-CN" dirty="0" err="1">
                <a:highlight>
                  <a:srgbClr val="C0C0C0"/>
                </a:highlight>
              </a:rPr>
              <a:t>bc</a:t>
            </a:r>
            <a:r>
              <a:rPr lang="en-US" altLang="zh-CN" dirty="0">
                <a:highlight>
                  <a:srgbClr val="C0C0C0"/>
                </a:highlight>
              </a:rPr>
              <a:t>”</a:t>
            </a:r>
          </a:p>
          <a:p>
            <a:pPr lvl="1"/>
            <a:r>
              <a:rPr lang="zh-CN" altLang="en-US" dirty="0"/>
              <a:t>将两个变量直接放在一起就能达到字符串拼接的效果：</a:t>
            </a:r>
            <a:r>
              <a:rPr lang="en-US" altLang="zh-CN" dirty="0">
                <a:highlight>
                  <a:srgbClr val="0000FF"/>
                </a:highlight>
              </a:rPr>
              <a:t>fullpath=$folder${file}.txt</a:t>
            </a:r>
          </a:p>
          <a:p>
            <a:pPr lvl="1"/>
            <a:r>
              <a:rPr lang="zh-CN" altLang="en-US" dirty="0"/>
              <a:t>推荐给所有变量加上花括号，这是个良好的编程习惯。</a:t>
            </a:r>
            <a:endParaRPr lang="en-US" altLang="zh-CN" dirty="0"/>
          </a:p>
          <a:p>
            <a:r>
              <a:rPr lang="zh-CN" altLang="en-US" dirty="0"/>
              <a:t>变量的其它操作</a:t>
            </a:r>
            <a:endParaRPr lang="en-US" altLang="zh-CN" dirty="0"/>
          </a:p>
          <a:p>
            <a:pPr lvl="1"/>
            <a:r>
              <a:rPr lang="zh-CN" altLang="en-US" dirty="0"/>
              <a:t>设置为只读变量：</a:t>
            </a:r>
            <a:r>
              <a:rPr lang="en-US" altLang="zh-CN" dirty="0" err="1">
                <a:highlight>
                  <a:srgbClr val="0000FF"/>
                </a:highlight>
              </a:rPr>
              <a:t>readonly</a:t>
            </a:r>
            <a:r>
              <a:rPr lang="en-US" altLang="zh-CN" dirty="0">
                <a:highlight>
                  <a:srgbClr val="0000FF"/>
                </a:highlight>
              </a:rPr>
              <a:t> variable</a:t>
            </a:r>
          </a:p>
          <a:p>
            <a:pPr lvl="1"/>
            <a:r>
              <a:rPr lang="zh-CN" altLang="en-US" dirty="0"/>
              <a:t>删除变量：</a:t>
            </a:r>
            <a:r>
              <a:rPr lang="en-US" altLang="zh-CN" dirty="0">
                <a:highlight>
                  <a:srgbClr val="0000FF"/>
                </a:highlight>
              </a:rPr>
              <a:t>unset variable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9210F-9156-4626-98FF-03B17269F0CC}"/>
              </a:ext>
            </a:extLst>
          </p:cNvPr>
          <p:cNvSpPr txBox="1"/>
          <p:nvPr/>
        </p:nvSpPr>
        <p:spPr>
          <a:xfrm>
            <a:off x="1615365" y="2143449"/>
            <a:ext cx="1748901" cy="738664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variable=value</a:t>
            </a:r>
          </a:p>
          <a:p>
            <a:r>
              <a:rPr lang="en-US" sz="1400" dirty="0"/>
              <a:t>variable='value’</a:t>
            </a:r>
          </a:p>
          <a:p>
            <a:r>
              <a:rPr lang="en-US" sz="1400" dirty="0"/>
              <a:t>variable="value"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6985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CD28-9532-4371-B7C3-72B51617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B0B9-81A6-43D8-B8AF-055D81AC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6978" cy="17543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中，用括号来表示数组，数组元素用“空格”符号分割</a:t>
            </a:r>
            <a:endParaRPr lang="en-US" altLang="zh-CN" sz="2000" dirty="0"/>
          </a:p>
          <a:p>
            <a:r>
              <a:rPr lang="zh-CN" altLang="en-US" sz="2000" dirty="0"/>
              <a:t>数组元素也可以放在多行中定义</a:t>
            </a:r>
            <a:endParaRPr lang="en-US" altLang="zh-CN" sz="2000" dirty="0"/>
          </a:p>
          <a:p>
            <a:r>
              <a:rPr lang="zh-CN" altLang="en-US" sz="2000" dirty="0"/>
              <a:t>还可以分别定义各个元素，下标可以不连续且范围无限制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DBA5-69B5-4219-B83D-EA8B1A46121F}"/>
              </a:ext>
            </a:extLst>
          </p:cNvPr>
          <p:cNvSpPr txBox="1"/>
          <p:nvPr/>
        </p:nvSpPr>
        <p:spPr>
          <a:xfrm>
            <a:off x="6422253" y="2396486"/>
            <a:ext cx="1802167" cy="1754326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array_name</a:t>
            </a:r>
            <a:r>
              <a:rPr lang="en-US" dirty="0"/>
              <a:t>=(</a:t>
            </a:r>
          </a:p>
          <a:p>
            <a:r>
              <a:rPr lang="en-US" dirty="0"/>
              <a:t>value0</a:t>
            </a:r>
          </a:p>
          <a:p>
            <a:r>
              <a:rPr lang="en-US" dirty="0"/>
              <a:t>value1</a:t>
            </a:r>
          </a:p>
          <a:p>
            <a:r>
              <a:rPr lang="en-US" dirty="0"/>
              <a:t>value2</a:t>
            </a:r>
          </a:p>
          <a:p>
            <a:r>
              <a:rPr lang="en-US" dirty="0"/>
              <a:t>value3</a:t>
            </a:r>
          </a:p>
          <a:p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08A06-2F64-46E3-9CA4-EFBE0A696CFF}"/>
              </a:ext>
            </a:extLst>
          </p:cNvPr>
          <p:cNvSpPr txBox="1"/>
          <p:nvPr/>
        </p:nvSpPr>
        <p:spPr>
          <a:xfrm>
            <a:off x="6422253" y="1825625"/>
            <a:ext cx="4931547" cy="369332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array_name</a:t>
            </a:r>
            <a:r>
              <a:rPr lang="en-US" dirty="0"/>
              <a:t>=(value0 value1 ... </a:t>
            </a:r>
            <a:r>
              <a:rPr lang="en-US" dirty="0" err="1"/>
              <a:t>valueN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E3FA8-8451-4FA0-9404-0BFA88E47D89}"/>
              </a:ext>
            </a:extLst>
          </p:cNvPr>
          <p:cNvSpPr txBox="1"/>
          <p:nvPr/>
        </p:nvSpPr>
        <p:spPr>
          <a:xfrm>
            <a:off x="8415290" y="2396486"/>
            <a:ext cx="2938510" cy="923330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array_name</a:t>
            </a:r>
            <a:r>
              <a:rPr lang="en-US" dirty="0"/>
              <a:t>[0]=value0</a:t>
            </a:r>
          </a:p>
          <a:p>
            <a:r>
              <a:rPr lang="en-US" dirty="0" err="1"/>
              <a:t>array_name</a:t>
            </a:r>
            <a:r>
              <a:rPr lang="en-US" dirty="0"/>
              <a:t>[100]=value1</a:t>
            </a:r>
          </a:p>
          <a:p>
            <a:r>
              <a:rPr lang="en-US" dirty="0" err="1"/>
              <a:t>array_name</a:t>
            </a:r>
            <a:r>
              <a:rPr lang="en-US" dirty="0"/>
              <a:t>[265536]=value2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4920A5-0EE1-4DF4-887E-A0335AEDAF8B}"/>
              </a:ext>
            </a:extLst>
          </p:cNvPr>
          <p:cNvSpPr txBox="1">
            <a:spLocks/>
          </p:cNvSpPr>
          <p:nvPr/>
        </p:nvSpPr>
        <p:spPr>
          <a:xfrm>
            <a:off x="838200" y="4568794"/>
            <a:ext cx="4931548" cy="175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访问数组元素：</a:t>
            </a:r>
            <a:endParaRPr lang="en-US" altLang="zh-CN" sz="2000" dirty="0"/>
          </a:p>
          <a:p>
            <a:pPr lvl="1"/>
            <a:r>
              <a:rPr lang="en-US" altLang="zh-CN" sz="1600" dirty="0" err="1">
                <a:highlight>
                  <a:srgbClr val="0000FF"/>
                </a:highlight>
              </a:rPr>
              <a:t>valueN</a:t>
            </a:r>
            <a:r>
              <a:rPr lang="en-US" altLang="zh-CN" sz="1600" dirty="0">
                <a:highlight>
                  <a:srgbClr val="0000FF"/>
                </a:highlight>
              </a:rPr>
              <a:t>=${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[n]}</a:t>
            </a:r>
          </a:p>
          <a:p>
            <a:r>
              <a:rPr lang="zh-CN" altLang="en-US" sz="2000" dirty="0"/>
              <a:t>用</a:t>
            </a:r>
            <a:r>
              <a:rPr lang="en-US" altLang="zh-CN" sz="2000" dirty="0"/>
              <a:t>@</a:t>
            </a:r>
            <a:r>
              <a:rPr lang="zh-CN" altLang="en-US" sz="2000" dirty="0"/>
              <a:t>或</a:t>
            </a:r>
            <a:r>
              <a:rPr lang="en-US" altLang="zh-CN" sz="2000" dirty="0"/>
              <a:t>*</a:t>
            </a:r>
            <a:r>
              <a:rPr lang="zh-CN" altLang="en-US" sz="2000" dirty="0"/>
              <a:t>可以可以获取数组中的所有元素：</a:t>
            </a:r>
            <a:endParaRPr lang="en-US" altLang="zh-CN" sz="20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${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[*]}</a:t>
            </a:r>
            <a:endParaRPr lang="en-US" altLang="zh-CN" sz="16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${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[@]}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C98621-B8C1-425A-9D54-709F11856235}"/>
              </a:ext>
            </a:extLst>
          </p:cNvPr>
          <p:cNvSpPr txBox="1">
            <a:spLocks/>
          </p:cNvSpPr>
          <p:nvPr/>
        </p:nvSpPr>
        <p:spPr>
          <a:xfrm>
            <a:off x="6616822" y="4568794"/>
            <a:ext cx="4736978" cy="175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获取数组长度：</a:t>
            </a:r>
            <a:endParaRPr lang="en-US" altLang="zh-CN" sz="20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length=${#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[@]}</a:t>
            </a:r>
            <a:endParaRPr lang="en-US" altLang="zh-CN" sz="16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length=${#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[*]}</a:t>
            </a:r>
          </a:p>
          <a:p>
            <a:r>
              <a:rPr lang="zh-CN" altLang="en-US" sz="2000" dirty="0"/>
              <a:t>获取单个元素长度：</a:t>
            </a:r>
            <a:endParaRPr lang="en-US" altLang="zh-CN" sz="2000" dirty="0"/>
          </a:p>
          <a:p>
            <a:pPr lvl="1"/>
            <a:r>
              <a:rPr lang="en-US" altLang="zh-CN" sz="1600" dirty="0" err="1">
                <a:highlight>
                  <a:srgbClr val="0000FF"/>
                </a:highlight>
              </a:rPr>
              <a:t>lengthN</a:t>
            </a:r>
            <a:r>
              <a:rPr lang="en-US" altLang="zh-CN" sz="1600" dirty="0">
                <a:highlight>
                  <a:srgbClr val="0000FF"/>
                </a:highlight>
              </a:rPr>
              <a:t>=${#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[n]}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7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82AF-74C5-4F57-90BC-4A6C0D63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423A-A690-4992-B746-C1C2291B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0000FF"/>
                </a:highlight>
                <a:latin typeface="+mn-ea"/>
              </a:rPr>
              <a:t>$0 - $</a:t>
            </a:r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：传递给脚本的命令行参数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第一个参数</a:t>
            </a:r>
            <a:r>
              <a:rPr lang="en-US" altLang="zh-CN" sz="2000" dirty="0">
                <a:latin typeface="+mn-ea"/>
              </a:rPr>
              <a:t>$0</a:t>
            </a:r>
            <a:r>
              <a:rPr lang="zh-CN" altLang="en-US" sz="2000" dirty="0">
                <a:latin typeface="+mn-ea"/>
              </a:rPr>
              <a:t>为当前脚本的文件名</a:t>
            </a:r>
            <a:endParaRPr lang="en-US" altLang="zh-CN" sz="2000" dirty="0">
              <a:latin typeface="+mn-ea"/>
            </a:endParaRP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$#</a:t>
            </a:r>
            <a:r>
              <a:rPr lang="zh-CN" altLang="en-US" sz="2400" dirty="0">
                <a:latin typeface="+mn-ea"/>
              </a:rPr>
              <a:t>：传递给脚本或函数的参数个数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$*</a:t>
            </a:r>
            <a:r>
              <a:rPr lang="zh-CN" altLang="en-US" sz="2400" dirty="0">
                <a:latin typeface="+mn-ea"/>
              </a:rPr>
              <a:t>：传递给脚本或函数的所有参数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当被</a:t>
            </a:r>
            <a:r>
              <a:rPr lang="en-US" altLang="zh-CN" sz="2000" dirty="0">
                <a:latin typeface="+mn-ea"/>
              </a:rPr>
              <a:t>””</a:t>
            </a:r>
            <a:r>
              <a:rPr lang="zh-CN" altLang="en-US" sz="2000" dirty="0">
                <a:latin typeface="+mn-ea"/>
              </a:rPr>
              <a:t>包围时，所有的参数将作为一个整体：</a:t>
            </a:r>
            <a:r>
              <a:rPr lang="en-US" altLang="zh-CN" sz="2000" dirty="0">
                <a:latin typeface="+mn-ea"/>
              </a:rPr>
              <a:t>“$1 $2 … $n”</a:t>
            </a: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$@</a:t>
            </a:r>
            <a:r>
              <a:rPr lang="zh-CN" altLang="en-US" sz="2400" dirty="0">
                <a:latin typeface="+mn-ea"/>
              </a:rPr>
              <a:t>：传递给脚本或函数的所有参数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当被</a:t>
            </a:r>
            <a:r>
              <a:rPr lang="en-US" altLang="zh-CN" sz="2000" dirty="0">
                <a:latin typeface="+mn-ea"/>
              </a:rPr>
              <a:t>””</a:t>
            </a:r>
            <a:r>
              <a:rPr lang="zh-CN" altLang="en-US" sz="2000" dirty="0">
                <a:latin typeface="+mn-ea"/>
              </a:rPr>
              <a:t>包围时，参数会被分隔开：</a:t>
            </a:r>
            <a:r>
              <a:rPr lang="en-US" altLang="zh-CN" sz="2000" dirty="0">
                <a:latin typeface="+mn-ea"/>
              </a:rPr>
              <a:t>”$1” “$2” … “$n”</a:t>
            </a: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$?</a:t>
            </a:r>
            <a:r>
              <a:rPr lang="zh-CN" altLang="en-US" sz="2400" dirty="0">
                <a:latin typeface="+mn-ea"/>
              </a:rPr>
              <a:t>：上个命令的退出状态，或函数的返回值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$$</a:t>
            </a:r>
            <a:r>
              <a:rPr lang="zh-CN" altLang="en-US" sz="2400" dirty="0">
                <a:latin typeface="+mn-ea"/>
              </a:rPr>
              <a:t>：当前进程的</a:t>
            </a:r>
            <a:r>
              <a:rPr lang="en-US" altLang="zh-CN" sz="2400" dirty="0">
                <a:latin typeface="+mn-ea"/>
              </a:rPr>
              <a:t>id</a:t>
            </a:r>
            <a:r>
              <a:rPr lang="zh-CN" altLang="en-US" sz="2400" dirty="0">
                <a:latin typeface="+mn-ea"/>
              </a:rPr>
              <a:t>，即</a:t>
            </a:r>
            <a:r>
              <a:rPr lang="en-US" altLang="zh-CN" sz="2400" dirty="0" err="1">
                <a:latin typeface="+mn-ea"/>
              </a:rPr>
              <a:t>pid</a:t>
            </a:r>
            <a:endParaRPr lang="en-US" altLang="zh-CN" sz="2400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6EB-42C4-4AB8-BC21-3DD62E24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变量的其它操作（</a:t>
            </a:r>
            <a:r>
              <a:rPr lang="en-US" altLang="zh-CN" dirty="0"/>
              <a:t>Reference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A7F93D-87DD-477B-9A21-AA4DDC62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05755"/>
              </p:ext>
            </p:extLst>
          </p:nvPr>
        </p:nvGraphicFramePr>
        <p:xfrm>
          <a:off x="838200" y="1799863"/>
          <a:ext cx="10578483" cy="447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856">
                  <a:extLst>
                    <a:ext uri="{9D8B030D-6E8A-4147-A177-3AD203B41FA5}">
                      <a16:colId xmlns:a16="http://schemas.microsoft.com/office/drawing/2014/main" val="1911987478"/>
                    </a:ext>
                  </a:extLst>
                </a:gridCol>
                <a:gridCol w="8735627">
                  <a:extLst>
                    <a:ext uri="{9D8B030D-6E8A-4147-A177-3AD203B41FA5}">
                      <a16:colId xmlns:a16="http://schemas.microsoft.com/office/drawing/2014/main" val="34839337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表达式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421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${var}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变量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的值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740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6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${var-DEFAULT}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4659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${var:-DEFAULT}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或者其值为空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087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735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${var=DEFAULT}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098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${var:=DEFAULT}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或者其值为空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385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8419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${var+OTHER}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声明了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那么其值就是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OTHER,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否则就为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2073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${var:+OTHER}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被设置了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那么其值就是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OTHER,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否则就为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703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29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${var?ERR_MSG}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没被声明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那么就打印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ERR_MSG *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838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${var:?ERR_MSG}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没被设置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那么就打印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ERR_MSG *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06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885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${!varprefix*}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匹配之前所有以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varprefix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开头进行声明的变量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03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${!varprefix@}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匹配之前所有以</a:t>
                      </a:r>
                      <a:r>
                        <a:rPr lang="en-US" altLang="zh-C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varprefix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开头进行声明的变量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0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AFC5-A088-4A7C-8349-5AFA74C7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E974-8098-4EDF-9F09-36173468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en-US" dirty="0"/>
              <a:t>Shell Expansions</a:t>
            </a:r>
          </a:p>
          <a:p>
            <a:r>
              <a:rPr lang="en-US" dirty="0"/>
              <a:t>Shell Parameter Expansion</a:t>
            </a:r>
          </a:p>
        </p:txBody>
      </p:sp>
    </p:spTree>
    <p:extLst>
      <p:ext uri="{BB962C8B-B14F-4D97-AF65-F5344CB8AC3E}">
        <p14:creationId xmlns:p14="http://schemas.microsoft.com/office/powerpoint/2010/main" val="155997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4764</Words>
  <Application>Microsoft Office PowerPoint</Application>
  <PresentationFormat>Widescreen</PresentationFormat>
  <Paragraphs>458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Calibri Light</vt:lpstr>
      <vt:lpstr>Verdana</vt:lpstr>
      <vt:lpstr>Office Theme</vt:lpstr>
      <vt:lpstr>Linux命令行和Shell脚本</vt:lpstr>
      <vt:lpstr>命令行</vt:lpstr>
      <vt:lpstr>Shell脚本</vt:lpstr>
      <vt:lpstr>基本原则</vt:lpstr>
      <vt:lpstr>变量</vt:lpstr>
      <vt:lpstr>数组变量</vt:lpstr>
      <vt:lpstr>特殊变量</vt:lpstr>
      <vt:lpstr>变量的其它操作（Reference）</vt:lpstr>
      <vt:lpstr>其它概念</vt:lpstr>
      <vt:lpstr>引号</vt:lpstr>
      <vt:lpstr>Command Substitution</vt:lpstr>
      <vt:lpstr>数学运算</vt:lpstr>
      <vt:lpstr>数学运算 - $[]和$(()) （Reference）</vt:lpstr>
      <vt:lpstr>关系运算</vt:lpstr>
      <vt:lpstr>布尔运算及字符串运算</vt:lpstr>
      <vt:lpstr>文件测试</vt:lpstr>
      <vt:lpstr>字符串操作</vt:lpstr>
      <vt:lpstr>字符串操作解析</vt:lpstr>
      <vt:lpstr>重定向</vt:lpstr>
      <vt:lpstr>重定向示例</vt:lpstr>
      <vt:lpstr>管道</vt:lpstr>
      <vt:lpstr>if语句</vt:lpstr>
      <vt:lpstr>for循环</vt:lpstr>
      <vt:lpstr>PowerPoint Presentation</vt:lpstr>
      <vt:lpstr>PowerPoint Presentation</vt:lpstr>
      <vt:lpstr>PowerPoint Presentation</vt:lpstr>
      <vt:lpstr>总结与对比：$(),${}, $[] ,$(()), [ ] , [[ ]], (()) ,``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Linux命令行和Shell脚本</dc:title>
  <dc:creator>Yufei QIU</dc:creator>
  <cp:lastModifiedBy>Yufei QIU</cp:lastModifiedBy>
  <cp:revision>261</cp:revision>
  <dcterms:created xsi:type="dcterms:W3CDTF">2019-08-01T07:04:05Z</dcterms:created>
  <dcterms:modified xsi:type="dcterms:W3CDTF">2019-08-02T09:09:19Z</dcterms:modified>
</cp:coreProperties>
</file>