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DC51-552B-43C0-BD89-06BC9C5D1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9AE83-97F6-4457-B34F-442FB4D34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49E9-8C99-4960-BBC8-38CDA396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9998-CCDE-48F3-836C-AF032E95919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DCC79-1FF7-4597-8D60-931E8801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52335-56B0-424A-99A8-14B78477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40B1-8A13-4C17-A38D-CAA283E7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B86E-76CC-4A4C-A884-6D6BB446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DDF7B-2501-446E-8401-DBD40533F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607FB-BA8B-4AC4-9E17-322F72C3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9998-CCDE-48F3-836C-AF032E95919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12412-9C8B-4006-86DB-920551C6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54783-0B81-4BE0-8C9F-1225D75A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40B1-8A13-4C17-A38D-CAA283E7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2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EBA270-742A-4579-94E2-C53F02F08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97C71-A269-439E-BEEC-920E4D731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AD3DF-355E-4308-B2F3-D7BE9406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9998-CCDE-48F3-836C-AF032E95919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7D616-AA42-4EF7-9EAA-B0B83D3D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E04E7-E74F-483D-9519-473BEFC2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40B1-8A13-4C17-A38D-CAA283E7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5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8860-37CD-4054-B630-5853EEBC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A9B3-E4FF-49E6-BACD-7A979E43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90BD6-E6F4-48EC-B6D9-836039D6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9998-CCDE-48F3-836C-AF032E95919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C7746-3BB9-444E-983A-CFC61DCF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F3227-50F1-4FE3-BB1E-8CB622F4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40B1-8A13-4C17-A38D-CAA283E7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0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71FB-1813-4977-A501-800FE266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114B7-5E40-4CB6-9149-B25B97AC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707C2-F16F-479D-91BD-4108FA01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9998-CCDE-48F3-836C-AF032E95919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72255-676D-4257-80A5-40473D5D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BAEDF-EBA5-4E24-8D3A-C5F3E9EF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40B1-8A13-4C17-A38D-CAA283E7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4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1E78-4BEE-430A-9605-CA416AE4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1024A-1549-433F-BCF4-BAB9F5C5F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4F213-16C9-4CBA-9E84-EC17977FC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C6C59-326F-4292-A326-D9B6209C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9998-CCDE-48F3-836C-AF032E95919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38D10-C23D-4BCA-BA1A-21C5B0D9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33E0A-D335-4F29-B247-78975FCF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40B1-8A13-4C17-A38D-CAA283E7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6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74C8-3C5D-433E-AF8E-A5B46E1B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3DB55-F2D6-4F4B-86AF-C38FB3279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BB39E-A0D5-458E-9349-BA7F9C23B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D1EB1-CDC4-4E1F-9240-E619FA2EF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47C13-429E-4DC4-BD3D-2E92E27EF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51883-7931-4D62-A6D1-2616A23A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9998-CCDE-48F3-836C-AF032E95919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4EE8C-3EA6-4451-BDD7-FC6AC350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1ACFD-CDE3-4716-8571-8FB850D3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40B1-8A13-4C17-A38D-CAA283E7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4109-8B17-4A53-B017-C714BD95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944EF-2B0E-407D-AB8E-E6033DAD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9998-CCDE-48F3-836C-AF032E95919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84A95-27F6-4949-BFB3-80486248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144B4-6B9E-46B0-9D1D-FFFF1AE8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40B1-8A13-4C17-A38D-CAA283E7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0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0D9A7-E0CD-4C59-A921-3827C1B5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9998-CCDE-48F3-836C-AF032E95919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99AE7-378D-4715-9B43-79649740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FB604-0BF2-4003-AFE5-C9D584F3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40B1-8A13-4C17-A38D-CAA283E7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8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B9B4-9DF6-4E46-B28F-7CAC29C7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D5C2C-8C43-45FF-BCFC-B7F929244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773A7-1A54-41FB-9BEE-9B52DDF6E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A9736-2153-465F-9677-0AB5D162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9998-CCDE-48F3-836C-AF032E95919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7BAA0-4DD7-46EA-8EC9-A1A36628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D99A3-CB00-45BA-BCEE-B0766427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40B1-8A13-4C17-A38D-CAA283E7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6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F637-4865-44A1-8573-9BB977BD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80752-8CBF-48D2-98F2-6999E6EAE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4744B-E808-49C1-AE82-D97EDEFA9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2C546-86A3-4031-B6D0-CC04F92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9998-CCDE-48F3-836C-AF032E95919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A410A-833E-4A1E-89CD-5C1A372A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796D9-7688-4838-98C3-2BDCE6C7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40B1-8A13-4C17-A38D-CAA283E7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3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BFB27-866B-45BB-8EE3-94C1B122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9474B-E1D3-4A4E-9732-E25FD32CE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36B5F-CEDA-4A22-8323-E002A9FCF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A9998-CCDE-48F3-836C-AF032E95919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70B7A-38DB-49C9-A63B-1DCFA1379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FEF37-E0E5-4DC8-897C-4CA59C785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640B1-8A13-4C17-A38D-CAA283E7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4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9D0E-A48F-4BEE-9EE6-5AE229F7D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80ED0-1504-4A1F-9529-11081FDC0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Sleepy</a:t>
            </a:r>
          </a:p>
        </p:txBody>
      </p:sp>
    </p:spTree>
    <p:extLst>
      <p:ext uri="{BB962C8B-B14F-4D97-AF65-F5344CB8AC3E}">
        <p14:creationId xmlns:p14="http://schemas.microsoft.com/office/powerpoint/2010/main" val="342757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3C5D-4454-4D1A-88EE-AB2BEFD2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进阶规则 </a:t>
            </a:r>
            <a:r>
              <a:rPr lang="en-US" altLang="zh-CN" dirty="0"/>
              <a:t>– 0x01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0E700-B4FA-4B54-8C91-7320F243C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分组“</a:t>
            </a:r>
            <a:r>
              <a:rPr lang="en-US" altLang="zh-CN" dirty="0"/>
              <a:t>(…)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将正则表达式放在括号中，表示要提取的分组</a:t>
            </a:r>
            <a:endParaRPr lang="en-US" altLang="zh-CN" dirty="0"/>
          </a:p>
          <a:p>
            <a:pPr lvl="1"/>
            <a:r>
              <a:rPr lang="zh-CN" altLang="en-US" dirty="0"/>
              <a:t>下面所示的正则表达式定义了两个组，用以提取区号和号码</a:t>
            </a:r>
            <a:endParaRPr lang="en-US" altLang="zh-CN" dirty="0"/>
          </a:p>
          <a:p>
            <a:pPr lvl="1"/>
            <a:r>
              <a:rPr lang="zh-CN" altLang="en-US" dirty="0"/>
              <a:t>注意</a:t>
            </a:r>
            <a:r>
              <a:rPr lang="en-US" altLang="zh-CN" dirty="0"/>
              <a:t>group(0)</a:t>
            </a:r>
            <a:r>
              <a:rPr lang="zh-CN" altLang="en-US" dirty="0"/>
              <a:t>永远是原始字符串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r>
              <a:rPr lang="zh-CN" altLang="en-US" dirty="0"/>
              <a:t>分组引用“</a:t>
            </a:r>
            <a:r>
              <a:rPr lang="en-US" dirty="0"/>
              <a:t>\number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引用范围</a:t>
            </a:r>
            <a:r>
              <a:rPr lang="en-US" altLang="zh-CN" dirty="0"/>
              <a:t>0 – 99</a:t>
            </a:r>
          </a:p>
          <a:p>
            <a:pPr lvl="1"/>
            <a:r>
              <a:rPr lang="zh-CN" altLang="en-US" dirty="0"/>
              <a:t>引用的是对应分组匹配到的的内容，而非正则表达式本身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number</a:t>
            </a:r>
            <a:r>
              <a:rPr lang="zh-CN" altLang="en-US" dirty="0"/>
              <a:t>以</a:t>
            </a:r>
            <a:r>
              <a:rPr lang="en-US" altLang="zh-CN" dirty="0"/>
              <a:t>0</a:t>
            </a:r>
            <a:r>
              <a:rPr lang="zh-CN" altLang="en-US" dirty="0"/>
              <a:t>开头或大于三位，则被认为是</a:t>
            </a:r>
            <a:r>
              <a:rPr lang="en-US" altLang="zh-CN" dirty="0"/>
              <a:t>8</a:t>
            </a:r>
            <a:r>
              <a:rPr lang="zh-CN" altLang="en-US" dirty="0"/>
              <a:t>进制数字而非引用分组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06816-EB2F-4FC4-B7A2-60899FD351B7}"/>
              </a:ext>
            </a:extLst>
          </p:cNvPr>
          <p:cNvSpPr txBox="1"/>
          <p:nvPr/>
        </p:nvSpPr>
        <p:spPr>
          <a:xfrm>
            <a:off x="5888855" y="3089195"/>
            <a:ext cx="5291090" cy="18466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&gt;&gt;&gt; m = </a:t>
            </a:r>
            <a:r>
              <a:rPr lang="en-US" sz="1600" dirty="0" err="1">
                <a:solidFill>
                  <a:srgbClr val="0070C0"/>
                </a:solidFill>
              </a:rPr>
              <a:t>re.match</a:t>
            </a:r>
            <a:r>
              <a:rPr lang="en-US" sz="1600" dirty="0">
                <a:solidFill>
                  <a:srgbClr val="0070C0"/>
                </a:solidFill>
              </a:rPr>
              <a:t>(r'^(\d{3})-(\d{3,8})$', '010-12345')</a:t>
            </a:r>
          </a:p>
          <a:p>
            <a:r>
              <a:rPr lang="en-US" sz="1600" dirty="0">
                <a:solidFill>
                  <a:srgbClr val="0070C0"/>
                </a:solidFill>
              </a:rPr>
              <a:t>&gt;&gt;&gt; </a:t>
            </a:r>
            <a:r>
              <a:rPr lang="en-US" sz="1600" dirty="0" err="1">
                <a:solidFill>
                  <a:srgbClr val="0070C0"/>
                </a:solidFill>
              </a:rPr>
              <a:t>m.group</a:t>
            </a:r>
            <a:r>
              <a:rPr lang="en-US" sz="1600" dirty="0">
                <a:solidFill>
                  <a:srgbClr val="0070C0"/>
                </a:solidFill>
              </a:rPr>
              <a:t>(0)</a:t>
            </a:r>
          </a:p>
          <a:p>
            <a:r>
              <a:rPr lang="en-US" sz="1600" dirty="0">
                <a:solidFill>
                  <a:srgbClr val="0070C0"/>
                </a:solidFill>
              </a:rPr>
              <a:t>'010-12345'</a:t>
            </a:r>
          </a:p>
          <a:p>
            <a:r>
              <a:rPr lang="en-US" sz="1600" dirty="0">
                <a:solidFill>
                  <a:srgbClr val="0070C0"/>
                </a:solidFill>
              </a:rPr>
              <a:t>&gt;&gt;&gt; </a:t>
            </a:r>
            <a:r>
              <a:rPr lang="en-US" sz="1600" dirty="0" err="1">
                <a:solidFill>
                  <a:srgbClr val="0070C0"/>
                </a:solidFill>
              </a:rPr>
              <a:t>m.group</a:t>
            </a:r>
            <a:r>
              <a:rPr lang="en-US" sz="1600" dirty="0">
                <a:solidFill>
                  <a:srgbClr val="0070C0"/>
                </a:solidFill>
              </a:rPr>
              <a:t>(1)</a:t>
            </a:r>
          </a:p>
          <a:p>
            <a:r>
              <a:rPr lang="en-US" sz="1600" dirty="0">
                <a:solidFill>
                  <a:srgbClr val="0070C0"/>
                </a:solidFill>
              </a:rPr>
              <a:t>'010'</a:t>
            </a:r>
          </a:p>
          <a:p>
            <a:r>
              <a:rPr lang="en-US" sz="1600" dirty="0">
                <a:solidFill>
                  <a:srgbClr val="0070C0"/>
                </a:solidFill>
              </a:rPr>
              <a:t>&gt;&gt;&gt; </a:t>
            </a:r>
            <a:r>
              <a:rPr lang="en-US" sz="1600" dirty="0" err="1">
                <a:solidFill>
                  <a:srgbClr val="0070C0"/>
                </a:solidFill>
              </a:rPr>
              <a:t>m.group</a:t>
            </a:r>
            <a:r>
              <a:rPr lang="en-US" sz="1600" dirty="0">
                <a:solidFill>
                  <a:srgbClr val="0070C0"/>
                </a:solidFill>
              </a:rPr>
              <a:t>(2)</a:t>
            </a:r>
          </a:p>
          <a:p>
            <a:r>
              <a:rPr lang="en-US" sz="1600" dirty="0">
                <a:solidFill>
                  <a:srgbClr val="0070C0"/>
                </a:solidFill>
              </a:rPr>
              <a:t>'12345'</a:t>
            </a:r>
          </a:p>
        </p:txBody>
      </p:sp>
    </p:spTree>
    <p:extLst>
      <p:ext uri="{BB962C8B-B14F-4D97-AF65-F5344CB8AC3E}">
        <p14:creationId xmlns:p14="http://schemas.microsoft.com/office/powerpoint/2010/main" val="133475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A0C6-4F89-43EE-B94E-45C5BFAC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进阶规则 </a:t>
            </a:r>
            <a:r>
              <a:rPr lang="en-US" altLang="zh-CN" dirty="0"/>
              <a:t>– 0x02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0573-EE07-40E9-842C-AA7FAF06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命名组“</a:t>
            </a:r>
            <a:r>
              <a:rPr lang="en-US" altLang="zh-CN" dirty="0"/>
              <a:t>(?P&lt;name&gt;...)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为分组命名，之后可以通过此名字而不仅仅是序号引用这个组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zh-CN" altLang="en-US" dirty="0"/>
              <a:t>引用命名组</a:t>
            </a:r>
            <a:r>
              <a:rPr lang="en-US" altLang="zh-CN" dirty="0"/>
              <a:t>(</a:t>
            </a:r>
            <a:r>
              <a:rPr lang="zh-CN" altLang="en-US" dirty="0"/>
              <a:t>例：“</a:t>
            </a:r>
            <a:r>
              <a:rPr lang="en-US" altLang="zh-CN" dirty="0"/>
              <a:t>(P&lt;quote&gt;['"])</a:t>
            </a:r>
            <a:r>
              <a:rPr lang="zh-CN" altLang="en-US" dirty="0"/>
              <a:t>”）</a:t>
            </a:r>
            <a:endParaRPr lang="en-US" altLang="zh-CN" dirty="0"/>
          </a:p>
          <a:p>
            <a:pPr lvl="1"/>
            <a:r>
              <a:rPr lang="zh-CN" altLang="en-US" dirty="0"/>
              <a:t>正则表达式中：“</a:t>
            </a:r>
            <a:r>
              <a:rPr lang="en-US" dirty="0"/>
              <a:t>(?P=quote)</a:t>
            </a:r>
            <a:r>
              <a:rPr lang="zh-CN" altLang="en-US" dirty="0"/>
              <a:t>”或“</a:t>
            </a:r>
            <a:r>
              <a:rPr lang="en-US" altLang="zh-CN" dirty="0"/>
              <a:t>\1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en-US" altLang="zh-CN" dirty="0"/>
              <a:t>re</a:t>
            </a:r>
            <a:r>
              <a:rPr lang="zh-CN" altLang="en-US" dirty="0"/>
              <a:t>的匹配结果中：“</a:t>
            </a:r>
            <a:r>
              <a:rPr lang="en-US" altLang="zh-CN" dirty="0" err="1"/>
              <a:t>m.group</a:t>
            </a:r>
            <a:r>
              <a:rPr lang="en-US" altLang="zh-CN" dirty="0"/>
              <a:t>(‘quote‘)</a:t>
            </a:r>
            <a:r>
              <a:rPr lang="zh-CN" altLang="en-US" dirty="0"/>
              <a:t>”，“</a:t>
            </a:r>
            <a:r>
              <a:rPr lang="en-US" dirty="0" err="1"/>
              <a:t>m.end</a:t>
            </a:r>
            <a:r>
              <a:rPr lang="en-US" dirty="0"/>
              <a:t>(</a:t>
            </a:r>
            <a:r>
              <a:rPr lang="en-US" altLang="zh-CN" dirty="0"/>
              <a:t>quote</a:t>
            </a:r>
            <a:r>
              <a:rPr lang="en-US" dirty="0"/>
              <a:t>’)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en-US" dirty="0" err="1"/>
              <a:t>re.sub</a:t>
            </a:r>
            <a:r>
              <a:rPr lang="zh-CN" altLang="en-US" dirty="0"/>
              <a:t>中的</a:t>
            </a:r>
            <a:r>
              <a:rPr lang="en-US" dirty="0" err="1"/>
              <a:t>repl</a:t>
            </a:r>
            <a:r>
              <a:rPr lang="zh-CN" altLang="en-US" dirty="0"/>
              <a:t>里：“</a:t>
            </a:r>
            <a:r>
              <a:rPr lang="en-US" altLang="zh-CN" dirty="0"/>
              <a:t>\g&lt;quote&gt;</a:t>
            </a:r>
            <a:r>
              <a:rPr lang="zh-CN" altLang="en-US" dirty="0"/>
              <a:t>”，“</a:t>
            </a:r>
            <a:r>
              <a:rPr lang="en-US" dirty="0"/>
              <a:t>\g&lt;1&gt;</a:t>
            </a:r>
            <a:r>
              <a:rPr lang="zh-CN" altLang="en-US" dirty="0"/>
              <a:t>”，“</a:t>
            </a:r>
            <a:r>
              <a:rPr lang="en-US" dirty="0"/>
              <a:t>\1</a:t>
            </a:r>
            <a:r>
              <a:rPr lang="zh-CN" altLang="en-US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3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B0C1-4898-4534-98BF-2EF11435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进阶规则 </a:t>
            </a:r>
            <a:r>
              <a:rPr lang="en-US" altLang="zh-CN" dirty="0"/>
              <a:t>– 0x03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97A1-05BC-4AE3-9DD8-EF7CDBF1A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</a:t>
            </a:r>
            <a:r>
              <a:rPr lang="en-US" altLang="zh-CN" dirty="0"/>
              <a:t>(?...)</a:t>
            </a:r>
            <a:r>
              <a:rPr lang="zh-CN" altLang="en-US" dirty="0"/>
              <a:t>”：扩展符号。</a:t>
            </a:r>
            <a:endParaRPr lang="en-US" altLang="zh-CN" dirty="0"/>
          </a:p>
          <a:p>
            <a:pPr lvl="1"/>
            <a:r>
              <a:rPr lang="en-US" altLang="zh-CN" dirty="0"/>
              <a:t>'?'</a:t>
            </a:r>
            <a:r>
              <a:rPr lang="zh-CN" altLang="en-US" dirty="0"/>
              <a:t>后面的第一个字符决定了结构的含义和进一步语法。</a:t>
            </a:r>
            <a:endParaRPr lang="en-US" altLang="zh-CN" dirty="0"/>
          </a:p>
          <a:p>
            <a:pPr lvl="1"/>
            <a:r>
              <a:rPr lang="zh-CN" altLang="en-US" dirty="0"/>
              <a:t>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6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03E8-3C65-4CC0-A6BD-9C750176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BA13E-C044-4279-ACAF-E8554F579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规则是什么，有几种版本，怎么记不会弄混</a:t>
            </a:r>
            <a:endParaRPr lang="en-US" altLang="zh-CN" dirty="0"/>
          </a:p>
          <a:p>
            <a:r>
              <a:rPr lang="zh-CN" altLang="en-US" dirty="0"/>
              <a:t>如何检查某个字符串是否有匹配部分</a:t>
            </a:r>
            <a:endParaRPr lang="en-US" altLang="zh-CN" dirty="0"/>
          </a:p>
          <a:p>
            <a:r>
              <a:rPr lang="zh-CN" altLang="en-US" dirty="0"/>
              <a:t>如何提取字符串中所有匹配部分</a:t>
            </a:r>
            <a:endParaRPr lang="en-US" altLang="zh-CN" dirty="0"/>
          </a:p>
          <a:p>
            <a:r>
              <a:rPr lang="zh-CN" altLang="en-US" dirty="0"/>
              <a:t>如何提取字符串中两个匹配之间的部分</a:t>
            </a:r>
            <a:endParaRPr lang="en-US" altLang="zh-CN" dirty="0"/>
          </a:p>
          <a:p>
            <a:r>
              <a:rPr lang="zh-CN" altLang="en-US" dirty="0"/>
              <a:t>如何依照某个匹配规则分割字符串</a:t>
            </a:r>
            <a:endParaRPr lang="en-US" altLang="zh-CN" dirty="0"/>
          </a:p>
          <a:p>
            <a:r>
              <a:rPr lang="zh-CN" altLang="en-US" dirty="0"/>
              <a:t>如何使用正则表达式对字符串直接操作</a:t>
            </a:r>
            <a:endParaRPr lang="en-US" altLang="zh-CN" dirty="0"/>
          </a:p>
          <a:p>
            <a:r>
              <a:rPr lang="zh-CN" altLang="en-US" dirty="0"/>
              <a:t>以上内容如何在语言（</a:t>
            </a:r>
            <a:r>
              <a:rPr lang="en-US" altLang="zh-CN" dirty="0"/>
              <a:t>Python</a:t>
            </a:r>
            <a:r>
              <a:rPr lang="zh-CN" altLang="en-US" dirty="0"/>
              <a:t>）或文本编辑器（如</a:t>
            </a:r>
            <a:r>
              <a:rPr lang="en-US" altLang="zh-CN" dirty="0" err="1"/>
              <a:t>NotePad</a:t>
            </a:r>
            <a:r>
              <a:rPr lang="en-US" altLang="zh-CN" dirty="0"/>
              <a:t>++</a:t>
            </a:r>
            <a:r>
              <a:rPr lang="zh-CN" altLang="en-US" dirty="0"/>
              <a:t>）中应用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5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7377-F18D-48E1-8294-39657ED9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901CC-58C7-4E59-B99D-AC060D20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正则表达式使用反斜线字符 </a:t>
            </a:r>
            <a:r>
              <a:rPr lang="en-US" altLang="zh-CN" dirty="0"/>
              <a:t>\ </a:t>
            </a:r>
            <a:r>
              <a:rPr lang="zh-CN" altLang="en-US" dirty="0"/>
              <a:t>作为</a:t>
            </a:r>
            <a:r>
              <a:rPr lang="en-US" altLang="zh-CN" dirty="0"/>
              <a:t>Escape</a:t>
            </a:r>
            <a:r>
              <a:rPr lang="zh-CN" altLang="en-US" dirty="0"/>
              <a:t>符号，与</a:t>
            </a:r>
            <a:r>
              <a:rPr lang="en-US" dirty="0"/>
              <a:t>Python</a:t>
            </a:r>
            <a:r>
              <a:rPr lang="zh-CN" altLang="en-US" dirty="0"/>
              <a:t>字符串中的转义符号冲突</a:t>
            </a:r>
            <a:endParaRPr lang="en-US" altLang="zh-CN" dirty="0"/>
          </a:p>
          <a:p>
            <a:pPr lvl="1"/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：字符串中使用</a:t>
            </a:r>
            <a:r>
              <a:rPr lang="en-US" dirty="0">
                <a:highlight>
                  <a:srgbClr val="FFFF00"/>
                </a:highlight>
              </a:rPr>
              <a:t>\\</a:t>
            </a:r>
            <a:r>
              <a:rPr lang="zh-CN" altLang="en-US" dirty="0"/>
              <a:t>代表正则表达式中的一个</a:t>
            </a:r>
            <a:r>
              <a:rPr lang="en-US" altLang="zh-CN" dirty="0">
                <a:highlight>
                  <a:srgbClr val="FFFF00"/>
                </a:highlight>
              </a:rPr>
              <a:t>\</a:t>
            </a:r>
            <a:r>
              <a:rPr lang="zh-CN" altLang="en-US" dirty="0"/>
              <a:t>；两个则是</a:t>
            </a:r>
            <a:r>
              <a:rPr lang="en-US" altLang="zh-CN" dirty="0">
                <a:highlight>
                  <a:srgbClr val="FFFF00"/>
                </a:highlight>
              </a:rPr>
              <a:t>\\\\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：在</a:t>
            </a:r>
            <a:r>
              <a:rPr lang="en-US" altLang="zh-CN" dirty="0"/>
              <a:t>python</a:t>
            </a:r>
            <a:r>
              <a:rPr lang="zh-CN" altLang="en-US" dirty="0"/>
              <a:t>中使用</a:t>
            </a:r>
            <a:r>
              <a:rPr lang="en-US" altLang="zh-CN" dirty="0"/>
              <a:t>raw</a:t>
            </a:r>
            <a:r>
              <a:rPr lang="zh-CN" altLang="en-US" dirty="0"/>
              <a:t>字符串：</a:t>
            </a:r>
            <a:r>
              <a:rPr lang="en-US" altLang="zh-CN" dirty="0">
                <a:highlight>
                  <a:srgbClr val="FFFF00"/>
                </a:highlight>
              </a:rPr>
              <a:t>r</a:t>
            </a:r>
            <a:r>
              <a:rPr lang="en-US" altLang="zh-CN" dirty="0"/>
              <a:t>'\'</a:t>
            </a:r>
            <a:r>
              <a:rPr lang="zh-CN" altLang="en-US" dirty="0"/>
              <a:t>，此时</a:t>
            </a:r>
            <a:r>
              <a:rPr lang="en-US" altLang="zh-CN" dirty="0"/>
              <a:t>\</a:t>
            </a:r>
            <a:r>
              <a:rPr lang="zh-CN" altLang="en-US" dirty="0"/>
              <a:t>失去转义的意义。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1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6AAE-47C1-4E27-8C13-2911F3F5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规则 </a:t>
            </a:r>
            <a:r>
              <a:rPr lang="en-US" altLang="zh-CN" dirty="0"/>
              <a:t>– </a:t>
            </a:r>
            <a:r>
              <a:rPr lang="zh-CN" altLang="en-US" dirty="0"/>
              <a:t>特殊字符 </a:t>
            </a:r>
            <a:r>
              <a:rPr lang="en-US" altLang="zh-CN" dirty="0"/>
              <a:t>– 0x01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9C2B-6A57-4488-918C-7C48C72FC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/>
              <a:t>“</a:t>
            </a:r>
            <a:r>
              <a:rPr lang="en-US" altLang="zh-CN" dirty="0"/>
              <a:t>.</a:t>
            </a:r>
            <a:r>
              <a:rPr lang="zh-CN" altLang="en-US" dirty="0"/>
              <a:t>”：</a:t>
            </a:r>
            <a:r>
              <a:rPr lang="zh-CN" altLang="en-US" sz="2400" dirty="0"/>
              <a:t> 在默认模式下</a:t>
            </a:r>
            <a:r>
              <a:rPr lang="en-US" altLang="zh-CN" sz="2400" dirty="0"/>
              <a:t>,</a:t>
            </a:r>
            <a:r>
              <a:rPr lang="zh-CN" altLang="en-US" sz="2400" dirty="0"/>
              <a:t>它匹配除换行符以外的任何</a:t>
            </a:r>
            <a:r>
              <a:rPr lang="zh-CN" altLang="en-US" sz="2400" dirty="0">
                <a:highlight>
                  <a:srgbClr val="FFFF00"/>
                </a:highlight>
              </a:rPr>
              <a:t>一个</a:t>
            </a:r>
            <a:r>
              <a:rPr lang="zh-CN" altLang="en-US" sz="2400" dirty="0"/>
              <a:t>字符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“</a:t>
            </a:r>
            <a:r>
              <a:rPr lang="en-US" altLang="zh-CN" sz="2000" dirty="0"/>
              <a:t>.</a:t>
            </a:r>
            <a:r>
              <a:rPr lang="en-US" altLang="zh-CN" sz="2000" dirty="0" err="1"/>
              <a:t>ello</a:t>
            </a:r>
            <a:r>
              <a:rPr lang="zh-CN" altLang="en-US" sz="2000" dirty="0"/>
              <a:t>”可以匹配“</a:t>
            </a:r>
            <a:r>
              <a:rPr lang="en-US" altLang="zh-CN" sz="2000" dirty="0"/>
              <a:t>hello</a:t>
            </a:r>
            <a:r>
              <a:rPr lang="zh-CN" altLang="en-US" sz="2000" dirty="0"/>
              <a:t>”，“</a:t>
            </a:r>
            <a:r>
              <a:rPr lang="en-US" altLang="zh-CN" sz="2000" dirty="0"/>
              <a:t>8ello</a:t>
            </a:r>
            <a:r>
              <a:rPr lang="zh-CN" altLang="en-US" sz="2000" dirty="0"/>
              <a:t>”，“</a:t>
            </a:r>
            <a:r>
              <a:rPr lang="en-US" altLang="zh-CN" sz="2000" dirty="0" err="1"/>
              <a:t>kello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dirty="0"/>
              <a:t>“</a:t>
            </a:r>
            <a:r>
              <a:rPr lang="en-US" altLang="zh-CN" dirty="0"/>
              <a:t>^</a:t>
            </a:r>
            <a:r>
              <a:rPr lang="zh-CN" altLang="en-US" dirty="0"/>
              <a:t>”：</a:t>
            </a:r>
            <a:r>
              <a:rPr lang="zh-CN" altLang="en-US" sz="2400" dirty="0"/>
              <a:t>匹配字符串的</a:t>
            </a:r>
            <a:r>
              <a:rPr lang="zh-CN" altLang="en-US" sz="2400" dirty="0">
                <a:highlight>
                  <a:srgbClr val="FFFF00"/>
                </a:highlight>
              </a:rPr>
              <a:t>开头</a:t>
            </a:r>
            <a:r>
              <a:rPr lang="en-US" altLang="zh-CN" sz="2400" dirty="0"/>
              <a:t>,</a:t>
            </a:r>
            <a:r>
              <a:rPr lang="zh-CN" altLang="en-US" sz="2400" dirty="0"/>
              <a:t>在</a:t>
            </a:r>
            <a:r>
              <a:rPr lang="en-US" altLang="zh-CN" sz="2400" dirty="0"/>
              <a:t>MULTILINE</a:t>
            </a:r>
            <a:r>
              <a:rPr lang="zh-CN" altLang="en-US" sz="2400" dirty="0"/>
              <a:t>模式下</a:t>
            </a:r>
            <a:r>
              <a:rPr lang="en-US" altLang="zh-CN" sz="2400" dirty="0"/>
              <a:t>,</a:t>
            </a:r>
            <a:r>
              <a:rPr lang="zh-CN" altLang="en-US" sz="2400" dirty="0"/>
              <a:t>也会在每个换行符后立即匹配。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“</a:t>
            </a:r>
            <a:r>
              <a:rPr lang="en-US" altLang="zh-CN" sz="2000" dirty="0"/>
              <a:t>^hello</a:t>
            </a:r>
            <a:r>
              <a:rPr lang="zh-CN" altLang="en-US" sz="2000" dirty="0"/>
              <a:t>”能匹配“</a:t>
            </a:r>
            <a:r>
              <a:rPr lang="en-US" altLang="zh-CN" sz="2000" dirty="0"/>
              <a:t>hello world</a:t>
            </a:r>
            <a:r>
              <a:rPr lang="zh-CN" altLang="en-US" sz="2000" dirty="0"/>
              <a:t>” 而不能匹配“</a:t>
            </a:r>
            <a:r>
              <a:rPr lang="en-US" altLang="zh-CN" sz="2000" dirty="0"/>
              <a:t>world hello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“</a:t>
            </a:r>
            <a:r>
              <a:rPr lang="en-US" altLang="zh-CN" sz="2000" dirty="0"/>
              <a:t>^hello</a:t>
            </a:r>
            <a:r>
              <a:rPr lang="zh-CN" altLang="en-US" sz="2000" dirty="0"/>
              <a:t>” 在</a:t>
            </a:r>
            <a:r>
              <a:rPr lang="en-US" altLang="zh-CN" sz="2000" dirty="0"/>
              <a:t>Multiline</a:t>
            </a:r>
            <a:r>
              <a:rPr lang="zh-CN" altLang="en-US" sz="2000" dirty="0"/>
              <a:t>模式下能匹配“</a:t>
            </a:r>
            <a:r>
              <a:rPr lang="en-US" altLang="zh-CN" sz="2000" dirty="0"/>
              <a:t>world\</a:t>
            </a:r>
            <a:r>
              <a:rPr lang="en-US" altLang="zh-CN" sz="2000" dirty="0" err="1"/>
              <a:t>nhello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dirty="0"/>
              <a:t>“</a:t>
            </a:r>
            <a:r>
              <a:rPr lang="en-US" altLang="zh-CN" dirty="0"/>
              <a:t>$</a:t>
            </a:r>
            <a:r>
              <a:rPr lang="zh-CN" altLang="en-US" dirty="0"/>
              <a:t>”：</a:t>
            </a:r>
            <a:r>
              <a:rPr lang="zh-CN" altLang="en-US" sz="2400" dirty="0"/>
              <a:t>匹配字符串的</a:t>
            </a:r>
            <a:r>
              <a:rPr lang="zh-CN" altLang="en-US" sz="2400" dirty="0">
                <a:highlight>
                  <a:srgbClr val="FFFF00"/>
                </a:highlight>
              </a:rPr>
              <a:t>结尾</a:t>
            </a:r>
            <a:r>
              <a:rPr lang="en-US" altLang="zh-CN" sz="2400" dirty="0"/>
              <a:t>,</a:t>
            </a:r>
            <a:r>
              <a:rPr lang="zh-CN" altLang="en-US" sz="2400" dirty="0"/>
              <a:t>在</a:t>
            </a:r>
            <a:r>
              <a:rPr lang="en-US" altLang="zh-CN" sz="2400" dirty="0"/>
              <a:t>MULTILINE</a:t>
            </a:r>
            <a:r>
              <a:rPr lang="zh-CN" altLang="en-US" sz="2400" dirty="0"/>
              <a:t>模式下也匹配换行符之前的字符。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“</a:t>
            </a:r>
            <a:r>
              <a:rPr lang="en-US" altLang="zh-CN" sz="2000" dirty="0"/>
              <a:t>world$</a:t>
            </a:r>
            <a:r>
              <a:rPr lang="zh-CN" altLang="en-US" sz="2000" dirty="0"/>
              <a:t>”能匹配“</a:t>
            </a:r>
            <a:r>
              <a:rPr lang="en-US" altLang="zh-CN" sz="2000" dirty="0"/>
              <a:t>hello world</a:t>
            </a:r>
            <a:r>
              <a:rPr lang="zh-CN" altLang="en-US" sz="2000" dirty="0"/>
              <a:t>”而不能匹配“</a:t>
            </a:r>
            <a:r>
              <a:rPr lang="en-US" altLang="zh-CN" sz="2000" dirty="0"/>
              <a:t>world hello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“</a:t>
            </a:r>
            <a:r>
              <a:rPr lang="en-US" altLang="zh-CN" sz="2000" dirty="0"/>
              <a:t>world$</a:t>
            </a:r>
            <a:r>
              <a:rPr lang="zh-CN" altLang="en-US" sz="2000" dirty="0"/>
              <a:t>”在</a:t>
            </a:r>
            <a:r>
              <a:rPr lang="en-US" altLang="zh-CN" sz="2000" dirty="0"/>
              <a:t>Multiline</a:t>
            </a:r>
            <a:r>
              <a:rPr lang="zh-CN" altLang="en-US" sz="2000" dirty="0"/>
              <a:t>模式下能匹配“</a:t>
            </a:r>
            <a:r>
              <a:rPr lang="en-US" altLang="zh-CN" sz="2000" dirty="0"/>
              <a:t>world\</a:t>
            </a:r>
            <a:r>
              <a:rPr lang="en-US" altLang="zh-CN" sz="2000" dirty="0" err="1"/>
              <a:t>nhello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“</a:t>
            </a:r>
            <a:r>
              <a:rPr lang="en-US" altLang="zh-CN" sz="2000" dirty="0"/>
              <a:t>$</a:t>
            </a:r>
            <a:r>
              <a:rPr lang="zh-CN" altLang="en-US" sz="2000" dirty="0"/>
              <a:t>”在“</a:t>
            </a:r>
            <a:r>
              <a:rPr lang="en-US" altLang="zh-CN" sz="2000" dirty="0"/>
              <a:t>foo\n</a:t>
            </a:r>
            <a:r>
              <a:rPr lang="zh-CN" altLang="en-US" sz="2000" dirty="0"/>
              <a:t>”中能找到两个空匹配：一个在换行符前，一个在字符串末尾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357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3FC9-57B7-48EE-98EA-541C39AB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规则 </a:t>
            </a:r>
            <a:r>
              <a:rPr lang="en-US" altLang="zh-CN" dirty="0"/>
              <a:t>– </a:t>
            </a:r>
            <a:r>
              <a:rPr lang="zh-CN" altLang="en-US" dirty="0"/>
              <a:t>特殊字符 </a:t>
            </a:r>
            <a:r>
              <a:rPr lang="en-US" altLang="zh-CN" dirty="0"/>
              <a:t>– 0x02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5462-483F-41B2-BA6C-1B3664EB2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“*”：对此符号之前的</a:t>
            </a:r>
            <a:r>
              <a:rPr lang="en-US" altLang="zh-CN" dirty="0"/>
              <a:t>RE</a:t>
            </a:r>
            <a:r>
              <a:rPr lang="zh-CN" altLang="en-US" dirty="0"/>
              <a:t>匹配</a:t>
            </a:r>
            <a:r>
              <a:rPr lang="en-US" altLang="zh-CN" dirty="0"/>
              <a:t>0</a:t>
            </a:r>
            <a:r>
              <a:rPr lang="zh-CN" altLang="en-US" dirty="0"/>
              <a:t>到多次，默认为贪婪模式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“</a:t>
            </a:r>
            <a:r>
              <a:rPr lang="en-US" altLang="zh-CN" dirty="0"/>
              <a:t>ab*”</a:t>
            </a:r>
            <a:r>
              <a:rPr lang="zh-CN" altLang="en-US" dirty="0"/>
              <a:t>表示“</a:t>
            </a:r>
            <a:r>
              <a:rPr lang="en-US" altLang="zh-CN" dirty="0"/>
              <a:t>b”</a:t>
            </a:r>
            <a:r>
              <a:rPr lang="zh-CN" altLang="en-US" dirty="0"/>
              <a:t>可以出现任意多次，可以匹配“</a:t>
            </a:r>
            <a:r>
              <a:rPr lang="en-US" altLang="zh-CN" dirty="0"/>
              <a:t>a”</a:t>
            </a:r>
            <a:r>
              <a:rPr lang="zh-CN" altLang="en-US" dirty="0"/>
              <a:t>，“</a:t>
            </a:r>
            <a:r>
              <a:rPr lang="en-US" altLang="zh-CN" dirty="0"/>
              <a:t>ab”</a:t>
            </a:r>
            <a:r>
              <a:rPr lang="zh-CN" altLang="en-US" dirty="0"/>
              <a:t>或“</a:t>
            </a:r>
            <a:r>
              <a:rPr lang="en-US" altLang="zh-CN" dirty="0" err="1"/>
              <a:t>abbb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当我们获取匹配部分时会得到整个字符串（贪婪模式）而不是“</a:t>
            </a:r>
            <a:r>
              <a:rPr lang="en-US" altLang="zh-CN" dirty="0"/>
              <a:t>ab”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“</a:t>
            </a:r>
            <a:r>
              <a:rPr lang="en-US" altLang="zh-CN" dirty="0"/>
              <a:t>+</a:t>
            </a:r>
            <a:r>
              <a:rPr lang="zh-CN" altLang="en-US" dirty="0"/>
              <a:t>”：对此符号之前的</a:t>
            </a:r>
            <a:r>
              <a:rPr lang="en-US" altLang="zh-CN" dirty="0"/>
              <a:t>RE</a:t>
            </a:r>
            <a:r>
              <a:rPr lang="zh-CN" altLang="en-US" dirty="0"/>
              <a:t>匹配</a:t>
            </a:r>
            <a:r>
              <a:rPr lang="en-US" altLang="zh-CN" dirty="0">
                <a:highlight>
                  <a:srgbClr val="FFFF00"/>
                </a:highlight>
              </a:rPr>
              <a:t>1</a:t>
            </a:r>
            <a:r>
              <a:rPr lang="zh-CN" altLang="en-US" dirty="0">
                <a:highlight>
                  <a:srgbClr val="FFFF00"/>
                </a:highlight>
              </a:rPr>
              <a:t>到多次</a:t>
            </a:r>
            <a:r>
              <a:rPr lang="zh-CN" altLang="en-US" dirty="0"/>
              <a:t>，默认为贪婪模式</a:t>
            </a:r>
            <a:endParaRPr lang="en-US" altLang="zh-CN" dirty="0">
              <a:highlight>
                <a:srgbClr val="FFFF00"/>
              </a:highlight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“</a:t>
            </a:r>
            <a:r>
              <a:rPr lang="en-US" altLang="zh-CN" dirty="0"/>
              <a:t>ab+</a:t>
            </a:r>
            <a:r>
              <a:rPr lang="zh-CN" altLang="en-US" dirty="0"/>
              <a:t>”表示“</a:t>
            </a:r>
            <a:r>
              <a:rPr lang="en-US" altLang="zh-CN" dirty="0"/>
              <a:t>b</a:t>
            </a:r>
            <a:r>
              <a:rPr lang="zh-CN" altLang="en-US" dirty="0"/>
              <a:t>”可以出现</a:t>
            </a:r>
            <a:r>
              <a:rPr lang="en-US" altLang="zh-CN" dirty="0"/>
              <a:t>1</a:t>
            </a:r>
            <a:r>
              <a:rPr lang="zh-CN" altLang="en-US" dirty="0"/>
              <a:t>到多次，不会匹配“</a:t>
            </a:r>
            <a:r>
              <a:rPr lang="en-US" altLang="zh-CN" dirty="0"/>
              <a:t>a</a:t>
            </a:r>
            <a:r>
              <a:rPr lang="zh-CN" altLang="en-US" dirty="0"/>
              <a:t>”，可以匹配“</a:t>
            </a:r>
            <a:r>
              <a:rPr lang="en-US" altLang="zh-CN" dirty="0"/>
              <a:t>ab</a:t>
            </a:r>
            <a:r>
              <a:rPr lang="zh-CN" altLang="en-US" dirty="0"/>
              <a:t>”或“</a:t>
            </a:r>
            <a:r>
              <a:rPr lang="en-US" altLang="zh-CN" dirty="0" err="1"/>
              <a:t>abbb</a:t>
            </a:r>
            <a:r>
              <a:rPr lang="zh-CN" altLang="en-US" dirty="0"/>
              <a:t>”。</a:t>
            </a:r>
            <a:endParaRPr lang="en-US" altLang="zh-CN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“</a:t>
            </a:r>
            <a:r>
              <a:rPr lang="en-US" altLang="zh-CN" dirty="0"/>
              <a:t>?</a:t>
            </a:r>
            <a:r>
              <a:rPr lang="zh-CN" altLang="en-US" dirty="0"/>
              <a:t>”：对此符号之前的</a:t>
            </a:r>
            <a:r>
              <a:rPr lang="en-US" altLang="zh-CN" dirty="0"/>
              <a:t>RE</a:t>
            </a:r>
            <a:r>
              <a:rPr lang="zh-CN" altLang="en-US" dirty="0"/>
              <a:t>匹配</a:t>
            </a:r>
            <a:r>
              <a:rPr lang="en-US" altLang="zh-CN" dirty="0">
                <a:highlight>
                  <a:srgbClr val="FFFF00"/>
                </a:highlight>
              </a:rPr>
              <a:t>0</a:t>
            </a:r>
            <a:r>
              <a:rPr lang="zh-CN" altLang="en-US" dirty="0">
                <a:highlight>
                  <a:srgbClr val="FFFF00"/>
                </a:highlight>
              </a:rPr>
              <a:t>到</a:t>
            </a:r>
            <a:r>
              <a:rPr lang="en-US" altLang="zh-CN" dirty="0">
                <a:highlight>
                  <a:srgbClr val="FFFF00"/>
                </a:highlight>
              </a:rPr>
              <a:t>1</a:t>
            </a:r>
            <a:r>
              <a:rPr lang="zh-CN" altLang="en-US" dirty="0">
                <a:highlight>
                  <a:srgbClr val="FFFF00"/>
                </a:highlight>
              </a:rPr>
              <a:t>次</a:t>
            </a:r>
            <a:r>
              <a:rPr lang="zh-CN" altLang="en-US" dirty="0"/>
              <a:t>，默认为贪婪模式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“</a:t>
            </a:r>
            <a:r>
              <a:rPr lang="en-US" altLang="zh-CN" dirty="0"/>
              <a:t>ab?</a:t>
            </a:r>
            <a:r>
              <a:rPr lang="zh-CN" altLang="en-US" dirty="0"/>
              <a:t>”表示“</a:t>
            </a:r>
            <a:r>
              <a:rPr lang="en-US" altLang="zh-CN" dirty="0"/>
              <a:t>b</a:t>
            </a:r>
            <a:r>
              <a:rPr lang="zh-CN" altLang="en-US" dirty="0"/>
              <a:t>”可以出现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次，不会匹配“</a:t>
            </a:r>
            <a:r>
              <a:rPr lang="en-US" altLang="zh-CN" dirty="0" err="1"/>
              <a:t>abb</a:t>
            </a:r>
            <a:r>
              <a:rPr lang="zh-CN" altLang="en-US" dirty="0"/>
              <a:t>”，可以匹配“</a:t>
            </a:r>
            <a:r>
              <a:rPr lang="en-US" altLang="zh-CN" dirty="0"/>
              <a:t>a</a:t>
            </a:r>
            <a:r>
              <a:rPr lang="zh-CN" altLang="en-US" dirty="0"/>
              <a:t>”或“</a:t>
            </a:r>
            <a:r>
              <a:rPr lang="en-US" altLang="zh-CN" dirty="0"/>
              <a:t>ab</a:t>
            </a:r>
            <a:r>
              <a:rPr lang="zh-CN" altLang="en-US" dirty="0"/>
              <a:t>”。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“</a:t>
            </a:r>
            <a:r>
              <a:rPr lang="en-US" altLang="zh-CN" dirty="0"/>
              <a:t>*?</a:t>
            </a:r>
            <a:r>
              <a:rPr lang="zh-CN" altLang="en-US" dirty="0"/>
              <a:t>”</a:t>
            </a:r>
            <a:r>
              <a:rPr lang="en-US" altLang="zh-CN" dirty="0"/>
              <a:t>, </a:t>
            </a:r>
            <a:r>
              <a:rPr lang="zh-CN" altLang="en-US" dirty="0"/>
              <a:t>“</a:t>
            </a:r>
            <a:r>
              <a:rPr lang="en-US" altLang="zh-CN" dirty="0"/>
              <a:t>+?</a:t>
            </a:r>
            <a:r>
              <a:rPr lang="zh-CN" altLang="en-US" dirty="0"/>
              <a:t>”</a:t>
            </a:r>
            <a:r>
              <a:rPr lang="en-US" altLang="zh-CN" dirty="0"/>
              <a:t>, </a:t>
            </a:r>
            <a:r>
              <a:rPr lang="zh-CN" altLang="en-US" dirty="0"/>
              <a:t>“</a:t>
            </a:r>
            <a:r>
              <a:rPr lang="en-US" altLang="zh-CN" dirty="0"/>
              <a:t>??</a:t>
            </a:r>
            <a:r>
              <a:rPr lang="zh-CN" altLang="en-US" dirty="0"/>
              <a:t>”：使“</a:t>
            </a:r>
            <a:r>
              <a:rPr lang="en-US" altLang="zh-CN" dirty="0"/>
              <a:t>*</a:t>
            </a:r>
            <a:r>
              <a:rPr lang="zh-CN" altLang="en-US" dirty="0"/>
              <a:t>”</a:t>
            </a:r>
            <a:r>
              <a:rPr lang="en-US" altLang="zh-CN" dirty="0"/>
              <a:t>, </a:t>
            </a:r>
            <a:r>
              <a:rPr lang="zh-CN" altLang="en-US" dirty="0"/>
              <a:t>“</a:t>
            </a:r>
            <a:r>
              <a:rPr lang="en-US" altLang="zh-CN" dirty="0"/>
              <a:t>+</a:t>
            </a:r>
            <a:r>
              <a:rPr lang="zh-CN" altLang="en-US" dirty="0"/>
              <a:t>”</a:t>
            </a:r>
            <a:r>
              <a:rPr lang="en-US" altLang="zh-CN" dirty="0"/>
              <a:t>, </a:t>
            </a:r>
            <a:r>
              <a:rPr lang="zh-CN" altLang="en-US" dirty="0"/>
              <a:t>“</a:t>
            </a:r>
            <a:r>
              <a:rPr lang="en-US" altLang="zh-CN" dirty="0"/>
              <a:t> ?</a:t>
            </a:r>
            <a:r>
              <a:rPr lang="zh-CN" altLang="en-US" dirty="0"/>
              <a:t>”成为非贪婪匹配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注意此时“</a:t>
            </a:r>
            <a:r>
              <a:rPr lang="en-US" altLang="zh-CN" dirty="0"/>
              <a:t>?</a:t>
            </a:r>
            <a:r>
              <a:rPr lang="zh-CN" altLang="en-US" dirty="0"/>
              <a:t>”是为它之前的特殊字符服务的，真正的规则是“</a:t>
            </a:r>
            <a:r>
              <a:rPr lang="en-US" altLang="zh-CN" dirty="0"/>
              <a:t>?</a:t>
            </a:r>
            <a:r>
              <a:rPr lang="zh-CN" altLang="en-US" dirty="0"/>
              <a:t>”之前的符号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8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21A8-8B22-40F7-8556-39B5B1B2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规则 </a:t>
            </a:r>
            <a:r>
              <a:rPr lang="en-US" altLang="zh-CN" dirty="0"/>
              <a:t>– </a:t>
            </a:r>
            <a:r>
              <a:rPr lang="zh-CN" altLang="en-US" dirty="0"/>
              <a:t>特殊字符 </a:t>
            </a:r>
            <a:r>
              <a:rPr lang="en-US" altLang="zh-CN" dirty="0"/>
              <a:t>– 0x03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BA71-BFFD-4105-B4A4-7D5D8EC6B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“</a:t>
            </a:r>
            <a:r>
              <a:rPr lang="en-US" altLang="zh-CN" dirty="0"/>
              <a:t>{m}</a:t>
            </a:r>
            <a:r>
              <a:rPr lang="zh-CN" altLang="en-US" dirty="0"/>
              <a:t>”：匹配其之前的</a:t>
            </a:r>
            <a:r>
              <a:rPr lang="en-US" altLang="zh-CN" dirty="0"/>
              <a:t>RE m</a:t>
            </a:r>
            <a:r>
              <a:rPr lang="zh-CN" altLang="en-US" dirty="0"/>
              <a:t>次；少于</a:t>
            </a:r>
            <a:r>
              <a:rPr lang="en-US" altLang="zh-CN" dirty="0"/>
              <a:t>m</a:t>
            </a:r>
            <a:r>
              <a:rPr lang="zh-CN" altLang="en-US" dirty="0"/>
              <a:t>次不会匹配；多于则会忽略。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“</a:t>
            </a:r>
            <a:r>
              <a:rPr lang="en-US" altLang="zh-CN" dirty="0"/>
              <a:t>{</a:t>
            </a:r>
            <a:r>
              <a:rPr lang="en-US" altLang="zh-CN" dirty="0" err="1"/>
              <a:t>m,n</a:t>
            </a:r>
            <a:r>
              <a:rPr lang="en-US" altLang="zh-CN" dirty="0"/>
              <a:t>}</a:t>
            </a:r>
            <a:r>
              <a:rPr lang="zh-CN" altLang="en-US" dirty="0"/>
              <a:t>”：匹配其之前的</a:t>
            </a:r>
            <a:r>
              <a:rPr lang="en-US" altLang="zh-CN" dirty="0"/>
              <a:t>RE m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次；省略</a:t>
            </a:r>
            <a:r>
              <a:rPr lang="en-US" altLang="zh-CN" dirty="0"/>
              <a:t>m</a:t>
            </a:r>
            <a:r>
              <a:rPr lang="zh-CN" altLang="en-US" dirty="0"/>
              <a:t>则下限为</a:t>
            </a:r>
            <a:r>
              <a:rPr lang="en-US" altLang="zh-CN" dirty="0"/>
              <a:t>0</a:t>
            </a:r>
            <a:r>
              <a:rPr lang="zh-CN" altLang="en-US" dirty="0"/>
              <a:t>；省略</a:t>
            </a:r>
            <a:r>
              <a:rPr lang="en-US" altLang="zh-CN" dirty="0"/>
              <a:t>n</a:t>
            </a:r>
            <a:r>
              <a:rPr lang="zh-CN" altLang="en-US" dirty="0"/>
              <a:t>则无上限，此规则也是贪婪的。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“</a:t>
            </a:r>
            <a:r>
              <a:rPr lang="en-US" altLang="zh-CN" dirty="0"/>
              <a:t>{</a:t>
            </a:r>
            <a:r>
              <a:rPr lang="en-US" altLang="zh-CN" dirty="0" err="1"/>
              <a:t>m,n</a:t>
            </a:r>
            <a:r>
              <a:rPr lang="en-US" altLang="zh-CN" dirty="0"/>
              <a:t>}?</a:t>
            </a:r>
            <a:r>
              <a:rPr lang="zh-CN" altLang="en-US" dirty="0"/>
              <a:t>”：同上，但为非贪婪匹配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“</a:t>
            </a:r>
            <a:r>
              <a:rPr lang="en-US" altLang="zh-CN" dirty="0"/>
              <a:t>\</a:t>
            </a:r>
            <a:r>
              <a:rPr lang="zh-CN" altLang="en-US" dirty="0"/>
              <a:t>”：要么使后面的特殊字符失去意义</a:t>
            </a:r>
            <a:r>
              <a:rPr lang="en-US" altLang="zh-CN" dirty="0"/>
              <a:t>,</a:t>
            </a:r>
            <a:r>
              <a:rPr lang="zh-CN" altLang="en-US" dirty="0"/>
              <a:t>要么标志一个特殊序列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“</a:t>
            </a:r>
            <a:r>
              <a:rPr lang="en-US" altLang="zh-CN" dirty="0"/>
              <a:t>|</a:t>
            </a:r>
            <a:r>
              <a:rPr lang="zh-CN" altLang="en-US" dirty="0"/>
              <a:t>”：“</a:t>
            </a:r>
            <a:r>
              <a:rPr lang="en-US" altLang="zh-CN" dirty="0"/>
              <a:t>A|B</a:t>
            </a:r>
            <a:r>
              <a:rPr lang="zh-CN" altLang="en-US" dirty="0"/>
              <a:t>”，匹配</a:t>
            </a:r>
            <a:r>
              <a:rPr lang="en-US" altLang="zh-CN" dirty="0"/>
              <a:t>A</a:t>
            </a:r>
            <a:r>
              <a:rPr lang="zh-CN" altLang="en-US" dirty="0"/>
              <a:t>或</a:t>
            </a:r>
            <a:r>
              <a:rPr lang="en-US" altLang="zh-CN" dirty="0"/>
              <a:t>B</a:t>
            </a:r>
            <a:r>
              <a:rPr lang="zh-CN" altLang="en-US" dirty="0"/>
              <a:t>，一旦前面的</a:t>
            </a:r>
            <a:r>
              <a:rPr lang="en-US" altLang="zh-CN" dirty="0"/>
              <a:t>RE</a:t>
            </a:r>
            <a:r>
              <a:rPr lang="zh-CN" altLang="en-US" dirty="0"/>
              <a:t>匹配，将不会检查后面的</a:t>
            </a:r>
            <a:r>
              <a:rPr lang="en-US" altLang="zh-CN" dirty="0"/>
              <a:t>RE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244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1F31-4D66-4B7D-ADEC-9662349B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规则 </a:t>
            </a:r>
            <a:r>
              <a:rPr lang="en-US" altLang="zh-CN" dirty="0"/>
              <a:t>– </a:t>
            </a:r>
            <a:r>
              <a:rPr lang="zh-CN" altLang="en-US" dirty="0"/>
              <a:t>特殊字符 </a:t>
            </a:r>
            <a:r>
              <a:rPr lang="en-US" altLang="zh-CN" dirty="0"/>
              <a:t>– 0x04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E6CC0-40A0-48DB-A851-319A627CD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3100" dirty="0"/>
              <a:t>“</a:t>
            </a:r>
            <a:r>
              <a:rPr lang="en-US" sz="3100" dirty="0"/>
              <a:t>[]</a:t>
            </a:r>
            <a:r>
              <a:rPr lang="zh-CN" altLang="en-US" sz="3100" dirty="0"/>
              <a:t>”：表示一组字符的集合</a:t>
            </a:r>
            <a:endParaRPr lang="en-US" altLang="zh-CN" sz="31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可以指定字符集合也可以指定范围</a:t>
            </a:r>
            <a:endParaRPr lang="en-US" altLang="zh-CN" dirty="0"/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“</a:t>
            </a:r>
            <a:r>
              <a:rPr lang="en-US" dirty="0"/>
              <a:t>[</a:t>
            </a:r>
            <a:r>
              <a:rPr lang="en-US" altLang="zh-CN" dirty="0" err="1"/>
              <a:t>abc</a:t>
            </a:r>
            <a:r>
              <a:rPr lang="en-US" dirty="0"/>
              <a:t>]</a:t>
            </a:r>
            <a:r>
              <a:rPr lang="zh-CN" altLang="en-US" dirty="0"/>
              <a:t>”可以匹配“</a:t>
            </a:r>
            <a:r>
              <a:rPr lang="en-US" altLang="zh-CN" dirty="0"/>
              <a:t>a</a:t>
            </a:r>
            <a:r>
              <a:rPr lang="zh-CN" altLang="en-US" dirty="0"/>
              <a:t>”，“</a:t>
            </a:r>
            <a:r>
              <a:rPr lang="en-US" altLang="zh-CN" dirty="0"/>
              <a:t>b</a:t>
            </a:r>
            <a:r>
              <a:rPr lang="zh-CN" altLang="en-US" dirty="0"/>
              <a:t>”或“</a:t>
            </a:r>
            <a:r>
              <a:rPr lang="en-US" altLang="zh-CN" dirty="0"/>
              <a:t>c</a:t>
            </a:r>
            <a:r>
              <a:rPr lang="zh-CN" altLang="en-US" dirty="0"/>
              <a:t>”</a:t>
            </a:r>
            <a:endParaRPr lang="en-US" altLang="zh-CN" dirty="0"/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“</a:t>
            </a:r>
            <a:r>
              <a:rPr lang="en-US" dirty="0"/>
              <a:t>[a-z]</a:t>
            </a:r>
            <a:r>
              <a:rPr lang="zh-CN" altLang="en-US" dirty="0"/>
              <a:t>”可以匹配所有小写字母</a:t>
            </a:r>
            <a:endParaRPr lang="en-US" altLang="zh-CN" dirty="0"/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“</a:t>
            </a:r>
            <a:r>
              <a:rPr lang="en-US" dirty="0"/>
              <a:t>[0-5][0-9]</a:t>
            </a:r>
            <a:r>
              <a:rPr lang="zh-CN" altLang="en-US" dirty="0"/>
              <a:t>”可以匹配</a:t>
            </a:r>
            <a:r>
              <a:rPr lang="en-US" altLang="zh-CN" dirty="0"/>
              <a:t>00 – 59</a:t>
            </a:r>
            <a:r>
              <a:rPr lang="zh-CN" altLang="en-US" dirty="0"/>
              <a:t>之间的两位数字</a:t>
            </a:r>
            <a:endParaRPr lang="en-US" altLang="zh-CN" dirty="0"/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“</a:t>
            </a:r>
            <a:r>
              <a:rPr lang="en-US" dirty="0"/>
              <a:t>[0-9A-Fa-f]</a:t>
            </a:r>
            <a:r>
              <a:rPr lang="zh-CN" altLang="en-US" dirty="0"/>
              <a:t>”可以匹配单个合法的十六进制数字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如果 </a:t>
            </a:r>
            <a:r>
              <a:rPr lang="en-US" altLang="zh-CN" dirty="0"/>
              <a:t>- </a:t>
            </a:r>
            <a:r>
              <a:rPr lang="zh-CN" altLang="en-US" dirty="0"/>
              <a:t>被转义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[a\-z])</a:t>
            </a:r>
            <a:r>
              <a:rPr lang="zh-CN" altLang="en-US" dirty="0"/>
              <a:t>，或者被放置为第一个或最后一个字符</a:t>
            </a:r>
            <a:r>
              <a:rPr lang="en-US" altLang="zh-CN" dirty="0"/>
              <a:t>(</a:t>
            </a:r>
            <a:r>
              <a:rPr lang="zh-CN" altLang="en-US" dirty="0"/>
              <a:t>例如 </a:t>
            </a:r>
            <a:r>
              <a:rPr lang="en-US" altLang="zh-CN" dirty="0"/>
              <a:t>[-a] </a:t>
            </a:r>
            <a:r>
              <a:rPr lang="zh-CN" altLang="en-US" dirty="0"/>
              <a:t>或 </a:t>
            </a:r>
            <a:r>
              <a:rPr lang="en-US" altLang="zh-CN" dirty="0"/>
              <a:t>[a-] )</a:t>
            </a:r>
            <a:r>
              <a:rPr lang="zh-CN" altLang="en-US" dirty="0"/>
              <a:t>，那么它将只匹配一个</a:t>
            </a:r>
            <a:r>
              <a:rPr lang="en-US" altLang="zh-CN" dirty="0"/>
              <a:t>'-'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特殊字符在集合内部失去其特殊含义。例如</a:t>
            </a:r>
            <a:r>
              <a:rPr lang="en-US" altLang="zh-CN" dirty="0"/>
              <a:t>, </a:t>
            </a:r>
            <a:r>
              <a:rPr lang="zh-CN" altLang="en-US" dirty="0"/>
              <a:t>“</a:t>
            </a:r>
            <a:r>
              <a:rPr lang="en-US" altLang="zh-CN" dirty="0"/>
              <a:t>[(+*)]</a:t>
            </a:r>
            <a:r>
              <a:rPr lang="zh-CN" altLang="en-US" dirty="0"/>
              <a:t>”将匹配“</a:t>
            </a:r>
            <a:r>
              <a:rPr lang="en-US" altLang="zh-CN" dirty="0"/>
              <a:t>(</a:t>
            </a:r>
            <a:r>
              <a:rPr lang="zh-CN" altLang="en-US" dirty="0"/>
              <a:t>” </a:t>
            </a:r>
            <a:r>
              <a:rPr lang="en-US" altLang="zh-CN" dirty="0"/>
              <a:t>, </a:t>
            </a:r>
            <a:r>
              <a:rPr lang="zh-CN" altLang="en-US" dirty="0"/>
              <a:t>“</a:t>
            </a:r>
            <a:r>
              <a:rPr lang="en-US" altLang="zh-CN" dirty="0"/>
              <a:t>+</a:t>
            </a:r>
            <a:r>
              <a:rPr lang="zh-CN" altLang="en-US" dirty="0"/>
              <a:t>”</a:t>
            </a:r>
            <a:r>
              <a:rPr lang="en-US" altLang="zh-CN" dirty="0"/>
              <a:t> , </a:t>
            </a:r>
            <a:r>
              <a:rPr lang="zh-CN" altLang="en-US" dirty="0"/>
              <a:t>“</a:t>
            </a:r>
            <a:r>
              <a:rPr lang="en-US" altLang="zh-CN" dirty="0"/>
              <a:t>*</a:t>
            </a:r>
            <a:r>
              <a:rPr lang="zh-CN" altLang="en-US" dirty="0"/>
              <a:t>”</a:t>
            </a:r>
            <a:r>
              <a:rPr lang="en-US" altLang="zh-CN" dirty="0"/>
              <a:t> </a:t>
            </a:r>
            <a:r>
              <a:rPr lang="zh-CN" altLang="en-US" dirty="0"/>
              <a:t>或 “</a:t>
            </a:r>
            <a:r>
              <a:rPr lang="en-US" altLang="zh-CN" dirty="0"/>
              <a:t>)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如果“</a:t>
            </a:r>
            <a:r>
              <a:rPr lang="en-US" altLang="zh-CN" dirty="0"/>
              <a:t>^</a:t>
            </a:r>
            <a:r>
              <a:rPr lang="zh-CN" altLang="en-US" dirty="0"/>
              <a:t>”为括号中的第一个字符，则表示匹配除括号中的字符之外的所有字符；如果“</a:t>
            </a:r>
            <a:r>
              <a:rPr lang="en-US" altLang="zh-CN" dirty="0"/>
              <a:t>^</a:t>
            </a:r>
            <a:r>
              <a:rPr lang="zh-CN" altLang="en-US" dirty="0"/>
              <a:t>”不是括号中的第一个字符，则无特殊意义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3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A9D9-E9C7-4156-B988-B4CF68A1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规则 </a:t>
            </a:r>
            <a:r>
              <a:rPr lang="en-US" altLang="zh-CN" dirty="0"/>
              <a:t>– </a:t>
            </a:r>
            <a:r>
              <a:rPr lang="zh-CN" altLang="en-US" dirty="0"/>
              <a:t>特殊字符 </a:t>
            </a:r>
            <a:r>
              <a:rPr lang="en-US" altLang="zh-CN" dirty="0"/>
              <a:t>– 0x05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39F6D-E141-4F2F-B3F7-E3A20DFA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000" dirty="0"/>
              <a:t>“</a:t>
            </a:r>
            <a:r>
              <a:rPr lang="en-US" altLang="zh-CN" sz="2000" dirty="0"/>
              <a:t>\d</a:t>
            </a:r>
            <a:r>
              <a:rPr lang="zh-CN" altLang="en-US" sz="2000" dirty="0"/>
              <a:t>”：</a:t>
            </a:r>
            <a:r>
              <a:rPr lang="en-US" altLang="zh-CN" sz="2000" dirty="0"/>
              <a:t>	</a:t>
            </a:r>
            <a:r>
              <a:rPr lang="zh-CN" altLang="en-US" sz="2000" dirty="0"/>
              <a:t>对于</a:t>
            </a:r>
            <a:r>
              <a:rPr lang="en-US" altLang="zh-CN" sz="2000" dirty="0"/>
              <a:t>UNICODE</a:t>
            </a:r>
            <a:r>
              <a:rPr lang="zh-CN" altLang="en-US" sz="2000" dirty="0"/>
              <a:t>模式，能匹配任何</a:t>
            </a:r>
            <a:r>
              <a:rPr lang="en-US" altLang="zh-CN" sz="2000" dirty="0"/>
              <a:t>Unicode</a:t>
            </a:r>
            <a:r>
              <a:rPr lang="zh-CN" altLang="en-US" sz="2000" dirty="0"/>
              <a:t>十进制数字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</a:t>
            </a:r>
            <a:r>
              <a:rPr lang="en-US" altLang="zh-CN" sz="2000" dirty="0"/>
              <a:t>	</a:t>
            </a:r>
            <a:r>
              <a:rPr lang="zh-CN" altLang="en-US" sz="2000" dirty="0"/>
              <a:t>对于</a:t>
            </a:r>
            <a:r>
              <a:rPr lang="en-US" altLang="zh-CN" sz="2000" dirty="0"/>
              <a:t>ASCII</a:t>
            </a:r>
            <a:r>
              <a:rPr lang="zh-CN" altLang="en-US" sz="2000" dirty="0"/>
              <a:t>模式，只能匹配</a:t>
            </a:r>
            <a:r>
              <a:rPr lang="en-US" altLang="zh-CN" sz="2000" dirty="0"/>
              <a:t>[0-9]</a:t>
            </a:r>
          </a:p>
          <a:p>
            <a:r>
              <a:rPr lang="zh-CN" altLang="en-US" sz="2000" dirty="0"/>
              <a:t>“</a:t>
            </a:r>
            <a:r>
              <a:rPr lang="en-US" altLang="zh-CN" sz="2000" dirty="0"/>
              <a:t>\D</a:t>
            </a:r>
            <a:r>
              <a:rPr lang="zh-CN" altLang="en-US" sz="2000" dirty="0"/>
              <a:t>”：和“</a:t>
            </a:r>
            <a:r>
              <a:rPr lang="en-US" altLang="zh-CN" sz="2000" dirty="0"/>
              <a:t>\d</a:t>
            </a:r>
            <a:r>
              <a:rPr lang="zh-CN" altLang="en-US" sz="2000" dirty="0"/>
              <a:t>”相反，匹配任何非数字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对于</a:t>
            </a:r>
            <a:r>
              <a:rPr lang="en-US" altLang="zh-CN" sz="2000" dirty="0"/>
              <a:t>ASCII</a:t>
            </a:r>
            <a:r>
              <a:rPr lang="zh-CN" altLang="en-US" sz="2000" dirty="0"/>
              <a:t>模式，相当于</a:t>
            </a:r>
            <a:r>
              <a:rPr lang="en-US" altLang="zh-CN" sz="2000" dirty="0"/>
              <a:t>[^0-9]</a:t>
            </a:r>
            <a:endParaRPr lang="en-US" sz="2000" dirty="0"/>
          </a:p>
          <a:p>
            <a:r>
              <a:rPr lang="zh-CN" altLang="en-US" sz="2000" dirty="0"/>
              <a:t>“</a:t>
            </a:r>
            <a:r>
              <a:rPr lang="en-US" altLang="zh-CN" sz="2000" dirty="0"/>
              <a:t>\s</a:t>
            </a:r>
            <a:r>
              <a:rPr lang="zh-CN" altLang="en-US" sz="2000" dirty="0"/>
              <a:t>”：</a:t>
            </a:r>
            <a:r>
              <a:rPr lang="en-US" altLang="zh-CN" sz="2000" dirty="0"/>
              <a:t>	</a:t>
            </a:r>
            <a:r>
              <a:rPr lang="zh-CN" altLang="en-US" sz="2000" dirty="0"/>
              <a:t>对于</a:t>
            </a:r>
            <a:r>
              <a:rPr lang="en-US" altLang="zh-CN" sz="2000" dirty="0"/>
              <a:t>UNICODE</a:t>
            </a:r>
            <a:r>
              <a:rPr lang="zh-CN" altLang="en-US" sz="2000" dirty="0"/>
              <a:t>模式，能匹配任何</a:t>
            </a:r>
            <a:r>
              <a:rPr lang="en-US" sz="2000" dirty="0"/>
              <a:t>Unicode</a:t>
            </a:r>
            <a:r>
              <a:rPr lang="zh-CN" altLang="en-US" sz="2000" dirty="0"/>
              <a:t>空白字符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对于</a:t>
            </a:r>
            <a:r>
              <a:rPr lang="en-US" sz="2000" dirty="0"/>
              <a:t>ASCII</a:t>
            </a:r>
            <a:r>
              <a:rPr lang="zh-CN" altLang="en-US" sz="2000" dirty="0"/>
              <a:t>模式，则只匹配</a:t>
            </a:r>
            <a:r>
              <a:rPr lang="en-US" altLang="zh-CN" sz="2000" dirty="0"/>
              <a:t>[\</a:t>
            </a:r>
            <a:r>
              <a:rPr lang="en-US" sz="2000" dirty="0"/>
              <a:t>t \n \r \f \v]</a:t>
            </a:r>
          </a:p>
          <a:p>
            <a:r>
              <a:rPr lang="zh-CN" altLang="en-US" sz="2000" dirty="0"/>
              <a:t>“</a:t>
            </a:r>
            <a:r>
              <a:rPr lang="en-US" altLang="zh-CN" sz="2000" dirty="0"/>
              <a:t>\S</a:t>
            </a:r>
            <a:r>
              <a:rPr lang="zh-CN" altLang="en-US" sz="2000" dirty="0"/>
              <a:t>”：</a:t>
            </a:r>
            <a:r>
              <a:rPr lang="en-US" altLang="zh-CN" sz="2000" dirty="0"/>
              <a:t>	</a:t>
            </a:r>
            <a:r>
              <a:rPr lang="zh-CN" altLang="en-US" sz="2000" dirty="0"/>
              <a:t>和“</a:t>
            </a:r>
            <a:r>
              <a:rPr lang="en-US" altLang="zh-CN" sz="2000" dirty="0"/>
              <a:t>\s</a:t>
            </a:r>
            <a:r>
              <a:rPr lang="zh-CN" altLang="en-US" sz="2000" dirty="0"/>
              <a:t>”相反，匹配任何非空白字符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对于</a:t>
            </a:r>
            <a:r>
              <a:rPr lang="en-US" altLang="zh-CN" sz="2000" dirty="0"/>
              <a:t>ASCII</a:t>
            </a:r>
            <a:r>
              <a:rPr lang="zh-CN" altLang="en-US" sz="2000" dirty="0"/>
              <a:t>模式，相当于</a:t>
            </a:r>
            <a:r>
              <a:rPr lang="en-US" altLang="zh-CN" sz="2000" dirty="0"/>
              <a:t>[^\</a:t>
            </a:r>
            <a:r>
              <a:rPr lang="en-US" sz="2000" dirty="0"/>
              <a:t>t \n \r \f \v]</a:t>
            </a:r>
          </a:p>
          <a:p>
            <a:r>
              <a:rPr lang="zh-CN" altLang="en-US" sz="2000" dirty="0"/>
              <a:t>“</a:t>
            </a:r>
            <a:r>
              <a:rPr lang="en-US" altLang="zh-CN" sz="2000" dirty="0"/>
              <a:t>\w</a:t>
            </a:r>
            <a:r>
              <a:rPr lang="zh-CN" altLang="en-US" sz="2000" dirty="0"/>
              <a:t>”：</a:t>
            </a:r>
            <a:r>
              <a:rPr lang="en-US" altLang="zh-CN" sz="2000" dirty="0"/>
              <a:t>	</a:t>
            </a:r>
            <a:r>
              <a:rPr lang="zh-CN" altLang="en-US" sz="2000" dirty="0"/>
              <a:t>对于</a:t>
            </a:r>
            <a:r>
              <a:rPr lang="en-US" altLang="zh-CN" sz="2000" dirty="0"/>
              <a:t>UNICODE</a:t>
            </a:r>
            <a:r>
              <a:rPr lang="zh-CN" altLang="en-US" sz="2000" dirty="0"/>
              <a:t>模式，能匹配任何语言的单词的一部分的字符，以及数字和下划线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对于</a:t>
            </a:r>
            <a:r>
              <a:rPr lang="en-US" altLang="zh-CN" sz="2000" dirty="0"/>
              <a:t>ASCII</a:t>
            </a:r>
            <a:r>
              <a:rPr lang="zh-CN" altLang="en-US" sz="2000" dirty="0"/>
              <a:t>模式，只能匹配</a:t>
            </a:r>
            <a:r>
              <a:rPr lang="en-US" altLang="zh-CN" sz="2000" dirty="0"/>
              <a:t>[a-zA-Z0-9_]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如果使用</a:t>
            </a:r>
            <a:r>
              <a:rPr lang="en-US" altLang="zh-CN" sz="2000" dirty="0"/>
              <a:t>LOCALE</a:t>
            </a:r>
            <a:r>
              <a:rPr lang="zh-CN" altLang="en-US" sz="2000" dirty="0"/>
              <a:t>标志</a:t>
            </a:r>
            <a:r>
              <a:rPr lang="en-US" altLang="zh-CN" sz="2000" dirty="0"/>
              <a:t>,</a:t>
            </a:r>
            <a:r>
              <a:rPr lang="zh-CN" altLang="en-US" sz="2000" dirty="0"/>
              <a:t>则匹配在当前语言环境和下划线中被认为是字母数字的字符。</a:t>
            </a:r>
            <a:endParaRPr lang="en-US" altLang="zh-CN" sz="2000" dirty="0"/>
          </a:p>
          <a:p>
            <a:r>
              <a:rPr lang="zh-CN" altLang="en-US" sz="2000" dirty="0"/>
              <a:t>“</a:t>
            </a:r>
            <a:r>
              <a:rPr lang="en-US" altLang="zh-CN" sz="2000" dirty="0"/>
              <a:t>\W</a:t>
            </a:r>
            <a:r>
              <a:rPr lang="zh-CN" altLang="en-US" sz="2000" dirty="0"/>
              <a:t>”：和“</a:t>
            </a:r>
            <a:r>
              <a:rPr lang="en-US" altLang="zh-CN" sz="2000" dirty="0"/>
              <a:t>\w</a:t>
            </a:r>
            <a:r>
              <a:rPr lang="zh-CN" altLang="en-US" sz="2000" dirty="0"/>
              <a:t>”相反</a:t>
            </a:r>
            <a:endParaRPr lang="en-US" altLang="zh-CN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659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B62E-990F-438C-B331-BD0E284A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规则 </a:t>
            </a:r>
            <a:r>
              <a:rPr lang="en-US" altLang="zh-CN" dirty="0"/>
              <a:t>– </a:t>
            </a:r>
            <a:r>
              <a:rPr lang="zh-CN" altLang="en-US" dirty="0"/>
              <a:t>特殊字符 </a:t>
            </a:r>
            <a:r>
              <a:rPr lang="en-US" altLang="zh-CN" dirty="0"/>
              <a:t>– 0x06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6FEA-6267-4E34-8AF2-688531582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\A</a:t>
            </a:r>
            <a:r>
              <a:rPr lang="zh-CN" altLang="en-US" dirty="0"/>
              <a:t>”：只匹配字符串的开头。只能放在正则表达式开头</a:t>
            </a:r>
            <a:endParaRPr lang="en-US" dirty="0"/>
          </a:p>
          <a:p>
            <a:r>
              <a:rPr lang="zh-CN" altLang="en-US" dirty="0"/>
              <a:t>“</a:t>
            </a:r>
            <a:r>
              <a:rPr lang="en-US" dirty="0"/>
              <a:t>\Z</a:t>
            </a:r>
            <a:r>
              <a:rPr lang="zh-CN" altLang="en-US" dirty="0"/>
              <a:t>”：只匹配字符串的末尾。只能放在正则表达式末尾。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\b</a:t>
            </a:r>
            <a:r>
              <a:rPr lang="zh-CN" altLang="en-US" dirty="0"/>
              <a:t>”：匹配空字符串</a:t>
            </a:r>
            <a:r>
              <a:rPr lang="en-US" altLang="zh-CN" dirty="0"/>
              <a:t>,</a:t>
            </a:r>
            <a:r>
              <a:rPr lang="zh-CN" altLang="en-US" dirty="0"/>
              <a:t>但仅限于单词的开头或结尾。</a:t>
            </a:r>
            <a:endParaRPr lang="en-US" altLang="zh-CN" dirty="0"/>
          </a:p>
          <a:p>
            <a:pPr lvl="1"/>
            <a:r>
              <a:rPr lang="zh-CN" altLang="en-US" dirty="0"/>
              <a:t>单词字符的集合与“</a:t>
            </a:r>
            <a:r>
              <a:rPr lang="en-US" altLang="zh-CN" dirty="0"/>
              <a:t>\w </a:t>
            </a:r>
            <a:r>
              <a:rPr lang="zh-CN" altLang="en-US" dirty="0"/>
              <a:t>”相同 </a:t>
            </a:r>
            <a:endParaRPr lang="en-US" altLang="zh-CN" dirty="0"/>
          </a:p>
          <a:p>
            <a:pPr lvl="1"/>
            <a:r>
              <a:rPr lang="en-US" altLang="zh-CN" dirty="0"/>
              <a:t>r'\</a:t>
            </a:r>
            <a:r>
              <a:rPr lang="en-US" altLang="zh-CN" dirty="0" err="1"/>
              <a:t>bfoo</a:t>
            </a:r>
            <a:r>
              <a:rPr lang="en-US" altLang="zh-CN" dirty="0"/>
              <a:t>\b'</a:t>
            </a:r>
            <a:r>
              <a:rPr lang="zh-CN" altLang="en-US" dirty="0"/>
              <a:t>能匹配</a:t>
            </a:r>
            <a:r>
              <a:rPr lang="en-US" dirty="0"/>
              <a:t>'foo' , 'foo.' , '(foo)' , 'bar foo </a:t>
            </a:r>
            <a:r>
              <a:rPr lang="en-US" dirty="0" err="1"/>
              <a:t>baz</a:t>
            </a:r>
            <a:r>
              <a:rPr lang="en-US" dirty="0"/>
              <a:t>'</a:t>
            </a:r>
            <a:r>
              <a:rPr lang="zh-CN" altLang="en-US" dirty="0"/>
              <a:t>；但不能匹配</a:t>
            </a:r>
            <a:r>
              <a:rPr lang="en-US" dirty="0"/>
              <a:t>'</a:t>
            </a:r>
            <a:r>
              <a:rPr lang="en-US" dirty="0" err="1"/>
              <a:t>foobar</a:t>
            </a:r>
            <a:r>
              <a:rPr lang="en-US" dirty="0"/>
              <a:t>'</a:t>
            </a:r>
            <a:r>
              <a:rPr lang="zh-CN" altLang="en-US" dirty="0"/>
              <a:t>或</a:t>
            </a:r>
            <a:r>
              <a:rPr lang="en-US" altLang="zh-CN" dirty="0"/>
              <a:t>'</a:t>
            </a:r>
            <a:r>
              <a:rPr lang="en-US" dirty="0"/>
              <a:t>foo3'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\B</a:t>
            </a:r>
            <a:r>
              <a:rPr lang="zh-CN" altLang="en-US" dirty="0"/>
              <a:t>”：匹配空字符串</a:t>
            </a:r>
            <a:r>
              <a:rPr lang="en-US" altLang="zh-CN" dirty="0"/>
              <a:t>,</a:t>
            </a:r>
            <a:r>
              <a:rPr lang="zh-CN" altLang="en-US" dirty="0"/>
              <a:t>但仅限于它</a:t>
            </a:r>
            <a:r>
              <a:rPr lang="zh-CN" altLang="en-US" dirty="0">
                <a:highlight>
                  <a:srgbClr val="FFFF00"/>
                </a:highlight>
              </a:rPr>
              <a:t>不在</a:t>
            </a:r>
            <a:r>
              <a:rPr lang="zh-CN" altLang="en-US" dirty="0"/>
              <a:t>单词的开头或结尾。</a:t>
            </a:r>
            <a:endParaRPr lang="en-US" altLang="zh-CN" dirty="0"/>
          </a:p>
          <a:p>
            <a:pPr lvl="1"/>
            <a:r>
              <a:rPr lang="en-US" altLang="zh-CN" dirty="0" err="1"/>
              <a:t>r'py</a:t>
            </a:r>
            <a:r>
              <a:rPr lang="en-US" altLang="zh-CN" dirty="0"/>
              <a:t>\B'</a:t>
            </a:r>
            <a:r>
              <a:rPr lang="zh-CN" altLang="en-US" dirty="0"/>
              <a:t>能匹配</a:t>
            </a:r>
            <a:r>
              <a:rPr lang="en-US" altLang="zh-CN" dirty="0"/>
              <a:t>'python','py3','py2',</a:t>
            </a:r>
            <a:r>
              <a:rPr lang="zh-CN" altLang="en-US" dirty="0"/>
              <a:t>但不匹配</a:t>
            </a:r>
            <a:r>
              <a:rPr lang="en-US" altLang="zh-CN" dirty="0"/>
              <a:t>'</a:t>
            </a:r>
            <a:r>
              <a:rPr lang="en-US" altLang="zh-CN" dirty="0" err="1"/>
              <a:t>py</a:t>
            </a:r>
            <a:r>
              <a:rPr lang="en-US" altLang="zh-CN" dirty="0"/>
              <a:t>','</a:t>
            </a:r>
            <a:r>
              <a:rPr lang="en-US" altLang="zh-CN" dirty="0" err="1"/>
              <a:t>py</a:t>
            </a:r>
            <a:r>
              <a:rPr lang="zh-CN" altLang="en-US" dirty="0"/>
              <a:t>。</a:t>
            </a:r>
            <a:r>
              <a:rPr lang="en-US" altLang="zh-CN" dirty="0"/>
              <a:t>'</a:t>
            </a:r>
            <a:r>
              <a:rPr lang="zh-CN" altLang="en-US" dirty="0"/>
              <a:t>或</a:t>
            </a:r>
            <a:r>
              <a:rPr lang="en-US" altLang="zh-CN" dirty="0"/>
              <a:t>'</a:t>
            </a:r>
            <a:r>
              <a:rPr lang="en-US" altLang="zh-CN" dirty="0" err="1"/>
              <a:t>py</a:t>
            </a:r>
            <a:r>
              <a:rPr lang="zh-CN" altLang="en-US" dirty="0"/>
              <a:t>！</a:t>
            </a:r>
            <a:r>
              <a:rPr lang="en-US" altLang="zh-CN" dirty="0"/>
              <a:t>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7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1738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正则表达式</vt:lpstr>
      <vt:lpstr>目的</vt:lpstr>
      <vt:lpstr>Tips</vt:lpstr>
      <vt:lpstr>规则 – 特殊字符 – 0x01</vt:lpstr>
      <vt:lpstr>规则 – 特殊字符 – 0x02</vt:lpstr>
      <vt:lpstr>规则 – 特殊字符 – 0x03</vt:lpstr>
      <vt:lpstr>规则 – 特殊字符 – 0x04</vt:lpstr>
      <vt:lpstr>规则 – 特殊字符 – 0x05</vt:lpstr>
      <vt:lpstr>规则 – 特殊字符 – 0x06</vt:lpstr>
      <vt:lpstr>进阶规则 – 0x01</vt:lpstr>
      <vt:lpstr>进阶规则 – 0x02</vt:lpstr>
      <vt:lpstr>进阶规则 – 0x03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正则表达式</dc:title>
  <dc:creator>Yufei QIU</dc:creator>
  <cp:lastModifiedBy>Yufei QIU</cp:lastModifiedBy>
  <cp:revision>104</cp:revision>
  <dcterms:created xsi:type="dcterms:W3CDTF">2019-11-13T06:35:24Z</dcterms:created>
  <dcterms:modified xsi:type="dcterms:W3CDTF">2019-11-14T05:22:15Z</dcterms:modified>
</cp:coreProperties>
</file>