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65" r:id="rId10"/>
    <p:sldId id="266" r:id="rId11"/>
    <p:sldId id="272" r:id="rId12"/>
    <p:sldId id="271" r:id="rId13"/>
    <p:sldId id="263" r:id="rId14"/>
    <p:sldId id="273" r:id="rId15"/>
    <p:sldId id="275" r:id="rId16"/>
    <p:sldId id="276" r:id="rId17"/>
    <p:sldId id="274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AB8C-29C5-4E12-98D7-9CAF4FD67DA4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AD78-3665-4A9A-9C9B-07C008400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https://www.bilibili.com/video/BV11a4y1c7SW/?spm_id_from=333.999.0.0&amp;vd_source=15382cb163db3fd3ce2d2dd6b97e422a</a:t>
            </a:r>
          </a:p>
          <a:p>
            <a:r>
              <a:rPr lang="en-US" altLang="zh-CN" dirty="0"/>
              <a:t>https://www.bilibili.com/video/BV1BM4y177Dk/?spm_id_from=333.999.0.0&amp;vd_source=15382cb163db3fd3ce2d2dd6b97e422a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4AD78-3665-4A9A-9C9B-07C008400B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1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14EA-E18C-4461-A6EF-708BF741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51B14-699F-40AD-9AAB-FED06055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C561-74B1-44FD-BAFE-11B678CC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95F3-D269-491F-A7E6-61B95432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0757-9A24-41C8-9D40-AFBE2EBA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7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B6D-FAF6-425D-A545-A341D3F5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8CC86-7BBB-4BB8-8112-8CD1AA847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BDCC-D201-4282-B930-E5AF4E87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FAFF-D4FA-40F2-A24B-464572A9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62BE-9CCC-43BC-8B2F-AB38EC9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4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00168-D8C0-4E09-B13D-5D957749C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35114-20B0-4969-9A59-C0FA02FC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6371-594E-4102-B03F-652DAEB4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862E-9D64-49A5-86A0-48A28FDB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5061-AA57-496D-89B8-A53F6901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2A4B-6689-4F18-8C96-5047AC74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5CB0-8C69-4557-AF5C-F2072924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09E1-E556-4EEA-B246-6DE57EAE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A254-DCF5-40C5-96F0-FB80FF6E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C5EE-5ADF-43F5-9F38-4726855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622F-E5A1-4F44-9CE8-1D62AD29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86A7-95C5-4167-93D6-23E08D5E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22D8-F079-4E0C-8AB2-0C165DA1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63D6-044A-4A2D-8A49-783ECE26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C960-09CA-453D-8992-7294B3F9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8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95A5-D709-4B5C-A581-F5A518E0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265E-8AD3-4BF9-A702-E8B2FF7A2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DCE3-A295-401D-89CD-A6CFBA29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5FC6-3CCB-4E74-8F3C-09F801F2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0756-1DDB-4E78-AAF1-3F8C0889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AC87E-E0A9-4649-B76A-2092CD4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B0B4-3606-46B8-9E1F-FB427439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23EB-ECD8-49DE-B880-8DE7F10A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529C-7408-4469-BBB2-7E23E41E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36E90-0A3A-4804-8398-8A5A3323F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E3664-4F6C-4794-8CA8-F021430E5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B60C6-93FE-4813-84D6-E39CF87D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923BE-FC80-4A38-8319-115AA299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8EBF8-4BCC-4ABB-8988-B9BA5E30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0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D8DC-0541-490E-952B-68658DE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8333D-C63E-4792-884D-9402B49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5EDE8-5B1F-4B1A-8CED-46E9ACD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B2129-5C16-48E2-A051-7E8DAACC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5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FD151-D957-4DB9-BA38-0F6CAB13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1CD63-2288-4A46-B069-7D87654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FAE7-EDA9-4BA8-B06B-F4CD3B8A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6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CD89-78A4-4FF9-B7C0-32928A0A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1DF7-738F-4239-BF84-161B1D07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75FA-9967-47C4-B808-34FEEDBE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F624-07C4-48C2-BA05-7DB5C94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599C-B83B-41F7-9049-08703AF5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4047B-848C-4E98-BBE2-3F7982F3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8BED-BAD9-4AC5-9C37-75437E29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ED60C-A73D-49B7-A6ED-F3AEA8F8E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F050-F2FA-4EC1-8FA9-23224FB6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F9ED-AA71-4DD2-91C1-FA3FE84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A4DE-480A-476F-9AF8-A6D023EE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5876-A152-4FEB-BC7E-A284A1EA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9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933E9-DB68-491A-97B0-31819512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ED44-B623-43A2-8839-3D5D55CA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1156-41D7-4364-A0D1-D02992815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9266-AD63-4759-B0AC-AB6F5CE7FD6E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C2F6-1F7F-4DDD-8F9B-EE77AD350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89AE-5349-4BE5-B190-26E93EFD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7351-E7E4-442B-9FEC-16DA215D05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MSIPCMContentMarking" descr="{&quot;HashCode&quot;:-890195635,&quot;Placement&quot;:&quot;Footer&quot;,&quot;Top&quot;:524.725769,&quot;Left&quot;:464.8326,&quot;SlideWidth&quot;:960,&quot;SlideHeight&quot;:540}">
            <a:extLst>
              <a:ext uri="{FF2B5EF4-FFF2-40B4-BE49-F238E27FC236}">
                <a16:creationId xmlns:a16="http://schemas.microsoft.com/office/drawing/2014/main" id="{2B95BAFE-6028-4814-A62E-6319143781C8}"/>
              </a:ext>
            </a:extLst>
          </p:cNvPr>
          <p:cNvSpPr txBox="1"/>
          <p:nvPr userDrawn="1"/>
        </p:nvSpPr>
        <p:spPr>
          <a:xfrm>
            <a:off x="5903374" y="6664017"/>
            <a:ext cx="385252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600">
                <a:solidFill>
                  <a:srgbClr val="626469"/>
                </a:solidFill>
                <a:latin typeface="Calibri" panose="020F0502020204030204" pitchFamily="34" charset="0"/>
              </a:rPr>
              <a:t>Public</a:t>
            </a:r>
            <a:endParaRPr lang="zh-CN" altLang="en-US" sz="600">
              <a:solidFill>
                <a:srgbClr val="62646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e.com/" TargetMode="External"/><Relationship Id="rId2" Type="http://schemas.openxmlformats.org/officeDocument/2006/relationships/hyperlink" Target="https://www.bing.com/ch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racknerd.com/NewYear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github.com/2dust/v2ray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2rayA/v2rayA" TargetMode="External"/><Relationship Id="rId11" Type="http://schemas.openxmlformats.org/officeDocument/2006/relationships/hyperlink" Target="https://github.com/233boy/v2ray/wiki/V2Ray%E4%B8%80%E9%94%AE%E5%AE%89%E8%A3%85%E8%84%9A%E6%9C%AC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3FAA-BBF5-4938-AC21-DD1D8972B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Hugging AI	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C5FFA-AAD5-449A-BEB3-E65AEDAD7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Sleepy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17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4689-0012-4BEA-85D7-61A9ED2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Programing -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280C-0012-4065-8093-11FC1B8A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154"/>
          </a:xfrm>
        </p:spPr>
        <p:txBody>
          <a:bodyPr>
            <a:normAutofit/>
          </a:bodyPr>
          <a:lstStyle/>
          <a:p>
            <a:r>
              <a:rPr lang="en-US" altLang="zh-CN" dirty="0"/>
              <a:t>Specify the function name to clarify the function </a:t>
            </a:r>
            <a:r>
              <a:rPr lang="en-US" altLang="zh-CN" dirty="0" err="1"/>
              <a:t>function</a:t>
            </a:r>
            <a:r>
              <a:rPr lang="en-US" altLang="zh-CN" dirty="0"/>
              <a:t> and input and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"Write a </a:t>
            </a:r>
            <a:r>
              <a:rPr lang="en-US" altLang="zh-CN" dirty="0" err="1"/>
              <a:t>split_text</a:t>
            </a:r>
            <a:r>
              <a:rPr lang="en-US" altLang="zh-CN" dirty="0"/>
              <a:t> function that accepts a string as input...returns the parsed list“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"Implementation function: </a:t>
            </a:r>
            <a:r>
              <a:rPr lang="en-US" altLang="zh-CN" dirty="0" err="1"/>
              <a:t>split_text</a:t>
            </a:r>
            <a:r>
              <a:rPr lang="en-US" altLang="zh-CN" dirty="0"/>
              <a:t>(text: str) -&gt; List(str),...“</a:t>
            </a:r>
          </a:p>
          <a:p>
            <a:r>
              <a:rPr lang="en-US" altLang="zh-CN" dirty="0"/>
              <a:t>Naming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Very helpful for clear descriptions, especially when an object is mentioned repeatedly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“First split the text into lines with ‘\n’ characters. For each item of lines,...“</a:t>
            </a:r>
          </a:p>
          <a:p>
            <a:r>
              <a:rPr lang="en-US" altLang="zh-CN" dirty="0"/>
              <a:t>Ask for test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"Please provide test code“</a:t>
            </a:r>
          </a:p>
        </p:txBody>
      </p:sp>
    </p:spTree>
    <p:extLst>
      <p:ext uri="{BB962C8B-B14F-4D97-AF65-F5344CB8AC3E}">
        <p14:creationId xmlns:p14="http://schemas.microsoft.com/office/powerpoint/2010/main" val="241461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CB9-E74B-4DDA-BF0E-6FA4E6EE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Programing - Example</a:t>
            </a:r>
            <a:endParaRPr lang="zh-CN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33C7938-70F9-47BF-8812-3A8C1DB57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89628"/>
              </p:ext>
            </p:extLst>
          </p:nvPr>
        </p:nvGraphicFramePr>
        <p:xfrm>
          <a:off x="1281976" y="2766219"/>
          <a:ext cx="374615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Packager Shell Object" showAsIcon="1" r:id="rId3" imgW="1238400" imgH="437400" progId="Package">
                  <p:embed/>
                </p:oleObj>
              </mc:Choice>
              <mc:Fallback>
                <p:oleObj name="Packager Shell Object" showAsIcon="1" r:id="rId3" imgW="12384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1976" y="2766219"/>
                        <a:ext cx="3746153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1714BBB-1109-446C-8F60-C199A1191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69491"/>
              </p:ext>
            </p:extLst>
          </p:nvPr>
        </p:nvGraphicFramePr>
        <p:xfrm>
          <a:off x="6096000" y="2766219"/>
          <a:ext cx="4332087" cy="132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Packager Shell Object" showAsIcon="1" r:id="rId5" imgW="1432080" imgH="437400" progId="Package">
                  <p:embed/>
                </p:oleObj>
              </mc:Choice>
              <mc:Fallback>
                <p:oleObj name="Packager Shell Object" showAsIcon="1" r:id="rId5" imgW="14320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2766219"/>
                        <a:ext cx="4332087" cy="1325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99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D996-EF4A-4E94-8CB2-AA34BD41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Programing - Tips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836A-6786-413D-83B6-6BBA4EC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another AI interface to check the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Generative Adversarial</a:t>
            </a:r>
          </a:p>
          <a:p>
            <a:r>
              <a:rPr lang="en-US" altLang="zh-CN" dirty="0"/>
              <a:t>Request comments and code explanations</a:t>
            </a:r>
          </a:p>
          <a:p>
            <a:r>
              <a:rPr lang="en-US" altLang="zh-CN" dirty="0"/>
              <a:t>Due to Temperature, the results will be different each time, try again multiple times to get the best results.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8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88335-03B7-428C-860D-A25797B5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Retrieval-Augmented Generation</a:t>
            </a: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</a:t>
            </a: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94922F3-DCDE-4244-AC1A-2D7378C4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224"/>
            <a:ext cx="10512547" cy="43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FDF2-A960-44DF-9E06-5FBF9A89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&amp; Indexing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335CA-2E9F-4DEB-8888-AC9B3C87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54" y="666728"/>
            <a:ext cx="4509277" cy="5465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B14B1B-9A3D-4FF9-8E19-2A96E9241070}"/>
              </a:ext>
            </a:extLst>
          </p:cNvPr>
          <p:cNvSpPr/>
          <p:nvPr/>
        </p:nvSpPr>
        <p:spPr>
          <a:xfrm>
            <a:off x="7821226" y="1908699"/>
            <a:ext cx="1740023" cy="1447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0338-6971-468B-A06A-42880BF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</a:t>
            </a:r>
            <a:endParaRPr lang="zh-CN" altLang="en-US" dirty="0"/>
          </a:p>
        </p:txBody>
      </p:sp>
      <p:pic>
        <p:nvPicPr>
          <p:cNvPr id="3074" name="Picture 2" descr="Unicode">
            <a:extLst>
              <a:ext uri="{FF2B5EF4-FFF2-40B4-BE49-F238E27FC236}">
                <a16:creationId xmlns:a16="http://schemas.microsoft.com/office/drawing/2014/main" id="{61307F6F-B130-456B-A55B-A3BF127D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59" y="850205"/>
            <a:ext cx="7018564" cy="33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447EE02-7FD2-4888-814D-9D8C20C17065}"/>
              </a:ext>
            </a:extLst>
          </p:cNvPr>
          <p:cNvSpPr/>
          <p:nvPr/>
        </p:nvSpPr>
        <p:spPr>
          <a:xfrm>
            <a:off x="461477" y="1690688"/>
            <a:ext cx="3000652" cy="1231776"/>
          </a:xfrm>
          <a:prstGeom prst="cloudCallout">
            <a:avLst>
              <a:gd name="adj1" fmla="val -25461"/>
              <a:gd name="adj2" fmla="val 79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 a unique code to each word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63930-5855-444D-8E48-3E148763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4" y="3429000"/>
            <a:ext cx="1104900" cy="1085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01097FA-9BE8-44E1-A034-A22D3AA96BD8}"/>
              </a:ext>
            </a:extLst>
          </p:cNvPr>
          <p:cNvSpPr/>
          <p:nvPr/>
        </p:nvSpPr>
        <p:spPr>
          <a:xfrm>
            <a:off x="3524435" y="2118049"/>
            <a:ext cx="116886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Unicode</a:t>
            </a:r>
            <a:endParaRPr lang="zh-CN" altLang="en-US" sz="1600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96881A0A-7DAE-4349-9CDD-CC0905775823}"/>
              </a:ext>
            </a:extLst>
          </p:cNvPr>
          <p:cNvSpPr/>
          <p:nvPr/>
        </p:nvSpPr>
        <p:spPr>
          <a:xfrm>
            <a:off x="461477" y="4935984"/>
            <a:ext cx="3000652" cy="1231776"/>
          </a:xfrm>
          <a:prstGeom prst="cloudCallout">
            <a:avLst>
              <a:gd name="adj1" fmla="val -25266"/>
              <a:gd name="adj2" fmla="val -8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to encode relationships</a:t>
            </a:r>
            <a:endParaRPr lang="zh-CN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FEA83C-CA2A-4FD6-B880-BB9FDDF411AF}"/>
              </a:ext>
            </a:extLst>
          </p:cNvPr>
          <p:cNvSpPr/>
          <p:nvPr/>
        </p:nvSpPr>
        <p:spPr>
          <a:xfrm>
            <a:off x="3524435" y="5010040"/>
            <a:ext cx="1784412" cy="1083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Feature-based encoding</a:t>
            </a:r>
            <a:endParaRPr lang="zh-CN" alt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6C3C150-F1D7-4810-8007-329BDCC5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88585"/>
              </p:ext>
            </p:extLst>
          </p:nvPr>
        </p:nvGraphicFramePr>
        <p:xfrm>
          <a:off x="5491701" y="5005164"/>
          <a:ext cx="6306722" cy="1104900"/>
        </p:xfrm>
        <a:graphic>
          <a:graphicData uri="http://schemas.openxmlformats.org/drawingml/2006/table">
            <a:tbl>
              <a:tblPr/>
              <a:tblGrid>
                <a:gridCol w="845594">
                  <a:extLst>
                    <a:ext uri="{9D8B030D-6E8A-4147-A177-3AD203B41FA5}">
                      <a16:colId xmlns:a16="http://schemas.microsoft.com/office/drawing/2014/main" val="1538051127"/>
                    </a:ext>
                  </a:extLst>
                </a:gridCol>
                <a:gridCol w="845594">
                  <a:extLst>
                    <a:ext uri="{9D8B030D-6E8A-4147-A177-3AD203B41FA5}">
                      <a16:colId xmlns:a16="http://schemas.microsoft.com/office/drawing/2014/main" val="3003549193"/>
                    </a:ext>
                  </a:extLst>
                </a:gridCol>
                <a:gridCol w="845594">
                  <a:extLst>
                    <a:ext uri="{9D8B030D-6E8A-4147-A177-3AD203B41FA5}">
                      <a16:colId xmlns:a16="http://schemas.microsoft.com/office/drawing/2014/main" val="697919297"/>
                    </a:ext>
                  </a:extLst>
                </a:gridCol>
                <a:gridCol w="845594">
                  <a:extLst>
                    <a:ext uri="{9D8B030D-6E8A-4147-A177-3AD203B41FA5}">
                      <a16:colId xmlns:a16="http://schemas.microsoft.com/office/drawing/2014/main" val="1209463941"/>
                    </a:ext>
                  </a:extLst>
                </a:gridCol>
                <a:gridCol w="845594">
                  <a:extLst>
                    <a:ext uri="{9D8B030D-6E8A-4147-A177-3AD203B41FA5}">
                      <a16:colId xmlns:a16="http://schemas.microsoft.com/office/drawing/2014/main" val="4109914644"/>
                    </a:ext>
                  </a:extLst>
                </a:gridCol>
                <a:gridCol w="1233158">
                  <a:extLst>
                    <a:ext uri="{9D8B030D-6E8A-4147-A177-3AD203B41FA5}">
                      <a16:colId xmlns:a16="http://schemas.microsoft.com/office/drawing/2014/main" val="3157939112"/>
                    </a:ext>
                  </a:extLst>
                </a:gridCol>
                <a:gridCol w="845594">
                  <a:extLst>
                    <a:ext uri="{9D8B030D-6E8A-4147-A177-3AD203B41FA5}">
                      <a16:colId xmlns:a16="http://schemas.microsoft.com/office/drawing/2014/main" val="72267734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creatures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plush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woof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walk upright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intelligent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811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221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738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8854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Android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1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4143-C0E0-4756-A006-BDA73230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altLang="zh-CN" sz="4800" dirty="0"/>
              <a:t>Embedding</a:t>
            </a:r>
            <a:endParaRPr lang="zh-CN" altLang="en-US" sz="48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7FDB-F66C-4ACA-89C4-2F7AF5F2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altLang="zh-CN" sz="2200" dirty="0"/>
              <a:t>Impossible to define artificially</a:t>
            </a:r>
          </a:p>
          <a:p>
            <a:r>
              <a:rPr lang="en-US" altLang="zh-CN" sz="2200" dirty="0"/>
              <a:t>Obtained through machine learning</a:t>
            </a:r>
            <a:endParaRPr lang="zh-CN" alt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67894-A42E-4574-AA70-C3F60F4F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354" y="2631949"/>
            <a:ext cx="4020694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1AC98-C639-4324-89F1-17F9E820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" y="3031236"/>
            <a:ext cx="5468112" cy="30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A225-A023-477E-838B-6860E633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Database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777C-B887-4C0A-83DC-1C3F6C6A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Quickly retrieve similar vectors</a:t>
            </a:r>
          </a:p>
          <a:p>
            <a:r>
              <a:rPr lang="en-US" altLang="zh-CN" dirty="0"/>
              <a:t>How to compare vector similarities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Cosine similarity</a:t>
            </a:r>
          </a:p>
          <a:p>
            <a:pPr lvl="1"/>
            <a:r>
              <a:rPr lang="en-US" altLang="zh-CN" dirty="0"/>
              <a:t>Euclidean distance</a:t>
            </a:r>
          </a:p>
          <a:p>
            <a:r>
              <a:rPr lang="en-US" altLang="zh-CN" dirty="0"/>
              <a:t>Related algorithm</a:t>
            </a:r>
          </a:p>
          <a:p>
            <a:pPr lvl="1"/>
            <a:r>
              <a:rPr lang="en-US" altLang="zh-CN" dirty="0"/>
              <a:t>Clustering</a:t>
            </a:r>
          </a:p>
          <a:p>
            <a:pPr lvl="1"/>
            <a:r>
              <a:rPr lang="en-US" altLang="zh-CN" dirty="0"/>
              <a:t>Locality Sensitive Hashing + Segmentation</a:t>
            </a:r>
          </a:p>
          <a:p>
            <a:pPr lvl="1"/>
            <a:r>
              <a:rPr lang="en-US" altLang="zh-CN" dirty="0"/>
              <a:t>Quantization</a:t>
            </a:r>
          </a:p>
          <a:p>
            <a:pPr lvl="1"/>
            <a:r>
              <a:rPr lang="en-US" altLang="zh-CN" dirty="0"/>
              <a:t>Fast Approximate Nearest Neighbors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D2CF7-68CF-4153-9FFE-F8B7E4F4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479" y="1377861"/>
            <a:ext cx="2569321" cy="2051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7A172-9350-4856-9081-8953DD03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925" y="3757336"/>
            <a:ext cx="3713875" cy="2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B91D-3DCD-4C0C-B027-6C25C38F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303F-51F8-4D95-A164-C83A0776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4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369D-3B50-45EE-815B-B256C3E9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- Empower Traditional Applications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929C-838B-4D48-92F8-0DF078F5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363B-8CB6-40A7-9A6E-788D57BC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Tools Suggestion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134B-93CB-4F93-8B44-23762619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Suggestion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Original AI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Powerful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Stable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Easily bypass restrictions</a:t>
            </a:r>
          </a:p>
          <a:p>
            <a:r>
              <a:rPr lang="en-US" altLang="zh-CN" dirty="0"/>
              <a:t>Suggestions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Bing AI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https://www.bing.com/chat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POE : </a:t>
            </a:r>
            <a:r>
              <a:rPr lang="en-US" altLang="zh-CN" dirty="0">
                <a:hlinkClick r:id="rId3"/>
              </a:rPr>
              <a:t>https://poe.com/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9BC2940-49E3-4A9D-B52A-DC2B37C563A1}"/>
              </a:ext>
            </a:extLst>
          </p:cNvPr>
          <p:cNvSpPr/>
          <p:nvPr/>
        </p:nvSpPr>
        <p:spPr>
          <a:xfrm>
            <a:off x="5075068" y="2627789"/>
            <a:ext cx="3598415" cy="955614"/>
          </a:xfrm>
          <a:prstGeom prst="wedgeEllipseCallout">
            <a:avLst>
              <a:gd name="adj1" fmla="val -55821"/>
              <a:gd name="adj2" fmla="val 1377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</a:p>
          <a:p>
            <a:pPr algn="ctr"/>
            <a:r>
              <a:rPr lang="en-US" altLang="zh-CN" dirty="0"/>
              <a:t>Can access web directly</a:t>
            </a:r>
            <a:endParaRPr lang="zh-CN" altLang="en-US" dirty="0"/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2621E9BD-2DC8-451E-8E8A-3689CE8E0498}"/>
              </a:ext>
            </a:extLst>
          </p:cNvPr>
          <p:cNvSpPr/>
          <p:nvPr/>
        </p:nvSpPr>
        <p:spPr>
          <a:xfrm>
            <a:off x="6658251" y="4332300"/>
            <a:ext cx="2894121" cy="435006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Suggestion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0356-04F3-4B59-880B-8547F71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 Topic: How to Access AI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0834-EB38-4AF9-B567-D0359DE3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9" y="1812591"/>
            <a:ext cx="1876231" cy="1881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4E60E-90DA-4093-A2D6-99E5D8229665}"/>
              </a:ext>
            </a:extLst>
          </p:cNvPr>
          <p:cNvSpPr/>
          <p:nvPr/>
        </p:nvSpPr>
        <p:spPr>
          <a:xfrm>
            <a:off x="838201" y="2357366"/>
            <a:ext cx="1260629" cy="69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/>
              </a:rPr>
              <a:t>VPS</a:t>
            </a:r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87F61-4D08-401C-B6B1-BB52775F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308" y="1788341"/>
            <a:ext cx="1948107" cy="193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10C35-8CF0-42FF-A927-FF3F1157A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391" y="4045112"/>
            <a:ext cx="1948107" cy="19361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C8BD3D-8B90-4AF9-AF4A-0EFDDFDBD601}"/>
              </a:ext>
            </a:extLst>
          </p:cNvPr>
          <p:cNvSpPr/>
          <p:nvPr/>
        </p:nvSpPr>
        <p:spPr>
          <a:xfrm>
            <a:off x="838200" y="4666981"/>
            <a:ext cx="1260629" cy="69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/>
              </a:rPr>
              <a:t>Client Linux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6D81C-3027-49A9-95F8-4E27087B9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5639" y="4011975"/>
            <a:ext cx="2021010" cy="2002469"/>
          </a:xfrm>
          <a:prstGeom prst="rect">
            <a:avLst/>
          </a:prstGeom>
        </p:spPr>
      </p:pic>
      <p:pic>
        <p:nvPicPr>
          <p:cNvPr id="1026" name="Picture 2" descr="upload.wikimedia.org/wikipedia/commons/thumb/e/e1/...">
            <a:extLst>
              <a:ext uri="{FF2B5EF4-FFF2-40B4-BE49-F238E27FC236}">
                <a16:creationId xmlns:a16="http://schemas.microsoft.com/office/drawing/2014/main" id="{6F0021AB-51FF-4B23-9EA1-F6028293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57" y="2775303"/>
            <a:ext cx="1073401" cy="10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9/98/Micros...">
            <a:extLst>
              <a:ext uri="{FF2B5EF4-FFF2-40B4-BE49-F238E27FC236}">
                <a16:creationId xmlns:a16="http://schemas.microsoft.com/office/drawing/2014/main" id="{79139347-A395-4FB0-90CD-122F6005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684" y="2805731"/>
            <a:ext cx="1073401" cy="107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CF5138-DBBA-4696-A8C4-C65072D148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7666" y="4460651"/>
            <a:ext cx="3677189" cy="610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B5B4954-B328-42BE-9EEF-810D1AD3AD62}"/>
              </a:ext>
            </a:extLst>
          </p:cNvPr>
          <p:cNvSpPr/>
          <p:nvPr/>
        </p:nvSpPr>
        <p:spPr>
          <a:xfrm>
            <a:off x="9683725" y="3077936"/>
            <a:ext cx="501192" cy="468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90027-48EE-4952-99F7-BA5E085EE0BC}"/>
              </a:ext>
            </a:extLst>
          </p:cNvPr>
          <p:cNvSpPr/>
          <p:nvPr/>
        </p:nvSpPr>
        <p:spPr>
          <a:xfrm>
            <a:off x="9692080" y="3848704"/>
            <a:ext cx="501192" cy="4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490BE-3FAF-4014-A376-6B3D6258AB06}"/>
              </a:ext>
            </a:extLst>
          </p:cNvPr>
          <p:cNvSpPr/>
          <p:nvPr/>
        </p:nvSpPr>
        <p:spPr>
          <a:xfrm>
            <a:off x="4648641" y="2357366"/>
            <a:ext cx="1260629" cy="69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11"/>
              </a:rPr>
              <a:t>Server</a:t>
            </a:r>
            <a:endParaRPr lang="en-US" altLang="zh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A5470-9D14-421B-955E-5E84EA46E686}"/>
              </a:ext>
            </a:extLst>
          </p:cNvPr>
          <p:cNvSpPr/>
          <p:nvPr/>
        </p:nvSpPr>
        <p:spPr>
          <a:xfrm>
            <a:off x="4648640" y="4666979"/>
            <a:ext cx="1260629" cy="692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12"/>
              </a:rPr>
              <a:t>Client (Windows)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58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DB68-90F6-4218-9FD5-341F9BD4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Prompts Principle – Clarify instruction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5458-FA3D-4CD1-82C6-38ACD521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1"/>
            <a:ext cx="10515600" cy="5062194"/>
          </a:xfrm>
        </p:spPr>
        <p:txBody>
          <a:bodyPr>
            <a:normAutofit/>
          </a:bodyPr>
          <a:lstStyle/>
          <a:p>
            <a:r>
              <a:rPr lang="en-US" altLang="zh-CN" dirty="0"/>
              <a:t>Specify the language of the conversation</a:t>
            </a:r>
          </a:p>
          <a:p>
            <a:pPr lvl="1"/>
            <a:r>
              <a:rPr lang="en-US" altLang="zh-CN" dirty="0"/>
              <a:t>Or conversation starts with you Language</a:t>
            </a:r>
          </a:p>
          <a:p>
            <a:r>
              <a:rPr lang="en-US" altLang="zh-CN" dirty="0"/>
              <a:t>Use delimiters to clearly indicate different parts of prompts</a:t>
            </a:r>
          </a:p>
          <a:p>
            <a:pPr lvl="1"/>
            <a:r>
              <a:rPr lang="en-US" altLang="zh-CN" dirty="0"/>
              <a:t>Quotes</a:t>
            </a:r>
            <a:r>
              <a:rPr lang="zh-CN" altLang="en-US" dirty="0"/>
              <a:t>，</a:t>
            </a:r>
            <a:r>
              <a:rPr lang="en-US" altLang="zh-CN" dirty="0"/>
              <a:t>Triple quotes, brackets, XML tags</a:t>
            </a:r>
          </a:p>
          <a:p>
            <a:pPr lvl="1"/>
            <a:r>
              <a:rPr lang="en-US" altLang="zh-CN" dirty="0"/>
              <a:t>Differentiate between prompts and data</a:t>
            </a:r>
          </a:p>
          <a:p>
            <a:r>
              <a:rPr lang="en-US" altLang="zh-CN" dirty="0"/>
              <a:t>Give scenarios</a:t>
            </a:r>
          </a:p>
          <a:p>
            <a:pPr lvl="1"/>
            <a:r>
              <a:rPr lang="en-US" altLang="zh-CN" dirty="0"/>
              <a:t>Different scenario may get different result</a:t>
            </a:r>
          </a:p>
          <a:p>
            <a:r>
              <a:rPr lang="en-US" altLang="zh-CN" dirty="0"/>
              <a:t>Provide sufficient context</a:t>
            </a:r>
          </a:p>
          <a:p>
            <a:pPr lvl="1"/>
            <a:r>
              <a:rPr lang="en-US" altLang="zh-CN" dirty="0"/>
              <a:t>Generated results are context-sensitive</a:t>
            </a:r>
          </a:p>
          <a:p>
            <a:r>
              <a:rPr lang="en-US" altLang="zh-CN" dirty="0"/>
              <a:t>Provide examples</a:t>
            </a:r>
          </a:p>
          <a:p>
            <a:pPr lvl="1"/>
            <a:r>
              <a:rPr lang="en-US" altLang="zh-CN" dirty="0"/>
              <a:t>Having a template is easier than starting from scratch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88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7317-B97C-41DA-ABDA-59489E80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Prompts Principle – Guide AI to think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731E-77AE-4E02-BBA7-6D2A5FA89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Guide AI to give the right direction</a:t>
            </a:r>
          </a:p>
          <a:p>
            <a:r>
              <a:rPr lang="en-US" altLang="zh-CN" dirty="0"/>
              <a:t>Guide AI disassemble steps</a:t>
            </a:r>
          </a:p>
          <a:p>
            <a:r>
              <a:rPr lang="en-US" altLang="zh-CN" dirty="0"/>
              <a:t>Guide AI to give context</a:t>
            </a:r>
          </a:p>
          <a:p>
            <a:r>
              <a:rPr lang="en-US" altLang="zh-CN" dirty="0"/>
              <a:t>Guide AI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45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CFFB-6AC1-4247-BD2B-8F3E8DE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Prompts Principle – Iterate and adjust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4A04-2DFC-4319-B82A-42A2AE17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you prompts in text editor</a:t>
            </a:r>
          </a:p>
          <a:p>
            <a:r>
              <a:rPr lang="en-US" altLang="zh-CN" dirty="0"/>
              <a:t>Continuously adjust your prompts based on feedback</a:t>
            </a:r>
          </a:p>
          <a:p>
            <a:r>
              <a:rPr lang="en-US" altLang="zh-CN" dirty="0"/>
              <a:t>If responses fall into the trap of low quality and misdirected responses, start over immediately</a:t>
            </a:r>
          </a:p>
          <a:p>
            <a:r>
              <a:rPr lang="en-US" altLang="zh-CN" dirty="0"/>
              <a:t>Keep iterating until you get satisfactory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4B76-61C7-4C63-86E8-A8D47451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Programing - Prolegomenon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8AAD-FA04-4727-9C9C-8429B8F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must know WHAT to do</a:t>
            </a:r>
          </a:p>
          <a:p>
            <a:r>
              <a:rPr lang="en-US" altLang="zh-CN" dirty="0"/>
              <a:t>You should know HOW to do, if not, “Guide AI to give the right direction” and understand it.</a:t>
            </a:r>
          </a:p>
          <a:p>
            <a:r>
              <a:rPr lang="en-US" altLang="zh-CN" dirty="0"/>
              <a:t>Clearly describe your expectations in HOW, able to check the result.</a:t>
            </a:r>
          </a:p>
          <a:p>
            <a:r>
              <a:rPr lang="en-US" altLang="zh-CN" dirty="0"/>
              <a:t>Reference to the “Prompts Principle”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07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4689-0012-4BEA-85D7-61A9ED2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 Programing - Operation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280C-0012-4065-8093-11FC1B8A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Explicit programming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"Please use C/C++/Python/Kotlin/Shell script to implement the following functions“</a:t>
            </a:r>
          </a:p>
          <a:p>
            <a:r>
              <a:rPr lang="en-US" altLang="zh-CN" dirty="0"/>
              <a:t>Clear limits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"Use only basic Linux commands“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"Only use C++ standard library“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"Don't use dynamically allocated memory“</a:t>
            </a:r>
          </a:p>
          <a:p>
            <a:r>
              <a:rPr lang="en-US" altLang="zh-CN" dirty="0"/>
              <a:t>Ask to check conditions and point out missing conditions and logic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"If there are logical errors or missing conditions in a request, please point it out“</a:t>
            </a:r>
          </a:p>
          <a:p>
            <a:r>
              <a:rPr lang="en-US" altLang="zh-CN" dirty="0"/>
              <a:t>Estimate the length of generated code and make a reasonable split of requirements or code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“First output the __</a:t>
            </a:r>
            <a:r>
              <a:rPr lang="en-US" altLang="zh-CN" dirty="0" err="1"/>
              <a:t>init</a:t>
            </a:r>
            <a:r>
              <a:rPr lang="en-US" altLang="zh-CN" dirty="0"/>
              <a:t>__() function and </a:t>
            </a:r>
            <a:r>
              <a:rPr lang="en-US" altLang="zh-CN" dirty="0" err="1"/>
              <a:t>init_ui</a:t>
            </a:r>
            <a:r>
              <a:rPr lang="en-US" altLang="zh-CN" dirty="0"/>
              <a:t>() function.”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"Output one test case at a time, I say "continue" and enter the next one"</a:t>
            </a:r>
          </a:p>
        </p:txBody>
      </p:sp>
    </p:spTree>
    <p:extLst>
      <p:ext uri="{BB962C8B-B14F-4D97-AF65-F5344CB8AC3E}">
        <p14:creationId xmlns:p14="http://schemas.microsoft.com/office/powerpoint/2010/main" val="155818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691</Words>
  <Application>Microsoft Office PowerPoint</Application>
  <PresentationFormat>Widescreen</PresentationFormat>
  <Paragraphs>134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Wingdings</vt:lpstr>
      <vt:lpstr>Office Theme</vt:lpstr>
      <vt:lpstr>Packager Shell Object</vt:lpstr>
      <vt:lpstr>Hugging AI </vt:lpstr>
      <vt:lpstr>Demo - Empower Traditional Applications</vt:lpstr>
      <vt:lpstr>LLM Tools Suggestion</vt:lpstr>
      <vt:lpstr>Bonus Topic: How to Access AI</vt:lpstr>
      <vt:lpstr>Prompts Principle – Clarify instruction</vt:lpstr>
      <vt:lpstr>Prompts Principle – Guide AI to think</vt:lpstr>
      <vt:lpstr>Prompts Principle – Iterate and adjust</vt:lpstr>
      <vt:lpstr>GPT Programing - Prolegomenon</vt:lpstr>
      <vt:lpstr>GPT Programing - Operation</vt:lpstr>
      <vt:lpstr>GPT Programing - Operation</vt:lpstr>
      <vt:lpstr>GPT Programing - Example</vt:lpstr>
      <vt:lpstr>GPT Programing - Tips</vt:lpstr>
      <vt:lpstr>Retrieval-Augmented Generation（RAG）</vt:lpstr>
      <vt:lpstr>Database &amp; Indexing</vt:lpstr>
      <vt:lpstr>Encoding</vt:lpstr>
      <vt:lpstr>Embedding</vt:lpstr>
      <vt:lpstr>Vector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AI </dc:title>
  <dc:creator>Yufei QIU</dc:creator>
  <cp:lastModifiedBy>Yufei QIU</cp:lastModifiedBy>
  <cp:revision>143</cp:revision>
  <dcterms:created xsi:type="dcterms:W3CDTF">2024-03-29T02:02:01Z</dcterms:created>
  <dcterms:modified xsi:type="dcterms:W3CDTF">2024-04-16T07:23:33Z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507802-f8e4-4e38-829c-ac8ea9b241e4_Enabled">
    <vt:lpwstr>true</vt:lpwstr>
  </property>
  <property fmtid="{D5CDD505-2E9C-101B-9397-08002B2CF9AE}" pid="3" name="MSIP_Label_23507802-f8e4-4e38-829c-ac8ea9b241e4_SetDate">
    <vt:lpwstr>2024-04-16T07:23:33Z</vt:lpwstr>
  </property>
  <property fmtid="{D5CDD505-2E9C-101B-9397-08002B2CF9AE}" pid="4" name="MSIP_Label_23507802-f8e4-4e38-829c-ac8ea9b241e4_Method">
    <vt:lpwstr>Privileged</vt:lpwstr>
  </property>
  <property fmtid="{D5CDD505-2E9C-101B-9397-08002B2CF9AE}" pid="5" name="MSIP_Label_23507802-f8e4-4e38-829c-ac8ea9b241e4_Name">
    <vt:lpwstr>Public v2</vt:lpwstr>
  </property>
  <property fmtid="{D5CDD505-2E9C-101B-9397-08002B2CF9AE}" pid="6" name="MSIP_Label_23507802-f8e4-4e38-829c-ac8ea9b241e4_SiteId">
    <vt:lpwstr>6e51e1ad-c54b-4b39-b598-0ffe9ae68fef</vt:lpwstr>
  </property>
  <property fmtid="{D5CDD505-2E9C-101B-9397-08002B2CF9AE}" pid="7" name="MSIP_Label_23507802-f8e4-4e38-829c-ac8ea9b241e4_ActionId">
    <vt:lpwstr>1bd723e0-bebc-486c-89db-2a32677f927d</vt:lpwstr>
  </property>
  <property fmtid="{D5CDD505-2E9C-101B-9397-08002B2CF9AE}" pid="8" name="MSIP_Label_23507802-f8e4-4e38-829c-ac8ea9b241e4_ContentBits">
    <vt:lpwstr>2</vt:lpwstr>
  </property>
</Properties>
</file>