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5.xml" ContentType="application/vnd.openxmlformats-officedocument.theme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tags/tag3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69" r:id="rId3"/>
    <p:sldMasterId id="2147483687" r:id="rId4"/>
  </p:sldMasterIdLst>
  <p:notesMasterIdLst>
    <p:notesMasterId r:id="rId15"/>
  </p:notesMasterIdLst>
  <p:sldIdLst>
    <p:sldId id="256" r:id="rId5"/>
    <p:sldId id="270" r:id="rId6"/>
    <p:sldId id="284" r:id="rId7"/>
    <p:sldId id="277" r:id="rId8"/>
    <p:sldId id="278" r:id="rId9"/>
    <p:sldId id="279" r:id="rId10"/>
    <p:sldId id="280" r:id="rId11"/>
    <p:sldId id="281" r:id="rId12"/>
    <p:sldId id="282" r:id="rId13"/>
    <p:sldId id="27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duction" id="{718D3C4D-8E05-4587-B923-6CF8E695866A}">
          <p14:sldIdLst>
            <p14:sldId id="256"/>
          </p14:sldIdLst>
        </p14:section>
        <p14:section name="Layouts" id="{AF46CEA6-A90B-4CB7-A2B2-5C1DA798E37F}">
          <p14:sldIdLst>
            <p14:sldId id="270"/>
            <p14:sldId id="284"/>
            <p14:sldId id="277"/>
            <p14:sldId id="278"/>
            <p14:sldId id="279"/>
          </p14:sldIdLst>
        </p14:section>
        <p14:section name="Responsive Design" id="{FB023100-9411-4C9D-93D4-DD9B7549383E}">
          <p14:sldIdLst>
            <p14:sldId id="280"/>
            <p14:sldId id="281"/>
            <p14:sldId id="282"/>
          </p14:sldIdLst>
        </p14:section>
        <p14:section name="Outro" id="{8C37D5D9-E896-4E30-9740-3BF5972A5723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3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4D83FA7-A284-4783-B25B-80CE030A4BC7}" type="datetimeFigureOut">
              <a:rPr lang="hu-HU" smtClean="0"/>
              <a:pPr/>
              <a:t>2025. 03. 26.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44553371-DB89-4A46-8217-6BB19FC0A0FF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441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3371-DB89-4A46-8217-6BB19FC0A0FF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508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95772-E7A8-E6F0-40FA-2C9AE362F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80ABCD7E-CA08-DD9D-B684-3D98F73821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119D9978-BB11-B56E-59CD-CDEC69761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CB79EF-628A-8C85-9972-14C895656D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5F0-2B40-4918-AB6A-E59D3E7C4734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2618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F99C5-9AF9-9133-4090-F04636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DDC4764B-E190-607E-4637-FDEF1EBABF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0FABFABC-8711-1DAA-B8E1-3ECA95BE1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2A6D302-4030-0D30-C6BF-38C76831D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5F0-2B40-4918-AB6A-E59D3E7C4734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1504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2FAB3-989E-1705-998F-19F6620B7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A58E4CF4-89D3-B4D7-BA61-F18F47568C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F9086DB0-E967-5213-C506-12926BC99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D8CF897-6E5D-A6C0-F25A-079306F55B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5F0-2B40-4918-AB6A-E59D3E7C4734}" type="slidenum">
              <a:rPr lang="hu-HU" smtClean="0"/>
              <a:pPr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6748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1659D-E0BD-A0EC-B9AE-67C89403C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4E3DBAA7-B71F-2DB1-62A1-A27914DC1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DE152AEE-C719-D005-18DE-CE103995F1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8E2760F-E6D2-43B1-E1D4-7960B8B7E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5F0-2B40-4918-AB6A-E59D3E7C4734}" type="slidenum">
              <a:rPr lang="hu-HU" smtClean="0"/>
              <a:pPr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5977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0F8A8-1746-3817-1D8A-56BA42AF0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E9B587E4-1D68-4C75-54CA-2C3B682A3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DEDD3214-1287-9B8D-332A-FD1147F80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E1F5D4B-18E8-19B9-5E10-6DC58CAEB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5F0-2B40-4918-AB6A-E59D3E7C4734}" type="slidenum">
              <a:rPr lang="hu-HU" smtClean="0"/>
              <a:pPr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4190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B8FB8-FD47-73DD-702C-D0410598F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AA075FB7-2606-BB14-1340-8E8355002A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E3C5245E-29E4-C254-F63C-862151A62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6505F45-0654-7D53-0705-2E93FA8F8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EB5F0-2B40-4918-AB6A-E59D3E7C4734}" type="slidenum">
              <a:rPr lang="hu-HU" smtClean="0"/>
              <a:pPr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3945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>
  <p:cSld name="Címdia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98CD9A0F-785C-BA5E-AA90-A9D6BBB997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71509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118492" y="1068208"/>
            <a:ext cx="9776658" cy="236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13" name="Google Shape;13;p17"/>
          <p:cNvSpPr txBox="1"/>
          <p:nvPr/>
        </p:nvSpPr>
        <p:spPr>
          <a:xfrm>
            <a:off x="118492" y="6238659"/>
            <a:ext cx="1201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000" b="0" i="0" u="none" strike="noStrike" cap="none" smtClean="0">
                <a:solidFill>
                  <a:schemeClr val="dk1"/>
                </a:solidFill>
                <a:latin typeface="Fellix" pitchFamily="2" charset="77"/>
                <a:ea typeface="Arial"/>
                <a:cs typeface="Fellix" pitchFamily="2" charset="77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hu-HU" sz="2000" b="0" i="0" u="none" strike="noStrike" cap="none" dirty="0">
              <a:solidFill>
                <a:schemeClr val="dk1"/>
              </a:solidFill>
              <a:latin typeface="Fellix" pitchFamily="2" charset="77"/>
              <a:ea typeface="Arial"/>
              <a:cs typeface="Fellix" pitchFamily="2" charset="77"/>
              <a:sym typeface="Arial"/>
            </a:endParaRPr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1"/>
          </p:nvPr>
        </p:nvSpPr>
        <p:spPr>
          <a:xfrm>
            <a:off x="1320204" y="3743961"/>
            <a:ext cx="4290887" cy="155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175992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a" preserve="1">
  <p:cSld name="list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35784792-16FE-7456-CE0B-3A492314F4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704750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Google Shape;24;p19"/>
          <p:cNvSpPr txBox="1"/>
          <p:nvPr/>
        </p:nvSpPr>
        <p:spPr>
          <a:xfrm>
            <a:off x="118491" y="6238659"/>
            <a:ext cx="1782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000" b="0" i="0" u="none" strike="noStrike" cap="none" smtClean="0">
                <a:solidFill>
                  <a:schemeClr val="dk1"/>
                </a:solidFill>
                <a:latin typeface="Fellix" pitchFamily="2" charset="77"/>
                <a:ea typeface="Arial"/>
                <a:cs typeface="Fellix" pitchFamily="2" charset="77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hu-HU" sz="2000" b="0" i="0" u="none" strike="noStrike" cap="none" dirty="0">
              <a:solidFill>
                <a:schemeClr val="dk1"/>
              </a:solidFill>
              <a:latin typeface="Fellix" pitchFamily="2" charset="77"/>
              <a:ea typeface="Arial"/>
              <a:cs typeface="Fellix" pitchFamily="2" charset="77"/>
              <a:sym typeface="Arial"/>
            </a:endParaRPr>
          </a:p>
        </p:txBody>
      </p:sp>
      <p:sp>
        <p:nvSpPr>
          <p:cNvPr id="26" name="Google Shape;26;p19"/>
          <p:cNvSpPr txBox="1">
            <a:spLocks noGrp="1"/>
          </p:cNvSpPr>
          <p:nvPr>
            <p:ph type="subTitle" idx="1"/>
          </p:nvPr>
        </p:nvSpPr>
        <p:spPr>
          <a:xfrm>
            <a:off x="1320204" y="1173478"/>
            <a:ext cx="10662246" cy="60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27" name="Google Shape;27;p19"/>
          <p:cNvSpPr txBox="1">
            <a:spLocks noGrp="1"/>
          </p:cNvSpPr>
          <p:nvPr>
            <p:ph type="body" idx="2"/>
          </p:nvPr>
        </p:nvSpPr>
        <p:spPr>
          <a:xfrm>
            <a:off x="1320204" y="1847301"/>
            <a:ext cx="10662246" cy="51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1320204" y="2498785"/>
            <a:ext cx="10662246" cy="50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hu-HU" dirty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8861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gramos" preserve="1">
  <p:cSld name="diagram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A3E6D446-228D-F817-F3E5-B43238A69A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19592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1310692" y="5249942"/>
            <a:ext cx="2943939" cy="54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4" name="Google Shape;34;p20"/>
          <p:cNvSpPr txBox="1"/>
          <p:nvPr/>
        </p:nvSpPr>
        <p:spPr>
          <a:xfrm>
            <a:off x="118492" y="6238659"/>
            <a:ext cx="1192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000" b="0" i="0" u="none" strike="noStrike" cap="none" smtClean="0">
                <a:solidFill>
                  <a:schemeClr val="dk1"/>
                </a:solidFill>
                <a:latin typeface="Fellix" pitchFamily="2" charset="77"/>
                <a:ea typeface="Arial"/>
                <a:cs typeface="Fellix" pitchFamily="2" charset="77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hu-HU" sz="2000" b="0" i="0" u="none" strike="noStrike" cap="none" dirty="0">
              <a:solidFill>
                <a:schemeClr val="dk1"/>
              </a:solidFill>
              <a:latin typeface="Fellix" pitchFamily="2" charset="77"/>
              <a:ea typeface="Arial"/>
              <a:cs typeface="Fellix" pitchFamily="2" charset="77"/>
              <a:sym typeface="Arial"/>
            </a:endParaRPr>
          </a:p>
        </p:txBody>
      </p:sp>
      <p:sp>
        <p:nvSpPr>
          <p:cNvPr id="35" name="Google Shape;35;p20"/>
          <p:cNvSpPr>
            <a:spLocks noGrp="1"/>
          </p:cNvSpPr>
          <p:nvPr>
            <p:ph type="chart" idx="2"/>
          </p:nvPr>
        </p:nvSpPr>
        <p:spPr>
          <a:xfrm>
            <a:off x="214924" y="1404938"/>
            <a:ext cx="4579814" cy="359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Diagram beszúrásához kattintson az ikonra</a:t>
            </a:r>
          </a:p>
        </p:txBody>
      </p:sp>
      <p:sp>
        <p:nvSpPr>
          <p:cNvPr id="36" name="Google Shape;36;p20"/>
          <p:cNvSpPr>
            <a:spLocks noGrp="1"/>
          </p:cNvSpPr>
          <p:nvPr>
            <p:ph type="chart" idx="3"/>
          </p:nvPr>
        </p:nvSpPr>
        <p:spPr>
          <a:xfrm>
            <a:off x="6200502" y="1412150"/>
            <a:ext cx="2185851" cy="359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Diagram beszúrásához kattintson az ikonra</a:t>
            </a:r>
          </a:p>
        </p:txBody>
      </p:sp>
      <p:sp>
        <p:nvSpPr>
          <p:cNvPr id="37" name="Google Shape;37;p20"/>
          <p:cNvSpPr>
            <a:spLocks noGrp="1"/>
          </p:cNvSpPr>
          <p:nvPr>
            <p:ph type="chart" idx="4"/>
          </p:nvPr>
        </p:nvSpPr>
        <p:spPr>
          <a:xfrm>
            <a:off x="9791225" y="1412150"/>
            <a:ext cx="2185851" cy="359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Diagram beszúrásához kattintson az ikonra</a:t>
            </a:r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6103048" y="5249942"/>
            <a:ext cx="2283305" cy="51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39" name="Google Shape;39;p20"/>
          <p:cNvSpPr txBox="1">
            <a:spLocks noGrp="1"/>
          </p:cNvSpPr>
          <p:nvPr>
            <p:ph type="subTitle" idx="5"/>
          </p:nvPr>
        </p:nvSpPr>
        <p:spPr>
          <a:xfrm>
            <a:off x="9702107" y="5249942"/>
            <a:ext cx="2283305" cy="50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3839880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ép - aláírással" preserve="1">
  <p:cSld name="3 kép - aláírással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F25FA21C-C66E-C0FB-514F-2671CFA4E8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51775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Google Shape;43;p21"/>
          <p:cNvSpPr txBox="1">
            <a:spLocks noGrp="1"/>
          </p:cNvSpPr>
          <p:nvPr>
            <p:ph type="title"/>
          </p:nvPr>
        </p:nvSpPr>
        <p:spPr>
          <a:xfrm>
            <a:off x="1310692" y="5249942"/>
            <a:ext cx="2943939" cy="54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45" name="Google Shape;45;p21"/>
          <p:cNvSpPr txBox="1"/>
          <p:nvPr/>
        </p:nvSpPr>
        <p:spPr>
          <a:xfrm>
            <a:off x="118492" y="6238659"/>
            <a:ext cx="984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000" b="0" i="0" u="none" strike="noStrike" cap="none" smtClean="0">
                <a:solidFill>
                  <a:schemeClr val="dk1"/>
                </a:solidFill>
                <a:latin typeface="Fellix" pitchFamily="2" charset="77"/>
                <a:ea typeface="Arial"/>
                <a:cs typeface="Fellix" pitchFamily="2" charset="77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hu-HU" sz="2000" b="0" i="0" u="none" strike="noStrike" cap="none" dirty="0">
              <a:solidFill>
                <a:schemeClr val="dk1"/>
              </a:solidFill>
              <a:latin typeface="Fellix" pitchFamily="2" charset="77"/>
              <a:ea typeface="Arial"/>
              <a:cs typeface="Fellix" pitchFamily="2" charset="77"/>
              <a:sym typeface="Arial"/>
            </a:endParaRPr>
          </a:p>
        </p:txBody>
      </p:sp>
      <p:sp>
        <p:nvSpPr>
          <p:cNvPr id="46" name="Google Shape;46;p21"/>
          <p:cNvSpPr>
            <a:spLocks noGrp="1"/>
          </p:cNvSpPr>
          <p:nvPr>
            <p:ph type="pic" idx="2"/>
          </p:nvPr>
        </p:nvSpPr>
        <p:spPr>
          <a:xfrm>
            <a:off x="1414463" y="1785938"/>
            <a:ext cx="3381375" cy="3286125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21"/>
          <p:cNvSpPr>
            <a:spLocks noGrp="1"/>
          </p:cNvSpPr>
          <p:nvPr>
            <p:ph type="pic" idx="3"/>
          </p:nvPr>
        </p:nvSpPr>
        <p:spPr>
          <a:xfrm>
            <a:off x="5005724" y="1785938"/>
            <a:ext cx="3381375" cy="3286125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1"/>
          <p:cNvSpPr>
            <a:spLocks noGrp="1"/>
          </p:cNvSpPr>
          <p:nvPr>
            <p:ph type="pic" idx="4"/>
          </p:nvPr>
        </p:nvSpPr>
        <p:spPr>
          <a:xfrm>
            <a:off x="8596985" y="1785937"/>
            <a:ext cx="3381375" cy="3286125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4901954" y="5249942"/>
            <a:ext cx="2943939" cy="51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50" name="Google Shape;50;p21"/>
          <p:cNvSpPr txBox="1">
            <a:spLocks noGrp="1"/>
          </p:cNvSpPr>
          <p:nvPr>
            <p:ph type="subTitle" idx="5"/>
          </p:nvPr>
        </p:nvSpPr>
        <p:spPr>
          <a:xfrm>
            <a:off x="8493215" y="5249942"/>
            <a:ext cx="3047621" cy="50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1336401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kép - aláírással" preserve="1">
  <p:cSld name="5 kép - aláírással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B9842210-B69B-408D-3FA1-D01BBED6018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78080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118492" y="4290663"/>
            <a:ext cx="2271417" cy="54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56" name="Google Shape;56;p22"/>
          <p:cNvSpPr txBox="1"/>
          <p:nvPr/>
        </p:nvSpPr>
        <p:spPr>
          <a:xfrm>
            <a:off x="118491" y="6238659"/>
            <a:ext cx="11297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000" b="0" i="0" u="none" strike="noStrike" cap="none" smtClean="0">
                <a:solidFill>
                  <a:schemeClr val="dk1"/>
                </a:solidFill>
                <a:latin typeface="Fellix" pitchFamily="2" charset="77"/>
                <a:ea typeface="Arial"/>
                <a:cs typeface="Fellix" pitchFamily="2" charset="77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hu-HU" sz="2000" b="0" i="0" u="none" strike="noStrike" cap="none" dirty="0">
              <a:solidFill>
                <a:schemeClr val="dk1"/>
              </a:solidFill>
              <a:latin typeface="Fellix" pitchFamily="2" charset="77"/>
              <a:ea typeface="Arial"/>
              <a:cs typeface="Fellix" pitchFamily="2" charset="77"/>
              <a:sym typeface="Arial"/>
            </a:endParaRPr>
          </a:p>
        </p:txBody>
      </p:sp>
      <p:sp>
        <p:nvSpPr>
          <p:cNvPr id="57" name="Google Shape;57;p22"/>
          <p:cNvSpPr>
            <a:spLocks noGrp="1"/>
          </p:cNvSpPr>
          <p:nvPr>
            <p:ph type="pic" idx="2"/>
          </p:nvPr>
        </p:nvSpPr>
        <p:spPr>
          <a:xfrm>
            <a:off x="213173" y="1918558"/>
            <a:ext cx="2176736" cy="211770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2"/>
          <p:cNvSpPr>
            <a:spLocks noGrp="1"/>
          </p:cNvSpPr>
          <p:nvPr>
            <p:ph type="pic" idx="3"/>
          </p:nvPr>
        </p:nvSpPr>
        <p:spPr>
          <a:xfrm>
            <a:off x="2603082" y="1918346"/>
            <a:ext cx="2176736" cy="211770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2"/>
          <p:cNvSpPr>
            <a:spLocks noGrp="1"/>
          </p:cNvSpPr>
          <p:nvPr>
            <p:ph type="pic" idx="4"/>
          </p:nvPr>
        </p:nvSpPr>
        <p:spPr>
          <a:xfrm>
            <a:off x="5015025" y="1918346"/>
            <a:ext cx="2176736" cy="211770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22"/>
          <p:cNvSpPr>
            <a:spLocks noGrp="1"/>
          </p:cNvSpPr>
          <p:nvPr>
            <p:ph type="pic" idx="5"/>
          </p:nvPr>
        </p:nvSpPr>
        <p:spPr>
          <a:xfrm>
            <a:off x="7412184" y="1918346"/>
            <a:ext cx="2176736" cy="211770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2"/>
          <p:cNvSpPr>
            <a:spLocks noGrp="1"/>
          </p:cNvSpPr>
          <p:nvPr>
            <p:ph type="pic" idx="6"/>
          </p:nvPr>
        </p:nvSpPr>
        <p:spPr>
          <a:xfrm>
            <a:off x="9809343" y="1918346"/>
            <a:ext cx="2176736" cy="211770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2"/>
          <p:cNvSpPr txBox="1">
            <a:spLocks noGrp="1"/>
          </p:cNvSpPr>
          <p:nvPr>
            <p:ph type="body" idx="1"/>
          </p:nvPr>
        </p:nvSpPr>
        <p:spPr>
          <a:xfrm>
            <a:off x="2515652" y="4290451"/>
            <a:ext cx="2264166" cy="51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63" name="Google Shape;63;p22"/>
          <p:cNvSpPr txBox="1">
            <a:spLocks noGrp="1"/>
          </p:cNvSpPr>
          <p:nvPr>
            <p:ph type="subTitle" idx="7"/>
          </p:nvPr>
        </p:nvSpPr>
        <p:spPr>
          <a:xfrm>
            <a:off x="4905561" y="4290451"/>
            <a:ext cx="2286200" cy="50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8"/>
          </p:nvPr>
        </p:nvSpPr>
        <p:spPr>
          <a:xfrm>
            <a:off x="7317502" y="4290452"/>
            <a:ext cx="2276441" cy="50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9"/>
          </p:nvPr>
        </p:nvSpPr>
        <p:spPr>
          <a:xfrm>
            <a:off x="9714661" y="4290451"/>
            <a:ext cx="2286199" cy="5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422761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ljes kép" preserve="1">
  <p:cSld name="teljes kép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38086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árom hasábos szöveg" preserve="1">
  <p:cSld name="három hasábos szöveg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907203F3-F09C-3B66-85CD-A07B9D6E1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73676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Google Shape;70;p24"/>
          <p:cNvSpPr txBox="1"/>
          <p:nvPr/>
        </p:nvSpPr>
        <p:spPr>
          <a:xfrm>
            <a:off x="118491" y="6238659"/>
            <a:ext cx="9265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000" b="0" i="0" u="none" strike="noStrike" cap="none" smtClean="0">
                <a:solidFill>
                  <a:schemeClr val="dk1"/>
                </a:solidFill>
                <a:latin typeface="Fellix" pitchFamily="2" charset="77"/>
                <a:ea typeface="Arial"/>
                <a:cs typeface="Fellix" pitchFamily="2" charset="77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hu-HU" sz="2000" b="0" i="0" u="none" strike="noStrike" cap="none" dirty="0">
              <a:solidFill>
                <a:schemeClr val="dk1"/>
              </a:solidFill>
              <a:latin typeface="Fellix" pitchFamily="2" charset="77"/>
              <a:ea typeface="Arial"/>
              <a:cs typeface="Fellix" pitchFamily="2" charset="77"/>
              <a:sym typeface="Arial"/>
            </a:endParaRPr>
          </a:p>
        </p:txBody>
      </p:sp>
      <p:sp>
        <p:nvSpPr>
          <p:cNvPr id="72" name="Google Shape;72;p24"/>
          <p:cNvSpPr txBox="1">
            <a:spLocks noGrp="1"/>
          </p:cNvSpPr>
          <p:nvPr>
            <p:ph type="title"/>
          </p:nvPr>
        </p:nvSpPr>
        <p:spPr>
          <a:xfrm>
            <a:off x="1320204" y="2101104"/>
            <a:ext cx="2821919" cy="110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4918661" y="2101104"/>
            <a:ext cx="2821918" cy="110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74" name="Google Shape;74;p24"/>
          <p:cNvSpPr txBox="1">
            <a:spLocks noGrp="1"/>
          </p:cNvSpPr>
          <p:nvPr>
            <p:ph type="subTitle" idx="2"/>
          </p:nvPr>
        </p:nvSpPr>
        <p:spPr>
          <a:xfrm>
            <a:off x="1320204" y="1044623"/>
            <a:ext cx="2821919" cy="87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3"/>
          </p:nvPr>
        </p:nvSpPr>
        <p:spPr>
          <a:xfrm>
            <a:off x="4918661" y="1049273"/>
            <a:ext cx="2821918" cy="86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4"/>
          </p:nvPr>
        </p:nvSpPr>
        <p:spPr>
          <a:xfrm>
            <a:off x="8517118" y="1044623"/>
            <a:ext cx="3465332" cy="894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77" name="Google Shape;77;p24"/>
          <p:cNvSpPr txBox="1">
            <a:spLocks noGrp="1"/>
          </p:cNvSpPr>
          <p:nvPr>
            <p:ph type="body" idx="5"/>
          </p:nvPr>
        </p:nvSpPr>
        <p:spPr>
          <a:xfrm>
            <a:off x="8516462" y="2101104"/>
            <a:ext cx="2822575" cy="1085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66373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őcím - két hasáb" preserve="1">
  <p:cSld name="főcím - két hasáb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7EF58D32-5B3F-4BD7-457B-BC682B695C4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21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Google Shape;80;p25"/>
          <p:cNvSpPr txBox="1"/>
          <p:nvPr/>
        </p:nvSpPr>
        <p:spPr>
          <a:xfrm>
            <a:off x="118491" y="6238659"/>
            <a:ext cx="868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000" b="0" i="0" u="none" strike="noStrike" cap="none" smtClean="0">
                <a:solidFill>
                  <a:schemeClr val="dk1"/>
                </a:solidFill>
                <a:latin typeface="Fellix" pitchFamily="2" charset="77"/>
                <a:ea typeface="Arial"/>
                <a:cs typeface="Fellix" pitchFamily="2" charset="77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hu-HU" sz="2000" b="0" i="0" u="none" strike="noStrike" cap="none" dirty="0">
              <a:solidFill>
                <a:schemeClr val="dk1"/>
              </a:solidFill>
              <a:latin typeface="Fellix" pitchFamily="2" charset="77"/>
              <a:ea typeface="Arial"/>
              <a:cs typeface="Fellix" pitchFamily="2" charset="77"/>
              <a:sym typeface="Arial"/>
            </a:endParaRPr>
          </a:p>
        </p:txBody>
      </p:sp>
      <p:sp>
        <p:nvSpPr>
          <p:cNvPr id="82" name="Google Shape;82;p25"/>
          <p:cNvSpPr txBox="1">
            <a:spLocks noGrp="1"/>
          </p:cNvSpPr>
          <p:nvPr>
            <p:ph type="title"/>
          </p:nvPr>
        </p:nvSpPr>
        <p:spPr>
          <a:xfrm>
            <a:off x="1320204" y="3035804"/>
            <a:ext cx="2821919" cy="110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83" name="Google Shape;83;p25"/>
          <p:cNvSpPr txBox="1">
            <a:spLocks noGrp="1"/>
          </p:cNvSpPr>
          <p:nvPr>
            <p:ph type="subTitle" idx="1"/>
          </p:nvPr>
        </p:nvSpPr>
        <p:spPr>
          <a:xfrm>
            <a:off x="1320204" y="1039542"/>
            <a:ext cx="8290521" cy="180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84" name="Google Shape;84;p25"/>
          <p:cNvSpPr txBox="1">
            <a:spLocks noGrp="1"/>
          </p:cNvSpPr>
          <p:nvPr>
            <p:ph type="body" idx="2"/>
          </p:nvPr>
        </p:nvSpPr>
        <p:spPr>
          <a:xfrm>
            <a:off x="4918660" y="3035803"/>
            <a:ext cx="2821919" cy="110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40474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+ főcím, szöveg" preserve="1">
  <p:cSld name="kép + főcím, szöveg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4739A4AE-AF69-531F-932C-E8ABA01931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877307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Google Shape;87;p26"/>
          <p:cNvSpPr txBox="1"/>
          <p:nvPr/>
        </p:nvSpPr>
        <p:spPr>
          <a:xfrm>
            <a:off x="118492" y="6238659"/>
            <a:ext cx="897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000" b="0" i="0" u="none" strike="noStrike" cap="none" smtClean="0">
                <a:solidFill>
                  <a:schemeClr val="dk1"/>
                </a:solidFill>
                <a:latin typeface="Fellix" pitchFamily="2" charset="77"/>
                <a:ea typeface="Arial"/>
                <a:cs typeface="Fellix" pitchFamily="2" charset="77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hu-HU" sz="2000" b="0" i="0" u="none" strike="noStrike" cap="none" dirty="0">
              <a:solidFill>
                <a:schemeClr val="dk1"/>
              </a:solidFill>
              <a:latin typeface="Fellix" pitchFamily="2" charset="77"/>
              <a:ea typeface="Arial"/>
              <a:cs typeface="Fellix" pitchFamily="2" charset="77"/>
              <a:sym typeface="Arial"/>
            </a:endParaRPr>
          </a:p>
        </p:txBody>
      </p:sp>
      <p:sp>
        <p:nvSpPr>
          <p:cNvPr id="89" name="Google Shape;89;p26"/>
          <p:cNvSpPr>
            <a:spLocks noGrp="1"/>
          </p:cNvSpPr>
          <p:nvPr>
            <p:ph type="pic" idx="2"/>
          </p:nvPr>
        </p:nvSpPr>
        <p:spPr>
          <a:xfrm>
            <a:off x="209550" y="1148344"/>
            <a:ext cx="6954838" cy="476667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6"/>
          <p:cNvSpPr txBox="1">
            <a:spLocks noGrp="1"/>
          </p:cNvSpPr>
          <p:nvPr>
            <p:ph type="subTitle" idx="1"/>
          </p:nvPr>
        </p:nvSpPr>
        <p:spPr>
          <a:xfrm>
            <a:off x="7301552" y="1034927"/>
            <a:ext cx="4680898" cy="2220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502555" y="3220754"/>
            <a:ext cx="3479895" cy="110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hu-HU" dirty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661230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őcím + kép" preserve="1">
  <p:cSld name="főcím + kép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F044DC8A-0233-261B-CB8A-46DCD09007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60978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Google Shape;94;p27"/>
          <p:cNvSpPr txBox="1"/>
          <p:nvPr/>
        </p:nvSpPr>
        <p:spPr>
          <a:xfrm>
            <a:off x="118492" y="6238659"/>
            <a:ext cx="9845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000" b="0" i="0" u="none" strike="noStrike" cap="none" smtClean="0">
                <a:solidFill>
                  <a:schemeClr val="dk1"/>
                </a:solidFill>
                <a:latin typeface="Fellix" pitchFamily="2" charset="77"/>
                <a:ea typeface="Arial"/>
                <a:cs typeface="Fellix" pitchFamily="2" charset="77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hu-HU" sz="2000" b="0" i="0" u="none" strike="noStrike" cap="none" dirty="0">
              <a:solidFill>
                <a:schemeClr val="dk1"/>
              </a:solidFill>
              <a:latin typeface="Fellix" pitchFamily="2" charset="77"/>
              <a:ea typeface="Arial"/>
              <a:cs typeface="Fellix" pitchFamily="2" charset="77"/>
              <a:sym typeface="Arial"/>
            </a:endParaRPr>
          </a:p>
        </p:txBody>
      </p:sp>
      <p:sp>
        <p:nvSpPr>
          <p:cNvPr id="96" name="Google Shape;96;p27"/>
          <p:cNvSpPr>
            <a:spLocks noGrp="1"/>
          </p:cNvSpPr>
          <p:nvPr>
            <p:ph type="pic" idx="2"/>
          </p:nvPr>
        </p:nvSpPr>
        <p:spPr>
          <a:xfrm>
            <a:off x="7402882" y="1126336"/>
            <a:ext cx="4579568" cy="4786304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27"/>
          <p:cNvSpPr txBox="1">
            <a:spLocks noGrp="1"/>
          </p:cNvSpPr>
          <p:nvPr>
            <p:ph type="title"/>
          </p:nvPr>
        </p:nvSpPr>
        <p:spPr>
          <a:xfrm>
            <a:off x="60069" y="1050884"/>
            <a:ext cx="6980811" cy="204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98" name="Google Shape;98;p27"/>
          <p:cNvSpPr txBox="1">
            <a:spLocks noGrp="1"/>
          </p:cNvSpPr>
          <p:nvPr>
            <p:ph type="subTitle" idx="1"/>
          </p:nvPr>
        </p:nvSpPr>
        <p:spPr>
          <a:xfrm>
            <a:off x="1320204" y="3212492"/>
            <a:ext cx="4332451" cy="155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2108977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kép + képaláírás" preserve="1">
  <p:cSld name="2 kép + képaláírá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3B97B42D-93A9-7BE3-0DA5-4533A6AC57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883764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Google Shape;101;p28"/>
          <p:cNvSpPr txBox="1"/>
          <p:nvPr/>
        </p:nvSpPr>
        <p:spPr>
          <a:xfrm>
            <a:off x="118491" y="6238659"/>
            <a:ext cx="1274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000" b="0" i="0" u="none" strike="noStrike" cap="none" smtClean="0">
                <a:solidFill>
                  <a:schemeClr val="dk1"/>
                </a:solidFill>
                <a:latin typeface="Fellix" pitchFamily="2" charset="77"/>
                <a:ea typeface="Arial"/>
                <a:cs typeface="Fellix" pitchFamily="2" charset="77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hu-HU" sz="2000" b="0" i="0" u="none" strike="noStrike" cap="none" dirty="0">
              <a:solidFill>
                <a:schemeClr val="dk1"/>
              </a:solidFill>
              <a:latin typeface="Fellix" pitchFamily="2" charset="77"/>
              <a:ea typeface="Arial"/>
              <a:cs typeface="Fellix" pitchFamily="2" charset="77"/>
              <a:sym typeface="Arial"/>
            </a:endParaRPr>
          </a:p>
        </p:txBody>
      </p:sp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113437" y="5082721"/>
            <a:ext cx="5877871" cy="110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104" name="Google Shape;104;p28"/>
          <p:cNvSpPr>
            <a:spLocks noGrp="1"/>
          </p:cNvSpPr>
          <p:nvPr>
            <p:ph type="pic" idx="2"/>
          </p:nvPr>
        </p:nvSpPr>
        <p:spPr>
          <a:xfrm>
            <a:off x="212085" y="1230792"/>
            <a:ext cx="5779223" cy="3666577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8"/>
          <p:cNvSpPr>
            <a:spLocks noGrp="1"/>
          </p:cNvSpPr>
          <p:nvPr>
            <p:ph type="pic" idx="3"/>
          </p:nvPr>
        </p:nvSpPr>
        <p:spPr>
          <a:xfrm>
            <a:off x="6203393" y="1230792"/>
            <a:ext cx="5779223" cy="3666577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8"/>
          <p:cNvSpPr txBox="1">
            <a:spLocks noGrp="1"/>
          </p:cNvSpPr>
          <p:nvPr>
            <p:ph type="body" idx="1"/>
          </p:nvPr>
        </p:nvSpPr>
        <p:spPr>
          <a:xfrm>
            <a:off x="6104745" y="5082721"/>
            <a:ext cx="5877705" cy="1109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49677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kép + képaláírás">
  <p:cSld name="2 kép + képaláírá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6AF0CB17-AC6C-D892-AD94-605AAF58BC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4739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Google Shape;101;p28"/>
          <p:cNvSpPr txBox="1"/>
          <p:nvPr/>
        </p:nvSpPr>
        <p:spPr>
          <a:xfrm>
            <a:off x="118491" y="6238659"/>
            <a:ext cx="1274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000" b="0" i="0" u="none" strike="noStrike" cap="none" smtClean="0">
                <a:solidFill>
                  <a:schemeClr val="dk1"/>
                </a:solidFill>
                <a:latin typeface="Fellix" pitchFamily="2" charset="77"/>
                <a:ea typeface="Arial"/>
                <a:cs typeface="Fellix" pitchFamily="2" charset="77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hu-HU" sz="2000" b="0" i="0" u="none" strike="noStrike" cap="none" dirty="0">
              <a:solidFill>
                <a:schemeClr val="dk1"/>
              </a:solidFill>
              <a:latin typeface="Fellix" pitchFamily="2" charset="77"/>
              <a:ea typeface="Arial"/>
              <a:cs typeface="Fellix" pitchFamily="2" charset="77"/>
              <a:sym typeface="Arial"/>
            </a:endParaRPr>
          </a:p>
        </p:txBody>
      </p:sp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113437" y="5082721"/>
            <a:ext cx="5877871" cy="110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104" name="Google Shape;104;p28"/>
          <p:cNvSpPr>
            <a:spLocks noGrp="1"/>
          </p:cNvSpPr>
          <p:nvPr>
            <p:ph type="pic" idx="2"/>
          </p:nvPr>
        </p:nvSpPr>
        <p:spPr>
          <a:xfrm>
            <a:off x="212085" y="1230792"/>
            <a:ext cx="5779223" cy="3666577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8"/>
          <p:cNvSpPr>
            <a:spLocks noGrp="1"/>
          </p:cNvSpPr>
          <p:nvPr>
            <p:ph type="pic" idx="3"/>
          </p:nvPr>
        </p:nvSpPr>
        <p:spPr>
          <a:xfrm>
            <a:off x="6203393" y="1230792"/>
            <a:ext cx="5779223" cy="3666577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8"/>
          <p:cNvSpPr txBox="1">
            <a:spLocks noGrp="1"/>
          </p:cNvSpPr>
          <p:nvPr>
            <p:ph type="body" idx="1"/>
          </p:nvPr>
        </p:nvSpPr>
        <p:spPr>
          <a:xfrm>
            <a:off x="6104745" y="5082721"/>
            <a:ext cx="5877705" cy="1109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67032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ljes kép + logó" preserve="1" userDrawn="1">
  <p:cSld name="teljes kép + logó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1514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áblázat" preserve="1" userDrawn="1">
  <p:cSld name="tábláza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6D726C13-46B9-EEDA-29E2-93A8C91D56F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29340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Google Shape;112;p30"/>
          <p:cNvSpPr txBox="1"/>
          <p:nvPr/>
        </p:nvSpPr>
        <p:spPr>
          <a:xfrm>
            <a:off x="118491" y="6238659"/>
            <a:ext cx="10426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000" b="0" i="0" u="none" strike="noStrike" cap="none" smtClean="0">
                <a:solidFill>
                  <a:schemeClr val="dk1"/>
                </a:solidFill>
                <a:latin typeface="Fellix" pitchFamily="2" charset="77"/>
                <a:ea typeface="Arial"/>
                <a:cs typeface="Fellix" pitchFamily="2" charset="77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hu-HU" sz="2000" b="0" i="0" u="none" strike="noStrike" cap="none" dirty="0">
              <a:solidFill>
                <a:schemeClr val="dk1"/>
              </a:solidFill>
              <a:latin typeface="Fellix" pitchFamily="2" charset="77"/>
              <a:ea typeface="Arial"/>
              <a:cs typeface="Fellix" pitchFamily="2" charset="77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89BB9-1FCE-A5A3-D806-49BD729AB799}"/>
              </a:ext>
            </a:extLst>
          </p:cNvPr>
          <p:cNvSpPr txBox="1"/>
          <p:nvPr userDrawn="1"/>
        </p:nvSpPr>
        <p:spPr>
          <a:xfrm>
            <a:off x="9699812" y="146251"/>
            <a:ext cx="217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hu-HU" sz="900" b="0" i="0" dirty="0">
                <a:latin typeface="Fellix Medium" pitchFamily="2" charset="77"/>
                <a:cs typeface="Fellix Medium" pitchFamily="2" charset="77"/>
              </a:rPr>
              <a:t>Moholy-Nagy Művészeti Egyetem</a:t>
            </a:r>
          </a:p>
          <a:p>
            <a:pPr rtl="0"/>
            <a:r>
              <a:rPr lang="hu-HU" sz="900" b="0" i="0" dirty="0">
                <a:latin typeface="Fellix Medium" pitchFamily="2" charset="77"/>
                <a:cs typeface="Fellix Medium" pitchFamily="2" charset="77"/>
              </a:rPr>
              <a:t>University of Art and Design Budapest</a:t>
            </a:r>
          </a:p>
        </p:txBody>
      </p:sp>
      <p:cxnSp>
        <p:nvCxnSpPr>
          <p:cNvPr id="7" name="Google Shape;113;p30">
            <a:extLst>
              <a:ext uri="{FF2B5EF4-FFF2-40B4-BE49-F238E27FC236}">
                <a16:creationId xmlns:a16="http://schemas.microsoft.com/office/drawing/2014/main" id="{9C05C8B7-D8A6-02BA-F9A5-1DB145A7DA52}"/>
              </a:ext>
            </a:extLst>
          </p:cNvPr>
          <p:cNvCxnSpPr>
            <a:cxnSpLocks/>
          </p:cNvCxnSpPr>
          <p:nvPr userDrawn="1"/>
        </p:nvCxnSpPr>
        <p:spPr>
          <a:xfrm>
            <a:off x="9822426" y="6428453"/>
            <a:ext cx="2182249" cy="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69129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áblázat" preserve="1" userDrawn="1">
  <p:cSld name="1_tábláza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77DB215-8026-81FE-1245-46D8F2BED9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70879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Google Shape;112;p30"/>
          <p:cNvSpPr txBox="1"/>
          <p:nvPr/>
        </p:nvSpPr>
        <p:spPr>
          <a:xfrm>
            <a:off x="118491" y="6238659"/>
            <a:ext cx="10426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000" b="0" i="0" u="none" strike="noStrike" cap="none" smtClean="0">
                <a:solidFill>
                  <a:schemeClr val="dk1"/>
                </a:solidFill>
                <a:latin typeface="Fellix" pitchFamily="2" charset="77"/>
                <a:ea typeface="Arial"/>
                <a:cs typeface="Fellix" pitchFamily="2" charset="77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hu-HU" sz="2000" b="0" i="0" u="none" strike="noStrike" cap="none" dirty="0">
              <a:solidFill>
                <a:schemeClr val="dk1"/>
              </a:solidFill>
              <a:latin typeface="Fellix" pitchFamily="2" charset="77"/>
              <a:ea typeface="Arial"/>
              <a:cs typeface="Fellix" pitchFamily="2" charset="77"/>
              <a:sym typeface="Arial"/>
            </a:endParaRPr>
          </a:p>
        </p:txBody>
      </p:sp>
      <p:sp>
        <p:nvSpPr>
          <p:cNvPr id="114" name="Google Shape;114;p30"/>
          <p:cNvSpPr>
            <a:spLocks noGrp="1"/>
          </p:cNvSpPr>
          <p:nvPr>
            <p:ph type="tbl" idx="2"/>
          </p:nvPr>
        </p:nvSpPr>
        <p:spPr>
          <a:xfrm>
            <a:off x="1407887" y="1277938"/>
            <a:ext cx="10574564" cy="455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Táblázat beszúrásához kattintson az ikonra</a:t>
            </a:r>
          </a:p>
        </p:txBody>
      </p:sp>
    </p:spTree>
    <p:extLst>
      <p:ext uri="{BB962C8B-B14F-4D97-AF65-F5344CB8AC3E}">
        <p14:creationId xmlns:p14="http://schemas.microsoft.com/office/powerpoint/2010/main" val="4255373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záró dia" preserve="1">
  <p:cSld name="lezáró dia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6E567257-5B6D-AAB6-C701-EF70E707802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30196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Google Shape;117;p31"/>
          <p:cNvSpPr txBox="1"/>
          <p:nvPr/>
        </p:nvSpPr>
        <p:spPr>
          <a:xfrm>
            <a:off x="118492" y="6238659"/>
            <a:ext cx="12023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000" b="0" i="0" u="none" strike="noStrike" cap="none" smtClean="0">
                <a:solidFill>
                  <a:schemeClr val="dk1"/>
                </a:solidFill>
                <a:latin typeface="Fellix" pitchFamily="2" charset="77"/>
                <a:ea typeface="Arial"/>
                <a:cs typeface="Fellix" pitchFamily="2" charset="77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hu-HU" sz="2000" b="0" i="0" u="none" strike="noStrike" cap="none" dirty="0">
              <a:solidFill>
                <a:schemeClr val="dk1"/>
              </a:solidFill>
              <a:latin typeface="Fellix" pitchFamily="2" charset="77"/>
              <a:ea typeface="Arial"/>
              <a:cs typeface="Fellix" pitchFamily="2" charset="77"/>
              <a:sym typeface="Arial"/>
            </a:endParaRPr>
          </a:p>
        </p:txBody>
      </p:sp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60069" y="1305259"/>
            <a:ext cx="10703181" cy="155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120" name="Google Shape;120;p31"/>
          <p:cNvSpPr txBox="1">
            <a:spLocks noGrp="1"/>
          </p:cNvSpPr>
          <p:nvPr>
            <p:ph type="subTitle" idx="1"/>
          </p:nvPr>
        </p:nvSpPr>
        <p:spPr>
          <a:xfrm>
            <a:off x="9697469" y="5418006"/>
            <a:ext cx="2284982" cy="920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5384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1152616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52B170AE-37A0-5C17-6D80-B103F95730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86163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hu-HU" smtClean="0"/>
              <a:pPr algn="r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61523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preserve="1">
  <p:cSld name="Címdia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5E7CC34A-44CC-1972-1B5C-7F7CB53565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8453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118492" y="1068208"/>
            <a:ext cx="9776658" cy="236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13" name="Google Shape;13;p17"/>
          <p:cNvSpPr txBox="1"/>
          <p:nvPr/>
        </p:nvSpPr>
        <p:spPr>
          <a:xfrm>
            <a:off x="118492" y="6238659"/>
            <a:ext cx="1201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000" b="0" i="0" u="none" strike="noStrike" cap="none" smtClean="0">
                <a:solidFill>
                  <a:schemeClr val="dk1"/>
                </a:solidFill>
                <a:latin typeface="Fellix" pitchFamily="2" charset="77"/>
                <a:ea typeface="Arial"/>
                <a:cs typeface="Fellix" pitchFamily="2" charset="77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hu-HU" sz="2000" b="0" i="0" u="none" strike="noStrike" cap="none" dirty="0">
              <a:solidFill>
                <a:schemeClr val="dk1"/>
              </a:solidFill>
              <a:latin typeface="Fellix" pitchFamily="2" charset="77"/>
              <a:ea typeface="Arial"/>
              <a:cs typeface="Fellix" pitchFamily="2" charset="77"/>
              <a:sym typeface="Arial"/>
            </a:endParaRPr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1"/>
          </p:nvPr>
        </p:nvSpPr>
        <p:spPr>
          <a:xfrm>
            <a:off x="1320204" y="3743961"/>
            <a:ext cx="4290887" cy="155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252969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ljes kép + logó">
  <p:cSld name="teljes kép + logó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35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áblázat">
  <p:cSld name="tábláza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8127DF0B-3E73-0D47-6084-8B789277BA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801987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Google Shape;112;p30"/>
          <p:cNvSpPr txBox="1"/>
          <p:nvPr/>
        </p:nvSpPr>
        <p:spPr>
          <a:xfrm>
            <a:off x="118491" y="6238659"/>
            <a:ext cx="10426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000" b="0" i="0" u="none" strike="noStrike" cap="none" smtClean="0">
                <a:solidFill>
                  <a:schemeClr val="dk1"/>
                </a:solidFill>
                <a:latin typeface="Fellix" pitchFamily="2" charset="77"/>
                <a:ea typeface="Arial"/>
                <a:cs typeface="Fellix" pitchFamily="2" charset="77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hu-HU" sz="2000" b="0" i="0" u="none" strike="noStrike" cap="none" dirty="0">
              <a:solidFill>
                <a:schemeClr val="dk1"/>
              </a:solidFill>
              <a:latin typeface="Fellix" pitchFamily="2" charset="77"/>
              <a:ea typeface="Arial"/>
              <a:cs typeface="Fellix" pitchFamily="2" charset="77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89BB9-1FCE-A5A3-D806-49BD729AB799}"/>
              </a:ext>
            </a:extLst>
          </p:cNvPr>
          <p:cNvSpPr txBox="1"/>
          <p:nvPr/>
        </p:nvSpPr>
        <p:spPr>
          <a:xfrm>
            <a:off x="9699812" y="146251"/>
            <a:ext cx="217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hu-HU" sz="900" b="0" i="0" dirty="0">
                <a:latin typeface="Fellix Medium" pitchFamily="2" charset="77"/>
                <a:cs typeface="Fellix Medium" pitchFamily="2" charset="77"/>
              </a:rPr>
              <a:t>Moholy-Nagy Művészeti Egyetem</a:t>
            </a:r>
          </a:p>
          <a:p>
            <a:pPr rtl="0"/>
            <a:r>
              <a:rPr lang="hu-HU" sz="900" b="0" i="0" dirty="0">
                <a:latin typeface="Fellix Medium" pitchFamily="2" charset="77"/>
                <a:cs typeface="Fellix Medium" pitchFamily="2" charset="77"/>
              </a:rPr>
              <a:t>University of Art and Design Budapest</a:t>
            </a:r>
          </a:p>
        </p:txBody>
      </p:sp>
      <p:cxnSp>
        <p:nvCxnSpPr>
          <p:cNvPr id="7" name="Google Shape;113;p30">
            <a:extLst>
              <a:ext uri="{FF2B5EF4-FFF2-40B4-BE49-F238E27FC236}">
                <a16:creationId xmlns:a16="http://schemas.microsoft.com/office/drawing/2014/main" id="{9C05C8B7-D8A6-02BA-F9A5-1DB145A7DA52}"/>
              </a:ext>
            </a:extLst>
          </p:cNvPr>
          <p:cNvCxnSpPr>
            <a:cxnSpLocks/>
          </p:cNvCxnSpPr>
          <p:nvPr/>
        </p:nvCxnSpPr>
        <p:spPr>
          <a:xfrm>
            <a:off x="9822426" y="6428453"/>
            <a:ext cx="2182249" cy="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1497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áblázat" preserve="1">
  <p:cSld name="1_tábláza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E794EB27-9A2C-017B-FB66-9E74A72BF63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58129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Google Shape;112;p30"/>
          <p:cNvSpPr txBox="1"/>
          <p:nvPr/>
        </p:nvSpPr>
        <p:spPr>
          <a:xfrm>
            <a:off x="118491" y="6238659"/>
            <a:ext cx="10426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000" b="0" i="0" u="none" strike="noStrike" cap="none" smtClean="0">
                <a:solidFill>
                  <a:schemeClr val="dk1"/>
                </a:solidFill>
                <a:latin typeface="Fellix" pitchFamily="2" charset="77"/>
                <a:ea typeface="Arial"/>
                <a:cs typeface="Fellix" pitchFamily="2" charset="77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hu-HU" sz="2000" b="0" i="0" u="none" strike="noStrike" cap="none" dirty="0">
              <a:solidFill>
                <a:schemeClr val="dk1"/>
              </a:solidFill>
              <a:latin typeface="Fellix" pitchFamily="2" charset="77"/>
              <a:ea typeface="Arial"/>
              <a:cs typeface="Fellix" pitchFamily="2" charset="77"/>
              <a:sym typeface="Arial"/>
            </a:endParaRPr>
          </a:p>
        </p:txBody>
      </p:sp>
      <p:sp>
        <p:nvSpPr>
          <p:cNvPr id="114" name="Google Shape;114;p30"/>
          <p:cNvSpPr>
            <a:spLocks noGrp="1"/>
          </p:cNvSpPr>
          <p:nvPr>
            <p:ph type="tbl" idx="2"/>
          </p:nvPr>
        </p:nvSpPr>
        <p:spPr>
          <a:xfrm>
            <a:off x="1407887" y="1277938"/>
            <a:ext cx="10574564" cy="455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Táblázat beszúrásához kattintson az ikonra</a:t>
            </a:r>
          </a:p>
        </p:txBody>
      </p:sp>
    </p:spTree>
    <p:extLst>
      <p:ext uri="{BB962C8B-B14F-4D97-AF65-F5344CB8AC3E}">
        <p14:creationId xmlns:p14="http://schemas.microsoft.com/office/powerpoint/2010/main" val="364676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záró dia">
  <p:cSld name="lezáró dia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DEC82CC9-4C3B-B127-F645-323BEB6D44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924029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Google Shape;117;p31"/>
          <p:cNvSpPr txBox="1"/>
          <p:nvPr/>
        </p:nvSpPr>
        <p:spPr>
          <a:xfrm>
            <a:off x="118492" y="6238659"/>
            <a:ext cx="12023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000" b="0" i="0" u="none" strike="noStrike" cap="none" smtClean="0">
                <a:solidFill>
                  <a:schemeClr val="dk1"/>
                </a:solidFill>
                <a:latin typeface="Fellix" pitchFamily="2" charset="77"/>
                <a:ea typeface="Arial"/>
                <a:cs typeface="Fellix" pitchFamily="2" charset="77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hu-HU" sz="2000" b="0" i="0" u="none" strike="noStrike" cap="none" dirty="0">
              <a:solidFill>
                <a:schemeClr val="dk1"/>
              </a:solidFill>
              <a:latin typeface="Fellix" pitchFamily="2" charset="77"/>
              <a:ea typeface="Arial"/>
              <a:cs typeface="Fellix" pitchFamily="2" charset="77"/>
              <a:sym typeface="Arial"/>
            </a:endParaRPr>
          </a:p>
        </p:txBody>
      </p:sp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60069" y="1305259"/>
            <a:ext cx="10703181" cy="155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120" name="Google Shape;120;p31"/>
          <p:cNvSpPr txBox="1">
            <a:spLocks noGrp="1"/>
          </p:cNvSpPr>
          <p:nvPr>
            <p:ph type="subTitle" idx="1"/>
          </p:nvPr>
        </p:nvSpPr>
        <p:spPr>
          <a:xfrm>
            <a:off x="9697469" y="5418006"/>
            <a:ext cx="2284982" cy="920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5384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40655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C722AB5-28F0-B88A-03EE-250E3FF617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67648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A3800918-6AA1-8E59-62A7-8286ED3EC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anchor="b"/>
          <a:lstStyle>
            <a:lvl1pPr algn="ctr" rtl="0">
              <a:defRPr sz="60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BB88CB7-0C81-3946-BB96-D84A4829D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2CD2444-AE0E-A71F-0F98-F9135FDE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95F04DA-B076-424F-9B45-9449DDFC9B8C}" type="datetimeFigureOut">
              <a:rPr lang="hu-HU" smtClean="0"/>
              <a:pPr/>
              <a:t>2025. 03. 26.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0F4300-A635-15BA-2AFF-1E8F7B3B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02203A-50BA-099D-9F9C-99A2A65E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A1ADD636-8E6C-4A85-A745-BD14A59373FE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631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preserve="1">
  <p:cSld name="Címdia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B3ACA96B-0CF8-6D28-10C1-C09F6B3216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08234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118492" y="1068208"/>
            <a:ext cx="9776658" cy="236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13" name="Google Shape;13;p17"/>
          <p:cNvSpPr txBox="1"/>
          <p:nvPr/>
        </p:nvSpPr>
        <p:spPr>
          <a:xfrm>
            <a:off x="118492" y="6238659"/>
            <a:ext cx="1201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000" b="0" i="0" u="none" strike="noStrike" cap="none" smtClean="0">
                <a:solidFill>
                  <a:schemeClr val="dk1"/>
                </a:solidFill>
                <a:latin typeface="Fellix" pitchFamily="2" charset="77"/>
                <a:ea typeface="Arial"/>
                <a:cs typeface="Fellix" pitchFamily="2" charset="77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hu-HU" sz="2000" b="0" i="0" u="none" strike="noStrike" cap="none" dirty="0">
              <a:solidFill>
                <a:schemeClr val="dk1"/>
              </a:solidFill>
              <a:latin typeface="Fellix" pitchFamily="2" charset="77"/>
              <a:ea typeface="Arial"/>
              <a:cs typeface="Fellix" pitchFamily="2" charset="77"/>
              <a:sym typeface="Arial"/>
            </a:endParaRPr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1"/>
          </p:nvPr>
        </p:nvSpPr>
        <p:spPr>
          <a:xfrm>
            <a:off x="1320204" y="3743961"/>
            <a:ext cx="4290887" cy="155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3787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+ szöveg" preserve="1">
  <p:cSld name="kép + szöveg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441D5327-D019-7512-3319-1C93BA1274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03676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118492" y="1158875"/>
            <a:ext cx="20311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Fellix" pitchFamily="2" charset="77"/>
                <a:ea typeface="Fellix" pitchFamily="2" charset="77"/>
                <a:cs typeface="Fellix" pitchFamily="2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20" name="Google Shape;20;p18"/>
          <p:cNvSpPr txBox="1"/>
          <p:nvPr/>
        </p:nvSpPr>
        <p:spPr>
          <a:xfrm>
            <a:off x="118492" y="6238659"/>
            <a:ext cx="10861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2000" b="0" i="0" u="none" strike="noStrike" cap="none" smtClean="0">
                <a:solidFill>
                  <a:schemeClr val="dk1"/>
                </a:solidFill>
                <a:latin typeface="Fellix" pitchFamily="2" charset="77"/>
                <a:ea typeface="Arial"/>
                <a:cs typeface="Fellix" pitchFamily="2" charset="77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hu-HU" sz="2000" b="0" i="0" u="none" strike="noStrike" cap="none" dirty="0">
              <a:solidFill>
                <a:schemeClr val="dk1"/>
              </a:solidFill>
              <a:latin typeface="Fellix" pitchFamily="2" charset="77"/>
              <a:ea typeface="Arial"/>
              <a:cs typeface="Fellix" pitchFamily="2" charset="77"/>
              <a:sym typeface="Arial"/>
            </a:endParaRPr>
          </a:p>
        </p:txBody>
      </p:sp>
      <p:sp>
        <p:nvSpPr>
          <p:cNvPr id="21" name="Google Shape;21;p18"/>
          <p:cNvSpPr>
            <a:spLocks noGrp="1"/>
          </p:cNvSpPr>
          <p:nvPr>
            <p:ph type="pic" idx="2"/>
          </p:nvPr>
        </p:nvSpPr>
        <p:spPr>
          <a:xfrm>
            <a:off x="2605489" y="1231900"/>
            <a:ext cx="9376961" cy="4678363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1230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3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tags" Target="../tags/tag8.xml"/><Relationship Id="rId1" Type="http://schemas.openxmlformats.org/officeDocument/2006/relationships/theme" Target="../theme/theme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oleObject" Target="../embeddings/oleObject9.bin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image" Target="../media/image7.svg"/><Relationship Id="rId10" Type="http://schemas.openxmlformats.org/officeDocument/2006/relationships/slideLayout" Target="../slideLayouts/slideLayout17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E7101F2A-C7AE-78B1-D8D6-309F25F84C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1374521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98" imgH="499" progId="TCLayout.ActiveDocument.1">
                  <p:embed/>
                </p:oleObj>
              </mc:Choice>
              <mc:Fallback>
                <p:oleObj name="think-cell Slide" r:id="rId10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Google Shape;113;p30">
            <a:extLst>
              <a:ext uri="{FF2B5EF4-FFF2-40B4-BE49-F238E27FC236}">
                <a16:creationId xmlns:a16="http://schemas.microsoft.com/office/drawing/2014/main" id="{73743140-D4BD-51FC-D38A-D4AAC0AD5C59}"/>
              </a:ext>
            </a:extLst>
          </p:cNvPr>
          <p:cNvCxnSpPr>
            <a:cxnSpLocks/>
          </p:cNvCxnSpPr>
          <p:nvPr/>
        </p:nvCxnSpPr>
        <p:spPr>
          <a:xfrm>
            <a:off x="0" y="661834"/>
            <a:ext cx="12004675" cy="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6968D30-6B61-4675-28EF-B6DF1EAC9FBA}"/>
              </a:ext>
            </a:extLst>
          </p:cNvPr>
          <p:cNvSpPr txBox="1"/>
          <p:nvPr/>
        </p:nvSpPr>
        <p:spPr>
          <a:xfrm>
            <a:off x="9699812" y="146251"/>
            <a:ext cx="217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hu-HU" sz="900" b="0" i="0" dirty="0">
                <a:latin typeface="Fellix Medium" pitchFamily="2" charset="77"/>
                <a:cs typeface="Fellix Medium" pitchFamily="2" charset="77"/>
              </a:rPr>
              <a:t>Moholy-Nagy Művészeti Egyetem</a:t>
            </a:r>
          </a:p>
          <a:p>
            <a:pPr rtl="0"/>
            <a:r>
              <a:rPr lang="hu-HU" sz="900" b="0" i="0" dirty="0">
                <a:latin typeface="Fellix Medium" pitchFamily="2" charset="77"/>
                <a:cs typeface="Fellix Medium" pitchFamily="2" charset="77"/>
              </a:rPr>
              <a:t>University of Art and Design Budapest</a:t>
            </a:r>
          </a:p>
        </p:txBody>
      </p:sp>
      <p:cxnSp>
        <p:nvCxnSpPr>
          <p:cNvPr id="5" name="Google Shape;113;p30">
            <a:extLst>
              <a:ext uri="{FF2B5EF4-FFF2-40B4-BE49-F238E27FC236}">
                <a16:creationId xmlns:a16="http://schemas.microsoft.com/office/drawing/2014/main" id="{1A12B8FD-AB8E-1328-0036-FB68C2D6D72B}"/>
              </a:ext>
            </a:extLst>
          </p:cNvPr>
          <p:cNvCxnSpPr>
            <a:cxnSpLocks/>
          </p:cNvCxnSpPr>
          <p:nvPr/>
        </p:nvCxnSpPr>
        <p:spPr>
          <a:xfrm>
            <a:off x="9822426" y="6428453"/>
            <a:ext cx="2182249" cy="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9D3DFC7E-2635-F242-A2A0-4260AD130D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9199" y="0"/>
            <a:ext cx="2633406" cy="6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809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121">
          <p15:clr>
            <a:srgbClr val="F26B43"/>
          </p15:clr>
        </p15:guide>
        <p15:guide id="4" pos="755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ABD66C91-8FB1-39B7-90F0-9F64DB265D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23952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Google Shape;125;p1">
            <a:extLst>
              <a:ext uri="{FF2B5EF4-FFF2-40B4-BE49-F238E27FC236}">
                <a16:creationId xmlns:a16="http://schemas.microsoft.com/office/drawing/2014/main" id="{C2301D11-2A3D-C850-7135-879BE7C14A6E}"/>
              </a:ext>
            </a:extLst>
          </p:cNvPr>
          <p:cNvSpPr txBox="1">
            <a:spLocks/>
          </p:cNvSpPr>
          <p:nvPr/>
        </p:nvSpPr>
        <p:spPr>
          <a:xfrm>
            <a:off x="4717794" y="2248604"/>
            <a:ext cx="5847233" cy="236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93000"/>
              </a:lnSpc>
              <a:spcBef>
                <a:spcPts val="0"/>
              </a:spcBef>
              <a:buClr>
                <a:schemeClr val="dk1"/>
              </a:buClr>
              <a:buSzPts val="8000"/>
              <a:buFont typeface="Arial"/>
              <a:buNone/>
            </a:pPr>
            <a:r>
              <a:rPr lang="hu-HU" sz="8000" dirty="0" err="1">
                <a:latin typeface="Fellix Medium" pitchFamily="2" charset="77"/>
                <a:cs typeface="Fellix Medium" pitchFamily="2" charset="77"/>
              </a:rPr>
              <a:t>Interaction</a:t>
            </a:r>
            <a:r>
              <a:rPr lang="hu-HU" sz="8000" dirty="0">
                <a:latin typeface="Fellix Medium" pitchFamily="2" charset="77"/>
                <a:cs typeface="Fellix Medium" pitchFamily="2" charset="77"/>
              </a:rPr>
              <a:t> Design MA</a:t>
            </a:r>
          </a:p>
        </p:txBody>
      </p:sp>
      <p:sp>
        <p:nvSpPr>
          <p:cNvPr id="8" name="Google Shape;126;p1">
            <a:extLst>
              <a:ext uri="{FF2B5EF4-FFF2-40B4-BE49-F238E27FC236}">
                <a16:creationId xmlns:a16="http://schemas.microsoft.com/office/drawing/2014/main" id="{76AD67C7-C2DB-C3DF-8A32-84812621F1BB}"/>
              </a:ext>
            </a:extLst>
          </p:cNvPr>
          <p:cNvSpPr txBox="1">
            <a:spLocks/>
          </p:cNvSpPr>
          <p:nvPr/>
        </p:nvSpPr>
        <p:spPr>
          <a:xfrm>
            <a:off x="4863504" y="4758374"/>
            <a:ext cx="4290887" cy="155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r>
              <a:rPr lang="hu-HU" sz="1600" b="0" i="0" dirty="0" err="1">
                <a:latin typeface="Fellix Medium" pitchFamily="2" charset="77"/>
                <a:cs typeface="Fellix Medium" pitchFamily="2" charset="77"/>
              </a:rPr>
              <a:t>Educating</a:t>
            </a:r>
            <a:r>
              <a:rPr lang="hu-HU" sz="1600" b="0" i="0" dirty="0">
                <a:latin typeface="Fellix Medium" pitchFamily="2" charset="77"/>
                <a:cs typeface="Fellix Medium" pitchFamily="2" charset="77"/>
              </a:rPr>
              <a:t> </a:t>
            </a:r>
            <a:r>
              <a:rPr lang="hu-HU" sz="1600" b="0" i="0" dirty="0" err="1">
                <a:latin typeface="Fellix Medium" pitchFamily="2" charset="77"/>
                <a:cs typeface="Fellix Medium" pitchFamily="2" charset="77"/>
              </a:rPr>
              <a:t>the</a:t>
            </a:r>
            <a:r>
              <a:rPr lang="hu-HU" sz="1600" b="0" i="0" dirty="0">
                <a:latin typeface="Fellix Medium" pitchFamily="2" charset="77"/>
                <a:cs typeface="Fellix Medium" pitchFamily="2" charset="77"/>
              </a:rPr>
              <a:t> </a:t>
            </a:r>
            <a:r>
              <a:rPr lang="hu-HU" sz="1600" b="0" i="0" dirty="0" err="1">
                <a:latin typeface="Fellix Medium" pitchFamily="2" charset="77"/>
                <a:cs typeface="Fellix Medium" pitchFamily="2" charset="77"/>
              </a:rPr>
              <a:t>next</a:t>
            </a:r>
            <a:r>
              <a:rPr lang="hu-HU" sz="1600" b="0" i="0" dirty="0">
                <a:latin typeface="Fellix Medium" pitchFamily="2" charset="77"/>
                <a:cs typeface="Fellix Medium" pitchFamily="2" charset="77"/>
              </a:rPr>
              <a:t> </a:t>
            </a:r>
            <a:r>
              <a:rPr lang="hu-HU" sz="1600" b="0" i="0" dirty="0" err="1">
                <a:latin typeface="Fellix Medium" pitchFamily="2" charset="77"/>
                <a:cs typeface="Fellix Medium" pitchFamily="2" charset="77"/>
              </a:rPr>
              <a:t>generation</a:t>
            </a:r>
            <a:r>
              <a:rPr lang="hu-HU" sz="1600" b="0" i="0" dirty="0">
                <a:latin typeface="Fellix Medium" pitchFamily="2" charset="77"/>
                <a:cs typeface="Fellix Medium" pitchFamily="2" charset="77"/>
              </a:rPr>
              <a:t> of </a:t>
            </a:r>
            <a:r>
              <a:rPr lang="hu-HU" sz="1600" b="0" i="0" dirty="0" err="1">
                <a:latin typeface="Fellix Medium" pitchFamily="2" charset="77"/>
                <a:cs typeface="Fellix Medium" pitchFamily="2" charset="77"/>
              </a:rPr>
              <a:t>shapers</a:t>
            </a:r>
            <a:endParaRPr lang="hu-HU" sz="1600" b="0" i="0" dirty="0">
              <a:latin typeface="Fellix Medium" pitchFamily="2" charset="77"/>
              <a:cs typeface="Fellix Medium" pitchFamily="2" charset="77"/>
            </a:endParaRPr>
          </a:p>
        </p:txBody>
      </p:sp>
      <p:pic>
        <p:nvPicPr>
          <p:cNvPr id="9" name="Picture Placeholder 6">
            <a:extLst>
              <a:ext uri="{FF2B5EF4-FFF2-40B4-BE49-F238E27FC236}">
                <a16:creationId xmlns:a16="http://schemas.microsoft.com/office/drawing/2014/main" id="{E591DB93-85C6-9061-3907-C04E52CD5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2054" r="12054"/>
          <a:stretch>
            <a:fillRect/>
          </a:stretch>
        </p:blipFill>
        <p:spPr>
          <a:xfrm>
            <a:off x="141221" y="2"/>
            <a:ext cx="1082308" cy="648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41BBA2-FF46-0B03-9ADB-53A963C798D1}"/>
              </a:ext>
            </a:extLst>
          </p:cNvPr>
          <p:cNvSpPr txBox="1"/>
          <p:nvPr/>
        </p:nvSpPr>
        <p:spPr>
          <a:xfrm>
            <a:off x="9699812" y="146251"/>
            <a:ext cx="217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hu-HU" sz="900" b="0" i="0" dirty="0">
                <a:latin typeface="Fellix Medium" pitchFamily="2" charset="77"/>
                <a:cs typeface="Fellix Medium" pitchFamily="2" charset="77"/>
              </a:rPr>
              <a:t>Moholy-Nagy Művészeti Egyetem</a:t>
            </a:r>
          </a:p>
          <a:p>
            <a:pPr rtl="0"/>
            <a:r>
              <a:rPr lang="hu-HU" sz="900" b="0" i="0" dirty="0">
                <a:latin typeface="Fellix Medium" pitchFamily="2" charset="77"/>
                <a:cs typeface="Fellix Medium" pitchFamily="2" charset="77"/>
              </a:rPr>
              <a:t>University of Art and Design Budapest</a:t>
            </a:r>
          </a:p>
        </p:txBody>
      </p:sp>
      <p:cxnSp>
        <p:nvCxnSpPr>
          <p:cNvPr id="12" name="Google Shape;113;p30">
            <a:extLst>
              <a:ext uri="{FF2B5EF4-FFF2-40B4-BE49-F238E27FC236}">
                <a16:creationId xmlns:a16="http://schemas.microsoft.com/office/drawing/2014/main" id="{FB7C79B7-81D5-6E68-6955-04426C2454CE}"/>
              </a:ext>
            </a:extLst>
          </p:cNvPr>
          <p:cNvCxnSpPr>
            <a:cxnSpLocks/>
          </p:cNvCxnSpPr>
          <p:nvPr/>
        </p:nvCxnSpPr>
        <p:spPr>
          <a:xfrm>
            <a:off x="9822426" y="6428453"/>
            <a:ext cx="2182249" cy="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3223485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2742A0A-1004-F545-17AA-932130EF6BB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8642218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498" imgH="499" progId="TCLayout.ActiveDocument.1">
                  <p:embed/>
                </p:oleObj>
              </mc:Choice>
              <mc:Fallback>
                <p:oleObj name="think-cell Slide" r:id="rId20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Google Shape;113;p30">
            <a:extLst>
              <a:ext uri="{FF2B5EF4-FFF2-40B4-BE49-F238E27FC236}">
                <a16:creationId xmlns:a16="http://schemas.microsoft.com/office/drawing/2014/main" id="{73743140-D4BD-51FC-D38A-D4AAC0AD5C59}"/>
              </a:ext>
            </a:extLst>
          </p:cNvPr>
          <p:cNvCxnSpPr>
            <a:cxnSpLocks/>
          </p:cNvCxnSpPr>
          <p:nvPr/>
        </p:nvCxnSpPr>
        <p:spPr>
          <a:xfrm>
            <a:off x="0" y="661834"/>
            <a:ext cx="12004675" cy="0"/>
          </a:xfrm>
          <a:prstGeom prst="straightConnector1">
            <a:avLst/>
          </a:prstGeom>
          <a:noFill/>
          <a:ln w="444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6968D30-6B61-4675-28EF-B6DF1EAC9FBA}"/>
              </a:ext>
            </a:extLst>
          </p:cNvPr>
          <p:cNvSpPr txBox="1"/>
          <p:nvPr/>
        </p:nvSpPr>
        <p:spPr>
          <a:xfrm>
            <a:off x="9699812" y="146251"/>
            <a:ext cx="217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hu-HU" sz="900" b="0" i="0" dirty="0">
                <a:solidFill>
                  <a:schemeClr val="bg1"/>
                </a:solidFill>
                <a:latin typeface="Fellix Medium" pitchFamily="2" charset="77"/>
                <a:cs typeface="Fellix Medium" pitchFamily="2" charset="77"/>
              </a:rPr>
              <a:t>Moholy-Nagy Művészeti Egyetem</a:t>
            </a:r>
          </a:p>
          <a:p>
            <a:pPr rtl="0"/>
            <a:r>
              <a:rPr lang="hu-HU" sz="900" b="0" i="0" dirty="0">
                <a:solidFill>
                  <a:schemeClr val="bg1"/>
                </a:solidFill>
                <a:latin typeface="Fellix Medium" pitchFamily="2" charset="77"/>
                <a:cs typeface="Fellix Medium" pitchFamily="2" charset="77"/>
              </a:rPr>
              <a:t>University of Art and Design Budapest</a:t>
            </a:r>
          </a:p>
        </p:txBody>
      </p:sp>
      <p:cxnSp>
        <p:nvCxnSpPr>
          <p:cNvPr id="5" name="Google Shape;113;p30">
            <a:extLst>
              <a:ext uri="{FF2B5EF4-FFF2-40B4-BE49-F238E27FC236}">
                <a16:creationId xmlns:a16="http://schemas.microsoft.com/office/drawing/2014/main" id="{1A12B8FD-AB8E-1328-0036-FB68C2D6D72B}"/>
              </a:ext>
            </a:extLst>
          </p:cNvPr>
          <p:cNvCxnSpPr>
            <a:cxnSpLocks/>
          </p:cNvCxnSpPr>
          <p:nvPr/>
        </p:nvCxnSpPr>
        <p:spPr>
          <a:xfrm>
            <a:off x="9822426" y="6428453"/>
            <a:ext cx="2182249" cy="0"/>
          </a:xfrm>
          <a:prstGeom prst="straightConnector1">
            <a:avLst/>
          </a:prstGeom>
          <a:noFill/>
          <a:ln w="4445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1D82F2DC-735B-D7A4-A5C4-8E048E9A478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39600" y="0"/>
            <a:ext cx="2639988" cy="6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929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121">
          <p15:clr>
            <a:srgbClr val="F26B43"/>
          </p15:clr>
        </p15:guide>
        <p15:guide id="4" pos="755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4281947C-B376-1B34-209F-AB00786B56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78064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83B0-BFA1-494B-1923-EB8B1B223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16F9D-E89D-9747-BD85-9E8984373EA9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7" name="Google Shape;109;p29">
            <a:extLst>
              <a:ext uri="{FF2B5EF4-FFF2-40B4-BE49-F238E27FC236}">
                <a16:creationId xmlns:a16="http://schemas.microsoft.com/office/drawing/2014/main" id="{41EA78F8-0922-E4F1-3059-A6AC315D52E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5037" y="421745"/>
            <a:ext cx="1961734" cy="2012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84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Relationship Id="rId6" Type="http://schemas.openxmlformats.org/officeDocument/2006/relationships/hyperlink" Target="https://flexboxfroggy.com/#hu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snippets/css/a-guide-to-flexbox/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5" Type="http://schemas.openxmlformats.org/officeDocument/2006/relationships/image" Target="../media/image12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6" Type="http://schemas.openxmlformats.org/officeDocument/2006/relationships/image" Target="../media/image1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3CDD55C-ECC9-B17D-C932-81A5EBBA7D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30202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CCB79B60-7734-DA3F-6AD9-894D470A6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hu-HU" b="1" noProof="0" dirty="0" err="1"/>
              <a:t>Responsive</a:t>
            </a:r>
            <a:r>
              <a:rPr lang="hu-HU" b="1" noProof="0" dirty="0"/>
              <a:t> Design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F66C0EA-7E43-59BD-0C34-A493721F4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noProof="0" dirty="0" err="1"/>
              <a:t>Flexible</a:t>
            </a:r>
            <a:r>
              <a:rPr lang="hu-HU" noProof="0" dirty="0"/>
              <a:t> </a:t>
            </a:r>
            <a:r>
              <a:rPr lang="hu-HU" noProof="0" dirty="0" err="1"/>
              <a:t>layouts</a:t>
            </a:r>
            <a:r>
              <a:rPr lang="hu-HU" dirty="0"/>
              <a:t> </a:t>
            </a:r>
            <a:r>
              <a:rPr lang="hu-HU" noProof="0" dirty="0"/>
              <a:t>and </a:t>
            </a:r>
            <a:r>
              <a:rPr lang="hu-HU" noProof="0" dirty="0" err="1"/>
              <a:t>responsive</a:t>
            </a:r>
            <a:r>
              <a:rPr lang="hu-HU" noProof="0" dirty="0"/>
              <a:t> </a:t>
            </a:r>
            <a:r>
              <a:rPr lang="hu-HU" noProof="0" dirty="0" err="1"/>
              <a:t>pages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33266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BABA2-7FC6-CBBD-7460-6401B84D4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408FF26-05AE-33C3-3261-92AF7DEA5AD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00CC4FA-5836-2E9D-0CED-DA2082A1EA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4EFE2CCD-F2A6-0C41-4DCF-EDDC89E2E6CC}"/>
              </a:ext>
            </a:extLst>
          </p:cNvPr>
          <p:cNvSpPr txBox="1"/>
          <p:nvPr/>
        </p:nvSpPr>
        <p:spPr>
          <a:xfrm>
            <a:off x="570689" y="1926077"/>
            <a:ext cx="8660859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noProof="0" dirty="0" err="1"/>
              <a:t>Practice</a:t>
            </a:r>
            <a:r>
              <a:rPr lang="hu-HU" sz="1600" noProof="0" dirty="0"/>
              <a:t> </a:t>
            </a:r>
            <a:r>
              <a:rPr lang="hu-HU" sz="1600" noProof="0" dirty="0" err="1"/>
              <a:t>Flexbox</a:t>
            </a:r>
            <a:r>
              <a:rPr lang="hu-HU" sz="1600" dirty="0"/>
              <a:t>: </a:t>
            </a:r>
            <a:r>
              <a:rPr lang="hu-HU" sz="1600" noProof="0" dirty="0">
                <a:sym typeface="Wingdings" panose="05000000000000000000" pitchFamily="2" charset="2"/>
                <a:hlinkClick r:id="rId6"/>
              </a:rPr>
              <a:t>https://flexboxfroggy.com/#hu</a:t>
            </a:r>
            <a:endParaRPr lang="hu-HU" sz="1600" noProof="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noProof="0" dirty="0">
                <a:sym typeface="Wingdings" panose="05000000000000000000" pitchFamily="2" charset="2"/>
              </a:rPr>
              <a:t>Start </a:t>
            </a:r>
            <a:r>
              <a:rPr lang="hu-HU" sz="1600" noProof="0" dirty="0" err="1">
                <a:sym typeface="Wingdings" panose="05000000000000000000" pitchFamily="2" charset="2"/>
              </a:rPr>
              <a:t>using</a:t>
            </a:r>
            <a:r>
              <a:rPr lang="hu-HU" sz="1600" noProof="0" dirty="0">
                <a:sym typeface="Wingdings" panose="05000000000000000000" pitchFamily="2" charset="2"/>
              </a:rPr>
              <a:t> </a:t>
            </a:r>
            <a:r>
              <a:rPr lang="hu-HU" sz="1600" noProof="0" dirty="0" err="1">
                <a:sym typeface="Wingdings" panose="05000000000000000000" pitchFamily="2" charset="2"/>
              </a:rPr>
              <a:t>Flexbox</a:t>
            </a:r>
            <a:r>
              <a:rPr lang="hu-HU" sz="1600" noProof="0" dirty="0">
                <a:sym typeface="Wingdings" panose="05000000000000000000" pitchFamily="2" charset="2"/>
              </a:rPr>
              <a:t> </a:t>
            </a:r>
            <a:r>
              <a:rPr lang="hu-HU" sz="1600" noProof="0" dirty="0" err="1">
                <a:sym typeface="Wingdings" panose="05000000000000000000" pitchFamily="2" charset="2"/>
              </a:rPr>
              <a:t>on</a:t>
            </a:r>
            <a:r>
              <a:rPr lang="hu-HU" sz="1600" noProof="0" dirty="0">
                <a:sym typeface="Wingdings" panose="05000000000000000000" pitchFamily="2" charset="2"/>
              </a:rPr>
              <a:t> </a:t>
            </a:r>
            <a:r>
              <a:rPr lang="hu-HU" sz="1600" noProof="0" dirty="0" err="1">
                <a:sym typeface="Wingdings" panose="05000000000000000000" pitchFamily="2" charset="2"/>
              </a:rPr>
              <a:t>your</a:t>
            </a:r>
            <a:r>
              <a:rPr lang="hu-HU" sz="1600" noProof="0" dirty="0">
                <a:sym typeface="Wingdings" panose="05000000000000000000" pitchFamily="2" charset="2"/>
              </a:rPr>
              <a:t> </a:t>
            </a:r>
            <a:r>
              <a:rPr lang="hu-HU" sz="1600" noProof="0" dirty="0" err="1">
                <a:sym typeface="Wingdings" panose="05000000000000000000" pitchFamily="2" charset="2"/>
              </a:rPr>
              <a:t>own</a:t>
            </a:r>
            <a:r>
              <a:rPr lang="hu-HU" sz="1600" noProof="0" dirty="0">
                <a:sym typeface="Wingdings" panose="05000000000000000000" pitchFamily="2" charset="2"/>
              </a:rPr>
              <a:t> </a:t>
            </a:r>
            <a:r>
              <a:rPr lang="hu-HU" sz="1600" noProof="0" dirty="0" err="1">
                <a:sym typeface="Wingdings" panose="05000000000000000000" pitchFamily="2" charset="2"/>
              </a:rPr>
              <a:t>websites</a:t>
            </a:r>
            <a:endParaRPr lang="hu-HU" sz="1600" noProof="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1600" noProof="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5981AC8-D90A-F3D8-5DC4-3C08CC8D663B}"/>
              </a:ext>
            </a:extLst>
          </p:cNvPr>
          <p:cNvSpPr txBox="1"/>
          <p:nvPr/>
        </p:nvSpPr>
        <p:spPr>
          <a:xfrm>
            <a:off x="570690" y="1094761"/>
            <a:ext cx="716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noProof="0" dirty="0" err="1"/>
              <a:t>Tasks</a:t>
            </a:r>
            <a:r>
              <a:rPr lang="hu-HU" sz="2400" b="1" noProof="0" dirty="0"/>
              <a:t> </a:t>
            </a:r>
            <a:r>
              <a:rPr lang="hu-HU" sz="2400" b="1" noProof="0" dirty="0" err="1"/>
              <a:t>for</a:t>
            </a:r>
            <a:r>
              <a:rPr lang="hu-HU" sz="2400" b="1" noProof="0" dirty="0"/>
              <a:t> </a:t>
            </a:r>
            <a:r>
              <a:rPr lang="hu-HU" sz="2400" b="1" noProof="0" dirty="0" err="1"/>
              <a:t>next</a:t>
            </a:r>
            <a:r>
              <a:rPr lang="hu-HU" sz="2400" b="1" noProof="0" dirty="0"/>
              <a:t> </a:t>
            </a:r>
            <a:r>
              <a:rPr lang="hu-HU" sz="2400" b="1" noProof="0" dirty="0" err="1"/>
              <a:t>week</a:t>
            </a:r>
            <a:endParaRPr lang="hu-HU" sz="2400" b="1" noProof="0" dirty="0"/>
          </a:p>
        </p:txBody>
      </p:sp>
      <p:pic>
        <p:nvPicPr>
          <p:cNvPr id="1026" name="Picture 2" descr="Goodbye Bye Bye GIF - Goodbye Bye Bye Cat Bye - Discover &amp; Share GIFs">
            <a:extLst>
              <a:ext uri="{FF2B5EF4-FFF2-40B4-BE49-F238E27FC236}">
                <a16:creationId xmlns:a16="http://schemas.microsoft.com/office/drawing/2014/main" id="{A81F57DB-E166-C5ED-395D-DAA1EC88A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612" y="36414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86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1475E-C830-5213-CEAF-089DCCD75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352B982-C131-22E3-0242-1FDCE367259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25268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566357E-3290-E1AF-6E0D-B36789DEFE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49CE9B81-C0F0-147E-BBA1-C36A798231A6}"/>
              </a:ext>
            </a:extLst>
          </p:cNvPr>
          <p:cNvSpPr txBox="1"/>
          <p:nvPr/>
        </p:nvSpPr>
        <p:spPr>
          <a:xfrm>
            <a:off x="570690" y="1926077"/>
            <a:ext cx="5392365" cy="410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600" b="1" cap="small" noProof="0" dirty="0"/>
              <a:t>Display </a:t>
            </a:r>
            <a:r>
              <a:rPr lang="hu-HU" sz="1600" b="1" cap="small" noProof="0" dirty="0" err="1"/>
              <a:t>property</a:t>
            </a:r>
            <a:r>
              <a:rPr lang="hu-HU" sz="1600" b="1" cap="small" noProof="0" dirty="0"/>
              <a:t>: </a:t>
            </a:r>
            <a:r>
              <a:rPr lang="hu-HU" sz="1600" noProof="0" dirty="0" err="1"/>
              <a:t>Controlling</a:t>
            </a:r>
            <a:r>
              <a:rPr lang="hu-HU" sz="1600" noProof="0" dirty="0"/>
              <a:t> </a:t>
            </a:r>
            <a:r>
              <a:rPr lang="hu-HU" sz="1600" noProof="0" dirty="0" err="1"/>
              <a:t>element</a:t>
            </a:r>
            <a:r>
              <a:rPr lang="hu-HU" sz="1600" noProof="0" dirty="0"/>
              <a:t> </a:t>
            </a:r>
            <a:r>
              <a:rPr lang="hu-HU" sz="1600" noProof="0" dirty="0" err="1"/>
              <a:t>behavior</a:t>
            </a:r>
            <a:endParaRPr lang="hu-HU" sz="1600" noProof="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noProof="0" dirty="0" err="1">
                <a:solidFill>
                  <a:schemeClr val="accent3"/>
                </a:solidFill>
                <a:latin typeface="Consolas" panose="020B0609020204030204" pitchFamily="49" charset="0"/>
              </a:rPr>
              <a:t>block</a:t>
            </a:r>
            <a:r>
              <a:rPr lang="hu-HU" sz="1600" noProof="0" dirty="0"/>
              <a:t> </a:t>
            </a:r>
            <a:r>
              <a:rPr lang="hu-HU" sz="1600" noProof="0" dirty="0">
                <a:sym typeface="Wingdings" panose="05000000000000000000" pitchFamily="2" charset="2"/>
              </a:rPr>
              <a:t></a:t>
            </a:r>
            <a:r>
              <a:rPr lang="hu-HU" sz="1600" noProof="0" dirty="0"/>
              <a:t> </a:t>
            </a:r>
            <a:r>
              <a:rPr lang="hu-HU" sz="1600" noProof="0" dirty="0" err="1"/>
              <a:t>Takes</a:t>
            </a:r>
            <a:r>
              <a:rPr lang="hu-HU" sz="1600" noProof="0" dirty="0"/>
              <a:t> </a:t>
            </a:r>
            <a:r>
              <a:rPr lang="hu-HU" sz="1600" noProof="0" dirty="0" err="1"/>
              <a:t>full</a:t>
            </a:r>
            <a:r>
              <a:rPr lang="hu-HU" sz="1600" noProof="0" dirty="0"/>
              <a:t> </a:t>
            </a:r>
            <a:r>
              <a:rPr lang="hu-HU" sz="1600" noProof="0" dirty="0" err="1"/>
              <a:t>width</a:t>
            </a:r>
            <a:r>
              <a:rPr lang="hu-HU" sz="1600" noProof="0" dirty="0"/>
              <a:t>, </a:t>
            </a:r>
            <a:r>
              <a:rPr lang="hu-HU" sz="1600" noProof="0" dirty="0" err="1"/>
              <a:t>starts</a:t>
            </a:r>
            <a:r>
              <a:rPr lang="hu-HU" sz="1600" noProof="0" dirty="0"/>
              <a:t> </a:t>
            </a:r>
            <a:r>
              <a:rPr lang="hu-HU" sz="1600" noProof="0" dirty="0" err="1"/>
              <a:t>on</a:t>
            </a:r>
            <a:r>
              <a:rPr lang="hu-HU" sz="1600" noProof="0" dirty="0"/>
              <a:t> a </a:t>
            </a:r>
            <a:r>
              <a:rPr lang="hu-HU" sz="1600" noProof="0" dirty="0" err="1"/>
              <a:t>new</a:t>
            </a:r>
            <a:r>
              <a:rPr lang="hu-HU" sz="1600" noProof="0" dirty="0"/>
              <a:t> line (div, p).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noProof="0" dirty="0" err="1">
                <a:solidFill>
                  <a:schemeClr val="accent3"/>
                </a:solidFill>
                <a:latin typeface="Consolas" panose="020B0609020204030204" pitchFamily="49" charset="0"/>
              </a:rPr>
              <a:t>inline</a:t>
            </a:r>
            <a:r>
              <a:rPr lang="hu-HU" sz="1600" noProof="0" dirty="0"/>
              <a:t> </a:t>
            </a:r>
            <a:r>
              <a:rPr lang="hu-HU" sz="1600" noProof="0" dirty="0">
                <a:sym typeface="Wingdings" panose="05000000000000000000" pitchFamily="2" charset="2"/>
              </a:rPr>
              <a:t></a:t>
            </a:r>
            <a:r>
              <a:rPr lang="hu-HU" sz="1600" noProof="0" dirty="0"/>
              <a:t> </a:t>
            </a:r>
            <a:r>
              <a:rPr lang="hu-HU" sz="1600" noProof="0" dirty="0" err="1"/>
              <a:t>Stays</a:t>
            </a:r>
            <a:r>
              <a:rPr lang="hu-HU" sz="1600" noProof="0" dirty="0"/>
              <a:t> in line </a:t>
            </a:r>
            <a:r>
              <a:rPr lang="hu-HU" sz="1600" noProof="0" dirty="0" err="1"/>
              <a:t>with</a:t>
            </a:r>
            <a:r>
              <a:rPr lang="hu-HU" sz="1600" noProof="0" dirty="0"/>
              <a:t> </a:t>
            </a:r>
            <a:r>
              <a:rPr lang="hu-HU" sz="1600" noProof="0" dirty="0" err="1"/>
              <a:t>other</a:t>
            </a:r>
            <a:r>
              <a:rPr lang="hu-HU" sz="1600" noProof="0" dirty="0"/>
              <a:t> </a:t>
            </a:r>
            <a:r>
              <a:rPr lang="hu-HU" sz="1600" noProof="0" dirty="0" err="1"/>
              <a:t>elements</a:t>
            </a:r>
            <a:r>
              <a:rPr lang="hu-HU" sz="1600" noProof="0" dirty="0"/>
              <a:t> (</a:t>
            </a:r>
            <a:r>
              <a:rPr lang="hu-HU" sz="1600" noProof="0" dirty="0" err="1"/>
              <a:t>span</a:t>
            </a:r>
            <a:r>
              <a:rPr lang="hu-HU" sz="1600" noProof="0" dirty="0"/>
              <a:t>, a).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noProof="0" dirty="0" err="1">
                <a:solidFill>
                  <a:schemeClr val="accent3"/>
                </a:solidFill>
                <a:latin typeface="Consolas" panose="020B0609020204030204" pitchFamily="49" charset="0"/>
              </a:rPr>
              <a:t>inline-block</a:t>
            </a:r>
            <a:r>
              <a:rPr lang="hu-HU" sz="1600" noProof="0" dirty="0"/>
              <a:t> </a:t>
            </a:r>
            <a:r>
              <a:rPr lang="hu-HU" sz="1600" noProof="0" dirty="0">
                <a:sym typeface="Wingdings" panose="05000000000000000000" pitchFamily="2" charset="2"/>
              </a:rPr>
              <a:t></a:t>
            </a:r>
            <a:r>
              <a:rPr lang="hu-HU" sz="1600" noProof="0" dirty="0"/>
              <a:t> </a:t>
            </a:r>
            <a:r>
              <a:rPr lang="hu-HU" sz="1600" noProof="0" dirty="0" err="1"/>
              <a:t>Inline</a:t>
            </a:r>
            <a:r>
              <a:rPr lang="hu-HU" sz="1600" noProof="0" dirty="0"/>
              <a:t> </a:t>
            </a:r>
            <a:r>
              <a:rPr lang="hu-HU" sz="1600" noProof="0" dirty="0" err="1"/>
              <a:t>but</a:t>
            </a:r>
            <a:r>
              <a:rPr lang="hu-HU" sz="1600" noProof="0" dirty="0"/>
              <a:t> </a:t>
            </a:r>
            <a:r>
              <a:rPr lang="hu-HU" sz="1600" noProof="0" dirty="0" err="1"/>
              <a:t>allows</a:t>
            </a:r>
            <a:r>
              <a:rPr lang="hu-HU" sz="1600" noProof="0" dirty="0"/>
              <a:t> </a:t>
            </a:r>
            <a:r>
              <a:rPr lang="hu-HU" sz="1600" noProof="0" dirty="0" err="1"/>
              <a:t>width</a:t>
            </a:r>
            <a:r>
              <a:rPr lang="hu-HU" sz="1600" noProof="0" dirty="0"/>
              <a:t>/</a:t>
            </a:r>
            <a:r>
              <a:rPr lang="hu-HU" sz="1600" noProof="0" dirty="0" err="1"/>
              <a:t>height</a:t>
            </a:r>
            <a:r>
              <a:rPr lang="hu-HU" sz="1600" noProof="0" dirty="0"/>
              <a:t> (</a:t>
            </a:r>
            <a:r>
              <a:rPr lang="hu-HU" sz="1600" noProof="0" dirty="0" err="1"/>
              <a:t>button</a:t>
            </a:r>
            <a:r>
              <a:rPr lang="hu-HU" sz="1600" noProof="0" dirty="0"/>
              <a:t>, input).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noProof="0" dirty="0" err="1">
                <a:solidFill>
                  <a:schemeClr val="accent3"/>
                </a:solidFill>
                <a:latin typeface="Consolas" panose="020B0609020204030204" pitchFamily="49" charset="0"/>
              </a:rPr>
              <a:t>flex</a:t>
            </a:r>
            <a:r>
              <a:rPr lang="hu-HU" sz="1600" noProof="0" dirty="0"/>
              <a:t> </a:t>
            </a:r>
            <a:r>
              <a:rPr lang="hu-HU" sz="1600" noProof="0" dirty="0">
                <a:sym typeface="Wingdings" panose="05000000000000000000" pitchFamily="2" charset="2"/>
              </a:rPr>
              <a:t></a:t>
            </a:r>
            <a:r>
              <a:rPr lang="hu-HU" sz="1600" noProof="0" dirty="0"/>
              <a:t> </a:t>
            </a:r>
            <a:r>
              <a:rPr lang="hu-HU" sz="1600" noProof="0" dirty="0" err="1"/>
              <a:t>Flexible</a:t>
            </a:r>
            <a:r>
              <a:rPr lang="hu-HU" sz="1600" noProof="0" dirty="0"/>
              <a:t> </a:t>
            </a:r>
            <a:r>
              <a:rPr lang="hu-HU" sz="1600" noProof="0" dirty="0" err="1"/>
              <a:t>layout</a:t>
            </a:r>
            <a:r>
              <a:rPr lang="hu-HU" sz="1600" noProof="0" dirty="0"/>
              <a:t> </a:t>
            </a:r>
            <a:r>
              <a:rPr lang="hu-HU" sz="1600" noProof="0" dirty="0" err="1"/>
              <a:t>for</a:t>
            </a:r>
            <a:r>
              <a:rPr lang="hu-HU" sz="1600" noProof="0" dirty="0"/>
              <a:t> 1D </a:t>
            </a:r>
            <a:r>
              <a:rPr lang="hu-HU" sz="1600" noProof="0" dirty="0" err="1"/>
              <a:t>positioning</a:t>
            </a:r>
            <a:r>
              <a:rPr lang="hu-HU" sz="1600" noProof="0" dirty="0"/>
              <a:t> (</a:t>
            </a:r>
            <a:r>
              <a:rPr lang="hu-HU" sz="1600" noProof="0" dirty="0" err="1"/>
              <a:t>rows</a:t>
            </a:r>
            <a:r>
              <a:rPr lang="hu-HU" sz="1600" noProof="0" dirty="0"/>
              <a:t>/</a:t>
            </a:r>
            <a:r>
              <a:rPr lang="hu-HU" sz="1600" noProof="0" dirty="0" err="1"/>
              <a:t>columns</a:t>
            </a:r>
            <a:r>
              <a:rPr lang="hu-HU" sz="1600" noProof="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noProof="0" dirty="0" err="1">
                <a:solidFill>
                  <a:schemeClr val="accent3"/>
                </a:solidFill>
                <a:latin typeface="Consolas" panose="020B0609020204030204" pitchFamily="49" charset="0"/>
              </a:rPr>
              <a:t>grid</a:t>
            </a:r>
            <a:r>
              <a:rPr lang="hu-HU" sz="1600" noProof="0" dirty="0"/>
              <a:t> </a:t>
            </a:r>
            <a:r>
              <a:rPr lang="hu-HU" sz="1600" noProof="0" dirty="0">
                <a:sym typeface="Wingdings" panose="05000000000000000000" pitchFamily="2" charset="2"/>
              </a:rPr>
              <a:t></a:t>
            </a:r>
            <a:r>
              <a:rPr lang="hu-HU" sz="1600" noProof="0" dirty="0"/>
              <a:t> 2D </a:t>
            </a:r>
            <a:r>
              <a:rPr lang="hu-HU" sz="1600" noProof="0" dirty="0" err="1"/>
              <a:t>layout</a:t>
            </a:r>
            <a:r>
              <a:rPr lang="hu-HU" sz="1600" noProof="0" dirty="0"/>
              <a:t> </a:t>
            </a:r>
            <a:r>
              <a:rPr lang="hu-HU" sz="1600" noProof="0" dirty="0" err="1"/>
              <a:t>system</a:t>
            </a:r>
            <a:r>
              <a:rPr lang="hu-HU" sz="1600" noProof="0" dirty="0"/>
              <a:t> </a:t>
            </a:r>
            <a:r>
              <a:rPr lang="hu-HU" sz="1600" noProof="0" dirty="0" err="1"/>
              <a:t>for</a:t>
            </a:r>
            <a:r>
              <a:rPr lang="hu-HU" sz="1600" noProof="0" dirty="0"/>
              <a:t> </a:t>
            </a:r>
            <a:r>
              <a:rPr lang="hu-HU" sz="1600" noProof="0" dirty="0" err="1"/>
              <a:t>complex</a:t>
            </a:r>
            <a:r>
              <a:rPr lang="hu-HU" sz="1600" noProof="0" dirty="0"/>
              <a:t> designs.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1600" noProof="0" dirty="0"/>
          </a:p>
          <a:p>
            <a:pPr>
              <a:lnSpc>
                <a:spcPct val="150000"/>
              </a:lnSpc>
            </a:pPr>
            <a:r>
              <a:rPr lang="hu-HU" sz="1600" b="1" cap="small" noProof="0" dirty="0"/>
              <a:t>Z-index: </a:t>
            </a:r>
            <a:r>
              <a:rPr lang="hu-HU" sz="1600" noProof="0" dirty="0" err="1"/>
              <a:t>Controlling</a:t>
            </a:r>
            <a:r>
              <a:rPr lang="hu-HU" sz="1600" noProof="0" dirty="0"/>
              <a:t> </a:t>
            </a:r>
            <a:r>
              <a:rPr lang="hu-HU" sz="1600" noProof="0" dirty="0" err="1"/>
              <a:t>layer</a:t>
            </a:r>
            <a:r>
              <a:rPr lang="hu-HU" sz="1600" noProof="0" dirty="0"/>
              <a:t> </a:t>
            </a:r>
            <a:r>
              <a:rPr lang="hu-HU" sz="1600" noProof="0" dirty="0" err="1"/>
              <a:t>order</a:t>
            </a:r>
            <a:endParaRPr lang="hu-HU" sz="1600" noProof="0" dirty="0"/>
          </a:p>
          <a:p>
            <a:pPr>
              <a:lnSpc>
                <a:spcPct val="150000"/>
              </a:lnSpc>
            </a:pPr>
            <a:r>
              <a:rPr lang="hu-HU" sz="1600" noProof="0" dirty="0" err="1"/>
              <a:t>Higher</a:t>
            </a:r>
            <a:r>
              <a:rPr lang="hu-HU" sz="1600" noProof="0" dirty="0"/>
              <a:t> </a:t>
            </a:r>
            <a:r>
              <a:rPr lang="hu-HU" sz="1600" noProof="0" dirty="0">
                <a:solidFill>
                  <a:schemeClr val="accent3"/>
                </a:solidFill>
                <a:latin typeface="Consolas" panose="020B0609020204030204" pitchFamily="49" charset="0"/>
              </a:rPr>
              <a:t>z-index</a:t>
            </a:r>
            <a:r>
              <a:rPr lang="hu-HU" sz="1600" noProof="0" dirty="0"/>
              <a:t> </a:t>
            </a:r>
            <a:r>
              <a:rPr lang="hu-HU" sz="1600" noProof="0" dirty="0" err="1"/>
              <a:t>values</a:t>
            </a:r>
            <a:r>
              <a:rPr lang="hu-HU" sz="1600" noProof="0" dirty="0"/>
              <a:t> </a:t>
            </a:r>
            <a:r>
              <a:rPr lang="hu-HU" sz="1600" noProof="0" dirty="0" err="1"/>
              <a:t>bring</a:t>
            </a:r>
            <a:r>
              <a:rPr lang="hu-HU" sz="1600" noProof="0" dirty="0"/>
              <a:t> </a:t>
            </a:r>
            <a:r>
              <a:rPr lang="hu-HU" sz="1600" noProof="0" dirty="0" err="1"/>
              <a:t>elements</a:t>
            </a:r>
            <a:r>
              <a:rPr lang="hu-HU" sz="1600" noProof="0" dirty="0"/>
              <a:t> </a:t>
            </a:r>
            <a:r>
              <a:rPr lang="hu-HU" sz="1600" noProof="0" dirty="0" err="1"/>
              <a:t>forward</a:t>
            </a:r>
            <a:r>
              <a:rPr lang="hu-HU" sz="1600" noProof="0" dirty="0"/>
              <a:t>.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3E7D3DA-8E89-E294-9B78-5F37226BACDE}"/>
              </a:ext>
            </a:extLst>
          </p:cNvPr>
          <p:cNvSpPr txBox="1"/>
          <p:nvPr/>
        </p:nvSpPr>
        <p:spPr>
          <a:xfrm>
            <a:off x="570690" y="1094761"/>
            <a:ext cx="716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noProof="0" dirty="0"/>
              <a:t>Display &amp; </a:t>
            </a:r>
            <a:r>
              <a:rPr lang="hu-HU" sz="2400" b="1" noProof="0" dirty="0" err="1"/>
              <a:t>Positioning</a:t>
            </a:r>
            <a:endParaRPr lang="hu-HU" sz="2400" b="1" noProof="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B6C5CE8-EAEF-0051-04AC-1B5F051A9ADB}"/>
              </a:ext>
            </a:extLst>
          </p:cNvPr>
          <p:cNvSpPr txBox="1"/>
          <p:nvPr/>
        </p:nvSpPr>
        <p:spPr>
          <a:xfrm>
            <a:off x="5963055" y="1926077"/>
            <a:ext cx="5392365" cy="410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600" b="1" cap="small" noProof="0" dirty="0" err="1"/>
              <a:t>Position</a:t>
            </a:r>
            <a:r>
              <a:rPr lang="hu-HU" sz="1600" b="1" cap="small" noProof="0" dirty="0"/>
              <a:t> </a:t>
            </a:r>
            <a:r>
              <a:rPr lang="hu-HU" sz="1600" b="1" cap="small" noProof="0" dirty="0" err="1"/>
              <a:t>property</a:t>
            </a:r>
            <a:r>
              <a:rPr lang="hu-HU" sz="1600" b="1" cap="small" noProof="0" dirty="0"/>
              <a:t>: </a:t>
            </a:r>
            <a:r>
              <a:rPr lang="hu-HU" sz="1600" noProof="0" dirty="0" err="1"/>
              <a:t>Placing</a:t>
            </a:r>
            <a:r>
              <a:rPr lang="hu-HU" sz="1600" noProof="0" dirty="0"/>
              <a:t> </a:t>
            </a:r>
            <a:r>
              <a:rPr lang="hu-HU" sz="1600" noProof="0" dirty="0" err="1"/>
              <a:t>elements</a:t>
            </a:r>
            <a:r>
              <a:rPr lang="hu-HU" sz="1600" noProof="0" dirty="0"/>
              <a:t> </a:t>
            </a:r>
            <a:r>
              <a:rPr lang="hu-HU" sz="1600" noProof="0" dirty="0" err="1"/>
              <a:t>on</a:t>
            </a:r>
            <a:r>
              <a:rPr lang="hu-HU" sz="1600" noProof="0" dirty="0"/>
              <a:t> </a:t>
            </a:r>
            <a:r>
              <a:rPr lang="hu-HU" sz="1600" noProof="0" dirty="0" err="1"/>
              <a:t>the</a:t>
            </a:r>
            <a:r>
              <a:rPr lang="hu-HU" sz="1600" noProof="0" dirty="0"/>
              <a:t> </a:t>
            </a:r>
            <a:r>
              <a:rPr lang="hu-HU" sz="1600" noProof="0" dirty="0" err="1"/>
              <a:t>page</a:t>
            </a:r>
            <a:endParaRPr lang="hu-HU" sz="1600" noProof="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noProof="0" dirty="0" err="1">
                <a:solidFill>
                  <a:schemeClr val="accent3"/>
                </a:solidFill>
                <a:latin typeface="Consolas" panose="020B0609020204030204" pitchFamily="49" charset="0"/>
              </a:rPr>
              <a:t>static</a:t>
            </a:r>
            <a:r>
              <a:rPr lang="hu-HU" sz="1600" noProof="0" dirty="0"/>
              <a:t> </a:t>
            </a:r>
            <a:r>
              <a:rPr lang="hu-HU" sz="1600" noProof="0" dirty="0">
                <a:sym typeface="Wingdings" panose="05000000000000000000" pitchFamily="2" charset="2"/>
              </a:rPr>
              <a:t></a:t>
            </a:r>
            <a:r>
              <a:rPr lang="hu-HU" sz="1600" noProof="0" dirty="0"/>
              <a:t> </a:t>
            </a:r>
            <a:r>
              <a:rPr lang="hu-HU" sz="1600" noProof="0" dirty="0" err="1"/>
              <a:t>Default</a:t>
            </a:r>
            <a:r>
              <a:rPr lang="hu-HU" sz="1600" noProof="0" dirty="0"/>
              <a:t>, </a:t>
            </a:r>
            <a:r>
              <a:rPr lang="hu-HU" sz="1600" noProof="0" dirty="0" err="1"/>
              <a:t>follows</a:t>
            </a:r>
            <a:r>
              <a:rPr lang="hu-HU" sz="1600" noProof="0" dirty="0"/>
              <a:t> </a:t>
            </a:r>
            <a:r>
              <a:rPr lang="hu-HU" sz="1600" noProof="0" dirty="0" err="1"/>
              <a:t>normal</a:t>
            </a:r>
            <a:r>
              <a:rPr lang="hu-HU" sz="1600" noProof="0" dirty="0"/>
              <a:t> </a:t>
            </a:r>
            <a:r>
              <a:rPr lang="hu-HU" sz="1600" noProof="0" dirty="0" err="1"/>
              <a:t>document</a:t>
            </a:r>
            <a:r>
              <a:rPr lang="hu-HU" sz="1600" noProof="0" dirty="0"/>
              <a:t> flow.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noProof="0" dirty="0" err="1">
                <a:solidFill>
                  <a:schemeClr val="accent3"/>
                </a:solidFill>
                <a:latin typeface="Consolas" panose="020B0609020204030204" pitchFamily="49" charset="0"/>
              </a:rPr>
              <a:t>relative</a:t>
            </a:r>
            <a:r>
              <a:rPr lang="hu-HU" sz="1600" noProof="0" dirty="0"/>
              <a:t> </a:t>
            </a:r>
            <a:r>
              <a:rPr lang="hu-HU" sz="1600" noProof="0" dirty="0">
                <a:sym typeface="Wingdings" panose="05000000000000000000" pitchFamily="2" charset="2"/>
              </a:rPr>
              <a:t></a:t>
            </a:r>
            <a:r>
              <a:rPr lang="hu-HU" sz="1600" noProof="0" dirty="0"/>
              <a:t> </a:t>
            </a:r>
            <a:r>
              <a:rPr lang="hu-HU" sz="1600" noProof="0" dirty="0" err="1"/>
              <a:t>Moves</a:t>
            </a:r>
            <a:r>
              <a:rPr lang="hu-HU" sz="1600" noProof="0" dirty="0"/>
              <a:t> </a:t>
            </a:r>
            <a:r>
              <a:rPr lang="hu-HU" sz="1600" noProof="0" dirty="0" err="1"/>
              <a:t>relative</a:t>
            </a:r>
            <a:r>
              <a:rPr lang="hu-HU" sz="1600" noProof="0" dirty="0"/>
              <a:t> </a:t>
            </a:r>
            <a:r>
              <a:rPr lang="hu-HU" sz="1600" noProof="0" dirty="0" err="1"/>
              <a:t>to</a:t>
            </a:r>
            <a:r>
              <a:rPr lang="hu-HU" sz="1600" noProof="0" dirty="0"/>
              <a:t> </a:t>
            </a:r>
            <a:r>
              <a:rPr lang="hu-HU" sz="1600" noProof="0" dirty="0" err="1"/>
              <a:t>its</a:t>
            </a:r>
            <a:r>
              <a:rPr lang="hu-HU" sz="1600" noProof="0" dirty="0"/>
              <a:t> </a:t>
            </a:r>
            <a:r>
              <a:rPr lang="hu-HU" sz="1600" noProof="0" dirty="0" err="1"/>
              <a:t>original</a:t>
            </a:r>
            <a:r>
              <a:rPr lang="hu-HU" sz="1600" noProof="0" dirty="0"/>
              <a:t> </a:t>
            </a:r>
            <a:r>
              <a:rPr lang="hu-HU" sz="1600" noProof="0" dirty="0" err="1"/>
              <a:t>position</a:t>
            </a:r>
            <a:r>
              <a:rPr lang="hu-HU" sz="1600" noProof="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noProof="0" dirty="0" err="1">
                <a:solidFill>
                  <a:schemeClr val="accent3"/>
                </a:solidFill>
                <a:latin typeface="Consolas" panose="020B0609020204030204" pitchFamily="49" charset="0"/>
              </a:rPr>
              <a:t>absolute</a:t>
            </a:r>
            <a:r>
              <a:rPr lang="hu-HU" sz="1600" noProof="0" dirty="0"/>
              <a:t> </a:t>
            </a:r>
            <a:r>
              <a:rPr lang="hu-HU" sz="1600" noProof="0" dirty="0">
                <a:sym typeface="Wingdings" panose="05000000000000000000" pitchFamily="2" charset="2"/>
              </a:rPr>
              <a:t></a:t>
            </a:r>
            <a:r>
              <a:rPr lang="hu-HU" sz="1600" noProof="0" dirty="0"/>
              <a:t> </a:t>
            </a:r>
            <a:r>
              <a:rPr lang="hu-HU" sz="1600" noProof="0" dirty="0" err="1"/>
              <a:t>Moves</a:t>
            </a:r>
            <a:r>
              <a:rPr lang="hu-HU" sz="1600" noProof="0" dirty="0"/>
              <a:t> </a:t>
            </a:r>
            <a:r>
              <a:rPr lang="hu-HU" sz="1600" noProof="0" dirty="0" err="1"/>
              <a:t>relative</a:t>
            </a:r>
            <a:r>
              <a:rPr lang="hu-HU" sz="1600" noProof="0" dirty="0"/>
              <a:t> </a:t>
            </a:r>
            <a:r>
              <a:rPr lang="hu-HU" sz="1600" noProof="0" dirty="0" err="1"/>
              <a:t>to</a:t>
            </a:r>
            <a:r>
              <a:rPr lang="hu-HU" sz="1600" noProof="0" dirty="0"/>
              <a:t> </a:t>
            </a:r>
            <a:r>
              <a:rPr lang="hu-HU" sz="1600" noProof="0" dirty="0" err="1"/>
              <a:t>its</a:t>
            </a:r>
            <a:r>
              <a:rPr lang="hu-HU" sz="1600" noProof="0" dirty="0"/>
              <a:t> </a:t>
            </a:r>
            <a:r>
              <a:rPr lang="hu-HU" sz="1600" noProof="0" dirty="0" err="1"/>
              <a:t>closest</a:t>
            </a:r>
            <a:r>
              <a:rPr lang="hu-HU" sz="1600" noProof="0" dirty="0"/>
              <a:t> </a:t>
            </a:r>
            <a:r>
              <a:rPr lang="hu-HU" sz="1600" noProof="0" dirty="0" err="1"/>
              <a:t>positioned</a:t>
            </a:r>
            <a:r>
              <a:rPr lang="hu-HU" sz="1600" noProof="0" dirty="0"/>
              <a:t> </a:t>
            </a:r>
            <a:r>
              <a:rPr lang="hu-HU" sz="1600" noProof="0" dirty="0" err="1"/>
              <a:t>ancestor</a:t>
            </a:r>
            <a:r>
              <a:rPr lang="hu-HU" sz="1600" noProof="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noProof="0" dirty="0">
                <a:solidFill>
                  <a:schemeClr val="accent3"/>
                </a:solidFill>
                <a:latin typeface="Consolas" panose="020B0609020204030204" pitchFamily="49" charset="0"/>
              </a:rPr>
              <a:t>fixed</a:t>
            </a:r>
            <a:r>
              <a:rPr lang="hu-HU" sz="1600" noProof="0" dirty="0"/>
              <a:t> </a:t>
            </a:r>
            <a:r>
              <a:rPr lang="hu-HU" sz="1600" noProof="0" dirty="0">
                <a:sym typeface="Wingdings" panose="05000000000000000000" pitchFamily="2" charset="2"/>
              </a:rPr>
              <a:t></a:t>
            </a:r>
            <a:r>
              <a:rPr lang="hu-HU" sz="1600" noProof="0" dirty="0"/>
              <a:t> </a:t>
            </a:r>
            <a:r>
              <a:rPr lang="hu-HU" sz="1600" noProof="0" dirty="0" err="1"/>
              <a:t>Stays</a:t>
            </a:r>
            <a:r>
              <a:rPr lang="hu-HU" sz="1600" noProof="0" dirty="0"/>
              <a:t> in </a:t>
            </a:r>
            <a:r>
              <a:rPr lang="hu-HU" sz="1600" noProof="0" dirty="0" err="1"/>
              <a:t>place</a:t>
            </a:r>
            <a:r>
              <a:rPr lang="hu-HU" sz="1600" noProof="0" dirty="0"/>
              <a:t>, </a:t>
            </a:r>
            <a:r>
              <a:rPr lang="hu-HU" sz="1600" noProof="0" dirty="0" err="1"/>
              <a:t>even</a:t>
            </a:r>
            <a:r>
              <a:rPr lang="hu-HU" sz="1600" noProof="0" dirty="0"/>
              <a:t> </a:t>
            </a:r>
            <a:r>
              <a:rPr lang="hu-HU" sz="1600" noProof="0" dirty="0" err="1"/>
              <a:t>when</a:t>
            </a:r>
            <a:r>
              <a:rPr lang="hu-HU" sz="1600" noProof="0" dirty="0"/>
              <a:t> </a:t>
            </a:r>
            <a:r>
              <a:rPr lang="hu-HU" sz="1600" noProof="0" dirty="0" err="1"/>
              <a:t>scrolling</a:t>
            </a:r>
            <a:r>
              <a:rPr lang="hu-HU" sz="1600" noProof="0" dirty="0"/>
              <a:t> (</a:t>
            </a:r>
            <a:r>
              <a:rPr lang="hu-HU" sz="1600" noProof="0" dirty="0" err="1"/>
              <a:t>e.g</a:t>
            </a:r>
            <a:r>
              <a:rPr lang="hu-HU" sz="1600" noProof="0" dirty="0"/>
              <a:t>., </a:t>
            </a:r>
            <a:r>
              <a:rPr lang="hu-HU" sz="1600" noProof="0" dirty="0" err="1"/>
              <a:t>sticky</a:t>
            </a:r>
            <a:r>
              <a:rPr lang="hu-HU" sz="1600" noProof="0" dirty="0"/>
              <a:t> </a:t>
            </a:r>
            <a:r>
              <a:rPr lang="hu-HU" sz="1600" noProof="0" dirty="0" err="1"/>
              <a:t>navbar</a:t>
            </a:r>
            <a:r>
              <a:rPr lang="hu-HU" sz="1600" noProof="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noProof="0" dirty="0" err="1">
                <a:solidFill>
                  <a:schemeClr val="accent3"/>
                </a:solidFill>
                <a:latin typeface="Consolas" panose="020B0609020204030204" pitchFamily="49" charset="0"/>
              </a:rPr>
              <a:t>sticky</a:t>
            </a:r>
            <a:r>
              <a:rPr lang="hu-HU" sz="1600" noProof="0" dirty="0"/>
              <a:t> </a:t>
            </a:r>
            <a:r>
              <a:rPr lang="hu-HU" sz="1600" noProof="0" dirty="0">
                <a:sym typeface="Wingdings" panose="05000000000000000000" pitchFamily="2" charset="2"/>
              </a:rPr>
              <a:t></a:t>
            </a:r>
            <a:r>
              <a:rPr lang="hu-HU" sz="1600" noProof="0" dirty="0"/>
              <a:t> </a:t>
            </a:r>
            <a:r>
              <a:rPr lang="hu-HU" sz="1600" noProof="0" dirty="0" err="1"/>
              <a:t>Sticks</a:t>
            </a:r>
            <a:r>
              <a:rPr lang="hu-HU" sz="1600" noProof="0" dirty="0"/>
              <a:t> </a:t>
            </a:r>
            <a:r>
              <a:rPr lang="hu-HU" sz="1600" noProof="0" dirty="0" err="1"/>
              <a:t>until</a:t>
            </a:r>
            <a:r>
              <a:rPr lang="hu-HU" sz="1600" noProof="0" dirty="0"/>
              <a:t> </a:t>
            </a:r>
            <a:r>
              <a:rPr lang="hu-HU" sz="1600" noProof="0" dirty="0" err="1"/>
              <a:t>scrolling</a:t>
            </a:r>
            <a:r>
              <a:rPr lang="hu-HU" sz="1600" noProof="0" dirty="0"/>
              <a:t> </a:t>
            </a:r>
            <a:r>
              <a:rPr lang="hu-HU" sz="1600" noProof="0" dirty="0" err="1"/>
              <a:t>past</a:t>
            </a:r>
            <a:r>
              <a:rPr lang="hu-HU" sz="1600" noProof="0" dirty="0"/>
              <a:t> a </a:t>
            </a:r>
            <a:r>
              <a:rPr lang="hu-HU" sz="1600" noProof="0" dirty="0" err="1"/>
              <a:t>set</a:t>
            </a:r>
            <a:r>
              <a:rPr lang="hu-HU" sz="1600" noProof="0" dirty="0"/>
              <a:t> </a:t>
            </a:r>
            <a:r>
              <a:rPr lang="hu-HU" sz="1600" noProof="0" dirty="0" err="1"/>
              <a:t>point</a:t>
            </a:r>
            <a:r>
              <a:rPr lang="hu-HU" sz="1600" noProof="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1600" noProof="0" dirty="0"/>
          </a:p>
          <a:p>
            <a:pPr>
              <a:lnSpc>
                <a:spcPct val="150000"/>
              </a:lnSpc>
            </a:pPr>
            <a:r>
              <a:rPr lang="hu-HU" sz="1600" b="1" cap="small" noProof="0" dirty="0" err="1"/>
              <a:t>Smooth</a:t>
            </a:r>
            <a:r>
              <a:rPr lang="hu-HU" sz="1600" b="1" cap="small" noProof="0" dirty="0"/>
              <a:t> </a:t>
            </a:r>
            <a:r>
              <a:rPr lang="hu-HU" sz="1600" b="1" cap="small" noProof="0" dirty="0" err="1"/>
              <a:t>scrolling</a:t>
            </a:r>
            <a:r>
              <a:rPr lang="hu-HU" sz="1600" b="1" cap="small" noProof="0" dirty="0"/>
              <a:t>:</a:t>
            </a:r>
          </a:p>
          <a:p>
            <a:pPr>
              <a:lnSpc>
                <a:spcPct val="150000"/>
              </a:lnSpc>
            </a:pPr>
            <a:r>
              <a:rPr lang="hu-HU" sz="1600" noProof="0" dirty="0" err="1">
                <a:solidFill>
                  <a:schemeClr val="accent1"/>
                </a:solidFill>
                <a:latin typeface="Consolas" panose="020B0609020204030204" pitchFamily="49" charset="0"/>
              </a:rPr>
              <a:t>scroll-behavior</a:t>
            </a:r>
            <a:r>
              <a:rPr lang="hu-HU" sz="1600" noProof="0" dirty="0">
                <a:latin typeface="Consolas" panose="020B0609020204030204" pitchFamily="49" charset="0"/>
              </a:rPr>
              <a:t>: </a:t>
            </a:r>
            <a:r>
              <a:rPr lang="hu-HU" sz="1600" noProof="0" dirty="0" err="1">
                <a:solidFill>
                  <a:schemeClr val="accent3"/>
                </a:solidFill>
                <a:latin typeface="Consolas" panose="020B0609020204030204" pitchFamily="49" charset="0"/>
              </a:rPr>
              <a:t>smooth</a:t>
            </a:r>
            <a:r>
              <a:rPr lang="hu-HU" sz="1600" noProof="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7191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53759-65AD-AAF5-A560-7AE646542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F8FB2F4-1130-AB17-DF4F-87430E84ED7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9B06371-0B7A-615F-F56D-D4A576C06D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Flexbox CSS Cheat Sheet : r/webdev">
            <a:extLst>
              <a:ext uri="{FF2B5EF4-FFF2-40B4-BE49-F238E27FC236}">
                <a16:creationId xmlns:a16="http://schemas.microsoft.com/office/drawing/2014/main" id="{4AA5E285-9387-CFC2-8BE8-6CA48DC33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15" t="2317" r="14838" b="85259"/>
          <a:stretch/>
        </p:blipFill>
        <p:spPr bwMode="auto">
          <a:xfrm>
            <a:off x="7739975" y="1926077"/>
            <a:ext cx="3198984" cy="162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80B62CB-659D-70E9-E4B3-F40B60F6B638}"/>
              </a:ext>
            </a:extLst>
          </p:cNvPr>
          <p:cNvSpPr txBox="1"/>
          <p:nvPr/>
        </p:nvSpPr>
        <p:spPr>
          <a:xfrm>
            <a:off x="570690" y="1926077"/>
            <a:ext cx="5664740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600" dirty="0"/>
              <a:t>A </a:t>
            </a:r>
            <a:r>
              <a:rPr lang="hu-HU" sz="1600" dirty="0" err="1"/>
              <a:t>layout</a:t>
            </a:r>
            <a:r>
              <a:rPr lang="hu-HU" sz="1600" dirty="0"/>
              <a:t> </a:t>
            </a:r>
            <a:r>
              <a:rPr lang="hu-HU" sz="1600" dirty="0" err="1"/>
              <a:t>method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</a:t>
            </a:r>
            <a:r>
              <a:rPr lang="hu-HU" sz="1600" dirty="0" err="1"/>
              <a:t>arranging</a:t>
            </a:r>
            <a:r>
              <a:rPr lang="hu-HU" sz="1600" dirty="0"/>
              <a:t> </a:t>
            </a:r>
            <a:r>
              <a:rPr lang="hu-HU" sz="1600" dirty="0" err="1"/>
              <a:t>items</a:t>
            </a:r>
            <a:r>
              <a:rPr lang="hu-HU" sz="1600" dirty="0"/>
              <a:t> in </a:t>
            </a:r>
            <a:r>
              <a:rPr lang="hu-HU" sz="1600" dirty="0" err="1"/>
              <a:t>rows</a:t>
            </a:r>
            <a:r>
              <a:rPr lang="hu-HU" sz="1600" dirty="0"/>
              <a:t> </a:t>
            </a:r>
            <a:r>
              <a:rPr lang="hu-HU" sz="1600" dirty="0" err="1"/>
              <a:t>or</a:t>
            </a:r>
            <a:r>
              <a:rPr lang="hu-HU" sz="1600" dirty="0"/>
              <a:t> </a:t>
            </a:r>
            <a:r>
              <a:rPr lang="hu-HU" sz="1600" dirty="0" err="1"/>
              <a:t>columns</a:t>
            </a:r>
            <a:r>
              <a:rPr lang="hu-HU" sz="1600" dirty="0"/>
              <a:t>.</a:t>
            </a:r>
          </a:p>
          <a:p>
            <a:pPr>
              <a:lnSpc>
                <a:spcPct val="150000"/>
              </a:lnSpc>
            </a:pPr>
            <a:r>
              <a:rPr lang="hu-HU" sz="1600" dirty="0" err="1"/>
              <a:t>Always</a:t>
            </a:r>
            <a:r>
              <a:rPr lang="hu-HU" sz="1600" dirty="0"/>
              <a:t> </a:t>
            </a:r>
            <a:r>
              <a:rPr lang="hu-HU" sz="1600" dirty="0" err="1"/>
              <a:t>consists</a:t>
            </a:r>
            <a:r>
              <a:rPr lang="hu-HU" sz="1600" dirty="0"/>
              <a:t> of: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noProof="0" dirty="0"/>
              <a:t>A </a:t>
            </a:r>
            <a:r>
              <a:rPr lang="hu-HU" sz="1600" b="1" dirty="0"/>
              <a:t>F</a:t>
            </a:r>
            <a:r>
              <a:rPr lang="hu-HU" sz="1600" b="1" noProof="0" dirty="0" err="1"/>
              <a:t>lex</a:t>
            </a:r>
            <a:r>
              <a:rPr lang="hu-HU" sz="1600" b="1" noProof="0" dirty="0"/>
              <a:t> </a:t>
            </a:r>
            <a:r>
              <a:rPr lang="hu-HU" sz="1600" b="1" noProof="0" dirty="0" err="1"/>
              <a:t>container</a:t>
            </a:r>
            <a:r>
              <a:rPr lang="hu-HU" sz="1600" b="1" dirty="0"/>
              <a:t> </a:t>
            </a:r>
            <a:r>
              <a:rPr lang="hu-HU" sz="1600" dirty="0"/>
              <a:t>–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parent</a:t>
            </a:r>
            <a:r>
              <a:rPr lang="hu-HU" sz="1600" dirty="0"/>
              <a:t> (</a:t>
            </a:r>
            <a:r>
              <a:rPr lang="hu-HU" sz="1600" dirty="0" err="1"/>
              <a:t>container</a:t>
            </a:r>
            <a:r>
              <a:rPr lang="hu-HU" sz="1600" dirty="0"/>
              <a:t>) &lt;div&gt; </a:t>
            </a:r>
            <a:r>
              <a:rPr lang="hu-HU" sz="1600" dirty="0" err="1"/>
              <a:t>element</a:t>
            </a:r>
            <a:endParaRPr lang="hu-H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b="1" noProof="0" dirty="0" err="1"/>
              <a:t>Flex</a:t>
            </a:r>
            <a:r>
              <a:rPr lang="hu-HU" sz="1600" b="1" noProof="0" dirty="0"/>
              <a:t> </a:t>
            </a:r>
            <a:r>
              <a:rPr lang="hu-HU" sz="1600" b="1" noProof="0" dirty="0" err="1"/>
              <a:t>it</a:t>
            </a:r>
            <a:r>
              <a:rPr lang="hu-HU" sz="1600" b="1" dirty="0" err="1"/>
              <a:t>ems</a:t>
            </a:r>
            <a:r>
              <a:rPr lang="hu-HU" sz="1600" b="1" dirty="0"/>
              <a:t> </a:t>
            </a:r>
            <a:r>
              <a:rPr lang="hu-HU" sz="1600" dirty="0"/>
              <a:t>– </a:t>
            </a:r>
            <a:r>
              <a:rPr lang="en-US" sz="1600" dirty="0"/>
              <a:t>the items inside the container &lt;div&gt;</a:t>
            </a:r>
            <a:endParaRPr lang="hu-HU" sz="1600" noProof="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46F4F86-5E77-1CF0-DC51-336D5F9BFA4A}"/>
              </a:ext>
            </a:extLst>
          </p:cNvPr>
          <p:cNvSpPr txBox="1"/>
          <p:nvPr/>
        </p:nvSpPr>
        <p:spPr>
          <a:xfrm>
            <a:off x="570690" y="1094761"/>
            <a:ext cx="716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err="1"/>
              <a:t>What</a:t>
            </a:r>
            <a:r>
              <a:rPr lang="hu-HU" sz="2400" b="1" dirty="0"/>
              <a:t> is CSS </a:t>
            </a:r>
            <a:r>
              <a:rPr lang="hu-HU" sz="2400" b="1" dirty="0" err="1"/>
              <a:t>Flexbox</a:t>
            </a:r>
            <a:r>
              <a:rPr lang="hu-HU" sz="2400" b="1" dirty="0"/>
              <a:t>?</a:t>
            </a:r>
            <a:endParaRPr lang="hu-HU" sz="2400" b="1" noProof="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B80909F-01E6-20A3-77F2-1E6BB3311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7941" y="4231862"/>
            <a:ext cx="3748479" cy="147207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6FA33D0-9D3D-4560-FAED-6769367727B8}"/>
              </a:ext>
            </a:extLst>
          </p:cNvPr>
          <p:cNvSpPr txBox="1"/>
          <p:nvPr/>
        </p:nvSpPr>
        <p:spPr>
          <a:xfrm>
            <a:off x="570690" y="3819735"/>
            <a:ext cx="3748479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600" b="1" cap="small" dirty="0" err="1"/>
              <a:t>Example</a:t>
            </a:r>
            <a:r>
              <a:rPr lang="hu-HU" sz="1600" b="1" cap="small" dirty="0"/>
              <a:t>: </a:t>
            </a:r>
          </a:p>
          <a:p>
            <a:pPr>
              <a:lnSpc>
                <a:spcPct val="150000"/>
              </a:lnSpc>
            </a:pPr>
            <a:r>
              <a:rPr lang="hu-HU" sz="1600" noProof="0" dirty="0"/>
              <a:t>A </a:t>
            </a:r>
            <a:r>
              <a:rPr lang="hu-HU" sz="1600" noProof="0" dirty="0" err="1"/>
              <a:t>Flexbox</a:t>
            </a:r>
            <a:r>
              <a:rPr lang="hu-HU" sz="1600" noProof="0" dirty="0"/>
              <a:t> </a:t>
            </a:r>
            <a:r>
              <a:rPr lang="hu-HU" sz="1600" noProof="0" dirty="0" err="1"/>
              <a:t>container</a:t>
            </a:r>
            <a:r>
              <a:rPr lang="hu-HU" sz="1600" noProof="0" dirty="0"/>
              <a:t> </a:t>
            </a:r>
            <a:r>
              <a:rPr lang="hu-HU" sz="1600" noProof="0" dirty="0" err="1"/>
              <a:t>with</a:t>
            </a:r>
            <a:r>
              <a:rPr lang="hu-HU" sz="1600" noProof="0" dirty="0"/>
              <a:t> 3 </a:t>
            </a:r>
            <a:r>
              <a:rPr lang="hu-HU" sz="1600" noProof="0" dirty="0" err="1"/>
              <a:t>flex</a:t>
            </a:r>
            <a:r>
              <a:rPr lang="hu-HU" sz="1600" noProof="0" dirty="0"/>
              <a:t> </a:t>
            </a:r>
            <a:r>
              <a:rPr lang="hu-HU" sz="1600" noProof="0" dirty="0" err="1"/>
              <a:t>items</a:t>
            </a:r>
            <a:r>
              <a:rPr lang="hu-HU" sz="1600" noProof="0" dirty="0"/>
              <a:t> </a:t>
            </a:r>
            <a:r>
              <a:rPr lang="hu-HU" sz="1600" noProof="0" dirty="0">
                <a:sym typeface="Wingdings" panose="05000000000000000000" pitchFamily="2" charset="2"/>
              </a:rPr>
              <a:t></a:t>
            </a:r>
            <a:endParaRPr lang="hu-HU" sz="1600" noProof="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46FF83B-D127-D258-7848-72E484AF5BD2}"/>
              </a:ext>
            </a:extLst>
          </p:cNvPr>
          <p:cNvSpPr txBox="1"/>
          <p:nvPr/>
        </p:nvSpPr>
        <p:spPr>
          <a:xfrm>
            <a:off x="7237466" y="5561000"/>
            <a:ext cx="4812671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hu-HU" sz="1400" noProof="0" dirty="0" err="1">
                <a:sym typeface="Wingdings" panose="05000000000000000000" pitchFamily="2" charset="2"/>
              </a:rPr>
              <a:t>Flexbox</a:t>
            </a:r>
            <a:r>
              <a:rPr lang="hu-HU" sz="1400" noProof="0" dirty="0">
                <a:sym typeface="Wingdings" panose="05000000000000000000" pitchFamily="2" charset="2"/>
              </a:rPr>
              <a:t> </a:t>
            </a:r>
            <a:r>
              <a:rPr lang="hu-HU" sz="1400" noProof="0" dirty="0" err="1">
                <a:sym typeface="Wingdings" panose="05000000000000000000" pitchFamily="2" charset="2"/>
              </a:rPr>
              <a:t>Guide</a:t>
            </a:r>
            <a:r>
              <a:rPr lang="hu-HU" sz="1400" noProof="0" dirty="0">
                <a:sym typeface="Wingdings" panose="05000000000000000000" pitchFamily="2" charset="2"/>
              </a:rPr>
              <a:t>: </a:t>
            </a:r>
            <a:br>
              <a:rPr lang="hu-HU" sz="1400" noProof="0" dirty="0">
                <a:sym typeface="Wingdings" panose="05000000000000000000" pitchFamily="2" charset="2"/>
              </a:rPr>
            </a:br>
            <a:r>
              <a:rPr lang="hu-HU" sz="1400" noProof="0" dirty="0">
                <a:sym typeface="Wingdings" panose="05000000000000000000" pitchFamily="2" charset="2"/>
                <a:hlinkClick r:id="rId8"/>
              </a:rPr>
              <a:t>https://css-tricks.com/snippets/css/a-guide-to-flexbox/</a:t>
            </a:r>
            <a:endParaRPr lang="hu-HU" sz="1400" noProof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258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BA83D84-C52E-1619-96D6-99250C00A72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726706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Picture 2" descr="Flexbox CSS Cheat Sheet : r/webdev">
            <a:extLst>
              <a:ext uri="{FF2B5EF4-FFF2-40B4-BE49-F238E27FC236}">
                <a16:creationId xmlns:a16="http://schemas.microsoft.com/office/drawing/2014/main" id="{CF3B445A-D12D-08D6-E7F6-8946CDF96F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70" b="41418"/>
          <a:stretch/>
        </p:blipFill>
        <p:spPr bwMode="auto">
          <a:xfrm>
            <a:off x="223362" y="2033083"/>
            <a:ext cx="11745276" cy="352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4D26013-223F-16AD-AEBC-51FD8535744C}"/>
              </a:ext>
            </a:extLst>
          </p:cNvPr>
          <p:cNvSpPr txBox="1"/>
          <p:nvPr/>
        </p:nvSpPr>
        <p:spPr>
          <a:xfrm>
            <a:off x="570690" y="1094761"/>
            <a:ext cx="716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err="1"/>
              <a:t>Parent</a:t>
            </a:r>
            <a:r>
              <a:rPr lang="hu-HU" sz="2400" b="1" dirty="0"/>
              <a:t> </a:t>
            </a:r>
            <a:r>
              <a:rPr lang="hu-HU" sz="2400" b="1" dirty="0" err="1"/>
              <a:t>properties</a:t>
            </a:r>
            <a:endParaRPr lang="hu-HU" sz="2400" b="1" noProof="0" dirty="0"/>
          </a:p>
        </p:txBody>
      </p:sp>
    </p:spTree>
    <p:extLst>
      <p:ext uri="{BB962C8B-B14F-4D97-AF65-F5344CB8AC3E}">
        <p14:creationId xmlns:p14="http://schemas.microsoft.com/office/powerpoint/2010/main" val="261203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C2B99-4578-37A8-0DBC-2294C0D07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EC0800B2-06D3-364E-DC15-EEDD8D407CC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BA83D84-C52E-1619-96D6-99250C00A7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Picture 2" descr="Flexbox CSS Cheat Sheet : r/webdev">
            <a:extLst>
              <a:ext uri="{FF2B5EF4-FFF2-40B4-BE49-F238E27FC236}">
                <a16:creationId xmlns:a16="http://schemas.microsoft.com/office/drawing/2014/main" id="{A744D0A1-3717-1594-08EA-2F6DB9379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88"/>
          <a:stretch/>
        </p:blipFill>
        <p:spPr bwMode="auto">
          <a:xfrm>
            <a:off x="222216" y="2149811"/>
            <a:ext cx="11747568" cy="301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4D3ABC5-D300-EF05-D548-DEA637C679D5}"/>
              </a:ext>
            </a:extLst>
          </p:cNvPr>
          <p:cNvSpPr txBox="1"/>
          <p:nvPr/>
        </p:nvSpPr>
        <p:spPr>
          <a:xfrm>
            <a:off x="570690" y="1094761"/>
            <a:ext cx="716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err="1"/>
              <a:t>Children</a:t>
            </a:r>
            <a:r>
              <a:rPr lang="hu-HU" sz="2400" b="1" dirty="0"/>
              <a:t> </a:t>
            </a:r>
            <a:r>
              <a:rPr lang="hu-HU" sz="2400" b="1" dirty="0" err="1"/>
              <a:t>properties</a:t>
            </a:r>
            <a:endParaRPr lang="hu-HU" sz="2400" b="1" noProof="0" dirty="0"/>
          </a:p>
        </p:txBody>
      </p:sp>
    </p:spTree>
    <p:extLst>
      <p:ext uri="{BB962C8B-B14F-4D97-AF65-F5344CB8AC3E}">
        <p14:creationId xmlns:p14="http://schemas.microsoft.com/office/powerpoint/2010/main" val="248388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1F5B0-AFC2-BFF8-44F7-CC05E5207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84A1887-9A4C-2F94-B7F9-9520500F69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C0800B2-06D3-364E-DC15-EEDD8D407C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2683F4B6-7DBD-B33D-249B-3A8780C49D4C}"/>
              </a:ext>
            </a:extLst>
          </p:cNvPr>
          <p:cNvSpPr txBox="1"/>
          <p:nvPr/>
        </p:nvSpPr>
        <p:spPr>
          <a:xfrm>
            <a:off x="570690" y="1094761"/>
            <a:ext cx="716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CSS </a:t>
            </a:r>
            <a:r>
              <a:rPr lang="hu-HU" sz="2400" b="1" dirty="0" err="1"/>
              <a:t>Grid</a:t>
            </a:r>
            <a:endParaRPr lang="hu-HU" sz="2400" b="1" noProof="0" dirty="0"/>
          </a:p>
        </p:txBody>
      </p:sp>
      <p:pic>
        <p:nvPicPr>
          <p:cNvPr id="4098" name="Picture 2" descr="CSS Grid Cheat Sheet 🔥 - DEV Community">
            <a:extLst>
              <a:ext uri="{FF2B5EF4-FFF2-40B4-BE49-F238E27FC236}">
                <a16:creationId xmlns:a16="http://schemas.microsoft.com/office/drawing/2014/main" id="{6005B86D-5C42-3334-FEEB-CD856E1D6F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1"/>
          <a:stretch/>
        </p:blipFill>
        <p:spPr bwMode="auto">
          <a:xfrm>
            <a:off x="3701527" y="1094762"/>
            <a:ext cx="8344558" cy="531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66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D2BC8-775C-B00B-B177-4D3BE358B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1D31E03-52B2-7B17-D9EB-D6F5862DE8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9B06371-0B7A-615F-F56D-D4A576C06D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480E311C-E79E-1662-F6D8-D130ADE41232}"/>
              </a:ext>
            </a:extLst>
          </p:cNvPr>
          <p:cNvSpPr txBox="1"/>
          <p:nvPr/>
        </p:nvSpPr>
        <p:spPr>
          <a:xfrm>
            <a:off x="570691" y="1926077"/>
            <a:ext cx="4964347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noProof="0" dirty="0"/>
              <a:t>Websites should adapt to different screen sizes.</a:t>
            </a:r>
            <a:endParaRPr lang="hu-HU" sz="1600" noProof="0" dirty="0"/>
          </a:p>
          <a:p>
            <a:pPr>
              <a:lnSpc>
                <a:spcPct val="150000"/>
              </a:lnSpc>
            </a:pPr>
            <a:endParaRPr lang="hu-HU" sz="1600" dirty="0"/>
          </a:p>
          <a:p>
            <a:pPr>
              <a:lnSpc>
                <a:spcPct val="150000"/>
              </a:lnSpc>
            </a:pPr>
            <a:r>
              <a:rPr lang="hu-HU" sz="1600" b="1" cap="small" noProof="0" dirty="0" err="1"/>
              <a:t>Viewport</a:t>
            </a:r>
            <a:r>
              <a:rPr lang="hu-HU" sz="1600" b="1" cap="small" noProof="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600" noProof="0" dirty="0"/>
              <a:t>The viewport is the user's visible area of a web page.</a:t>
            </a:r>
            <a:r>
              <a:rPr lang="hu-HU" sz="1600" noProof="0" dirty="0"/>
              <a:t> </a:t>
            </a:r>
            <a:r>
              <a:rPr lang="hu-HU" sz="1600" noProof="0" dirty="0" err="1"/>
              <a:t>It</a:t>
            </a:r>
            <a:r>
              <a:rPr lang="hu-HU" sz="1600" noProof="0" dirty="0"/>
              <a:t> </a:t>
            </a:r>
            <a:r>
              <a:rPr lang="hu-HU" sz="1600" noProof="0" dirty="0" err="1"/>
              <a:t>varies</a:t>
            </a:r>
            <a:r>
              <a:rPr lang="en-US" sz="1600" noProof="0" dirty="0"/>
              <a:t> with the device</a:t>
            </a:r>
            <a:r>
              <a:rPr lang="hu-HU" sz="1600" noProof="0" dirty="0"/>
              <a:t>.</a:t>
            </a:r>
          </a:p>
          <a:p>
            <a:pPr>
              <a:lnSpc>
                <a:spcPct val="150000"/>
              </a:lnSpc>
            </a:pPr>
            <a:endParaRPr lang="hu-HU" sz="1600" noProof="0" dirty="0"/>
          </a:p>
          <a:p>
            <a:pPr>
              <a:lnSpc>
                <a:spcPct val="150000"/>
              </a:lnSpc>
            </a:pPr>
            <a:r>
              <a:rPr lang="hu-HU" sz="1600" dirty="0" err="1"/>
              <a:t>Include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following</a:t>
            </a:r>
            <a:r>
              <a:rPr lang="hu-HU" sz="1600" dirty="0"/>
              <a:t> </a:t>
            </a:r>
            <a:r>
              <a:rPr lang="hu-HU" sz="1600" dirty="0" err="1"/>
              <a:t>element</a:t>
            </a:r>
            <a:r>
              <a:rPr lang="hu-HU" sz="1600" dirty="0"/>
              <a:t> in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b="1" dirty="0"/>
              <a:t>&lt;</a:t>
            </a:r>
            <a:r>
              <a:rPr lang="hu-HU" sz="1600" b="1" dirty="0" err="1"/>
              <a:t>head</a:t>
            </a:r>
            <a:r>
              <a:rPr lang="hu-HU" sz="1600" b="1" dirty="0"/>
              <a:t>&gt; </a:t>
            </a:r>
            <a:r>
              <a:rPr lang="hu-HU" sz="1600" dirty="0" err="1"/>
              <a:t>section</a:t>
            </a:r>
            <a:r>
              <a:rPr lang="hu-HU" sz="1600" dirty="0"/>
              <a:t> of </a:t>
            </a:r>
            <a:r>
              <a:rPr lang="hu-HU" sz="1600" dirty="0" err="1"/>
              <a:t>all</a:t>
            </a:r>
            <a:r>
              <a:rPr lang="hu-HU" sz="1600" dirty="0"/>
              <a:t> </a:t>
            </a:r>
            <a:r>
              <a:rPr lang="hu-HU" sz="1600" dirty="0" err="1"/>
              <a:t>your</a:t>
            </a:r>
            <a:r>
              <a:rPr lang="hu-HU" sz="1600" dirty="0"/>
              <a:t> web </a:t>
            </a:r>
            <a:r>
              <a:rPr lang="hu-HU" sz="1600" dirty="0" err="1"/>
              <a:t>pages</a:t>
            </a:r>
            <a:r>
              <a:rPr lang="hu-HU" sz="1600" dirty="0"/>
              <a:t>:</a:t>
            </a:r>
          </a:p>
          <a:p>
            <a:pPr>
              <a:lnSpc>
                <a:spcPct val="150000"/>
              </a:lnSpc>
            </a:pPr>
            <a:endParaRPr lang="hu-HU" sz="1600" noProof="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F0698E3-9172-C1A4-5954-D86307C1D723}"/>
              </a:ext>
            </a:extLst>
          </p:cNvPr>
          <p:cNvSpPr txBox="1"/>
          <p:nvPr/>
        </p:nvSpPr>
        <p:spPr>
          <a:xfrm>
            <a:off x="570690" y="1094761"/>
            <a:ext cx="716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noProof="0" dirty="0" err="1"/>
              <a:t>Responsive</a:t>
            </a:r>
            <a:r>
              <a:rPr lang="hu-HU" sz="2400" b="1" noProof="0" dirty="0"/>
              <a:t> Design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47F9519-5EB9-3897-DBA4-F30D3C75E8B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6548"/>
          <a:stretch/>
        </p:blipFill>
        <p:spPr>
          <a:xfrm>
            <a:off x="5535038" y="1926077"/>
            <a:ext cx="3690313" cy="269512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5A233AC-BAFD-6B83-B534-BB8367AE07F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8612" r="26662" b="11430"/>
          <a:stretch/>
        </p:blipFill>
        <p:spPr>
          <a:xfrm>
            <a:off x="9225351" y="1926077"/>
            <a:ext cx="1624519" cy="2387083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9FFA5D9-498E-16D5-0322-84F7A7B9776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0474" b="32605"/>
          <a:stretch/>
        </p:blipFill>
        <p:spPr>
          <a:xfrm>
            <a:off x="10849870" y="1926077"/>
            <a:ext cx="1050873" cy="1816394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CA062EBA-AF46-2FCC-CDE0-221105075277}"/>
              </a:ext>
            </a:extLst>
          </p:cNvPr>
          <p:cNvSpPr txBox="1"/>
          <p:nvPr/>
        </p:nvSpPr>
        <p:spPr>
          <a:xfrm>
            <a:off x="2832370" y="4828328"/>
            <a:ext cx="86949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="viewport"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content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="width=device-width, initial-scale=1.0"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en-US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600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E6C0BF8-2C01-E1FA-0A04-6084F0D1969F}"/>
              </a:ext>
            </a:extLst>
          </p:cNvPr>
          <p:cNvSpPr txBox="1"/>
          <p:nvPr/>
        </p:nvSpPr>
        <p:spPr>
          <a:xfrm>
            <a:off x="570690" y="5259385"/>
            <a:ext cx="8266080" cy="416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600" dirty="0">
                <a:sym typeface="Wingdings" panose="05000000000000000000" pitchFamily="2" charset="2"/>
              </a:rPr>
              <a:t> </a:t>
            </a:r>
            <a:r>
              <a:rPr lang="hu-HU" sz="1600" noProof="0" dirty="0" err="1"/>
              <a:t>Gives</a:t>
            </a:r>
            <a:r>
              <a:rPr lang="hu-HU" sz="1600" noProof="0" dirty="0"/>
              <a:t> </a:t>
            </a:r>
            <a:r>
              <a:rPr lang="hu-HU" sz="1600" noProof="0" dirty="0" err="1"/>
              <a:t>the</a:t>
            </a:r>
            <a:r>
              <a:rPr lang="hu-HU" sz="1600" noProof="0" dirty="0"/>
              <a:t> </a:t>
            </a:r>
            <a:r>
              <a:rPr lang="hu-HU" sz="1600" noProof="0" dirty="0" err="1"/>
              <a:t>browsers</a:t>
            </a:r>
            <a:r>
              <a:rPr lang="en-US" sz="1600" noProof="0" dirty="0"/>
              <a:t> instructions on how to control the page's dimensions and scaling.</a:t>
            </a:r>
            <a:endParaRPr lang="hu-HU" sz="1600" noProof="0" dirty="0"/>
          </a:p>
        </p:txBody>
      </p:sp>
    </p:spTree>
    <p:extLst>
      <p:ext uri="{BB962C8B-B14F-4D97-AF65-F5344CB8AC3E}">
        <p14:creationId xmlns:p14="http://schemas.microsoft.com/office/powerpoint/2010/main" val="388901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50F7F-8A36-3C92-0D04-2E6996B69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D115428-08BC-0A09-1C8C-34B9FE552D5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1D31E03-52B2-7B17-D9EB-D6F5862DE8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640E7DC3-6DC2-E06A-497F-8C4788C6E1F2}"/>
              </a:ext>
            </a:extLst>
          </p:cNvPr>
          <p:cNvSpPr txBox="1"/>
          <p:nvPr/>
        </p:nvSpPr>
        <p:spPr>
          <a:xfrm>
            <a:off x="570689" y="1926077"/>
            <a:ext cx="8592765" cy="286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hu-HU" sz="1600" dirty="0" err="1"/>
              <a:t>Use</a:t>
            </a:r>
            <a:r>
              <a:rPr lang="hu-HU" sz="1600" dirty="0"/>
              <a:t> </a:t>
            </a:r>
            <a:r>
              <a:rPr lang="hu-HU" sz="1600" b="1" dirty="0" err="1">
                <a:solidFill>
                  <a:schemeClr val="accent1"/>
                </a:solidFill>
              </a:rPr>
              <a:t>flexible</a:t>
            </a:r>
            <a:r>
              <a:rPr lang="hu-HU" sz="1600" b="1" dirty="0">
                <a:solidFill>
                  <a:schemeClr val="accent1"/>
                </a:solidFill>
              </a:rPr>
              <a:t> </a:t>
            </a:r>
            <a:r>
              <a:rPr lang="hu-HU" sz="1600" b="1" dirty="0" err="1">
                <a:solidFill>
                  <a:schemeClr val="accent1"/>
                </a:solidFill>
              </a:rPr>
              <a:t>layouts</a:t>
            </a:r>
            <a:r>
              <a:rPr lang="hu-HU" sz="1600" b="1" dirty="0">
                <a:solidFill>
                  <a:schemeClr val="accent1"/>
                </a:solidFill>
              </a:rPr>
              <a:t> </a:t>
            </a:r>
            <a:r>
              <a:rPr lang="hu-HU" sz="1600" dirty="0">
                <a:sym typeface="Wingdings" panose="05000000000000000000" pitchFamily="2" charset="2"/>
              </a:rPr>
              <a:t> </a:t>
            </a:r>
            <a:r>
              <a:rPr lang="hu-HU" sz="1600" dirty="0" err="1">
                <a:sym typeface="Wingdings" panose="05000000000000000000" pitchFamily="2" charset="2"/>
              </a:rPr>
              <a:t>Flexbox</a:t>
            </a:r>
            <a:r>
              <a:rPr lang="hu-HU" sz="1600" dirty="0">
                <a:sym typeface="Wingdings" panose="05000000000000000000" pitchFamily="2" charset="2"/>
              </a:rPr>
              <a:t>, </a:t>
            </a:r>
            <a:r>
              <a:rPr lang="hu-HU" sz="1600" dirty="0" err="1">
                <a:sym typeface="Wingdings" panose="05000000000000000000" pitchFamily="2" charset="2"/>
              </a:rPr>
              <a:t>flexible</a:t>
            </a:r>
            <a:r>
              <a:rPr lang="hu-HU" sz="1600" dirty="0">
                <a:sym typeface="Wingdings" panose="05000000000000000000" pitchFamily="2" charset="2"/>
              </a:rPr>
              <a:t> CSS (</a:t>
            </a:r>
            <a:r>
              <a:rPr lang="hu-HU" sz="1600" dirty="0" err="1">
                <a:sym typeface="Wingdings" panose="05000000000000000000" pitchFamily="2" charset="2"/>
              </a:rPr>
              <a:t>relative</a:t>
            </a:r>
            <a:r>
              <a:rPr lang="hu-HU" sz="1600" dirty="0">
                <a:sym typeface="Wingdings" panose="05000000000000000000" pitchFamily="2" charset="2"/>
              </a:rPr>
              <a:t>) </a:t>
            </a:r>
            <a:r>
              <a:rPr lang="hu-HU" sz="1600" dirty="0" err="1">
                <a:sym typeface="Wingdings" panose="05000000000000000000" pitchFamily="2" charset="2"/>
              </a:rPr>
              <a:t>units</a:t>
            </a:r>
            <a:r>
              <a:rPr lang="hu-HU" sz="1600" dirty="0">
                <a:sym typeface="Wingdings" panose="05000000000000000000" pitchFamily="2" charset="2"/>
              </a:rPr>
              <a:t>:</a:t>
            </a:r>
          </a:p>
          <a:p>
            <a:pPr marL="2857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noProof="0" dirty="0">
                <a:sym typeface="Wingdings" panose="05000000000000000000" pitchFamily="2" charset="2"/>
              </a:rPr>
              <a:t>%</a:t>
            </a:r>
          </a:p>
          <a:p>
            <a:pPr marL="2857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noProof="0" dirty="0" err="1">
                <a:sym typeface="Wingdings" panose="05000000000000000000" pitchFamily="2" charset="2"/>
              </a:rPr>
              <a:t>em</a:t>
            </a:r>
            <a:r>
              <a:rPr lang="hu-HU" sz="1600" noProof="0" dirty="0">
                <a:sym typeface="Wingdings" panose="05000000000000000000" pitchFamily="2" charset="2"/>
              </a:rPr>
              <a:t> – </a:t>
            </a:r>
            <a:r>
              <a:rPr lang="hu-HU" sz="1600" noProof="0" dirty="0" err="1">
                <a:sym typeface="Wingdings" panose="05000000000000000000" pitchFamily="2" charset="2"/>
              </a:rPr>
              <a:t>relative</a:t>
            </a:r>
            <a:r>
              <a:rPr lang="hu-HU" sz="1600" noProof="0" dirty="0">
                <a:sym typeface="Wingdings" panose="05000000000000000000" pitchFamily="2" charset="2"/>
              </a:rPr>
              <a:t> </a:t>
            </a:r>
            <a:r>
              <a:rPr lang="hu-HU" sz="1600" noProof="0" dirty="0" err="1">
                <a:sym typeface="Wingdings" panose="05000000000000000000" pitchFamily="2" charset="2"/>
              </a:rPr>
              <a:t>to</a:t>
            </a:r>
            <a:r>
              <a:rPr lang="hu-HU" sz="1600" noProof="0" dirty="0">
                <a:sym typeface="Wingdings" panose="05000000000000000000" pitchFamily="2" charset="2"/>
              </a:rPr>
              <a:t> </a:t>
            </a:r>
            <a:r>
              <a:rPr lang="hu-HU" sz="1600" noProof="0" dirty="0" err="1">
                <a:sym typeface="Wingdings" panose="05000000000000000000" pitchFamily="2" charset="2"/>
              </a:rPr>
              <a:t>previously</a:t>
            </a:r>
            <a:r>
              <a:rPr lang="hu-HU" sz="1600" noProof="0" dirty="0">
                <a:sym typeface="Wingdings" panose="05000000000000000000" pitchFamily="2" charset="2"/>
              </a:rPr>
              <a:t> </a:t>
            </a:r>
            <a:r>
              <a:rPr lang="hu-HU" sz="1600" noProof="0" dirty="0" err="1">
                <a:sym typeface="Wingdings" panose="05000000000000000000" pitchFamily="2" charset="2"/>
              </a:rPr>
              <a:t>defined</a:t>
            </a:r>
            <a:r>
              <a:rPr lang="hu-HU" sz="1600" noProof="0" dirty="0">
                <a:sym typeface="Wingdings" panose="05000000000000000000" pitchFamily="2" charset="2"/>
              </a:rPr>
              <a:t> </a:t>
            </a:r>
            <a:r>
              <a:rPr lang="hu-HU" sz="1600" noProof="0" dirty="0" err="1">
                <a:sym typeface="Wingdings" panose="05000000000000000000" pitchFamily="2" charset="2"/>
              </a:rPr>
              <a:t>element</a:t>
            </a:r>
            <a:r>
              <a:rPr lang="hu-HU" sz="1600" noProof="0" dirty="0">
                <a:sym typeface="Wingdings" panose="05000000000000000000" pitchFamily="2" charset="2"/>
              </a:rPr>
              <a:t> (1em = 100% of </a:t>
            </a:r>
            <a:r>
              <a:rPr lang="hu-HU" sz="1600" noProof="0" dirty="0" err="1">
                <a:sym typeface="Wingdings" panose="05000000000000000000" pitchFamily="2" charset="2"/>
              </a:rPr>
              <a:t>parent</a:t>
            </a:r>
            <a:r>
              <a:rPr lang="hu-HU" sz="1600" noProof="0" dirty="0">
                <a:sym typeface="Wingdings" panose="05000000000000000000" pitchFamily="2" charset="2"/>
              </a:rPr>
              <a:t>)</a:t>
            </a:r>
          </a:p>
          <a:p>
            <a:pPr marL="2857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600" noProof="0" dirty="0" err="1">
                <a:sym typeface="Wingdings" panose="05000000000000000000" pitchFamily="2" charset="2"/>
              </a:rPr>
              <a:t>rem</a:t>
            </a:r>
            <a:r>
              <a:rPr lang="hu-HU" sz="1600" noProof="0" dirty="0">
                <a:sym typeface="Wingdings" panose="05000000000000000000" pitchFamily="2" charset="2"/>
              </a:rPr>
              <a:t> – </a:t>
            </a:r>
            <a:r>
              <a:rPr lang="hu-HU" sz="1600" noProof="0" dirty="0" err="1">
                <a:sym typeface="Wingdings" panose="05000000000000000000" pitchFamily="2" charset="2"/>
              </a:rPr>
              <a:t>relative</a:t>
            </a:r>
            <a:r>
              <a:rPr lang="hu-HU" sz="1600" noProof="0" dirty="0">
                <a:sym typeface="Wingdings" panose="05000000000000000000" pitchFamily="2" charset="2"/>
              </a:rPr>
              <a:t> </a:t>
            </a:r>
            <a:r>
              <a:rPr lang="hu-HU" sz="1600" noProof="0" dirty="0" err="1">
                <a:sym typeface="Wingdings" panose="05000000000000000000" pitchFamily="2" charset="2"/>
              </a:rPr>
              <a:t>to</a:t>
            </a:r>
            <a:r>
              <a:rPr lang="hu-HU" sz="1600" noProof="0" dirty="0">
                <a:sym typeface="Wingdings" panose="05000000000000000000" pitchFamily="2" charset="2"/>
              </a:rPr>
              <a:t> </a:t>
            </a:r>
            <a:r>
              <a:rPr lang="hu-HU" sz="1600" noProof="0" dirty="0" err="1">
                <a:sym typeface="Wingdings" panose="05000000000000000000" pitchFamily="2" charset="2"/>
              </a:rPr>
              <a:t>root</a:t>
            </a:r>
            <a:r>
              <a:rPr lang="hu-HU" sz="1600" noProof="0" dirty="0">
                <a:sym typeface="Wingdings" panose="05000000000000000000" pitchFamily="2" charset="2"/>
              </a:rPr>
              <a:t> font </a:t>
            </a:r>
            <a:r>
              <a:rPr lang="hu-HU" sz="1600" noProof="0" dirty="0" err="1">
                <a:sym typeface="Wingdings" panose="05000000000000000000" pitchFamily="2" charset="2"/>
              </a:rPr>
              <a:t>size</a:t>
            </a:r>
            <a:r>
              <a:rPr lang="hu-HU" sz="1600" noProof="0" dirty="0">
                <a:sym typeface="Wingdings" panose="05000000000000000000" pitchFamily="2" charset="2"/>
              </a:rPr>
              <a:t> (1rem = 100% of &lt;</a:t>
            </a:r>
            <a:r>
              <a:rPr lang="hu-HU" sz="1600" noProof="0" dirty="0" err="1">
                <a:sym typeface="Wingdings" panose="05000000000000000000" pitchFamily="2" charset="2"/>
              </a:rPr>
              <a:t>html</a:t>
            </a:r>
            <a:r>
              <a:rPr lang="hu-HU" sz="1600" noProof="0" dirty="0">
                <a:sym typeface="Wingdings" panose="05000000000000000000" pitchFamily="2" charset="2"/>
              </a:rPr>
              <a:t>&gt; font-</a:t>
            </a:r>
            <a:r>
              <a:rPr lang="hu-HU" sz="1600" noProof="0" dirty="0" err="1">
                <a:sym typeface="Wingdings" panose="05000000000000000000" pitchFamily="2" charset="2"/>
              </a:rPr>
              <a:t>size</a:t>
            </a:r>
            <a:r>
              <a:rPr lang="hu-HU" sz="1600" noProof="0" dirty="0">
                <a:sym typeface="Wingdings" panose="05000000000000000000" pitchFamily="2" charset="2"/>
              </a:rPr>
              <a:t>)</a:t>
            </a:r>
          </a:p>
          <a:p>
            <a:pPr marL="285750" lvl="4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600" noProof="0" dirty="0" err="1">
                <a:sym typeface="Wingdings" panose="05000000000000000000" pitchFamily="2" charset="2"/>
              </a:rPr>
              <a:t>vw</a:t>
            </a:r>
            <a:r>
              <a:rPr lang="hu-HU" sz="1600" noProof="0" dirty="0">
                <a:sym typeface="Wingdings" panose="05000000000000000000" pitchFamily="2" charset="2"/>
              </a:rPr>
              <a:t> / </a:t>
            </a:r>
            <a:r>
              <a:rPr lang="hu-HU" sz="1600" noProof="0" dirty="0" err="1">
                <a:sym typeface="Wingdings" panose="05000000000000000000" pitchFamily="2" charset="2"/>
              </a:rPr>
              <a:t>vh</a:t>
            </a:r>
            <a:r>
              <a:rPr lang="hu-HU" sz="1600" noProof="0" dirty="0">
                <a:sym typeface="Wingdings" panose="05000000000000000000" pitchFamily="2" charset="2"/>
              </a:rPr>
              <a:t> – </a:t>
            </a:r>
            <a:r>
              <a:rPr lang="hu-HU" sz="1600" noProof="0" dirty="0" err="1">
                <a:sym typeface="Wingdings" panose="05000000000000000000" pitchFamily="2" charset="2"/>
              </a:rPr>
              <a:t>percentage</a:t>
            </a:r>
            <a:r>
              <a:rPr lang="hu-HU" sz="1600" noProof="0" dirty="0">
                <a:sym typeface="Wingdings" panose="05000000000000000000" pitchFamily="2" charset="2"/>
              </a:rPr>
              <a:t> of </a:t>
            </a:r>
            <a:r>
              <a:rPr lang="hu-HU" sz="1600" noProof="0" dirty="0" err="1">
                <a:sym typeface="Wingdings" panose="05000000000000000000" pitchFamily="2" charset="2"/>
              </a:rPr>
              <a:t>viewport</a:t>
            </a:r>
            <a:r>
              <a:rPr lang="hu-HU" sz="1600" noProof="0" dirty="0">
                <a:sym typeface="Wingdings" panose="05000000000000000000" pitchFamily="2" charset="2"/>
              </a:rPr>
              <a:t> </a:t>
            </a:r>
            <a:r>
              <a:rPr lang="hu-HU" sz="1600" noProof="0" dirty="0" err="1">
                <a:sym typeface="Wingdings" panose="05000000000000000000" pitchFamily="2" charset="2"/>
              </a:rPr>
              <a:t>width</a:t>
            </a:r>
            <a:r>
              <a:rPr lang="hu-HU" sz="1600" noProof="0" dirty="0">
                <a:sym typeface="Wingdings" panose="05000000000000000000" pitchFamily="2" charset="2"/>
              </a:rPr>
              <a:t> / </a:t>
            </a:r>
            <a:r>
              <a:rPr lang="hu-HU" sz="1600" noProof="0" dirty="0" err="1">
                <a:sym typeface="Wingdings" panose="05000000000000000000" pitchFamily="2" charset="2"/>
              </a:rPr>
              <a:t>height</a:t>
            </a:r>
            <a:endParaRPr lang="hu-HU" sz="1600" noProof="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hu-HU" sz="1600" b="1" dirty="0" err="1">
                <a:solidFill>
                  <a:schemeClr val="accent1"/>
                </a:solidFill>
              </a:rPr>
              <a:t>Responsive</a:t>
            </a:r>
            <a:r>
              <a:rPr lang="hu-HU" sz="1600" b="1" dirty="0">
                <a:solidFill>
                  <a:schemeClr val="accent1"/>
                </a:solidFill>
              </a:rPr>
              <a:t> </a:t>
            </a:r>
            <a:r>
              <a:rPr lang="hu-HU" sz="1600" b="1" dirty="0" err="1">
                <a:solidFill>
                  <a:schemeClr val="accent1"/>
                </a:solidFill>
              </a:rPr>
              <a:t>media</a:t>
            </a:r>
            <a:r>
              <a:rPr lang="hu-HU" sz="1600" b="1" dirty="0">
                <a:solidFill>
                  <a:schemeClr val="accent1"/>
                </a:solidFill>
              </a:rPr>
              <a:t> </a:t>
            </a:r>
            <a:r>
              <a:rPr lang="hu-HU" sz="1600" dirty="0"/>
              <a:t>(</a:t>
            </a:r>
            <a:r>
              <a:rPr lang="hu-HU" sz="1600" dirty="0" err="1"/>
              <a:t>max-width</a:t>
            </a:r>
            <a:r>
              <a:rPr lang="hu-HU" sz="1600" dirty="0"/>
              <a:t>: 100%;)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hu-HU" sz="1600" b="1" dirty="0">
                <a:solidFill>
                  <a:schemeClr val="accent1"/>
                </a:solidFill>
              </a:rPr>
              <a:t>Media </a:t>
            </a:r>
            <a:r>
              <a:rPr lang="hu-HU" sz="1600" b="1" dirty="0" err="1">
                <a:solidFill>
                  <a:schemeClr val="accent1"/>
                </a:solidFill>
              </a:rPr>
              <a:t>queries</a:t>
            </a:r>
            <a:r>
              <a:rPr lang="hu-HU" sz="1600" b="1" dirty="0">
                <a:solidFill>
                  <a:schemeClr val="accent1"/>
                </a:solidFill>
              </a:rPr>
              <a:t> </a:t>
            </a:r>
            <a:r>
              <a:rPr lang="hu-HU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ym typeface="Wingdings" panose="05000000000000000000" pitchFamily="2" charset="2"/>
              </a:rPr>
              <a:t>Adjust styles for different devices.</a:t>
            </a:r>
            <a:endParaRPr lang="hu-HU" sz="16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EFFB955-EE0D-A3A9-7DE5-B3FF1E121A5A}"/>
              </a:ext>
            </a:extLst>
          </p:cNvPr>
          <p:cNvSpPr txBox="1"/>
          <p:nvPr/>
        </p:nvSpPr>
        <p:spPr>
          <a:xfrm>
            <a:off x="570690" y="1094761"/>
            <a:ext cx="716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err="1"/>
              <a:t>How</a:t>
            </a:r>
            <a:r>
              <a:rPr lang="hu-HU" sz="2400" b="1" dirty="0"/>
              <a:t> </a:t>
            </a:r>
            <a:r>
              <a:rPr lang="hu-HU" sz="2400" b="1" dirty="0" err="1"/>
              <a:t>to</a:t>
            </a:r>
            <a:r>
              <a:rPr lang="hu-HU" sz="2400" b="1" dirty="0"/>
              <a:t> </a:t>
            </a:r>
            <a:r>
              <a:rPr lang="hu-HU" sz="2400" b="1" dirty="0" err="1"/>
              <a:t>make</a:t>
            </a:r>
            <a:r>
              <a:rPr lang="hu-HU" sz="2400" b="1" dirty="0"/>
              <a:t> a website </a:t>
            </a:r>
            <a:r>
              <a:rPr lang="hu-HU" sz="2400" b="1" dirty="0" err="1"/>
              <a:t>responsive</a:t>
            </a:r>
            <a:r>
              <a:rPr lang="hu-HU" sz="2400" b="1" dirty="0"/>
              <a:t>?</a:t>
            </a:r>
            <a:endParaRPr lang="hu-HU" sz="2400" b="1" noProof="0" dirty="0"/>
          </a:p>
        </p:txBody>
      </p:sp>
    </p:spTree>
    <p:extLst>
      <p:ext uri="{BB962C8B-B14F-4D97-AF65-F5344CB8AC3E}">
        <p14:creationId xmlns:p14="http://schemas.microsoft.com/office/powerpoint/2010/main" val="243109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3942F-E820-7711-8319-35B5085C9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53B567E-40BB-79B3-5087-253843B6A84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D115428-08BC-0A09-1C8C-34B9FE552D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8F4C3C19-5927-ECE6-8248-F28C904D14A1}"/>
              </a:ext>
            </a:extLst>
          </p:cNvPr>
          <p:cNvSpPr txBox="1"/>
          <p:nvPr/>
        </p:nvSpPr>
        <p:spPr>
          <a:xfrm>
            <a:off x="570690" y="1926077"/>
            <a:ext cx="9896272" cy="41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600" b="1" dirty="0">
                <a:solidFill>
                  <a:schemeClr val="accent3"/>
                </a:solidFill>
              </a:rPr>
              <a:t>Mobile-</a:t>
            </a:r>
            <a:r>
              <a:rPr lang="hu-HU" sz="1600" b="1" dirty="0" err="1">
                <a:solidFill>
                  <a:schemeClr val="accent3"/>
                </a:solidFill>
              </a:rPr>
              <a:t>first</a:t>
            </a:r>
            <a:r>
              <a:rPr lang="hu-HU" sz="1600" b="1" dirty="0">
                <a:solidFill>
                  <a:schemeClr val="accent3"/>
                </a:solidFill>
              </a:rPr>
              <a:t> </a:t>
            </a:r>
            <a:r>
              <a:rPr lang="hu-HU" sz="1600" b="1" dirty="0" err="1">
                <a:solidFill>
                  <a:schemeClr val="accent3"/>
                </a:solidFill>
              </a:rPr>
              <a:t>approach</a:t>
            </a:r>
            <a:r>
              <a:rPr lang="hu-HU" sz="1600" b="1" dirty="0">
                <a:solidFill>
                  <a:schemeClr val="accent3"/>
                </a:solidFill>
              </a:rPr>
              <a:t> </a:t>
            </a:r>
            <a:r>
              <a:rPr lang="hu-HU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ym typeface="Wingdings" panose="05000000000000000000" pitchFamily="2" charset="2"/>
              </a:rPr>
              <a:t>Start with mobile styles first, then add breakpoints for larger screens.</a:t>
            </a:r>
            <a:endParaRPr lang="hu-HU" sz="1600" noProof="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6F10B9D-CF20-306D-34A9-D960726A73AE}"/>
              </a:ext>
            </a:extLst>
          </p:cNvPr>
          <p:cNvSpPr txBox="1"/>
          <p:nvPr/>
        </p:nvSpPr>
        <p:spPr>
          <a:xfrm>
            <a:off x="570690" y="1094761"/>
            <a:ext cx="716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err="1"/>
              <a:t>Device</a:t>
            </a:r>
            <a:r>
              <a:rPr lang="hu-HU" sz="2400" b="1" dirty="0"/>
              <a:t> </a:t>
            </a:r>
            <a:r>
              <a:rPr lang="hu-HU" sz="2400" b="1" dirty="0" err="1"/>
              <a:t>breakpoints</a:t>
            </a:r>
            <a:endParaRPr lang="hu-HU" sz="2400" b="1" noProof="0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8E219BE-8B3E-70E7-2C4B-E8EDAEADA90B}"/>
              </a:ext>
            </a:extLst>
          </p:cNvPr>
          <p:cNvSpPr txBox="1"/>
          <p:nvPr/>
        </p:nvSpPr>
        <p:spPr>
          <a:xfrm>
            <a:off x="570690" y="2711868"/>
            <a:ext cx="61138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hu-HU" sz="1600" dirty="0">
                <a:latin typeface="Consolas" panose="020B0609020204030204" pitchFamily="49" charset="0"/>
              </a:rPr>
              <a:t> {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</a:t>
            </a:r>
            <a:r>
              <a:rPr lang="hu-HU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font-</a:t>
            </a:r>
            <a:r>
              <a:rPr lang="hu-HU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size</a:t>
            </a:r>
            <a:r>
              <a:rPr lang="hu-HU" sz="1600" dirty="0">
                <a:solidFill>
                  <a:schemeClr val="accent1"/>
                </a:solidFill>
                <a:latin typeface="Consolas" panose="020B0609020204030204" pitchFamily="49" charset="0"/>
              </a:rPr>
              <a:t>: </a:t>
            </a:r>
            <a:r>
              <a:rPr lang="hu-HU" sz="1600" dirty="0">
                <a:latin typeface="Consolas" panose="020B0609020204030204" pitchFamily="49" charset="0"/>
              </a:rPr>
              <a:t>16px; </a:t>
            </a:r>
            <a:r>
              <a:rPr lang="hu-HU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hu-HU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hu-HU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mobile </a:t>
            </a:r>
            <a:r>
              <a:rPr lang="hu-HU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size</a:t>
            </a:r>
            <a:r>
              <a:rPr lang="hu-HU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}</a:t>
            </a:r>
          </a:p>
          <a:p>
            <a:endParaRPr lang="hu-HU" sz="1600" dirty="0">
              <a:latin typeface="Consolas" panose="020B0609020204030204" pitchFamily="49" charset="0"/>
            </a:endParaRPr>
          </a:p>
          <a:p>
            <a:r>
              <a:rPr lang="hu-HU" sz="1600" dirty="0">
                <a:solidFill>
                  <a:srgbClr val="7030A0"/>
                </a:solidFill>
                <a:latin typeface="Consolas" panose="020B0609020204030204" pitchFamily="49" charset="0"/>
              </a:rPr>
              <a:t>@media </a:t>
            </a:r>
            <a:r>
              <a:rPr lang="hu-HU" sz="1600" dirty="0">
                <a:latin typeface="Consolas" panose="020B0609020204030204" pitchFamily="49" charset="0"/>
              </a:rPr>
              <a:t>(</a:t>
            </a:r>
            <a:r>
              <a:rPr lang="hu-HU" sz="1600" dirty="0">
                <a:solidFill>
                  <a:schemeClr val="accent1"/>
                </a:solidFill>
                <a:latin typeface="Consolas" panose="020B0609020204030204" pitchFamily="49" charset="0"/>
              </a:rPr>
              <a:t>min-</a:t>
            </a:r>
            <a:r>
              <a:rPr lang="hu-HU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width</a:t>
            </a:r>
            <a:r>
              <a:rPr lang="hu-HU" sz="1600" dirty="0">
                <a:solidFill>
                  <a:schemeClr val="accent1"/>
                </a:solidFill>
                <a:latin typeface="Consolas" panose="020B0609020204030204" pitchFamily="49" charset="0"/>
              </a:rPr>
              <a:t>: </a:t>
            </a:r>
            <a:r>
              <a:rPr lang="hu-HU" sz="1600" dirty="0">
                <a:latin typeface="Consolas" panose="020B0609020204030204" pitchFamily="49" charset="0"/>
              </a:rPr>
              <a:t>768px) {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</a:t>
            </a:r>
            <a:r>
              <a:rPr lang="hu-HU" sz="1600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hu-HU" sz="1600" dirty="0">
                <a:latin typeface="Consolas" panose="020B0609020204030204" pitchFamily="49" charset="0"/>
              </a:rPr>
              <a:t> { </a:t>
            </a:r>
            <a:r>
              <a:rPr lang="hu-HU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font-</a:t>
            </a:r>
            <a:r>
              <a:rPr lang="hu-HU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size</a:t>
            </a:r>
            <a:r>
              <a:rPr lang="hu-HU" sz="1600" dirty="0">
                <a:solidFill>
                  <a:schemeClr val="accent1"/>
                </a:solidFill>
                <a:latin typeface="Consolas" panose="020B0609020204030204" pitchFamily="49" charset="0"/>
              </a:rPr>
              <a:t>: </a:t>
            </a:r>
            <a:r>
              <a:rPr lang="hu-HU" sz="1600" dirty="0">
                <a:latin typeface="Consolas" panose="020B0609020204030204" pitchFamily="49" charset="0"/>
              </a:rPr>
              <a:t>18px; } </a:t>
            </a:r>
            <a:r>
              <a:rPr lang="hu-HU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Tablet </a:t>
            </a:r>
            <a:r>
              <a:rPr lang="hu-HU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size</a:t>
            </a:r>
            <a:r>
              <a:rPr lang="hu-HU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}</a:t>
            </a:r>
          </a:p>
          <a:p>
            <a:endParaRPr lang="hu-HU" sz="1600" dirty="0">
              <a:latin typeface="Consolas" panose="020B0609020204030204" pitchFamily="49" charset="0"/>
            </a:endParaRPr>
          </a:p>
          <a:p>
            <a:r>
              <a:rPr lang="hu-HU" sz="1600" dirty="0">
                <a:solidFill>
                  <a:srgbClr val="7030A0"/>
                </a:solidFill>
                <a:latin typeface="Consolas" panose="020B0609020204030204" pitchFamily="49" charset="0"/>
              </a:rPr>
              <a:t>@media </a:t>
            </a:r>
            <a:r>
              <a:rPr lang="hu-HU" sz="1600" dirty="0">
                <a:latin typeface="Consolas" panose="020B0609020204030204" pitchFamily="49" charset="0"/>
              </a:rPr>
              <a:t>(</a:t>
            </a:r>
            <a:r>
              <a:rPr lang="hu-HU" sz="1600" dirty="0">
                <a:solidFill>
                  <a:schemeClr val="accent1"/>
                </a:solidFill>
                <a:latin typeface="Consolas" panose="020B0609020204030204" pitchFamily="49" charset="0"/>
              </a:rPr>
              <a:t>min-</a:t>
            </a:r>
            <a:r>
              <a:rPr lang="hu-HU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width</a:t>
            </a:r>
            <a:r>
              <a:rPr lang="hu-HU" sz="1600" dirty="0">
                <a:solidFill>
                  <a:schemeClr val="accent1"/>
                </a:solidFill>
                <a:latin typeface="Consolas" panose="020B0609020204030204" pitchFamily="49" charset="0"/>
              </a:rPr>
              <a:t>: </a:t>
            </a:r>
            <a:r>
              <a:rPr lang="hu-HU" sz="1600" dirty="0">
                <a:latin typeface="Consolas" panose="020B0609020204030204" pitchFamily="49" charset="0"/>
              </a:rPr>
              <a:t>1024px) {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  </a:t>
            </a:r>
            <a:r>
              <a:rPr lang="hu-HU" sz="1600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hu-HU" sz="1600" dirty="0">
                <a:latin typeface="Consolas" panose="020B0609020204030204" pitchFamily="49" charset="0"/>
              </a:rPr>
              <a:t> { </a:t>
            </a:r>
            <a:r>
              <a:rPr lang="hu-HU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font-</a:t>
            </a:r>
            <a:r>
              <a:rPr lang="hu-HU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size</a:t>
            </a:r>
            <a:r>
              <a:rPr lang="hu-HU" sz="1600" dirty="0">
                <a:solidFill>
                  <a:schemeClr val="accent1"/>
                </a:solidFill>
                <a:latin typeface="Consolas" panose="020B0609020204030204" pitchFamily="49" charset="0"/>
              </a:rPr>
              <a:t>: </a:t>
            </a:r>
            <a:r>
              <a:rPr lang="hu-HU" sz="1600" dirty="0">
                <a:latin typeface="Consolas" panose="020B0609020204030204" pitchFamily="49" charset="0"/>
              </a:rPr>
              <a:t>20px; } </a:t>
            </a:r>
            <a:r>
              <a:rPr lang="hu-HU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hu-HU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Desktop</a:t>
            </a:r>
            <a:r>
              <a:rPr lang="hu-HU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size</a:t>
            </a:r>
            <a:r>
              <a:rPr lang="hu-HU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hu-HU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7173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OME_Interaction_Design-PPT-template">
  <a:themeElements>
    <a:clrScheme name="MOME">
      <a:dk1>
        <a:srgbClr val="000000"/>
      </a:dk1>
      <a:lt1>
        <a:srgbClr val="FFFFFF"/>
      </a:lt1>
      <a:dk2>
        <a:srgbClr val="CCCCCC"/>
      </a:dk2>
      <a:lt2>
        <a:srgbClr val="3B3B3B"/>
      </a:lt2>
      <a:accent1>
        <a:srgbClr val="00A5C8"/>
      </a:accent1>
      <a:accent2>
        <a:srgbClr val="FFCD1C"/>
      </a:accent2>
      <a:accent3>
        <a:srgbClr val="E83278"/>
      </a:accent3>
      <a:accent4>
        <a:srgbClr val="57C3DA"/>
      </a:accent4>
      <a:accent5>
        <a:srgbClr val="FEDD6B"/>
      </a:accent5>
      <a:accent6>
        <a:srgbClr val="EF78A5"/>
      </a:accent6>
      <a:hlink>
        <a:srgbClr val="00A5C8"/>
      </a:hlink>
      <a:folHlink>
        <a:srgbClr val="E832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ME_Interaction_Design-PPT-template" id="{780CB40E-8D71-D740-B3C4-DADFFBF1836E}" vid="{BE270DA0-FCF3-1744-96D5-A929B247C5D5}"/>
    </a:ext>
  </a:extLst>
</a:theme>
</file>

<file path=ppt/theme/theme2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45700" rIns="91425" bIns="45700" anchor="t" anchorCtr="0">
        <a:noAutofit/>
      </a:bodyPr>
      <a:lstStyle>
        <a:defPPr algn="l">
          <a:lnSpc>
            <a:spcPct val="93000"/>
          </a:lnSpc>
          <a:spcBef>
            <a:spcPts val="0"/>
          </a:spcBef>
          <a:buClr>
            <a:schemeClr val="dk1"/>
          </a:buClr>
          <a:buSzPts val="8000"/>
          <a:buFont typeface="Arial"/>
          <a:buNone/>
          <a:defRPr dirty="0" err="1" smtClean="0">
            <a:latin typeface="Fellix Medium" pitchFamily="2" charset="77"/>
            <a:cs typeface="Fellix Medium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OME_Interaction_Design-PPT-template" id="{780CB40E-8D71-D740-B3C4-DADFFBF1836E}" vid="{6DD49273-CF6C-6A4F-B17D-BDE1ECEE8C23}"/>
    </a:ext>
  </a:extLst>
</a:theme>
</file>

<file path=ppt/theme/theme3.xml><?xml version="1.0" encoding="utf-8"?>
<a:theme xmlns:a="http://schemas.openxmlformats.org/drawingml/2006/main" name="1_Office-téma">
  <a:themeElements>
    <a:clrScheme name="MOME">
      <a:dk1>
        <a:srgbClr val="000000"/>
      </a:dk1>
      <a:lt1>
        <a:srgbClr val="FFFFFF"/>
      </a:lt1>
      <a:dk2>
        <a:srgbClr val="CCCCCC"/>
      </a:dk2>
      <a:lt2>
        <a:srgbClr val="3B3B3B"/>
      </a:lt2>
      <a:accent1>
        <a:srgbClr val="00A5C8"/>
      </a:accent1>
      <a:accent2>
        <a:srgbClr val="FFCD1C"/>
      </a:accent2>
      <a:accent3>
        <a:srgbClr val="E83278"/>
      </a:accent3>
      <a:accent4>
        <a:srgbClr val="57C3DA"/>
      </a:accent4>
      <a:accent5>
        <a:srgbClr val="FEDD6B"/>
      </a:accent5>
      <a:accent6>
        <a:srgbClr val="EF78A5"/>
      </a:accent6>
      <a:hlink>
        <a:srgbClr val="00A5C8"/>
      </a:hlink>
      <a:folHlink>
        <a:srgbClr val="E832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ME_Interaction_Design-PPT-template" id="{780CB40E-8D71-D740-B3C4-DADFFBF1836E}" vid="{A68F21EE-A9B4-2943-A678-EE456645039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ME_Interaction_Design-PPT-template" id="{780CB40E-8D71-D740-B3C4-DADFFBF1836E}" vid="{37202894-A43F-864E-9493-178BBE0D0128}"/>
    </a:ext>
  </a:extLst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MOME_Interaction_Design-PPT-template</Template>
  <TotalTime>6449</TotalTime>
  <Words>496</Words>
  <Application>Microsoft Office PowerPoint</Application>
  <PresentationFormat>Szélesvásznú</PresentationFormat>
  <Paragraphs>72</Paragraphs>
  <Slides>10</Slides>
  <Notes>7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4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21" baseType="lpstr">
      <vt:lpstr>Aptos</vt:lpstr>
      <vt:lpstr>Arial</vt:lpstr>
      <vt:lpstr>Consolas</vt:lpstr>
      <vt:lpstr>Fellix</vt:lpstr>
      <vt:lpstr>Fellix Medium</vt:lpstr>
      <vt:lpstr>Wingdings</vt:lpstr>
      <vt:lpstr>MOME_Interaction_Design-PPT-template</vt:lpstr>
      <vt:lpstr>Cover</vt:lpstr>
      <vt:lpstr>1_Office-téma</vt:lpstr>
      <vt:lpstr>Custom Design</vt:lpstr>
      <vt:lpstr>think-cell Slide</vt:lpstr>
      <vt:lpstr>Responsive Design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Tibenszki Virág</dc:creator>
  <cp:lastModifiedBy>Tibenszki Virág</cp:lastModifiedBy>
  <cp:revision>22</cp:revision>
  <dcterms:created xsi:type="dcterms:W3CDTF">2025-02-28T09:31:15Z</dcterms:created>
  <dcterms:modified xsi:type="dcterms:W3CDTF">2025-03-26T22:28:51Z</dcterms:modified>
</cp:coreProperties>
</file>