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87" r:id="rId3"/>
    <p:sldId id="288" r:id="rId4"/>
    <p:sldId id="295" r:id="rId5"/>
    <p:sldId id="289" r:id="rId6"/>
    <p:sldId id="290" r:id="rId7"/>
    <p:sldId id="292" r:id="rId8"/>
    <p:sldId id="294" r:id="rId9"/>
    <p:sldId id="299" r:id="rId10"/>
    <p:sldId id="296" r:id="rId11"/>
    <p:sldId id="297" r:id="rId12"/>
    <p:sldId id="300" r:id="rId13"/>
    <p:sldId id="298" r:id="rId14"/>
    <p:sldId id="301" r:id="rId15"/>
    <p:sldId id="302" r:id="rId16"/>
    <p:sldId id="293" r:id="rId17"/>
  </p:sldIdLst>
  <p:sldSz cx="9144000" cy="6858000" type="screen4x3"/>
  <p:notesSz cx="6973888" cy="9236075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723"/>
    <a:srgbClr val="DEEAFE"/>
    <a:srgbClr val="F79646"/>
    <a:srgbClr val="60E146"/>
    <a:srgbClr val="4BACC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47" autoAdjust="0"/>
  </p:normalViewPr>
  <p:slideViewPr>
    <p:cSldViewPr>
      <p:cViewPr varScale="1">
        <p:scale>
          <a:sx n="58" d="100"/>
          <a:sy n="58" d="100"/>
        </p:scale>
        <p:origin x="144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2018" cy="461804"/>
          </a:xfrm>
          <a:prstGeom prst="rect">
            <a:avLst/>
          </a:prstGeom>
        </p:spPr>
        <p:txBody>
          <a:bodyPr vert="horz" lIns="90973" tIns="45486" rIns="90973" bIns="454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0255" y="0"/>
            <a:ext cx="3022018" cy="461804"/>
          </a:xfrm>
          <a:prstGeom prst="rect">
            <a:avLst/>
          </a:prstGeom>
        </p:spPr>
        <p:txBody>
          <a:bodyPr vert="horz" lIns="90973" tIns="45486" rIns="90973" bIns="45486" rtlCol="0"/>
          <a:lstStyle>
            <a:lvl1pPr algn="r">
              <a:defRPr sz="1200"/>
            </a:lvl1pPr>
          </a:lstStyle>
          <a:p>
            <a:fld id="{2372A7E4-C7E8-4936-8220-D3E9F458771D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2150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73" tIns="45486" rIns="90973" bIns="454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7391" y="4387136"/>
            <a:ext cx="5579110" cy="4156234"/>
          </a:xfrm>
          <a:prstGeom prst="rect">
            <a:avLst/>
          </a:prstGeom>
        </p:spPr>
        <p:txBody>
          <a:bodyPr vert="horz" lIns="90973" tIns="45486" rIns="90973" bIns="454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22018" cy="461804"/>
          </a:xfrm>
          <a:prstGeom prst="rect">
            <a:avLst/>
          </a:prstGeom>
        </p:spPr>
        <p:txBody>
          <a:bodyPr vert="horz" lIns="90973" tIns="45486" rIns="90973" bIns="454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0255" y="8772668"/>
            <a:ext cx="3022018" cy="461804"/>
          </a:xfrm>
          <a:prstGeom prst="rect">
            <a:avLst/>
          </a:prstGeom>
        </p:spPr>
        <p:txBody>
          <a:bodyPr vert="horz" lIns="90973" tIns="45486" rIns="90973" bIns="45486" rtlCol="0" anchor="b"/>
          <a:lstStyle>
            <a:lvl1pPr algn="r">
              <a:defRPr sz="1200"/>
            </a:lvl1pPr>
          </a:lstStyle>
          <a:p>
            <a:fld id="{178AA5B5-096F-4E47-965B-A287A12072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0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6723"/>
                </a:solidFill>
              </a:rPr>
              <a:t>&lt;!DOCTYPE HTML&gt; - Tells the browser what version of HTML the website is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AA5B5-096F-4E47-965B-A287A120720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6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8467" y="5276531"/>
            <a:ext cx="9144000" cy="1737360"/>
          </a:xfrm>
          <a:prstGeom prst="rect">
            <a:avLst/>
          </a:prstGeom>
          <a:solidFill>
            <a:srgbClr val="DEEAFE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11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467" y="0"/>
            <a:ext cx="9000067" cy="5276042"/>
          </a:xfrm>
        </p:spPr>
        <p:txBody>
          <a:bodyPr>
            <a:noAutofit/>
          </a:bodyPr>
          <a:lstStyle>
            <a:lvl1pPr algn="r"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5695" y="5751022"/>
            <a:ext cx="2895905" cy="394189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3" hasCustomPrompt="1"/>
          </p:nvPr>
        </p:nvSpPr>
        <p:spPr>
          <a:xfrm>
            <a:off x="6095695" y="6145211"/>
            <a:ext cx="2895905" cy="3937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30974"/>
            <a:ext cx="4428067" cy="7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9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F1F0E1AF-8EF0-46B4-8964-9B329D1696D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1000" y="914400"/>
            <a:ext cx="81534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58670"/>
            <a:ext cx="2590800" cy="46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8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F1F0E1AF-8EF0-46B4-8964-9B329D1696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58670"/>
            <a:ext cx="2590800" cy="46280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1000" y="914400"/>
            <a:ext cx="81534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98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948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948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F1F0E1AF-8EF0-46B4-8964-9B329D1696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6397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58670"/>
            <a:ext cx="2590800" cy="462805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381000" y="914400"/>
            <a:ext cx="81534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87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2"/>
            <a:ext cx="8229600" cy="4906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0E1AF-8EF0-46B4-8964-9B329D1696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9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0" dirty="0">
                <a:latin typeface="Arial" panose="020B0604020202020204" pitchFamily="34" charset="0"/>
              </a:rPr>
              <a:t>FA University – Basic 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December 2017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Steve Schierholz</a:t>
            </a:r>
          </a:p>
        </p:txBody>
      </p:sp>
    </p:spTree>
    <p:extLst>
      <p:ext uri="{BB962C8B-B14F-4D97-AF65-F5344CB8AC3E}">
        <p14:creationId xmlns:p14="http://schemas.microsoft.com/office/powerpoint/2010/main" val="356103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3C18C3-E6B3-41AA-BAEF-FCFD2CD9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and images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20BE73-DA60-4180-A952-9CCD7895D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=“http://www.discover.com”&gt;This is a link&lt;/a&gt;</a:t>
            </a:r>
          </a:p>
          <a:p>
            <a:pPr lvl="1"/>
            <a:r>
              <a:rPr lang="en-US" dirty="0"/>
              <a:t>The a identifies it as a link and </a:t>
            </a:r>
            <a:r>
              <a:rPr lang="en-US" dirty="0" err="1"/>
              <a:t>href</a:t>
            </a:r>
            <a:r>
              <a:rPr lang="en-US" dirty="0"/>
              <a:t> tells the browser the actual link</a:t>
            </a:r>
          </a:p>
          <a:p>
            <a:pPr lvl="1"/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=“logo.jpg” alt=“Field Analytics” style=“width:500px;height:500px;”&gt;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img</a:t>
            </a:r>
            <a:r>
              <a:rPr lang="en-US" dirty="0"/>
              <a:t> tells the browser that it is a image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tells it where to find the image</a:t>
            </a:r>
          </a:p>
          <a:p>
            <a:pPr lvl="1"/>
            <a:r>
              <a:rPr lang="en-US" dirty="0"/>
              <a:t>The alt tells it to add a caption to the image</a:t>
            </a:r>
          </a:p>
          <a:p>
            <a:pPr lvl="1"/>
            <a:r>
              <a:rPr lang="en-US" dirty="0"/>
              <a:t>The style tells it the format of the image</a:t>
            </a:r>
          </a:p>
          <a:p>
            <a:pPr lvl="1"/>
            <a:endParaRPr lang="en-US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=“http://www.discover.com”&gt;&lt;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=“logo.jpg” alt=“Field Analytics” style=“width:500px;height:500px;”&gt;&lt;/a&gt;</a:t>
            </a:r>
          </a:p>
          <a:p>
            <a:pPr lvl="1"/>
            <a:r>
              <a:rPr lang="en-US" dirty="0"/>
              <a:t>You can make images links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CD34-E3FC-48AB-BE4C-5018F2E7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E1AF-8EF0-46B4-8964-9B329D1696D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7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77A9-330B-480F-BFA2-DEFC7BCB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and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F336-1D0A-477D-82C1-9594BBFD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E2573-EDD0-4385-BBC1-DBFD9C24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E1AF-8EF0-46B4-8964-9B329D1696D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7496-8492-4899-BD0B-8511614D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5357-6EED-49CA-B514-83116B56B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&lt;table style="width:50%" border="1"&gt;&lt;/table&gt;</a:t>
            </a:r>
          </a:p>
          <a:p>
            <a:pPr lvl="1"/>
            <a:r>
              <a:rPr lang="en-US" dirty="0"/>
              <a:t>Beginning tells the browser that it is a table</a:t>
            </a:r>
          </a:p>
          <a:p>
            <a:pPr lvl="1"/>
            <a:r>
              <a:rPr lang="en-US" dirty="0"/>
              <a:t>Style tells it the format of the table</a:t>
            </a:r>
          </a:p>
          <a:p>
            <a:pPr lvl="1"/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Tells it that it is a new table row</a:t>
            </a:r>
          </a:p>
          <a:p>
            <a:pPr lvl="1"/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Tells it that it is a new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F20D4-8E0D-4B80-8709-B87419E0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E1AF-8EF0-46B4-8964-9B329D1696D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5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32D0-971B-43CC-9803-386995A4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7F50-FC78-42AE-ADBB-B5D259969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&lt;table style="width:50%" border="1"&gt;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&gt;&lt;center&gt;First Name&lt;/center&gt;&lt;/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&gt;&lt;center&gt;Last Name&lt;/center&gt;&lt;/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&gt;&lt;center&gt;Number of Years&lt;/center&gt;&lt;/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&lt;td&gt;&lt;center&gt;Steve&lt;/center&gt;&lt;/td&gt;</a:t>
            </a:r>
          </a:p>
          <a:p>
            <a:pPr marL="0" indent="0">
              <a:buNone/>
            </a:pPr>
            <a:r>
              <a:rPr lang="en-US" dirty="0"/>
              <a:t>    &lt;td&gt;&lt;center&gt;Schierholz&lt;/center&gt;&lt;/td&gt;</a:t>
            </a:r>
          </a:p>
          <a:p>
            <a:pPr marL="0" indent="0">
              <a:buNone/>
            </a:pPr>
            <a:r>
              <a:rPr lang="en-US" dirty="0"/>
              <a:t>    &lt;td&gt;&lt;center&gt;7&lt;/center&gt;&lt;/td&gt;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8F749-066E-4ABA-89D0-3A19E434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E1AF-8EF0-46B4-8964-9B329D1696D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6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419B-8573-4BE4-A7C4-54AA3851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4821EB-E56F-490B-82EF-8E8F50B37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99553"/>
            <a:ext cx="8229600" cy="4346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A3CC4-975F-4AA1-9C49-DE591B9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E1AF-8EF0-46B4-8964-9B329D1696D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4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E1C5-D8D3-4F03-8298-499AC3FF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653-A88C-4826-B149-3EE3D85A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533FD-B011-4C6D-80C7-A5B9B1A0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E1AF-8EF0-46B4-8964-9B329D1696D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34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691982-4B67-495D-AA2B-3E8571E494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Indention</a:t>
            </a:r>
          </a:p>
          <a:p>
            <a:pPr lvl="1"/>
            <a:r>
              <a:rPr lang="en-US" dirty="0"/>
              <a:t>W3C is responsible for setting standards</a:t>
            </a:r>
          </a:p>
          <a:p>
            <a:pPr lvl="1"/>
            <a:r>
              <a:rPr lang="en-US" dirty="0"/>
              <a:t>2 spaces when writing HTML</a:t>
            </a:r>
          </a:p>
          <a:p>
            <a:pPr lvl="1"/>
            <a:r>
              <a:rPr lang="en-US" dirty="0"/>
              <a:t>When code is nested inside, add additional 2 spaces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&lt;!-- Opening tag and closing tag--&gt;</a:t>
            </a:r>
          </a:p>
          <a:p>
            <a:pPr lvl="1"/>
            <a:r>
              <a:rPr lang="en-US" dirty="0"/>
              <a:t>Adding comments whenever necessary</a:t>
            </a:r>
          </a:p>
          <a:p>
            <a:pPr lvl="1"/>
            <a:r>
              <a:rPr lang="en-US" dirty="0"/>
              <a:t>Helps others know what's happening with code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A27F66-3FFF-43CA-A7B8-3BAEDF988C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26723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F26723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F26723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dirty="0">
                <a:solidFill>
                  <a:srgbClr val="F26723"/>
                </a:solidFill>
              </a:rPr>
              <a:t>  &lt;title&gt;Field Analytics&lt;/title&gt;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26723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 dirty="0">
                <a:solidFill>
                  <a:srgbClr val="F26723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F26723"/>
                </a:solidFill>
              </a:rPr>
              <a:t>  &lt;h1&gt;</a:t>
            </a:r>
          </a:p>
          <a:p>
            <a:pPr marL="0" indent="0">
              <a:buNone/>
            </a:pPr>
            <a:r>
              <a:rPr lang="en-US" dirty="0">
                <a:solidFill>
                  <a:srgbClr val="F26723"/>
                </a:solidFill>
              </a:rPr>
              <a:t>&lt;!-- Starting the webpage with a paragraph </a:t>
            </a:r>
            <a:r>
              <a:rPr lang="en-US" dirty="0">
                <a:solidFill>
                  <a:srgbClr val="F26723"/>
                </a:solidFill>
                <a:sym typeface="Wingdings" panose="05000000000000000000" pitchFamily="2" charset="2"/>
              </a:rPr>
              <a:t>--&gt;</a:t>
            </a:r>
            <a:endParaRPr lang="en-US" dirty="0">
              <a:solidFill>
                <a:srgbClr val="F2672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26723"/>
                </a:solidFill>
              </a:rPr>
              <a:t>    &lt;p&gt;This is the beginning&lt;/p&gt;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F26723"/>
                </a:solidFill>
              </a:rPr>
              <a:t>  &lt;/h1&gt;</a:t>
            </a:r>
          </a:p>
          <a:p>
            <a:pPr marL="0" indent="0">
              <a:buNone/>
            </a:pPr>
            <a:r>
              <a:rPr lang="en-US" dirty="0">
                <a:solidFill>
                  <a:srgbClr val="F26723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F26723"/>
                </a:solidFill>
              </a:rPr>
              <a:t>&lt;/html&gt;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7BDB8-1AF9-44D7-8781-C8E22BFF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E1AF-8EF0-46B4-8964-9B329D1696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8B269AB-2209-49E3-843C-1896F473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57367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dirty="0"/>
              <a:t>Objectives</a:t>
            </a:r>
            <a:endParaRPr lang="en-US" sz="1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F05E-12DB-4FB5-945F-3F8566FDC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Outcome</a:t>
            </a:r>
          </a:p>
          <a:p>
            <a:pPr lvl="1"/>
            <a:r>
              <a:rPr lang="en-US" dirty="0"/>
              <a:t>Learn the basics of HTML to help you start building your own site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Topics</a:t>
            </a:r>
          </a:p>
          <a:p>
            <a:pPr lvl="1">
              <a:buFontTx/>
              <a:buChar char="-"/>
            </a:pPr>
            <a:r>
              <a:rPr lang="en-US" dirty="0"/>
              <a:t>What is HTML?</a:t>
            </a:r>
          </a:p>
          <a:p>
            <a:pPr lvl="1">
              <a:buFontTx/>
              <a:buChar char="-"/>
            </a:pPr>
            <a:r>
              <a:rPr lang="en-US" dirty="0"/>
              <a:t>Tools for writing HTML</a:t>
            </a:r>
          </a:p>
          <a:p>
            <a:pPr lvl="1">
              <a:buFontTx/>
              <a:buChar char="-"/>
            </a:pPr>
            <a:r>
              <a:rPr lang="en-US" dirty="0"/>
              <a:t>Structure of HTML</a:t>
            </a:r>
          </a:p>
          <a:p>
            <a:pPr lvl="1">
              <a:buFontTx/>
              <a:buChar char="-"/>
            </a:pPr>
            <a:r>
              <a:rPr lang="en-US" dirty="0"/>
              <a:t>Styling with HTML</a:t>
            </a:r>
          </a:p>
          <a:p>
            <a:pPr lvl="1">
              <a:buFontTx/>
              <a:buChar char="-"/>
            </a:pPr>
            <a:r>
              <a:rPr lang="en-US" dirty="0"/>
              <a:t>Links and images</a:t>
            </a:r>
          </a:p>
          <a:p>
            <a:pPr lvl="1">
              <a:buFontTx/>
              <a:buChar char="-"/>
            </a:pPr>
            <a:r>
              <a:rPr lang="en-US" dirty="0"/>
              <a:t>Tables</a:t>
            </a:r>
          </a:p>
          <a:p>
            <a:pPr lvl="1">
              <a:buFontTx/>
              <a:buChar char="-"/>
            </a:pPr>
            <a:r>
              <a:rPr lang="en-US" dirty="0"/>
              <a:t>Best practices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E1AF-8EF0-46B4-8964-9B329D1696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823D-7A96-495B-8380-5EB2E84B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0FCDAD-CFE5-4927-8B3F-B8D5B5498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HTML stand for?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H</a:t>
            </a:r>
            <a:r>
              <a:rPr lang="en-US" dirty="0"/>
              <a:t>yper </a:t>
            </a:r>
            <a:r>
              <a:rPr lang="en-US" b="1" dirty="0"/>
              <a:t>T</a:t>
            </a:r>
            <a:r>
              <a:rPr lang="en-US" dirty="0"/>
              <a:t>ext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endParaRPr lang="en-US" dirty="0"/>
          </a:p>
          <a:p>
            <a:r>
              <a:rPr lang="en-US" dirty="0"/>
              <a:t>What is used for?</a:t>
            </a:r>
          </a:p>
          <a:p>
            <a:pPr lvl="1"/>
            <a:r>
              <a:rPr lang="en-US" dirty="0"/>
              <a:t>The language that web browsers use to display web sites</a:t>
            </a:r>
          </a:p>
          <a:p>
            <a:pPr lvl="1"/>
            <a:r>
              <a:rPr lang="en-US" dirty="0"/>
              <a:t>Works in conjunction with CSS, Java, and </a:t>
            </a:r>
            <a:r>
              <a:rPr lang="en-US" dirty="0" err="1"/>
              <a:t>Javascript</a:t>
            </a:r>
            <a:r>
              <a:rPr lang="en-US" dirty="0"/>
              <a:t> to name a few</a:t>
            </a:r>
          </a:p>
          <a:p>
            <a:pPr lvl="1"/>
            <a:r>
              <a:rPr lang="en-US" dirty="0"/>
              <a:t>Any site you go to uses HTML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25DA6-A032-4202-A35D-7ACF32E5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E1AF-8EF0-46B4-8964-9B329D1696D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3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09E329-5A10-4AC7-8F9C-FBE640686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94888"/>
          </a:xfrm>
        </p:spPr>
        <p:txBody>
          <a:bodyPr/>
          <a:lstStyle/>
          <a:p>
            <a:r>
              <a:rPr lang="en-US" dirty="0"/>
              <a:t>Phase 5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A lot of features such as tag completion, an integrated image viewer and syntax debugger</a:t>
            </a:r>
          </a:p>
          <a:p>
            <a:pPr lvl="1"/>
            <a:endParaRPr lang="en-US" dirty="0"/>
          </a:p>
          <a:p>
            <a:r>
              <a:rPr lang="en-US" dirty="0"/>
              <a:t>Komodo Edit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A lot of features such as auto complete, toolbox, and tracking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F3F3D-F4A1-42AE-B7C7-1C8ADC10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1F0E1AF-8EF0-46B4-8964-9B329D1696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439F2-19AE-423E-A173-7BBBEC23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639762"/>
          </a:xfrm>
        </p:spPr>
        <p:txBody>
          <a:bodyPr/>
          <a:lstStyle/>
          <a:p>
            <a:r>
              <a:rPr lang="en-US"/>
              <a:t>Tools for writing HTML</a:t>
            </a:r>
            <a:endParaRPr lang="en-US" dirty="0"/>
          </a:p>
        </p:txBody>
      </p:sp>
      <p:pic>
        <p:nvPicPr>
          <p:cNvPr id="1026" name="Picture 2" descr="https://www.noupe.com/wp-content/uploads/2015/01/phase5.jpg">
            <a:extLst>
              <a:ext uri="{FF2B5EF4-FFF2-40B4-BE49-F238E27FC236}">
                <a16:creationId xmlns:a16="http://schemas.microsoft.com/office/drawing/2014/main" id="{53C5A9A7-D61B-439C-A05A-367F8A1F98B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85" y="1181793"/>
            <a:ext cx="4038600" cy="2827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modo Edit vs Komodo IDE">
            <a:extLst>
              <a:ext uri="{FF2B5EF4-FFF2-40B4-BE49-F238E27FC236}">
                <a16:creationId xmlns:a16="http://schemas.microsoft.com/office/drawing/2014/main" id="{9EC4CCAC-5FB0-4DB9-9ADA-C6564FE2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91" y="4091660"/>
            <a:ext cx="3988939" cy="2493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36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9AD9-F234-4F2B-BB42-D705274C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HTML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39152-F8B3-433F-A639-389A67F6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F26723"/>
                </a:solidFill>
              </a:rPr>
              <a:t>Step 1:</a:t>
            </a:r>
          </a:p>
          <a:p>
            <a:endParaRPr lang="en-US" dirty="0"/>
          </a:p>
          <a:p>
            <a:pPr marL="457200" indent="-457200"/>
            <a:r>
              <a:rPr lang="en-US" dirty="0"/>
              <a:t>Structuring the code correctly</a:t>
            </a:r>
          </a:p>
          <a:p>
            <a:pPr marL="457200" indent="-457200"/>
            <a:r>
              <a:rPr lang="en-US" dirty="0"/>
              <a:t>Example:</a:t>
            </a:r>
            <a:endParaRPr lang="en-US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26723"/>
                </a:solidFill>
              </a:rPr>
              <a:t>&lt;p&gt;Sleeve Shirtholes&lt;/p&gt;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&lt;p&gt;: Opening tag</a:t>
            </a:r>
          </a:p>
          <a:p>
            <a:pPr marL="285750" indent="-285750"/>
            <a:r>
              <a:rPr lang="en-US" dirty="0"/>
              <a:t>Element after opening tag</a:t>
            </a:r>
          </a:p>
          <a:p>
            <a:pPr marL="285750" indent="-285750"/>
            <a:r>
              <a:rPr lang="en-US" dirty="0"/>
              <a:t>&lt;/p&gt;: Closing tag</a:t>
            </a:r>
          </a:p>
          <a:p>
            <a:pPr marL="285750" indent="-285750"/>
            <a:r>
              <a:rPr lang="en-US" dirty="0"/>
              <a:t>Most tags require opening and closing with some exceptions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E85342-05DC-4F58-B272-A02D835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E1AF-8EF0-46B4-8964-9B329D1696D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8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76801-83DA-4F55-B32B-2BD6EDF5D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94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rgbClr val="F26723"/>
                </a:solidFill>
              </a:rPr>
              <a:t>Step 2:</a:t>
            </a:r>
          </a:p>
          <a:p>
            <a:pPr marL="0" indent="0">
              <a:buNone/>
            </a:pPr>
            <a:endParaRPr lang="en-US" sz="2800" b="1">
              <a:solidFill>
                <a:srgbClr val="F26723"/>
              </a:solidFill>
            </a:endParaRPr>
          </a:p>
          <a:p>
            <a:pPr marL="285750" indent="-285750"/>
            <a:r>
              <a:rPr lang="en-US"/>
              <a:t>Start out your coding with</a:t>
            </a:r>
          </a:p>
          <a:p>
            <a:pPr marL="285750" indent="-285750"/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26723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>
                <a:solidFill>
                  <a:srgbClr val="F26723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>
                <a:solidFill>
                  <a:srgbClr val="F26723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>
                <a:solidFill>
                  <a:srgbClr val="F26723"/>
                </a:solidFill>
              </a:rPr>
              <a:t>  &lt;title&gt;Field Analytics&lt;/title&gt;</a:t>
            </a:r>
          </a:p>
          <a:p>
            <a:pPr marL="0" indent="0">
              <a:buNone/>
            </a:pPr>
            <a:r>
              <a:rPr lang="en-US">
                <a:solidFill>
                  <a:srgbClr val="F26723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>
                <a:solidFill>
                  <a:srgbClr val="F26723"/>
                </a:solidFill>
              </a:rPr>
              <a:t>&lt;/html&gt;</a:t>
            </a:r>
            <a:endParaRPr lang="en-US" dirty="0">
              <a:solidFill>
                <a:srgbClr val="F26723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E85342-05DC-4F58-B272-A02D835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1F0E1AF-8EF0-46B4-8964-9B329D1696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D9AD9-F234-4F2B-BB42-D705274C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639762"/>
          </a:xfrm>
        </p:spPr>
        <p:txBody>
          <a:bodyPr/>
          <a:lstStyle/>
          <a:p>
            <a:r>
              <a:rPr lang="en-US"/>
              <a:t>Structure of HTML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7D29B68-F3F3-44AA-9111-99C9D2DAF4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05412" y="2975769"/>
            <a:ext cx="29241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BD04D-0AB7-4E04-BDDD-8D0796FB8F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rgbClr val="F26723"/>
                </a:solidFill>
              </a:rPr>
              <a:t>Step 3:</a:t>
            </a:r>
          </a:p>
          <a:p>
            <a:pPr marL="0" indent="0">
              <a:buNone/>
            </a:pPr>
            <a:endParaRPr lang="en-US" sz="3200" b="1" dirty="0">
              <a:solidFill>
                <a:srgbClr val="F26723"/>
              </a:solidFill>
            </a:endParaRPr>
          </a:p>
          <a:p>
            <a:pPr marL="285750" indent="-285750"/>
            <a:r>
              <a:rPr lang="en-US" sz="3200" dirty="0"/>
              <a:t>Adding content to your page</a:t>
            </a:r>
          </a:p>
          <a:p>
            <a:pPr marL="285750" indent="-285750"/>
            <a:endParaRPr lang="en-US" sz="3200" dirty="0"/>
          </a:p>
          <a:p>
            <a:pPr marL="0" indent="0">
              <a:buNone/>
            </a:pPr>
            <a:r>
              <a:rPr lang="en-US" dirty="0">
                <a:solidFill>
                  <a:srgbClr val="F26723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F26723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F26723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dirty="0">
                <a:solidFill>
                  <a:srgbClr val="F26723"/>
                </a:solidFill>
              </a:rPr>
              <a:t>  &lt;title&gt;Field Analytics&lt;/title&gt;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26723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 dirty="0">
                <a:solidFill>
                  <a:srgbClr val="F26723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F26723"/>
                </a:solidFill>
              </a:rPr>
              <a:t>  &lt;h1&gt;</a:t>
            </a:r>
          </a:p>
          <a:p>
            <a:pPr marL="0" indent="0">
              <a:buNone/>
            </a:pPr>
            <a:r>
              <a:rPr lang="en-US" dirty="0">
                <a:solidFill>
                  <a:srgbClr val="F26723"/>
                </a:solidFill>
              </a:rPr>
              <a:t>    &lt;p&gt;This is the beginning&lt;/p&gt;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F26723"/>
                </a:solidFill>
              </a:rPr>
              <a:t>  &lt;/h1&gt;</a:t>
            </a:r>
          </a:p>
          <a:p>
            <a:pPr marL="0" indent="0">
              <a:buNone/>
            </a:pPr>
            <a:r>
              <a:rPr lang="en-US" dirty="0">
                <a:solidFill>
                  <a:srgbClr val="F26723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F26723"/>
                </a:solidFill>
              </a:rPr>
              <a:t>&lt;/html&gt;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E3016E-C00D-4764-BA32-C52AAD403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597785"/>
            <a:ext cx="4038600" cy="2137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E85342-05DC-4F58-B272-A02D835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E1AF-8EF0-46B4-8964-9B329D1696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D9AD9-F234-4F2B-BB42-D705274C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HTML</a:t>
            </a:r>
          </a:p>
        </p:txBody>
      </p:sp>
    </p:spTree>
    <p:extLst>
      <p:ext uri="{BB962C8B-B14F-4D97-AF65-F5344CB8AC3E}">
        <p14:creationId xmlns:p14="http://schemas.microsoft.com/office/powerpoint/2010/main" val="35369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ACFA01-862B-497A-B9C8-A8CDD1AC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with HTML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3B1A50-8E2A-4876-AD83-A9597000C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&gt;Steve&lt;/</a:t>
            </a:r>
            <a:r>
              <a:rPr lang="en-US" dirty="0" err="1"/>
              <a:t>i</a:t>
            </a:r>
            <a:r>
              <a:rPr lang="en-US" dirty="0"/>
              <a:t>&gt; - Italicizes text</a:t>
            </a:r>
          </a:p>
          <a:p>
            <a:r>
              <a:rPr lang="en-US" dirty="0"/>
              <a:t>&lt;b&gt;Steve&lt;/b&gt; - Bolds text</a:t>
            </a:r>
          </a:p>
          <a:p>
            <a:r>
              <a:rPr lang="en-US" dirty="0"/>
              <a:t>&lt;u&gt;Steve&lt;/u&gt; - Underlines text</a:t>
            </a:r>
          </a:p>
          <a:p>
            <a:r>
              <a:rPr lang="en-US" dirty="0"/>
              <a:t>&lt;s&gt;Steve&lt;/s&gt; - Strikethroughs text</a:t>
            </a:r>
          </a:p>
          <a:p>
            <a:r>
              <a:rPr lang="en-US" dirty="0"/>
              <a:t>&lt;center&gt;Steve&lt;/center&gt; - Centers text</a:t>
            </a:r>
          </a:p>
          <a:p>
            <a:r>
              <a:rPr lang="en-US" dirty="0"/>
              <a:t>&lt;font size=“5” color=“#FF0000”&gt;Steve&lt;/font&gt; </a:t>
            </a:r>
          </a:p>
          <a:p>
            <a:pPr lvl="1"/>
            <a:r>
              <a:rPr lang="en-US" dirty="0"/>
              <a:t>Changing aspects of text</a:t>
            </a:r>
          </a:p>
          <a:p>
            <a:r>
              <a:rPr lang="en-US" dirty="0"/>
              <a:t>&lt;h1 style="background-color:Orange;"&gt;Steve&lt;/h1&gt; </a:t>
            </a:r>
          </a:p>
          <a:p>
            <a:pPr lvl="1"/>
            <a:r>
              <a:rPr lang="en-US" dirty="0"/>
              <a:t>Heading text sizes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 - Starts text on another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A7002-B5C1-4029-BC43-FBA742D0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E1AF-8EF0-46B4-8964-9B329D1696D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3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5483-EC26-4E15-8993-DCE754AE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with 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2992A-9268-4C8B-9DF6-7D7BF3F9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E1AF-8EF0-46B4-8964-9B329D1696D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Content Placeholder 14">
            <a:extLst>
              <a:ext uri="{FF2B5EF4-FFF2-40B4-BE49-F238E27FC236}">
                <a16:creationId xmlns:a16="http://schemas.microsoft.com/office/drawing/2014/main" id="{630DE887-0F91-4FF0-BAA6-2D1ADC808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90980"/>
            <a:ext cx="8229600" cy="4363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675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d9d76b2d-92d8-49e0-9759-bfd792b7d5a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1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5047</TotalTime>
  <Words>824</Words>
  <Application>Microsoft Office PowerPoint</Application>
  <PresentationFormat>On-screen Show (4:3)</PresentationFormat>
  <Paragraphs>159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FA University – Basic HTML</vt:lpstr>
      <vt:lpstr>Objectives</vt:lpstr>
      <vt:lpstr>What is HTML?</vt:lpstr>
      <vt:lpstr>Tools for writing HTML</vt:lpstr>
      <vt:lpstr>Structure of HTML</vt:lpstr>
      <vt:lpstr>Structure of HTML</vt:lpstr>
      <vt:lpstr>Structure of HTML</vt:lpstr>
      <vt:lpstr>Styling with HTML</vt:lpstr>
      <vt:lpstr>Styling with HTML</vt:lpstr>
      <vt:lpstr>Links and images</vt:lpstr>
      <vt:lpstr>Links and images</vt:lpstr>
      <vt:lpstr>Tables</vt:lpstr>
      <vt:lpstr>Tables</vt:lpstr>
      <vt:lpstr>Tables</vt:lpstr>
      <vt:lpstr>Putting it all together</vt:lpstr>
      <vt:lpstr>Best Practices</vt:lpstr>
    </vt:vector>
  </TitlesOfParts>
  <Company>Discover Financial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Clint Morley</dc:creator>
  <cp:lastModifiedBy>Steve Schierholz</cp:lastModifiedBy>
  <cp:revision>232</cp:revision>
  <cp:lastPrinted>2016-05-27T19:56:39Z</cp:lastPrinted>
  <dcterms:created xsi:type="dcterms:W3CDTF">2013-12-06T18:38:40Z</dcterms:created>
  <dcterms:modified xsi:type="dcterms:W3CDTF">2017-12-01T04:08:20Z</dcterms:modified>
</cp:coreProperties>
</file>