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7025" autoAdjust="0"/>
  </p:normalViewPr>
  <p:slideViewPr>
    <p:cSldViewPr snapToGrid="0">
      <p:cViewPr varScale="1">
        <p:scale>
          <a:sx n="157" d="100"/>
          <a:sy n="15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4530-20EC-440F-B6CA-8C07FC86D6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D0D71-6C0F-45A2-8260-3BB9ED65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6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ko-KR" altLang="en-US" dirty="0" err="1"/>
              <a:t>스폰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마을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 까지 이동 후 마을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의 북한군</a:t>
            </a:r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ko-KR" altLang="en-US" dirty="0">
                <a:sym typeface="Wingdings" panose="05000000000000000000" pitchFamily="2" charset="2"/>
              </a:rPr>
              <a:t>처치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산 중턱의 북한군</a:t>
            </a:r>
            <a:r>
              <a:rPr lang="en-US" altLang="ko-KR" dirty="0">
                <a:sym typeface="Wingdings" panose="05000000000000000000" pitchFamily="2" charset="2"/>
              </a:rPr>
              <a:t>2 </a:t>
            </a:r>
            <a:r>
              <a:rPr lang="ko-KR" altLang="en-US" dirty="0">
                <a:sym typeface="Wingdings" panose="05000000000000000000" pitchFamily="2" charset="2"/>
              </a:rPr>
              <a:t>처치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유학산</a:t>
            </a:r>
            <a:r>
              <a:rPr lang="ko-KR" altLang="en-US" dirty="0">
                <a:sym typeface="Wingdings" panose="05000000000000000000" pitchFamily="2" charset="2"/>
              </a:rPr>
              <a:t> 정상의 북한군</a:t>
            </a:r>
            <a:r>
              <a:rPr lang="en-US" altLang="ko-KR" dirty="0">
                <a:sym typeface="Wingdings" panose="05000000000000000000" pitchFamily="2" charset="2"/>
              </a:rPr>
              <a:t>3 </a:t>
            </a:r>
            <a:r>
              <a:rPr lang="ko-KR" altLang="en-US" dirty="0">
                <a:sym typeface="Wingdings" panose="05000000000000000000" pitchFamily="2" charset="2"/>
              </a:rPr>
              <a:t>처치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산 정상에서 북한군</a:t>
            </a:r>
            <a:r>
              <a:rPr lang="en-US" altLang="ko-KR" dirty="0">
                <a:sym typeface="Wingdings" panose="05000000000000000000" pitchFamily="2" charset="2"/>
              </a:rPr>
              <a:t>4 </a:t>
            </a:r>
            <a:r>
              <a:rPr lang="ko-KR" altLang="en-US" dirty="0">
                <a:sym typeface="Wingdings" panose="05000000000000000000" pitchFamily="2" charset="2"/>
              </a:rPr>
              <a:t>처치 마을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복귀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금화계곡 지원 명령 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0D71-6C0F-45A2-8260-3BB9ED6552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9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지원명령을 받고 마을</a:t>
            </a:r>
            <a:r>
              <a:rPr lang="en-US" altLang="ko-KR" dirty="0"/>
              <a:t>3</a:t>
            </a:r>
            <a:r>
              <a:rPr lang="ko-KR" altLang="en-US" dirty="0"/>
              <a:t>으로 이동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마을</a:t>
            </a:r>
            <a:r>
              <a:rPr lang="en-US" altLang="ko-KR" dirty="0">
                <a:sym typeface="Wingdings" panose="05000000000000000000" pitchFamily="2" charset="2"/>
              </a:rPr>
              <a:t>3 </a:t>
            </a:r>
            <a:r>
              <a:rPr lang="ko-KR" altLang="en-US" dirty="0">
                <a:sym typeface="Wingdings" panose="05000000000000000000" pitchFamily="2" charset="2"/>
              </a:rPr>
              <a:t>경유해서 계곡으로 이동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북한군과 전차전투 후 남은 북한군 죽이기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0D71-6C0F-45A2-8260-3BB9ED6552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0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22E6-E908-E52D-42C4-000E58DF1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28A14-B1CD-95D8-BBD0-539D08F4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39F19-1F88-AA6A-EFEF-40DC6CD8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A8458-0AA7-85A7-7D82-32BDCB1F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F9547-528E-8BE2-D92B-9BC0D211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D57E2-C90B-68EB-42E8-F7010B53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65B1D-8FC1-797F-C641-C5543750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44377-46E1-D25D-921B-0684808E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5EF89-8454-6A19-2ED6-17D0C668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C17C3-9A96-A330-3986-058DB267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9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B6108-C68D-9907-21D7-FFD91A5D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DCB7B-2022-F467-D841-B98D5EE2F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5BB3F-9D88-C732-DDB8-B740971A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29955-C5F4-8CDE-DE4C-EAFAED2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37FC4-038C-160B-B6A7-0CB09B41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5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F5AB4-99C6-BE6B-8F32-7DAC7391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270BE-1A34-0F41-B403-4FD3098B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F1AE1-5EDA-4060-FD95-ABE24F3A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12720-7D18-373D-C87C-82ED1174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0F28B-1BAC-1D64-6361-EA418907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5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12A76-98F6-8E36-65C9-CC04E4B9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9D390-7A04-E880-3481-536AE424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41813-88EF-4690-9C94-44E6C15D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CD476-5E29-C34C-D24F-E1B83F70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D4DE5-07B6-5868-6B5A-44A7851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9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BBD5-D077-343E-8EDE-5EE8B6D4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FBFA1-CE05-F779-ED57-81896F9B9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7956C-D27F-9732-EA42-DBD8E39A0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3EEF0-D60B-CB6C-AAA8-442080E1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F8139-7F79-C4A5-E9B8-21349841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29678-5B42-080E-FFC5-16962BFB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1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E1CD6-4036-A2A1-1BBF-48458DAA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8FE5D-159A-242A-EE18-B72DF1DB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6966D-F55A-1E09-DDA5-F38F0BBF0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A44F2A-68EA-B1AF-E361-EAA76E2CD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12F2A0-1EB3-C9D6-85CA-A280C3014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651B82-445B-5BC8-C919-412F533B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C3A54-4909-D0EE-017F-E4FD1CDE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71BD5D-F981-7144-EFDC-688A6608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8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EA8A0-FEC9-2880-265D-67576415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2E8B4E-91C1-8B77-C893-19B31702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AD8EE5-9399-DCAC-F6BA-AC3EA2D5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A2177-C6D3-69E5-9611-A4C8330C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4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41F022-C1B2-3A32-A394-EA5C3EBB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B025-BFEC-345E-F6F7-833EE0FC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38A8E2-46CF-0C60-7D9A-7DB526C3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94629-E818-F827-D3B9-AE72F1C6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2B32C-2483-7242-9B7D-5805F2AB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BF352-0F76-D05C-82DC-E1126EA47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83F9-BDBF-5515-0970-4806675E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7AAA6-0F94-0392-583E-A4577259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779AF-DFC5-FE22-6811-5C311EC1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4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59D5E-24A3-DDB9-7DF5-4A5CB5E1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D488FE-B5B4-20E0-20F1-FD396C5B8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88A14-A5AA-0BD7-7DAF-4E74C4AA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5103C-D637-5F63-DDCB-5E2397AC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A465F-FA7B-B92A-6B7E-74CE49F6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1D669-FDBD-06DB-50C7-9C6686F5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A70FD5-CABE-E432-270F-6A44D317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9679B-A750-9225-8EDC-B651815D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F5EA3-F109-E957-BA12-B53037EE4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1025-AF20-4DB9-A7D1-3C90E8BAFB13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058EC-1CC3-16E4-CE4C-1503032AB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2A52-BD31-C28F-9A69-132372CD5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0CD2-0AF6-4DEC-9598-461F1A78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968C1-62A3-0C09-A9C6-89EF7310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717" y="1600200"/>
            <a:ext cx="9762565" cy="1376364"/>
          </a:xfrm>
        </p:spPr>
        <p:txBody>
          <a:bodyPr>
            <a:normAutofit/>
          </a:bodyPr>
          <a:lstStyle/>
          <a:p>
            <a:r>
              <a:rPr lang="ko-KR" altLang="en-US" dirty="0"/>
              <a:t>스테이지 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03086-99E6-CA68-8390-10C6291E5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6905" y="4175779"/>
            <a:ext cx="4778188" cy="1655762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스테이지</a:t>
            </a:r>
            <a:r>
              <a:rPr lang="en-US" altLang="ko-KR" dirty="0"/>
              <a:t>3 </a:t>
            </a:r>
            <a:r>
              <a:rPr lang="ko-KR" altLang="en-US" dirty="0"/>
              <a:t>낙동강 방어선 전투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스테이지</a:t>
            </a:r>
            <a:r>
              <a:rPr lang="en-US" altLang="ko-KR" dirty="0"/>
              <a:t>7 425 ∙ 406</a:t>
            </a:r>
            <a:r>
              <a:rPr lang="ko-KR" altLang="en-US" dirty="0"/>
              <a:t>고지 전투</a:t>
            </a:r>
          </a:p>
        </p:txBody>
      </p:sp>
    </p:spTree>
    <p:extLst>
      <p:ext uri="{BB962C8B-B14F-4D97-AF65-F5344CB8AC3E}">
        <p14:creationId xmlns:p14="http://schemas.microsoft.com/office/powerpoint/2010/main" val="9448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B27BB-5B77-80C7-BF3C-B1A01BDECE8E}"/>
              </a:ext>
            </a:extLst>
          </p:cNvPr>
          <p:cNvSpPr txBox="1"/>
          <p:nvPr/>
        </p:nvSpPr>
        <p:spPr>
          <a:xfrm>
            <a:off x="253672" y="348063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스테이지</a:t>
            </a:r>
            <a:r>
              <a:rPr lang="en-US" altLang="ko-KR" sz="2400" b="1" dirty="0"/>
              <a:t>3 –</a:t>
            </a:r>
            <a:r>
              <a:rPr lang="ko-KR" altLang="en-US" sz="2400" b="1" dirty="0"/>
              <a:t> 낙동강 방어선 전투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DE89F-0C77-6F8C-2106-95278DD513B5}"/>
              </a:ext>
            </a:extLst>
          </p:cNvPr>
          <p:cNvSpPr txBox="1"/>
          <p:nvPr/>
        </p:nvSpPr>
        <p:spPr>
          <a:xfrm>
            <a:off x="253672" y="926199"/>
            <a:ext cx="4350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ko-KR" altLang="en-US" dirty="0" err="1"/>
              <a:t>다부동</a:t>
            </a:r>
            <a:r>
              <a:rPr lang="ko-KR" altLang="en-US" dirty="0"/>
              <a:t> 일대 지역 전투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현주소</a:t>
            </a:r>
            <a:r>
              <a:rPr lang="en-US" altLang="ko-KR" dirty="0"/>
              <a:t>. </a:t>
            </a:r>
            <a:r>
              <a:rPr lang="ko-KR" altLang="en-US" dirty="0"/>
              <a:t>칠곡군 </a:t>
            </a:r>
            <a:r>
              <a:rPr lang="ko-KR" altLang="en-US" dirty="0" err="1"/>
              <a:t>가산면</a:t>
            </a:r>
            <a:r>
              <a:rPr lang="ko-KR" altLang="en-US" dirty="0"/>
              <a:t> </a:t>
            </a:r>
            <a:r>
              <a:rPr lang="ko-KR" altLang="en-US" dirty="0" err="1"/>
              <a:t>천평리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 </a:t>
            </a:r>
            <a:r>
              <a:rPr lang="en-US" altLang="ko-KR" dirty="0"/>
              <a:t>: 1950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~ 9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r>
              <a:rPr lang="en-US" altLang="ko-KR" dirty="0"/>
              <a:t>(55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0E40EB23-09DB-61DF-9200-C31F43773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31" y="578895"/>
            <a:ext cx="6902597" cy="581942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71BDF68-E610-490A-A178-36CCF1E7F3FF}"/>
              </a:ext>
            </a:extLst>
          </p:cNvPr>
          <p:cNvGrpSpPr/>
          <p:nvPr/>
        </p:nvGrpSpPr>
        <p:grpSpPr>
          <a:xfrm>
            <a:off x="253672" y="2103120"/>
            <a:ext cx="2821554" cy="2024277"/>
            <a:chOff x="253672" y="2103120"/>
            <a:chExt cx="2821554" cy="202646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AE142F4-CCEA-73CA-E0BB-838532B8C011}"/>
                </a:ext>
              </a:extLst>
            </p:cNvPr>
            <p:cNvSpPr/>
            <p:nvPr/>
          </p:nvSpPr>
          <p:spPr>
            <a:xfrm>
              <a:off x="253672" y="2103120"/>
              <a:ext cx="2736647" cy="17569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AD093C-CBF6-E069-AC50-68B1FBD6E5C8}"/>
                </a:ext>
              </a:extLst>
            </p:cNvPr>
            <p:cNvSpPr txBox="1"/>
            <p:nvPr/>
          </p:nvSpPr>
          <p:spPr>
            <a:xfrm>
              <a:off x="338579" y="2153654"/>
              <a:ext cx="2736647" cy="197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1. </a:t>
              </a:r>
              <a:r>
                <a:rPr lang="en-US" altLang="ko-KR" dirty="0">
                  <a:solidFill>
                    <a:srgbClr val="FF0000"/>
                  </a:solidFill>
                </a:rPr>
                <a:t>7</a:t>
              </a:r>
              <a:r>
                <a:rPr lang="ko-KR" altLang="en-US" dirty="0">
                  <a:solidFill>
                    <a:srgbClr val="FF0000"/>
                  </a:solidFill>
                </a:rPr>
                <a:t>번 </a:t>
              </a:r>
              <a:r>
                <a:rPr lang="ko-KR" altLang="en-US" dirty="0" err="1">
                  <a:solidFill>
                    <a:srgbClr val="FF0000"/>
                  </a:solidFill>
                </a:rPr>
                <a:t>유학산</a:t>
              </a:r>
              <a:r>
                <a:rPr lang="ko-KR" altLang="en-US" dirty="0">
                  <a:solidFill>
                    <a:srgbClr val="FF0000"/>
                  </a:solidFill>
                </a:rPr>
                <a:t> 전투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유학산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(839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고지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)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전투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1950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년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8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월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13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일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~ 23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일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고지 쟁탈전</a:t>
              </a:r>
            </a:p>
            <a:p>
              <a:endParaRPr lang="ko-KR" altLang="en-US" dirty="0"/>
            </a:p>
          </p:txBody>
        </p:sp>
      </p:grp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C3CEAE39-235A-69F1-BE27-A0583D1A82C0}"/>
              </a:ext>
            </a:extLst>
          </p:cNvPr>
          <p:cNvSpPr/>
          <p:nvPr/>
        </p:nvSpPr>
        <p:spPr>
          <a:xfrm>
            <a:off x="8810896" y="1799240"/>
            <a:ext cx="502921" cy="506354"/>
          </a:xfrm>
          <a:prstGeom prst="donut">
            <a:avLst>
              <a:gd name="adj" fmla="val 41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B2E460D3-02C2-7207-D4C2-69F07BE1EB3B}"/>
              </a:ext>
            </a:extLst>
          </p:cNvPr>
          <p:cNvSpPr/>
          <p:nvPr/>
        </p:nvSpPr>
        <p:spPr>
          <a:xfrm>
            <a:off x="9701347" y="1249364"/>
            <a:ext cx="502921" cy="506354"/>
          </a:xfrm>
          <a:prstGeom prst="donut">
            <a:avLst>
              <a:gd name="adj" fmla="val 418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50B4A0-7666-692C-0FF4-AC152D70F268}"/>
              </a:ext>
            </a:extLst>
          </p:cNvPr>
          <p:cNvGrpSpPr/>
          <p:nvPr/>
        </p:nvGrpSpPr>
        <p:grpSpPr>
          <a:xfrm>
            <a:off x="253671" y="4234549"/>
            <a:ext cx="2821556" cy="1756954"/>
            <a:chOff x="253671" y="4234549"/>
            <a:chExt cx="2821556" cy="17569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946B9D-9EA8-78ED-C611-CE665313630E}"/>
                </a:ext>
              </a:extLst>
            </p:cNvPr>
            <p:cNvSpPr txBox="1"/>
            <p:nvPr/>
          </p:nvSpPr>
          <p:spPr>
            <a:xfrm>
              <a:off x="338580" y="4293795"/>
              <a:ext cx="2736647" cy="1638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en-US" altLang="ko-KR" dirty="0">
                  <a:solidFill>
                    <a:srgbClr val="00B0F0"/>
                  </a:solidFill>
                </a:rPr>
                <a:t>11</a:t>
              </a:r>
              <a:r>
                <a:rPr lang="ko-KR" altLang="en-US" dirty="0">
                  <a:solidFill>
                    <a:srgbClr val="00B0F0"/>
                  </a:solidFill>
                </a:rPr>
                <a:t>번 </a:t>
              </a:r>
              <a:r>
                <a:rPr lang="ko-KR" altLang="en-US" dirty="0" err="1">
                  <a:solidFill>
                    <a:srgbClr val="00B0F0"/>
                  </a:solidFill>
                </a:rPr>
                <a:t>볼링앨리</a:t>
              </a:r>
              <a:r>
                <a:rPr lang="ko-KR" altLang="en-US" dirty="0">
                  <a:solidFill>
                    <a:srgbClr val="00B0F0"/>
                  </a:solidFill>
                </a:rPr>
                <a:t> 전투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유학산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(839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고지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)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전투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1950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년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8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월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13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일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~ 23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일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한국전쟁 최초의 </a:t>
              </a: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rPr>
                <a:t>전차전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CF897-407F-DDDD-726B-7294333AEA0B}"/>
                </a:ext>
              </a:extLst>
            </p:cNvPr>
            <p:cNvSpPr/>
            <p:nvPr/>
          </p:nvSpPr>
          <p:spPr>
            <a:xfrm>
              <a:off x="253671" y="4234549"/>
              <a:ext cx="2736647" cy="17569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액자 15">
            <a:extLst>
              <a:ext uri="{FF2B5EF4-FFF2-40B4-BE49-F238E27FC236}">
                <a16:creationId xmlns:a16="http://schemas.microsoft.com/office/drawing/2014/main" id="{41F81C8D-B655-D43B-1405-B33CE17AABBB}"/>
              </a:ext>
            </a:extLst>
          </p:cNvPr>
          <p:cNvSpPr/>
          <p:nvPr/>
        </p:nvSpPr>
        <p:spPr>
          <a:xfrm>
            <a:off x="8634549" y="1116874"/>
            <a:ext cx="1819692" cy="1306286"/>
          </a:xfrm>
          <a:prstGeom prst="frame">
            <a:avLst>
              <a:gd name="adj1" fmla="val 38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90A190-ABE6-7705-F725-4E8256B8EEDE}"/>
              </a:ext>
            </a:extLst>
          </p:cNvPr>
          <p:cNvCxnSpPr>
            <a:cxnSpLocks/>
          </p:cNvCxnSpPr>
          <p:nvPr/>
        </p:nvCxnSpPr>
        <p:spPr>
          <a:xfrm flipH="1">
            <a:off x="7970122" y="1116874"/>
            <a:ext cx="664427" cy="1411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B0E93C8-3632-7DD5-B53D-D4577E3604B7}"/>
              </a:ext>
            </a:extLst>
          </p:cNvPr>
          <p:cNvCxnSpPr>
            <a:cxnSpLocks/>
          </p:cNvCxnSpPr>
          <p:nvPr/>
        </p:nvCxnSpPr>
        <p:spPr>
          <a:xfrm flipV="1">
            <a:off x="7970122" y="2416309"/>
            <a:ext cx="702513" cy="111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C254206-33A2-BCC0-27AD-FCF0913BFF49}"/>
              </a:ext>
            </a:extLst>
          </p:cNvPr>
          <p:cNvCxnSpPr/>
          <p:nvPr/>
        </p:nvCxnSpPr>
        <p:spPr>
          <a:xfrm flipV="1">
            <a:off x="7970122" y="2419735"/>
            <a:ext cx="2484119" cy="108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 descr="지도이(가) 표시된 사진&#10;&#10;자동 생성된 설명">
            <a:extLst>
              <a:ext uri="{FF2B5EF4-FFF2-40B4-BE49-F238E27FC236}">
                <a16:creationId xmlns:a16="http://schemas.microsoft.com/office/drawing/2014/main" id="{98C65359-156D-486C-C3FA-20987F816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32" y="2527931"/>
            <a:ext cx="404869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5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60798-B571-167F-2EFF-60863DC01502}"/>
              </a:ext>
            </a:extLst>
          </p:cNvPr>
          <p:cNvSpPr txBox="1"/>
          <p:nvPr/>
        </p:nvSpPr>
        <p:spPr>
          <a:xfrm>
            <a:off x="253672" y="348063"/>
            <a:ext cx="4650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스테이지</a:t>
            </a:r>
            <a:r>
              <a:rPr lang="en-US" altLang="ko-KR" sz="2400" b="1" dirty="0"/>
              <a:t>3 –</a:t>
            </a:r>
            <a:r>
              <a:rPr lang="ko-KR" altLang="en-US" sz="2400" b="1" dirty="0"/>
              <a:t> 낙동강 방어선 전투</a:t>
            </a:r>
            <a:endParaRPr lang="en-US" altLang="ko-KR" sz="2400" b="1" dirty="0"/>
          </a:p>
          <a:p>
            <a:r>
              <a:rPr lang="ko-KR" altLang="en-US" sz="2400" b="1" dirty="0"/>
              <a:t>시나리오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02B623-955F-4F51-AAF2-B0AB95EF09F0}"/>
              </a:ext>
            </a:extLst>
          </p:cNvPr>
          <p:cNvSpPr/>
          <p:nvPr/>
        </p:nvSpPr>
        <p:spPr>
          <a:xfrm>
            <a:off x="1301931" y="1374216"/>
            <a:ext cx="9588137" cy="830997"/>
          </a:xfrm>
          <a:prstGeom prst="roundRect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1950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21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대대에 편성된 플레이어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7300BC-7224-BD61-D8F2-40968CDE33FC}"/>
              </a:ext>
            </a:extLst>
          </p:cNvPr>
          <p:cNvSpPr/>
          <p:nvPr/>
        </p:nvSpPr>
        <p:spPr>
          <a:xfrm>
            <a:off x="1301929" y="2414307"/>
            <a:ext cx="9588137" cy="830997"/>
          </a:xfrm>
          <a:prstGeom prst="roundRect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다음날인 </a:t>
            </a:r>
            <a:r>
              <a:rPr lang="en-US" altLang="ko-KR" dirty="0">
                <a:solidFill>
                  <a:schemeClr val="tx1"/>
                </a:solidFill>
              </a:rPr>
              <a:t>22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ko-KR" altLang="en-US" dirty="0" err="1">
                <a:solidFill>
                  <a:schemeClr val="tx1"/>
                </a:solidFill>
              </a:rPr>
              <a:t>유학산</a:t>
            </a:r>
            <a:r>
              <a:rPr lang="en-US" altLang="ko-KR" dirty="0">
                <a:solidFill>
                  <a:schemeClr val="tx1"/>
                </a:solidFill>
              </a:rPr>
              <a:t>(839</a:t>
            </a:r>
            <a:r>
              <a:rPr lang="ko-KR" altLang="en-US" dirty="0">
                <a:solidFill>
                  <a:schemeClr val="tx1"/>
                </a:solidFill>
              </a:rPr>
              <a:t> 고지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공격 후 임시 탈환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실제는 </a:t>
            </a:r>
            <a:r>
              <a:rPr lang="en-US" altLang="ko-KR" dirty="0">
                <a:solidFill>
                  <a:schemeClr val="tx1"/>
                </a:solidFill>
              </a:rPr>
              <a:t>23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6:00 </a:t>
            </a:r>
            <a:r>
              <a:rPr lang="ko-KR" altLang="en-US" dirty="0">
                <a:solidFill>
                  <a:schemeClr val="tx1"/>
                </a:solidFill>
              </a:rPr>
              <a:t>탈환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77C0F3-C4EE-26BE-7BB8-6956A488B2A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095998" y="2205213"/>
            <a:ext cx="2" cy="20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DD42A3-41BD-F3E2-949F-4F951B5686BC}"/>
              </a:ext>
            </a:extLst>
          </p:cNvPr>
          <p:cNvSpPr/>
          <p:nvPr/>
        </p:nvSpPr>
        <p:spPr>
          <a:xfrm>
            <a:off x="1301931" y="3526578"/>
            <a:ext cx="9588137" cy="830997"/>
          </a:xfrm>
          <a:prstGeom prst="roundRect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유학산</a:t>
            </a:r>
            <a:r>
              <a:rPr lang="ko-KR" altLang="en-US" dirty="0">
                <a:solidFill>
                  <a:schemeClr val="tx1"/>
                </a:solidFill>
              </a:rPr>
              <a:t> 아래 다부동까지 이동 후 차량 탑승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5D7642-9252-4CC1-587B-DFE24BE2639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5998" y="3245304"/>
            <a:ext cx="2" cy="28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1A0360-C05F-8502-E7CF-FF45A0C4302B}"/>
              </a:ext>
            </a:extLst>
          </p:cNvPr>
          <p:cNvSpPr/>
          <p:nvPr/>
        </p:nvSpPr>
        <p:spPr>
          <a:xfrm>
            <a:off x="1301930" y="4602759"/>
            <a:ext cx="9588137" cy="830997"/>
          </a:xfrm>
          <a:prstGeom prst="roundRect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볼링앨리</a:t>
            </a:r>
            <a:r>
              <a:rPr lang="ko-KR" altLang="en-US" dirty="0">
                <a:solidFill>
                  <a:schemeClr val="tx1"/>
                </a:solidFill>
              </a:rPr>
              <a:t> 전투 지역인 </a:t>
            </a:r>
            <a:r>
              <a:rPr lang="ko-KR" altLang="en-US" dirty="0" err="1">
                <a:solidFill>
                  <a:schemeClr val="tx1"/>
                </a:solidFill>
              </a:rPr>
              <a:t>천평계곡까지</a:t>
            </a:r>
            <a:r>
              <a:rPr lang="ko-KR" altLang="en-US" dirty="0">
                <a:solidFill>
                  <a:schemeClr val="tx1"/>
                </a:solidFill>
              </a:rPr>
              <a:t> 지역까지 이동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1140D4-4343-41BB-6DB1-0511463DA98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6095999" y="4357575"/>
            <a:ext cx="1" cy="2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86B773C-B2D6-8845-057B-72AEEAF2A439}"/>
              </a:ext>
            </a:extLst>
          </p:cNvPr>
          <p:cNvSpPr/>
          <p:nvPr/>
        </p:nvSpPr>
        <p:spPr>
          <a:xfrm>
            <a:off x="1301930" y="5678940"/>
            <a:ext cx="9588137" cy="830997"/>
          </a:xfrm>
          <a:prstGeom prst="roundRect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볼링앨리</a:t>
            </a:r>
            <a:r>
              <a:rPr lang="ko-KR" altLang="en-US" dirty="0">
                <a:solidFill>
                  <a:schemeClr val="tx1"/>
                </a:solidFill>
              </a:rPr>
              <a:t> 전투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04C4AE-BF73-FA6A-0EFB-CF73E1E8D76A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095999" y="5433756"/>
            <a:ext cx="0" cy="2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2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3661B-3363-C20E-B8A4-4919F6621E19}"/>
              </a:ext>
            </a:extLst>
          </p:cNvPr>
          <p:cNvSpPr txBox="1"/>
          <p:nvPr/>
        </p:nvSpPr>
        <p:spPr>
          <a:xfrm>
            <a:off x="253672" y="348063"/>
            <a:ext cx="4650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스테이지</a:t>
            </a:r>
            <a:r>
              <a:rPr lang="en-US" altLang="ko-KR" sz="2400" b="1" dirty="0"/>
              <a:t>3 –</a:t>
            </a:r>
            <a:r>
              <a:rPr lang="ko-KR" altLang="en-US" sz="2400" b="1" dirty="0"/>
              <a:t> 낙동강 방어선 전투</a:t>
            </a:r>
            <a:endParaRPr lang="en-US" altLang="ko-KR" sz="2400" b="1" dirty="0"/>
          </a:p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유학산</a:t>
            </a:r>
            <a:r>
              <a:rPr lang="ko-KR" altLang="en-US" sz="2400" b="1" dirty="0"/>
              <a:t> 전투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38174D-2912-2A63-5CBE-D3F483D241CC}"/>
              </a:ext>
            </a:extLst>
          </p:cNvPr>
          <p:cNvSpPr/>
          <p:nvPr/>
        </p:nvSpPr>
        <p:spPr>
          <a:xfrm>
            <a:off x="1383864" y="5238206"/>
            <a:ext cx="3273045" cy="108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마을</a:t>
            </a:r>
            <a:r>
              <a:rPr lang="en-US" altLang="ko-KR" dirty="0"/>
              <a:t>1(</a:t>
            </a:r>
            <a:r>
              <a:rPr lang="ko-KR" altLang="en-US" dirty="0" err="1"/>
              <a:t>학산리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1A6D57-64A6-99A7-4306-CC8B3403E59D}"/>
              </a:ext>
            </a:extLst>
          </p:cNvPr>
          <p:cNvSpPr/>
          <p:nvPr/>
        </p:nvSpPr>
        <p:spPr>
          <a:xfrm>
            <a:off x="483325" y="1299754"/>
            <a:ext cx="7739743" cy="29522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유학산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CD9AE9A-6EB3-C18D-DBF7-77A5B64FE76D}"/>
              </a:ext>
            </a:extLst>
          </p:cNvPr>
          <p:cNvSpPr/>
          <p:nvPr/>
        </p:nvSpPr>
        <p:spPr>
          <a:xfrm>
            <a:off x="1913709" y="5747658"/>
            <a:ext cx="339634" cy="33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DA134B-FF4C-2746-45F0-51662EB60D49}"/>
              </a:ext>
            </a:extLst>
          </p:cNvPr>
          <p:cNvSpPr/>
          <p:nvPr/>
        </p:nvSpPr>
        <p:spPr>
          <a:xfrm>
            <a:off x="4599504" y="3949881"/>
            <a:ext cx="1434737" cy="6041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067190-3C17-5B23-C0B7-2EFB48B6D920}"/>
              </a:ext>
            </a:extLst>
          </p:cNvPr>
          <p:cNvSpPr/>
          <p:nvPr/>
        </p:nvSpPr>
        <p:spPr>
          <a:xfrm>
            <a:off x="4629984" y="4091802"/>
            <a:ext cx="372291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D885A-F92A-F35E-3625-726CFF517C8E}"/>
              </a:ext>
            </a:extLst>
          </p:cNvPr>
          <p:cNvSpPr/>
          <p:nvPr/>
        </p:nvSpPr>
        <p:spPr>
          <a:xfrm>
            <a:off x="10989894" y="195391"/>
            <a:ext cx="948434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북한군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A1A552-75A1-5583-1837-C6C35680C0E7}"/>
              </a:ext>
            </a:extLst>
          </p:cNvPr>
          <p:cNvSpPr/>
          <p:nvPr/>
        </p:nvSpPr>
        <p:spPr>
          <a:xfrm>
            <a:off x="10989894" y="610889"/>
            <a:ext cx="948434" cy="30534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남한군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22D9B3-AD2E-AD3C-81FE-E170BB85A9E7}"/>
              </a:ext>
            </a:extLst>
          </p:cNvPr>
          <p:cNvSpPr/>
          <p:nvPr/>
        </p:nvSpPr>
        <p:spPr>
          <a:xfrm>
            <a:off x="10989894" y="1026387"/>
            <a:ext cx="948434" cy="305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C30849-D9CA-8E55-BE43-A1658D134B13}"/>
              </a:ext>
            </a:extLst>
          </p:cNvPr>
          <p:cNvSpPr/>
          <p:nvPr/>
        </p:nvSpPr>
        <p:spPr>
          <a:xfrm>
            <a:off x="10989894" y="1441885"/>
            <a:ext cx="948434" cy="30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3DA6A9-4C21-5196-C8F7-A7974AB7E605}"/>
              </a:ext>
            </a:extLst>
          </p:cNvPr>
          <p:cNvSpPr/>
          <p:nvPr/>
        </p:nvSpPr>
        <p:spPr>
          <a:xfrm>
            <a:off x="2925570" y="3295175"/>
            <a:ext cx="1136180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2CFBF8-AD4E-117E-30E6-14E01C37E5AF}"/>
              </a:ext>
            </a:extLst>
          </p:cNvPr>
          <p:cNvSpPr/>
          <p:nvPr/>
        </p:nvSpPr>
        <p:spPr>
          <a:xfrm>
            <a:off x="1117162" y="2338391"/>
            <a:ext cx="6609517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1190A3-2C83-F0FD-40D1-433D38F8E6BD}"/>
              </a:ext>
            </a:extLst>
          </p:cNvPr>
          <p:cNvSpPr/>
          <p:nvPr/>
        </p:nvSpPr>
        <p:spPr>
          <a:xfrm>
            <a:off x="4816129" y="3295175"/>
            <a:ext cx="1136180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DD9CDC-72AC-73C7-1049-158A098399B1}"/>
              </a:ext>
            </a:extLst>
          </p:cNvPr>
          <p:cNvSpPr/>
          <p:nvPr/>
        </p:nvSpPr>
        <p:spPr>
          <a:xfrm>
            <a:off x="3009497" y="1485501"/>
            <a:ext cx="2824845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250297-29A4-E840-1511-A7538015FB49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2203605" y="4397146"/>
            <a:ext cx="2612525" cy="14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BEDF9F-C9CD-969A-DC22-CC9EE7D22871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flipH="1" flipV="1">
            <a:off x="3493660" y="3600519"/>
            <a:ext cx="1322470" cy="49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1264D9-2E6A-0C08-A54E-131F86F9BC26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V="1">
            <a:off x="4816130" y="3600519"/>
            <a:ext cx="568089" cy="49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98F88A-BA96-6EC0-C72C-4540CB40C3B5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3493660" y="2643735"/>
            <a:ext cx="928261" cy="6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1C215E-90E0-FA2D-A882-BA545FB6394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4421921" y="2643735"/>
            <a:ext cx="962298" cy="6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DFD6C2-D4B0-B93D-7E9F-D7277D030BC3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4421920" y="1790845"/>
            <a:ext cx="1" cy="54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85F3A7-7C0A-CBC6-B94D-61240BB0EE25}"/>
              </a:ext>
            </a:extLst>
          </p:cNvPr>
          <p:cNvCxnSpPr>
            <a:cxnSpLocks/>
            <a:stCxn id="18" idx="1"/>
            <a:endCxn id="5" idx="0"/>
          </p:cNvCxnSpPr>
          <p:nvPr/>
        </p:nvCxnSpPr>
        <p:spPr>
          <a:xfrm>
            <a:off x="3009497" y="1638173"/>
            <a:ext cx="10890" cy="360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521A511-C91C-0361-A9AC-E07F47E3213D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 flipV="1">
            <a:off x="4656909" y="5747658"/>
            <a:ext cx="4898571" cy="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두루마리 모양: 가로로 말림 55">
            <a:extLst>
              <a:ext uri="{FF2B5EF4-FFF2-40B4-BE49-F238E27FC236}">
                <a16:creationId xmlns:a16="http://schemas.microsoft.com/office/drawing/2014/main" id="{0C4C1346-4F68-3FC6-2EEA-319843DBF708}"/>
              </a:ext>
            </a:extLst>
          </p:cNvPr>
          <p:cNvSpPr/>
          <p:nvPr/>
        </p:nvSpPr>
        <p:spPr>
          <a:xfrm>
            <a:off x="9300411" y="1941921"/>
            <a:ext cx="2378126" cy="1155070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금화계곡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704843-FF21-CC31-858E-12744BC868C4}"/>
              </a:ext>
            </a:extLst>
          </p:cNvPr>
          <p:cNvSpPr/>
          <p:nvPr/>
        </p:nvSpPr>
        <p:spPr>
          <a:xfrm>
            <a:off x="9555480" y="5047533"/>
            <a:ext cx="1770018" cy="1400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마을</a:t>
            </a:r>
            <a:r>
              <a:rPr lang="en-US" altLang="ko-KR" dirty="0"/>
              <a:t>3(</a:t>
            </a:r>
            <a:r>
              <a:rPr lang="ko-KR" altLang="en-US" dirty="0" err="1"/>
              <a:t>다부동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7CD4B79-D779-B30F-DE05-4137F19A98E0}"/>
              </a:ext>
            </a:extLst>
          </p:cNvPr>
          <p:cNvCxnSpPr>
            <a:cxnSpLocks/>
            <a:stCxn id="58" idx="0"/>
            <a:endCxn id="56" idx="2"/>
          </p:cNvCxnSpPr>
          <p:nvPr/>
        </p:nvCxnSpPr>
        <p:spPr>
          <a:xfrm flipV="1">
            <a:off x="10440489" y="2952607"/>
            <a:ext cx="48985" cy="209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88985D-FF26-338E-B24D-0CE373A1500C}"/>
              </a:ext>
            </a:extLst>
          </p:cNvPr>
          <p:cNvSpPr txBox="1"/>
          <p:nvPr/>
        </p:nvSpPr>
        <p:spPr>
          <a:xfrm>
            <a:off x="8815755" y="6488668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게임오버 조건</a:t>
            </a:r>
            <a:r>
              <a:rPr lang="en-US" altLang="ko-KR" dirty="0"/>
              <a:t> - </a:t>
            </a:r>
            <a:r>
              <a:rPr lang="ko-KR" altLang="en-US" dirty="0"/>
              <a:t>플레이어 사망</a:t>
            </a:r>
          </a:p>
        </p:txBody>
      </p:sp>
    </p:spTree>
    <p:extLst>
      <p:ext uri="{BB962C8B-B14F-4D97-AF65-F5344CB8AC3E}">
        <p14:creationId xmlns:p14="http://schemas.microsoft.com/office/powerpoint/2010/main" val="330839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704E30-A081-14A5-6591-495B0DD7AE7E}"/>
              </a:ext>
            </a:extLst>
          </p:cNvPr>
          <p:cNvSpPr/>
          <p:nvPr/>
        </p:nvSpPr>
        <p:spPr>
          <a:xfrm>
            <a:off x="7823115" y="909025"/>
            <a:ext cx="970209" cy="47346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마을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067817-891D-9A2D-CD99-3B1D19B1022D}"/>
              </a:ext>
            </a:extLst>
          </p:cNvPr>
          <p:cNvSpPr/>
          <p:nvPr/>
        </p:nvSpPr>
        <p:spPr>
          <a:xfrm>
            <a:off x="4470082" y="757647"/>
            <a:ext cx="1122445" cy="47346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마을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3661B-3363-C20E-B8A4-4919F6621E19}"/>
              </a:ext>
            </a:extLst>
          </p:cNvPr>
          <p:cNvSpPr txBox="1"/>
          <p:nvPr/>
        </p:nvSpPr>
        <p:spPr>
          <a:xfrm>
            <a:off x="253672" y="348063"/>
            <a:ext cx="4650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스테이지</a:t>
            </a:r>
            <a:r>
              <a:rPr lang="en-US" altLang="ko-KR" sz="2400" b="1" dirty="0"/>
              <a:t>3 –</a:t>
            </a:r>
            <a:r>
              <a:rPr lang="ko-KR" altLang="en-US" sz="2400" b="1" dirty="0"/>
              <a:t> 낙동강 방어선 전투</a:t>
            </a:r>
            <a:endParaRPr lang="en-US" altLang="ko-KR" sz="2400" b="1" dirty="0"/>
          </a:p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볼링앨리</a:t>
            </a:r>
            <a:r>
              <a:rPr lang="ko-KR" altLang="en-US" sz="2400" b="1" dirty="0"/>
              <a:t> 전투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38174D-2912-2A63-5CBE-D3F483D241CC}"/>
              </a:ext>
            </a:extLst>
          </p:cNvPr>
          <p:cNvSpPr/>
          <p:nvPr/>
        </p:nvSpPr>
        <p:spPr>
          <a:xfrm>
            <a:off x="-2291866" y="5586046"/>
            <a:ext cx="3273045" cy="108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마을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1A6D57-64A6-99A7-4306-CC8B3403E59D}"/>
              </a:ext>
            </a:extLst>
          </p:cNvPr>
          <p:cNvSpPr/>
          <p:nvPr/>
        </p:nvSpPr>
        <p:spPr>
          <a:xfrm>
            <a:off x="-3833203" y="2540045"/>
            <a:ext cx="8013318" cy="29522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/>
              <a:t>유학산</a:t>
            </a:r>
            <a:r>
              <a:rPr lang="ko-KR" altLang="en-US" dirty="0"/>
              <a:t> 연장 산맥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CD9AE9A-6EB3-C18D-DBF7-77A5B64FE76D}"/>
              </a:ext>
            </a:extLst>
          </p:cNvPr>
          <p:cNvSpPr/>
          <p:nvPr/>
        </p:nvSpPr>
        <p:spPr>
          <a:xfrm>
            <a:off x="539602" y="6270173"/>
            <a:ext cx="339634" cy="33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D885A-F92A-F35E-3625-726CFF517C8E}"/>
              </a:ext>
            </a:extLst>
          </p:cNvPr>
          <p:cNvSpPr/>
          <p:nvPr/>
        </p:nvSpPr>
        <p:spPr>
          <a:xfrm>
            <a:off x="10989894" y="195391"/>
            <a:ext cx="948434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북한군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A1A552-75A1-5583-1837-C6C35680C0E7}"/>
              </a:ext>
            </a:extLst>
          </p:cNvPr>
          <p:cNvSpPr/>
          <p:nvPr/>
        </p:nvSpPr>
        <p:spPr>
          <a:xfrm>
            <a:off x="10989894" y="610889"/>
            <a:ext cx="948434" cy="30534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남한군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22D9B3-AD2E-AD3C-81FE-E170BB85A9E7}"/>
              </a:ext>
            </a:extLst>
          </p:cNvPr>
          <p:cNvSpPr/>
          <p:nvPr/>
        </p:nvSpPr>
        <p:spPr>
          <a:xfrm>
            <a:off x="10989894" y="1026387"/>
            <a:ext cx="948434" cy="305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C30849-D9CA-8E55-BE43-A1658D134B13}"/>
              </a:ext>
            </a:extLst>
          </p:cNvPr>
          <p:cNvSpPr/>
          <p:nvPr/>
        </p:nvSpPr>
        <p:spPr>
          <a:xfrm>
            <a:off x="10989894" y="1441885"/>
            <a:ext cx="948434" cy="30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4EEB752-D37E-0FB0-2A18-71A11ABBD51E}"/>
              </a:ext>
            </a:extLst>
          </p:cNvPr>
          <p:cNvSpPr/>
          <p:nvPr/>
        </p:nvSpPr>
        <p:spPr>
          <a:xfrm rot="5400000">
            <a:off x="6415497" y="2419351"/>
            <a:ext cx="6857998" cy="20192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B2AE744-769B-8312-5DC5-D73B89893EC9}"/>
              </a:ext>
            </a:extLst>
          </p:cNvPr>
          <p:cNvSpPr/>
          <p:nvPr/>
        </p:nvSpPr>
        <p:spPr>
          <a:xfrm rot="5400000">
            <a:off x="1851709" y="1957948"/>
            <a:ext cx="3623435" cy="154000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D065F0-7AAA-2E31-1AE2-4597E2890AB5}"/>
              </a:ext>
            </a:extLst>
          </p:cNvPr>
          <p:cNvGrpSpPr/>
          <p:nvPr/>
        </p:nvGrpSpPr>
        <p:grpSpPr>
          <a:xfrm>
            <a:off x="5739273" y="-1"/>
            <a:ext cx="2019301" cy="6857999"/>
            <a:chOff x="5493504" y="-1"/>
            <a:chExt cx="1082554" cy="6857999"/>
          </a:xfrm>
        </p:grpSpPr>
        <p:sp>
          <p:nvSpPr>
            <p:cNvPr id="11" name="순서도: 천공 테이프 10">
              <a:extLst>
                <a:ext uri="{FF2B5EF4-FFF2-40B4-BE49-F238E27FC236}">
                  <a16:creationId xmlns:a16="http://schemas.microsoft.com/office/drawing/2014/main" id="{BFC869B7-3549-3CDC-1432-F721C6FD547B}"/>
                </a:ext>
              </a:extLst>
            </p:cNvPr>
            <p:cNvSpPr/>
            <p:nvPr/>
          </p:nvSpPr>
          <p:spPr>
            <a:xfrm rot="16200000">
              <a:off x="2605781" y="2887722"/>
              <a:ext cx="6857999" cy="1082554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3B1BF9-C174-95BA-CB8E-B24FAD41B826}"/>
                </a:ext>
              </a:extLst>
            </p:cNvPr>
            <p:cNvSpPr txBox="1"/>
            <p:nvPr/>
          </p:nvSpPr>
          <p:spPr>
            <a:xfrm>
              <a:off x="5916646" y="3244333"/>
              <a:ext cx="35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계곡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4FF2D1-D4A6-0A22-70A1-9C84F9E64891}"/>
              </a:ext>
            </a:extLst>
          </p:cNvPr>
          <p:cNvSpPr/>
          <p:nvPr/>
        </p:nvSpPr>
        <p:spPr>
          <a:xfrm>
            <a:off x="9370279" y="3276327"/>
            <a:ext cx="948434" cy="305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A707CB-CA52-CEEE-7CCF-82D49F02C9C5}"/>
              </a:ext>
            </a:extLst>
          </p:cNvPr>
          <p:cNvSpPr/>
          <p:nvPr/>
        </p:nvSpPr>
        <p:spPr>
          <a:xfrm>
            <a:off x="4497348" y="1267434"/>
            <a:ext cx="948434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북한군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F9430E-A5D0-D109-074F-0F1D8994BEC0}"/>
              </a:ext>
            </a:extLst>
          </p:cNvPr>
          <p:cNvSpPr/>
          <p:nvPr/>
        </p:nvSpPr>
        <p:spPr>
          <a:xfrm>
            <a:off x="7750664" y="1267434"/>
            <a:ext cx="948434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북한군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4CF189-3148-9688-AD54-CFB104D4A268}"/>
              </a:ext>
            </a:extLst>
          </p:cNvPr>
          <p:cNvSpPr/>
          <p:nvPr/>
        </p:nvSpPr>
        <p:spPr>
          <a:xfrm>
            <a:off x="6085389" y="1267434"/>
            <a:ext cx="948434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북한군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8BF1AE-E474-4F91-C6C6-41216B1AEFDE}"/>
              </a:ext>
            </a:extLst>
          </p:cNvPr>
          <p:cNvSpPr/>
          <p:nvPr/>
        </p:nvSpPr>
        <p:spPr>
          <a:xfrm>
            <a:off x="4534001" y="3863476"/>
            <a:ext cx="948434" cy="30534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남한군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A26A13-0B70-2A67-D5B0-BEE6BD6C0EFD}"/>
              </a:ext>
            </a:extLst>
          </p:cNvPr>
          <p:cNvSpPr/>
          <p:nvPr/>
        </p:nvSpPr>
        <p:spPr>
          <a:xfrm>
            <a:off x="5565945" y="4539668"/>
            <a:ext cx="948434" cy="305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1F4B5C-74C5-BE74-507A-9EBDAF458E15}"/>
              </a:ext>
            </a:extLst>
          </p:cNvPr>
          <p:cNvSpPr/>
          <p:nvPr/>
        </p:nvSpPr>
        <p:spPr>
          <a:xfrm>
            <a:off x="7284356" y="4539668"/>
            <a:ext cx="948434" cy="305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03FFA5-D306-E245-5EBB-0636F500D26E}"/>
              </a:ext>
            </a:extLst>
          </p:cNvPr>
          <p:cNvSpPr/>
          <p:nvPr/>
        </p:nvSpPr>
        <p:spPr>
          <a:xfrm>
            <a:off x="7420104" y="3863476"/>
            <a:ext cx="948434" cy="30534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남한군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4717115-3704-999B-CDB5-9BBF9678B690}"/>
              </a:ext>
            </a:extLst>
          </p:cNvPr>
          <p:cNvCxnSpPr>
            <a:cxnSpLocks/>
            <a:stCxn id="7" idx="6"/>
            <a:endCxn id="39" idx="1"/>
          </p:cNvCxnSpPr>
          <p:nvPr/>
        </p:nvCxnSpPr>
        <p:spPr>
          <a:xfrm flipV="1">
            <a:off x="879236" y="6130667"/>
            <a:ext cx="1288579" cy="30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9174AD-84B4-2FD6-5F6D-D72F433CE3A7}"/>
              </a:ext>
            </a:extLst>
          </p:cNvPr>
          <p:cNvSpPr/>
          <p:nvPr/>
        </p:nvSpPr>
        <p:spPr>
          <a:xfrm>
            <a:off x="2167815" y="5430542"/>
            <a:ext cx="1770018" cy="1400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마을</a:t>
            </a:r>
            <a:r>
              <a:rPr lang="en-US" altLang="ko-KR" dirty="0"/>
              <a:t>3(</a:t>
            </a:r>
            <a:r>
              <a:rPr lang="ko-KR" altLang="en-US" dirty="0" err="1"/>
              <a:t>다부동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9645AC-3449-7F12-A305-E78701AAB1B2}"/>
              </a:ext>
            </a:extLst>
          </p:cNvPr>
          <p:cNvSpPr/>
          <p:nvPr/>
        </p:nvSpPr>
        <p:spPr>
          <a:xfrm>
            <a:off x="3189209" y="2762376"/>
            <a:ext cx="948434" cy="30534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남한군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113F44-FAD9-8B3F-2D95-6990784BB773}"/>
              </a:ext>
            </a:extLst>
          </p:cNvPr>
          <p:cNvCxnSpPr>
            <a:stCxn id="39" idx="3"/>
            <a:endCxn id="30" idx="2"/>
          </p:cNvCxnSpPr>
          <p:nvPr/>
        </p:nvCxnSpPr>
        <p:spPr>
          <a:xfrm flipV="1">
            <a:off x="3937833" y="4168820"/>
            <a:ext cx="1070385" cy="19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DFB796-C620-0D1D-327F-16B5F659CD4A}"/>
              </a:ext>
            </a:extLst>
          </p:cNvPr>
          <p:cNvCxnSpPr>
            <a:endCxn id="24" idx="2"/>
          </p:cNvCxnSpPr>
          <p:nvPr/>
        </p:nvCxnSpPr>
        <p:spPr>
          <a:xfrm flipH="1" flipV="1">
            <a:off x="4971565" y="1572778"/>
            <a:ext cx="36653" cy="229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EF2F47-BABB-62AB-8A46-4DA2139652D3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008218" y="1572778"/>
            <a:ext cx="1520347" cy="229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018546E-EE44-7637-09ED-49DDE07F4099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5008218" y="1572778"/>
            <a:ext cx="3216663" cy="229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2BBA0F-E2E3-4B89-4CD2-0D2909D47CE8}"/>
              </a:ext>
            </a:extLst>
          </p:cNvPr>
          <p:cNvSpPr txBox="1"/>
          <p:nvPr/>
        </p:nvSpPr>
        <p:spPr>
          <a:xfrm>
            <a:off x="8793324" y="6477943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게임오버 조건</a:t>
            </a:r>
            <a:r>
              <a:rPr lang="en-US" altLang="ko-KR" dirty="0"/>
              <a:t> - </a:t>
            </a:r>
            <a:r>
              <a:rPr lang="ko-KR" altLang="en-US" dirty="0"/>
              <a:t>플레이어 사망</a:t>
            </a:r>
          </a:p>
        </p:txBody>
      </p:sp>
    </p:spTree>
    <p:extLst>
      <p:ext uri="{BB962C8B-B14F-4D97-AF65-F5344CB8AC3E}">
        <p14:creationId xmlns:p14="http://schemas.microsoft.com/office/powerpoint/2010/main" val="409532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8F933-793C-7EDD-D5A6-E7363E6F2404}"/>
              </a:ext>
            </a:extLst>
          </p:cNvPr>
          <p:cNvSpPr txBox="1"/>
          <p:nvPr/>
        </p:nvSpPr>
        <p:spPr>
          <a:xfrm>
            <a:off x="253672" y="348063"/>
            <a:ext cx="469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스테이지</a:t>
            </a:r>
            <a:r>
              <a:rPr lang="en-US" altLang="ko-KR" sz="2400" b="1" dirty="0"/>
              <a:t>7 –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425 ∙ 406</a:t>
            </a:r>
            <a:r>
              <a:rPr lang="ko-KR" altLang="en-US" sz="2400" b="1" dirty="0"/>
              <a:t>고지 전투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6D3AC-9C78-8482-4E88-80D793FDCEE7}"/>
              </a:ext>
            </a:extLst>
          </p:cNvPr>
          <p:cNvSpPr txBox="1"/>
          <p:nvPr/>
        </p:nvSpPr>
        <p:spPr>
          <a:xfrm>
            <a:off x="253672" y="926199"/>
            <a:ext cx="5184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ko-KR" altLang="en-US" dirty="0"/>
              <a:t>강원도 </a:t>
            </a:r>
            <a:r>
              <a:rPr lang="ko-KR" altLang="en-US" dirty="0" err="1"/>
              <a:t>김화군</a:t>
            </a:r>
            <a:r>
              <a:rPr lang="ko-KR" altLang="en-US" dirty="0"/>
              <a:t> </a:t>
            </a:r>
            <a:r>
              <a:rPr lang="ko-KR" altLang="en-US" dirty="0" err="1"/>
              <a:t>원남면</a:t>
            </a:r>
            <a:r>
              <a:rPr lang="ko-KR" altLang="en-US" dirty="0"/>
              <a:t> </a:t>
            </a:r>
            <a:r>
              <a:rPr lang="en-US" altLang="ko-KR" dirty="0"/>
              <a:t>425 ∙ 406</a:t>
            </a:r>
            <a:r>
              <a:rPr lang="ko-KR" altLang="en-US" dirty="0"/>
              <a:t>고지 전투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현주소</a:t>
            </a:r>
            <a:r>
              <a:rPr lang="en-US" altLang="ko-KR" dirty="0"/>
              <a:t>. </a:t>
            </a:r>
            <a:r>
              <a:rPr lang="ko-KR" altLang="en-US" dirty="0"/>
              <a:t>철원군 </a:t>
            </a:r>
            <a:r>
              <a:rPr lang="ko-KR" altLang="en-US" dirty="0" err="1"/>
              <a:t>원남면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 </a:t>
            </a:r>
            <a:r>
              <a:rPr lang="en-US" altLang="ko-KR" dirty="0"/>
              <a:t>: 1953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</a:t>
            </a:r>
            <a:r>
              <a:rPr lang="en-US" altLang="ko-KR" dirty="0"/>
              <a:t>~ 7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E57A57-D425-2E80-4BCC-BF273D1D4C0F}"/>
              </a:ext>
            </a:extLst>
          </p:cNvPr>
          <p:cNvGrpSpPr/>
          <p:nvPr/>
        </p:nvGrpSpPr>
        <p:grpSpPr>
          <a:xfrm>
            <a:off x="4586318" y="2103121"/>
            <a:ext cx="6362098" cy="3799557"/>
            <a:chOff x="6210544" y="1653451"/>
            <a:chExt cx="4903853" cy="2394905"/>
          </a:xfrm>
        </p:grpSpPr>
        <p:pic>
          <p:nvPicPr>
            <p:cNvPr id="5" name="그림 4" descr="산, 나무, 실외, 자연이(가) 표시된 사진&#10;&#10;자동 생성된 설명">
              <a:extLst>
                <a:ext uri="{FF2B5EF4-FFF2-40B4-BE49-F238E27FC236}">
                  <a16:creationId xmlns:a16="http://schemas.microsoft.com/office/drawing/2014/main" id="{908C83A5-CDF3-7DFE-38C3-E27B530A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544" y="1653451"/>
              <a:ext cx="4903853" cy="23949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252EBE-2E3A-F9D1-641F-4D5986E8CD37}"/>
                </a:ext>
              </a:extLst>
            </p:cNvPr>
            <p:cNvSpPr txBox="1"/>
            <p:nvPr/>
          </p:nvSpPr>
          <p:spPr>
            <a:xfrm>
              <a:off x="7058420" y="2119154"/>
              <a:ext cx="477775" cy="23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425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7104E3-7FDF-1EAC-BC5E-16234D5D411A}"/>
                </a:ext>
              </a:extLst>
            </p:cNvPr>
            <p:cNvSpPr txBox="1"/>
            <p:nvPr/>
          </p:nvSpPr>
          <p:spPr>
            <a:xfrm>
              <a:off x="9529947" y="2170034"/>
              <a:ext cx="477775" cy="23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406</a:t>
              </a:r>
              <a:endParaRPr lang="ko-KR" altLang="en-US" dirty="0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9BC2BA-C59C-0A82-82D5-BDAC78D4DD3C}"/>
              </a:ext>
            </a:extLst>
          </p:cNvPr>
          <p:cNvSpPr/>
          <p:nvPr/>
        </p:nvSpPr>
        <p:spPr>
          <a:xfrm>
            <a:off x="253672" y="2103121"/>
            <a:ext cx="2736647" cy="13258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D838A-911B-7F13-778D-8246D58DDB83}"/>
              </a:ext>
            </a:extLst>
          </p:cNvPr>
          <p:cNvSpPr txBox="1"/>
          <p:nvPr/>
        </p:nvSpPr>
        <p:spPr>
          <a:xfrm>
            <a:off x="296344" y="2304395"/>
            <a:ext cx="2946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406</a:t>
            </a:r>
            <a:r>
              <a:rPr lang="ko-KR" altLang="en-US" dirty="0"/>
              <a:t>고지전투</a:t>
            </a:r>
            <a:endParaRPr lang="en-US" altLang="ko-KR" dirty="0"/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1953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~ 24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일</a:t>
            </a:r>
          </a:p>
          <a:p>
            <a:r>
              <a:rPr lang="ko-KR" altLang="en-US" dirty="0"/>
              <a:t>한국전쟁 마지막 전투</a:t>
            </a:r>
          </a:p>
        </p:txBody>
      </p:sp>
    </p:spTree>
    <p:extLst>
      <p:ext uri="{BB962C8B-B14F-4D97-AF65-F5344CB8AC3E}">
        <p14:creationId xmlns:p14="http://schemas.microsoft.com/office/powerpoint/2010/main" val="43103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60798-B571-167F-2EFF-60863DC01502}"/>
              </a:ext>
            </a:extLst>
          </p:cNvPr>
          <p:cNvSpPr txBox="1"/>
          <p:nvPr/>
        </p:nvSpPr>
        <p:spPr>
          <a:xfrm>
            <a:off x="253672" y="348063"/>
            <a:ext cx="4692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스테이지</a:t>
            </a:r>
            <a:r>
              <a:rPr lang="en-US" altLang="ko-KR" sz="2400" b="1" dirty="0"/>
              <a:t>7 –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425 ∙ 406</a:t>
            </a:r>
            <a:r>
              <a:rPr lang="ko-KR" altLang="en-US" sz="2400" b="1" dirty="0"/>
              <a:t>고지 전투</a:t>
            </a:r>
            <a:endParaRPr lang="en-US" altLang="ko-KR" sz="2400" b="1" dirty="0"/>
          </a:p>
          <a:p>
            <a:r>
              <a:rPr lang="ko-KR" altLang="en-US" sz="2400" b="1" dirty="0"/>
              <a:t>시나리오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02B623-955F-4F51-AAF2-B0AB95EF09F0}"/>
              </a:ext>
            </a:extLst>
          </p:cNvPr>
          <p:cNvSpPr/>
          <p:nvPr/>
        </p:nvSpPr>
        <p:spPr>
          <a:xfrm>
            <a:off x="1301931" y="1374216"/>
            <a:ext cx="9588137" cy="830997"/>
          </a:xfrm>
          <a:prstGeom prst="roundRect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1953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406</a:t>
            </a:r>
            <a:r>
              <a:rPr lang="ko-KR" altLang="en-US" dirty="0">
                <a:solidFill>
                  <a:schemeClr val="tx1"/>
                </a:solidFill>
              </a:rPr>
              <a:t>고지를 점령하기 위해 포격 지원하라는 특수 임무를 받은 플레이어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7300BC-7224-BD61-D8F2-40968CDE33FC}"/>
              </a:ext>
            </a:extLst>
          </p:cNvPr>
          <p:cNvSpPr/>
          <p:nvPr/>
        </p:nvSpPr>
        <p:spPr>
          <a:xfrm>
            <a:off x="1301931" y="2450397"/>
            <a:ext cx="9588137" cy="830997"/>
          </a:xfrm>
          <a:prstGeom prst="roundRect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425</a:t>
            </a:r>
            <a:r>
              <a:rPr lang="ko-KR" altLang="en-US" dirty="0">
                <a:solidFill>
                  <a:schemeClr val="tx1"/>
                </a:solidFill>
              </a:rPr>
              <a:t>고지와 </a:t>
            </a:r>
            <a:r>
              <a:rPr lang="en-US" altLang="ko-KR" dirty="0">
                <a:solidFill>
                  <a:schemeClr val="tx1"/>
                </a:solidFill>
              </a:rPr>
              <a:t>406</a:t>
            </a:r>
            <a:r>
              <a:rPr lang="ko-KR" altLang="en-US" dirty="0">
                <a:solidFill>
                  <a:schemeClr val="tx1"/>
                </a:solidFill>
              </a:rPr>
              <a:t>고지의 남쪽 능선에서 중공군 저격수를 조심하며 지원사격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77C0F3-C4EE-26BE-7BB8-6956A488B2A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096000" y="2205213"/>
            <a:ext cx="0" cy="2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DD42A3-41BD-F3E2-949F-4F951B5686BC}"/>
              </a:ext>
            </a:extLst>
          </p:cNvPr>
          <p:cNvSpPr/>
          <p:nvPr/>
        </p:nvSpPr>
        <p:spPr>
          <a:xfrm>
            <a:off x="1301931" y="3526578"/>
            <a:ext cx="9588137" cy="830997"/>
          </a:xfrm>
          <a:prstGeom prst="roundRect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엔딩 스테이지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엔딩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5D7642-9252-4CC1-587B-DFE24BE2639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281394"/>
            <a:ext cx="0" cy="2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F9E76-93EC-D4AE-197C-6AF7C512E97F}"/>
              </a:ext>
            </a:extLst>
          </p:cNvPr>
          <p:cNvSpPr txBox="1"/>
          <p:nvPr/>
        </p:nvSpPr>
        <p:spPr>
          <a:xfrm>
            <a:off x="253672" y="348063"/>
            <a:ext cx="4692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스테이지</a:t>
            </a:r>
            <a:r>
              <a:rPr lang="en-US" altLang="ko-KR" sz="2400" b="1" dirty="0"/>
              <a:t>7 –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425 ∙ 406</a:t>
            </a:r>
            <a:r>
              <a:rPr lang="ko-KR" altLang="en-US" sz="2400" b="1" dirty="0"/>
              <a:t>고지 전투</a:t>
            </a:r>
            <a:endParaRPr lang="en-US" altLang="ko-KR" sz="2400" b="1" dirty="0"/>
          </a:p>
          <a:p>
            <a:r>
              <a:rPr lang="en-US" altLang="ko-KR" sz="2400" b="1" dirty="0"/>
              <a:t>425 ∙ 406</a:t>
            </a:r>
            <a:r>
              <a:rPr lang="ko-KR" altLang="en-US" sz="2400" b="1" dirty="0"/>
              <a:t>고지 전투 지원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7DCBCC1-FDE7-7968-1D6F-623D6C83B752}"/>
              </a:ext>
            </a:extLst>
          </p:cNvPr>
          <p:cNvSpPr/>
          <p:nvPr/>
        </p:nvSpPr>
        <p:spPr>
          <a:xfrm>
            <a:off x="0" y="1305850"/>
            <a:ext cx="4527587" cy="19433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425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14CADD8-760E-742B-0A3C-B4B6BB210FC0}"/>
              </a:ext>
            </a:extLst>
          </p:cNvPr>
          <p:cNvSpPr/>
          <p:nvPr/>
        </p:nvSpPr>
        <p:spPr>
          <a:xfrm>
            <a:off x="6565392" y="1305850"/>
            <a:ext cx="4527587" cy="19433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406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F17E00-58AA-A9A1-C749-D5648B090449}"/>
              </a:ext>
            </a:extLst>
          </p:cNvPr>
          <p:cNvSpPr/>
          <p:nvPr/>
        </p:nvSpPr>
        <p:spPr>
          <a:xfrm>
            <a:off x="253672" y="3775748"/>
            <a:ext cx="11466576" cy="2804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5CBCC2-2D91-42AD-DEF1-21623CFB584E}"/>
              </a:ext>
            </a:extLst>
          </p:cNvPr>
          <p:cNvSpPr/>
          <p:nvPr/>
        </p:nvSpPr>
        <p:spPr>
          <a:xfrm>
            <a:off x="10989894" y="195391"/>
            <a:ext cx="948434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중공군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3CE246-B845-F48C-33CA-6BA2F666798B}"/>
              </a:ext>
            </a:extLst>
          </p:cNvPr>
          <p:cNvSpPr/>
          <p:nvPr/>
        </p:nvSpPr>
        <p:spPr>
          <a:xfrm>
            <a:off x="10989894" y="610889"/>
            <a:ext cx="948434" cy="30534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남한군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22068-B2AB-BE81-3868-ECF6E71C6823}"/>
              </a:ext>
            </a:extLst>
          </p:cNvPr>
          <p:cNvSpPr/>
          <p:nvPr/>
        </p:nvSpPr>
        <p:spPr>
          <a:xfrm>
            <a:off x="10989894" y="1026387"/>
            <a:ext cx="948434" cy="305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911D8-0AE1-7003-6E53-764FF0AA5F56}"/>
              </a:ext>
            </a:extLst>
          </p:cNvPr>
          <p:cNvSpPr/>
          <p:nvPr/>
        </p:nvSpPr>
        <p:spPr>
          <a:xfrm>
            <a:off x="10989894" y="1441885"/>
            <a:ext cx="948434" cy="30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A4FC4E-C7BC-7BD4-F7AD-CD3B72F21C36}"/>
              </a:ext>
            </a:extLst>
          </p:cNvPr>
          <p:cNvSpPr/>
          <p:nvPr/>
        </p:nvSpPr>
        <p:spPr>
          <a:xfrm>
            <a:off x="5926183" y="6154349"/>
            <a:ext cx="339634" cy="33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3C0640-2C67-7F61-8FED-9DA0ED89BE74}"/>
              </a:ext>
            </a:extLst>
          </p:cNvPr>
          <p:cNvSpPr/>
          <p:nvPr/>
        </p:nvSpPr>
        <p:spPr>
          <a:xfrm>
            <a:off x="7312552" y="2119357"/>
            <a:ext cx="948434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중공군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16BC3B-70D6-4C01-6CB2-0DA0C89C48C5}"/>
              </a:ext>
            </a:extLst>
          </p:cNvPr>
          <p:cNvSpPr/>
          <p:nvPr/>
        </p:nvSpPr>
        <p:spPr>
          <a:xfrm>
            <a:off x="8354968" y="2815809"/>
            <a:ext cx="948434" cy="30534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남한군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0D3D4D-45FE-0031-163D-AC490216C9AC}"/>
              </a:ext>
            </a:extLst>
          </p:cNvPr>
          <p:cNvSpPr/>
          <p:nvPr/>
        </p:nvSpPr>
        <p:spPr>
          <a:xfrm>
            <a:off x="5626609" y="1000506"/>
            <a:ext cx="948434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중공군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8DFD75-0A0C-679A-9D34-9D79DE1DC54C}"/>
              </a:ext>
            </a:extLst>
          </p:cNvPr>
          <p:cNvSpPr/>
          <p:nvPr/>
        </p:nvSpPr>
        <p:spPr>
          <a:xfrm>
            <a:off x="9720472" y="2119357"/>
            <a:ext cx="948434" cy="305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중공군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8277BF-33E1-B21A-0611-2D986ACA7028}"/>
              </a:ext>
            </a:extLst>
          </p:cNvPr>
          <p:cNvSpPr/>
          <p:nvPr/>
        </p:nvSpPr>
        <p:spPr>
          <a:xfrm>
            <a:off x="2657856" y="4963743"/>
            <a:ext cx="7376160" cy="62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박격포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 err="1">
                <a:solidFill>
                  <a:schemeClr val="tx1"/>
                </a:solidFill>
              </a:rPr>
              <a:t>야포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탱크 등 배치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0B0EE0-3F6E-35A9-865B-F5B478FD6A7D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6096000" y="5591631"/>
            <a:ext cx="249936" cy="56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CAB7E4-6609-5965-4F5E-CFB18A6B7485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6100826" y="1305850"/>
            <a:ext cx="245110" cy="365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D7B9D6-956B-487E-4179-F427FEA868D7}"/>
              </a:ext>
            </a:extLst>
          </p:cNvPr>
          <p:cNvCxnSpPr>
            <a:stCxn id="15" idx="0"/>
            <a:endCxn id="11" idx="2"/>
          </p:cNvCxnSpPr>
          <p:nvPr/>
        </p:nvCxnSpPr>
        <p:spPr>
          <a:xfrm flipV="1">
            <a:off x="6345936" y="2424701"/>
            <a:ext cx="1440833" cy="253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4D3662-5036-AA27-94B8-3F949D7C0BAD}"/>
              </a:ext>
            </a:extLst>
          </p:cNvPr>
          <p:cNvCxnSpPr>
            <a:endCxn id="14" idx="2"/>
          </p:cNvCxnSpPr>
          <p:nvPr/>
        </p:nvCxnSpPr>
        <p:spPr>
          <a:xfrm flipV="1">
            <a:off x="6345936" y="2424701"/>
            <a:ext cx="3848753" cy="253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5F96F5-5AE6-8CDA-E5EA-4CCF7C15BE44}"/>
              </a:ext>
            </a:extLst>
          </p:cNvPr>
          <p:cNvSpPr txBox="1"/>
          <p:nvPr/>
        </p:nvSpPr>
        <p:spPr>
          <a:xfrm>
            <a:off x="7227179" y="6493983"/>
            <a:ext cx="496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게임오버 조건</a:t>
            </a:r>
            <a:r>
              <a:rPr lang="en-US" altLang="ko-KR" dirty="0"/>
              <a:t> - </a:t>
            </a:r>
            <a:r>
              <a:rPr lang="ko-KR" altLang="en-US" dirty="0"/>
              <a:t>플레이어 사망 </a:t>
            </a:r>
            <a:r>
              <a:rPr lang="en-US" altLang="ko-KR" dirty="0"/>
              <a:t>&amp; </a:t>
            </a:r>
            <a:r>
              <a:rPr lang="ko-KR" altLang="en-US" dirty="0" err="1"/>
              <a:t>남한군</a:t>
            </a:r>
            <a:r>
              <a:rPr lang="ko-KR" altLang="en-US" dirty="0"/>
              <a:t> 전멸</a:t>
            </a:r>
          </a:p>
        </p:txBody>
      </p:sp>
    </p:spTree>
    <p:extLst>
      <p:ext uri="{BB962C8B-B14F-4D97-AF65-F5344CB8AC3E}">
        <p14:creationId xmlns:p14="http://schemas.microsoft.com/office/powerpoint/2010/main" val="53807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432</Words>
  <Application>Microsoft Office PowerPoint</Application>
  <PresentationFormat>와이드스크린</PresentationFormat>
  <Paragraphs>96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스테이지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스테이지 계획</dc:title>
  <dc:creator>20185213@hallym.ac.kr</dc:creator>
  <cp:lastModifiedBy>김대현</cp:lastModifiedBy>
  <cp:revision>19</cp:revision>
  <dcterms:created xsi:type="dcterms:W3CDTF">2023-02-06T06:12:25Z</dcterms:created>
  <dcterms:modified xsi:type="dcterms:W3CDTF">2023-02-08T06:57:15Z</dcterms:modified>
</cp:coreProperties>
</file>