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5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8B9"/>
    <a:srgbClr val="66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13B23A7-C126-4315-AE01-BA3F90844B71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808880-2D44-4AAF-96D0-596420961A98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5548C4-6073-412F-BE32-C67DF32B4D35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2B51E9-233C-4605-883E-EDA0BF0C0343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65EFF0-55C5-4E48-B199-309FB7E05F26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EDD8165-716C-4D73-B467-CC5251A77A4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D4A0C43-C1BA-42D4-B705-4641A7EA0C2E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777523-8D7E-483F-87FD-281ED00CD8E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884E9AC-974D-4688-9F82-311E20C75A85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8F3821-287E-453D-A670-C4A32E8DD66E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6487A1-A6E2-4FAB-83D3-CDE13E333FAD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4D2CB8-978A-4E19-BC66-E27FC1C91D82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5314AD0-EA08-406F-BCA2-BA690037148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‹N°›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hyperlink" Target="https://www.opensignal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12" Type="http://schemas.openxmlformats.org/officeDocument/2006/relationships/hyperlink" Target="https://www.pluxbiosignals.com/collections/bitalino#:~:text=BITalino%20is%20an%20affordable%20%26%20open,and%20applications%20using%20physiological%20sensors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6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hyperlink" Target="https://doi.org/10.1038/s41597-022-01509-w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10" Type="http://schemas.openxmlformats.org/officeDocument/2006/relationships/image" Target="../media/image23.jpeg"/><Relationship Id="rId4" Type="http://schemas.openxmlformats.org/officeDocument/2006/relationships/image" Target="../media/image6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940" y="189353"/>
            <a:ext cx="8520120" cy="90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i="1" strike="no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oboto Mono"/>
                <a:ea typeface="Roboto Mono"/>
              </a:rPr>
              <a:t>NovaBrain</a:t>
            </a:r>
            <a:endParaRPr lang="en-US" sz="54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3" name="Image 42"/>
          <p:cNvPicPr/>
          <p:nvPr/>
        </p:nvPicPr>
        <p:blipFill>
          <a:blip r:embed="rId2"/>
          <a:stretch/>
        </p:blipFill>
        <p:spPr>
          <a:xfrm rot="16200">
            <a:off x="3893040" y="1648345"/>
            <a:ext cx="5015520" cy="284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176B3787-CA43-B6CB-068F-B79833E1174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6056" y="1493393"/>
            <a:ext cx="3816000" cy="64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i="1" strike="noStrike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</a:rPr>
              <a:t>Team 42 -     Rapsberry</a:t>
            </a:r>
            <a:endParaRPr lang="en-US" sz="2400" b="1" i="1" strike="noStrik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</a:endParaRPr>
          </a:p>
        </p:txBody>
      </p:sp>
      <p:sp>
        <p:nvSpPr>
          <p:cNvPr id="3" name="Google Shape;63;p 1">
            <a:extLst>
              <a:ext uri="{FF2B5EF4-FFF2-40B4-BE49-F238E27FC236}">
                <a16:creationId xmlns:a16="http://schemas.microsoft.com/office/drawing/2014/main" id="{3644DF1D-0A15-504C-228B-9F823A9C0BEF}"/>
              </a:ext>
            </a:extLst>
          </p:cNvPr>
          <p:cNvSpPr txBox="1"/>
          <p:nvPr/>
        </p:nvSpPr>
        <p:spPr>
          <a:xfrm>
            <a:off x="356057" y="2550322"/>
            <a:ext cx="3816000" cy="202882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Arial"/>
              </a:rPr>
              <a:t>Adrien    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Arial"/>
              </a:rPr>
              <a:t>Dani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Arial"/>
              </a:rPr>
              <a:t>Seb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Arial"/>
              </a:rPr>
              <a:t>Samy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Arial"/>
              </a:rPr>
              <a:t>Laurence</a:t>
            </a:r>
            <a:endParaRPr lang="en-US" sz="20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855E48A-2F9D-3398-79EB-ECD34B20E2E0}"/>
              </a:ext>
            </a:extLst>
          </p:cNvPr>
          <p:cNvGrpSpPr/>
          <p:nvPr/>
        </p:nvGrpSpPr>
        <p:grpSpPr>
          <a:xfrm>
            <a:off x="-20082" y="141518"/>
            <a:ext cx="1188000" cy="901939"/>
            <a:chOff x="395280" y="351972"/>
            <a:chExt cx="1188000" cy="901939"/>
          </a:xfrm>
        </p:grpSpPr>
        <p:pic>
          <p:nvPicPr>
            <p:cNvPr id="6" name="Picture 2" descr="L'école 42 - BioLibre">
              <a:extLst>
                <a:ext uri="{FF2B5EF4-FFF2-40B4-BE49-F238E27FC236}">
                  <a16:creationId xmlns:a16="http://schemas.microsoft.com/office/drawing/2014/main" id="{FD0643B1-D53D-D0EA-7919-06B97A92B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0" y="351972"/>
              <a:ext cx="1188000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87AE491-3A0E-0EFD-32B2-ABD2C1E124E3}"/>
                </a:ext>
              </a:extLst>
            </p:cNvPr>
            <p:cNvSpPr txBox="1"/>
            <p:nvPr/>
          </p:nvSpPr>
          <p:spPr>
            <a:xfrm>
              <a:off x="615252" y="749911"/>
              <a:ext cx="792000" cy="50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Agency FB" panose="020B0503020202020204" pitchFamily="34" charset="0"/>
                  <a:cs typeface="+mj-cs"/>
                </a:rPr>
                <a:t>Paris 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C18ABF1-C2A4-1D6A-777E-EF428B742E69}"/>
              </a:ext>
            </a:extLst>
          </p:cNvPr>
          <p:cNvGrpSpPr>
            <a:grpSpLocks noChangeAspect="1"/>
          </p:cNvGrpSpPr>
          <p:nvPr/>
        </p:nvGrpSpPr>
        <p:grpSpPr>
          <a:xfrm>
            <a:off x="7898035" y="264711"/>
            <a:ext cx="972000" cy="718815"/>
            <a:chOff x="7676549" y="137254"/>
            <a:chExt cx="1368000" cy="985045"/>
          </a:xfrm>
        </p:grpSpPr>
        <p:pic>
          <p:nvPicPr>
            <p:cNvPr id="41" name="Google Shape;56;p13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7676549" y="137254"/>
              <a:ext cx="1368000" cy="661872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</p:pic>
        <p:pic>
          <p:nvPicPr>
            <p:cNvPr id="9" name="Google Shape;72;p15">
              <a:extLst>
                <a:ext uri="{FF2B5EF4-FFF2-40B4-BE49-F238E27FC236}">
                  <a16:creationId xmlns:a16="http://schemas.microsoft.com/office/drawing/2014/main" id="{38C836F0-9A8A-7AC5-C3A6-B1C161C4B461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676549" y="815939"/>
              <a:ext cx="1368000" cy="3063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</p:pic>
      </p:grpSp>
      <p:pic>
        <p:nvPicPr>
          <p:cNvPr id="11" name="Picture 2" descr="Framboise Fond Noir Banque d'images et photos libres de droit - iStock">
            <a:extLst>
              <a:ext uri="{FF2B5EF4-FFF2-40B4-BE49-F238E27FC236}">
                <a16:creationId xmlns:a16="http://schemas.microsoft.com/office/drawing/2014/main" id="{AD423721-3F4F-D7D1-5991-402A59DFD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6" r="21372"/>
          <a:stretch/>
        </p:blipFill>
        <p:spPr bwMode="auto">
          <a:xfrm>
            <a:off x="1845731" y="1585412"/>
            <a:ext cx="432000" cy="4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940" y="239178"/>
            <a:ext cx="8520120" cy="6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How to make an immersive link between computer interface </a:t>
            </a:r>
            <a:br>
              <a:rPr lang="en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</a:br>
            <a:r>
              <a:rPr lang="en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and human body signals </a:t>
            </a:r>
            <a:r>
              <a:rPr lang="en-US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improves life? </a:t>
            </a:r>
            <a:endParaRPr lang="en-US" sz="2400" strike="noStrik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</p:txBody>
      </p:sp>
      <p:pic>
        <p:nvPicPr>
          <p:cNvPr id="60" name="Google Shape;71;p 1"/>
          <p:cNvPicPr/>
          <p:nvPr/>
        </p:nvPicPr>
        <p:blipFill>
          <a:blip r:embed="rId2"/>
          <a:stretch/>
        </p:blipFill>
        <p:spPr>
          <a:xfrm>
            <a:off x="7828200" y="105480"/>
            <a:ext cx="1227960" cy="5922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47630" y="843577"/>
            <a:ext cx="8856000" cy="3625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" sz="1400" b="0" u="sng" strike="noStrike" spc="-1" dirty="0">
                <a:solidFill>
                  <a:schemeClr val="bg1"/>
                </a:solidFill>
                <a:latin typeface="+mn-lt"/>
                <a:ea typeface="Roboto Mono"/>
              </a:rPr>
              <a:t>Our first goal</a:t>
            </a: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 is to help people with </a:t>
            </a:r>
            <a:r>
              <a:rPr lang="en" sz="1400" b="0" strike="noStrike" spc="-1" dirty="0">
                <a:solidFill>
                  <a:srgbClr val="D448B9"/>
                </a:solidFill>
                <a:latin typeface="+mn-lt"/>
                <a:ea typeface="Roboto Mono"/>
              </a:rPr>
              <a:t>a </a:t>
            </a:r>
            <a:r>
              <a:rPr lang="en" sz="1400" b="1" strike="noStrike" spc="-1" dirty="0">
                <a:solidFill>
                  <a:srgbClr val="D448B9"/>
                </a:solidFill>
                <a:latin typeface="+mn-lt"/>
                <a:ea typeface="Roboto Mono"/>
              </a:rPr>
              <a:t>lack or loss of autonomy</a:t>
            </a: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: paralysed, disabled, elderly.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101520" algn="ctr">
              <a:lnSpc>
                <a:spcPct val="115000"/>
              </a:lnSpc>
              <a:buClr>
                <a:srgbClr val="595959"/>
              </a:buClr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= enabling to regain their autonomy and a certain level of freedom to act at a very simple level.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Who is affected? People with </a:t>
            </a:r>
            <a:r>
              <a:rPr lang="en" sz="1400" b="1" strike="noStrike" spc="-1" dirty="0">
                <a:solidFill>
                  <a:schemeClr val="accent1">
                    <a:lumMod val="75000"/>
                  </a:schemeClr>
                </a:solidFill>
                <a:latin typeface="+mn-lt"/>
                <a:ea typeface="Roboto Mono"/>
              </a:rPr>
              <a:t>defective or reduced or absent mobility of the upper limbs</a:t>
            </a: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: </a:t>
            </a:r>
          </a:p>
          <a:p>
            <a:pPr marL="101520" algn="ctr">
              <a:lnSpc>
                <a:spcPct val="115000"/>
              </a:lnSpc>
              <a:buClr>
                <a:srgbClr val="595959"/>
              </a:buClr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paralytics, hemiplegics, Parkinson’s disease, neuropathies etc. ....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101520" algn="ctr">
              <a:lnSpc>
                <a:spcPct val="115000"/>
              </a:lnSpc>
              <a:buClr>
                <a:srgbClr val="595959"/>
              </a:buClr>
            </a:pPr>
            <a:r>
              <a:rPr lang="en" sz="1400" b="1" strike="noStrike" spc="-1" dirty="0">
                <a:solidFill>
                  <a:srgbClr val="66FF99"/>
                </a:solidFill>
                <a:latin typeface="+mn-lt"/>
                <a:ea typeface="Roboto Mono"/>
              </a:rPr>
              <a:t>NovaBrain allows the processing of signals from the jaw and / or posterior areas of the brain - electroencephalogram - and the association to a menu allowing actions.</a:t>
            </a: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" sz="1400" b="0" u="sng" strike="noStrike" spc="-1" dirty="0">
                <a:solidFill>
                  <a:schemeClr val="bg1"/>
                </a:solidFill>
                <a:latin typeface="+mn-lt"/>
                <a:ea typeface="Roboto Mono"/>
              </a:rPr>
              <a:t>Applications:</a:t>
            </a: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933750" lvl="1" indent="-28575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activate home automation elements: switch on a light, close a door ....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933750" lvl="3" indent="-28575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guide the movement of his wheelchair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  <a:p>
            <a:pPr marL="933750" lvl="3" indent="-28575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activate the movements of his hexoskeleton</a:t>
            </a:r>
          </a:p>
          <a:p>
            <a:pPr marL="933750" lvl="3" indent="-28575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b="0" strike="noStrike" spc="-1" dirty="0">
              <a:solidFill>
                <a:schemeClr val="bg1"/>
              </a:solidFill>
              <a:latin typeface="+mn-lt"/>
              <a:ea typeface="Roboto Mono"/>
            </a:endParaRPr>
          </a:p>
          <a:p>
            <a:pPr algn="ctr">
              <a:lnSpc>
                <a:spcPct val="115000"/>
              </a:lnSpc>
            </a:pPr>
            <a:r>
              <a:rPr lang="en" sz="1600" b="1" i="1" strike="noStrike" spc="-1" dirty="0">
                <a:solidFill>
                  <a:srgbClr val="FFFF00"/>
                </a:solidFill>
                <a:latin typeface="+mn-lt"/>
                <a:ea typeface="Roboto Mono"/>
              </a:rPr>
              <a:t>Reducing dependency, increasing autonomy seems to us </a:t>
            </a:r>
          </a:p>
          <a:p>
            <a:pPr algn="ctr">
              <a:lnSpc>
                <a:spcPct val="115000"/>
              </a:lnSpc>
            </a:pPr>
            <a:r>
              <a:rPr lang="en" sz="1600" b="1" i="1" strike="noStrike" spc="-1" dirty="0">
                <a:solidFill>
                  <a:srgbClr val="FFFF00"/>
                </a:solidFill>
                <a:latin typeface="+mn-lt"/>
                <a:ea typeface="Roboto Mono"/>
              </a:rPr>
              <a:t>an important challenge to be solved. </a:t>
            </a:r>
            <a:r>
              <a:rPr lang="en" sz="1400" b="0" strike="noStrike" spc="-1" dirty="0">
                <a:solidFill>
                  <a:schemeClr val="bg1"/>
                </a:solidFill>
                <a:latin typeface="+mn-lt"/>
                <a:ea typeface="Roboto Mono"/>
              </a:rPr>
              <a:t> </a:t>
            </a:r>
            <a:endParaRPr lang="en-US" sz="1400" b="0" strike="noStrike" spc="-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26AEC2-4C1A-4B51-BC06-55F820CFC5BA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5" name="Google Shape;55;p 2">
              <a:extLst>
                <a:ext uri="{FF2B5EF4-FFF2-40B4-BE49-F238E27FC236}">
                  <a16:creationId xmlns:a16="http://schemas.microsoft.com/office/drawing/2014/main" id="{C0076BCD-77C8-BA2B-B066-E7A7EE64DBA9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6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DDA4D628-385F-7106-B82D-95A98E88B0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How does it address the problem? </a:t>
            </a:r>
            <a:endParaRPr lang="en-US" sz="2400" strike="noStrik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</p:txBody>
      </p:sp>
      <p:pic>
        <p:nvPicPr>
          <p:cNvPr id="66" name="Google Shape;79;p16"/>
          <p:cNvPicPr/>
          <p:nvPr/>
        </p:nvPicPr>
        <p:blipFill>
          <a:blip r:embed="rId2"/>
          <a:stretch/>
        </p:blipFill>
        <p:spPr>
          <a:xfrm>
            <a:off x="7807680" y="219240"/>
            <a:ext cx="1227960" cy="59220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-209740" y="701798"/>
            <a:ext cx="4946040" cy="436854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500" lnSpcReduction="10000"/>
          </a:bodyPr>
          <a:lstStyle/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A Python application </a:t>
            </a:r>
            <a:r>
              <a:rPr lang="fr-FR" sz="1400" b="0" strike="noStrike" spc="-1" dirty="0" err="1">
                <a:solidFill>
                  <a:schemeClr val="bg1"/>
                </a:solidFill>
                <a:latin typeface="Roboto Mono"/>
                <a:ea typeface="Roboto Mono"/>
              </a:rPr>
              <a:t>which</a:t>
            </a:r>
            <a:r>
              <a:rPr lang="fr-FR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</a:t>
            </a:r>
            <a:r>
              <a:rPr lang="fr-FR" sz="1400" b="0" strike="noStrike" spc="-1" dirty="0" err="1">
                <a:solidFill>
                  <a:schemeClr val="bg1"/>
                </a:solidFill>
                <a:latin typeface="Roboto Mono"/>
                <a:ea typeface="Roboto Mono"/>
              </a:rPr>
              <a:t>acts</a:t>
            </a:r>
            <a:r>
              <a:rPr lang="fr-FR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as a</a:t>
            </a: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</a:t>
            </a:r>
            <a:r>
              <a:rPr lang="en" sz="1400" b="0" strike="noStrike" spc="-1" dirty="0">
                <a:solidFill>
                  <a:srgbClr val="FFFF00"/>
                </a:solidFill>
                <a:latin typeface="Roboto Mono"/>
                <a:ea typeface="Roboto Mono"/>
              </a:rPr>
              <a:t>virtualy assistant </a:t>
            </a: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that converts signals into output for various applications.</a:t>
            </a: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The input are either a signal from the jaws, or from the brain or from both (</a:t>
            </a:r>
            <a:r>
              <a:rPr lang="en" sz="1400" b="0" strike="noStrike" spc="-1" dirty="0">
                <a:solidFill>
                  <a:srgbClr val="66FF99"/>
                </a:solidFill>
                <a:latin typeface="Roboto Mono"/>
                <a:ea typeface="Roboto Mono"/>
              </a:rPr>
              <a:t>distinct signal profiles</a:t>
            </a: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).</a:t>
            </a: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b="0" strike="noStrike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b="0" strike="noStrike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b="0" strike="noStrike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" sz="1400" b="0" strike="noStrike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An </a:t>
            </a:r>
            <a:r>
              <a:rPr lang="en" sz="1400" b="0" strike="noStrike" spc="-1" dirty="0">
                <a:solidFill>
                  <a:srgbClr val="D448B9"/>
                </a:solidFill>
                <a:latin typeface="Roboto Mono"/>
                <a:ea typeface="Roboto Mono"/>
              </a:rPr>
              <a:t>ON/OFF sequence</a:t>
            </a: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to activate recording signals transmitted from electrodes (3 or 5) or a helmet.</a:t>
            </a: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558900" lvl="1" indent="-342900">
              <a:lnSpc>
                <a:spcPct val="11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A </a:t>
            </a:r>
            <a:r>
              <a:rPr lang="en" sz="1400" b="0" strike="noStrike" spc="-1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</a:rPr>
              <a:t>customizable menu</a:t>
            </a:r>
            <a:r>
              <a:rPr lang="en" sz="14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that propose items to choose from.  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E48FA8-1596-5111-4A2F-3164E8391EDA}"/>
              </a:ext>
            </a:extLst>
          </p:cNvPr>
          <p:cNvGrpSpPr/>
          <p:nvPr/>
        </p:nvGrpSpPr>
        <p:grpSpPr>
          <a:xfrm>
            <a:off x="4929188" y="924840"/>
            <a:ext cx="4106452" cy="3640026"/>
            <a:chOff x="4929188" y="924840"/>
            <a:chExt cx="4106452" cy="36400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FC0FAE-D573-4C4D-70FC-95DEC791D774}"/>
                </a:ext>
              </a:extLst>
            </p:cNvPr>
            <p:cNvSpPr/>
            <p:nvPr/>
          </p:nvSpPr>
          <p:spPr>
            <a:xfrm>
              <a:off x="5177683" y="2221716"/>
              <a:ext cx="3729600" cy="2343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/>
            <p:cNvPicPr/>
            <p:nvPr/>
          </p:nvPicPr>
          <p:blipFill>
            <a:blip r:embed="rId3"/>
            <a:stretch/>
          </p:blipFill>
          <p:spPr>
            <a:xfrm rot="19800">
              <a:off x="5182200" y="924840"/>
              <a:ext cx="3728520" cy="157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Image 71"/>
            <p:cNvPicPr/>
            <p:nvPr/>
          </p:nvPicPr>
          <p:blipFill>
            <a:blip r:embed="rId4"/>
            <a:stretch/>
          </p:blipFill>
          <p:spPr>
            <a:xfrm rot="9000">
              <a:off x="6468120" y="2745000"/>
              <a:ext cx="1530360" cy="1819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3B4811-095F-D9F1-FF31-E1FF2AAB0BC9}"/>
                </a:ext>
              </a:extLst>
            </p:cNvPr>
            <p:cNvSpPr/>
            <p:nvPr/>
          </p:nvSpPr>
          <p:spPr>
            <a:xfrm>
              <a:off x="4929188" y="2593109"/>
              <a:ext cx="4106452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F3903A2-1FC0-5311-D25D-1E88D9EA5DE1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9" name="Google Shape;55;p 2">
              <a:extLst>
                <a:ext uri="{FF2B5EF4-FFF2-40B4-BE49-F238E27FC236}">
                  <a16:creationId xmlns:a16="http://schemas.microsoft.com/office/drawing/2014/main" id="{4F0A2686-F4F9-1945-4190-22F816F343F6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10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210A56B0-B99F-B82A-0B1A-E198A7060A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1FB9AD3E-873A-6BC7-895B-7F1337042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/>
          <a:stretch/>
        </p:blipFill>
        <p:spPr bwMode="auto">
          <a:xfrm>
            <a:off x="1044572" y="2178852"/>
            <a:ext cx="2736000" cy="14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2249811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Current developments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74" name="Google Shape;79;p 1"/>
          <p:cNvPicPr/>
          <p:nvPr/>
        </p:nvPicPr>
        <p:blipFill>
          <a:blip r:embed="rId2"/>
          <a:stretch/>
        </p:blipFill>
        <p:spPr>
          <a:xfrm>
            <a:off x="7844240" y="136252"/>
            <a:ext cx="1227960" cy="59220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16696" y="2743202"/>
            <a:ext cx="8520120" cy="187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9500" lnSpcReduction="20000"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u="sng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Our second goal </a:t>
            </a: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is to developp applications for people with normal mobility: domotic, activate services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Driving: using the jaw module requires less neurological capacity than a mobile phone or a conversation and improve road safety 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chemeClr val="bg1"/>
                </a:solidFill>
                <a:latin typeface="Roboto Mono"/>
                <a:ea typeface="Roboto Mono"/>
              </a:rPr>
              <a:t>A</a:t>
            </a: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ssistance in certain areas of activity </a:t>
            </a:r>
            <a:r>
              <a:rPr lang="en-US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when the hands are busy doing something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rgbClr val="FFFF00"/>
                </a:solidFill>
                <a:latin typeface="Roboto Mono"/>
                <a:ea typeface="Roboto Mono"/>
              </a:rPr>
              <a:t>Algorithms: </a:t>
            </a:r>
            <a:endParaRPr lang="en-US" sz="2000" b="0" strike="noStrike" spc="-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	finer analysis of the signal from the brain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	propose more developed algorithms and functionalities on logical or more complex modes (e.g. 	propose a series of linked actions such as turning off the lights, closing the door and the shutters) 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7" name="Google Shape;81;p 2"/>
          <p:cNvSpPr txBox="1"/>
          <p:nvPr/>
        </p:nvSpPr>
        <p:spPr>
          <a:xfrm>
            <a:off x="228600" y="269603"/>
            <a:ext cx="8520120" cy="190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5000" lnSpcReduction="20000"/>
          </a:bodyPr>
          <a:lstStyle/>
          <a:p>
            <a:pPr>
              <a:lnSpc>
                <a:spcPct val="115000"/>
              </a:lnSpc>
              <a:buNone/>
            </a:pPr>
            <a:r>
              <a:rPr lang="en" sz="2000" b="0" strike="noStrike" spc="-1" dirty="0">
                <a:solidFill>
                  <a:srgbClr val="66FF99"/>
                </a:solidFill>
                <a:latin typeface="Roboto Mono"/>
                <a:ea typeface="Roboto Mono"/>
              </a:rPr>
              <a:t>How successfully can it solve different aspects of the problem? </a:t>
            </a:r>
            <a:endParaRPr lang="en-US" sz="2000" b="0" strike="noStrike" spc="-1" dirty="0">
              <a:solidFill>
                <a:srgbClr val="66FF99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activate the acquisition system on demand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customize the content of the proposed menus and applications with API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choose the activation mode according to a motor deficit or a contemporary activity (e.g. do not activate the brain module when it is busy with another function)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lang="en" sz="2000" b="0" strike="noStrike" spc="-1" dirty="0">
              <a:solidFill>
                <a:schemeClr val="bg1"/>
              </a:solidFill>
              <a:latin typeface="Roboto Mono"/>
              <a:ea typeface="Roboto Mono"/>
            </a:endParaRPr>
          </a:p>
          <a:p>
            <a:pPr>
              <a:lnSpc>
                <a:spcPct val="115000"/>
              </a:lnSpc>
              <a:buNone/>
            </a:pPr>
            <a:r>
              <a:rPr lang="en" sz="2000" b="0" strike="noStrike" spc="-1" dirty="0">
                <a:solidFill>
                  <a:srgbClr val="D448B9"/>
                </a:solidFill>
                <a:latin typeface="Roboto Mono"/>
                <a:ea typeface="Roboto Mono"/>
              </a:rPr>
              <a:t>What benefits and limitations are there? </a:t>
            </a:r>
            <a:endParaRPr lang="en-US" sz="2000" b="0" strike="noStrike" spc="-1" dirty="0">
              <a:solidFill>
                <a:srgbClr val="D448B9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benefits: autonomy, mobility,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limitations : </a:t>
            </a:r>
            <a:r>
              <a:rPr lang="en-US" sz="20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pre-selected menus to be adjusted according to needs and uses 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DF4D6F6-B11C-7737-4E01-F6FB94DB5F10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5" name="Google Shape;55;p 2">
              <a:extLst>
                <a:ext uri="{FF2B5EF4-FFF2-40B4-BE49-F238E27FC236}">
                  <a16:creationId xmlns:a16="http://schemas.microsoft.com/office/drawing/2014/main" id="{8CEF592E-F751-2FA6-9F2E-8C188965FB6D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6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726AD218-B540-7F9C-FE65-743051AF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000000"/>
                </a:solidFill>
                <a:latin typeface="Roboto Mono"/>
                <a:ea typeface="Roboto Mono"/>
              </a:rPr>
              <a:t>Documentation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94;p18"/>
          <p:cNvPicPr/>
          <p:nvPr/>
        </p:nvPicPr>
        <p:blipFill>
          <a:blip r:embed="rId2"/>
          <a:stretch/>
        </p:blipFill>
        <p:spPr>
          <a:xfrm>
            <a:off x="7915680" y="29096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ACB7327-9508-04B6-6771-2D794679B9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20021" y="4841746"/>
            <a:ext cx="228600" cy="228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</p:pic>
      <p:sp>
        <p:nvSpPr>
          <p:cNvPr id="4" name="PlaceHolder 2">
            <a:extLst>
              <a:ext uri="{FF2B5EF4-FFF2-40B4-BE49-F238E27FC236}">
                <a16:creationId xmlns:a16="http://schemas.microsoft.com/office/drawing/2014/main" id="{9AEE9A58-7295-0EF6-E15E-13306EF60B7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195191"/>
            <a:ext cx="8520120" cy="76772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en" sz="20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Description of solution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E2EB0BF-0225-BFD5-55FF-9FD8F6DE3673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3" name="Google Shape;55;p 2">
              <a:extLst>
                <a:ext uri="{FF2B5EF4-FFF2-40B4-BE49-F238E27FC236}">
                  <a16:creationId xmlns:a16="http://schemas.microsoft.com/office/drawing/2014/main" id="{FFDAC439-6D35-7772-20CA-8E578C0519B0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5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EC9C6A08-1A7C-286A-D935-6D4E5C87AB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753CF1B5-FF19-91AF-EA2A-6BAADD3C1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09281" y="1135657"/>
            <a:ext cx="900000" cy="675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7069064-88FB-4DAF-C77D-CDB9C1E01B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9341" y="1118289"/>
            <a:ext cx="900000" cy="67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1DACD8-9FF6-8561-993A-37314C3D5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0851" y="3918691"/>
            <a:ext cx="900000" cy="675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13B2EE-E639-14F1-734E-D2F4385313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7952" y="2385409"/>
            <a:ext cx="900000" cy="675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ECBAA6-0DC2-E7E4-B72A-CF71B29002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09281" y="2323732"/>
            <a:ext cx="900000" cy="675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64394D-6B9A-4B6A-B76E-9862B29A84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4341" y="3918691"/>
            <a:ext cx="900000" cy="675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8614F37-2C53-822F-D863-E8EA90381B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77596" y="3918691"/>
            <a:ext cx="900000" cy="675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EE48B90-72C1-3602-95C4-173A4077D81F}"/>
              </a:ext>
            </a:extLst>
          </p:cNvPr>
          <p:cNvSpPr txBox="1"/>
          <p:nvPr/>
        </p:nvSpPr>
        <p:spPr>
          <a:xfrm>
            <a:off x="311760" y="975837"/>
            <a:ext cx="518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err="1">
                <a:solidFill>
                  <a:srgbClr val="D448B9"/>
                </a:solidFill>
                <a:effectLst/>
                <a:latin typeface="Roboto Mono"/>
              </a:rPr>
              <a:t>NovaBrain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is a python application</a:t>
            </a:r>
            <a:r>
              <a:rPr lang="en" sz="18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</a:t>
            </a:r>
            <a:r>
              <a:rPr lang="fr-FR" sz="1800" b="0" strike="noStrike" spc="-1" dirty="0" err="1">
                <a:solidFill>
                  <a:schemeClr val="bg1"/>
                </a:solidFill>
                <a:latin typeface="Roboto Mono"/>
                <a:ea typeface="Roboto Mono"/>
              </a:rPr>
              <a:t>which</a:t>
            </a:r>
            <a:r>
              <a:rPr lang="fr-FR" sz="1800" b="0" strike="noStrike" spc="-1" dirty="0">
                <a:solidFill>
                  <a:schemeClr val="bg1"/>
                </a:solidFill>
                <a:latin typeface="Roboto Mono"/>
                <a:ea typeface="Roboto Mono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acts as a virtual assistant interacting between the user and the phone.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A menu is left at the disposal of the user, and commands are enumerated vocally to the user.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 </a:t>
            </a:r>
            <a:r>
              <a:rPr lang="en-US" b="0" i="0" dirty="0" err="1">
                <a:solidFill>
                  <a:srgbClr val="D448B9"/>
                </a:solidFill>
                <a:effectLst/>
                <a:latin typeface="Roboto Mono"/>
              </a:rPr>
              <a:t>NovaBrain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captures the signals from the jaw to validate one of the options listed vocally. 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Roboto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To make this possible, a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 </a:t>
            </a:r>
            <a:r>
              <a:rPr lang="en-US" b="0" i="0" u="none" strike="noStrike" dirty="0" err="1">
                <a:effectLst/>
                <a:latin typeface="Roboto Mono"/>
                <a:hlinkClick r:id="rId12"/>
              </a:rPr>
              <a:t>BITalino</a:t>
            </a:r>
            <a:r>
              <a:rPr lang="en-US" b="0" i="0" dirty="0">
                <a:solidFill>
                  <a:schemeClr val="bg1"/>
                </a:solidFill>
                <a:effectLst/>
                <a:latin typeface="Roboto Mono"/>
              </a:rPr>
              <a:t> device is used, and the expected signal is captured using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 </a:t>
            </a:r>
            <a:r>
              <a:rPr lang="en-US" b="0" i="0" u="none" strike="noStrike" dirty="0" err="1">
                <a:effectLst/>
                <a:latin typeface="Roboto Mono"/>
                <a:hlinkClick r:id="rId13"/>
              </a:rPr>
              <a:t>Opensignal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 Mono"/>
              </a:rPr>
              <a:t>. </a:t>
            </a:r>
            <a:r>
              <a:rPr lang="en-US" b="0" i="0" dirty="0">
                <a:solidFill>
                  <a:srgbClr val="24292F"/>
                </a:solidFill>
                <a:effectLst/>
                <a:latin typeface="Roboto Mono"/>
              </a:rPr>
              <a:t>.</a:t>
            </a:r>
            <a:endParaRPr lang="fr-FR" dirty="0">
              <a:solidFill>
                <a:srgbClr val="FF0000"/>
              </a:solidFill>
              <a:latin typeface="Roboto Mono"/>
            </a:endParaRPr>
          </a:p>
          <a:p>
            <a:endParaRPr lang="fr-FR" dirty="0">
              <a:solidFill>
                <a:srgbClr val="FF0000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000000"/>
                </a:solidFill>
                <a:latin typeface="Roboto Mono"/>
                <a:ea typeface="Roboto Mono"/>
              </a:rPr>
              <a:t>Documentation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94;p18"/>
          <p:cNvPicPr/>
          <p:nvPr/>
        </p:nvPicPr>
        <p:blipFill>
          <a:blip r:embed="rId2"/>
          <a:stretch/>
        </p:blipFill>
        <p:spPr>
          <a:xfrm>
            <a:off x="7915680" y="29096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95;p18"/>
          <p:cNvPicPr/>
          <p:nvPr/>
        </p:nvPicPr>
        <p:blipFill>
          <a:blip r:embed="rId3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348573"/>
            <a:ext cx="8520120" cy="240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en" sz="20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Github / Design link if applicable</a:t>
            </a: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fr-FR" sz="1700" strike="noStrike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https://github.com/lbenatta/NTXHACKATHON22-_Novabrain</a:t>
            </a:r>
            <a:endParaRPr lang="en" sz="1700" strike="noStrik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Roboto Mono"/>
              <a:ea typeface="Roboto Mono"/>
            </a:endParaRP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endParaRPr lang="en" sz="2000" b="0" spc="-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oboto Mono"/>
            </a:endParaRP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endParaRPr lang="en" sz="2000" strike="noStrike" spc="-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oboto Mono"/>
            </a:endParaRPr>
          </a:p>
          <a:p>
            <a:pPr marL="101520">
              <a:lnSpc>
                <a:spcPct val="115000"/>
              </a:lnSpc>
              <a:buClr>
                <a:srgbClr val="595959"/>
              </a:buClr>
            </a:pPr>
            <a:r>
              <a:rPr lang="en" sz="2000" b="0" spc="-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</a:rPr>
              <a:t>Bibliography</a:t>
            </a:r>
          </a:p>
          <a:p>
            <a:pPr marL="272970" indent="-1714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da-DK" sz="1200" b="0" i="0" dirty="0">
                <a:solidFill>
                  <a:srgbClr val="DCDDDE"/>
                </a:solidFill>
                <a:effectLst/>
                <a:latin typeface="Whitney"/>
              </a:rPr>
              <a:t>Won, K., Kwon, M., Ahn, M. et al. EEG Dataset for RSVP and P300 Speller Brain-Computer Interfaces. Sci Data 9, 388 (2022). </a:t>
            </a:r>
            <a:r>
              <a:rPr lang="da-DK" sz="1200" b="0" i="0" dirty="0">
                <a:effectLst/>
                <a:latin typeface="Whitney"/>
                <a:hlinkClick r:id="rId4" tooltip="https://doi.org/10.1038/s41597-022-01509-w"/>
              </a:rPr>
              <a:t>https://doi.org/10.1038/s41597-022-01509-w</a:t>
            </a:r>
            <a:endParaRPr lang="da-DK" sz="1200" b="0" i="0" dirty="0">
              <a:effectLst/>
              <a:latin typeface="Whitney"/>
            </a:endParaRPr>
          </a:p>
          <a:p>
            <a:pPr marL="272970" indent="-1714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Helfrich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 RF, Knight RT. Cognitive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neurophysiology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: Event-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related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potentials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Handb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 Clin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inherit"/>
              </a:rPr>
              <a:t>Neurol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inherit"/>
              </a:rPr>
              <a:t>. 2019;160:543-558. </a:t>
            </a:r>
            <a:r>
              <a:rPr lang="fr-FR" sz="1200" b="0" i="0" dirty="0" err="1">
                <a:solidFill>
                  <a:schemeClr val="accent5"/>
                </a:solidFill>
                <a:effectLst/>
                <a:latin typeface="inherit"/>
              </a:rPr>
              <a:t>doi</a:t>
            </a:r>
            <a:r>
              <a:rPr lang="fr-FR" sz="1200" b="0" i="0" dirty="0">
                <a:solidFill>
                  <a:schemeClr val="accent5"/>
                </a:solidFill>
                <a:effectLst/>
                <a:latin typeface="inherit"/>
              </a:rPr>
              <a:t>: 10.1016/B978-0-444-64032-1.00036-9. PMID: 31277875.</a:t>
            </a:r>
          </a:p>
          <a:p>
            <a:pPr marL="272970" indent="-1714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CB7327-9508-04B6-6771-2D794679B93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20021" y="4841746"/>
            <a:ext cx="228600" cy="228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E2EB0BF-0225-BFD5-55FF-9FD8F6DE3673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3" name="Google Shape;55;p 2">
              <a:extLst>
                <a:ext uri="{FF2B5EF4-FFF2-40B4-BE49-F238E27FC236}">
                  <a16:creationId xmlns:a16="http://schemas.microsoft.com/office/drawing/2014/main" id="{FFDAC439-6D35-7772-20CA-8E578C0519B0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5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EC9C6A08-1A7C-286A-D935-6D4E5C87AB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76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000000"/>
                </a:solidFill>
                <a:latin typeface="Roboto Mono"/>
                <a:ea typeface="Roboto Mono"/>
              </a:rPr>
              <a:t>Documentation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94;p18"/>
          <p:cNvPicPr/>
          <p:nvPr/>
        </p:nvPicPr>
        <p:blipFill>
          <a:blip r:embed="rId2"/>
          <a:stretch/>
        </p:blipFill>
        <p:spPr>
          <a:xfrm>
            <a:off x="7915680" y="7196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ACB7327-9508-04B6-6771-2D794679B9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20021" y="4841746"/>
            <a:ext cx="228600" cy="228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</p:pic>
      <p:sp>
        <p:nvSpPr>
          <p:cNvPr id="4" name="PlaceHolder 2">
            <a:extLst>
              <a:ext uri="{FF2B5EF4-FFF2-40B4-BE49-F238E27FC236}">
                <a16:creationId xmlns:a16="http://schemas.microsoft.com/office/drawing/2014/main" id="{9AEE9A58-7295-0EF6-E15E-13306EF60B7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8260" y="-4254"/>
            <a:ext cx="8520120" cy="15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01520" algn="ctr">
              <a:lnSpc>
                <a:spcPct val="115000"/>
              </a:lnSpc>
              <a:buClr>
                <a:srgbClr val="595959"/>
              </a:buClr>
            </a:pPr>
            <a:r>
              <a:rPr lang="en" sz="8000" i="1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 Mono"/>
                <a:ea typeface="Roboto Mono"/>
              </a:rPr>
              <a:t>Thank you ! </a:t>
            </a:r>
            <a:endParaRPr lang="en-US" sz="80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E2EB0BF-0225-BFD5-55FF-9FD8F6DE3673}"/>
              </a:ext>
            </a:extLst>
          </p:cNvPr>
          <p:cNvGrpSpPr/>
          <p:nvPr/>
        </p:nvGrpSpPr>
        <p:grpSpPr>
          <a:xfrm>
            <a:off x="6804000" y="4781626"/>
            <a:ext cx="2332901" cy="345960"/>
            <a:chOff x="6804000" y="4781626"/>
            <a:chExt cx="2332901" cy="345960"/>
          </a:xfrm>
        </p:grpSpPr>
        <p:sp>
          <p:nvSpPr>
            <p:cNvPr id="3" name="Google Shape;55;p 2">
              <a:extLst>
                <a:ext uri="{FF2B5EF4-FFF2-40B4-BE49-F238E27FC236}">
                  <a16:creationId xmlns:a16="http://schemas.microsoft.com/office/drawing/2014/main" id="{FFDAC439-6D35-7772-20CA-8E578C0519B0}"/>
                </a:ext>
              </a:extLst>
            </p:cNvPr>
            <p:cNvSpPr txBox="1"/>
            <p:nvPr/>
          </p:nvSpPr>
          <p:spPr>
            <a:xfrm>
              <a:off x="7096781" y="4781626"/>
              <a:ext cx="2040120" cy="345960"/>
            </a:xfrm>
            <a:prstGeom prst="rect">
              <a:avLst/>
            </a:prstGeom>
            <a:noFill/>
            <a:ln w="0">
              <a:noFill/>
            </a:ln>
          </p:spPr>
          <p:txBody>
            <a:bodyPr tIns="91440" bIns="91440" anchor="t">
              <a:normAutofit fontScale="92000" lnSpcReduction="20000"/>
            </a:bodyPr>
            <a:lstStyle/>
            <a:p>
              <a:pPr>
                <a:lnSpc>
                  <a:spcPct val="115000"/>
                </a:lnSpc>
                <a:buNone/>
              </a:pPr>
              <a:r>
                <a:rPr lang="en" sz="1200" b="1" strike="noStrike" spc="-1" dirty="0">
                  <a:solidFill>
                    <a:schemeClr val="bg1"/>
                  </a:solidFill>
                  <a:latin typeface="Roboto Mono"/>
                  <a:ea typeface="Roboto Mono"/>
                </a:rPr>
                <a:t>Rapsberry_NTXHACK22</a:t>
              </a:r>
              <a:endParaRPr lang="en-US" sz="1200" b="0" strike="noStrike" spc="-1" dirty="0">
                <a:solidFill>
                  <a:schemeClr val="bg1"/>
                </a:solidFill>
                <a:latin typeface="Roboto Mono"/>
              </a:endParaRPr>
            </a:p>
          </p:txBody>
        </p:sp>
        <p:pic>
          <p:nvPicPr>
            <p:cNvPr id="5" name="Picture 2" descr="Framboise Fond Noir Banque d'images et photos libres de droit - iStock">
              <a:extLst>
                <a:ext uri="{FF2B5EF4-FFF2-40B4-BE49-F238E27FC236}">
                  <a16:creationId xmlns:a16="http://schemas.microsoft.com/office/drawing/2014/main" id="{EC9C6A08-1A7C-286A-D935-6D4E5C87AB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6620"/>
            <a:stretch/>
          </p:blipFill>
          <p:spPr bwMode="auto">
            <a:xfrm>
              <a:off x="6804000" y="4809203"/>
              <a:ext cx="360000" cy="31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548CC1D-1BEB-4980-DC7D-8E459C2AE1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r="10418"/>
          <a:stretch/>
        </p:blipFill>
        <p:spPr>
          <a:xfrm rot="5400000">
            <a:off x="3359849" y="1390334"/>
            <a:ext cx="2243134" cy="2571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22632B-2740-B129-4B05-FEADA592FE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08371" y="4025086"/>
            <a:ext cx="1260000" cy="94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6B179A-F9E7-F85B-7BFD-5AD4852FF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36545" y="2010558"/>
            <a:ext cx="1260000" cy="945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250F3B-5095-D7DD-7926-E61298A4E8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15170" y="3967846"/>
            <a:ext cx="1260000" cy="94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087ED09-6F35-E534-444F-9884DC5F16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6287" y="2045242"/>
            <a:ext cx="1260000" cy="945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A2F34C5-2D18-C613-6345-33B9E03F31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2142" y="3916662"/>
            <a:ext cx="1260000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629</Words>
  <Application>Microsoft Office PowerPoint</Application>
  <PresentationFormat>Affichage à l'écran (16:9)</PresentationFormat>
  <Paragraphs>76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Agency FB</vt:lpstr>
      <vt:lpstr>Arial</vt:lpstr>
      <vt:lpstr>inherit</vt:lpstr>
      <vt:lpstr>Roboto Mono</vt:lpstr>
      <vt:lpstr>Symbol</vt:lpstr>
      <vt:lpstr>Times New Roman</vt:lpstr>
      <vt:lpstr>Whitney</vt:lpstr>
      <vt:lpstr>Wingdings</vt:lpstr>
      <vt:lpstr>Office Theme</vt:lpstr>
      <vt:lpstr>NovaBrain</vt:lpstr>
      <vt:lpstr>How to make an immersive link between computer interface  and human body signals improves life? </vt:lpstr>
      <vt:lpstr>How does it address the problem? </vt:lpstr>
      <vt:lpstr>Current developments</vt:lpstr>
      <vt:lpstr>Documentation</vt:lpstr>
      <vt:lpstr>Documentation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subject/>
  <dc:creator>Microsoft</dc:creator>
  <dc:description/>
  <cp:lastModifiedBy>Laurence Benattar</cp:lastModifiedBy>
  <cp:revision>23</cp:revision>
  <dcterms:modified xsi:type="dcterms:W3CDTF">2022-10-30T13:49:15Z</dcterms:modified>
  <dc:language>en-US</dc:language>
</cp:coreProperties>
</file>