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13B23A7-C126-4315-AE01-BA3F90844B71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5808880-2D44-4AAF-96D0-596420961A98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95548C4-6073-412F-BE32-C67DF32B4D35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F2B51E9-233C-4605-883E-EDA0BF0C0343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165EFF0-55C5-4E48-B199-309FB7E05F26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EDD8165-716C-4D73-B467-CC5251A77A47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D4A0C43-C1BA-42D4-B705-4641A7EA0C2E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3777523-8D7E-483F-87FD-281ED00CD8E9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884E9AC-974D-4688-9F82-311E20C75A85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18F3821-287E-453D-A670-C4A32E8DD66E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A6487A1-A6E2-4FAB-83D3-CDE13E333FAD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94D2CB8-978A-4E19-BC66-E27FC1C91D82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5314AD0-EA08-406F-BCA2-BA690037148A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97360" y="429480"/>
            <a:ext cx="8520120" cy="900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Roboto Mono"/>
                <a:ea typeface="Roboto Mono"/>
              </a:rPr>
              <a:t>Name of the project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311760" y="1745640"/>
            <a:ext cx="8520120" cy="2403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41" name="Google Shape;56;p13" descr=""/>
          <p:cNvPicPr/>
          <p:nvPr/>
        </p:nvPicPr>
        <p:blipFill>
          <a:blip r:embed="rId1"/>
          <a:stretch/>
        </p:blipFill>
        <p:spPr>
          <a:xfrm>
            <a:off x="7772400" y="93600"/>
            <a:ext cx="1227960" cy="592200"/>
          </a:xfrm>
          <a:prstGeom prst="rect">
            <a:avLst/>
          </a:prstGeom>
          <a:ln w="0">
            <a:noFill/>
          </a:ln>
        </p:spPr>
      </p:pic>
      <p:pic>
        <p:nvPicPr>
          <p:cNvPr id="42" name="Google Shape;57;p13" descr=""/>
          <p:cNvPicPr/>
          <p:nvPr/>
        </p:nvPicPr>
        <p:blipFill>
          <a:blip r:embed="rId2"/>
          <a:stretch/>
        </p:blipFill>
        <p:spPr>
          <a:xfrm>
            <a:off x="92880" y="4727520"/>
            <a:ext cx="1365840" cy="306360"/>
          </a:xfrm>
          <a:prstGeom prst="rect">
            <a:avLst/>
          </a:prstGeom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 rot="16200">
            <a:off x="3893040" y="1611720"/>
            <a:ext cx="5015520" cy="284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95280" y="23364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5200" spc="-1" strike="noStrike">
                <a:solidFill>
                  <a:srgbClr val="000000"/>
                </a:solidFill>
                <a:latin typeface="Roboto Mono"/>
                <a:ea typeface="Roboto Mono"/>
              </a:rPr>
              <a:t>Title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5200" spc="-1" strike="noStrike">
                <a:solidFill>
                  <a:srgbClr val="000000"/>
                </a:solidFill>
                <a:latin typeface="Roboto Mono"/>
                <a:ea typeface="Roboto Mono"/>
              </a:rPr>
              <a:t>Immersive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95280" y="228600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Team 42 - Rapsberry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6" name="Google Shape;64;p14" descr=""/>
          <p:cNvPicPr/>
          <p:nvPr/>
        </p:nvPicPr>
        <p:blipFill>
          <a:blip r:embed="rId1"/>
          <a:stretch/>
        </p:blipFill>
        <p:spPr>
          <a:xfrm>
            <a:off x="7687440" y="228600"/>
            <a:ext cx="1227960" cy="592200"/>
          </a:xfrm>
          <a:prstGeom prst="rect">
            <a:avLst/>
          </a:prstGeom>
          <a:ln w="0">
            <a:noFill/>
          </a:ln>
        </p:spPr>
      </p:pic>
      <p:pic>
        <p:nvPicPr>
          <p:cNvPr id="47" name="Google Shape;65;p14" descr=""/>
          <p:cNvPicPr/>
          <p:nvPr/>
        </p:nvPicPr>
        <p:blipFill>
          <a:blip r:embed="rId2"/>
          <a:stretch/>
        </p:blipFill>
        <p:spPr>
          <a:xfrm>
            <a:off x="92880" y="4727520"/>
            <a:ext cx="1365840" cy="306360"/>
          </a:xfrm>
          <a:prstGeom prst="rect">
            <a:avLst/>
          </a:prstGeom>
          <a:ln w="0">
            <a:noFill/>
          </a:ln>
        </p:spPr>
      </p:pic>
      <p:sp>
        <p:nvSpPr>
          <p:cNvPr id="48" name="Google Shape;63;p 1"/>
          <p:cNvSpPr txBox="1"/>
          <p:nvPr/>
        </p:nvSpPr>
        <p:spPr>
          <a:xfrm>
            <a:off x="228600" y="365760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Adrien     Dani     Seb    Samy     Laurence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520120" cy="900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Roboto Mono"/>
                <a:ea typeface="Roboto Mono"/>
              </a:rPr>
              <a:t>Please delete this slide when delivering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95280" y="1143000"/>
            <a:ext cx="8520120" cy="2403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0000"/>
          </a:bodyPr>
          <a:p>
            <a:pPr marL="457200" indent="-3175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All slide decks delivered must follow this naming order: </a:t>
            </a:r>
            <a:r>
              <a:rPr b="1" lang="en" sz="2000" spc="-1" strike="noStrike">
                <a:solidFill>
                  <a:srgbClr val="000000"/>
                </a:solidFill>
                <a:latin typeface="Roboto Mono"/>
                <a:ea typeface="Roboto Mono"/>
              </a:rPr>
              <a:t>Rapsberry_NTXHACK22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595959"/>
              </a:buClr>
              <a:buFont typeface="Roboto Mono"/>
              <a:buChar char="-"/>
              <a:tabLst>
                <a:tab algn="l" pos="0"/>
              </a:tabLst>
            </a:pP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Feel free to change the slide titles, to best explain your project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595959"/>
              </a:buClr>
              <a:buFont typeface="Roboto Mono"/>
              <a:buChar char="-"/>
              <a:tabLst>
                <a:tab algn="l" pos="0"/>
              </a:tabLst>
            </a:pP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Charts, data visualizations, drawings, sketches, images, and all visual content is encouraged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595959"/>
              </a:buClr>
              <a:buFont typeface="Roboto Mono"/>
              <a:buChar char="-"/>
              <a:tabLst>
                <a:tab algn="l" pos="0"/>
              </a:tabLst>
            </a:pP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Hyperlinks to datasheets, further documentation, and process is accepted, nevertheless, the project will </a:t>
            </a: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be judged primarily through the content in the slides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1" name="Google Shape;56;p 1" descr=""/>
          <p:cNvPicPr/>
          <p:nvPr/>
        </p:nvPicPr>
        <p:blipFill>
          <a:blip r:embed="rId1"/>
          <a:stretch/>
        </p:blipFill>
        <p:spPr>
          <a:xfrm>
            <a:off x="7743960" y="142920"/>
            <a:ext cx="1227960" cy="592200"/>
          </a:xfrm>
          <a:prstGeom prst="rect">
            <a:avLst/>
          </a:prstGeom>
          <a:ln w="0">
            <a:noFill/>
          </a:ln>
        </p:spPr>
      </p:pic>
      <p:pic>
        <p:nvPicPr>
          <p:cNvPr id="52" name="Google Shape;57;p 1" descr=""/>
          <p:cNvPicPr/>
          <p:nvPr/>
        </p:nvPicPr>
        <p:blipFill>
          <a:blip r:embed="rId2"/>
          <a:stretch/>
        </p:blipFill>
        <p:spPr>
          <a:xfrm>
            <a:off x="92880" y="4727520"/>
            <a:ext cx="1365840" cy="306360"/>
          </a:xfrm>
          <a:prstGeom prst="rect">
            <a:avLst/>
          </a:prstGeom>
          <a:ln w="0">
            <a:noFill/>
          </a:ln>
        </p:spPr>
      </p:pic>
      <p:pic>
        <p:nvPicPr>
          <p:cNvPr id="53" name="" descr=""/>
          <p:cNvPicPr/>
          <p:nvPr/>
        </p:nvPicPr>
        <p:blipFill>
          <a:blip r:embed="rId3"/>
          <a:stretch/>
        </p:blipFill>
        <p:spPr>
          <a:xfrm>
            <a:off x="526320" y="345600"/>
            <a:ext cx="228600" cy="228600"/>
          </a:xfrm>
          <a:prstGeom prst="rect">
            <a:avLst/>
          </a:prstGeom>
          <a:ln w="0">
            <a:noFill/>
          </a:ln>
        </p:spPr>
      </p:pic>
      <p:sp>
        <p:nvSpPr>
          <p:cNvPr id="54" name="Google Shape;55;p 2"/>
          <p:cNvSpPr txBox="1"/>
          <p:nvPr/>
        </p:nvSpPr>
        <p:spPr>
          <a:xfrm>
            <a:off x="703080" y="285480"/>
            <a:ext cx="2040120" cy="345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7000"/>
          </a:bodyPr>
          <a:p>
            <a:pPr>
              <a:lnSpc>
                <a:spcPct val="115000"/>
              </a:lnSpc>
              <a:buNone/>
            </a:pPr>
            <a:r>
              <a:rPr b="1" lang="en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Rapsberry_NTXHACK22</a:t>
            </a:r>
            <a:endParaRPr b="0" lang="en-US" sz="1200" spc="-1" strike="noStrike">
              <a:latin typeface="Roboto Mon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95480" y="195480"/>
            <a:ext cx="8520120" cy="628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6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Roboto Mono"/>
                <a:ea typeface="Roboto Mono"/>
              </a:rPr>
              <a:t>The Problem : How to create an immersive link between </a:t>
            </a:r>
            <a:r>
              <a:rPr b="1" lang="en" sz="2400" spc="-1" strike="noStrike">
                <a:solidFill>
                  <a:srgbClr val="000000"/>
                </a:solidFill>
                <a:latin typeface="Roboto Mono"/>
                <a:ea typeface="Roboto Mono"/>
              </a:rPr>
              <a:t>computer interface and human body signals.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" name="Google Shape;71;p15" descr=""/>
          <p:cNvPicPr/>
          <p:nvPr/>
        </p:nvPicPr>
        <p:blipFill>
          <a:blip r:embed="rId1"/>
          <a:stretch/>
        </p:blipFill>
        <p:spPr>
          <a:xfrm>
            <a:off x="7915680" y="4551120"/>
            <a:ext cx="1227960" cy="592200"/>
          </a:xfrm>
          <a:prstGeom prst="rect">
            <a:avLst/>
          </a:prstGeom>
          <a:ln w="0">
            <a:noFill/>
          </a:ln>
        </p:spPr>
      </p:pic>
      <p:pic>
        <p:nvPicPr>
          <p:cNvPr id="57" name="Google Shape;72;p15" descr=""/>
          <p:cNvPicPr/>
          <p:nvPr/>
        </p:nvPicPr>
        <p:blipFill>
          <a:blip r:embed="rId2"/>
          <a:stretch/>
        </p:blipFill>
        <p:spPr>
          <a:xfrm>
            <a:off x="92880" y="4727520"/>
            <a:ext cx="1365840" cy="306360"/>
          </a:xfrm>
          <a:prstGeom prst="rect">
            <a:avLst/>
          </a:prstGeom>
          <a:ln w="0">
            <a:noFill/>
          </a:ln>
        </p:spPr>
      </p:pic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311760" y="718200"/>
            <a:ext cx="8520120" cy="2403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0000"/>
          </a:bodyPr>
          <a:p>
            <a:pPr marL="457200" indent="-355680">
              <a:lnSpc>
                <a:spcPct val="115000"/>
              </a:lnSpc>
              <a:buClr>
                <a:srgbClr val="595959"/>
              </a:buClr>
              <a:buFont typeface="Roboto Mono"/>
              <a:buChar char="-"/>
            </a:pP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Who is </a:t>
            </a: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affected? </a:t>
            </a:r>
            <a:endParaRPr b="0" lang="en-US" sz="2000" spc="-1" strike="noStrike"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595959"/>
              </a:buClr>
              <a:buFont typeface="Roboto Mono"/>
              <a:buChar char="-"/>
            </a:pP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595959"/>
              </a:buClr>
              <a:buFont typeface="Roboto Mono"/>
              <a:buChar char="-"/>
            </a:pP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How are they </a:t>
            </a: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affected? : The </a:t>
            </a: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goal is to let </a:t>
            </a: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everyone </a:t>
            </a: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communicate </a:t>
            </a: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in a non with </a:t>
            </a: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the interface </a:t>
            </a: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through body </a:t>
            </a: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signals. It will</a:t>
            </a:r>
            <a:endParaRPr b="0" lang="en-US" sz="2000" spc="-1" strike="noStrike"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595959"/>
              </a:buClr>
              <a:buFont typeface="Roboto Mono"/>
              <a:buChar char="-"/>
            </a:pP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595959"/>
              </a:buClr>
              <a:buFont typeface="Roboto Mono"/>
              <a:buChar char="-"/>
            </a:pP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Why is this </a:t>
            </a: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important/inter</a:t>
            </a: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esting to </a:t>
            </a: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solve?</a:t>
            </a:r>
            <a:endParaRPr b="0" lang="en-US" sz="2000" spc="-1" strike="noStrike"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595959"/>
              </a:buClr>
              <a:buFont typeface="Roboto Mono"/>
              <a:buChar char="-"/>
            </a:pP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595959"/>
              </a:buClr>
              <a:buFont typeface="Roboto Mono"/>
              <a:buChar char="-"/>
            </a:pP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What impact </a:t>
            </a: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can it have if </a:t>
            </a: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successful? : </a:t>
            </a: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In life people </a:t>
            </a: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interact with </a:t>
            </a: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non spoken </a:t>
            </a: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signals such </a:t>
            </a: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as corporal </a:t>
            </a: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language, </a:t>
            </a: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micro </a:t>
            </a: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expression </a:t>
            </a: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and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95480" y="195480"/>
            <a:ext cx="8520120" cy="628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6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Roboto Mono"/>
                <a:ea typeface="Roboto Mono"/>
              </a:rPr>
              <a:t>The Problem : How to create an immersive link between computer interface and human body signals.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Google Shape;71;p 1" descr=""/>
          <p:cNvPicPr/>
          <p:nvPr/>
        </p:nvPicPr>
        <p:blipFill>
          <a:blip r:embed="rId1"/>
          <a:stretch/>
        </p:blipFill>
        <p:spPr>
          <a:xfrm>
            <a:off x="7828200" y="105480"/>
            <a:ext cx="1227960" cy="592200"/>
          </a:xfrm>
          <a:prstGeom prst="rect">
            <a:avLst/>
          </a:prstGeom>
          <a:ln w="0">
            <a:noFill/>
          </a:ln>
        </p:spPr>
      </p:pic>
      <p:pic>
        <p:nvPicPr>
          <p:cNvPr id="61" name="Google Shape;72;p 1" descr=""/>
          <p:cNvPicPr/>
          <p:nvPr/>
        </p:nvPicPr>
        <p:blipFill>
          <a:blip r:embed="rId2"/>
          <a:stretch/>
        </p:blipFill>
        <p:spPr>
          <a:xfrm>
            <a:off x="92880" y="4727520"/>
            <a:ext cx="1365840" cy="306360"/>
          </a:xfrm>
          <a:prstGeom prst="rect">
            <a:avLst/>
          </a:prstGeom>
          <a:ln w="0">
            <a:noFill/>
          </a:ln>
        </p:spPr>
      </p:pic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311760" y="718200"/>
            <a:ext cx="8520120" cy="3625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57000"/>
          </a:bodyPr>
          <a:p>
            <a:pPr marL="457200" indent="-355680">
              <a:lnSpc>
                <a:spcPct val="115000"/>
              </a:lnSpc>
              <a:buClr>
                <a:srgbClr val="595959"/>
              </a:buClr>
              <a:buFont typeface="Roboto Mono"/>
              <a:buChar char="-"/>
            </a:pP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Our first goal is to help people with a lack or loss of autonomy: paralysed, disabled, elderly. </a:t>
            </a:r>
            <a:endParaRPr b="0" lang="en-US" sz="2000" spc="-1" strike="noStrike"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595959"/>
              </a:buClr>
              <a:buFont typeface="Roboto Mono"/>
              <a:buChar char="-"/>
            </a:pP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= enabling to regain their autonomy and a certain level of freedom to act at a very simple level. </a:t>
            </a:r>
            <a:endParaRPr b="0" lang="en-US" sz="2000" spc="-1" strike="noStrike"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595959"/>
              </a:buClr>
              <a:buFont typeface="Roboto Mono"/>
              <a:buChar char="-"/>
            </a:pP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595959"/>
              </a:buClr>
              <a:buFont typeface="Roboto Mono"/>
              <a:buChar char="-"/>
            </a:pP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Who is affected? People with defective or reduced or absent mobility of the upper limbs: paralytics, hemiplegics, Parkinson's etc. ....</a:t>
            </a:r>
            <a:endParaRPr b="0" lang="en-US" sz="2000" spc="-1" strike="noStrike"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595959"/>
              </a:buClr>
              <a:buFont typeface="Roboto Mono"/>
              <a:buChar char="-"/>
            </a:pP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595959"/>
              </a:buClr>
              <a:buFont typeface="Roboto Mono"/>
              <a:buChar char="-"/>
            </a:pP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XXXX allows the processing of signals from the jaw and / or posterior areas of the brain - electroencephalogram and to associate a menu allowing actions.</a:t>
            </a:r>
            <a:endParaRPr b="0" lang="en-US" sz="2000" spc="-1" strike="noStrike"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595959"/>
              </a:buClr>
              <a:buFont typeface="Roboto Mono"/>
              <a:buChar char="-"/>
            </a:pP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Applications: </a:t>
            </a:r>
            <a:endParaRPr b="0" lang="en-US" sz="2000" spc="-1" strike="noStrike">
              <a:latin typeface="Arial"/>
            </a:endParaRPr>
          </a:p>
          <a:p>
            <a:pPr lvl="3" marL="864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activate home automation elements: activate a light, a door .... example: activate the flashlight of his phone, </a:t>
            </a:r>
            <a:endParaRPr b="0" lang="en-US" sz="2000" spc="-1" strike="noStrike">
              <a:latin typeface="Arial"/>
            </a:endParaRPr>
          </a:p>
          <a:p>
            <a:pPr lvl="3" marL="864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guide the movement of his wheelchair, </a:t>
            </a:r>
            <a:endParaRPr b="0" lang="en-US" sz="2000" spc="-1" strike="noStrike">
              <a:latin typeface="Arial"/>
            </a:endParaRPr>
          </a:p>
          <a:p>
            <a:pPr lvl="3" marL="864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activate the movements of his hexoskeleton</a:t>
            </a:r>
            <a:endParaRPr b="0" lang="en-US" sz="2000" spc="-1" strike="noStrike">
              <a:latin typeface="Arial"/>
            </a:endParaRPr>
          </a:p>
          <a:p>
            <a:pPr lvl="3" marL="864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 </a:t>
            </a: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- Why is this important/interesting to solve? Reducing dependency, increasing autonomy seems to us an important challenge to solve. 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3"/>
          <a:stretch/>
        </p:blipFill>
        <p:spPr>
          <a:xfrm>
            <a:off x="6862320" y="4737960"/>
            <a:ext cx="228600" cy="228600"/>
          </a:xfrm>
          <a:prstGeom prst="rect">
            <a:avLst/>
          </a:prstGeom>
          <a:ln w="0">
            <a:noFill/>
          </a:ln>
        </p:spPr>
      </p:pic>
      <p:sp>
        <p:nvSpPr>
          <p:cNvPr id="64" name="Google Shape;55;p 3"/>
          <p:cNvSpPr txBox="1"/>
          <p:nvPr/>
        </p:nvSpPr>
        <p:spPr>
          <a:xfrm>
            <a:off x="7039080" y="4677840"/>
            <a:ext cx="2040120" cy="345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7000"/>
          </a:bodyPr>
          <a:p>
            <a:pPr>
              <a:lnSpc>
                <a:spcPct val="115000"/>
              </a:lnSpc>
              <a:buNone/>
            </a:pPr>
            <a:r>
              <a:rPr b="1" lang="en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Rapsberry_NTXHACK22</a:t>
            </a:r>
            <a:endParaRPr b="0" lang="en-US" sz="1200" spc="-1" strike="noStrike">
              <a:latin typeface="Roboto Mon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186120"/>
            <a:ext cx="8520120" cy="471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79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Roboto Mono"/>
                <a:ea typeface="Roboto Mono"/>
              </a:rPr>
              <a:t>The Solution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" name="Google Shape;79;p16" descr=""/>
          <p:cNvPicPr/>
          <p:nvPr/>
        </p:nvPicPr>
        <p:blipFill>
          <a:blip r:embed="rId1"/>
          <a:stretch/>
        </p:blipFill>
        <p:spPr>
          <a:xfrm>
            <a:off x="7807680" y="219240"/>
            <a:ext cx="1227960" cy="592200"/>
          </a:xfrm>
          <a:prstGeom prst="rect">
            <a:avLst/>
          </a:prstGeom>
          <a:ln w="0">
            <a:noFill/>
          </a:ln>
        </p:spPr>
      </p:pic>
      <p:pic>
        <p:nvPicPr>
          <p:cNvPr id="67" name="Google Shape;80;p16" descr=""/>
          <p:cNvPicPr/>
          <p:nvPr/>
        </p:nvPicPr>
        <p:blipFill>
          <a:blip r:embed="rId2"/>
          <a:stretch/>
        </p:blipFill>
        <p:spPr>
          <a:xfrm>
            <a:off x="92880" y="4727520"/>
            <a:ext cx="1365840" cy="306360"/>
          </a:xfrm>
          <a:prstGeom prst="rect">
            <a:avLst/>
          </a:prstGeom>
          <a:ln w="0">
            <a:noFill/>
          </a:ln>
        </p:spPr>
      </p:pic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311760" y="718200"/>
            <a:ext cx="4946040" cy="408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2000"/>
          </a:bodyPr>
          <a:p>
            <a:pPr marL="457200" indent="-355680">
              <a:lnSpc>
                <a:spcPct val="115000"/>
              </a:lnSpc>
              <a:buClr>
                <a:srgbClr val="595959"/>
              </a:buClr>
              <a:buFont typeface="Roboto Mono"/>
              <a:buChar char="-"/>
            </a:pP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How does it address the problem?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a virtual assistant that converts signals into output for various applications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The input are either a signal from the jaws, or from the brain or from both (distinct </a:t>
            </a: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signal profiles).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A ON/OFF sequence to activate recording signals transmitted from electrodes (3 or 5) or </a:t>
            </a: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a helmet 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 </a:t>
            </a: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A customizable menu that propose items to choose from </a:t>
            </a:r>
            <a:endParaRPr b="0" lang="en-US" sz="2000" spc="-1" strike="noStrike"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595959"/>
              </a:buClr>
              <a:buFont typeface="Roboto Mono"/>
              <a:buChar char="-"/>
            </a:pP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3"/>
          <a:stretch/>
        </p:blipFill>
        <p:spPr>
          <a:xfrm>
            <a:off x="6862320" y="4738320"/>
            <a:ext cx="228600" cy="228600"/>
          </a:xfrm>
          <a:prstGeom prst="rect">
            <a:avLst/>
          </a:prstGeom>
          <a:ln w="0">
            <a:noFill/>
          </a:ln>
        </p:spPr>
      </p:pic>
      <p:sp>
        <p:nvSpPr>
          <p:cNvPr id="70" name="Google Shape;55;p 4"/>
          <p:cNvSpPr txBox="1"/>
          <p:nvPr/>
        </p:nvSpPr>
        <p:spPr>
          <a:xfrm>
            <a:off x="7039080" y="4678200"/>
            <a:ext cx="2040120" cy="345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7000"/>
          </a:bodyPr>
          <a:p>
            <a:pPr>
              <a:lnSpc>
                <a:spcPct val="115000"/>
              </a:lnSpc>
              <a:buNone/>
            </a:pPr>
            <a:r>
              <a:rPr b="1" lang="en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Rapsberry_NTXHACK22</a:t>
            </a:r>
            <a:endParaRPr b="0" lang="en-US" sz="1200" spc="-1" strike="noStrike">
              <a:latin typeface="Roboto Mono"/>
            </a:endParaRPr>
          </a:p>
        </p:txBody>
      </p:sp>
      <p:pic>
        <p:nvPicPr>
          <p:cNvPr id="71" name="" descr=""/>
          <p:cNvPicPr/>
          <p:nvPr/>
        </p:nvPicPr>
        <p:blipFill>
          <a:blip r:embed="rId4"/>
          <a:stretch/>
        </p:blipFill>
        <p:spPr>
          <a:xfrm rot="19800">
            <a:off x="5182200" y="924840"/>
            <a:ext cx="3728520" cy="1578960"/>
          </a:xfrm>
          <a:prstGeom prst="rect">
            <a:avLst/>
          </a:prstGeom>
          <a:ln w="0">
            <a:noFill/>
          </a:ln>
        </p:spPr>
      </p:pic>
      <p:pic>
        <p:nvPicPr>
          <p:cNvPr id="72" name="" descr=""/>
          <p:cNvPicPr/>
          <p:nvPr/>
        </p:nvPicPr>
        <p:blipFill>
          <a:blip r:embed="rId5"/>
          <a:stretch/>
        </p:blipFill>
        <p:spPr>
          <a:xfrm rot="9000">
            <a:off x="6468120" y="2745000"/>
            <a:ext cx="1530360" cy="181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28600" y="2271240"/>
            <a:ext cx="8520120" cy="471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79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Roboto Mono"/>
                <a:ea typeface="Roboto Mono"/>
              </a:rPr>
              <a:t>Current developments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name="Google Shape;79;p 1" descr=""/>
          <p:cNvPicPr/>
          <p:nvPr/>
        </p:nvPicPr>
        <p:blipFill>
          <a:blip r:embed="rId1"/>
          <a:stretch/>
        </p:blipFill>
        <p:spPr>
          <a:xfrm>
            <a:off x="7915680" y="4551120"/>
            <a:ext cx="1227960" cy="592200"/>
          </a:xfrm>
          <a:prstGeom prst="rect">
            <a:avLst/>
          </a:prstGeom>
          <a:ln w="0">
            <a:noFill/>
          </a:ln>
        </p:spPr>
      </p:pic>
      <p:pic>
        <p:nvPicPr>
          <p:cNvPr id="75" name="Google Shape;80;p 1" descr=""/>
          <p:cNvPicPr/>
          <p:nvPr/>
        </p:nvPicPr>
        <p:blipFill>
          <a:blip r:embed="rId2"/>
          <a:stretch/>
        </p:blipFill>
        <p:spPr>
          <a:xfrm>
            <a:off x="92880" y="4727520"/>
            <a:ext cx="1365840" cy="306360"/>
          </a:xfrm>
          <a:prstGeom prst="rect">
            <a:avLst/>
          </a:prstGeom>
          <a:ln w="0">
            <a:noFill/>
          </a:ln>
        </p:spPr>
      </p:pic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395280" y="2743200"/>
            <a:ext cx="8520120" cy="1339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47000"/>
          </a:bodyPr>
          <a:p>
            <a:pPr>
              <a:lnSpc>
                <a:spcPct val="115000"/>
              </a:lnSpc>
              <a:buNone/>
            </a:pP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- person with non-reduced mobility: domotic, activate services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- when driving: using the jaw module requires less neurological capacity than a mobile phone or a conversation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- assistance in certain areas of activity where the hands are occupied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- algorithms: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	</a:t>
            </a: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. finer analysis of the signal from the brain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	</a:t>
            </a: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. propose more developed algorithms and functionalities on logical or more complex modes (e.g. propose a </a:t>
            </a: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	</a:t>
            </a: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series of linked </a:t>
            </a: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	</a:t>
            </a: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actions such as turning off the lights, closing the door and the shutters)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77" name="Google Shape;81;p 2"/>
          <p:cNvSpPr txBox="1"/>
          <p:nvPr/>
        </p:nvSpPr>
        <p:spPr>
          <a:xfrm>
            <a:off x="228960" y="448200"/>
            <a:ext cx="8520120" cy="1609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50000"/>
          </a:bodyPr>
          <a:p>
            <a:pPr>
              <a:lnSpc>
                <a:spcPct val="115000"/>
              </a:lnSpc>
              <a:buNone/>
            </a:pP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- How successfully can it solve different aspects of the problem?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	</a:t>
            </a: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- activate the acquisition system on demand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	</a:t>
            </a: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- customize the content of the proposed menus and applications with an API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	</a:t>
            </a: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- choose the activation mode according to a motor deficit or a contemporary activity (e.g. do not activate the brain module when it is busy with another function)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- What benefits and limitations are there?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	</a:t>
            </a: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- benefits: autonomy, mobility,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	</a:t>
            </a: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- limitations : /// pre choisi ///// ??????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186120"/>
            <a:ext cx="8520120" cy="471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79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Roboto Mono"/>
                <a:ea typeface="Roboto Mono"/>
              </a:rPr>
              <a:t>How it works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" name="Google Shape;87;p17" descr=""/>
          <p:cNvPicPr/>
          <p:nvPr/>
        </p:nvPicPr>
        <p:blipFill>
          <a:blip r:embed="rId1"/>
          <a:stretch/>
        </p:blipFill>
        <p:spPr>
          <a:xfrm>
            <a:off x="7915680" y="4551120"/>
            <a:ext cx="1227960" cy="592200"/>
          </a:xfrm>
          <a:prstGeom prst="rect">
            <a:avLst/>
          </a:prstGeom>
          <a:ln w="0">
            <a:noFill/>
          </a:ln>
        </p:spPr>
      </p:pic>
      <p:pic>
        <p:nvPicPr>
          <p:cNvPr id="80" name="Google Shape;88;p17" descr=""/>
          <p:cNvPicPr/>
          <p:nvPr/>
        </p:nvPicPr>
        <p:blipFill>
          <a:blip r:embed="rId2"/>
          <a:stretch/>
        </p:blipFill>
        <p:spPr>
          <a:xfrm>
            <a:off x="92880" y="4727520"/>
            <a:ext cx="1365840" cy="306360"/>
          </a:xfrm>
          <a:prstGeom prst="rect">
            <a:avLst/>
          </a:prstGeom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 rot="19800">
            <a:off x="2978280" y="1615680"/>
            <a:ext cx="5473080" cy="231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186120"/>
            <a:ext cx="8520120" cy="471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79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Roboto Mono"/>
                <a:ea typeface="Roboto Mono"/>
              </a:rPr>
              <a:t>Documentation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Google Shape;94;p18" descr=""/>
          <p:cNvPicPr/>
          <p:nvPr/>
        </p:nvPicPr>
        <p:blipFill>
          <a:blip r:embed="rId1"/>
          <a:stretch/>
        </p:blipFill>
        <p:spPr>
          <a:xfrm>
            <a:off x="7915680" y="4551120"/>
            <a:ext cx="1227960" cy="592200"/>
          </a:xfrm>
          <a:prstGeom prst="rect">
            <a:avLst/>
          </a:prstGeom>
          <a:ln w="0">
            <a:noFill/>
          </a:ln>
        </p:spPr>
      </p:pic>
      <p:pic>
        <p:nvPicPr>
          <p:cNvPr id="84" name="Google Shape;95;p18" descr=""/>
          <p:cNvPicPr/>
          <p:nvPr/>
        </p:nvPicPr>
        <p:blipFill>
          <a:blip r:embed="rId2"/>
          <a:stretch/>
        </p:blipFill>
        <p:spPr>
          <a:xfrm>
            <a:off x="92880" y="4727520"/>
            <a:ext cx="1365840" cy="30636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311760" y="718200"/>
            <a:ext cx="8520120" cy="2403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55680">
              <a:lnSpc>
                <a:spcPct val="115000"/>
              </a:lnSpc>
              <a:buClr>
                <a:srgbClr val="595959"/>
              </a:buClr>
              <a:buFont typeface="Roboto Mono"/>
              <a:buChar char="-"/>
            </a:pP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Github / Design link if applicable</a:t>
            </a:r>
            <a:endParaRPr b="0" lang="en-US" sz="2000" spc="-1" strike="noStrike"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595959"/>
              </a:buClr>
              <a:buFont typeface="Roboto Mono"/>
              <a:buChar char="-"/>
            </a:pPr>
            <a:r>
              <a:rPr b="0" lang="en" sz="2000" spc="-1" strike="noStrike">
                <a:solidFill>
                  <a:srgbClr val="595959"/>
                </a:solidFill>
                <a:latin typeface="Roboto Mono"/>
                <a:ea typeface="Roboto Mono"/>
              </a:rPr>
              <a:t>Description of solution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2022-10-29T18:54:50Z</dcterms:modified>
  <cp:revision>8</cp:revision>
  <dc:subject/>
  <dc:title/>
</cp:coreProperties>
</file>