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6" r:id="rId2"/>
    <p:sldId id="360" r:id="rId3"/>
    <p:sldId id="361" r:id="rId4"/>
    <p:sldId id="362" r:id="rId5"/>
    <p:sldId id="363" r:id="rId6"/>
    <p:sldId id="364" r:id="rId7"/>
    <p:sldId id="365" r:id="rId8"/>
    <p:sldId id="366" r:id="rId9"/>
    <p:sldId id="336" r:id="rId10"/>
    <p:sldId id="278" r:id="rId11"/>
    <p:sldId id="279" r:id="rId12"/>
    <p:sldId id="338" r:id="rId13"/>
    <p:sldId id="339" r:id="rId14"/>
    <p:sldId id="340" r:id="rId15"/>
    <p:sldId id="358" r:id="rId16"/>
    <p:sldId id="359" r:id="rId17"/>
    <p:sldId id="281" r:id="rId18"/>
    <p:sldId id="282" r:id="rId19"/>
    <p:sldId id="284" r:id="rId20"/>
    <p:sldId id="341" r:id="rId21"/>
    <p:sldId id="342" r:id="rId22"/>
    <p:sldId id="375" r:id="rId23"/>
    <p:sldId id="285" r:id="rId24"/>
    <p:sldId id="271" r:id="rId25"/>
    <p:sldId id="337" r:id="rId26"/>
    <p:sldId id="367" r:id="rId27"/>
    <p:sldId id="368" r:id="rId28"/>
    <p:sldId id="369" r:id="rId29"/>
    <p:sldId id="374" r:id="rId30"/>
    <p:sldId id="370" r:id="rId31"/>
    <p:sldId id="371" r:id="rId32"/>
    <p:sldId id="372" r:id="rId33"/>
    <p:sldId id="373" r:id="rId34"/>
    <p:sldId id="344" r:id="rId35"/>
    <p:sldId id="34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52" r:id="rId49"/>
    <p:sldId id="353" r:id="rId50"/>
    <p:sldId id="354" r:id="rId51"/>
    <p:sldId id="355" r:id="rId52"/>
    <p:sldId id="356" r:id="rId53"/>
    <p:sldId id="357" r:id="rId54"/>
    <p:sldId id="396" r:id="rId55"/>
    <p:sldId id="397" r:id="rId56"/>
    <p:sldId id="398" r:id="rId57"/>
    <p:sldId id="399" r:id="rId58"/>
    <p:sldId id="400" r:id="rId59"/>
    <p:sldId id="401" r:id="rId60"/>
    <p:sldId id="402" r:id="rId61"/>
    <p:sldId id="403" r:id="rId62"/>
    <p:sldId id="404" r:id="rId63"/>
    <p:sldId id="405" r:id="rId64"/>
    <p:sldId id="406" r:id="rId65"/>
    <p:sldId id="407" r:id="rId66"/>
    <p:sldId id="388" r:id="rId67"/>
    <p:sldId id="389" r:id="rId68"/>
    <p:sldId id="390" r:id="rId69"/>
    <p:sldId id="391" r:id="rId70"/>
    <p:sldId id="393" r:id="rId71"/>
    <p:sldId id="395" r:id="rId72"/>
    <p:sldId id="394" r:id="rId73"/>
    <p:sldId id="392" r:id="rId74"/>
    <p:sldId id="348" r:id="rId75"/>
    <p:sldId id="349" r:id="rId76"/>
    <p:sldId id="350" r:id="rId77"/>
    <p:sldId id="351"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656" y="484970"/>
            <a:ext cx="9603275" cy="756994"/>
          </a:xfrm>
        </p:spPr>
        <p:txBody>
          <a:bodyPr/>
          <a:lstStyle/>
          <a:p>
            <a:r>
              <a:rPr lang="en-US" dirty="0"/>
              <a:t>Click to edit Master title style</a:t>
            </a:r>
          </a:p>
        </p:txBody>
      </p:sp>
      <p:sp>
        <p:nvSpPr>
          <p:cNvPr id="3" name="Content Placeholder 2"/>
          <p:cNvSpPr>
            <a:spLocks noGrp="1"/>
          </p:cNvSpPr>
          <p:nvPr>
            <p:ph idx="1"/>
          </p:nvPr>
        </p:nvSpPr>
        <p:spPr>
          <a:xfrm>
            <a:off x="1451579" y="1363140"/>
            <a:ext cx="9603275" cy="4103206"/>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45216" y="103261"/>
            <a:ext cx="3500715" cy="309201"/>
          </a:xfrm>
        </p:spPr>
        <p:txBody>
          <a:bodyPr/>
          <a:lstStyle/>
          <a:p>
            <a:fld id="{48A87A34-81AB-432B-8DAE-1953F412C126}" type="datetimeFigureOut">
              <a:rPr lang="en-US" dirty="0"/>
              <a:t>4/5/2023</a:t>
            </a:fld>
            <a:endParaRPr lang="en-US" dirty="0"/>
          </a:p>
        </p:txBody>
      </p:sp>
      <p:sp>
        <p:nvSpPr>
          <p:cNvPr id="5" name="Footer Placeholder 4"/>
          <p:cNvSpPr>
            <a:spLocks noGrp="1"/>
          </p:cNvSpPr>
          <p:nvPr>
            <p:ph type="ftr" sz="quarter" idx="11"/>
          </p:nvPr>
        </p:nvSpPr>
        <p:spPr>
          <a:xfrm>
            <a:off x="1442656" y="117112"/>
            <a:ext cx="5938836" cy="30920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34772" y="1302551"/>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javatpoint.com/java-windowlistener" TargetMode="External"/><Relationship Id="rId2" Type="http://schemas.openxmlformats.org/officeDocument/2006/relationships/hyperlink" Target="https://www.javatpoint.com/interface-in-java" TargetMode="External"/><Relationship Id="rId1" Type="http://schemas.openxmlformats.org/officeDocument/2006/relationships/slideLayout" Target="../slideLayouts/slideLayout7.xml"/><Relationship Id="rId6" Type="http://schemas.openxmlformats.org/officeDocument/2006/relationships/hyperlink" Target="https://www.javatpoint.com/java-mousemotionlistener" TargetMode="External"/><Relationship Id="rId5" Type="http://schemas.openxmlformats.org/officeDocument/2006/relationships/hyperlink" Target="https://www.javatpoint.com/java-mouselistener" TargetMode="External"/><Relationship Id="rId4" Type="http://schemas.openxmlformats.org/officeDocument/2006/relationships/hyperlink" Target="https://www.javatpoint.com/java-keylistener"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javatpoint.com/java-keylistener" TargetMode="External"/><Relationship Id="rId2" Type="http://schemas.openxmlformats.org/officeDocument/2006/relationships/hyperlink" Target="https://www.javatpoint.com/java-windowlistener" TargetMode="External"/><Relationship Id="rId1" Type="http://schemas.openxmlformats.org/officeDocument/2006/relationships/slideLayout" Target="../slideLayouts/slideLayout2.xml"/><Relationship Id="rId5" Type="http://schemas.openxmlformats.org/officeDocument/2006/relationships/hyperlink" Target="https://www.javatpoint.com/java-mousemotionlistener" TargetMode="External"/><Relationship Id="rId4" Type="http://schemas.openxmlformats.org/officeDocument/2006/relationships/hyperlink" Target="https://www.javatpoint.com/java-mouselistene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JFC</a:t>
            </a:r>
            <a:endParaRPr lang="en-US" dirty="0"/>
          </a:p>
        </p:txBody>
      </p:sp>
      <p:sp>
        <p:nvSpPr>
          <p:cNvPr id="3" name="Content Placeholder 2"/>
          <p:cNvSpPr>
            <a:spLocks noGrp="1"/>
          </p:cNvSpPr>
          <p:nvPr>
            <p:ph idx="1"/>
          </p:nvPr>
        </p:nvSpPr>
        <p:spPr>
          <a:xfrm>
            <a:off x="1451579" y="1561514"/>
            <a:ext cx="9603275" cy="4543072"/>
          </a:xfrm>
        </p:spPr>
        <p:txBody>
          <a:bodyPr>
            <a:normAutofit/>
          </a:bodyPr>
          <a:lstStyle/>
          <a:p>
            <a:r>
              <a:rPr lang="en-US" sz="2400" dirty="0"/>
              <a:t>The Java Foundation Classes (JFC) are a set of GUI components which simplify the development of desktop applications.</a:t>
            </a:r>
            <a:endParaRPr lang="en-US" sz="2200" dirty="0"/>
          </a:p>
        </p:txBody>
      </p:sp>
    </p:spTree>
    <p:extLst>
      <p:ext uri="{BB962C8B-B14F-4D97-AF65-F5344CB8AC3E}">
        <p14:creationId xmlns:p14="http://schemas.microsoft.com/office/powerpoint/2010/main" val="3243720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44436" y="0"/>
            <a:ext cx="9604375" cy="757237"/>
          </a:xfrm>
        </p:spPr>
        <p:txBody>
          <a:bodyPr>
            <a:normAutofit/>
          </a:bodyPr>
          <a:lstStyle/>
          <a:p>
            <a:r>
              <a:rPr lang="en-US" b="1" cap="none" dirty="0" smtClean="0"/>
              <a:t>Common Methods Of Component Class</a:t>
            </a:r>
            <a:endParaRPr lang="en-US" cap="none" dirty="0"/>
          </a:p>
        </p:txBody>
      </p:sp>
      <p:graphicFrame>
        <p:nvGraphicFramePr>
          <p:cNvPr id="6" name="Table 5"/>
          <p:cNvGraphicFramePr>
            <a:graphicFrameLocks noGrp="1"/>
          </p:cNvGraphicFramePr>
          <p:nvPr>
            <p:extLst>
              <p:ext uri="{D42A27DB-BD31-4B8C-83A1-F6EECF244321}">
                <p14:modId xmlns:p14="http://schemas.microsoft.com/office/powerpoint/2010/main" val="4096517739"/>
              </p:ext>
            </p:extLst>
          </p:nvPr>
        </p:nvGraphicFramePr>
        <p:xfrm>
          <a:off x="682578" y="1129614"/>
          <a:ext cx="10972802" cy="4678757"/>
        </p:xfrm>
        <a:graphic>
          <a:graphicData uri="http://schemas.openxmlformats.org/drawingml/2006/table">
            <a:tbl>
              <a:tblPr firstRow="1" firstCol="1" bandRow="1">
                <a:tableStyleId>{5C22544A-7EE6-4342-B048-85BDC9FD1C3A}</a:tableStyleId>
              </a:tblPr>
              <a:tblGrid>
                <a:gridCol w="5486401"/>
                <a:gridCol w="5486401"/>
              </a:tblGrid>
              <a:tr h="1008960">
                <a:tc>
                  <a:txBody>
                    <a:bodyPr/>
                    <a:lstStyle/>
                    <a:p>
                      <a:pPr marL="0" marR="0">
                        <a:lnSpc>
                          <a:spcPct val="107000"/>
                        </a:lnSpc>
                        <a:spcBef>
                          <a:spcPts val="0"/>
                        </a:spcBef>
                        <a:spcAft>
                          <a:spcPts val="0"/>
                        </a:spcAft>
                      </a:pPr>
                      <a:r>
                        <a:rPr lang="en-US" sz="2200" dirty="0">
                          <a:effectLst/>
                        </a:rPr>
                        <a:t>Method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2200">
                          <a:effectLst/>
                        </a:rPr>
                        <a:t>Description</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794095">
                <a:tc>
                  <a:txBody>
                    <a:bodyPr/>
                    <a:lstStyle/>
                    <a:p>
                      <a:pPr marL="0" marR="0" algn="just">
                        <a:lnSpc>
                          <a:spcPct val="107000"/>
                        </a:lnSpc>
                        <a:spcBef>
                          <a:spcPts val="0"/>
                        </a:spcBef>
                        <a:spcAft>
                          <a:spcPts val="0"/>
                        </a:spcAft>
                      </a:pPr>
                      <a:r>
                        <a:rPr lang="en-US" sz="2200">
                          <a:effectLst/>
                        </a:rPr>
                        <a:t>public void add(Component c)</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0"/>
                        </a:spcAft>
                      </a:pPr>
                      <a:r>
                        <a:rPr lang="en-US" sz="2200">
                          <a:effectLst/>
                        </a:rPr>
                        <a:t>add a component on another component.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794095">
                <a:tc>
                  <a:txBody>
                    <a:bodyPr/>
                    <a:lstStyle/>
                    <a:p>
                      <a:pPr marL="0" marR="0" algn="just">
                        <a:lnSpc>
                          <a:spcPct val="107000"/>
                        </a:lnSpc>
                        <a:spcBef>
                          <a:spcPts val="0"/>
                        </a:spcBef>
                        <a:spcAft>
                          <a:spcPts val="0"/>
                        </a:spcAft>
                      </a:pPr>
                      <a:r>
                        <a:rPr lang="en-US" sz="2200">
                          <a:effectLst/>
                        </a:rPr>
                        <a:t>public void setSize(int width,int height)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0"/>
                        </a:spcAft>
                      </a:pPr>
                      <a:r>
                        <a:rPr lang="en-US" sz="2200" dirty="0">
                          <a:effectLst/>
                        </a:rPr>
                        <a:t>sets size of the component.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828596">
                <a:tc>
                  <a:txBody>
                    <a:bodyPr/>
                    <a:lstStyle/>
                    <a:p>
                      <a:pPr marL="0" marR="0" algn="just">
                        <a:lnSpc>
                          <a:spcPct val="107000"/>
                        </a:lnSpc>
                        <a:spcBef>
                          <a:spcPts val="0"/>
                        </a:spcBef>
                        <a:spcAft>
                          <a:spcPts val="0"/>
                        </a:spcAft>
                      </a:pPr>
                      <a:r>
                        <a:rPr lang="en-US" sz="2200">
                          <a:effectLst/>
                        </a:rPr>
                        <a:t>public void setLayout(LayoutManager m)</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0"/>
                        </a:spcAft>
                      </a:pPr>
                      <a:r>
                        <a:rPr lang="en-US" sz="2200" dirty="0">
                          <a:effectLst/>
                        </a:rPr>
                        <a:t>sets the layout manager for the component.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1253011">
                <a:tc>
                  <a:txBody>
                    <a:bodyPr/>
                    <a:lstStyle/>
                    <a:p>
                      <a:pPr marL="0" marR="0" algn="just">
                        <a:lnSpc>
                          <a:spcPct val="107000"/>
                        </a:lnSpc>
                        <a:spcBef>
                          <a:spcPts val="0"/>
                        </a:spcBef>
                        <a:spcAft>
                          <a:spcPts val="0"/>
                        </a:spcAft>
                      </a:pPr>
                      <a:r>
                        <a:rPr lang="en-US" sz="2200" dirty="0">
                          <a:effectLst/>
                        </a:rPr>
                        <a:t>public void </a:t>
                      </a:r>
                      <a:r>
                        <a:rPr lang="en-US" sz="2200" dirty="0" err="1">
                          <a:effectLst/>
                        </a:rPr>
                        <a:t>setVisible</a:t>
                      </a:r>
                      <a:r>
                        <a:rPr lang="en-US" sz="2200" dirty="0">
                          <a:effectLst/>
                        </a:rPr>
                        <a:t>(</a:t>
                      </a:r>
                      <a:r>
                        <a:rPr lang="en-US" sz="2200" dirty="0" err="1">
                          <a:effectLst/>
                        </a:rPr>
                        <a:t>boolean</a:t>
                      </a:r>
                      <a:r>
                        <a:rPr lang="en-US" sz="2200" dirty="0">
                          <a:effectLst/>
                        </a:rPr>
                        <a:t> b)</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just">
                        <a:lnSpc>
                          <a:spcPct val="107000"/>
                        </a:lnSpc>
                        <a:spcBef>
                          <a:spcPts val="0"/>
                        </a:spcBef>
                        <a:spcAft>
                          <a:spcPts val="0"/>
                        </a:spcAft>
                      </a:pPr>
                      <a:r>
                        <a:rPr lang="en-US" sz="2200" dirty="0">
                          <a:effectLst/>
                        </a:rPr>
                        <a:t>sets the visibility of the component. It is by default false.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316846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1451579" y="1561514"/>
            <a:ext cx="9603275" cy="4607466"/>
          </a:xfrm>
        </p:spPr>
        <p:txBody>
          <a:bodyPr>
            <a:normAutofit/>
          </a:bodyPr>
          <a:lstStyle/>
          <a:p>
            <a:pPr marL="0" indent="0">
              <a:buNone/>
            </a:pPr>
            <a:r>
              <a:rPr lang="en-US" sz="2400" b="1" dirty="0"/>
              <a:t>There are two ways to create a frame:</a:t>
            </a:r>
          </a:p>
          <a:p>
            <a:pPr lvl="1">
              <a:buFont typeface="Wingdings" panose="05000000000000000000" pitchFamily="2" charset="2"/>
              <a:buChar char="Ø"/>
            </a:pPr>
            <a:r>
              <a:rPr lang="en-US" sz="2200" dirty="0"/>
              <a:t>By creating the object of Frame class (association)</a:t>
            </a:r>
          </a:p>
          <a:p>
            <a:pPr lvl="1">
              <a:buFont typeface="Wingdings" panose="05000000000000000000" pitchFamily="2" charset="2"/>
              <a:buChar char="Ø"/>
            </a:pPr>
            <a:r>
              <a:rPr lang="en-US" sz="2200" dirty="0"/>
              <a:t>By extending Frame class (inheritance)</a:t>
            </a:r>
          </a:p>
          <a:p>
            <a:r>
              <a:rPr lang="en-US" sz="2400" dirty="0"/>
              <a:t>We can write the code of swing inside the main(), constructor or any other method.</a:t>
            </a:r>
          </a:p>
          <a:p>
            <a:endParaRPr lang="en-US" sz="2200" dirty="0"/>
          </a:p>
        </p:txBody>
      </p:sp>
    </p:spTree>
    <p:extLst>
      <p:ext uri="{BB962C8B-B14F-4D97-AF65-F5344CB8AC3E}">
        <p14:creationId xmlns:p14="http://schemas.microsoft.com/office/powerpoint/2010/main" val="4026682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2130" y="951069"/>
            <a:ext cx="9556124" cy="5170646"/>
          </a:xfrm>
          <a:prstGeom prst="rect">
            <a:avLst/>
          </a:prstGeom>
        </p:spPr>
        <p:txBody>
          <a:bodyPr wrap="square">
            <a:spAutoFit/>
          </a:bodyPr>
          <a:lstStyle/>
          <a:p>
            <a:pPr algn="just"/>
            <a:r>
              <a:rPr lang="en-US" sz="2200" b="1" dirty="0">
                <a:solidFill>
                  <a:srgbClr val="006699"/>
                </a:solidFill>
                <a:latin typeface="inter-regular"/>
              </a:rPr>
              <a:t>import</a:t>
            </a:r>
            <a:r>
              <a:rPr lang="en-US" sz="2200" dirty="0">
                <a:solidFill>
                  <a:srgbClr val="000000"/>
                </a:solidFill>
                <a:latin typeface="inter-regular"/>
              </a:rPr>
              <a:t> </a:t>
            </a:r>
            <a:r>
              <a:rPr lang="en-US" sz="2200" dirty="0" err="1">
                <a:solidFill>
                  <a:srgbClr val="000000"/>
                </a:solidFill>
                <a:latin typeface="inter-regular"/>
              </a:rPr>
              <a:t>javax.swing</a:t>
            </a:r>
            <a:r>
              <a:rPr lang="en-US" sz="2200" dirty="0">
                <a:solidFill>
                  <a:srgbClr val="000000"/>
                </a:solidFill>
                <a:latin typeface="inter-regular"/>
              </a:rPr>
              <a:t>.*;  </a:t>
            </a:r>
          </a:p>
          <a:p>
            <a:pPr algn="just"/>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class</a:t>
            </a:r>
            <a:r>
              <a:rPr lang="en-US" sz="2200" dirty="0">
                <a:solidFill>
                  <a:srgbClr val="000000"/>
                </a:solidFill>
                <a:latin typeface="inter-regular"/>
              </a:rPr>
              <a:t> </a:t>
            </a:r>
            <a:r>
              <a:rPr lang="en-US" sz="2200" dirty="0" err="1">
                <a:solidFill>
                  <a:srgbClr val="000000"/>
                </a:solidFill>
                <a:latin typeface="inter-regular"/>
              </a:rPr>
              <a:t>FirstSwingExample</a:t>
            </a:r>
            <a:r>
              <a:rPr lang="en-US" sz="2200" dirty="0">
                <a:solidFill>
                  <a:srgbClr val="000000"/>
                </a:solidFill>
                <a:latin typeface="inter-regular"/>
              </a:rPr>
              <a:t> {  </a:t>
            </a:r>
          </a:p>
          <a:p>
            <a:pPr algn="just"/>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static</a:t>
            </a:r>
            <a:r>
              <a:rPr lang="en-US" sz="2200" dirty="0">
                <a:solidFill>
                  <a:srgbClr val="000000"/>
                </a:solidFill>
                <a:latin typeface="inter-regular"/>
              </a:rPr>
              <a:t> </a:t>
            </a:r>
            <a:r>
              <a:rPr lang="en-US" sz="2200" b="1" dirty="0">
                <a:solidFill>
                  <a:srgbClr val="006699"/>
                </a:solidFill>
                <a:latin typeface="inter-regular"/>
              </a:rPr>
              <a:t>void</a:t>
            </a:r>
            <a:r>
              <a:rPr lang="en-US" sz="2200" dirty="0">
                <a:solidFill>
                  <a:srgbClr val="000000"/>
                </a:solidFill>
                <a:latin typeface="inter-regular"/>
              </a:rPr>
              <a:t> main(String[] </a:t>
            </a:r>
            <a:r>
              <a:rPr lang="en-US" sz="2200" dirty="0" err="1">
                <a:solidFill>
                  <a:srgbClr val="000000"/>
                </a:solidFill>
                <a:latin typeface="inter-regular"/>
              </a:rPr>
              <a:t>args</a:t>
            </a:r>
            <a:r>
              <a:rPr lang="en-US" sz="2200" dirty="0">
                <a:solidFill>
                  <a:srgbClr val="000000"/>
                </a:solidFill>
                <a:latin typeface="inter-regular"/>
              </a:rPr>
              <a:t>) {  </a:t>
            </a:r>
          </a:p>
          <a:p>
            <a:pPr lvl="1" algn="just"/>
            <a:r>
              <a:rPr lang="en-US" sz="2200" dirty="0" err="1">
                <a:solidFill>
                  <a:srgbClr val="000000"/>
                </a:solidFill>
                <a:latin typeface="inter-regular"/>
              </a:rPr>
              <a:t>JFrame</a:t>
            </a:r>
            <a:r>
              <a:rPr lang="en-US" sz="2200" dirty="0">
                <a:solidFill>
                  <a:srgbClr val="000000"/>
                </a:solidFill>
                <a:latin typeface="inter-regular"/>
              </a:rPr>
              <a:t> f=</a:t>
            </a:r>
            <a:r>
              <a:rPr lang="en-US" sz="2200" b="1" dirty="0">
                <a:solidFill>
                  <a:srgbClr val="006699"/>
                </a:solidFill>
                <a:latin typeface="inter-regular"/>
              </a:rPr>
              <a:t>new</a:t>
            </a:r>
            <a:r>
              <a:rPr lang="en-US" sz="2200" dirty="0">
                <a:solidFill>
                  <a:srgbClr val="000000"/>
                </a:solidFill>
                <a:latin typeface="inter-regular"/>
              </a:rPr>
              <a:t> </a:t>
            </a:r>
            <a:r>
              <a:rPr lang="en-US" sz="2200" dirty="0" err="1">
                <a:solidFill>
                  <a:srgbClr val="000000"/>
                </a:solidFill>
                <a:latin typeface="inter-regular"/>
              </a:rPr>
              <a:t>JFrame</a:t>
            </a:r>
            <a:r>
              <a:rPr lang="en-US" sz="2200" dirty="0">
                <a:solidFill>
                  <a:srgbClr val="000000"/>
                </a:solidFill>
                <a:latin typeface="inter-regular"/>
              </a:rPr>
              <a:t>();</a:t>
            </a:r>
            <a:r>
              <a:rPr lang="en-US" sz="2200" dirty="0">
                <a:solidFill>
                  <a:srgbClr val="008200"/>
                </a:solidFill>
                <a:latin typeface="inter-regular"/>
              </a:rPr>
              <a:t>//creating instance of </a:t>
            </a:r>
            <a:r>
              <a:rPr lang="en-US" sz="2200" dirty="0" err="1">
                <a:solidFill>
                  <a:srgbClr val="008200"/>
                </a:solidFill>
                <a:latin typeface="inter-regular"/>
              </a:rPr>
              <a:t>JFrame</a:t>
            </a:r>
            <a:r>
              <a:rPr lang="en-US" sz="2200" dirty="0">
                <a:solidFill>
                  <a:srgbClr val="000000"/>
                </a:solidFill>
                <a:latin typeface="inter-regular"/>
              </a:rPr>
              <a:t>  </a:t>
            </a:r>
          </a:p>
          <a:p>
            <a:pPr lvl="1" algn="just"/>
            <a:r>
              <a:rPr lang="en-US" sz="2200" dirty="0">
                <a:solidFill>
                  <a:srgbClr val="000000"/>
                </a:solidFill>
                <a:latin typeface="inter-regular"/>
              </a:rPr>
              <a:t>          </a:t>
            </a:r>
          </a:p>
          <a:p>
            <a:pPr lvl="1" algn="just"/>
            <a:r>
              <a:rPr lang="en-US" sz="2200" dirty="0" err="1">
                <a:solidFill>
                  <a:srgbClr val="000000"/>
                </a:solidFill>
                <a:latin typeface="inter-regular"/>
              </a:rPr>
              <a:t>JButton</a:t>
            </a:r>
            <a:r>
              <a:rPr lang="en-US" sz="2200" dirty="0">
                <a:solidFill>
                  <a:srgbClr val="000000"/>
                </a:solidFill>
                <a:latin typeface="inter-regular"/>
              </a:rPr>
              <a:t> b=</a:t>
            </a:r>
            <a:r>
              <a:rPr lang="en-US" sz="2200" b="1" dirty="0">
                <a:solidFill>
                  <a:srgbClr val="006699"/>
                </a:solidFill>
                <a:latin typeface="inter-regular"/>
              </a:rPr>
              <a:t>new</a:t>
            </a:r>
            <a:r>
              <a:rPr lang="en-US" sz="2200" dirty="0">
                <a:solidFill>
                  <a:srgbClr val="000000"/>
                </a:solidFill>
                <a:latin typeface="inter-regular"/>
              </a:rPr>
              <a:t> </a:t>
            </a:r>
            <a:r>
              <a:rPr lang="en-US" sz="2200" dirty="0" err="1">
                <a:solidFill>
                  <a:srgbClr val="000000"/>
                </a:solidFill>
                <a:latin typeface="inter-regular"/>
              </a:rPr>
              <a:t>JButton</a:t>
            </a:r>
            <a:r>
              <a:rPr lang="en-US" sz="2200" dirty="0">
                <a:solidFill>
                  <a:srgbClr val="000000"/>
                </a:solidFill>
                <a:latin typeface="inter-regular"/>
              </a:rPr>
              <a:t>(</a:t>
            </a:r>
            <a:r>
              <a:rPr lang="en-US" sz="2200" dirty="0">
                <a:solidFill>
                  <a:srgbClr val="0000FF"/>
                </a:solidFill>
                <a:latin typeface="inter-regular"/>
              </a:rPr>
              <a:t>"click"</a:t>
            </a:r>
            <a:r>
              <a:rPr lang="en-US" sz="2200" dirty="0">
                <a:solidFill>
                  <a:srgbClr val="000000"/>
                </a:solidFill>
                <a:latin typeface="inter-regular"/>
              </a:rPr>
              <a:t>);</a:t>
            </a:r>
            <a:r>
              <a:rPr lang="en-US" sz="2200" dirty="0">
                <a:solidFill>
                  <a:srgbClr val="008200"/>
                </a:solidFill>
                <a:latin typeface="inter-regular"/>
              </a:rPr>
              <a:t>//creating instance of </a:t>
            </a:r>
            <a:r>
              <a:rPr lang="en-US" sz="2200" dirty="0" err="1">
                <a:solidFill>
                  <a:srgbClr val="008200"/>
                </a:solidFill>
                <a:latin typeface="inter-regular"/>
              </a:rPr>
              <a:t>JButton</a:t>
            </a:r>
            <a:r>
              <a:rPr lang="en-US" sz="2200" dirty="0">
                <a:solidFill>
                  <a:srgbClr val="000000"/>
                </a:solidFill>
                <a:latin typeface="inter-regular"/>
              </a:rPr>
              <a:t>  </a:t>
            </a:r>
          </a:p>
          <a:p>
            <a:pPr lvl="1" algn="just"/>
            <a:r>
              <a:rPr lang="en-US" sz="2200" dirty="0" err="1">
                <a:solidFill>
                  <a:srgbClr val="000000"/>
                </a:solidFill>
                <a:latin typeface="inter-regular"/>
              </a:rPr>
              <a:t>b.setBounds</a:t>
            </a:r>
            <a:r>
              <a:rPr lang="en-US" sz="2200" dirty="0">
                <a:solidFill>
                  <a:srgbClr val="000000"/>
                </a:solidFill>
                <a:latin typeface="inter-regular"/>
              </a:rPr>
              <a:t>(</a:t>
            </a:r>
            <a:r>
              <a:rPr lang="en-US" sz="2200" dirty="0">
                <a:solidFill>
                  <a:srgbClr val="C00000"/>
                </a:solidFill>
                <a:latin typeface="inter-regular"/>
              </a:rPr>
              <a:t>130</a:t>
            </a:r>
            <a:r>
              <a:rPr lang="en-US" sz="2200" dirty="0">
                <a:solidFill>
                  <a:srgbClr val="000000"/>
                </a:solidFill>
                <a:latin typeface="inter-regular"/>
              </a:rPr>
              <a:t>,</a:t>
            </a:r>
            <a:r>
              <a:rPr lang="en-US" sz="2200" dirty="0">
                <a:solidFill>
                  <a:srgbClr val="C00000"/>
                </a:solidFill>
                <a:latin typeface="inter-regular"/>
              </a:rPr>
              <a:t>100</a:t>
            </a:r>
            <a:r>
              <a:rPr lang="en-US" sz="2200" dirty="0">
                <a:solidFill>
                  <a:srgbClr val="000000"/>
                </a:solidFill>
                <a:latin typeface="inter-regular"/>
              </a:rPr>
              <a:t>,</a:t>
            </a:r>
            <a:r>
              <a:rPr lang="en-US" sz="2200" dirty="0">
                <a:solidFill>
                  <a:srgbClr val="C00000"/>
                </a:solidFill>
                <a:latin typeface="inter-regular"/>
              </a:rPr>
              <a:t>100</a:t>
            </a:r>
            <a:r>
              <a:rPr lang="en-US" sz="2200" dirty="0">
                <a:solidFill>
                  <a:srgbClr val="000000"/>
                </a:solidFill>
                <a:latin typeface="inter-regular"/>
              </a:rPr>
              <a:t>, </a:t>
            </a:r>
            <a:r>
              <a:rPr lang="en-US" sz="2200" dirty="0">
                <a:solidFill>
                  <a:srgbClr val="C00000"/>
                </a:solidFill>
                <a:latin typeface="inter-regular"/>
              </a:rPr>
              <a:t>40</a:t>
            </a:r>
            <a:r>
              <a:rPr lang="en-US" sz="2200" dirty="0">
                <a:solidFill>
                  <a:srgbClr val="000000"/>
                </a:solidFill>
                <a:latin typeface="inter-regular"/>
              </a:rPr>
              <a:t>);</a:t>
            </a:r>
            <a:r>
              <a:rPr lang="en-US" sz="2200" dirty="0">
                <a:solidFill>
                  <a:srgbClr val="008200"/>
                </a:solidFill>
                <a:latin typeface="inter-regular"/>
              </a:rPr>
              <a:t>//x axis, y axis, width, height</a:t>
            </a:r>
            <a:r>
              <a:rPr lang="en-US" sz="2200" dirty="0">
                <a:solidFill>
                  <a:srgbClr val="000000"/>
                </a:solidFill>
                <a:latin typeface="inter-regular"/>
              </a:rPr>
              <a:t>  </a:t>
            </a:r>
          </a:p>
          <a:p>
            <a:pPr lvl="1" algn="just"/>
            <a:r>
              <a:rPr lang="en-US" sz="2200" dirty="0">
                <a:solidFill>
                  <a:srgbClr val="000000"/>
                </a:solidFill>
                <a:latin typeface="inter-regular"/>
              </a:rPr>
              <a:t>          </a:t>
            </a:r>
          </a:p>
          <a:p>
            <a:pPr lvl="1" algn="just"/>
            <a:r>
              <a:rPr lang="en-US" sz="2200" dirty="0" err="1">
                <a:solidFill>
                  <a:srgbClr val="000000"/>
                </a:solidFill>
                <a:latin typeface="inter-regular"/>
              </a:rPr>
              <a:t>f.add</a:t>
            </a:r>
            <a:r>
              <a:rPr lang="en-US" sz="2200" dirty="0">
                <a:solidFill>
                  <a:srgbClr val="000000"/>
                </a:solidFill>
                <a:latin typeface="inter-regular"/>
              </a:rPr>
              <a:t>(b);</a:t>
            </a:r>
            <a:r>
              <a:rPr lang="en-US" sz="2200" dirty="0">
                <a:solidFill>
                  <a:srgbClr val="008200"/>
                </a:solidFill>
                <a:latin typeface="inter-regular"/>
              </a:rPr>
              <a:t>//adding button in </a:t>
            </a:r>
            <a:r>
              <a:rPr lang="en-US" sz="2200" dirty="0" err="1">
                <a:solidFill>
                  <a:srgbClr val="008200"/>
                </a:solidFill>
                <a:latin typeface="inter-regular"/>
              </a:rPr>
              <a:t>JFrame</a:t>
            </a:r>
            <a:r>
              <a:rPr lang="en-US" sz="2200" dirty="0">
                <a:solidFill>
                  <a:srgbClr val="000000"/>
                </a:solidFill>
                <a:latin typeface="inter-regular"/>
              </a:rPr>
              <a:t>  </a:t>
            </a:r>
          </a:p>
          <a:p>
            <a:pPr lvl="1" algn="just"/>
            <a:r>
              <a:rPr lang="en-US" sz="2200" dirty="0">
                <a:solidFill>
                  <a:srgbClr val="000000"/>
                </a:solidFill>
                <a:latin typeface="inter-regular"/>
              </a:rPr>
              <a:t>          </a:t>
            </a:r>
          </a:p>
          <a:p>
            <a:pPr lvl="1" algn="just"/>
            <a:r>
              <a:rPr lang="en-US" sz="2200" dirty="0" err="1">
                <a:solidFill>
                  <a:srgbClr val="000000"/>
                </a:solidFill>
                <a:latin typeface="inter-regular"/>
              </a:rPr>
              <a:t>f.setSize</a:t>
            </a:r>
            <a:r>
              <a:rPr lang="en-US" sz="2200" dirty="0">
                <a:solidFill>
                  <a:srgbClr val="000000"/>
                </a:solidFill>
                <a:latin typeface="inter-regular"/>
              </a:rPr>
              <a:t>(</a:t>
            </a:r>
            <a:r>
              <a:rPr lang="en-US" sz="2200" dirty="0">
                <a:solidFill>
                  <a:srgbClr val="C00000"/>
                </a:solidFill>
                <a:latin typeface="inter-regular"/>
              </a:rPr>
              <a:t>400</a:t>
            </a:r>
            <a:r>
              <a:rPr lang="en-US" sz="2200" dirty="0">
                <a:solidFill>
                  <a:srgbClr val="000000"/>
                </a:solidFill>
                <a:latin typeface="inter-regular"/>
              </a:rPr>
              <a:t>,</a:t>
            </a:r>
            <a:r>
              <a:rPr lang="en-US" sz="2200" dirty="0">
                <a:solidFill>
                  <a:srgbClr val="C00000"/>
                </a:solidFill>
                <a:latin typeface="inter-regular"/>
              </a:rPr>
              <a:t>500</a:t>
            </a:r>
            <a:r>
              <a:rPr lang="en-US" sz="2200" dirty="0">
                <a:solidFill>
                  <a:srgbClr val="000000"/>
                </a:solidFill>
                <a:latin typeface="inter-regular"/>
              </a:rPr>
              <a:t>);</a:t>
            </a:r>
            <a:r>
              <a:rPr lang="en-US" sz="2200" dirty="0">
                <a:solidFill>
                  <a:srgbClr val="008200"/>
                </a:solidFill>
                <a:latin typeface="inter-regular"/>
              </a:rPr>
              <a:t>//400 width and 500 height</a:t>
            </a:r>
            <a:r>
              <a:rPr lang="en-US" sz="2200" dirty="0">
                <a:solidFill>
                  <a:srgbClr val="000000"/>
                </a:solidFill>
                <a:latin typeface="inter-regular"/>
              </a:rPr>
              <a:t>  </a:t>
            </a:r>
          </a:p>
          <a:p>
            <a:pPr lvl="1" algn="just"/>
            <a:r>
              <a:rPr lang="en-US" sz="2200" dirty="0" err="1">
                <a:solidFill>
                  <a:srgbClr val="000000"/>
                </a:solidFill>
                <a:latin typeface="inter-regular"/>
              </a:rPr>
              <a:t>f.setLayout</a:t>
            </a:r>
            <a:r>
              <a:rPr lang="en-US" sz="2200" dirty="0">
                <a:solidFill>
                  <a:srgbClr val="000000"/>
                </a:solidFill>
                <a:latin typeface="inter-regular"/>
              </a:rPr>
              <a:t>(</a:t>
            </a:r>
            <a:r>
              <a:rPr lang="en-US" sz="2200" b="1" dirty="0">
                <a:solidFill>
                  <a:srgbClr val="006699"/>
                </a:solidFill>
                <a:latin typeface="inter-regular"/>
              </a:rPr>
              <a:t>null</a:t>
            </a:r>
            <a:r>
              <a:rPr lang="en-US" sz="2200" dirty="0">
                <a:solidFill>
                  <a:srgbClr val="000000"/>
                </a:solidFill>
                <a:latin typeface="inter-regular"/>
              </a:rPr>
              <a:t>);</a:t>
            </a:r>
            <a:r>
              <a:rPr lang="en-US" sz="2200" dirty="0">
                <a:solidFill>
                  <a:srgbClr val="008200"/>
                </a:solidFill>
                <a:latin typeface="inter-regular"/>
              </a:rPr>
              <a:t>//using no layout managers</a:t>
            </a:r>
            <a:r>
              <a:rPr lang="en-US" sz="2200" dirty="0">
                <a:solidFill>
                  <a:srgbClr val="000000"/>
                </a:solidFill>
                <a:latin typeface="inter-regular"/>
              </a:rPr>
              <a:t>  </a:t>
            </a:r>
          </a:p>
          <a:p>
            <a:pPr lvl="1" algn="just"/>
            <a:r>
              <a:rPr lang="en-US" sz="2200" dirty="0" err="1">
                <a:solidFill>
                  <a:srgbClr val="000000"/>
                </a:solidFill>
                <a:latin typeface="inter-regular"/>
              </a:rPr>
              <a:t>f.setVisible</a:t>
            </a:r>
            <a:r>
              <a:rPr lang="en-US" sz="2200" dirty="0">
                <a:solidFill>
                  <a:srgbClr val="000000"/>
                </a:solidFill>
                <a:latin typeface="inter-regular"/>
              </a:rPr>
              <a:t>(</a:t>
            </a:r>
            <a:r>
              <a:rPr lang="en-US" sz="2200" b="1" dirty="0">
                <a:solidFill>
                  <a:srgbClr val="006699"/>
                </a:solidFill>
                <a:latin typeface="inter-regular"/>
              </a:rPr>
              <a:t>true</a:t>
            </a:r>
            <a:r>
              <a:rPr lang="en-US" sz="2200" dirty="0">
                <a:solidFill>
                  <a:srgbClr val="000000"/>
                </a:solidFill>
                <a:latin typeface="inter-regular"/>
              </a:rPr>
              <a:t>);</a:t>
            </a:r>
            <a:r>
              <a:rPr lang="en-US" sz="2200" dirty="0">
                <a:solidFill>
                  <a:srgbClr val="008200"/>
                </a:solidFill>
                <a:latin typeface="inter-regular"/>
              </a:rPr>
              <a:t>//making the frame visible</a:t>
            </a:r>
            <a:r>
              <a:rPr lang="en-US" sz="2200" dirty="0">
                <a:solidFill>
                  <a:srgbClr val="000000"/>
                </a:solidFill>
                <a:latin typeface="inter-regular"/>
              </a:rPr>
              <a:t>  </a:t>
            </a:r>
          </a:p>
          <a:p>
            <a:pPr algn="just"/>
            <a:r>
              <a:rPr lang="en-US" sz="2200" dirty="0">
                <a:solidFill>
                  <a:srgbClr val="000000"/>
                </a:solidFill>
                <a:latin typeface="inter-regular"/>
              </a:rPr>
              <a:t>}  </a:t>
            </a:r>
          </a:p>
          <a:p>
            <a:pPr algn="just"/>
            <a:r>
              <a:rPr lang="en-US" sz="2200" dirty="0">
                <a:solidFill>
                  <a:srgbClr val="000000"/>
                </a:solidFill>
                <a:latin typeface="inter-regular"/>
              </a:rPr>
              <a:t>}</a:t>
            </a:r>
            <a:endParaRPr lang="en-US" sz="2200" b="0" i="0" dirty="0">
              <a:solidFill>
                <a:srgbClr val="000000"/>
              </a:solidFill>
              <a:effectLst/>
              <a:latin typeface="inter-regular"/>
            </a:endParaRPr>
          </a:p>
        </p:txBody>
      </p:sp>
      <p:sp>
        <p:nvSpPr>
          <p:cNvPr id="5" name="Rectangle 4"/>
          <p:cNvSpPr/>
          <p:nvPr/>
        </p:nvSpPr>
        <p:spPr>
          <a:xfrm>
            <a:off x="1262130" y="333709"/>
            <a:ext cx="6490952" cy="523220"/>
          </a:xfrm>
          <a:prstGeom prst="rect">
            <a:avLst/>
          </a:prstGeom>
        </p:spPr>
        <p:txBody>
          <a:bodyPr wrap="square">
            <a:spAutoFit/>
          </a:bodyPr>
          <a:lstStyle/>
          <a:p>
            <a:pPr algn="just"/>
            <a:r>
              <a:rPr lang="en-US" sz="2800" b="1" dirty="0">
                <a:latin typeface="+mj-lt"/>
                <a:cs typeface="Calibri" panose="020F0502020204030204" pitchFamily="34" charset="0"/>
              </a:rPr>
              <a:t>Simple Java Swing Example</a:t>
            </a:r>
            <a:endParaRPr lang="en-US" sz="2800" b="1" i="0" dirty="0">
              <a:effectLst/>
              <a:latin typeface="+mj-lt"/>
              <a:cs typeface="Calibri" panose="020F0502020204030204" pitchFamily="34" charset="0"/>
            </a:endParaRPr>
          </a:p>
        </p:txBody>
      </p:sp>
    </p:spTree>
    <p:extLst>
      <p:ext uri="{BB962C8B-B14F-4D97-AF65-F5344CB8AC3E}">
        <p14:creationId xmlns:p14="http://schemas.microsoft.com/office/powerpoint/2010/main" val="264579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09" y="590255"/>
            <a:ext cx="9633397" cy="5509200"/>
          </a:xfrm>
          <a:prstGeom prst="rect">
            <a:avLst/>
          </a:prstGeom>
        </p:spPr>
        <p:txBody>
          <a:bodyPr wrap="square">
            <a:spAutoFit/>
          </a:bodyPr>
          <a:lstStyle/>
          <a:p>
            <a:pPr algn="just"/>
            <a:r>
              <a:rPr lang="en-US" sz="2200" b="1" dirty="0">
                <a:solidFill>
                  <a:srgbClr val="006699"/>
                </a:solidFill>
                <a:latin typeface="inter-regular"/>
              </a:rPr>
              <a:t>import</a:t>
            </a:r>
            <a:r>
              <a:rPr lang="en-US" sz="2200" dirty="0">
                <a:solidFill>
                  <a:srgbClr val="000000"/>
                </a:solidFill>
                <a:latin typeface="inter-regular"/>
              </a:rPr>
              <a:t> </a:t>
            </a:r>
            <a:r>
              <a:rPr lang="en-US" sz="2200" dirty="0" err="1">
                <a:solidFill>
                  <a:srgbClr val="000000"/>
                </a:solidFill>
                <a:latin typeface="inter-regular"/>
              </a:rPr>
              <a:t>javax.swing</a:t>
            </a:r>
            <a:r>
              <a:rPr lang="en-US" sz="2200" dirty="0">
                <a:solidFill>
                  <a:srgbClr val="000000"/>
                </a:solidFill>
                <a:latin typeface="inter-regular"/>
              </a:rPr>
              <a:t>.*;  </a:t>
            </a:r>
          </a:p>
          <a:p>
            <a:pPr algn="just"/>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class</a:t>
            </a:r>
            <a:r>
              <a:rPr lang="en-US" sz="2200" dirty="0">
                <a:solidFill>
                  <a:srgbClr val="000000"/>
                </a:solidFill>
                <a:latin typeface="inter-regular"/>
              </a:rPr>
              <a:t> Simple {  </a:t>
            </a:r>
          </a:p>
          <a:p>
            <a:pPr algn="just"/>
            <a:r>
              <a:rPr lang="en-US" sz="2200" dirty="0" err="1">
                <a:solidFill>
                  <a:srgbClr val="000000"/>
                </a:solidFill>
                <a:latin typeface="inter-regular"/>
              </a:rPr>
              <a:t>JFrame</a:t>
            </a:r>
            <a:r>
              <a:rPr lang="en-US" sz="2200" dirty="0">
                <a:solidFill>
                  <a:srgbClr val="000000"/>
                </a:solidFill>
                <a:latin typeface="inter-regular"/>
              </a:rPr>
              <a:t> f;  </a:t>
            </a:r>
          </a:p>
          <a:p>
            <a:pPr algn="just"/>
            <a:r>
              <a:rPr lang="en-US" sz="2200" dirty="0">
                <a:solidFill>
                  <a:srgbClr val="000000"/>
                </a:solidFill>
                <a:latin typeface="inter-regular"/>
              </a:rPr>
              <a:t>Simple(){  </a:t>
            </a:r>
          </a:p>
          <a:p>
            <a:pPr algn="just"/>
            <a:r>
              <a:rPr lang="en-US" sz="2200" dirty="0">
                <a:solidFill>
                  <a:srgbClr val="000000"/>
                </a:solidFill>
                <a:latin typeface="inter-regular"/>
              </a:rPr>
              <a:t>f=</a:t>
            </a:r>
            <a:r>
              <a:rPr lang="en-US" sz="2200" b="1" dirty="0">
                <a:solidFill>
                  <a:srgbClr val="006699"/>
                </a:solidFill>
                <a:latin typeface="inter-regular"/>
              </a:rPr>
              <a:t>new</a:t>
            </a:r>
            <a:r>
              <a:rPr lang="en-US" sz="2200" dirty="0">
                <a:solidFill>
                  <a:srgbClr val="000000"/>
                </a:solidFill>
                <a:latin typeface="inter-regular"/>
              </a:rPr>
              <a:t> </a:t>
            </a:r>
            <a:r>
              <a:rPr lang="en-US" sz="2200" dirty="0" err="1">
                <a:solidFill>
                  <a:srgbClr val="000000"/>
                </a:solidFill>
                <a:latin typeface="inter-regular"/>
              </a:rPr>
              <a:t>JFrame</a:t>
            </a:r>
            <a:r>
              <a:rPr lang="en-US" sz="2200" dirty="0">
                <a:solidFill>
                  <a:srgbClr val="000000"/>
                </a:solidFill>
                <a:latin typeface="inter-regular"/>
              </a:rPr>
              <a:t>();</a:t>
            </a:r>
            <a:r>
              <a:rPr lang="en-US" sz="2200" dirty="0">
                <a:solidFill>
                  <a:srgbClr val="008200"/>
                </a:solidFill>
                <a:latin typeface="inter-regular"/>
              </a:rPr>
              <a:t>//creating instance of </a:t>
            </a:r>
            <a:r>
              <a:rPr lang="en-US" sz="2200" dirty="0" err="1">
                <a:solidFill>
                  <a:srgbClr val="008200"/>
                </a:solidFill>
                <a:latin typeface="inter-regular"/>
              </a:rPr>
              <a:t>JFrame</a:t>
            </a:r>
            <a:r>
              <a:rPr lang="en-US" sz="2200" dirty="0">
                <a:solidFill>
                  <a:srgbClr val="000000"/>
                </a:solidFill>
                <a:latin typeface="inter-regular"/>
              </a:rPr>
              <a:t>           </a:t>
            </a:r>
          </a:p>
          <a:p>
            <a:pPr algn="just"/>
            <a:r>
              <a:rPr lang="en-US" sz="2200" dirty="0" err="1">
                <a:solidFill>
                  <a:srgbClr val="000000"/>
                </a:solidFill>
                <a:latin typeface="inter-regular"/>
              </a:rPr>
              <a:t>JButton</a:t>
            </a:r>
            <a:r>
              <a:rPr lang="en-US" sz="2200" dirty="0">
                <a:solidFill>
                  <a:srgbClr val="000000"/>
                </a:solidFill>
                <a:latin typeface="inter-regular"/>
              </a:rPr>
              <a:t> b=</a:t>
            </a:r>
            <a:r>
              <a:rPr lang="en-US" sz="2200" b="1" dirty="0">
                <a:solidFill>
                  <a:srgbClr val="006699"/>
                </a:solidFill>
                <a:latin typeface="inter-regular"/>
              </a:rPr>
              <a:t>new</a:t>
            </a:r>
            <a:r>
              <a:rPr lang="en-US" sz="2200" dirty="0">
                <a:solidFill>
                  <a:srgbClr val="000000"/>
                </a:solidFill>
                <a:latin typeface="inter-regular"/>
              </a:rPr>
              <a:t> </a:t>
            </a:r>
            <a:r>
              <a:rPr lang="en-US" sz="2200" dirty="0" err="1">
                <a:solidFill>
                  <a:srgbClr val="000000"/>
                </a:solidFill>
                <a:latin typeface="inter-regular"/>
              </a:rPr>
              <a:t>JButton</a:t>
            </a:r>
            <a:r>
              <a:rPr lang="en-US" sz="2200" dirty="0">
                <a:solidFill>
                  <a:srgbClr val="000000"/>
                </a:solidFill>
                <a:latin typeface="inter-regular"/>
              </a:rPr>
              <a:t>(</a:t>
            </a:r>
            <a:r>
              <a:rPr lang="en-US" sz="2200" dirty="0">
                <a:solidFill>
                  <a:srgbClr val="0000FF"/>
                </a:solidFill>
                <a:latin typeface="inter-regular"/>
              </a:rPr>
              <a:t>"click"</a:t>
            </a:r>
            <a:r>
              <a:rPr lang="en-US" sz="2200" dirty="0">
                <a:solidFill>
                  <a:srgbClr val="000000"/>
                </a:solidFill>
                <a:latin typeface="inter-regular"/>
              </a:rPr>
              <a:t>);</a:t>
            </a:r>
            <a:r>
              <a:rPr lang="en-US" sz="2200" dirty="0">
                <a:solidFill>
                  <a:srgbClr val="008200"/>
                </a:solidFill>
                <a:latin typeface="inter-regular"/>
              </a:rPr>
              <a:t>//creating instance of </a:t>
            </a:r>
            <a:r>
              <a:rPr lang="en-US" sz="2200" dirty="0" err="1">
                <a:solidFill>
                  <a:srgbClr val="008200"/>
                </a:solidFill>
                <a:latin typeface="inter-regular"/>
              </a:rPr>
              <a:t>JButton</a:t>
            </a:r>
            <a:r>
              <a:rPr lang="en-US" sz="2200" dirty="0">
                <a:solidFill>
                  <a:srgbClr val="000000"/>
                </a:solidFill>
                <a:latin typeface="inter-regular"/>
              </a:rPr>
              <a:t>  </a:t>
            </a:r>
          </a:p>
          <a:p>
            <a:pPr algn="just"/>
            <a:r>
              <a:rPr lang="en-US" sz="2200" dirty="0" err="1">
                <a:solidFill>
                  <a:srgbClr val="000000"/>
                </a:solidFill>
                <a:latin typeface="inter-regular"/>
              </a:rPr>
              <a:t>b.setBounds</a:t>
            </a:r>
            <a:r>
              <a:rPr lang="en-US" sz="2200" dirty="0">
                <a:solidFill>
                  <a:srgbClr val="000000"/>
                </a:solidFill>
                <a:latin typeface="inter-regular"/>
              </a:rPr>
              <a:t>(</a:t>
            </a:r>
            <a:r>
              <a:rPr lang="en-US" sz="2200" dirty="0">
                <a:solidFill>
                  <a:srgbClr val="C00000"/>
                </a:solidFill>
                <a:latin typeface="inter-regular"/>
              </a:rPr>
              <a:t>130</a:t>
            </a:r>
            <a:r>
              <a:rPr lang="en-US" sz="2200" dirty="0">
                <a:solidFill>
                  <a:srgbClr val="000000"/>
                </a:solidFill>
                <a:latin typeface="inter-regular"/>
              </a:rPr>
              <a:t>,</a:t>
            </a:r>
            <a:r>
              <a:rPr lang="en-US" sz="2200" dirty="0">
                <a:solidFill>
                  <a:srgbClr val="C00000"/>
                </a:solidFill>
                <a:latin typeface="inter-regular"/>
              </a:rPr>
              <a:t>100</a:t>
            </a:r>
            <a:r>
              <a:rPr lang="en-US" sz="2200" dirty="0">
                <a:solidFill>
                  <a:srgbClr val="000000"/>
                </a:solidFill>
                <a:latin typeface="inter-regular"/>
              </a:rPr>
              <a:t>,</a:t>
            </a:r>
            <a:r>
              <a:rPr lang="en-US" sz="2200" dirty="0">
                <a:solidFill>
                  <a:srgbClr val="C00000"/>
                </a:solidFill>
                <a:latin typeface="inter-regular"/>
              </a:rPr>
              <a:t>100</a:t>
            </a:r>
            <a:r>
              <a:rPr lang="en-US" sz="2200" dirty="0">
                <a:solidFill>
                  <a:srgbClr val="000000"/>
                </a:solidFill>
                <a:latin typeface="inter-regular"/>
              </a:rPr>
              <a:t>, </a:t>
            </a:r>
            <a:r>
              <a:rPr lang="en-US" sz="2200" dirty="0">
                <a:solidFill>
                  <a:srgbClr val="C00000"/>
                </a:solidFill>
                <a:latin typeface="inter-regular"/>
              </a:rPr>
              <a:t>40</a:t>
            </a:r>
            <a:r>
              <a:rPr lang="en-US" sz="2200" dirty="0">
                <a:solidFill>
                  <a:srgbClr val="000000"/>
                </a:solidFill>
                <a:latin typeface="inter-regular"/>
              </a:rPr>
              <a:t>);            </a:t>
            </a:r>
          </a:p>
          <a:p>
            <a:pPr algn="just"/>
            <a:r>
              <a:rPr lang="en-US" sz="2200" dirty="0" err="1">
                <a:solidFill>
                  <a:srgbClr val="000000"/>
                </a:solidFill>
                <a:latin typeface="inter-regular"/>
              </a:rPr>
              <a:t>f.add</a:t>
            </a:r>
            <a:r>
              <a:rPr lang="en-US" sz="2200" dirty="0">
                <a:solidFill>
                  <a:srgbClr val="000000"/>
                </a:solidFill>
                <a:latin typeface="inter-regular"/>
              </a:rPr>
              <a:t>(b);</a:t>
            </a:r>
            <a:r>
              <a:rPr lang="en-US" sz="2200" dirty="0">
                <a:solidFill>
                  <a:srgbClr val="008200"/>
                </a:solidFill>
                <a:latin typeface="inter-regular"/>
              </a:rPr>
              <a:t>//adding button in </a:t>
            </a:r>
            <a:r>
              <a:rPr lang="en-US" sz="2200" dirty="0" err="1">
                <a:solidFill>
                  <a:srgbClr val="008200"/>
                </a:solidFill>
                <a:latin typeface="inter-regular"/>
              </a:rPr>
              <a:t>JFrame</a:t>
            </a:r>
            <a:r>
              <a:rPr lang="en-US" sz="2200" dirty="0">
                <a:solidFill>
                  <a:srgbClr val="000000"/>
                </a:solidFill>
                <a:latin typeface="inter-regular"/>
              </a:rPr>
              <a:t>  </a:t>
            </a:r>
          </a:p>
          <a:p>
            <a:pPr algn="just"/>
            <a:r>
              <a:rPr lang="en-US" sz="2200" dirty="0" smtClean="0">
                <a:solidFill>
                  <a:srgbClr val="000000"/>
                </a:solidFill>
                <a:latin typeface="inter-regular"/>
              </a:rPr>
              <a:t>          </a:t>
            </a:r>
          </a:p>
          <a:p>
            <a:pPr algn="just"/>
            <a:r>
              <a:rPr lang="en-US" sz="2200" dirty="0" err="1" smtClean="0">
                <a:solidFill>
                  <a:srgbClr val="000000"/>
                </a:solidFill>
                <a:latin typeface="inter-regular"/>
              </a:rPr>
              <a:t>f.setSize</a:t>
            </a:r>
            <a:r>
              <a:rPr lang="en-US" sz="2200" dirty="0" smtClean="0">
                <a:solidFill>
                  <a:srgbClr val="000000"/>
                </a:solidFill>
                <a:latin typeface="inter-regular"/>
              </a:rPr>
              <a:t>(</a:t>
            </a:r>
            <a:r>
              <a:rPr lang="en-US" sz="2200" dirty="0" smtClean="0">
                <a:solidFill>
                  <a:srgbClr val="C00000"/>
                </a:solidFill>
                <a:latin typeface="inter-regular"/>
              </a:rPr>
              <a:t>400</a:t>
            </a:r>
            <a:r>
              <a:rPr lang="en-US" sz="2200" dirty="0" smtClean="0">
                <a:solidFill>
                  <a:srgbClr val="000000"/>
                </a:solidFill>
                <a:latin typeface="inter-regular"/>
              </a:rPr>
              <a:t>,</a:t>
            </a:r>
            <a:r>
              <a:rPr lang="en-US" sz="2200" dirty="0" smtClean="0">
                <a:solidFill>
                  <a:srgbClr val="C00000"/>
                </a:solidFill>
                <a:latin typeface="inter-regular"/>
              </a:rPr>
              <a:t>500</a:t>
            </a:r>
            <a:r>
              <a:rPr lang="en-US" sz="2200" dirty="0">
                <a:solidFill>
                  <a:srgbClr val="000000"/>
                </a:solidFill>
                <a:latin typeface="inter-regular"/>
              </a:rPr>
              <a:t>);</a:t>
            </a:r>
            <a:r>
              <a:rPr lang="en-US" sz="2200" dirty="0">
                <a:solidFill>
                  <a:srgbClr val="008200"/>
                </a:solidFill>
                <a:latin typeface="inter-regular"/>
              </a:rPr>
              <a:t>//400 width and 500 height</a:t>
            </a:r>
            <a:r>
              <a:rPr lang="en-US" sz="2200" dirty="0">
                <a:solidFill>
                  <a:srgbClr val="000000"/>
                </a:solidFill>
                <a:latin typeface="inter-regular"/>
              </a:rPr>
              <a:t>  </a:t>
            </a:r>
          </a:p>
          <a:p>
            <a:pPr algn="just"/>
            <a:r>
              <a:rPr lang="en-US" sz="2200" dirty="0" err="1">
                <a:solidFill>
                  <a:srgbClr val="000000"/>
                </a:solidFill>
                <a:latin typeface="inter-regular"/>
              </a:rPr>
              <a:t>f.setLayout</a:t>
            </a:r>
            <a:r>
              <a:rPr lang="en-US" sz="2200" dirty="0">
                <a:solidFill>
                  <a:srgbClr val="000000"/>
                </a:solidFill>
                <a:latin typeface="inter-regular"/>
              </a:rPr>
              <a:t>(</a:t>
            </a:r>
            <a:r>
              <a:rPr lang="en-US" sz="2200" b="1" dirty="0">
                <a:solidFill>
                  <a:srgbClr val="006699"/>
                </a:solidFill>
                <a:latin typeface="inter-regular"/>
              </a:rPr>
              <a:t>null</a:t>
            </a:r>
            <a:r>
              <a:rPr lang="en-US" sz="2200" dirty="0">
                <a:solidFill>
                  <a:srgbClr val="000000"/>
                </a:solidFill>
                <a:latin typeface="inter-regular"/>
              </a:rPr>
              <a:t>);</a:t>
            </a:r>
            <a:r>
              <a:rPr lang="en-US" sz="2200" dirty="0">
                <a:solidFill>
                  <a:srgbClr val="008200"/>
                </a:solidFill>
                <a:latin typeface="inter-regular"/>
              </a:rPr>
              <a:t>//using no layout managers</a:t>
            </a:r>
            <a:r>
              <a:rPr lang="en-US" sz="2200" dirty="0">
                <a:solidFill>
                  <a:srgbClr val="000000"/>
                </a:solidFill>
                <a:latin typeface="inter-regular"/>
              </a:rPr>
              <a:t>  </a:t>
            </a:r>
          </a:p>
          <a:p>
            <a:pPr algn="just"/>
            <a:r>
              <a:rPr lang="en-US" sz="2200" dirty="0" err="1">
                <a:solidFill>
                  <a:srgbClr val="000000"/>
                </a:solidFill>
                <a:latin typeface="inter-regular"/>
              </a:rPr>
              <a:t>f.setVisible</a:t>
            </a:r>
            <a:r>
              <a:rPr lang="en-US" sz="2200" dirty="0">
                <a:solidFill>
                  <a:srgbClr val="000000"/>
                </a:solidFill>
                <a:latin typeface="inter-regular"/>
              </a:rPr>
              <a:t>(</a:t>
            </a:r>
            <a:r>
              <a:rPr lang="en-US" sz="2200" b="1" dirty="0">
                <a:solidFill>
                  <a:srgbClr val="006699"/>
                </a:solidFill>
                <a:latin typeface="inter-regular"/>
              </a:rPr>
              <a:t>true</a:t>
            </a:r>
            <a:r>
              <a:rPr lang="en-US" sz="2200" dirty="0">
                <a:solidFill>
                  <a:srgbClr val="000000"/>
                </a:solidFill>
                <a:latin typeface="inter-regular"/>
              </a:rPr>
              <a:t>);</a:t>
            </a:r>
            <a:r>
              <a:rPr lang="en-US" sz="2200" dirty="0">
                <a:solidFill>
                  <a:srgbClr val="008200"/>
                </a:solidFill>
                <a:latin typeface="inter-regular"/>
              </a:rPr>
              <a:t>//making the frame visible</a:t>
            </a:r>
            <a:r>
              <a:rPr lang="en-US" sz="2200" dirty="0">
                <a:solidFill>
                  <a:srgbClr val="000000"/>
                </a:solidFill>
                <a:latin typeface="inter-regular"/>
              </a:rPr>
              <a:t>  </a:t>
            </a:r>
          </a:p>
          <a:p>
            <a:pPr algn="just"/>
            <a:r>
              <a:rPr lang="en-US" sz="2200" dirty="0">
                <a:solidFill>
                  <a:srgbClr val="000000"/>
                </a:solidFill>
                <a:latin typeface="inter-regular"/>
              </a:rPr>
              <a:t>}    </a:t>
            </a:r>
          </a:p>
          <a:p>
            <a:pPr algn="just"/>
            <a:r>
              <a:rPr lang="en-US" sz="2200" b="1" dirty="0">
                <a:solidFill>
                  <a:srgbClr val="006699"/>
                </a:solidFill>
                <a:latin typeface="inter-regular"/>
              </a:rPr>
              <a:t>public</a:t>
            </a:r>
            <a:r>
              <a:rPr lang="en-US" sz="2200" dirty="0">
                <a:solidFill>
                  <a:srgbClr val="000000"/>
                </a:solidFill>
                <a:latin typeface="inter-regular"/>
              </a:rPr>
              <a:t> </a:t>
            </a:r>
            <a:r>
              <a:rPr lang="en-US" sz="2200" b="1" dirty="0">
                <a:solidFill>
                  <a:srgbClr val="006699"/>
                </a:solidFill>
                <a:latin typeface="inter-regular"/>
              </a:rPr>
              <a:t>static</a:t>
            </a:r>
            <a:r>
              <a:rPr lang="en-US" sz="2200" dirty="0">
                <a:solidFill>
                  <a:srgbClr val="000000"/>
                </a:solidFill>
                <a:latin typeface="inter-regular"/>
              </a:rPr>
              <a:t> </a:t>
            </a:r>
            <a:r>
              <a:rPr lang="en-US" sz="2200" b="1" dirty="0">
                <a:solidFill>
                  <a:srgbClr val="006699"/>
                </a:solidFill>
                <a:latin typeface="inter-regular"/>
              </a:rPr>
              <a:t>void</a:t>
            </a:r>
            <a:r>
              <a:rPr lang="en-US" sz="2200" dirty="0">
                <a:solidFill>
                  <a:srgbClr val="000000"/>
                </a:solidFill>
                <a:latin typeface="inter-regular"/>
              </a:rPr>
              <a:t> main(String[] </a:t>
            </a:r>
            <a:r>
              <a:rPr lang="en-US" sz="2200" dirty="0" err="1">
                <a:solidFill>
                  <a:srgbClr val="000000"/>
                </a:solidFill>
                <a:latin typeface="inter-regular"/>
              </a:rPr>
              <a:t>args</a:t>
            </a:r>
            <a:r>
              <a:rPr lang="en-US" sz="2200" dirty="0">
                <a:solidFill>
                  <a:srgbClr val="000000"/>
                </a:solidFill>
                <a:latin typeface="inter-regular"/>
              </a:rPr>
              <a:t>) {  </a:t>
            </a:r>
          </a:p>
          <a:p>
            <a:pPr algn="just"/>
            <a:r>
              <a:rPr lang="en-US" sz="2200" b="1" dirty="0">
                <a:solidFill>
                  <a:srgbClr val="006699"/>
                </a:solidFill>
                <a:latin typeface="inter-regular"/>
              </a:rPr>
              <a:t>new</a:t>
            </a:r>
            <a:r>
              <a:rPr lang="en-US" sz="2200" dirty="0">
                <a:solidFill>
                  <a:srgbClr val="000000"/>
                </a:solidFill>
                <a:latin typeface="inter-regular"/>
              </a:rPr>
              <a:t> Simple();  </a:t>
            </a:r>
          </a:p>
          <a:p>
            <a:pPr algn="just"/>
            <a:r>
              <a:rPr lang="en-US" sz="2200" dirty="0">
                <a:solidFill>
                  <a:srgbClr val="000000"/>
                </a:solidFill>
                <a:latin typeface="inter-regular"/>
              </a:rPr>
              <a:t>}  </a:t>
            </a:r>
            <a:r>
              <a:rPr lang="en-US" sz="2200" dirty="0" smtClean="0">
                <a:solidFill>
                  <a:srgbClr val="000000"/>
                </a:solidFill>
                <a:latin typeface="inter-regular"/>
              </a:rPr>
              <a:t>}</a:t>
            </a:r>
            <a:r>
              <a:rPr lang="en-US" sz="2200" dirty="0">
                <a:solidFill>
                  <a:srgbClr val="000000"/>
                </a:solidFill>
                <a:latin typeface="inter-regular"/>
              </a:rPr>
              <a:t> </a:t>
            </a:r>
            <a:endParaRPr lang="en-US" sz="2200" b="0" i="0" dirty="0">
              <a:solidFill>
                <a:srgbClr val="000000"/>
              </a:solidFill>
              <a:effectLst/>
              <a:latin typeface="inter-regular"/>
            </a:endParaRPr>
          </a:p>
        </p:txBody>
      </p:sp>
      <p:sp>
        <p:nvSpPr>
          <p:cNvPr id="4" name="Rectangle 3"/>
          <p:cNvSpPr/>
          <p:nvPr/>
        </p:nvSpPr>
        <p:spPr>
          <a:xfrm>
            <a:off x="1030309" y="67035"/>
            <a:ext cx="7087687" cy="523220"/>
          </a:xfrm>
          <a:prstGeom prst="rect">
            <a:avLst/>
          </a:prstGeom>
        </p:spPr>
        <p:txBody>
          <a:bodyPr wrap="square">
            <a:spAutoFit/>
          </a:bodyPr>
          <a:lstStyle/>
          <a:p>
            <a:pPr algn="just"/>
            <a:r>
              <a:rPr lang="en-US" sz="2800" b="1" dirty="0">
                <a:latin typeface="+mj-lt"/>
              </a:rPr>
              <a:t>Swing by Association inside constructor</a:t>
            </a:r>
            <a:endParaRPr lang="en-US" sz="2800" b="1" i="0" dirty="0">
              <a:effectLst/>
              <a:latin typeface="+mj-lt"/>
            </a:endParaRPr>
          </a:p>
        </p:txBody>
      </p:sp>
    </p:spTree>
    <p:extLst>
      <p:ext uri="{BB962C8B-B14F-4D97-AF65-F5344CB8AC3E}">
        <p14:creationId xmlns:p14="http://schemas.microsoft.com/office/powerpoint/2010/main" val="3435064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6219" y="806235"/>
            <a:ext cx="8667482" cy="5170646"/>
          </a:xfrm>
          <a:prstGeom prst="rect">
            <a:avLst/>
          </a:prstGeom>
        </p:spPr>
        <p:txBody>
          <a:bodyPr wrap="square">
            <a:spAutoFit/>
          </a:bodyPr>
          <a:lstStyle/>
          <a:p>
            <a:pPr algn="just"/>
            <a:r>
              <a:rPr lang="en-US" sz="2200" b="1" dirty="0">
                <a:solidFill>
                  <a:srgbClr val="006699"/>
                </a:solidFill>
                <a:latin typeface="+mj-lt"/>
              </a:rPr>
              <a:t>import</a:t>
            </a:r>
            <a:r>
              <a:rPr lang="en-US" sz="2200" dirty="0">
                <a:solidFill>
                  <a:srgbClr val="000000"/>
                </a:solidFill>
                <a:latin typeface="+mj-lt"/>
              </a:rPr>
              <a:t> </a:t>
            </a:r>
            <a:r>
              <a:rPr lang="en-US" sz="2200" dirty="0" err="1">
                <a:solidFill>
                  <a:srgbClr val="000000"/>
                </a:solidFill>
                <a:latin typeface="+mj-lt"/>
              </a:rPr>
              <a:t>javax.swing</a:t>
            </a:r>
            <a:r>
              <a:rPr lang="en-US" sz="2200" dirty="0">
                <a:solidFill>
                  <a:srgbClr val="000000"/>
                </a:solidFill>
                <a:latin typeface="+mj-lt"/>
              </a:rPr>
              <a:t>.*;  </a:t>
            </a:r>
          </a:p>
          <a:p>
            <a:pPr algn="just"/>
            <a:r>
              <a:rPr lang="en-US" sz="2200" b="1" dirty="0">
                <a:solidFill>
                  <a:srgbClr val="006699"/>
                </a:solidFill>
                <a:latin typeface="+mj-lt"/>
              </a:rPr>
              <a:t>public</a:t>
            </a:r>
            <a:r>
              <a:rPr lang="en-US" sz="2200" dirty="0">
                <a:solidFill>
                  <a:srgbClr val="000000"/>
                </a:solidFill>
                <a:latin typeface="+mj-lt"/>
              </a:rPr>
              <a:t> </a:t>
            </a:r>
            <a:r>
              <a:rPr lang="en-US" sz="2200" b="1" dirty="0">
                <a:solidFill>
                  <a:srgbClr val="006699"/>
                </a:solidFill>
                <a:latin typeface="+mj-lt"/>
              </a:rPr>
              <a:t>class</a:t>
            </a:r>
            <a:r>
              <a:rPr lang="en-US" sz="2200" dirty="0">
                <a:solidFill>
                  <a:srgbClr val="000000"/>
                </a:solidFill>
                <a:latin typeface="+mj-lt"/>
              </a:rPr>
              <a:t> Simple2 </a:t>
            </a:r>
            <a:r>
              <a:rPr lang="en-US" sz="2200" b="1" dirty="0">
                <a:solidFill>
                  <a:srgbClr val="006699"/>
                </a:solidFill>
                <a:latin typeface="+mj-lt"/>
              </a:rPr>
              <a:t>extends</a:t>
            </a:r>
            <a:r>
              <a:rPr lang="en-US" sz="2200" dirty="0">
                <a:solidFill>
                  <a:srgbClr val="000000"/>
                </a:solidFill>
                <a:latin typeface="+mj-lt"/>
              </a:rPr>
              <a:t> </a:t>
            </a:r>
            <a:r>
              <a:rPr lang="en-US" sz="2200" dirty="0" err="1">
                <a:solidFill>
                  <a:srgbClr val="000000"/>
                </a:solidFill>
                <a:latin typeface="+mj-lt"/>
              </a:rPr>
              <a:t>JFrame</a:t>
            </a:r>
            <a:r>
              <a:rPr lang="en-US" sz="2200" dirty="0">
                <a:solidFill>
                  <a:srgbClr val="000000"/>
                </a:solidFill>
                <a:latin typeface="+mj-lt"/>
              </a:rPr>
              <a:t>{</a:t>
            </a:r>
            <a:r>
              <a:rPr lang="en-US" sz="2200" dirty="0">
                <a:solidFill>
                  <a:srgbClr val="008200"/>
                </a:solidFill>
                <a:latin typeface="+mj-lt"/>
              </a:rPr>
              <a:t>//inheriting </a:t>
            </a:r>
            <a:r>
              <a:rPr lang="en-US" sz="2200" dirty="0" err="1">
                <a:solidFill>
                  <a:srgbClr val="008200"/>
                </a:solidFill>
                <a:latin typeface="+mj-lt"/>
              </a:rPr>
              <a:t>JFrame</a:t>
            </a:r>
            <a:r>
              <a:rPr lang="en-US" sz="2200" dirty="0">
                <a:solidFill>
                  <a:srgbClr val="000000"/>
                </a:solidFill>
                <a:latin typeface="+mj-lt"/>
              </a:rPr>
              <a:t>  </a:t>
            </a:r>
          </a:p>
          <a:p>
            <a:pPr algn="just"/>
            <a:r>
              <a:rPr lang="en-US" sz="2200" dirty="0" err="1">
                <a:solidFill>
                  <a:srgbClr val="000000"/>
                </a:solidFill>
                <a:latin typeface="+mj-lt"/>
              </a:rPr>
              <a:t>JFrame</a:t>
            </a:r>
            <a:r>
              <a:rPr lang="en-US" sz="2200" dirty="0">
                <a:solidFill>
                  <a:srgbClr val="000000"/>
                </a:solidFill>
                <a:latin typeface="+mj-lt"/>
              </a:rPr>
              <a:t> f;  </a:t>
            </a:r>
          </a:p>
          <a:p>
            <a:pPr algn="just"/>
            <a:r>
              <a:rPr lang="en-US" sz="2200" dirty="0">
                <a:solidFill>
                  <a:srgbClr val="000000"/>
                </a:solidFill>
                <a:latin typeface="+mj-lt"/>
              </a:rPr>
              <a:t>Simple2(){  </a:t>
            </a:r>
            <a:endParaRPr lang="en-US" sz="2200" dirty="0" smtClean="0">
              <a:solidFill>
                <a:srgbClr val="000000"/>
              </a:solidFill>
              <a:latin typeface="+mj-lt"/>
            </a:endParaRPr>
          </a:p>
          <a:p>
            <a:pPr algn="just"/>
            <a:endParaRPr lang="en-US" sz="2200" dirty="0">
              <a:solidFill>
                <a:srgbClr val="000000"/>
              </a:solidFill>
              <a:latin typeface="+mj-lt"/>
            </a:endParaRPr>
          </a:p>
          <a:p>
            <a:pPr algn="just"/>
            <a:r>
              <a:rPr lang="en-US" sz="2200" dirty="0" err="1">
                <a:solidFill>
                  <a:srgbClr val="000000"/>
                </a:solidFill>
                <a:latin typeface="+mj-lt"/>
              </a:rPr>
              <a:t>JButton</a:t>
            </a:r>
            <a:r>
              <a:rPr lang="en-US" sz="2200" dirty="0">
                <a:solidFill>
                  <a:srgbClr val="000000"/>
                </a:solidFill>
                <a:latin typeface="+mj-lt"/>
              </a:rPr>
              <a:t> b=</a:t>
            </a:r>
            <a:r>
              <a:rPr lang="en-US" sz="2200" b="1" dirty="0">
                <a:solidFill>
                  <a:srgbClr val="006699"/>
                </a:solidFill>
                <a:latin typeface="+mj-lt"/>
              </a:rPr>
              <a:t>new</a:t>
            </a:r>
            <a:r>
              <a:rPr lang="en-US" sz="2200" dirty="0">
                <a:solidFill>
                  <a:srgbClr val="000000"/>
                </a:solidFill>
                <a:latin typeface="+mj-lt"/>
              </a:rPr>
              <a:t> </a:t>
            </a:r>
            <a:r>
              <a:rPr lang="en-US" sz="2200" dirty="0" err="1">
                <a:solidFill>
                  <a:srgbClr val="000000"/>
                </a:solidFill>
                <a:latin typeface="+mj-lt"/>
              </a:rPr>
              <a:t>JButton</a:t>
            </a:r>
            <a:r>
              <a:rPr lang="en-US" sz="2200" dirty="0">
                <a:solidFill>
                  <a:srgbClr val="000000"/>
                </a:solidFill>
                <a:latin typeface="+mj-lt"/>
              </a:rPr>
              <a:t>(</a:t>
            </a:r>
            <a:r>
              <a:rPr lang="en-US" sz="2200" dirty="0">
                <a:solidFill>
                  <a:srgbClr val="0000FF"/>
                </a:solidFill>
                <a:latin typeface="+mj-lt"/>
              </a:rPr>
              <a:t>"click"</a:t>
            </a:r>
            <a:r>
              <a:rPr lang="en-US" sz="2200" dirty="0">
                <a:solidFill>
                  <a:srgbClr val="000000"/>
                </a:solidFill>
                <a:latin typeface="+mj-lt"/>
              </a:rPr>
              <a:t>);</a:t>
            </a:r>
            <a:r>
              <a:rPr lang="en-US" sz="2200" dirty="0">
                <a:solidFill>
                  <a:srgbClr val="008200"/>
                </a:solidFill>
                <a:latin typeface="+mj-lt"/>
              </a:rPr>
              <a:t>//create button</a:t>
            </a:r>
            <a:r>
              <a:rPr lang="en-US" sz="2200" dirty="0">
                <a:solidFill>
                  <a:srgbClr val="000000"/>
                </a:solidFill>
                <a:latin typeface="+mj-lt"/>
              </a:rPr>
              <a:t>  </a:t>
            </a:r>
          </a:p>
          <a:p>
            <a:pPr algn="just"/>
            <a:r>
              <a:rPr lang="en-US" sz="2200" dirty="0" err="1">
                <a:solidFill>
                  <a:srgbClr val="000000"/>
                </a:solidFill>
                <a:latin typeface="+mj-lt"/>
              </a:rPr>
              <a:t>b.setBounds</a:t>
            </a:r>
            <a:r>
              <a:rPr lang="en-US" sz="2200" dirty="0">
                <a:solidFill>
                  <a:srgbClr val="000000"/>
                </a:solidFill>
                <a:latin typeface="+mj-lt"/>
              </a:rPr>
              <a:t>(</a:t>
            </a:r>
            <a:r>
              <a:rPr lang="en-US" sz="2200" dirty="0">
                <a:solidFill>
                  <a:srgbClr val="C00000"/>
                </a:solidFill>
                <a:latin typeface="+mj-lt"/>
              </a:rPr>
              <a:t>130</a:t>
            </a:r>
            <a:r>
              <a:rPr lang="en-US" sz="2200" dirty="0">
                <a:solidFill>
                  <a:srgbClr val="000000"/>
                </a:solidFill>
                <a:latin typeface="+mj-lt"/>
              </a:rPr>
              <a:t>,</a:t>
            </a:r>
            <a:r>
              <a:rPr lang="en-US" sz="2200" dirty="0">
                <a:solidFill>
                  <a:srgbClr val="C00000"/>
                </a:solidFill>
                <a:latin typeface="+mj-lt"/>
              </a:rPr>
              <a:t>100</a:t>
            </a:r>
            <a:r>
              <a:rPr lang="en-US" sz="2200" dirty="0">
                <a:solidFill>
                  <a:srgbClr val="000000"/>
                </a:solidFill>
                <a:latin typeface="+mj-lt"/>
              </a:rPr>
              <a:t>,</a:t>
            </a:r>
            <a:r>
              <a:rPr lang="en-US" sz="2200" dirty="0">
                <a:solidFill>
                  <a:srgbClr val="C00000"/>
                </a:solidFill>
                <a:latin typeface="+mj-lt"/>
              </a:rPr>
              <a:t>100</a:t>
            </a:r>
            <a:r>
              <a:rPr lang="en-US" sz="2200" dirty="0">
                <a:solidFill>
                  <a:srgbClr val="000000"/>
                </a:solidFill>
                <a:latin typeface="+mj-lt"/>
              </a:rPr>
              <a:t>, </a:t>
            </a:r>
            <a:r>
              <a:rPr lang="en-US" sz="2200" dirty="0">
                <a:solidFill>
                  <a:srgbClr val="C00000"/>
                </a:solidFill>
                <a:latin typeface="+mj-lt"/>
              </a:rPr>
              <a:t>40</a:t>
            </a:r>
            <a:r>
              <a:rPr lang="en-US" sz="2200" dirty="0">
                <a:solidFill>
                  <a:srgbClr val="000000"/>
                </a:solidFill>
                <a:latin typeface="+mj-lt"/>
              </a:rPr>
              <a:t>);            </a:t>
            </a:r>
          </a:p>
          <a:p>
            <a:pPr algn="just"/>
            <a:r>
              <a:rPr lang="en-US" sz="2200" dirty="0">
                <a:solidFill>
                  <a:srgbClr val="000000"/>
                </a:solidFill>
                <a:latin typeface="+mj-lt"/>
              </a:rPr>
              <a:t>add(b);</a:t>
            </a:r>
            <a:r>
              <a:rPr lang="en-US" sz="2200" dirty="0">
                <a:solidFill>
                  <a:srgbClr val="008200"/>
                </a:solidFill>
                <a:latin typeface="+mj-lt"/>
              </a:rPr>
              <a:t>//adding button on frame</a:t>
            </a:r>
            <a:r>
              <a:rPr lang="en-US" sz="2200" dirty="0">
                <a:solidFill>
                  <a:srgbClr val="000000"/>
                </a:solidFill>
                <a:latin typeface="+mj-lt"/>
              </a:rPr>
              <a:t>  </a:t>
            </a:r>
          </a:p>
          <a:p>
            <a:pPr algn="just"/>
            <a:r>
              <a:rPr lang="en-US" sz="2200" dirty="0" err="1">
                <a:solidFill>
                  <a:srgbClr val="000000"/>
                </a:solidFill>
                <a:latin typeface="+mj-lt"/>
              </a:rPr>
              <a:t>setSize</a:t>
            </a:r>
            <a:r>
              <a:rPr lang="en-US" sz="2200" dirty="0">
                <a:solidFill>
                  <a:srgbClr val="000000"/>
                </a:solidFill>
                <a:latin typeface="+mj-lt"/>
              </a:rPr>
              <a:t>(</a:t>
            </a:r>
            <a:r>
              <a:rPr lang="en-US" sz="2200" dirty="0">
                <a:solidFill>
                  <a:srgbClr val="C00000"/>
                </a:solidFill>
                <a:latin typeface="+mj-lt"/>
              </a:rPr>
              <a:t>400</a:t>
            </a:r>
            <a:r>
              <a:rPr lang="en-US" sz="2200" dirty="0">
                <a:solidFill>
                  <a:srgbClr val="000000"/>
                </a:solidFill>
                <a:latin typeface="+mj-lt"/>
              </a:rPr>
              <a:t>,</a:t>
            </a:r>
            <a:r>
              <a:rPr lang="en-US" sz="2200" dirty="0">
                <a:solidFill>
                  <a:srgbClr val="C00000"/>
                </a:solidFill>
                <a:latin typeface="+mj-lt"/>
              </a:rPr>
              <a:t>500</a:t>
            </a:r>
            <a:r>
              <a:rPr lang="en-US" sz="2200" dirty="0">
                <a:solidFill>
                  <a:srgbClr val="000000"/>
                </a:solidFill>
                <a:latin typeface="+mj-lt"/>
              </a:rPr>
              <a:t>);  </a:t>
            </a:r>
          </a:p>
          <a:p>
            <a:pPr algn="just"/>
            <a:r>
              <a:rPr lang="en-US" sz="2200" dirty="0" err="1">
                <a:solidFill>
                  <a:srgbClr val="000000"/>
                </a:solidFill>
                <a:latin typeface="+mj-lt"/>
              </a:rPr>
              <a:t>setLayout</a:t>
            </a:r>
            <a:r>
              <a:rPr lang="en-US" sz="2200" dirty="0">
                <a:solidFill>
                  <a:srgbClr val="000000"/>
                </a:solidFill>
                <a:latin typeface="+mj-lt"/>
              </a:rPr>
              <a:t>(</a:t>
            </a:r>
            <a:r>
              <a:rPr lang="en-US" sz="2200" b="1" dirty="0">
                <a:solidFill>
                  <a:srgbClr val="006699"/>
                </a:solidFill>
                <a:latin typeface="+mj-lt"/>
              </a:rPr>
              <a:t>null</a:t>
            </a:r>
            <a:r>
              <a:rPr lang="en-US" sz="2200" dirty="0">
                <a:solidFill>
                  <a:srgbClr val="000000"/>
                </a:solidFill>
                <a:latin typeface="+mj-lt"/>
              </a:rPr>
              <a:t>);  </a:t>
            </a:r>
          </a:p>
          <a:p>
            <a:pPr algn="just"/>
            <a:r>
              <a:rPr lang="en-US" sz="2200" dirty="0" err="1">
                <a:solidFill>
                  <a:srgbClr val="000000"/>
                </a:solidFill>
                <a:latin typeface="+mj-lt"/>
              </a:rPr>
              <a:t>setVisible</a:t>
            </a:r>
            <a:r>
              <a:rPr lang="en-US" sz="2200" dirty="0">
                <a:solidFill>
                  <a:srgbClr val="000000"/>
                </a:solidFill>
                <a:latin typeface="+mj-lt"/>
              </a:rPr>
              <a:t>(</a:t>
            </a:r>
            <a:r>
              <a:rPr lang="en-US" sz="2200" b="1" dirty="0">
                <a:solidFill>
                  <a:srgbClr val="006699"/>
                </a:solidFill>
                <a:latin typeface="+mj-lt"/>
              </a:rPr>
              <a:t>true</a:t>
            </a:r>
            <a:r>
              <a:rPr lang="en-US" sz="2200" dirty="0">
                <a:solidFill>
                  <a:srgbClr val="000000"/>
                </a:solidFill>
                <a:latin typeface="+mj-lt"/>
              </a:rPr>
              <a:t>);  </a:t>
            </a:r>
          </a:p>
          <a:p>
            <a:pPr algn="just"/>
            <a:r>
              <a:rPr lang="en-US" sz="2200" dirty="0">
                <a:solidFill>
                  <a:srgbClr val="000000"/>
                </a:solidFill>
                <a:latin typeface="+mj-lt"/>
              </a:rPr>
              <a:t>}  </a:t>
            </a:r>
          </a:p>
          <a:p>
            <a:pPr algn="just"/>
            <a:r>
              <a:rPr lang="en-US" sz="2200" b="1" dirty="0">
                <a:solidFill>
                  <a:srgbClr val="006699"/>
                </a:solidFill>
                <a:latin typeface="+mj-lt"/>
              </a:rPr>
              <a:t>public</a:t>
            </a:r>
            <a:r>
              <a:rPr lang="en-US" sz="2200" dirty="0">
                <a:solidFill>
                  <a:srgbClr val="000000"/>
                </a:solidFill>
                <a:latin typeface="+mj-lt"/>
              </a:rPr>
              <a:t> </a:t>
            </a:r>
            <a:r>
              <a:rPr lang="en-US" sz="2200" b="1" dirty="0">
                <a:solidFill>
                  <a:srgbClr val="006699"/>
                </a:solidFill>
                <a:latin typeface="+mj-lt"/>
              </a:rPr>
              <a:t>static</a:t>
            </a:r>
            <a:r>
              <a:rPr lang="en-US" sz="2200" dirty="0">
                <a:solidFill>
                  <a:srgbClr val="000000"/>
                </a:solidFill>
                <a:latin typeface="+mj-lt"/>
              </a:rPr>
              <a:t> </a:t>
            </a:r>
            <a:r>
              <a:rPr lang="en-US" sz="2200" b="1" dirty="0">
                <a:solidFill>
                  <a:srgbClr val="006699"/>
                </a:solidFill>
                <a:latin typeface="+mj-lt"/>
              </a:rPr>
              <a:t>void</a:t>
            </a:r>
            <a:r>
              <a:rPr lang="en-US" sz="2200" dirty="0">
                <a:solidFill>
                  <a:srgbClr val="000000"/>
                </a:solidFill>
                <a:latin typeface="+mj-lt"/>
              </a:rPr>
              <a:t> main(String[] </a:t>
            </a:r>
            <a:r>
              <a:rPr lang="en-US" sz="2200" dirty="0" err="1">
                <a:solidFill>
                  <a:srgbClr val="000000"/>
                </a:solidFill>
                <a:latin typeface="+mj-lt"/>
              </a:rPr>
              <a:t>args</a:t>
            </a:r>
            <a:r>
              <a:rPr lang="en-US" sz="2200" dirty="0">
                <a:solidFill>
                  <a:srgbClr val="000000"/>
                </a:solidFill>
                <a:latin typeface="+mj-lt"/>
              </a:rPr>
              <a:t>) {  </a:t>
            </a:r>
          </a:p>
          <a:p>
            <a:pPr algn="just"/>
            <a:r>
              <a:rPr lang="en-US" sz="2200" b="1" dirty="0">
                <a:solidFill>
                  <a:srgbClr val="006699"/>
                </a:solidFill>
                <a:latin typeface="+mj-lt"/>
              </a:rPr>
              <a:t>new</a:t>
            </a:r>
            <a:r>
              <a:rPr lang="en-US" sz="2200" dirty="0">
                <a:solidFill>
                  <a:srgbClr val="000000"/>
                </a:solidFill>
                <a:latin typeface="+mj-lt"/>
              </a:rPr>
              <a:t> Simple2();  </a:t>
            </a:r>
          </a:p>
          <a:p>
            <a:pPr algn="just"/>
            <a:r>
              <a:rPr lang="en-US" sz="2200" dirty="0">
                <a:solidFill>
                  <a:srgbClr val="000000"/>
                </a:solidFill>
                <a:latin typeface="+mj-lt"/>
              </a:rPr>
              <a:t>}}  </a:t>
            </a:r>
            <a:endParaRPr lang="en-US" sz="2200" b="0" i="0" dirty="0">
              <a:solidFill>
                <a:srgbClr val="000000"/>
              </a:solidFill>
              <a:effectLst/>
              <a:latin typeface="+mj-lt"/>
            </a:endParaRPr>
          </a:p>
        </p:txBody>
      </p:sp>
      <p:sp>
        <p:nvSpPr>
          <p:cNvPr id="3" name="Rectangle 2"/>
          <p:cNvSpPr/>
          <p:nvPr/>
        </p:nvSpPr>
        <p:spPr>
          <a:xfrm>
            <a:off x="1326886" y="115910"/>
            <a:ext cx="7765599" cy="523220"/>
          </a:xfrm>
          <a:prstGeom prst="rect">
            <a:avLst/>
          </a:prstGeom>
        </p:spPr>
        <p:txBody>
          <a:bodyPr wrap="square">
            <a:spAutoFit/>
          </a:bodyPr>
          <a:lstStyle/>
          <a:p>
            <a:pPr algn="just"/>
            <a:r>
              <a:rPr lang="en-US" sz="2800" b="1" dirty="0">
                <a:latin typeface="+mj-lt"/>
              </a:rPr>
              <a:t>Simple example </a:t>
            </a:r>
            <a:r>
              <a:rPr lang="en-US" sz="2800" b="1" dirty="0" smtClean="0">
                <a:latin typeface="+mj-lt"/>
              </a:rPr>
              <a:t>of Swing </a:t>
            </a:r>
            <a:r>
              <a:rPr lang="en-US" sz="2800" b="1" dirty="0">
                <a:latin typeface="+mj-lt"/>
              </a:rPr>
              <a:t>by inheritance</a:t>
            </a:r>
            <a:endParaRPr lang="en-US" sz="2800" b="1" i="0" dirty="0">
              <a:effectLst/>
              <a:latin typeface="+mj-lt"/>
            </a:endParaRPr>
          </a:p>
        </p:txBody>
      </p:sp>
    </p:spTree>
    <p:extLst>
      <p:ext uri="{BB962C8B-B14F-4D97-AF65-F5344CB8AC3E}">
        <p14:creationId xmlns:p14="http://schemas.microsoft.com/office/powerpoint/2010/main" val="1877968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JFrame</a:t>
            </a:r>
            <a:endParaRPr lang="en-US" b="1" cap="none" dirty="0"/>
          </a:p>
        </p:txBody>
      </p:sp>
      <p:sp>
        <p:nvSpPr>
          <p:cNvPr id="3" name="Content Placeholder 2"/>
          <p:cNvSpPr>
            <a:spLocks noGrp="1"/>
          </p:cNvSpPr>
          <p:nvPr>
            <p:ph idx="1"/>
          </p:nvPr>
        </p:nvSpPr>
        <p:spPr>
          <a:xfrm>
            <a:off x="1451579" y="1352283"/>
            <a:ext cx="9603275" cy="4713666"/>
          </a:xfrm>
        </p:spPr>
        <p:txBody>
          <a:bodyPr/>
          <a:lstStyle/>
          <a:p>
            <a:r>
              <a:rPr lang="en-US" dirty="0"/>
              <a:t>The </a:t>
            </a:r>
            <a:r>
              <a:rPr lang="en-US" dirty="0" err="1"/>
              <a:t>javax.swing.JFrame</a:t>
            </a:r>
            <a:r>
              <a:rPr lang="en-US" dirty="0"/>
              <a:t> class is a type of container which inherits the </a:t>
            </a:r>
            <a:r>
              <a:rPr lang="en-US" dirty="0" err="1" smtClean="0"/>
              <a:t>java.awt.Frame</a:t>
            </a:r>
            <a:r>
              <a:rPr lang="en-US" dirty="0" smtClean="0"/>
              <a:t> </a:t>
            </a:r>
            <a:r>
              <a:rPr lang="en-US" dirty="0"/>
              <a:t>class. </a:t>
            </a:r>
            <a:endParaRPr lang="en-US" dirty="0" smtClean="0"/>
          </a:p>
          <a:p>
            <a:r>
              <a:rPr lang="en-US" dirty="0" err="1" smtClean="0"/>
              <a:t>JFrame</a:t>
            </a:r>
            <a:r>
              <a:rPr lang="en-US" dirty="0" smtClean="0"/>
              <a:t> </a:t>
            </a:r>
            <a:r>
              <a:rPr lang="en-US" dirty="0"/>
              <a:t>works like the main window where components like labels, buttons, </a:t>
            </a:r>
            <a:r>
              <a:rPr lang="en-US" dirty="0" err="1"/>
              <a:t>textfields</a:t>
            </a:r>
            <a:r>
              <a:rPr lang="en-US" dirty="0"/>
              <a:t> are added to create a GUI.</a:t>
            </a:r>
          </a:p>
          <a:p>
            <a:r>
              <a:rPr lang="en-US" dirty="0"/>
              <a:t>Unlike Frame, </a:t>
            </a:r>
            <a:r>
              <a:rPr lang="en-US" dirty="0" err="1"/>
              <a:t>JFrame</a:t>
            </a:r>
            <a:r>
              <a:rPr lang="en-US" dirty="0"/>
              <a:t> has the option to hide or close the window with the help of </a:t>
            </a:r>
            <a:r>
              <a:rPr lang="en-US" dirty="0" err="1"/>
              <a:t>setDefaultCloseOperation</a:t>
            </a:r>
            <a:r>
              <a:rPr lang="en-US" dirty="0"/>
              <a:t>(</a:t>
            </a:r>
            <a:r>
              <a:rPr lang="en-US" dirty="0" err="1"/>
              <a:t>int</a:t>
            </a:r>
            <a:r>
              <a:rPr lang="en-US" dirty="0"/>
              <a:t>) method.</a:t>
            </a:r>
          </a:p>
          <a:p>
            <a:endParaRPr lang="en-US" dirty="0"/>
          </a:p>
        </p:txBody>
      </p:sp>
    </p:spTree>
    <p:extLst>
      <p:ext uri="{BB962C8B-B14F-4D97-AF65-F5344CB8AC3E}">
        <p14:creationId xmlns:p14="http://schemas.microsoft.com/office/powerpoint/2010/main" val="1178604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89566781"/>
              </p:ext>
            </p:extLst>
          </p:nvPr>
        </p:nvGraphicFramePr>
        <p:xfrm>
          <a:off x="399245" y="450760"/>
          <a:ext cx="11500834" cy="4144623"/>
        </p:xfrm>
        <a:graphic>
          <a:graphicData uri="http://schemas.openxmlformats.org/drawingml/2006/table">
            <a:tbl>
              <a:tblPr/>
              <a:tblGrid>
                <a:gridCol w="5191647"/>
                <a:gridCol w="6309187"/>
              </a:tblGrid>
              <a:tr h="453529">
                <a:tc>
                  <a:txBody>
                    <a:bodyPr/>
                    <a:lstStyle/>
                    <a:p>
                      <a:pPr algn="l" fontAlgn="t"/>
                      <a:r>
                        <a:rPr lang="en-US" sz="2100" dirty="0">
                          <a:solidFill>
                            <a:srgbClr val="000000"/>
                          </a:solidFill>
                          <a:effectLst/>
                          <a:latin typeface="+mj-lt"/>
                        </a:rPr>
                        <a:t>Constructor</a:t>
                      </a:r>
                    </a:p>
                  </a:txBody>
                  <a:tcPr marL="89523" marR="89523" marT="89523" marB="89523">
                    <a:lnL w="9525" cap="flat" cmpd="sng" algn="ctr">
                      <a:solidFill>
                        <a:srgbClr val="A0B1A8"/>
                      </a:solidFill>
                      <a:prstDash val="solid"/>
                      <a:round/>
                      <a:headEnd type="none" w="med" len="med"/>
                      <a:tailEnd type="none" w="med" len="med"/>
                    </a:lnL>
                    <a:lnR w="9525" cap="flat" cmpd="sng" algn="ctr">
                      <a:solidFill>
                        <a:srgbClr val="A0B1A8"/>
                      </a:solidFill>
                      <a:prstDash val="solid"/>
                      <a:round/>
                      <a:headEnd type="none" w="med" len="med"/>
                      <a:tailEnd type="none" w="med" len="med"/>
                    </a:lnR>
                    <a:lnT w="9525" cap="flat" cmpd="sng" algn="ctr">
                      <a:solidFill>
                        <a:srgbClr val="A0B1A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100">
                          <a:solidFill>
                            <a:srgbClr val="000000"/>
                          </a:solidFill>
                          <a:effectLst/>
                          <a:latin typeface="+mj-lt"/>
                        </a:rPr>
                        <a:t>Description</a:t>
                      </a:r>
                    </a:p>
                  </a:txBody>
                  <a:tcPr marL="89523" marR="89523" marT="89523" marB="89523">
                    <a:lnL w="9525" cap="flat" cmpd="sng" algn="ctr">
                      <a:solidFill>
                        <a:srgbClr val="A0B1A8"/>
                      </a:solidFill>
                      <a:prstDash val="solid"/>
                      <a:round/>
                      <a:headEnd type="none" w="med" len="med"/>
                      <a:tailEnd type="none" w="med" len="med"/>
                    </a:lnL>
                    <a:lnR w="9525" cap="flat" cmpd="sng" algn="ctr">
                      <a:solidFill>
                        <a:srgbClr val="A0B1A8"/>
                      </a:solidFill>
                      <a:prstDash val="solid"/>
                      <a:round/>
                      <a:headEnd type="none" w="med" len="med"/>
                      <a:tailEnd type="none" w="med" len="med"/>
                    </a:lnR>
                    <a:lnT w="9525" cap="flat" cmpd="sng" algn="ctr">
                      <a:solidFill>
                        <a:srgbClr val="A0B1A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32191">
                <a:tc>
                  <a:txBody>
                    <a:bodyPr/>
                    <a:lstStyle/>
                    <a:p>
                      <a:pPr algn="just" fontAlgn="t"/>
                      <a:r>
                        <a:rPr lang="en-US" sz="2100">
                          <a:solidFill>
                            <a:srgbClr val="333333"/>
                          </a:solidFill>
                          <a:effectLst/>
                          <a:latin typeface="+mj-lt"/>
                        </a:rPr>
                        <a:t>JFrame()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100">
                          <a:solidFill>
                            <a:srgbClr val="333333"/>
                          </a:solidFill>
                          <a:effectLst/>
                          <a:latin typeface="+mj-lt"/>
                        </a:rPr>
                        <a:t>It constructs a new frame that is initially invisible.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26951">
                <a:tc>
                  <a:txBody>
                    <a:bodyPr/>
                    <a:lstStyle/>
                    <a:p>
                      <a:pPr algn="just" fontAlgn="t"/>
                      <a:r>
                        <a:rPr lang="en-US" sz="2100">
                          <a:solidFill>
                            <a:srgbClr val="333333"/>
                          </a:solidFill>
                          <a:effectLst/>
                          <a:latin typeface="+mj-lt"/>
                        </a:rPr>
                        <a:t>JFrame(GraphicsConfiguration gc)</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100">
                          <a:solidFill>
                            <a:srgbClr val="333333"/>
                          </a:solidFill>
                          <a:effectLst/>
                          <a:latin typeface="+mj-lt"/>
                        </a:rPr>
                        <a:t>It creates a Frame in the specified GraphicsConfiguration of a screen device and a blank title.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2191">
                <a:tc>
                  <a:txBody>
                    <a:bodyPr/>
                    <a:lstStyle/>
                    <a:p>
                      <a:pPr algn="just" fontAlgn="t"/>
                      <a:r>
                        <a:rPr lang="en-US" sz="2100" dirty="0" err="1">
                          <a:solidFill>
                            <a:srgbClr val="333333"/>
                          </a:solidFill>
                          <a:effectLst/>
                          <a:latin typeface="+mj-lt"/>
                        </a:rPr>
                        <a:t>JFrame</a:t>
                      </a:r>
                      <a:r>
                        <a:rPr lang="en-US" sz="2100" dirty="0">
                          <a:solidFill>
                            <a:srgbClr val="333333"/>
                          </a:solidFill>
                          <a:effectLst/>
                          <a:latin typeface="+mj-lt"/>
                        </a:rPr>
                        <a:t>(String title)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100">
                          <a:solidFill>
                            <a:srgbClr val="333333"/>
                          </a:solidFill>
                          <a:effectLst/>
                          <a:latin typeface="+mj-lt"/>
                        </a:rPr>
                        <a:t>It creates a new, initially invisible Frame with the specified title.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26951">
                <a:tc>
                  <a:txBody>
                    <a:bodyPr/>
                    <a:lstStyle/>
                    <a:p>
                      <a:pPr algn="just" fontAlgn="t"/>
                      <a:r>
                        <a:rPr lang="en-US" sz="2100">
                          <a:solidFill>
                            <a:srgbClr val="333333"/>
                          </a:solidFill>
                          <a:effectLst/>
                          <a:latin typeface="+mj-lt"/>
                        </a:rPr>
                        <a:t>JFrame(String title, GraphicsConfiguration gc)</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100" dirty="0">
                          <a:solidFill>
                            <a:srgbClr val="333333"/>
                          </a:solidFill>
                          <a:effectLst/>
                          <a:latin typeface="+mj-lt"/>
                        </a:rPr>
                        <a:t>It creates a </a:t>
                      </a:r>
                      <a:r>
                        <a:rPr lang="en-US" sz="2100" dirty="0" err="1">
                          <a:solidFill>
                            <a:srgbClr val="333333"/>
                          </a:solidFill>
                          <a:effectLst/>
                          <a:latin typeface="+mj-lt"/>
                        </a:rPr>
                        <a:t>JFrame</a:t>
                      </a:r>
                      <a:r>
                        <a:rPr lang="en-US" sz="2100" dirty="0">
                          <a:solidFill>
                            <a:srgbClr val="333333"/>
                          </a:solidFill>
                          <a:effectLst/>
                          <a:latin typeface="+mj-lt"/>
                        </a:rPr>
                        <a:t> with the specified title and the specified </a:t>
                      </a:r>
                      <a:r>
                        <a:rPr lang="en-US" sz="2100" dirty="0" err="1">
                          <a:solidFill>
                            <a:srgbClr val="333333"/>
                          </a:solidFill>
                          <a:effectLst/>
                          <a:latin typeface="+mj-lt"/>
                        </a:rPr>
                        <a:t>GraphicsConfiguration</a:t>
                      </a:r>
                      <a:r>
                        <a:rPr lang="en-US" sz="2100" dirty="0">
                          <a:solidFill>
                            <a:srgbClr val="333333"/>
                          </a:solidFill>
                          <a:effectLst/>
                          <a:latin typeface="+mj-lt"/>
                        </a:rPr>
                        <a:t> of a screen device.</a:t>
                      </a:r>
                    </a:p>
                  </a:txBody>
                  <a:tcPr marL="59682" marR="59682" marT="59682" marB="596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51925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Jlabel</a:t>
            </a:r>
            <a:endParaRPr lang="en-US" b="1" cap="none" dirty="0"/>
          </a:p>
        </p:txBody>
      </p:sp>
      <p:sp>
        <p:nvSpPr>
          <p:cNvPr id="3" name="Content Placeholder 2"/>
          <p:cNvSpPr>
            <a:spLocks noGrp="1"/>
          </p:cNvSpPr>
          <p:nvPr>
            <p:ph idx="1"/>
          </p:nvPr>
        </p:nvSpPr>
        <p:spPr>
          <a:xfrm>
            <a:off x="1451579" y="1561513"/>
            <a:ext cx="9603275" cy="4555951"/>
          </a:xfrm>
        </p:spPr>
        <p:txBody>
          <a:bodyPr>
            <a:normAutofit/>
          </a:bodyPr>
          <a:lstStyle/>
          <a:p>
            <a:r>
              <a:rPr lang="en-US" sz="2400" dirty="0" smtClean="0"/>
              <a:t>The </a:t>
            </a:r>
            <a:r>
              <a:rPr lang="en-US" sz="2400" dirty="0"/>
              <a:t>object of </a:t>
            </a:r>
            <a:r>
              <a:rPr lang="en-US" sz="2400" dirty="0" err="1"/>
              <a:t>JLabel</a:t>
            </a:r>
            <a:r>
              <a:rPr lang="en-US" sz="2400" dirty="0"/>
              <a:t> class is a component for placing text in a container. </a:t>
            </a:r>
            <a:endParaRPr lang="en-US" sz="2400" dirty="0" smtClean="0"/>
          </a:p>
          <a:p>
            <a:r>
              <a:rPr lang="en-US" sz="2400" dirty="0" smtClean="0"/>
              <a:t>It </a:t>
            </a:r>
            <a:r>
              <a:rPr lang="en-US" sz="2400" dirty="0"/>
              <a:t>is used to display a single line of read only text. </a:t>
            </a:r>
            <a:endParaRPr lang="en-US" sz="2400" dirty="0" smtClean="0"/>
          </a:p>
          <a:p>
            <a:r>
              <a:rPr lang="en-US" sz="2400" dirty="0" smtClean="0"/>
              <a:t>The </a:t>
            </a:r>
            <a:r>
              <a:rPr lang="en-US" sz="2400" dirty="0"/>
              <a:t>text can be changed by an application but a user cannot edit it directly. </a:t>
            </a:r>
            <a:endParaRPr lang="en-US" sz="2400" dirty="0" smtClean="0"/>
          </a:p>
          <a:p>
            <a:r>
              <a:rPr lang="en-US" sz="2400" dirty="0" smtClean="0"/>
              <a:t>It </a:t>
            </a:r>
            <a:r>
              <a:rPr lang="en-US" sz="2400" dirty="0"/>
              <a:t>inherits </a:t>
            </a:r>
            <a:r>
              <a:rPr lang="en-US" sz="2400" dirty="0" err="1"/>
              <a:t>JComponent</a:t>
            </a:r>
            <a:r>
              <a:rPr lang="en-US" sz="2400" dirty="0"/>
              <a:t> class.</a:t>
            </a:r>
          </a:p>
        </p:txBody>
      </p:sp>
    </p:spTree>
    <p:extLst>
      <p:ext uri="{BB962C8B-B14F-4D97-AF65-F5344CB8AC3E}">
        <p14:creationId xmlns:p14="http://schemas.microsoft.com/office/powerpoint/2010/main" val="2425643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Constructors</a:t>
            </a:r>
            <a:endParaRPr lang="en-US" b="1" cap="none"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174898573"/>
              </p:ext>
            </p:extLst>
          </p:nvPr>
        </p:nvGraphicFramePr>
        <p:xfrm>
          <a:off x="1094701" y="1853753"/>
          <a:ext cx="10148554" cy="4122043"/>
        </p:xfrm>
        <a:graphic>
          <a:graphicData uri="http://schemas.openxmlformats.org/drawingml/2006/table">
            <a:tbl>
              <a:tblPr/>
              <a:tblGrid>
                <a:gridCol w="5074277"/>
                <a:gridCol w="5074277"/>
              </a:tblGrid>
              <a:tr h="578840">
                <a:tc>
                  <a:txBody>
                    <a:bodyPr/>
                    <a:lstStyle/>
                    <a:p>
                      <a:pPr algn="l" fontAlgn="t"/>
                      <a:r>
                        <a:rPr lang="en-US">
                          <a:solidFill>
                            <a:srgbClr val="000000"/>
                          </a:solidFill>
                          <a:effectLst/>
                          <a:latin typeface="times new roman" panose="02020603050405020304" pitchFamily="18" charset="0"/>
                        </a:rPr>
                        <a:t>Constructor</a:t>
                      </a:r>
                    </a:p>
                  </a:txBody>
                  <a:tcPr marL="114300" marR="114300" marT="114300" marB="114300">
                    <a:lnL w="9525" cap="flat" cmpd="sng" algn="ctr">
                      <a:solidFill>
                        <a:srgbClr val="3090CE"/>
                      </a:solidFill>
                      <a:prstDash val="solid"/>
                      <a:round/>
                      <a:headEnd type="none" w="med" len="med"/>
                      <a:tailEnd type="none" w="med" len="med"/>
                    </a:lnL>
                    <a:lnR w="9525" cap="flat" cmpd="sng" algn="ctr">
                      <a:solidFill>
                        <a:srgbClr val="3090CE"/>
                      </a:solidFill>
                      <a:prstDash val="solid"/>
                      <a:round/>
                      <a:headEnd type="none" w="med" len="med"/>
                      <a:tailEnd type="none" w="med" len="med"/>
                    </a:lnR>
                    <a:lnT w="9525" cap="flat" cmpd="sng" algn="ctr">
                      <a:solidFill>
                        <a:srgbClr val="3090C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3090CE"/>
                      </a:solidFill>
                      <a:prstDash val="solid"/>
                      <a:round/>
                      <a:headEnd type="none" w="med" len="med"/>
                      <a:tailEnd type="none" w="med" len="med"/>
                    </a:lnL>
                    <a:lnR w="9525" cap="flat" cmpd="sng" algn="ctr">
                      <a:solidFill>
                        <a:srgbClr val="3090CE"/>
                      </a:solidFill>
                      <a:prstDash val="solid"/>
                      <a:round/>
                      <a:headEnd type="none" w="med" len="med"/>
                      <a:tailEnd type="none" w="med" len="med"/>
                    </a:lnR>
                    <a:lnT w="9525" cap="flat" cmpd="sng" algn="ctr">
                      <a:solidFill>
                        <a:srgbClr val="3090C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06868">
                <a:tc>
                  <a:txBody>
                    <a:bodyPr/>
                    <a:lstStyle/>
                    <a:p>
                      <a:pPr algn="just" fontAlgn="t"/>
                      <a:r>
                        <a:rPr lang="en-US">
                          <a:solidFill>
                            <a:srgbClr val="333333"/>
                          </a:solidFill>
                          <a:effectLst/>
                          <a:latin typeface="inter-regular"/>
                        </a:rPr>
                        <a:t>JLabel()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Creates a </a:t>
                      </a:r>
                      <a:r>
                        <a:rPr lang="en-US" dirty="0" err="1">
                          <a:solidFill>
                            <a:srgbClr val="333333"/>
                          </a:solidFill>
                          <a:effectLst/>
                          <a:latin typeface="inter-regular"/>
                        </a:rPr>
                        <a:t>JLabel</a:t>
                      </a:r>
                      <a:r>
                        <a:rPr lang="en-US" dirty="0">
                          <a:solidFill>
                            <a:srgbClr val="333333"/>
                          </a:solidFill>
                          <a:effectLst/>
                          <a:latin typeface="inter-regular"/>
                        </a:rPr>
                        <a:t> instance with no image and with an empty string for the title.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06868">
                <a:tc>
                  <a:txBody>
                    <a:bodyPr/>
                    <a:lstStyle/>
                    <a:p>
                      <a:pPr algn="just" fontAlgn="t"/>
                      <a:r>
                        <a:rPr lang="en-US">
                          <a:solidFill>
                            <a:srgbClr val="333333"/>
                          </a:solidFill>
                          <a:effectLst/>
                          <a:latin typeface="inter-regular"/>
                        </a:rPr>
                        <a:t>JLabel(String 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Creates a JLabel instance with the specified 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06868">
                <a:tc>
                  <a:txBody>
                    <a:bodyPr/>
                    <a:lstStyle/>
                    <a:p>
                      <a:pPr algn="just" fontAlgn="t"/>
                      <a:r>
                        <a:rPr lang="en-US">
                          <a:solidFill>
                            <a:srgbClr val="333333"/>
                          </a:solidFill>
                          <a:effectLst/>
                          <a:latin typeface="inter-regular"/>
                        </a:rPr>
                        <a:t>JLabel(Icon 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Creates a JLabel instance with the specified image.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22599">
                <a:tc>
                  <a:txBody>
                    <a:bodyPr/>
                    <a:lstStyle/>
                    <a:p>
                      <a:pPr algn="just" fontAlgn="t"/>
                      <a:r>
                        <a:rPr lang="en-US">
                          <a:solidFill>
                            <a:srgbClr val="333333"/>
                          </a:solidFill>
                          <a:effectLst/>
                          <a:latin typeface="inter-regular"/>
                        </a:rPr>
                        <a:t>JLabel(String s, Icon i, int horizontalAlignment)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Creates a </a:t>
                      </a:r>
                      <a:r>
                        <a:rPr lang="en-US" dirty="0" err="1">
                          <a:solidFill>
                            <a:srgbClr val="333333"/>
                          </a:solidFill>
                          <a:effectLst/>
                          <a:latin typeface="inter-regular"/>
                        </a:rPr>
                        <a:t>JLabel</a:t>
                      </a:r>
                      <a:r>
                        <a:rPr lang="en-US" dirty="0">
                          <a:solidFill>
                            <a:srgbClr val="333333"/>
                          </a:solidFill>
                          <a:effectLst/>
                          <a:latin typeface="inter-regular"/>
                        </a:rPr>
                        <a:t> instance with the specified text, image, and horizontal alignment.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264004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341" y="212091"/>
            <a:ext cx="9603275" cy="998524"/>
          </a:xfrm>
        </p:spPr>
        <p:txBody>
          <a:bodyPr/>
          <a:lstStyle/>
          <a:p>
            <a:r>
              <a:rPr lang="en-US" b="1" cap="none" dirty="0" smtClean="0"/>
              <a:t>Methods</a:t>
            </a:r>
            <a:endParaRPr lang="en-US" b="1" cap="none"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246568786"/>
              </p:ext>
            </p:extLst>
          </p:nvPr>
        </p:nvGraphicFramePr>
        <p:xfrm>
          <a:off x="734095" y="1312841"/>
          <a:ext cx="10457646" cy="4804626"/>
        </p:xfrm>
        <a:graphic>
          <a:graphicData uri="http://schemas.openxmlformats.org/drawingml/2006/table">
            <a:tbl>
              <a:tblPr/>
              <a:tblGrid>
                <a:gridCol w="5228823"/>
                <a:gridCol w="5228823"/>
              </a:tblGrid>
              <a:tr h="579066">
                <a:tc>
                  <a:txBody>
                    <a:bodyPr/>
                    <a:lstStyle/>
                    <a:p>
                      <a:pPr algn="l" fontAlgn="t"/>
                      <a:r>
                        <a:rPr lang="en-US" sz="2000" b="1" dirty="0">
                          <a:solidFill>
                            <a:srgbClr val="000000"/>
                          </a:solidFill>
                          <a:effectLst/>
                          <a:latin typeface="times new roman" panose="02020603050405020304" pitchFamily="18" charset="0"/>
                        </a:rPr>
                        <a:t>Methods</a:t>
                      </a:r>
                    </a:p>
                  </a:txBody>
                  <a:tcPr marL="114300" marR="114300" marT="114300" marB="114300">
                    <a:lnL w="9525" cap="flat" cmpd="sng" algn="ctr">
                      <a:solidFill>
                        <a:srgbClr val="00CF9B"/>
                      </a:solidFill>
                      <a:prstDash val="solid"/>
                      <a:round/>
                      <a:headEnd type="none" w="med" len="med"/>
                      <a:tailEnd type="none" w="med" len="med"/>
                    </a:lnL>
                    <a:lnR w="9525" cap="flat" cmpd="sng" algn="ctr">
                      <a:solidFill>
                        <a:srgbClr val="00CF9B"/>
                      </a:solidFill>
                      <a:prstDash val="solid"/>
                      <a:round/>
                      <a:headEnd type="none" w="med" len="med"/>
                      <a:tailEnd type="none" w="med" len="med"/>
                    </a:lnR>
                    <a:lnT w="9525" cap="flat" cmpd="sng" algn="ctr">
                      <a:solidFill>
                        <a:srgbClr val="00CF9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00CF9B"/>
                      </a:solidFill>
                      <a:prstDash val="solid"/>
                      <a:round/>
                      <a:headEnd type="none" w="med" len="med"/>
                      <a:tailEnd type="none" w="med" len="med"/>
                    </a:lnL>
                    <a:lnR w="9525" cap="flat" cmpd="sng" algn="ctr">
                      <a:solidFill>
                        <a:srgbClr val="00CF9B"/>
                      </a:solidFill>
                      <a:prstDash val="solid"/>
                      <a:round/>
                      <a:headEnd type="none" w="med" len="med"/>
                      <a:tailEnd type="none" w="med" len="med"/>
                    </a:lnR>
                    <a:lnT w="9525" cap="flat" cmpd="sng" algn="ctr">
                      <a:solidFill>
                        <a:srgbClr val="00CF9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45112">
                <a:tc>
                  <a:txBody>
                    <a:bodyPr/>
                    <a:lstStyle/>
                    <a:p>
                      <a:pPr algn="just" fontAlgn="t"/>
                      <a:r>
                        <a:rPr lang="en-US" sz="2000">
                          <a:solidFill>
                            <a:srgbClr val="333333"/>
                          </a:solidFill>
                          <a:effectLst/>
                          <a:latin typeface="inter-regular"/>
                        </a:rPr>
                        <a:t>String getText()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 returns the text string that a label displays.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45112">
                <a:tc>
                  <a:txBody>
                    <a:bodyPr/>
                    <a:lstStyle/>
                    <a:p>
                      <a:pPr algn="just" fontAlgn="t"/>
                      <a:r>
                        <a:rPr lang="en-US" sz="2000" dirty="0">
                          <a:solidFill>
                            <a:srgbClr val="333333"/>
                          </a:solidFill>
                          <a:effectLst/>
                          <a:latin typeface="inter-regular"/>
                        </a:rPr>
                        <a:t>void </a:t>
                      </a:r>
                      <a:r>
                        <a:rPr lang="en-US" sz="2000" dirty="0" err="1">
                          <a:solidFill>
                            <a:srgbClr val="333333"/>
                          </a:solidFill>
                          <a:effectLst/>
                          <a:latin typeface="inter-regular"/>
                        </a:rPr>
                        <a:t>setText</a:t>
                      </a:r>
                      <a:r>
                        <a:rPr lang="en-US" sz="2000" dirty="0">
                          <a:solidFill>
                            <a:srgbClr val="333333"/>
                          </a:solidFill>
                          <a:effectLst/>
                          <a:latin typeface="inter-regular"/>
                        </a:rPr>
                        <a:t>(String 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defines the single line of text this component will display.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45112">
                <a:tc>
                  <a:txBody>
                    <a:bodyPr/>
                    <a:lstStyle/>
                    <a:p>
                      <a:pPr algn="just" fontAlgn="t"/>
                      <a:r>
                        <a:rPr lang="en-US" sz="2000">
                          <a:solidFill>
                            <a:srgbClr val="333333"/>
                          </a:solidFill>
                          <a:effectLst/>
                          <a:latin typeface="inter-regular"/>
                        </a:rPr>
                        <a:t>void setHorizontalAlignment(int alignment)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sets the alignment of the label's contents along the X axis.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45112">
                <a:tc>
                  <a:txBody>
                    <a:bodyPr/>
                    <a:lstStyle/>
                    <a:p>
                      <a:pPr algn="just" fontAlgn="t"/>
                      <a:r>
                        <a:rPr lang="en-US" sz="2000" dirty="0">
                          <a:solidFill>
                            <a:srgbClr val="333333"/>
                          </a:solidFill>
                          <a:effectLst/>
                          <a:latin typeface="inter-regular"/>
                        </a:rPr>
                        <a:t>Icon </a:t>
                      </a:r>
                      <a:r>
                        <a:rPr lang="en-US" sz="2000" dirty="0" err="1">
                          <a:solidFill>
                            <a:srgbClr val="333333"/>
                          </a:solidFill>
                          <a:effectLst/>
                          <a:latin typeface="inter-regular"/>
                        </a:rPr>
                        <a:t>getIcon</a:t>
                      </a:r>
                      <a:r>
                        <a:rPr lang="en-US" sz="20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returns the graphic image that the label displays.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45112">
                <a:tc>
                  <a:txBody>
                    <a:bodyPr/>
                    <a:lstStyle/>
                    <a:p>
                      <a:pPr algn="just" fontAlgn="t"/>
                      <a:r>
                        <a:rPr lang="en-US" sz="2000">
                          <a:solidFill>
                            <a:srgbClr val="333333"/>
                          </a:solidFill>
                          <a:effectLst/>
                          <a:latin typeface="inter-regular"/>
                        </a:rPr>
                        <a:t>int getHorizontalAlignment()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returns the alignment of the label's contents along the X axis.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2121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1A81CF-4049-419C-BA8C-617A59E1238D}"/>
              </a:ext>
            </a:extLst>
          </p:cNvPr>
          <p:cNvSpPr>
            <a:spLocks noGrp="1"/>
          </p:cNvSpPr>
          <p:nvPr>
            <p:ph type="title"/>
          </p:nvPr>
        </p:nvSpPr>
        <p:spPr/>
        <p:txBody>
          <a:bodyPr>
            <a:normAutofit/>
          </a:bodyPr>
          <a:lstStyle/>
          <a:p>
            <a:r>
              <a:rPr lang="en-US" b="1" dirty="0"/>
              <a:t>Java AWT (Abstract Window Toolkit)</a:t>
            </a:r>
            <a:endParaRPr lang="en-US" dirty="0"/>
          </a:p>
        </p:txBody>
      </p:sp>
      <p:sp>
        <p:nvSpPr>
          <p:cNvPr id="3" name="Content Placeholder 2">
            <a:extLst>
              <a:ext uri="{FF2B5EF4-FFF2-40B4-BE49-F238E27FC236}">
                <a16:creationId xmlns:a16="http://schemas.microsoft.com/office/drawing/2014/main" xmlns="" id="{12B10307-244C-4AE8-AC57-05D9F2E89ECF}"/>
              </a:ext>
            </a:extLst>
          </p:cNvPr>
          <p:cNvSpPr>
            <a:spLocks noGrp="1"/>
          </p:cNvSpPr>
          <p:nvPr>
            <p:ph idx="1"/>
          </p:nvPr>
        </p:nvSpPr>
        <p:spPr>
          <a:xfrm>
            <a:off x="1451579" y="1661349"/>
            <a:ext cx="9603275" cy="4447903"/>
          </a:xfrm>
        </p:spPr>
        <p:txBody>
          <a:bodyPr>
            <a:normAutofit/>
          </a:bodyPr>
          <a:lstStyle/>
          <a:p>
            <a:r>
              <a:rPr lang="en-US" sz="2200" dirty="0"/>
              <a:t>Java AWT is an API to develop GUI (Graphical User Interface) or window-based application in java. </a:t>
            </a:r>
          </a:p>
          <a:p>
            <a:r>
              <a:rPr lang="en-US" sz="2200" dirty="0"/>
              <a:t>Java AWT components are platform-dependent i.e. components are displayed according to the view of operating system. AWT is heavyweight i.e. its components uses the resources of system.</a:t>
            </a:r>
          </a:p>
          <a:p>
            <a:r>
              <a:rPr lang="en-US" sz="2200" dirty="0"/>
              <a:t>It offers user interaction via some graphical components</a:t>
            </a:r>
          </a:p>
          <a:p>
            <a:r>
              <a:rPr lang="en-US" sz="2200" dirty="0"/>
              <a:t>The </a:t>
            </a:r>
            <a:r>
              <a:rPr lang="en-US" sz="2200" dirty="0" err="1"/>
              <a:t>java.awt</a:t>
            </a:r>
            <a:r>
              <a:rPr lang="en-US" sz="2200" dirty="0"/>
              <a:t> package provides classes for AWT </a:t>
            </a:r>
            <a:r>
              <a:rPr lang="en-US" sz="2200" dirty="0" err="1"/>
              <a:t>api</a:t>
            </a:r>
            <a:r>
              <a:rPr lang="en-US" sz="2200" dirty="0"/>
              <a:t> such as </a:t>
            </a:r>
            <a:r>
              <a:rPr lang="en-US" sz="2200" dirty="0" err="1"/>
              <a:t>TextField</a:t>
            </a:r>
            <a:r>
              <a:rPr lang="en-US" sz="2200" dirty="0"/>
              <a:t>, Label, </a:t>
            </a:r>
            <a:r>
              <a:rPr lang="en-US" sz="2200" dirty="0" err="1"/>
              <a:t>TextArea</a:t>
            </a:r>
            <a:r>
              <a:rPr lang="en-US" sz="2200" dirty="0"/>
              <a:t>, </a:t>
            </a:r>
            <a:r>
              <a:rPr lang="en-US" sz="2200" dirty="0" err="1"/>
              <a:t>RadioButton</a:t>
            </a:r>
            <a:r>
              <a:rPr lang="en-US" sz="2200" dirty="0"/>
              <a:t>, </a:t>
            </a:r>
            <a:r>
              <a:rPr lang="en-US" sz="2200" dirty="0" err="1"/>
              <a:t>CheckBox</a:t>
            </a:r>
            <a:r>
              <a:rPr lang="en-US" sz="2200" dirty="0"/>
              <a:t>, Choice, List etc.</a:t>
            </a:r>
          </a:p>
          <a:p>
            <a:endParaRPr lang="en-US" sz="2200" dirty="0"/>
          </a:p>
        </p:txBody>
      </p:sp>
    </p:spTree>
    <p:extLst>
      <p:ext uri="{BB962C8B-B14F-4D97-AF65-F5344CB8AC3E}">
        <p14:creationId xmlns:p14="http://schemas.microsoft.com/office/powerpoint/2010/main" val="3144691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cap="none" dirty="0" err="1" smtClean="0"/>
              <a:t>JTextField</a:t>
            </a:r>
            <a:endParaRPr lang="en-US" b="1" cap="none" dirty="0"/>
          </a:p>
        </p:txBody>
      </p:sp>
      <p:sp>
        <p:nvSpPr>
          <p:cNvPr id="7" name="Content Placeholder 6"/>
          <p:cNvSpPr>
            <a:spLocks noGrp="1"/>
          </p:cNvSpPr>
          <p:nvPr>
            <p:ph idx="1"/>
          </p:nvPr>
        </p:nvSpPr>
        <p:spPr>
          <a:xfrm>
            <a:off x="1451579" y="1363139"/>
            <a:ext cx="9603275" cy="4702809"/>
          </a:xfrm>
        </p:spPr>
        <p:txBody>
          <a:bodyPr/>
          <a:lstStyle/>
          <a:p>
            <a:r>
              <a:rPr lang="en-US" dirty="0"/>
              <a:t>The object of a </a:t>
            </a:r>
            <a:r>
              <a:rPr lang="en-US" dirty="0" err="1"/>
              <a:t>JTextField</a:t>
            </a:r>
            <a:r>
              <a:rPr lang="en-US" dirty="0"/>
              <a:t> class is a text component that allows the editing of a single line text. It inherits </a:t>
            </a:r>
            <a:r>
              <a:rPr lang="en-US" dirty="0" err="1"/>
              <a:t>JTextComponent</a:t>
            </a:r>
            <a:r>
              <a:rPr lang="en-US" dirty="0"/>
              <a:t> class.</a:t>
            </a:r>
          </a:p>
        </p:txBody>
      </p:sp>
      <p:graphicFrame>
        <p:nvGraphicFramePr>
          <p:cNvPr id="4" name="Table 3"/>
          <p:cNvGraphicFramePr>
            <a:graphicFrameLocks noGrp="1"/>
          </p:cNvGraphicFramePr>
          <p:nvPr>
            <p:extLst>
              <p:ext uri="{D42A27DB-BD31-4B8C-83A1-F6EECF244321}">
                <p14:modId xmlns:p14="http://schemas.microsoft.com/office/powerpoint/2010/main" val="1321329932"/>
              </p:ext>
            </p:extLst>
          </p:nvPr>
        </p:nvGraphicFramePr>
        <p:xfrm>
          <a:off x="1451577" y="2716850"/>
          <a:ext cx="9868952" cy="3349098"/>
        </p:xfrm>
        <a:graphic>
          <a:graphicData uri="http://schemas.openxmlformats.org/drawingml/2006/table">
            <a:tbl>
              <a:tblPr/>
              <a:tblGrid>
                <a:gridCol w="4934476"/>
                <a:gridCol w="4934476"/>
              </a:tblGrid>
              <a:tr h="463804">
                <a:tc>
                  <a:txBody>
                    <a:bodyPr/>
                    <a:lstStyle/>
                    <a:p>
                      <a:pPr algn="l" fontAlgn="t"/>
                      <a:r>
                        <a:rPr lang="en-US" sz="1700">
                          <a:solidFill>
                            <a:srgbClr val="000000"/>
                          </a:solidFill>
                          <a:effectLst/>
                          <a:latin typeface="times new roman" panose="02020603050405020304" pitchFamily="18" charset="0"/>
                        </a:rPr>
                        <a:t>Constructor</a:t>
                      </a:r>
                    </a:p>
                  </a:txBody>
                  <a:tcPr marL="110095" marR="110095" marT="110095" marB="110095">
                    <a:lnL w="9525" cap="flat" cmpd="sng" algn="ctr">
                      <a:solidFill>
                        <a:srgbClr val="40521A"/>
                      </a:solidFill>
                      <a:prstDash val="solid"/>
                      <a:round/>
                      <a:headEnd type="none" w="med" len="med"/>
                      <a:tailEnd type="none" w="med" len="med"/>
                    </a:lnL>
                    <a:lnR w="9525" cap="flat" cmpd="sng" algn="ctr">
                      <a:solidFill>
                        <a:srgbClr val="40521A"/>
                      </a:solidFill>
                      <a:prstDash val="solid"/>
                      <a:round/>
                      <a:headEnd type="none" w="med" len="med"/>
                      <a:tailEnd type="none" w="med" len="med"/>
                    </a:lnR>
                    <a:lnT w="9525" cap="flat" cmpd="sng" algn="ctr">
                      <a:solidFill>
                        <a:srgbClr val="4052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110095" marR="110095" marT="110095" marB="110095">
                    <a:lnL w="9525" cap="flat" cmpd="sng" algn="ctr">
                      <a:solidFill>
                        <a:srgbClr val="40521A"/>
                      </a:solidFill>
                      <a:prstDash val="solid"/>
                      <a:round/>
                      <a:headEnd type="none" w="med" len="med"/>
                      <a:tailEnd type="none" w="med" len="med"/>
                    </a:lnL>
                    <a:lnR w="9525" cap="flat" cmpd="sng" algn="ctr">
                      <a:solidFill>
                        <a:srgbClr val="40521A"/>
                      </a:solidFill>
                      <a:prstDash val="solid"/>
                      <a:round/>
                      <a:headEnd type="none" w="med" len="med"/>
                      <a:tailEnd type="none" w="med" len="med"/>
                    </a:lnR>
                    <a:lnT w="9525" cap="flat" cmpd="sng" algn="ctr">
                      <a:solidFill>
                        <a:srgbClr val="4052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3531">
                <a:tc>
                  <a:txBody>
                    <a:bodyPr/>
                    <a:lstStyle/>
                    <a:p>
                      <a:pPr algn="just" fontAlgn="t"/>
                      <a:r>
                        <a:rPr lang="en-US" sz="1700">
                          <a:solidFill>
                            <a:srgbClr val="333333"/>
                          </a:solidFill>
                          <a:effectLst/>
                          <a:latin typeface="inter-regular"/>
                        </a:rPr>
                        <a:t>JTextField()</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Creates a new TextField</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6515">
                <a:tc>
                  <a:txBody>
                    <a:bodyPr/>
                    <a:lstStyle/>
                    <a:p>
                      <a:pPr algn="just" fontAlgn="t"/>
                      <a:r>
                        <a:rPr lang="en-US" sz="1700">
                          <a:solidFill>
                            <a:srgbClr val="333333"/>
                          </a:solidFill>
                          <a:effectLst/>
                          <a:latin typeface="inter-regular"/>
                        </a:rPr>
                        <a:t>JTextField(String text)</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Creates a new </a:t>
                      </a:r>
                      <a:r>
                        <a:rPr lang="en-US" sz="1700" dirty="0" err="1">
                          <a:solidFill>
                            <a:srgbClr val="333333"/>
                          </a:solidFill>
                          <a:effectLst/>
                          <a:latin typeface="inter-regular"/>
                        </a:rPr>
                        <a:t>TextField</a:t>
                      </a:r>
                      <a:r>
                        <a:rPr lang="en-US" sz="1700" dirty="0">
                          <a:solidFill>
                            <a:srgbClr val="333333"/>
                          </a:solidFill>
                          <a:effectLst/>
                          <a:latin typeface="inter-regular"/>
                        </a:rPr>
                        <a:t> initialized with the specified text.</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99500">
                <a:tc>
                  <a:txBody>
                    <a:bodyPr/>
                    <a:lstStyle/>
                    <a:p>
                      <a:pPr algn="just" fontAlgn="t"/>
                      <a:r>
                        <a:rPr lang="en-US" sz="1700">
                          <a:solidFill>
                            <a:srgbClr val="333333"/>
                          </a:solidFill>
                          <a:effectLst/>
                          <a:latin typeface="inter-regular"/>
                        </a:rPr>
                        <a:t>JTextField(String text, int columns)</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Creates a new TextField initialized with the specified text and columns.</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99500">
                <a:tc>
                  <a:txBody>
                    <a:bodyPr/>
                    <a:lstStyle/>
                    <a:p>
                      <a:pPr algn="just" fontAlgn="t"/>
                      <a:r>
                        <a:rPr lang="en-US" sz="1700">
                          <a:solidFill>
                            <a:srgbClr val="333333"/>
                          </a:solidFill>
                          <a:effectLst/>
                          <a:latin typeface="inter-regular"/>
                        </a:rPr>
                        <a:t>JTextField(int columns)</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Creates a new empty </a:t>
                      </a:r>
                      <a:r>
                        <a:rPr lang="en-US" sz="1700" dirty="0" err="1">
                          <a:solidFill>
                            <a:srgbClr val="333333"/>
                          </a:solidFill>
                          <a:effectLst/>
                          <a:latin typeface="inter-regular"/>
                        </a:rPr>
                        <a:t>TextField</a:t>
                      </a:r>
                      <a:r>
                        <a:rPr lang="en-US" sz="1700" dirty="0">
                          <a:solidFill>
                            <a:srgbClr val="333333"/>
                          </a:solidFill>
                          <a:effectLst/>
                          <a:latin typeface="inter-regular"/>
                        </a:rPr>
                        <a:t> with the specified number of columns.</a:t>
                      </a:r>
                    </a:p>
                  </a:txBody>
                  <a:tcPr marL="73397" marR="73397" marT="73397" marB="733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956202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12251075"/>
              </p:ext>
            </p:extLst>
          </p:nvPr>
        </p:nvGraphicFramePr>
        <p:xfrm>
          <a:off x="553793" y="1107584"/>
          <a:ext cx="11217498" cy="3990114"/>
        </p:xfrm>
        <a:graphic>
          <a:graphicData uri="http://schemas.openxmlformats.org/drawingml/2006/table">
            <a:tbl>
              <a:tblPr/>
              <a:tblGrid>
                <a:gridCol w="5089046"/>
                <a:gridCol w="6128452"/>
              </a:tblGrid>
              <a:tr h="765060">
                <a:tc>
                  <a:txBody>
                    <a:bodyPr/>
                    <a:lstStyle/>
                    <a:p>
                      <a:pPr algn="l" fontAlgn="t"/>
                      <a:r>
                        <a:rPr lang="en-US" sz="2200" b="1" dirty="0">
                          <a:solidFill>
                            <a:srgbClr val="000000"/>
                          </a:solidFill>
                          <a:effectLst/>
                          <a:latin typeface="+mj-lt"/>
                        </a:rPr>
                        <a:t>Methods</a:t>
                      </a:r>
                    </a:p>
                  </a:txBody>
                  <a:tcPr marL="95470" marR="95470" marT="95470" marB="95470">
                    <a:lnL w="9525" cap="flat" cmpd="sng" algn="ctr">
                      <a:solidFill>
                        <a:srgbClr val="509074"/>
                      </a:solidFill>
                      <a:prstDash val="solid"/>
                      <a:round/>
                      <a:headEnd type="none" w="med" len="med"/>
                      <a:tailEnd type="none" w="med" len="med"/>
                    </a:lnL>
                    <a:lnR w="9525" cap="flat" cmpd="sng" algn="ctr">
                      <a:solidFill>
                        <a:srgbClr val="509074"/>
                      </a:solidFill>
                      <a:prstDash val="solid"/>
                      <a:round/>
                      <a:headEnd type="none" w="med" len="med"/>
                      <a:tailEnd type="none" w="med" len="med"/>
                    </a:lnR>
                    <a:lnT w="9525" cap="flat" cmpd="sng" algn="ctr">
                      <a:solidFill>
                        <a:srgbClr val="5090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200" b="1" dirty="0">
                          <a:solidFill>
                            <a:srgbClr val="000000"/>
                          </a:solidFill>
                          <a:effectLst/>
                          <a:latin typeface="+mj-lt"/>
                        </a:rPr>
                        <a:t>Description</a:t>
                      </a:r>
                    </a:p>
                  </a:txBody>
                  <a:tcPr marL="95470" marR="95470" marT="95470" marB="95470">
                    <a:lnL w="9525" cap="flat" cmpd="sng" algn="ctr">
                      <a:solidFill>
                        <a:srgbClr val="509074"/>
                      </a:solidFill>
                      <a:prstDash val="solid"/>
                      <a:round/>
                      <a:headEnd type="none" w="med" len="med"/>
                      <a:tailEnd type="none" w="med" len="med"/>
                    </a:lnL>
                    <a:lnR w="9525" cap="flat" cmpd="sng" algn="ctr">
                      <a:solidFill>
                        <a:srgbClr val="509074"/>
                      </a:solidFill>
                      <a:prstDash val="solid"/>
                      <a:round/>
                      <a:headEnd type="none" w="med" len="med"/>
                      <a:tailEnd type="none" w="med" len="med"/>
                    </a:lnR>
                    <a:lnT w="9525" cap="flat" cmpd="sng" algn="ctr">
                      <a:solidFill>
                        <a:srgbClr val="5090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14675">
                <a:tc>
                  <a:txBody>
                    <a:bodyPr/>
                    <a:lstStyle/>
                    <a:p>
                      <a:pPr algn="just" fontAlgn="t"/>
                      <a:r>
                        <a:rPr lang="en-US" sz="2200">
                          <a:solidFill>
                            <a:srgbClr val="333333"/>
                          </a:solidFill>
                          <a:effectLst/>
                          <a:latin typeface="+mj-lt"/>
                        </a:rPr>
                        <a:t>void addActionListener(ActionListener l)</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j-lt"/>
                        </a:rPr>
                        <a:t>It is used to add the specified action listener to receive action events from this textfield.</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4675">
                <a:tc>
                  <a:txBody>
                    <a:bodyPr/>
                    <a:lstStyle/>
                    <a:p>
                      <a:pPr algn="just" fontAlgn="t"/>
                      <a:r>
                        <a:rPr lang="en-US" sz="2200">
                          <a:solidFill>
                            <a:srgbClr val="333333"/>
                          </a:solidFill>
                          <a:effectLst/>
                          <a:latin typeface="+mj-lt"/>
                        </a:rPr>
                        <a:t>Action getAction()</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a:solidFill>
                            <a:srgbClr val="333333"/>
                          </a:solidFill>
                          <a:effectLst/>
                          <a:latin typeface="+mj-lt"/>
                        </a:rPr>
                        <a:t>It returns the currently set Action for this ActionEvent source, or null if no Action is set.</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56420">
                <a:tc>
                  <a:txBody>
                    <a:bodyPr/>
                    <a:lstStyle/>
                    <a:p>
                      <a:pPr algn="just" fontAlgn="t"/>
                      <a:r>
                        <a:rPr lang="en-US" sz="2200">
                          <a:solidFill>
                            <a:srgbClr val="333333"/>
                          </a:solidFill>
                          <a:effectLst/>
                          <a:latin typeface="+mj-lt"/>
                        </a:rPr>
                        <a:t>void setFont(Font f)</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mj-lt"/>
                        </a:rPr>
                        <a:t>It is used to set the current font.</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43802">
                <a:tc>
                  <a:txBody>
                    <a:bodyPr/>
                    <a:lstStyle/>
                    <a:p>
                      <a:pPr algn="just" fontAlgn="t"/>
                      <a:r>
                        <a:rPr lang="en-US" sz="2200">
                          <a:solidFill>
                            <a:srgbClr val="333333"/>
                          </a:solidFill>
                          <a:effectLst/>
                          <a:latin typeface="+mj-lt"/>
                        </a:rPr>
                        <a:t>void removeActionListener(ActionListener l)</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mj-lt"/>
                        </a:rPr>
                        <a:t>It is used to remove the specified action listener so that it no longer receives action events from this </a:t>
                      </a:r>
                      <a:r>
                        <a:rPr lang="en-US" sz="2200" dirty="0" err="1">
                          <a:solidFill>
                            <a:srgbClr val="333333"/>
                          </a:solidFill>
                          <a:effectLst/>
                          <a:latin typeface="+mj-lt"/>
                        </a:rPr>
                        <a:t>textfield</a:t>
                      </a:r>
                      <a:r>
                        <a:rPr lang="en-US" sz="2200" dirty="0">
                          <a:solidFill>
                            <a:srgbClr val="333333"/>
                          </a:solidFill>
                          <a:effectLst/>
                          <a:latin typeface="+mj-lt"/>
                        </a:rPr>
                        <a:t>.</a:t>
                      </a:r>
                    </a:p>
                  </a:txBody>
                  <a:tcPr marL="63646" marR="63646" marT="63646" marB="636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4"/>
          <p:cNvSpPr/>
          <p:nvPr/>
        </p:nvSpPr>
        <p:spPr>
          <a:xfrm>
            <a:off x="2230940" y="204920"/>
            <a:ext cx="5087418" cy="584775"/>
          </a:xfrm>
          <a:prstGeom prst="rect">
            <a:avLst/>
          </a:prstGeom>
        </p:spPr>
        <p:txBody>
          <a:bodyPr wrap="none">
            <a:spAutoFit/>
          </a:bodyPr>
          <a:lstStyle/>
          <a:p>
            <a:pPr algn="just"/>
            <a:r>
              <a:rPr lang="en-US" sz="3200" b="1" dirty="0">
                <a:latin typeface="+mj-lt"/>
              </a:rPr>
              <a:t>Commonly used Methods</a:t>
            </a:r>
            <a:endParaRPr lang="en-US" sz="3200" b="1" i="0" dirty="0">
              <a:effectLst/>
              <a:latin typeface="+mj-lt"/>
            </a:endParaRPr>
          </a:p>
        </p:txBody>
      </p:sp>
    </p:spTree>
    <p:extLst>
      <p:ext uri="{BB962C8B-B14F-4D97-AF65-F5344CB8AC3E}">
        <p14:creationId xmlns:p14="http://schemas.microsoft.com/office/powerpoint/2010/main" val="1073995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22464" y="0"/>
            <a:ext cx="9604375" cy="643944"/>
          </a:xfrm>
        </p:spPr>
        <p:txBody>
          <a:bodyPr>
            <a:normAutofit/>
          </a:bodyPr>
          <a:lstStyle/>
          <a:p>
            <a:r>
              <a:rPr lang="en-US" b="1" cap="none" dirty="0" err="1" smtClean="0"/>
              <a:t>JPasswordField</a:t>
            </a:r>
            <a:endParaRPr lang="en-US" b="1" cap="none" dirty="0"/>
          </a:p>
        </p:txBody>
      </p:sp>
      <p:sp>
        <p:nvSpPr>
          <p:cNvPr id="3" name="Content Placeholder 2"/>
          <p:cNvSpPr>
            <a:spLocks noGrp="1"/>
          </p:cNvSpPr>
          <p:nvPr>
            <p:ph idx="4294967295"/>
          </p:nvPr>
        </p:nvSpPr>
        <p:spPr>
          <a:xfrm>
            <a:off x="887614" y="540914"/>
            <a:ext cx="9604375" cy="1133340"/>
          </a:xfrm>
        </p:spPr>
        <p:txBody>
          <a:bodyPr>
            <a:normAutofit fontScale="92500" lnSpcReduction="20000"/>
          </a:bodyPr>
          <a:lstStyle/>
          <a:p>
            <a:r>
              <a:rPr lang="en-US" sz="2400" dirty="0"/>
              <a:t>The object of a </a:t>
            </a:r>
            <a:r>
              <a:rPr lang="en-US" sz="2400" dirty="0" err="1"/>
              <a:t>JPasswordField</a:t>
            </a:r>
            <a:r>
              <a:rPr lang="en-US" sz="2400" dirty="0"/>
              <a:t> class is a text component specialized for password entry. It allows the editing of a single line of text. It inherits </a:t>
            </a:r>
            <a:r>
              <a:rPr lang="en-US" sz="2400" dirty="0" err="1"/>
              <a:t>JTextField</a:t>
            </a:r>
            <a:r>
              <a:rPr lang="en-US" sz="2400" dirty="0"/>
              <a:t> class.</a:t>
            </a:r>
            <a:endParaRPr lang="en-US" sz="2200" dirty="0"/>
          </a:p>
        </p:txBody>
      </p:sp>
      <p:graphicFrame>
        <p:nvGraphicFramePr>
          <p:cNvPr id="5" name="Table 4"/>
          <p:cNvGraphicFramePr>
            <a:graphicFrameLocks noGrp="1"/>
          </p:cNvGraphicFramePr>
          <p:nvPr>
            <p:extLst/>
          </p:nvPr>
        </p:nvGraphicFramePr>
        <p:xfrm>
          <a:off x="0" y="2016125"/>
          <a:ext cx="11771290" cy="3557827"/>
        </p:xfrm>
        <a:graphic>
          <a:graphicData uri="http://schemas.openxmlformats.org/drawingml/2006/table">
            <a:tbl>
              <a:tblPr/>
              <a:tblGrid>
                <a:gridCol w="3808764"/>
                <a:gridCol w="7962526"/>
              </a:tblGrid>
              <a:tr h="370808">
                <a:tc>
                  <a:txBody>
                    <a:bodyPr/>
                    <a:lstStyle/>
                    <a:p>
                      <a:pPr algn="l" fontAlgn="t"/>
                      <a:r>
                        <a:rPr lang="en-US" sz="2000">
                          <a:solidFill>
                            <a:srgbClr val="000000"/>
                          </a:solidFill>
                          <a:effectLst/>
                          <a:latin typeface="+mn-lt"/>
                        </a:rPr>
                        <a:t>Constructor</a:t>
                      </a:r>
                    </a:p>
                  </a:txBody>
                  <a:tcPr marL="84275" marR="84275" marT="84275" marB="84275">
                    <a:lnL w="9525" cap="flat" cmpd="sng" algn="ctr">
                      <a:solidFill>
                        <a:srgbClr val="00ADF3"/>
                      </a:solidFill>
                      <a:prstDash val="solid"/>
                      <a:round/>
                      <a:headEnd type="none" w="med" len="med"/>
                      <a:tailEnd type="none" w="med" len="med"/>
                    </a:lnL>
                    <a:lnR w="9525" cap="flat" cmpd="sng" algn="ctr">
                      <a:solidFill>
                        <a:srgbClr val="00ADF3"/>
                      </a:solidFill>
                      <a:prstDash val="solid"/>
                      <a:round/>
                      <a:headEnd type="none" w="med" len="med"/>
                      <a:tailEnd type="none" w="med" len="med"/>
                    </a:lnR>
                    <a:lnT w="9525" cap="flat" cmpd="sng" algn="ctr">
                      <a:solidFill>
                        <a:srgbClr val="00ADF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mn-lt"/>
                        </a:rPr>
                        <a:t>Description</a:t>
                      </a:r>
                    </a:p>
                  </a:txBody>
                  <a:tcPr marL="84275" marR="84275" marT="84275" marB="84275">
                    <a:lnL w="9525" cap="flat" cmpd="sng" algn="ctr">
                      <a:solidFill>
                        <a:srgbClr val="00ADF3"/>
                      </a:solidFill>
                      <a:prstDash val="solid"/>
                      <a:round/>
                      <a:headEnd type="none" w="med" len="med"/>
                      <a:tailEnd type="none" w="med" len="med"/>
                    </a:lnL>
                    <a:lnR w="9525" cap="flat" cmpd="sng" algn="ctr">
                      <a:solidFill>
                        <a:srgbClr val="00ADF3"/>
                      </a:solidFill>
                      <a:prstDash val="solid"/>
                      <a:round/>
                      <a:headEnd type="none" w="med" len="med"/>
                      <a:tailEnd type="none" w="med" len="med"/>
                    </a:lnR>
                    <a:lnT w="9525" cap="flat" cmpd="sng" algn="ctr">
                      <a:solidFill>
                        <a:srgbClr val="00ADF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21402">
                <a:tc>
                  <a:txBody>
                    <a:bodyPr/>
                    <a:lstStyle/>
                    <a:p>
                      <a:pPr algn="just" fontAlgn="t"/>
                      <a:r>
                        <a:rPr lang="en-US" sz="2000">
                          <a:solidFill>
                            <a:srgbClr val="333333"/>
                          </a:solidFill>
                          <a:effectLst/>
                          <a:latin typeface="+mn-lt"/>
                        </a:rPr>
                        <a:t>JPasswordField()</a:t>
                      </a:r>
                    </a:p>
                  </a:txBody>
                  <a:tcPr marL="56183" marR="56183" marT="56183" marB="561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n-lt"/>
                        </a:rPr>
                        <a:t>Constructs a new JPasswordField, with a default document, null starting text string, and 0 column width.</a:t>
                      </a:r>
                    </a:p>
                  </a:txBody>
                  <a:tcPr marL="56183" marR="56183" marT="56183" marB="561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19143">
                <a:tc>
                  <a:txBody>
                    <a:bodyPr/>
                    <a:lstStyle/>
                    <a:p>
                      <a:pPr algn="just" fontAlgn="t"/>
                      <a:r>
                        <a:rPr lang="en-US" sz="2000">
                          <a:solidFill>
                            <a:srgbClr val="333333"/>
                          </a:solidFill>
                          <a:effectLst/>
                          <a:latin typeface="+mn-lt"/>
                        </a:rPr>
                        <a:t>JPasswordField(int columns)</a:t>
                      </a:r>
                    </a:p>
                  </a:txBody>
                  <a:tcPr marL="56183" marR="56183" marT="56183" marB="561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mn-lt"/>
                        </a:rPr>
                        <a:t>Constructs a new empty JPasswordField with the specified number of columns.</a:t>
                      </a:r>
                    </a:p>
                  </a:txBody>
                  <a:tcPr marL="56183" marR="56183" marT="56183" marB="561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19143">
                <a:tc>
                  <a:txBody>
                    <a:bodyPr/>
                    <a:lstStyle/>
                    <a:p>
                      <a:pPr algn="just" fontAlgn="t"/>
                      <a:r>
                        <a:rPr lang="en-US" sz="2000">
                          <a:solidFill>
                            <a:srgbClr val="333333"/>
                          </a:solidFill>
                          <a:effectLst/>
                          <a:latin typeface="+mn-lt"/>
                        </a:rPr>
                        <a:t>JPasswordField(String text)</a:t>
                      </a:r>
                    </a:p>
                  </a:txBody>
                  <a:tcPr marL="56183" marR="56183" marT="56183" marB="561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mn-lt"/>
                        </a:rPr>
                        <a:t>Constructs a new JPasswordField initialized with the specified text.</a:t>
                      </a:r>
                    </a:p>
                  </a:txBody>
                  <a:tcPr marL="56183" marR="56183" marT="56183" marB="561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19143">
                <a:tc>
                  <a:txBody>
                    <a:bodyPr/>
                    <a:lstStyle/>
                    <a:p>
                      <a:pPr algn="just" fontAlgn="t"/>
                      <a:r>
                        <a:rPr lang="en-US" sz="2000">
                          <a:solidFill>
                            <a:srgbClr val="333333"/>
                          </a:solidFill>
                          <a:effectLst/>
                          <a:latin typeface="+mn-lt"/>
                        </a:rPr>
                        <a:t>JPasswordField(String text, int columns)</a:t>
                      </a:r>
                    </a:p>
                  </a:txBody>
                  <a:tcPr marL="56183" marR="56183" marT="56183" marB="561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mn-lt"/>
                        </a:rPr>
                        <a:t>Construct a new </a:t>
                      </a:r>
                      <a:r>
                        <a:rPr lang="en-US" sz="2000" dirty="0" err="1">
                          <a:solidFill>
                            <a:srgbClr val="333333"/>
                          </a:solidFill>
                          <a:effectLst/>
                          <a:latin typeface="+mn-lt"/>
                        </a:rPr>
                        <a:t>JPasswordField</a:t>
                      </a:r>
                      <a:r>
                        <a:rPr lang="en-US" sz="2000" dirty="0">
                          <a:solidFill>
                            <a:srgbClr val="333333"/>
                          </a:solidFill>
                          <a:effectLst/>
                          <a:latin typeface="+mn-lt"/>
                        </a:rPr>
                        <a:t> initialized with the specified text and columns.</a:t>
                      </a:r>
                    </a:p>
                  </a:txBody>
                  <a:tcPr marL="56183" marR="56183" marT="56183" marB="561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7059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JButton</a:t>
            </a:r>
            <a:endParaRPr lang="en-US" b="1" dirty="0"/>
          </a:p>
        </p:txBody>
      </p:sp>
      <p:sp>
        <p:nvSpPr>
          <p:cNvPr id="3" name="Content Placeholder 2"/>
          <p:cNvSpPr>
            <a:spLocks noGrp="1"/>
          </p:cNvSpPr>
          <p:nvPr>
            <p:ph idx="1"/>
          </p:nvPr>
        </p:nvSpPr>
        <p:spPr>
          <a:xfrm>
            <a:off x="1451579" y="1561514"/>
            <a:ext cx="9603275" cy="4568830"/>
          </a:xfrm>
        </p:spPr>
        <p:txBody>
          <a:bodyPr>
            <a:normAutofit/>
          </a:bodyPr>
          <a:lstStyle/>
          <a:p>
            <a:r>
              <a:rPr lang="en-US" dirty="0"/>
              <a:t>The </a:t>
            </a:r>
            <a:r>
              <a:rPr lang="en-US" dirty="0" err="1"/>
              <a:t>JButton</a:t>
            </a:r>
            <a:r>
              <a:rPr lang="en-US" dirty="0"/>
              <a:t> class is used to create a labeled button that has platform independent implementation. </a:t>
            </a:r>
            <a:endParaRPr lang="en-US" dirty="0" smtClean="0"/>
          </a:p>
          <a:p>
            <a:r>
              <a:rPr lang="en-US" dirty="0" smtClean="0"/>
              <a:t>The </a:t>
            </a:r>
            <a:r>
              <a:rPr lang="en-US" dirty="0"/>
              <a:t>application result in some action when the button is pushed. </a:t>
            </a:r>
            <a:endParaRPr lang="en-US" dirty="0" smtClean="0"/>
          </a:p>
          <a:p>
            <a:r>
              <a:rPr lang="en-US" dirty="0" smtClean="0"/>
              <a:t>It </a:t>
            </a:r>
            <a:r>
              <a:rPr lang="en-US" dirty="0"/>
              <a:t>inherits </a:t>
            </a:r>
            <a:r>
              <a:rPr lang="en-US" dirty="0" err="1"/>
              <a:t>AbstractButton</a:t>
            </a:r>
            <a:r>
              <a:rPr lang="en-US" dirty="0"/>
              <a:t> class.</a:t>
            </a:r>
            <a:endParaRPr lang="en-US" dirty="0" smtClean="0"/>
          </a:p>
        </p:txBody>
      </p:sp>
    </p:spTree>
    <p:extLst>
      <p:ext uri="{BB962C8B-B14F-4D97-AF65-F5344CB8AC3E}">
        <p14:creationId xmlns:p14="http://schemas.microsoft.com/office/powerpoint/2010/main" val="3779427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47FEA-F2AD-4D86-BFA7-DEFC768A932C}"/>
              </a:ext>
            </a:extLst>
          </p:cNvPr>
          <p:cNvSpPr>
            <a:spLocks noGrp="1"/>
          </p:cNvSpPr>
          <p:nvPr>
            <p:ph type="title"/>
          </p:nvPr>
        </p:nvSpPr>
        <p:spPr/>
        <p:txBody>
          <a:bodyPr/>
          <a:lstStyle/>
          <a:p>
            <a:r>
              <a:rPr lang="en-US" b="1" cap="none" dirty="0" smtClean="0">
                <a:solidFill>
                  <a:srgbClr val="000000"/>
                </a:solidFill>
                <a:latin typeface="times new roman" panose="02020603050405020304" pitchFamily="18" charset="0"/>
              </a:rPr>
              <a:t>Constructor</a:t>
            </a:r>
            <a:endParaRPr lang="en-US" b="1" cap="none" dirty="0"/>
          </a:p>
        </p:txBody>
      </p:sp>
      <p:graphicFrame>
        <p:nvGraphicFramePr>
          <p:cNvPr id="4" name="Table 3"/>
          <p:cNvGraphicFramePr>
            <a:graphicFrameLocks noGrp="1"/>
          </p:cNvGraphicFramePr>
          <p:nvPr>
            <p:extLst>
              <p:ext uri="{D42A27DB-BD31-4B8C-83A1-F6EECF244321}">
                <p14:modId xmlns:p14="http://schemas.microsoft.com/office/powerpoint/2010/main" val="2526556788"/>
              </p:ext>
            </p:extLst>
          </p:nvPr>
        </p:nvGraphicFramePr>
        <p:xfrm>
          <a:off x="1451577" y="1853754"/>
          <a:ext cx="9603276" cy="2209800"/>
        </p:xfrm>
        <a:graphic>
          <a:graphicData uri="http://schemas.openxmlformats.org/drawingml/2006/table">
            <a:tbl>
              <a:tblPr/>
              <a:tblGrid>
                <a:gridCol w="4801638"/>
                <a:gridCol w="4801638"/>
              </a:tblGrid>
              <a:tr h="0">
                <a:tc>
                  <a:txBody>
                    <a:bodyPr/>
                    <a:lstStyle/>
                    <a:p>
                      <a:pPr algn="l" fontAlgn="t"/>
                      <a:r>
                        <a:rPr lang="en-US" sz="2000" dirty="0">
                          <a:solidFill>
                            <a:srgbClr val="000000"/>
                          </a:solidFill>
                          <a:effectLst/>
                          <a:latin typeface="times new roman" panose="02020603050405020304" pitchFamily="18" charset="0"/>
                        </a:rPr>
                        <a:t>Constructor</a:t>
                      </a:r>
                    </a:p>
                  </a:txBody>
                  <a:tcPr marL="114300" marR="114300" marT="114300" marB="114300">
                    <a:lnL w="9525" cap="flat" cmpd="sng" algn="ctr">
                      <a:solidFill>
                        <a:srgbClr val="505F22"/>
                      </a:solidFill>
                      <a:prstDash val="solid"/>
                      <a:round/>
                      <a:headEnd type="none" w="med" len="med"/>
                      <a:tailEnd type="none" w="med" len="med"/>
                    </a:lnL>
                    <a:lnR w="9525" cap="flat" cmpd="sng" algn="ctr">
                      <a:solidFill>
                        <a:srgbClr val="505F22"/>
                      </a:solidFill>
                      <a:prstDash val="solid"/>
                      <a:round/>
                      <a:headEnd type="none" w="med" len="med"/>
                      <a:tailEnd type="none" w="med" len="med"/>
                    </a:lnR>
                    <a:lnT w="9525" cap="flat" cmpd="sng" algn="ctr">
                      <a:solidFill>
                        <a:srgbClr val="505F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Description</a:t>
                      </a:r>
                    </a:p>
                  </a:txBody>
                  <a:tcPr marL="114300" marR="114300" marT="114300" marB="114300">
                    <a:lnL w="9525" cap="flat" cmpd="sng" algn="ctr">
                      <a:solidFill>
                        <a:srgbClr val="505F22"/>
                      </a:solidFill>
                      <a:prstDash val="solid"/>
                      <a:round/>
                      <a:headEnd type="none" w="med" len="med"/>
                      <a:tailEnd type="none" w="med" len="med"/>
                    </a:lnL>
                    <a:lnR w="9525" cap="flat" cmpd="sng" algn="ctr">
                      <a:solidFill>
                        <a:srgbClr val="505F22"/>
                      </a:solidFill>
                      <a:prstDash val="solid"/>
                      <a:round/>
                      <a:headEnd type="none" w="med" len="med"/>
                      <a:tailEnd type="none" w="med" len="med"/>
                    </a:lnR>
                    <a:lnT w="9525" cap="flat" cmpd="sng" algn="ctr">
                      <a:solidFill>
                        <a:srgbClr val="505F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sz="2000">
                          <a:solidFill>
                            <a:srgbClr val="333333"/>
                          </a:solidFill>
                          <a:effectLst/>
                          <a:latin typeface="inter-regular"/>
                        </a:rPr>
                        <a:t>JButton()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creates a button with no text and icon.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sz="2000">
                          <a:solidFill>
                            <a:srgbClr val="333333"/>
                          </a:solidFill>
                          <a:effectLst/>
                          <a:latin typeface="inter-regular"/>
                        </a:rPr>
                        <a:t>JButton(String 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creates a button with the specified text.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sz="2000">
                          <a:solidFill>
                            <a:srgbClr val="333333"/>
                          </a:solidFill>
                          <a:effectLst/>
                          <a:latin typeface="inter-regular"/>
                        </a:rPr>
                        <a:t>JButton(Icon 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creates a button with the specified icon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61019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9118472"/>
              </p:ext>
            </p:extLst>
          </p:nvPr>
        </p:nvGraphicFramePr>
        <p:xfrm>
          <a:off x="425000" y="1004551"/>
          <a:ext cx="11333410" cy="4700788"/>
        </p:xfrm>
        <a:graphic>
          <a:graphicData uri="http://schemas.openxmlformats.org/drawingml/2006/table">
            <a:tbl>
              <a:tblPr/>
              <a:tblGrid>
                <a:gridCol w="5666705"/>
                <a:gridCol w="5666705"/>
              </a:tblGrid>
              <a:tr h="463192">
                <a:tc>
                  <a:txBody>
                    <a:bodyPr/>
                    <a:lstStyle/>
                    <a:p>
                      <a:pPr algn="l" fontAlgn="t"/>
                      <a:r>
                        <a:rPr lang="en-US" sz="2000" b="1" dirty="0">
                          <a:solidFill>
                            <a:srgbClr val="000000"/>
                          </a:solidFill>
                          <a:effectLst/>
                          <a:latin typeface="times new roman" panose="02020603050405020304" pitchFamily="18" charset="0"/>
                        </a:rPr>
                        <a:t>Methods</a:t>
                      </a:r>
                    </a:p>
                  </a:txBody>
                  <a:tcPr marL="69363" marR="69363" marT="69363" marB="69363">
                    <a:lnL w="9525" cap="flat" cmpd="sng" algn="ctr">
                      <a:solidFill>
                        <a:srgbClr val="3085C7"/>
                      </a:solidFill>
                      <a:prstDash val="solid"/>
                      <a:round/>
                      <a:headEnd type="none" w="med" len="med"/>
                      <a:tailEnd type="none" w="med" len="med"/>
                    </a:lnL>
                    <a:lnR w="9525" cap="flat" cmpd="sng" algn="ctr">
                      <a:solidFill>
                        <a:srgbClr val="3085C7"/>
                      </a:solidFill>
                      <a:prstDash val="solid"/>
                      <a:round/>
                      <a:headEnd type="none" w="med" len="med"/>
                      <a:tailEnd type="none" w="med" len="med"/>
                    </a:lnR>
                    <a:lnT w="9525" cap="flat" cmpd="sng" algn="ctr">
                      <a:solidFill>
                        <a:srgbClr val="3085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Description</a:t>
                      </a:r>
                    </a:p>
                  </a:txBody>
                  <a:tcPr marL="69363" marR="69363" marT="69363" marB="69363">
                    <a:lnL w="9525" cap="flat" cmpd="sng" algn="ctr">
                      <a:solidFill>
                        <a:srgbClr val="3085C7"/>
                      </a:solidFill>
                      <a:prstDash val="solid"/>
                      <a:round/>
                      <a:headEnd type="none" w="med" len="med"/>
                      <a:tailEnd type="none" w="med" len="med"/>
                    </a:lnL>
                    <a:lnR w="9525" cap="flat" cmpd="sng" algn="ctr">
                      <a:solidFill>
                        <a:srgbClr val="3085C7"/>
                      </a:solidFill>
                      <a:prstDash val="solid"/>
                      <a:round/>
                      <a:headEnd type="none" w="med" len="med"/>
                      <a:tailEnd type="none" w="med" len="med"/>
                    </a:lnR>
                    <a:lnT w="9525" cap="flat" cmpd="sng" algn="ctr">
                      <a:solidFill>
                        <a:srgbClr val="3085C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73322">
                <a:tc>
                  <a:txBody>
                    <a:bodyPr/>
                    <a:lstStyle/>
                    <a:p>
                      <a:pPr algn="just" fontAlgn="t"/>
                      <a:r>
                        <a:rPr lang="en-US" sz="2000">
                          <a:solidFill>
                            <a:srgbClr val="333333"/>
                          </a:solidFill>
                          <a:effectLst/>
                          <a:latin typeface="inter-regular"/>
                        </a:rPr>
                        <a:t>void setText(String s)</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set specified text on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3322">
                <a:tc>
                  <a:txBody>
                    <a:bodyPr/>
                    <a:lstStyle/>
                    <a:p>
                      <a:pPr algn="just" fontAlgn="t"/>
                      <a:r>
                        <a:rPr lang="en-US" sz="2000">
                          <a:solidFill>
                            <a:srgbClr val="333333"/>
                          </a:solidFill>
                          <a:effectLst/>
                          <a:latin typeface="inter-regular"/>
                        </a:rPr>
                        <a:t>String getText()</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return the text of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3322">
                <a:tc>
                  <a:txBody>
                    <a:bodyPr/>
                    <a:lstStyle/>
                    <a:p>
                      <a:pPr algn="just" fontAlgn="t"/>
                      <a:r>
                        <a:rPr lang="en-US" sz="2000" dirty="0">
                          <a:solidFill>
                            <a:srgbClr val="333333"/>
                          </a:solidFill>
                          <a:effectLst/>
                          <a:latin typeface="inter-regular"/>
                        </a:rPr>
                        <a:t>void </a:t>
                      </a:r>
                      <a:r>
                        <a:rPr lang="en-US" sz="2000" dirty="0" err="1">
                          <a:solidFill>
                            <a:srgbClr val="333333"/>
                          </a:solidFill>
                          <a:effectLst/>
                          <a:latin typeface="inter-regular"/>
                        </a:rPr>
                        <a:t>setEnabled</a:t>
                      </a:r>
                      <a:r>
                        <a:rPr lang="en-US" sz="2000" dirty="0">
                          <a:solidFill>
                            <a:srgbClr val="333333"/>
                          </a:solidFill>
                          <a:effectLst/>
                          <a:latin typeface="inter-regular"/>
                        </a:rPr>
                        <a:t>(</a:t>
                      </a:r>
                      <a:r>
                        <a:rPr lang="en-US" sz="2000" dirty="0" err="1">
                          <a:solidFill>
                            <a:srgbClr val="333333"/>
                          </a:solidFill>
                          <a:effectLst/>
                          <a:latin typeface="inter-regular"/>
                        </a:rPr>
                        <a:t>boolean</a:t>
                      </a:r>
                      <a:r>
                        <a:rPr lang="en-US" sz="2000" dirty="0">
                          <a:solidFill>
                            <a:srgbClr val="333333"/>
                          </a:solidFill>
                          <a:effectLst/>
                          <a:latin typeface="inter-regular"/>
                        </a:rPr>
                        <a:t> b)</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enable or disable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3322">
                <a:tc>
                  <a:txBody>
                    <a:bodyPr/>
                    <a:lstStyle/>
                    <a:p>
                      <a:pPr algn="just" fontAlgn="t"/>
                      <a:r>
                        <a:rPr lang="en-US" sz="2000" dirty="0">
                          <a:solidFill>
                            <a:srgbClr val="333333"/>
                          </a:solidFill>
                          <a:effectLst/>
                          <a:latin typeface="inter-regular"/>
                        </a:rPr>
                        <a:t>void </a:t>
                      </a:r>
                      <a:r>
                        <a:rPr lang="en-US" sz="2000" dirty="0" err="1">
                          <a:solidFill>
                            <a:srgbClr val="333333"/>
                          </a:solidFill>
                          <a:effectLst/>
                          <a:latin typeface="inter-regular"/>
                        </a:rPr>
                        <a:t>setIcon</a:t>
                      </a:r>
                      <a:r>
                        <a:rPr lang="en-US" sz="2000" dirty="0">
                          <a:solidFill>
                            <a:srgbClr val="333333"/>
                          </a:solidFill>
                          <a:effectLst/>
                          <a:latin typeface="inter-regular"/>
                        </a:rPr>
                        <a:t>(Icon b)</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set the specified Icon on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3322">
                <a:tc>
                  <a:txBody>
                    <a:bodyPr/>
                    <a:lstStyle/>
                    <a:p>
                      <a:pPr algn="just" fontAlgn="t"/>
                      <a:r>
                        <a:rPr lang="en-US" sz="2000" dirty="0">
                          <a:solidFill>
                            <a:srgbClr val="333333"/>
                          </a:solidFill>
                          <a:effectLst/>
                          <a:latin typeface="inter-regular"/>
                        </a:rPr>
                        <a:t>Icon </a:t>
                      </a:r>
                      <a:r>
                        <a:rPr lang="en-US" sz="2000" dirty="0" err="1">
                          <a:solidFill>
                            <a:srgbClr val="333333"/>
                          </a:solidFill>
                          <a:effectLst/>
                          <a:latin typeface="inter-regular"/>
                        </a:rPr>
                        <a:t>getIcon</a:t>
                      </a:r>
                      <a:r>
                        <a:rPr lang="en-US" sz="2000" dirty="0">
                          <a:solidFill>
                            <a:srgbClr val="333333"/>
                          </a:solidFill>
                          <a:effectLst/>
                          <a:latin typeface="inter-regular"/>
                        </a:rPr>
                        <a:t>()</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get the Icon of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3322">
                <a:tc>
                  <a:txBody>
                    <a:bodyPr/>
                    <a:lstStyle/>
                    <a:p>
                      <a:pPr algn="just" fontAlgn="t"/>
                      <a:r>
                        <a:rPr lang="en-US" sz="2000">
                          <a:solidFill>
                            <a:srgbClr val="333333"/>
                          </a:solidFill>
                          <a:effectLst/>
                          <a:latin typeface="inter-regular"/>
                        </a:rPr>
                        <a:t>void setMnemonic(int a)</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set the mnemonic on the button.</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97664">
                <a:tc>
                  <a:txBody>
                    <a:bodyPr/>
                    <a:lstStyle/>
                    <a:p>
                      <a:pPr algn="just" fontAlgn="t"/>
                      <a:r>
                        <a:rPr lang="en-US" sz="2000">
                          <a:solidFill>
                            <a:srgbClr val="333333"/>
                          </a:solidFill>
                          <a:effectLst/>
                          <a:latin typeface="inter-regular"/>
                        </a:rPr>
                        <a:t>void addActionListener(ActionListener a)</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add the </a:t>
                      </a:r>
                      <a:r>
                        <a:rPr lang="en-US" sz="2000" smtClean="0">
                          <a:solidFill>
                            <a:srgbClr val="333333"/>
                          </a:solidFill>
                          <a:effectLst/>
                          <a:latin typeface="inter-regular"/>
                        </a:rPr>
                        <a:t>action</a:t>
                      </a:r>
                      <a:r>
                        <a:rPr lang="en-US" sz="2000" baseline="0" smtClean="0">
                          <a:solidFill>
                            <a:srgbClr val="333333"/>
                          </a:solidFill>
                          <a:effectLst/>
                          <a:latin typeface="inter-regular"/>
                        </a:rPr>
                        <a:t> listener </a:t>
                      </a:r>
                      <a:r>
                        <a:rPr lang="en-US" sz="2000" smtClean="0">
                          <a:solidFill>
                            <a:srgbClr val="333333"/>
                          </a:solidFill>
                          <a:effectLst/>
                          <a:latin typeface="inter-regular"/>
                        </a:rPr>
                        <a:t>to </a:t>
                      </a:r>
                      <a:r>
                        <a:rPr lang="en-US" sz="2000" dirty="0">
                          <a:solidFill>
                            <a:srgbClr val="333333"/>
                          </a:solidFill>
                          <a:effectLst/>
                          <a:latin typeface="inter-regular"/>
                        </a:rPr>
                        <a:t>this object.</a:t>
                      </a:r>
                    </a:p>
                  </a:txBody>
                  <a:tcPr marL="46242" marR="46242" marT="46242" marB="462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Title 4"/>
          <p:cNvSpPr>
            <a:spLocks noGrp="1"/>
          </p:cNvSpPr>
          <p:nvPr>
            <p:ph type="title"/>
          </p:nvPr>
        </p:nvSpPr>
        <p:spPr>
          <a:xfrm>
            <a:off x="1290067" y="187136"/>
            <a:ext cx="9603275" cy="662869"/>
          </a:xfrm>
        </p:spPr>
        <p:txBody>
          <a:bodyPr>
            <a:normAutofit/>
          </a:bodyPr>
          <a:lstStyle/>
          <a:p>
            <a:r>
              <a:rPr lang="en-US" b="1" cap="none" dirty="0" smtClean="0"/>
              <a:t>Methods Of </a:t>
            </a:r>
            <a:r>
              <a:rPr lang="en-US" b="1" cap="none" dirty="0" err="1" smtClean="0"/>
              <a:t>AbstractButton</a:t>
            </a:r>
            <a:r>
              <a:rPr lang="en-US" b="1" cap="none" dirty="0" smtClean="0"/>
              <a:t> Class</a:t>
            </a:r>
            <a:endParaRPr lang="en-US" b="1" cap="none" dirty="0"/>
          </a:p>
        </p:txBody>
      </p:sp>
    </p:spTree>
    <p:extLst>
      <p:ext uri="{BB962C8B-B14F-4D97-AF65-F5344CB8AC3E}">
        <p14:creationId xmlns:p14="http://schemas.microsoft.com/office/powerpoint/2010/main" val="3389223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81825" y="0"/>
            <a:ext cx="6184900" cy="573088"/>
          </a:xfrm>
        </p:spPr>
        <p:txBody>
          <a:bodyPr>
            <a:normAutofit/>
          </a:bodyPr>
          <a:lstStyle/>
          <a:p>
            <a:pPr algn="ctr"/>
            <a:r>
              <a:rPr lang="en-US" b="1" cap="none" dirty="0" smtClean="0"/>
              <a:t>Event Handling</a:t>
            </a:r>
            <a:endParaRPr lang="en-US" b="1" cap="none" dirty="0"/>
          </a:p>
        </p:txBody>
      </p:sp>
      <p:sp>
        <p:nvSpPr>
          <p:cNvPr id="3" name="Content Placeholder 2"/>
          <p:cNvSpPr>
            <a:spLocks noGrp="1"/>
          </p:cNvSpPr>
          <p:nvPr>
            <p:ph idx="4294967295"/>
          </p:nvPr>
        </p:nvSpPr>
        <p:spPr>
          <a:xfrm>
            <a:off x="927100" y="730095"/>
            <a:ext cx="10960100" cy="5438885"/>
          </a:xfrm>
        </p:spPr>
        <p:txBody>
          <a:bodyPr>
            <a:normAutofit lnSpcReduction="10000"/>
          </a:bodyPr>
          <a:lstStyle/>
          <a:p>
            <a:r>
              <a:rPr lang="en-US" dirty="0"/>
              <a:t>Event Handling is the mechanism that controls the event and decides what should happen if an event occurs. </a:t>
            </a:r>
            <a:endParaRPr lang="en-US" dirty="0" smtClean="0"/>
          </a:p>
          <a:p>
            <a:r>
              <a:rPr lang="en-US" dirty="0" smtClean="0"/>
              <a:t>This </a:t>
            </a:r>
            <a:r>
              <a:rPr lang="en-US" dirty="0"/>
              <a:t>mechanism have the code which is known as event handler that is executed when an event occurs. </a:t>
            </a:r>
            <a:endParaRPr lang="en-US" dirty="0" smtClean="0"/>
          </a:p>
          <a:p>
            <a:r>
              <a:rPr lang="en-US" dirty="0" smtClean="0"/>
              <a:t>Java </a:t>
            </a:r>
            <a:r>
              <a:rPr lang="en-US" dirty="0"/>
              <a:t>Uses the </a:t>
            </a:r>
            <a:r>
              <a:rPr lang="en-US" b="1" dirty="0"/>
              <a:t>Delegation Event Model </a:t>
            </a:r>
            <a:r>
              <a:rPr lang="en-US" dirty="0"/>
              <a:t>to handle the events. This model defines the standard mechanism to generate and handle the events</a:t>
            </a:r>
            <a:r>
              <a:rPr lang="en-US" dirty="0" smtClean="0"/>
              <a:t>.</a:t>
            </a:r>
          </a:p>
          <a:p>
            <a:r>
              <a:rPr lang="en-US" dirty="0" smtClean="0"/>
              <a:t>In this model, a source generates an event and sends it to one or more listeners. The listener simply waits until it receives an event.</a:t>
            </a:r>
          </a:p>
          <a:p>
            <a:r>
              <a:rPr lang="en-US" dirty="0" smtClean="0"/>
              <a:t>Once an event is received, the listener processes the event and then returns.</a:t>
            </a:r>
          </a:p>
          <a:p>
            <a:r>
              <a:rPr lang="en-US" dirty="0" smtClean="0"/>
              <a:t>The benefit of this approach is that the user interface logic is completely separated from logic that generates the event.</a:t>
            </a:r>
          </a:p>
          <a:p>
            <a:r>
              <a:rPr lang="en-US" dirty="0"/>
              <a:t>In Delegation model listener needs to be registered with the source object so that the listener can receive the event notification</a:t>
            </a:r>
            <a:r>
              <a:rPr lang="en-US" dirty="0" smtClean="0"/>
              <a:t>.</a:t>
            </a:r>
          </a:p>
        </p:txBody>
      </p:sp>
    </p:spTree>
    <p:extLst>
      <p:ext uri="{BB962C8B-B14F-4D97-AF65-F5344CB8AC3E}">
        <p14:creationId xmlns:p14="http://schemas.microsoft.com/office/powerpoint/2010/main" val="394174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4149" y="0"/>
            <a:ext cx="11311688" cy="6697402"/>
          </a:xfrm>
        </p:spPr>
        <p:txBody>
          <a:bodyPr>
            <a:normAutofit/>
          </a:bodyPr>
          <a:lstStyle/>
          <a:p>
            <a:pPr>
              <a:spcBef>
                <a:spcPts val="600"/>
              </a:spcBef>
            </a:pPr>
            <a:r>
              <a:rPr lang="en-US" sz="2100" dirty="0" smtClean="0"/>
              <a:t>This is an efficient way of handling the event because the event notifications are sent only to those listeners that want to receive them.</a:t>
            </a:r>
          </a:p>
          <a:p>
            <a:pPr>
              <a:spcBef>
                <a:spcPts val="600"/>
              </a:spcBef>
            </a:pPr>
            <a:r>
              <a:rPr lang="en-US" sz="2100" dirty="0" smtClean="0"/>
              <a:t>Following steps are required to perform event handling</a:t>
            </a:r>
          </a:p>
          <a:p>
            <a:pPr marL="914400" lvl="1" indent="-457200">
              <a:spcBef>
                <a:spcPts val="600"/>
              </a:spcBef>
              <a:buFont typeface="+mj-lt"/>
              <a:buAutoNum type="arabicPeriod"/>
            </a:pPr>
            <a:r>
              <a:rPr lang="en-US" sz="2100" dirty="0" smtClean="0"/>
              <a:t>Implement the Listener interface and overrides its methods</a:t>
            </a:r>
          </a:p>
          <a:p>
            <a:pPr marL="914400" lvl="1" indent="-457200">
              <a:spcBef>
                <a:spcPts val="600"/>
              </a:spcBef>
              <a:buFont typeface="+mj-lt"/>
              <a:buAutoNum type="arabicPeriod"/>
            </a:pPr>
            <a:r>
              <a:rPr lang="en-US" sz="2100" dirty="0" smtClean="0"/>
              <a:t>Register the component with the Listener</a:t>
            </a:r>
          </a:p>
          <a:p>
            <a:pPr marL="914400" lvl="1" indent="-457200">
              <a:spcBef>
                <a:spcPts val="600"/>
              </a:spcBef>
              <a:buFont typeface="+mj-lt"/>
              <a:buAutoNum type="arabicPeriod"/>
            </a:pPr>
            <a:r>
              <a:rPr lang="en-US" sz="2100" dirty="0" smtClean="0"/>
              <a:t>Put proper code in required overridden method</a:t>
            </a:r>
          </a:p>
          <a:p>
            <a:pPr marL="342900" lvl="1" indent="-342900">
              <a:spcBef>
                <a:spcPts val="600"/>
              </a:spcBef>
            </a:pPr>
            <a:r>
              <a:rPr lang="en-US" sz="2100" dirty="0" smtClean="0"/>
              <a:t>It contains Events, Event Sources and Event handling</a:t>
            </a:r>
          </a:p>
          <a:p>
            <a:pPr marL="0" lvl="1" indent="0">
              <a:spcBef>
                <a:spcPts val="600"/>
              </a:spcBef>
              <a:buNone/>
            </a:pPr>
            <a:r>
              <a:rPr lang="en-US" sz="2100" b="1" dirty="0" smtClean="0"/>
              <a:t>Event: </a:t>
            </a:r>
            <a:r>
              <a:rPr lang="en-US" sz="2100" dirty="0" smtClean="0"/>
              <a:t>an event is an object that describes a state change in a source. It can be generated as a consequences of a user interacting with the elements in GUI.</a:t>
            </a:r>
          </a:p>
          <a:p>
            <a:pPr marL="0" lvl="1" indent="0">
              <a:spcBef>
                <a:spcPts val="600"/>
              </a:spcBef>
              <a:buNone/>
            </a:pPr>
            <a:r>
              <a:rPr lang="en-US" sz="2100" b="1" dirty="0" smtClean="0"/>
              <a:t>Event Sources: </a:t>
            </a:r>
            <a:r>
              <a:rPr lang="en-US" sz="2100" dirty="0" smtClean="0"/>
              <a:t>a source is an object that generates an event. This occurs when the internal state of that object changes in some way. Sources may generate more than one type of event. Event sources are Button, Combo boxes etc.</a:t>
            </a:r>
          </a:p>
          <a:p>
            <a:pPr marL="0" lvl="1" indent="0">
              <a:spcBef>
                <a:spcPts val="600"/>
              </a:spcBef>
              <a:buNone/>
            </a:pPr>
            <a:r>
              <a:rPr lang="en-US" sz="2100" b="1" dirty="0" smtClean="0"/>
              <a:t>Event listeners: </a:t>
            </a:r>
            <a:r>
              <a:rPr lang="en-US" sz="2100" dirty="0" smtClean="0"/>
              <a:t>to react to an event, we need to implement appropriate event handling. A listener is an object that is notified when an event occurs. Some are </a:t>
            </a:r>
            <a:r>
              <a:rPr lang="en-US" sz="2100" dirty="0" err="1" smtClean="0"/>
              <a:t>ActionListener</a:t>
            </a:r>
            <a:r>
              <a:rPr lang="en-US" sz="2100" dirty="0" smtClean="0"/>
              <a:t>, </a:t>
            </a:r>
            <a:r>
              <a:rPr lang="en-US" sz="2100" dirty="0" err="1" smtClean="0"/>
              <a:t>KeyListener</a:t>
            </a:r>
            <a:r>
              <a:rPr lang="en-US" sz="2100" dirty="0" smtClean="0"/>
              <a:t> </a:t>
            </a:r>
            <a:r>
              <a:rPr lang="en-US" sz="2100" dirty="0" err="1" smtClean="0"/>
              <a:t>etc</a:t>
            </a:r>
            <a:endParaRPr lang="en-US" sz="2100" dirty="0"/>
          </a:p>
        </p:txBody>
      </p:sp>
    </p:spTree>
    <p:extLst>
      <p:ext uri="{BB962C8B-B14F-4D97-AF65-F5344CB8AC3E}">
        <p14:creationId xmlns:p14="http://schemas.microsoft.com/office/powerpoint/2010/main" val="1290755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Key Event Classes</a:t>
            </a:r>
            <a:endParaRPr lang="en-US" sz="2400" b="1" dirty="0"/>
          </a:p>
        </p:txBody>
      </p:sp>
      <p:sp>
        <p:nvSpPr>
          <p:cNvPr id="3" name="Content Placeholder 2"/>
          <p:cNvSpPr>
            <a:spLocks noGrp="1"/>
          </p:cNvSpPr>
          <p:nvPr>
            <p:ph idx="1"/>
          </p:nvPr>
        </p:nvSpPr>
        <p:spPr/>
        <p:txBody>
          <a:bodyPr/>
          <a:lstStyle/>
          <a:p>
            <a:r>
              <a:rPr lang="en-US" sz="2100" b="1" dirty="0" err="1" smtClean="0"/>
              <a:t>EventObject</a:t>
            </a:r>
            <a:r>
              <a:rPr lang="en-US" sz="2100" dirty="0" smtClean="0"/>
              <a:t> class which is the superclass for all event classes.</a:t>
            </a:r>
          </a:p>
          <a:p>
            <a:r>
              <a:rPr lang="en-US" sz="2100" b="1" dirty="0" err="1" smtClean="0"/>
              <a:t>AWTEvent</a:t>
            </a:r>
            <a:r>
              <a:rPr lang="en-US" sz="2100" dirty="0" smtClean="0"/>
              <a:t>, a subclass of </a:t>
            </a:r>
            <a:r>
              <a:rPr lang="en-US" sz="2100" dirty="0" err="1" smtClean="0"/>
              <a:t>EventObject</a:t>
            </a:r>
            <a:r>
              <a:rPr lang="en-US" sz="2100" dirty="0" smtClean="0"/>
              <a:t>, is a superclass of all AWT events that are handled by the delegation model. </a:t>
            </a:r>
          </a:p>
          <a:p>
            <a:pPr marL="0" indent="0">
              <a:buNone/>
            </a:pPr>
            <a:endParaRPr lang="en-US" dirty="0"/>
          </a:p>
        </p:txBody>
      </p:sp>
    </p:spTree>
    <p:extLst>
      <p:ext uri="{BB962C8B-B14F-4D97-AF65-F5344CB8AC3E}">
        <p14:creationId xmlns:p14="http://schemas.microsoft.com/office/powerpoint/2010/main" val="1247012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04327088"/>
              </p:ext>
            </p:extLst>
          </p:nvPr>
        </p:nvGraphicFramePr>
        <p:xfrm>
          <a:off x="368008" y="431633"/>
          <a:ext cx="11395881" cy="5356290"/>
        </p:xfrm>
        <a:graphic>
          <a:graphicData uri="http://schemas.openxmlformats.org/drawingml/2006/table">
            <a:tbl>
              <a:tblPr/>
              <a:tblGrid>
                <a:gridCol w="2374711"/>
                <a:gridCol w="9021170"/>
              </a:tblGrid>
              <a:tr h="452885">
                <a:tc>
                  <a:txBody>
                    <a:bodyPr/>
                    <a:lstStyle/>
                    <a:p>
                      <a:pPr algn="l" fontAlgn="t"/>
                      <a:r>
                        <a:rPr lang="en-US" sz="2000" b="1" dirty="0">
                          <a:solidFill>
                            <a:srgbClr val="000000"/>
                          </a:solidFill>
                          <a:effectLst/>
                          <a:latin typeface="Calibri" panose="020F0502020204030204" pitchFamily="34" charset="0"/>
                          <a:cs typeface="Calibri" panose="020F0502020204030204" pitchFamily="34" charset="0"/>
                        </a:rPr>
                        <a:t>Event Classes</a:t>
                      </a:r>
                    </a:p>
                  </a:txBody>
                  <a:tcPr marL="90905" marR="90905" marT="90905" marB="90905">
                    <a:lnL w="9525" cap="flat" cmpd="sng" algn="ctr">
                      <a:solidFill>
                        <a:srgbClr val="90B558"/>
                      </a:solidFill>
                      <a:prstDash val="solid"/>
                      <a:round/>
                      <a:headEnd type="none" w="med" len="med"/>
                      <a:tailEnd type="none" w="med" len="med"/>
                    </a:lnL>
                    <a:lnR w="9525" cap="flat" cmpd="sng" algn="ctr">
                      <a:solidFill>
                        <a:srgbClr val="90B558"/>
                      </a:solidFill>
                      <a:prstDash val="solid"/>
                      <a:round/>
                      <a:headEnd type="none" w="med" len="med"/>
                      <a:tailEnd type="none" w="med" len="med"/>
                    </a:lnR>
                    <a:lnT w="9525" cap="flat" cmpd="sng" algn="ctr">
                      <a:solidFill>
                        <a:srgbClr val="90B5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smtClean="0">
                          <a:solidFill>
                            <a:srgbClr val="000000"/>
                          </a:solidFill>
                          <a:effectLst/>
                          <a:latin typeface="Calibri" panose="020F0502020204030204" pitchFamily="34" charset="0"/>
                          <a:cs typeface="Calibri" panose="020F0502020204030204" pitchFamily="34" charset="0"/>
                        </a:rPr>
                        <a:t>Description</a:t>
                      </a:r>
                      <a:endParaRPr lang="en-US" sz="2000" b="1" dirty="0">
                        <a:solidFill>
                          <a:srgbClr val="000000"/>
                        </a:solidFill>
                        <a:effectLst/>
                        <a:latin typeface="Calibri" panose="020F0502020204030204" pitchFamily="34" charset="0"/>
                        <a:cs typeface="Calibri" panose="020F0502020204030204" pitchFamily="34" charset="0"/>
                      </a:endParaRPr>
                    </a:p>
                  </a:txBody>
                  <a:tcPr marL="90905" marR="90905" marT="90905" marB="90905">
                    <a:lnL w="9525" cap="flat" cmpd="sng" algn="ctr">
                      <a:solidFill>
                        <a:srgbClr val="90B558"/>
                      </a:solidFill>
                      <a:prstDash val="solid"/>
                      <a:round/>
                      <a:headEnd type="none" w="med" len="med"/>
                      <a:tailEnd type="none" w="med" len="med"/>
                    </a:lnL>
                    <a:lnR w="9525" cap="flat" cmpd="sng" algn="ctr">
                      <a:solidFill>
                        <a:srgbClr val="90B558"/>
                      </a:solidFill>
                      <a:prstDash val="solid"/>
                      <a:round/>
                      <a:headEnd type="none" w="med" len="med"/>
                      <a:tailEnd type="none" w="med" len="med"/>
                    </a:lnR>
                    <a:lnT w="9525" cap="flat" cmpd="sng" algn="ctr">
                      <a:solidFill>
                        <a:srgbClr val="90B5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84266">
                <a:tc>
                  <a:txBody>
                    <a:bodyPr/>
                    <a:lstStyle/>
                    <a:p>
                      <a:pPr algn="l" fontAlgn="t"/>
                      <a:r>
                        <a:rPr lang="en-US" sz="2000" dirty="0" err="1">
                          <a:solidFill>
                            <a:srgbClr val="000000"/>
                          </a:solidFill>
                          <a:effectLst/>
                          <a:latin typeface="Calibri" panose="020F0502020204030204" pitchFamily="34" charset="0"/>
                          <a:cs typeface="Calibri" panose="020F0502020204030204" pitchFamily="34" charset="0"/>
                        </a:rPr>
                        <a:t>ActionEvent</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smtClean="0">
                          <a:solidFill>
                            <a:srgbClr val="000000"/>
                          </a:solidFill>
                          <a:effectLst/>
                          <a:latin typeface="Calibri" panose="020F0502020204030204" pitchFamily="34" charset="0"/>
                          <a:cs typeface="Calibri" panose="020F0502020204030204" pitchFamily="34" charset="0"/>
                        </a:rPr>
                        <a:t>Generated when a button is pressed, a list item is double-clicked,</a:t>
                      </a:r>
                      <a:r>
                        <a:rPr lang="en-US" sz="2000" baseline="0" dirty="0" smtClean="0">
                          <a:solidFill>
                            <a:srgbClr val="000000"/>
                          </a:solidFill>
                          <a:effectLst/>
                          <a:latin typeface="Calibri" panose="020F0502020204030204" pitchFamily="34" charset="0"/>
                          <a:cs typeface="Calibri" panose="020F0502020204030204" pitchFamily="34" charset="0"/>
                        </a:rPr>
                        <a:t> or a menu item is selected</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7651">
                <a:tc>
                  <a:txBody>
                    <a:bodyPr/>
                    <a:lstStyle/>
                    <a:p>
                      <a:pPr algn="l" fontAlgn="t"/>
                      <a:r>
                        <a:rPr lang="en-US" sz="2000">
                          <a:solidFill>
                            <a:srgbClr val="000000"/>
                          </a:solidFill>
                          <a:effectLst/>
                          <a:latin typeface="Calibri" panose="020F0502020204030204" pitchFamily="34" charset="0"/>
                          <a:cs typeface="Calibri" panose="020F0502020204030204" pitchFamily="34" charset="0"/>
                        </a:rPr>
                        <a:t>MouseEvent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smtClean="0">
                          <a:solidFill>
                            <a:srgbClr val="000000"/>
                          </a:solidFill>
                          <a:effectLst/>
                          <a:latin typeface="Calibri" panose="020F0502020204030204" pitchFamily="34" charset="0"/>
                          <a:cs typeface="Calibri" panose="020F0502020204030204" pitchFamily="34" charset="0"/>
                        </a:rPr>
                        <a:t>Generated when mouse</a:t>
                      </a:r>
                      <a:r>
                        <a:rPr lang="en-US" sz="2000" baseline="0" dirty="0" smtClean="0">
                          <a:solidFill>
                            <a:srgbClr val="000000"/>
                          </a:solidFill>
                          <a:effectLst/>
                          <a:latin typeface="Calibri" panose="020F0502020204030204" pitchFamily="34" charset="0"/>
                          <a:cs typeface="Calibri" panose="020F0502020204030204" pitchFamily="34" charset="0"/>
                        </a:rPr>
                        <a:t> is dragged, moved, clicked, pressed or released. Also generated when the mouse enters or exit a component.</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4266">
                <a:tc>
                  <a:txBody>
                    <a:bodyPr/>
                    <a:lstStyle/>
                    <a:p>
                      <a:pPr algn="l" fontAlgn="t"/>
                      <a:r>
                        <a:rPr lang="en-US" sz="2000" dirty="0" err="1">
                          <a:solidFill>
                            <a:srgbClr val="000000"/>
                          </a:solidFill>
                          <a:effectLst/>
                          <a:latin typeface="Calibri" panose="020F0502020204030204" pitchFamily="34" charset="0"/>
                          <a:cs typeface="Calibri" panose="020F0502020204030204" pitchFamily="34" charset="0"/>
                        </a:rPr>
                        <a:t>MouseWheelEvent</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smtClean="0">
                          <a:solidFill>
                            <a:srgbClr val="000000"/>
                          </a:solidFill>
                          <a:effectLst/>
                          <a:latin typeface="Calibri" panose="020F0502020204030204" pitchFamily="34" charset="0"/>
                          <a:cs typeface="Calibri" panose="020F0502020204030204" pitchFamily="34" charset="0"/>
                        </a:rPr>
                        <a:t>Generated when the mouse</a:t>
                      </a:r>
                      <a:r>
                        <a:rPr lang="en-US" sz="2000" baseline="0" dirty="0" smtClean="0">
                          <a:solidFill>
                            <a:srgbClr val="000000"/>
                          </a:solidFill>
                          <a:effectLst/>
                          <a:latin typeface="Calibri" panose="020F0502020204030204" pitchFamily="34" charset="0"/>
                          <a:cs typeface="Calibri" panose="020F0502020204030204" pitchFamily="34" charset="0"/>
                        </a:rPr>
                        <a:t> wheel is moved</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4266">
                <a:tc>
                  <a:txBody>
                    <a:bodyPr/>
                    <a:lstStyle/>
                    <a:p>
                      <a:pPr algn="l" fontAlgn="t"/>
                      <a:r>
                        <a:rPr lang="en-US" sz="2000">
                          <a:solidFill>
                            <a:srgbClr val="000000"/>
                          </a:solidFill>
                          <a:effectLst/>
                          <a:latin typeface="Calibri" panose="020F0502020204030204" pitchFamily="34" charset="0"/>
                          <a:cs typeface="Calibri" panose="020F0502020204030204" pitchFamily="34" charset="0"/>
                        </a:rPr>
                        <a:t>KeyEvent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smtClean="0">
                          <a:solidFill>
                            <a:srgbClr val="000000"/>
                          </a:solidFill>
                          <a:effectLst/>
                          <a:latin typeface="Calibri" panose="020F0502020204030204" pitchFamily="34" charset="0"/>
                          <a:cs typeface="Calibri" panose="020F0502020204030204" pitchFamily="34" charset="0"/>
                        </a:rPr>
                        <a:t>Generated</a:t>
                      </a:r>
                      <a:r>
                        <a:rPr lang="en-US" sz="2000" baseline="0" dirty="0" smtClean="0">
                          <a:solidFill>
                            <a:srgbClr val="000000"/>
                          </a:solidFill>
                          <a:effectLst/>
                          <a:latin typeface="Calibri" panose="020F0502020204030204" pitchFamily="34" charset="0"/>
                          <a:cs typeface="Calibri" panose="020F0502020204030204" pitchFamily="34" charset="0"/>
                        </a:rPr>
                        <a:t> when input is received from the keyboard.</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4266">
                <a:tc>
                  <a:txBody>
                    <a:bodyPr/>
                    <a:lstStyle/>
                    <a:p>
                      <a:pPr algn="l" fontAlgn="t"/>
                      <a:r>
                        <a:rPr lang="en-US" sz="2000">
                          <a:solidFill>
                            <a:srgbClr val="000000"/>
                          </a:solidFill>
                          <a:effectLst/>
                          <a:latin typeface="Calibri" panose="020F0502020204030204" pitchFamily="34" charset="0"/>
                          <a:cs typeface="Calibri" panose="020F0502020204030204" pitchFamily="34" charset="0"/>
                        </a:rPr>
                        <a:t>ItemEvent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smtClean="0">
                          <a:solidFill>
                            <a:srgbClr val="000000"/>
                          </a:solidFill>
                          <a:effectLst/>
                          <a:latin typeface="Calibri" panose="020F0502020204030204" pitchFamily="34" charset="0"/>
                          <a:cs typeface="Calibri" panose="020F0502020204030204" pitchFamily="34" charset="0"/>
                        </a:rPr>
                        <a:t>Generated when a check</a:t>
                      </a:r>
                      <a:r>
                        <a:rPr lang="en-US" sz="2000" baseline="0" dirty="0" smtClean="0">
                          <a:solidFill>
                            <a:srgbClr val="000000"/>
                          </a:solidFill>
                          <a:effectLst/>
                          <a:latin typeface="Calibri" panose="020F0502020204030204" pitchFamily="34" charset="0"/>
                          <a:cs typeface="Calibri" panose="020F0502020204030204" pitchFamily="34" charset="0"/>
                        </a:rPr>
                        <a:t> box, list item or checkable menu item is selected</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4266">
                <a:tc>
                  <a:txBody>
                    <a:bodyPr/>
                    <a:lstStyle/>
                    <a:p>
                      <a:pPr algn="l" fontAlgn="t"/>
                      <a:r>
                        <a:rPr lang="en-US" sz="2000">
                          <a:solidFill>
                            <a:srgbClr val="000000"/>
                          </a:solidFill>
                          <a:effectLst/>
                          <a:latin typeface="Calibri" panose="020F0502020204030204" pitchFamily="34" charset="0"/>
                          <a:cs typeface="Calibri" panose="020F0502020204030204" pitchFamily="34" charset="0"/>
                        </a:rPr>
                        <a:t>TextEvent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smtClean="0">
                          <a:solidFill>
                            <a:srgbClr val="000000"/>
                          </a:solidFill>
                          <a:effectLst/>
                          <a:latin typeface="Calibri" panose="020F0502020204030204" pitchFamily="34" charset="0"/>
                          <a:cs typeface="Calibri" panose="020F0502020204030204" pitchFamily="34" charset="0"/>
                        </a:rPr>
                        <a:t>Generated when the value of a text area or text field is changed.</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4266">
                <a:tc>
                  <a:txBody>
                    <a:bodyPr/>
                    <a:lstStyle/>
                    <a:p>
                      <a:pPr algn="l" fontAlgn="t"/>
                      <a:r>
                        <a:rPr lang="en-US" sz="2000" dirty="0" err="1">
                          <a:solidFill>
                            <a:srgbClr val="000000"/>
                          </a:solidFill>
                          <a:effectLst/>
                          <a:latin typeface="Calibri" panose="020F0502020204030204" pitchFamily="34" charset="0"/>
                          <a:cs typeface="Calibri" panose="020F0502020204030204" pitchFamily="34" charset="0"/>
                        </a:rPr>
                        <a:t>WindowEvent</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smtClean="0">
                          <a:solidFill>
                            <a:srgbClr val="000000"/>
                          </a:solidFill>
                          <a:effectLst/>
                          <a:latin typeface="Calibri" panose="020F0502020204030204" pitchFamily="34" charset="0"/>
                          <a:cs typeface="Calibri" panose="020F0502020204030204" pitchFamily="34" charset="0"/>
                        </a:rPr>
                        <a:t>Generated</a:t>
                      </a:r>
                      <a:r>
                        <a:rPr lang="en-US" sz="2000" baseline="0" dirty="0" smtClean="0">
                          <a:solidFill>
                            <a:srgbClr val="000000"/>
                          </a:solidFill>
                          <a:effectLst/>
                          <a:latin typeface="Calibri" panose="020F0502020204030204" pitchFamily="34" charset="0"/>
                          <a:cs typeface="Calibri" panose="020F0502020204030204" pitchFamily="34" charset="0"/>
                        </a:rPr>
                        <a:t> when a window is activated, </a:t>
                      </a:r>
                      <a:r>
                        <a:rPr lang="en-US" sz="2000" baseline="0" dirty="0" err="1" smtClean="0">
                          <a:solidFill>
                            <a:srgbClr val="000000"/>
                          </a:solidFill>
                          <a:effectLst/>
                          <a:latin typeface="Calibri" panose="020F0502020204030204" pitchFamily="34" charset="0"/>
                          <a:cs typeface="Calibri" panose="020F0502020204030204" pitchFamily="34" charset="0"/>
                        </a:rPr>
                        <a:t>closed,deactivated,open</a:t>
                      </a:r>
                      <a:r>
                        <a:rPr lang="en-US" sz="2000" baseline="0" dirty="0" smtClean="0">
                          <a:solidFill>
                            <a:srgbClr val="000000"/>
                          </a:solidFill>
                          <a:effectLst/>
                          <a:latin typeface="Calibri" panose="020F0502020204030204" pitchFamily="34" charset="0"/>
                          <a:cs typeface="Calibri" panose="020F0502020204030204" pitchFamily="34" charset="0"/>
                        </a:rPr>
                        <a:t> or quit.</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4266">
                <a:tc>
                  <a:txBody>
                    <a:bodyPr/>
                    <a:lstStyle/>
                    <a:p>
                      <a:pPr algn="l" fontAlgn="t"/>
                      <a:r>
                        <a:rPr lang="en-US" sz="2000" dirty="0" err="1">
                          <a:solidFill>
                            <a:srgbClr val="000000"/>
                          </a:solidFill>
                          <a:effectLst/>
                          <a:latin typeface="Calibri" panose="020F0502020204030204" pitchFamily="34" charset="0"/>
                          <a:cs typeface="Calibri" panose="020F0502020204030204" pitchFamily="34" charset="0"/>
                        </a:rPr>
                        <a:t>ComponentEvent</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smtClean="0">
                          <a:solidFill>
                            <a:srgbClr val="000000"/>
                          </a:solidFill>
                          <a:effectLst/>
                          <a:latin typeface="Calibri" panose="020F0502020204030204" pitchFamily="34" charset="0"/>
                          <a:cs typeface="Calibri" panose="020F0502020204030204" pitchFamily="34" charset="0"/>
                        </a:rPr>
                        <a:t>Generated when a component is hidden, moved, resized or becomes visible.</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4266">
                <a:tc>
                  <a:txBody>
                    <a:bodyPr/>
                    <a:lstStyle/>
                    <a:p>
                      <a:pPr algn="l" fontAlgn="t"/>
                      <a:r>
                        <a:rPr lang="en-US" sz="2000">
                          <a:solidFill>
                            <a:srgbClr val="000000"/>
                          </a:solidFill>
                          <a:effectLst/>
                          <a:latin typeface="Calibri" panose="020F0502020204030204" pitchFamily="34" charset="0"/>
                          <a:cs typeface="Calibri" panose="020F0502020204030204" pitchFamily="34" charset="0"/>
                        </a:rPr>
                        <a:t>ContainerEvent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smtClean="0">
                          <a:solidFill>
                            <a:srgbClr val="000000"/>
                          </a:solidFill>
                          <a:effectLst/>
                          <a:latin typeface="Calibri" panose="020F0502020204030204" pitchFamily="34" charset="0"/>
                          <a:cs typeface="Calibri" panose="020F0502020204030204" pitchFamily="34" charset="0"/>
                        </a:rPr>
                        <a:t>Generated when a component is added to or removed from container.</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4266">
                <a:tc>
                  <a:txBody>
                    <a:bodyPr/>
                    <a:lstStyle/>
                    <a:p>
                      <a:pPr algn="l" fontAlgn="t"/>
                      <a:r>
                        <a:rPr lang="en-US" sz="2000">
                          <a:solidFill>
                            <a:srgbClr val="000000"/>
                          </a:solidFill>
                          <a:effectLst/>
                          <a:latin typeface="Calibri" panose="020F0502020204030204" pitchFamily="34" charset="0"/>
                          <a:cs typeface="Calibri" panose="020F0502020204030204" pitchFamily="34" charset="0"/>
                        </a:rPr>
                        <a:t>FocusEvent</a:t>
                      </a: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dirty="0" smtClean="0">
                          <a:solidFill>
                            <a:srgbClr val="000000"/>
                          </a:solidFill>
                          <a:effectLst/>
                          <a:latin typeface="Calibri" panose="020F0502020204030204" pitchFamily="34" charset="0"/>
                          <a:cs typeface="Calibri" panose="020F0502020204030204" pitchFamily="34" charset="0"/>
                        </a:rPr>
                        <a:t>Generated when</a:t>
                      </a:r>
                      <a:r>
                        <a:rPr lang="en-US" sz="2000" baseline="0" dirty="0" smtClean="0">
                          <a:solidFill>
                            <a:srgbClr val="000000"/>
                          </a:solidFill>
                          <a:effectLst/>
                          <a:latin typeface="Calibri" panose="020F0502020204030204" pitchFamily="34" charset="0"/>
                          <a:cs typeface="Calibri" panose="020F0502020204030204" pitchFamily="34" charset="0"/>
                        </a:rPr>
                        <a:t> a component gains or losses keyboard focus</a:t>
                      </a:r>
                      <a:endParaRPr lang="en-US" sz="2000" dirty="0">
                        <a:solidFill>
                          <a:srgbClr val="000000"/>
                        </a:solidFill>
                        <a:effectLst/>
                        <a:latin typeface="Calibri" panose="020F0502020204030204" pitchFamily="34" charset="0"/>
                        <a:cs typeface="Calibri" panose="020F0502020204030204" pitchFamily="34" charset="0"/>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7467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CF2C77-C488-4398-AC49-2620F819337D}"/>
              </a:ext>
            </a:extLst>
          </p:cNvPr>
          <p:cNvSpPr>
            <a:spLocks noGrp="1"/>
          </p:cNvSpPr>
          <p:nvPr>
            <p:ph type="title"/>
          </p:nvPr>
        </p:nvSpPr>
        <p:spPr/>
        <p:txBody>
          <a:bodyPr>
            <a:normAutofit/>
          </a:bodyPr>
          <a:lstStyle/>
          <a:p>
            <a:r>
              <a:rPr lang="en-US" b="1" dirty="0"/>
              <a:t>Swing</a:t>
            </a:r>
            <a:endParaRPr lang="en-US" dirty="0"/>
          </a:p>
        </p:txBody>
      </p:sp>
      <p:sp>
        <p:nvSpPr>
          <p:cNvPr id="3" name="Content Placeholder 2">
            <a:extLst>
              <a:ext uri="{FF2B5EF4-FFF2-40B4-BE49-F238E27FC236}">
                <a16:creationId xmlns:a16="http://schemas.microsoft.com/office/drawing/2014/main" xmlns="" id="{FF0F8BCD-6E8A-4C10-AE27-63C6BFC66F7E}"/>
              </a:ext>
            </a:extLst>
          </p:cNvPr>
          <p:cNvSpPr>
            <a:spLocks noGrp="1"/>
          </p:cNvSpPr>
          <p:nvPr>
            <p:ph idx="1"/>
          </p:nvPr>
        </p:nvSpPr>
        <p:spPr>
          <a:xfrm>
            <a:off x="1451579" y="1241964"/>
            <a:ext cx="9603275" cy="4840784"/>
          </a:xfrm>
        </p:spPr>
        <p:txBody>
          <a:bodyPr>
            <a:normAutofit fontScale="92500"/>
          </a:bodyPr>
          <a:lstStyle/>
          <a:p>
            <a:r>
              <a:rPr lang="en-US" sz="2400" dirty="0"/>
              <a:t>It is a part of Java Foundation Classes (JFC) that is used to create window-based applications. </a:t>
            </a:r>
            <a:endParaRPr lang="en-US" sz="2400" dirty="0" smtClean="0"/>
          </a:p>
          <a:p>
            <a:r>
              <a:rPr lang="en-US" sz="2400" dirty="0" smtClean="0"/>
              <a:t>It </a:t>
            </a:r>
            <a:r>
              <a:rPr lang="en-US" sz="2400" dirty="0"/>
              <a:t>is used to create window-based applications. </a:t>
            </a:r>
          </a:p>
          <a:p>
            <a:r>
              <a:rPr lang="en-US" sz="2400" dirty="0"/>
              <a:t>It is built on the top of AWT (Abstract Windowing Toolkit) API and entirely written in java. </a:t>
            </a:r>
          </a:p>
          <a:p>
            <a:r>
              <a:rPr lang="en-US" sz="2400" dirty="0"/>
              <a:t>It acts as replacement of AWT API as it has almost every control corresponding to AWT controls.</a:t>
            </a:r>
          </a:p>
          <a:p>
            <a:r>
              <a:rPr lang="en-US" sz="2400" dirty="0"/>
              <a:t>Java Swing provides platform-independent and lightweight components</a:t>
            </a:r>
          </a:p>
          <a:p>
            <a:r>
              <a:rPr lang="en-US" sz="2400" dirty="0"/>
              <a:t>The </a:t>
            </a:r>
            <a:r>
              <a:rPr lang="en-US" sz="2400" dirty="0" err="1"/>
              <a:t>javax.swing</a:t>
            </a:r>
            <a:r>
              <a:rPr lang="en-US" sz="2400" dirty="0"/>
              <a:t> package provides classes for java swing API such as </a:t>
            </a:r>
            <a:r>
              <a:rPr lang="en-US" sz="2400" dirty="0" err="1"/>
              <a:t>JButton</a:t>
            </a:r>
            <a:r>
              <a:rPr lang="en-US" sz="2400" dirty="0"/>
              <a:t>, </a:t>
            </a:r>
            <a:r>
              <a:rPr lang="en-US" sz="2400" dirty="0" err="1"/>
              <a:t>JTextField</a:t>
            </a:r>
            <a:r>
              <a:rPr lang="en-US" sz="2400" dirty="0"/>
              <a:t>, </a:t>
            </a:r>
            <a:r>
              <a:rPr lang="en-US" sz="2400" dirty="0" err="1"/>
              <a:t>JTextArea</a:t>
            </a:r>
            <a:r>
              <a:rPr lang="en-US" sz="2400" dirty="0"/>
              <a:t>, </a:t>
            </a:r>
            <a:r>
              <a:rPr lang="en-US" sz="2400" dirty="0" err="1"/>
              <a:t>JRadioButton</a:t>
            </a:r>
            <a:r>
              <a:rPr lang="en-US" sz="2400" dirty="0"/>
              <a:t>, </a:t>
            </a:r>
            <a:r>
              <a:rPr lang="en-US" sz="2400" dirty="0" err="1"/>
              <a:t>JCheckbox</a:t>
            </a:r>
            <a:r>
              <a:rPr lang="en-US" sz="2400" dirty="0"/>
              <a:t>, </a:t>
            </a:r>
            <a:r>
              <a:rPr lang="en-US" sz="2400" dirty="0" err="1"/>
              <a:t>JMenu</a:t>
            </a:r>
            <a:r>
              <a:rPr lang="en-US" sz="2400" dirty="0"/>
              <a:t>, </a:t>
            </a:r>
            <a:r>
              <a:rPr lang="en-US" sz="2400" dirty="0" err="1"/>
              <a:t>JColorChooser</a:t>
            </a:r>
            <a:r>
              <a:rPr lang="en-US" sz="2400" dirty="0"/>
              <a:t> etc.</a:t>
            </a:r>
          </a:p>
          <a:p>
            <a:endParaRPr lang="en-US" sz="2200" dirty="0"/>
          </a:p>
        </p:txBody>
      </p:sp>
    </p:spTree>
    <p:extLst>
      <p:ext uri="{BB962C8B-B14F-4D97-AF65-F5344CB8AC3E}">
        <p14:creationId xmlns:p14="http://schemas.microsoft.com/office/powerpoint/2010/main" val="1536642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870" y="502276"/>
            <a:ext cx="10515600" cy="736979"/>
          </a:xfrm>
        </p:spPr>
        <p:txBody>
          <a:bodyPr/>
          <a:lstStyle/>
          <a:p>
            <a:r>
              <a:rPr lang="en-US" b="1" dirty="0" smtClean="0"/>
              <a:t>Event Listener Interfaces</a:t>
            </a:r>
            <a:endParaRPr lang="en-US" b="1" dirty="0"/>
          </a:p>
        </p:txBody>
      </p:sp>
      <p:sp>
        <p:nvSpPr>
          <p:cNvPr id="3" name="Content Placeholder 2"/>
          <p:cNvSpPr>
            <a:spLocks noGrp="1"/>
          </p:cNvSpPr>
          <p:nvPr>
            <p:ph idx="1"/>
          </p:nvPr>
        </p:nvSpPr>
        <p:spPr>
          <a:xfrm>
            <a:off x="1404870" y="1239255"/>
            <a:ext cx="10515600" cy="4811802"/>
          </a:xfrm>
        </p:spPr>
        <p:txBody>
          <a:bodyPr>
            <a:normAutofit/>
          </a:bodyPr>
          <a:lstStyle/>
          <a:p>
            <a:r>
              <a:rPr lang="en-US" sz="2200" dirty="0"/>
              <a:t>To handle events we must implement event listener interfaces. It has two major requirements. </a:t>
            </a:r>
          </a:p>
          <a:p>
            <a:r>
              <a:rPr lang="en-US" sz="2200" dirty="0"/>
              <a:t>First, it must have been registered with one or more sources to receive notifications about specific types of events. Second, it must implement methods to receive and process these notifications.</a:t>
            </a:r>
          </a:p>
          <a:p>
            <a:r>
              <a:rPr lang="en-US" sz="2200" dirty="0"/>
              <a:t>The event listener interfaces and their corresponding method declarations are</a:t>
            </a:r>
            <a:r>
              <a:rPr lang="en-US" sz="2200" dirty="0" smtClean="0"/>
              <a:t>.</a:t>
            </a:r>
            <a:endParaRPr lang="en-US" sz="2200" dirty="0"/>
          </a:p>
        </p:txBody>
      </p:sp>
    </p:spTree>
    <p:extLst>
      <p:ext uri="{BB962C8B-B14F-4D97-AF65-F5344CB8AC3E}">
        <p14:creationId xmlns:p14="http://schemas.microsoft.com/office/powerpoint/2010/main" val="2692347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602961121"/>
              </p:ext>
            </p:extLst>
          </p:nvPr>
        </p:nvGraphicFramePr>
        <p:xfrm>
          <a:off x="209267" y="0"/>
          <a:ext cx="12114661" cy="6742286"/>
        </p:xfrm>
        <a:graphic>
          <a:graphicData uri="http://schemas.openxmlformats.org/drawingml/2006/table">
            <a:tbl>
              <a:tblPr/>
              <a:tblGrid>
                <a:gridCol w="2479043"/>
                <a:gridCol w="9635618"/>
              </a:tblGrid>
              <a:tr h="455746">
                <a:tc>
                  <a:txBody>
                    <a:bodyPr/>
                    <a:lstStyle/>
                    <a:p>
                      <a:pPr algn="l" fontAlgn="t"/>
                      <a:r>
                        <a:rPr lang="en-US" sz="1800" dirty="0">
                          <a:solidFill>
                            <a:srgbClr val="000000"/>
                          </a:solidFill>
                          <a:effectLst/>
                          <a:latin typeface="+mn-lt"/>
                        </a:rPr>
                        <a:t>Listener Interfaces</a:t>
                      </a:r>
                    </a:p>
                  </a:txBody>
                  <a:tcPr marL="90905" marR="90905" marT="90905" marB="90905">
                    <a:lnL w="9525" cap="flat" cmpd="sng" algn="ctr">
                      <a:solidFill>
                        <a:srgbClr val="90B558"/>
                      </a:solidFill>
                      <a:prstDash val="solid"/>
                      <a:round/>
                      <a:headEnd type="none" w="med" len="med"/>
                      <a:tailEnd type="none" w="med" len="med"/>
                    </a:lnL>
                    <a:lnR w="9525" cap="flat" cmpd="sng" algn="ctr">
                      <a:solidFill>
                        <a:srgbClr val="90B558"/>
                      </a:solidFill>
                      <a:prstDash val="solid"/>
                      <a:round/>
                      <a:headEnd type="none" w="med" len="med"/>
                      <a:tailEnd type="none" w="med" len="med"/>
                    </a:lnR>
                    <a:lnT w="9525" cap="flat" cmpd="sng" algn="ctr">
                      <a:solidFill>
                        <a:srgbClr val="90B5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smtClean="0">
                          <a:solidFill>
                            <a:srgbClr val="000000"/>
                          </a:solidFill>
                          <a:effectLst/>
                          <a:latin typeface="+mn-lt"/>
                        </a:rPr>
                        <a:t>Description</a:t>
                      </a:r>
                      <a:endParaRPr lang="en-US" sz="1800" dirty="0">
                        <a:solidFill>
                          <a:srgbClr val="000000"/>
                        </a:solidFill>
                        <a:effectLst/>
                        <a:latin typeface="+mn-lt"/>
                      </a:endParaRPr>
                    </a:p>
                  </a:txBody>
                  <a:tcPr marL="90905" marR="90905" marT="90905" marB="90905">
                    <a:lnL w="9525" cap="flat" cmpd="sng" algn="ctr">
                      <a:solidFill>
                        <a:srgbClr val="90B558"/>
                      </a:solidFill>
                      <a:prstDash val="solid"/>
                      <a:round/>
                      <a:headEnd type="none" w="med" len="med"/>
                      <a:tailEnd type="none" w="med" len="med"/>
                    </a:lnL>
                    <a:lnR w="9525" cap="flat" cmpd="sng" algn="ctr">
                      <a:solidFill>
                        <a:srgbClr val="90B558"/>
                      </a:solidFill>
                      <a:prstDash val="solid"/>
                      <a:round/>
                      <a:headEnd type="none" w="med" len="med"/>
                      <a:tailEnd type="none" w="med" len="med"/>
                    </a:lnR>
                    <a:lnT w="9525" cap="flat" cmpd="sng" algn="ctr">
                      <a:solidFill>
                        <a:srgbClr val="90B5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0031">
                <a:tc>
                  <a:txBody>
                    <a:bodyPr/>
                    <a:lstStyle/>
                    <a:p>
                      <a:pPr algn="l" fontAlgn="t"/>
                      <a:r>
                        <a:rPr lang="en-US" sz="1800" dirty="0" err="1">
                          <a:solidFill>
                            <a:srgbClr val="000000"/>
                          </a:solidFill>
                          <a:effectLst/>
                          <a:latin typeface="+mn-lt"/>
                        </a:rPr>
                        <a:t>ActionListener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smtClean="0">
                          <a:solidFill>
                            <a:srgbClr val="000000"/>
                          </a:solidFill>
                          <a:effectLst/>
                          <a:latin typeface="+mn-lt"/>
                        </a:rPr>
                        <a:t>Declares one method</a:t>
                      </a:r>
                      <a:r>
                        <a:rPr lang="en-US" sz="1800" baseline="0" dirty="0" smtClean="0">
                          <a:solidFill>
                            <a:srgbClr val="000000"/>
                          </a:solidFill>
                          <a:effectLst/>
                          <a:latin typeface="+mn-lt"/>
                        </a:rPr>
                        <a:t> to receive action events. Action events are generated when button is pressed</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039728">
                <a:tc>
                  <a:txBody>
                    <a:bodyPr/>
                    <a:lstStyle/>
                    <a:p>
                      <a:pPr algn="l" fontAlgn="t"/>
                      <a:r>
                        <a:rPr lang="en-US" sz="1800" dirty="0" err="1">
                          <a:solidFill>
                            <a:srgbClr val="000000"/>
                          </a:solidFill>
                          <a:effectLst/>
                          <a:latin typeface="+mn-lt"/>
                        </a:rPr>
                        <a:t>MouseListener</a:t>
                      </a:r>
                      <a:r>
                        <a:rPr lang="en-US" sz="1800" dirty="0">
                          <a:solidFill>
                            <a:srgbClr val="000000"/>
                          </a:solidFill>
                          <a:effectLst/>
                          <a:latin typeface="+mn-lt"/>
                        </a:rPr>
                        <a:t> and </a:t>
                      </a:r>
                      <a:r>
                        <a:rPr lang="en-US" sz="1800" dirty="0" err="1">
                          <a:solidFill>
                            <a:srgbClr val="000000"/>
                          </a:solidFill>
                          <a:effectLst/>
                          <a:latin typeface="+mn-lt"/>
                        </a:rPr>
                        <a:t>MouseMotionListener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smtClean="0">
                          <a:solidFill>
                            <a:srgbClr val="000000"/>
                          </a:solidFill>
                          <a:effectLst/>
                          <a:latin typeface="+mn-lt"/>
                        </a:rPr>
                        <a:t>Defines</a:t>
                      </a:r>
                      <a:r>
                        <a:rPr lang="en-US" sz="1800" baseline="0" dirty="0" smtClean="0">
                          <a:solidFill>
                            <a:srgbClr val="000000"/>
                          </a:solidFill>
                          <a:effectLst/>
                          <a:latin typeface="+mn-lt"/>
                        </a:rPr>
                        <a:t> five methods to </a:t>
                      </a:r>
                      <a:r>
                        <a:rPr lang="en-US" sz="1800" baseline="0" dirty="0" err="1" smtClean="0">
                          <a:solidFill>
                            <a:srgbClr val="000000"/>
                          </a:solidFill>
                          <a:effectLst/>
                          <a:latin typeface="+mn-lt"/>
                        </a:rPr>
                        <a:t>recongnize</a:t>
                      </a:r>
                      <a:r>
                        <a:rPr lang="en-US" sz="1800" baseline="0" dirty="0" smtClean="0">
                          <a:solidFill>
                            <a:srgbClr val="000000"/>
                          </a:solidFill>
                          <a:effectLst/>
                          <a:latin typeface="+mn-lt"/>
                        </a:rPr>
                        <a:t> when the mouse is clicked, enters a component, exits a component, is pressed or released.</a:t>
                      </a:r>
                    </a:p>
                    <a:p>
                      <a:pPr algn="l" fontAlgn="t"/>
                      <a:r>
                        <a:rPr lang="en-US" sz="2000" baseline="0" dirty="0" smtClean="0">
                          <a:solidFill>
                            <a:srgbClr val="000000"/>
                          </a:solidFill>
                          <a:effectLst/>
                          <a:latin typeface="+mn-lt"/>
                        </a:rPr>
                        <a:t>void </a:t>
                      </a:r>
                      <a:r>
                        <a:rPr lang="en-US" sz="2000" baseline="0" dirty="0" err="1" smtClean="0">
                          <a:solidFill>
                            <a:srgbClr val="000000"/>
                          </a:solidFill>
                          <a:effectLst/>
                          <a:latin typeface="+mn-lt"/>
                        </a:rPr>
                        <a:t>mouseClicked</a:t>
                      </a:r>
                      <a:r>
                        <a:rPr lang="en-US" sz="2000" baseline="0" dirty="0" smtClean="0">
                          <a:solidFill>
                            <a:srgbClr val="000000"/>
                          </a:solidFill>
                          <a:effectLst/>
                          <a:latin typeface="+mn-lt"/>
                        </a:rPr>
                        <a:t>(</a:t>
                      </a:r>
                      <a:r>
                        <a:rPr lang="en-US" sz="2000" baseline="0" dirty="0" err="1" smtClean="0">
                          <a:solidFill>
                            <a:srgbClr val="000000"/>
                          </a:solidFill>
                          <a:effectLst/>
                          <a:latin typeface="+mn-lt"/>
                        </a:rPr>
                        <a:t>MouseEvent</a:t>
                      </a:r>
                      <a:r>
                        <a:rPr lang="en-US" sz="2000" baseline="0" dirty="0" smtClean="0">
                          <a:solidFill>
                            <a:srgbClr val="000000"/>
                          </a:solidFill>
                          <a:effectLst/>
                          <a:latin typeface="+mn-lt"/>
                        </a:rPr>
                        <a:t> me)</a:t>
                      </a:r>
                    </a:p>
                    <a:p>
                      <a:pPr marL="0" marR="0" lvl="0" indent="0" algn="l" defTabSz="914400" rtl="0" eaLnBrk="1" fontAlgn="t" latinLnBrk="0" hangingPunct="1">
                        <a:lnSpc>
                          <a:spcPct val="100000"/>
                        </a:lnSpc>
                        <a:spcBef>
                          <a:spcPts val="0"/>
                        </a:spcBef>
                        <a:spcAft>
                          <a:spcPts val="0"/>
                        </a:spcAft>
                        <a:buClrTx/>
                        <a:buSzTx/>
                        <a:buFontTx/>
                        <a:buNone/>
                        <a:tabLst/>
                        <a:defRPr/>
                      </a:pPr>
                      <a:r>
                        <a:rPr lang="en-US" sz="2000" baseline="0" dirty="0" smtClean="0">
                          <a:solidFill>
                            <a:srgbClr val="000000"/>
                          </a:solidFill>
                          <a:effectLst/>
                          <a:latin typeface="+mn-lt"/>
                        </a:rPr>
                        <a:t>void </a:t>
                      </a:r>
                      <a:r>
                        <a:rPr lang="en-US" sz="2000" baseline="0" dirty="0" err="1" smtClean="0">
                          <a:solidFill>
                            <a:srgbClr val="000000"/>
                          </a:solidFill>
                          <a:effectLst/>
                          <a:latin typeface="+mn-lt"/>
                        </a:rPr>
                        <a:t>mouseEntered</a:t>
                      </a:r>
                      <a:r>
                        <a:rPr lang="en-US" sz="2000" baseline="0" dirty="0" smtClean="0">
                          <a:solidFill>
                            <a:srgbClr val="000000"/>
                          </a:solidFill>
                          <a:effectLst/>
                          <a:latin typeface="+mn-lt"/>
                        </a:rPr>
                        <a:t>(</a:t>
                      </a:r>
                      <a:r>
                        <a:rPr lang="en-US" sz="2000" baseline="0" dirty="0" err="1" smtClean="0">
                          <a:solidFill>
                            <a:srgbClr val="000000"/>
                          </a:solidFill>
                          <a:effectLst/>
                          <a:latin typeface="+mn-lt"/>
                        </a:rPr>
                        <a:t>MouseEvent</a:t>
                      </a:r>
                      <a:r>
                        <a:rPr lang="en-US" sz="2000" baseline="0" dirty="0" smtClean="0">
                          <a:solidFill>
                            <a:srgbClr val="000000"/>
                          </a:solidFill>
                          <a:effectLst/>
                          <a:latin typeface="+mn-lt"/>
                        </a:rPr>
                        <a:t> me)</a:t>
                      </a:r>
                      <a:endParaRPr lang="en-US" sz="2000" dirty="0" smtClean="0">
                        <a:solidFill>
                          <a:srgbClr val="000000"/>
                        </a:solidFill>
                        <a:effectLst/>
                        <a:latin typeface="+mn-lt"/>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2000" baseline="0" dirty="0" smtClean="0">
                          <a:solidFill>
                            <a:srgbClr val="000000"/>
                          </a:solidFill>
                          <a:effectLst/>
                          <a:latin typeface="+mn-lt"/>
                        </a:rPr>
                        <a:t>void </a:t>
                      </a:r>
                      <a:r>
                        <a:rPr lang="en-US" sz="2000" baseline="0" dirty="0" err="1" smtClean="0">
                          <a:solidFill>
                            <a:srgbClr val="000000"/>
                          </a:solidFill>
                          <a:effectLst/>
                          <a:latin typeface="+mn-lt"/>
                        </a:rPr>
                        <a:t>mouseExited</a:t>
                      </a:r>
                      <a:r>
                        <a:rPr lang="en-US" sz="2000" baseline="0" dirty="0" smtClean="0">
                          <a:solidFill>
                            <a:srgbClr val="000000"/>
                          </a:solidFill>
                          <a:effectLst/>
                          <a:latin typeface="+mn-lt"/>
                        </a:rPr>
                        <a:t>(</a:t>
                      </a:r>
                      <a:r>
                        <a:rPr lang="en-US" sz="2000" baseline="0" dirty="0" err="1" smtClean="0">
                          <a:solidFill>
                            <a:srgbClr val="000000"/>
                          </a:solidFill>
                          <a:effectLst/>
                          <a:latin typeface="+mn-lt"/>
                        </a:rPr>
                        <a:t>MouseEvent</a:t>
                      </a:r>
                      <a:r>
                        <a:rPr lang="en-US" sz="2000" baseline="0" dirty="0" smtClean="0">
                          <a:solidFill>
                            <a:srgbClr val="000000"/>
                          </a:solidFill>
                          <a:effectLst/>
                          <a:latin typeface="+mn-lt"/>
                        </a:rPr>
                        <a:t> me)</a:t>
                      </a:r>
                      <a:endParaRPr lang="en-US" sz="2000" dirty="0" smtClean="0">
                        <a:solidFill>
                          <a:srgbClr val="000000"/>
                        </a:solidFill>
                        <a:effectLst/>
                        <a:latin typeface="+mn-lt"/>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2000" baseline="0" dirty="0" smtClean="0">
                          <a:solidFill>
                            <a:srgbClr val="000000"/>
                          </a:solidFill>
                          <a:effectLst/>
                          <a:latin typeface="+mn-lt"/>
                        </a:rPr>
                        <a:t>void </a:t>
                      </a:r>
                      <a:r>
                        <a:rPr lang="en-US" sz="2000" baseline="0" dirty="0" err="1" smtClean="0">
                          <a:solidFill>
                            <a:srgbClr val="000000"/>
                          </a:solidFill>
                          <a:effectLst/>
                          <a:latin typeface="+mn-lt"/>
                        </a:rPr>
                        <a:t>mousePressed</a:t>
                      </a:r>
                      <a:r>
                        <a:rPr lang="en-US" sz="2000" baseline="0" dirty="0" smtClean="0">
                          <a:solidFill>
                            <a:srgbClr val="000000"/>
                          </a:solidFill>
                          <a:effectLst/>
                          <a:latin typeface="+mn-lt"/>
                        </a:rPr>
                        <a:t>(</a:t>
                      </a:r>
                      <a:r>
                        <a:rPr lang="en-US" sz="2000" baseline="0" dirty="0" err="1" smtClean="0">
                          <a:solidFill>
                            <a:srgbClr val="000000"/>
                          </a:solidFill>
                          <a:effectLst/>
                          <a:latin typeface="+mn-lt"/>
                        </a:rPr>
                        <a:t>MouseEvent</a:t>
                      </a:r>
                      <a:r>
                        <a:rPr lang="en-US" sz="2000" baseline="0" dirty="0" smtClean="0">
                          <a:solidFill>
                            <a:srgbClr val="000000"/>
                          </a:solidFill>
                          <a:effectLst/>
                          <a:latin typeface="+mn-lt"/>
                        </a:rPr>
                        <a:t> me)</a:t>
                      </a:r>
                      <a:endParaRPr lang="en-US" sz="2000" dirty="0" smtClean="0">
                        <a:solidFill>
                          <a:srgbClr val="000000"/>
                        </a:solidFill>
                        <a:effectLst/>
                        <a:latin typeface="+mn-lt"/>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2000" baseline="0" dirty="0" smtClean="0">
                          <a:solidFill>
                            <a:srgbClr val="000000"/>
                          </a:solidFill>
                          <a:effectLst/>
                          <a:latin typeface="+mn-lt"/>
                        </a:rPr>
                        <a:t>void </a:t>
                      </a:r>
                      <a:r>
                        <a:rPr lang="en-US" sz="2000" baseline="0" dirty="0" err="1" smtClean="0">
                          <a:solidFill>
                            <a:srgbClr val="000000"/>
                          </a:solidFill>
                          <a:effectLst/>
                          <a:latin typeface="+mn-lt"/>
                        </a:rPr>
                        <a:t>mouseReleased</a:t>
                      </a:r>
                      <a:r>
                        <a:rPr lang="en-US" sz="2000" baseline="0" dirty="0" smtClean="0">
                          <a:solidFill>
                            <a:srgbClr val="000000"/>
                          </a:solidFill>
                          <a:effectLst/>
                          <a:latin typeface="+mn-lt"/>
                        </a:rPr>
                        <a:t>(</a:t>
                      </a:r>
                      <a:r>
                        <a:rPr lang="en-US" sz="2000" baseline="0" dirty="0" err="1" smtClean="0">
                          <a:solidFill>
                            <a:srgbClr val="000000"/>
                          </a:solidFill>
                          <a:effectLst/>
                          <a:latin typeface="+mn-lt"/>
                        </a:rPr>
                        <a:t>MouseEvent</a:t>
                      </a:r>
                      <a:r>
                        <a:rPr lang="en-US" sz="2000" baseline="0" dirty="0" smtClean="0">
                          <a:solidFill>
                            <a:srgbClr val="000000"/>
                          </a:solidFill>
                          <a:effectLst/>
                          <a:latin typeface="+mn-lt"/>
                        </a:rPr>
                        <a:t> me)</a:t>
                      </a:r>
                      <a:endParaRPr lang="en-US" sz="2000" dirty="0" smtClean="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67395">
                <a:tc>
                  <a:txBody>
                    <a:bodyPr/>
                    <a:lstStyle/>
                    <a:p>
                      <a:pPr algn="l" fontAlgn="t"/>
                      <a:r>
                        <a:rPr lang="en-US" sz="1800" dirty="0" err="1">
                          <a:solidFill>
                            <a:srgbClr val="000000"/>
                          </a:solidFill>
                          <a:effectLst/>
                          <a:latin typeface="+mn-lt"/>
                        </a:rPr>
                        <a:t>MouseWheelListener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err="1">
                          <a:solidFill>
                            <a:srgbClr val="000000"/>
                          </a:solidFill>
                          <a:effectLst/>
                          <a:latin typeface="+mn-lt"/>
                        </a:rPr>
                        <a:t>MouseWheelListener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3991">
                <a:tc>
                  <a:txBody>
                    <a:bodyPr/>
                    <a:lstStyle/>
                    <a:p>
                      <a:pPr algn="l" fontAlgn="t"/>
                      <a:r>
                        <a:rPr lang="en-US" sz="1800" dirty="0" err="1">
                          <a:solidFill>
                            <a:srgbClr val="000000"/>
                          </a:solidFill>
                          <a:effectLst/>
                          <a:latin typeface="+mn-lt"/>
                        </a:rPr>
                        <a:t>KeyListener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err="1">
                          <a:solidFill>
                            <a:srgbClr val="000000"/>
                          </a:solidFill>
                          <a:effectLst/>
                          <a:latin typeface="+mn-lt"/>
                        </a:rPr>
                        <a:t>KeyListener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9785">
                <a:tc>
                  <a:txBody>
                    <a:bodyPr/>
                    <a:lstStyle/>
                    <a:p>
                      <a:pPr algn="l" fontAlgn="t"/>
                      <a:r>
                        <a:rPr lang="en-US" sz="1800" dirty="0" err="1">
                          <a:solidFill>
                            <a:srgbClr val="000000"/>
                          </a:solidFill>
                          <a:effectLst/>
                          <a:latin typeface="+mn-lt"/>
                        </a:rPr>
                        <a:t>ItemListener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err="1">
                          <a:solidFill>
                            <a:srgbClr val="000000"/>
                          </a:solidFill>
                          <a:effectLst/>
                          <a:latin typeface="+mn-lt"/>
                        </a:rPr>
                        <a:t>ItemListener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29785">
                <a:tc>
                  <a:txBody>
                    <a:bodyPr/>
                    <a:lstStyle/>
                    <a:p>
                      <a:pPr algn="l" fontAlgn="t"/>
                      <a:r>
                        <a:rPr lang="en-US" sz="1800" dirty="0" err="1">
                          <a:solidFill>
                            <a:srgbClr val="000000"/>
                          </a:solidFill>
                          <a:effectLst/>
                          <a:latin typeface="+mn-lt"/>
                        </a:rPr>
                        <a:t>TextListener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err="1">
                          <a:solidFill>
                            <a:srgbClr val="000000"/>
                          </a:solidFill>
                          <a:effectLst/>
                          <a:latin typeface="+mn-lt"/>
                        </a:rPr>
                        <a:t>TextListener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9785">
                <a:tc>
                  <a:txBody>
                    <a:bodyPr/>
                    <a:lstStyle/>
                    <a:p>
                      <a:pPr algn="l" fontAlgn="t"/>
                      <a:r>
                        <a:rPr lang="en-US" sz="1800" dirty="0" err="1">
                          <a:solidFill>
                            <a:srgbClr val="000000"/>
                          </a:solidFill>
                          <a:effectLst/>
                          <a:latin typeface="+mn-lt"/>
                        </a:rPr>
                        <a:t>AdjustmentListener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err="1">
                          <a:solidFill>
                            <a:srgbClr val="000000"/>
                          </a:solidFill>
                          <a:effectLst/>
                          <a:latin typeface="+mn-lt"/>
                        </a:rPr>
                        <a:t>AdjustmentListener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73362">
                <a:tc>
                  <a:txBody>
                    <a:bodyPr/>
                    <a:lstStyle/>
                    <a:p>
                      <a:pPr algn="l" fontAlgn="t"/>
                      <a:r>
                        <a:rPr lang="en-US" sz="1800" dirty="0" err="1">
                          <a:solidFill>
                            <a:srgbClr val="000000"/>
                          </a:solidFill>
                          <a:effectLst/>
                          <a:latin typeface="+mn-lt"/>
                        </a:rPr>
                        <a:t>WindowListener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err="1">
                          <a:solidFill>
                            <a:srgbClr val="000000"/>
                          </a:solidFill>
                          <a:effectLst/>
                          <a:latin typeface="+mn-lt"/>
                        </a:rPr>
                        <a:t>WindowListener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9958">
                <a:tc>
                  <a:txBody>
                    <a:bodyPr/>
                    <a:lstStyle/>
                    <a:p>
                      <a:pPr algn="l" fontAlgn="t"/>
                      <a:r>
                        <a:rPr lang="en-US" sz="1800" dirty="0" err="1">
                          <a:solidFill>
                            <a:srgbClr val="000000"/>
                          </a:solidFill>
                          <a:effectLst/>
                          <a:latin typeface="+mn-lt"/>
                        </a:rPr>
                        <a:t>ComponentListener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err="1">
                          <a:solidFill>
                            <a:srgbClr val="000000"/>
                          </a:solidFill>
                          <a:effectLst/>
                          <a:latin typeface="+mn-lt"/>
                        </a:rPr>
                        <a:t>ComponentListener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5038">
                <a:tc>
                  <a:txBody>
                    <a:bodyPr/>
                    <a:lstStyle/>
                    <a:p>
                      <a:pPr algn="l" fontAlgn="t"/>
                      <a:r>
                        <a:rPr lang="en-US" sz="1800" dirty="0" err="1">
                          <a:solidFill>
                            <a:srgbClr val="000000"/>
                          </a:solidFill>
                          <a:effectLst/>
                          <a:latin typeface="+mn-lt"/>
                        </a:rPr>
                        <a:t>ContainerListener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err="1">
                          <a:solidFill>
                            <a:srgbClr val="000000"/>
                          </a:solidFill>
                          <a:effectLst/>
                          <a:latin typeface="+mn-lt"/>
                        </a:rPr>
                        <a:t>ContainerListener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29785">
                <a:tc>
                  <a:txBody>
                    <a:bodyPr/>
                    <a:lstStyle/>
                    <a:p>
                      <a:pPr algn="l" fontAlgn="t"/>
                      <a:r>
                        <a:rPr lang="en-US" sz="1800" dirty="0" err="1">
                          <a:solidFill>
                            <a:srgbClr val="000000"/>
                          </a:solidFill>
                          <a:effectLst/>
                          <a:latin typeface="+mn-lt"/>
                        </a:rPr>
                        <a:t>FocusListener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err="1">
                          <a:solidFill>
                            <a:srgbClr val="000000"/>
                          </a:solidFill>
                          <a:effectLst/>
                          <a:latin typeface="+mn-lt"/>
                        </a:rPr>
                        <a:t>FocusListener</a:t>
                      </a:r>
                      <a:endParaRPr lang="en-US" sz="1800" dirty="0">
                        <a:solidFill>
                          <a:srgbClr val="000000"/>
                        </a:solidFill>
                        <a:effectLst/>
                        <a:latin typeface="+mn-lt"/>
                      </a:endParaRPr>
                    </a:p>
                  </a:txBody>
                  <a:tcPr marL="60604" marR="60604" marT="60604" marB="606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623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30767" y="368860"/>
            <a:ext cx="5522315" cy="481012"/>
          </a:xfrm>
        </p:spPr>
        <p:txBody>
          <a:bodyPr>
            <a:normAutofit fontScale="90000"/>
          </a:bodyPr>
          <a:lstStyle/>
          <a:p>
            <a:pPr algn="ctr"/>
            <a:r>
              <a:rPr lang="en-US" sz="3000" b="1" dirty="0"/>
              <a:t>Registration Methods</a:t>
            </a:r>
          </a:p>
        </p:txBody>
      </p:sp>
      <p:sp>
        <p:nvSpPr>
          <p:cNvPr id="4" name="Rectangle 3"/>
          <p:cNvSpPr/>
          <p:nvPr/>
        </p:nvSpPr>
        <p:spPr>
          <a:xfrm>
            <a:off x="2179252" y="1033504"/>
            <a:ext cx="8265514" cy="5016758"/>
          </a:xfrm>
          <a:prstGeom prst="rect">
            <a:avLst/>
          </a:prstGeom>
        </p:spPr>
        <p:txBody>
          <a:bodyPr wrap="square">
            <a:spAutoFit/>
          </a:bodyPr>
          <a:lstStyle/>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Button</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err="1">
                <a:solidFill>
                  <a:srgbClr val="000000"/>
                </a:solidFill>
                <a:latin typeface="Times New Roman" panose="02020603050405020304" pitchFamily="18" charset="0"/>
                <a:cs typeface="Times New Roman" panose="02020603050405020304" pitchFamily="18" charset="0"/>
              </a:rPr>
              <a:t>MenuItem</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err="1">
                <a:solidFill>
                  <a:srgbClr val="000000"/>
                </a:solidFill>
                <a:latin typeface="Times New Roman" panose="02020603050405020304" pitchFamily="18" charset="0"/>
                <a:cs typeface="Times New Roman" panose="02020603050405020304" pitchFamily="18" charset="0"/>
              </a:rPr>
              <a:t>TextField</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addTextListener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TextListener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err="1">
                <a:solidFill>
                  <a:srgbClr val="000000"/>
                </a:solidFill>
                <a:latin typeface="Times New Roman" panose="02020603050405020304" pitchFamily="18" charset="0"/>
                <a:cs typeface="Times New Roman" panose="02020603050405020304" pitchFamily="18" charset="0"/>
              </a:rPr>
              <a:t>TextArea</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addTextListener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TextListener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Checkbox</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addItemListener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ItemListener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Choice</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addItemListener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ItemListener</a:t>
            </a:r>
            <a:r>
              <a:rPr lang="en-US" sz="2000" dirty="0">
                <a:solidFill>
                  <a:srgbClr val="000000"/>
                </a:solidFill>
                <a:latin typeface="Times New Roman" panose="02020603050405020304" pitchFamily="18" charset="0"/>
                <a:cs typeface="Times New Roman" panose="02020603050405020304" pitchFamily="18" charset="0"/>
              </a:rPr>
              <a:t> a){}</a:t>
            </a:r>
          </a:p>
          <a:p>
            <a:pP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List</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a:t>
            </a:r>
          </a:p>
          <a:p>
            <a:pPr marL="742950" lvl="1"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 void </a:t>
            </a:r>
            <a:r>
              <a:rPr lang="en-US" sz="2000" dirty="0" err="1">
                <a:solidFill>
                  <a:srgbClr val="000000"/>
                </a:solidFill>
                <a:latin typeface="Times New Roman" panose="02020603050405020304" pitchFamily="18" charset="0"/>
                <a:cs typeface="Times New Roman" panose="02020603050405020304" pitchFamily="18" charset="0"/>
              </a:rPr>
              <a:t>addItemListener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ItemListener</a:t>
            </a:r>
            <a:r>
              <a:rPr lang="en-US" sz="2000" dirty="0">
                <a:solidFill>
                  <a:srgbClr val="000000"/>
                </a:solidFill>
                <a:latin typeface="Times New Roman" panose="02020603050405020304" pitchFamily="18" charset="0"/>
                <a:cs typeface="Times New Roman" panose="02020603050405020304" pitchFamily="18" charset="0"/>
              </a:rPr>
              <a:t> a){}</a:t>
            </a:r>
            <a:endParaRPr lang="en-US" sz="2000" b="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8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Java Event Handling Code</a:t>
            </a:r>
            <a:endParaRPr lang="en-US" cap="none" dirty="0"/>
          </a:p>
        </p:txBody>
      </p:sp>
      <p:sp>
        <p:nvSpPr>
          <p:cNvPr id="3" name="Content Placeholder 2"/>
          <p:cNvSpPr>
            <a:spLocks noGrp="1"/>
          </p:cNvSpPr>
          <p:nvPr>
            <p:ph idx="1"/>
          </p:nvPr>
        </p:nvSpPr>
        <p:spPr>
          <a:xfrm>
            <a:off x="1146412" y="1241965"/>
            <a:ext cx="10207387" cy="4785348"/>
          </a:xfrm>
        </p:spPr>
        <p:txBody>
          <a:bodyPr/>
          <a:lstStyle/>
          <a:p>
            <a:r>
              <a:rPr lang="en-US" sz="2100" dirty="0" smtClean="0"/>
              <a:t>After implementing the required listener interface and registering the source object with listener, it is the responsibility of programmer to provide proper event handler code within the listener method that is overridden by our event handler class.</a:t>
            </a:r>
          </a:p>
          <a:p>
            <a:pPr marL="0" indent="0">
              <a:buNone/>
            </a:pPr>
            <a:r>
              <a:rPr lang="en-US" sz="2100" dirty="0" smtClean="0"/>
              <a:t>We </a:t>
            </a:r>
            <a:r>
              <a:rPr lang="en-US" sz="2100" dirty="0"/>
              <a:t>can put the event handling code into one of the following places:</a:t>
            </a:r>
          </a:p>
          <a:p>
            <a:pPr lvl="1"/>
            <a:r>
              <a:rPr lang="en-US" sz="2600" dirty="0" smtClean="0"/>
              <a:t>Same </a:t>
            </a:r>
            <a:r>
              <a:rPr lang="en-US" sz="2600" dirty="0"/>
              <a:t>class</a:t>
            </a:r>
          </a:p>
          <a:p>
            <a:pPr lvl="1"/>
            <a:r>
              <a:rPr lang="en-US" sz="2600" dirty="0" smtClean="0"/>
              <a:t>Outer </a:t>
            </a:r>
            <a:r>
              <a:rPr lang="en-US" sz="2600" dirty="0"/>
              <a:t>class</a:t>
            </a:r>
          </a:p>
          <a:p>
            <a:pPr lvl="1"/>
            <a:r>
              <a:rPr lang="en-US" sz="2600" dirty="0" smtClean="0"/>
              <a:t>Inner class</a:t>
            </a:r>
            <a:endParaRPr lang="en-US" sz="2600" dirty="0"/>
          </a:p>
          <a:p>
            <a:endParaRPr lang="en-US" dirty="0"/>
          </a:p>
        </p:txBody>
      </p:sp>
    </p:spTree>
    <p:extLst>
      <p:ext uri="{BB962C8B-B14F-4D97-AF65-F5344CB8AC3E}">
        <p14:creationId xmlns:p14="http://schemas.microsoft.com/office/powerpoint/2010/main" val="776052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none" dirty="0" smtClean="0"/>
              <a:t>Java Event Classes And Listener Interfaces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0031447"/>
              </p:ext>
            </p:extLst>
          </p:nvPr>
        </p:nvGraphicFramePr>
        <p:xfrm>
          <a:off x="1171977" y="1326524"/>
          <a:ext cx="10367493" cy="4687909"/>
        </p:xfrm>
        <a:graphic>
          <a:graphicData uri="http://schemas.openxmlformats.org/drawingml/2006/table">
            <a:tbl>
              <a:tblPr firstRow="1" firstCol="1" bandRow="1">
                <a:tableStyleId>{5C22544A-7EE6-4342-B048-85BDC9FD1C3A}</a:tableStyleId>
              </a:tblPr>
              <a:tblGrid>
                <a:gridCol w="4451431"/>
                <a:gridCol w="5916062"/>
              </a:tblGrid>
              <a:tr h="426069">
                <a:tc>
                  <a:txBody>
                    <a:bodyPr/>
                    <a:lstStyle/>
                    <a:p>
                      <a:pPr marL="0" marR="0" algn="ctr">
                        <a:lnSpc>
                          <a:spcPct val="107000"/>
                        </a:lnSpc>
                        <a:spcBef>
                          <a:spcPts val="0"/>
                        </a:spcBef>
                        <a:spcAft>
                          <a:spcPts val="0"/>
                        </a:spcAft>
                      </a:pPr>
                      <a:r>
                        <a:rPr lang="en-US" sz="2100">
                          <a:effectLst/>
                        </a:rPr>
                        <a:t>Event Classes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100">
                          <a:effectLst/>
                        </a:rPr>
                        <a:t>Listener Interfaces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a:effectLst/>
                        </a:rPr>
                        <a:t>ActionEvent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a:effectLst/>
                        </a:rPr>
                        <a:t>ActionListener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a:effectLst/>
                        </a:rPr>
                        <a:t>MouseEvent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a:effectLst/>
                        </a:rPr>
                        <a:t>MouseListener and MouseMotionListener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a:effectLst/>
                        </a:rPr>
                        <a:t>MouseWheelEvent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a:effectLst/>
                        </a:rPr>
                        <a:t>MouseWheelListener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a:effectLst/>
                        </a:rPr>
                        <a:t>KeyEvent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dirty="0" err="1">
                          <a:effectLst/>
                        </a:rPr>
                        <a:t>KeyListener</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dirty="0" err="1">
                          <a:effectLst/>
                        </a:rPr>
                        <a:t>ItemEvent</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a:effectLst/>
                        </a:rPr>
                        <a:t>ItemListener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dirty="0" err="1">
                          <a:effectLst/>
                        </a:rPr>
                        <a:t>TextEvent</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dirty="0" err="1">
                          <a:effectLst/>
                        </a:rPr>
                        <a:t>TextListener</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a:effectLst/>
                        </a:rPr>
                        <a:t>AdjustmentEvent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a:effectLst/>
                        </a:rPr>
                        <a:t>AdjustmentListener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a:effectLst/>
                        </a:rPr>
                        <a:t>WindowEvent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a:effectLst/>
                        </a:rPr>
                        <a:t>WindowListener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a:effectLst/>
                        </a:rPr>
                        <a:t>ComponentEvent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a:effectLst/>
                        </a:rPr>
                        <a:t>ComponentListener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a:effectLst/>
                        </a:rPr>
                        <a:t>ContainerEvent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a:effectLst/>
                        </a:rPr>
                        <a:t>ContainerListener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87440">
                <a:tc>
                  <a:txBody>
                    <a:bodyPr/>
                    <a:lstStyle/>
                    <a:p>
                      <a:pPr marL="0" marR="0">
                        <a:lnSpc>
                          <a:spcPct val="107000"/>
                        </a:lnSpc>
                        <a:spcBef>
                          <a:spcPts val="0"/>
                        </a:spcBef>
                        <a:spcAft>
                          <a:spcPts val="0"/>
                        </a:spcAft>
                      </a:pPr>
                      <a:r>
                        <a:rPr lang="en-US" sz="2100">
                          <a:effectLst/>
                        </a:rPr>
                        <a:t>FocusEvent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100" dirty="0" err="1">
                          <a:effectLst/>
                        </a:rPr>
                        <a:t>FocusListener</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3724756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Java Event Handling Code</a:t>
            </a:r>
            <a:endParaRPr lang="en-US" cap="none" dirty="0"/>
          </a:p>
        </p:txBody>
      </p:sp>
      <p:sp>
        <p:nvSpPr>
          <p:cNvPr id="3" name="Content Placeholder 2"/>
          <p:cNvSpPr>
            <a:spLocks noGrp="1"/>
          </p:cNvSpPr>
          <p:nvPr>
            <p:ph idx="1"/>
          </p:nvPr>
        </p:nvSpPr>
        <p:spPr>
          <a:xfrm>
            <a:off x="1451579" y="1241965"/>
            <a:ext cx="9603275" cy="4785348"/>
          </a:xfrm>
        </p:spPr>
        <p:txBody>
          <a:bodyPr/>
          <a:lstStyle/>
          <a:p>
            <a:r>
              <a:rPr lang="en-US" dirty="0" smtClean="0"/>
              <a:t>After implementing the required listener interface and registering the source object with listener, it is the responsibility of programmer to provide proper event handler code within the listener method that is overridden by our event handler class.</a:t>
            </a:r>
          </a:p>
          <a:p>
            <a:pPr marL="0" indent="0">
              <a:buNone/>
            </a:pPr>
            <a:r>
              <a:rPr lang="en-US" dirty="0" smtClean="0"/>
              <a:t>We </a:t>
            </a:r>
            <a:r>
              <a:rPr lang="en-US" dirty="0"/>
              <a:t>can put the event handling code into one of the following places:</a:t>
            </a:r>
          </a:p>
          <a:p>
            <a:pPr lvl="0"/>
            <a:r>
              <a:rPr lang="en-US" dirty="0" smtClean="0"/>
              <a:t>Same </a:t>
            </a:r>
            <a:r>
              <a:rPr lang="en-US" dirty="0"/>
              <a:t>class</a:t>
            </a:r>
          </a:p>
          <a:p>
            <a:pPr lvl="0"/>
            <a:r>
              <a:rPr lang="en-US" dirty="0" smtClean="0"/>
              <a:t>Outer </a:t>
            </a:r>
            <a:r>
              <a:rPr lang="en-US" dirty="0"/>
              <a:t>class</a:t>
            </a:r>
          </a:p>
          <a:p>
            <a:pPr lvl="0"/>
            <a:r>
              <a:rPr lang="en-US" dirty="0" smtClean="0"/>
              <a:t>Inner class</a:t>
            </a:r>
            <a:endParaRPr lang="en-US" dirty="0"/>
          </a:p>
          <a:p>
            <a:endParaRPr lang="en-US" dirty="0"/>
          </a:p>
        </p:txBody>
      </p:sp>
    </p:spTree>
    <p:extLst>
      <p:ext uri="{BB962C8B-B14F-4D97-AF65-F5344CB8AC3E}">
        <p14:creationId xmlns:p14="http://schemas.microsoft.com/office/powerpoint/2010/main" val="385945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0586434" cy="576263"/>
          </a:xfrm>
        </p:spPr>
        <p:txBody>
          <a:bodyPr>
            <a:normAutofit/>
          </a:bodyPr>
          <a:lstStyle/>
          <a:p>
            <a:pPr algn="ctr"/>
            <a:r>
              <a:rPr lang="en-US" sz="3000" cap="none" dirty="0" smtClean="0"/>
              <a:t>Java Event Handling Within Class By Implementing </a:t>
            </a:r>
            <a:r>
              <a:rPr lang="en-US" sz="3000" cap="none" dirty="0" err="1" smtClean="0"/>
              <a:t>ActionListener</a:t>
            </a:r>
            <a:endParaRPr lang="en-US" sz="3000" cap="none" dirty="0"/>
          </a:p>
        </p:txBody>
      </p:sp>
      <p:sp>
        <p:nvSpPr>
          <p:cNvPr id="4" name="Rectangle 3"/>
          <p:cNvSpPr/>
          <p:nvPr/>
        </p:nvSpPr>
        <p:spPr>
          <a:xfrm>
            <a:off x="163774" y="582613"/>
            <a:ext cx="6264322" cy="5652830"/>
          </a:xfrm>
          <a:prstGeom prst="rect">
            <a:avLst/>
          </a:prstGeom>
        </p:spPr>
        <p:txBody>
          <a:bodyPr wrap="square">
            <a:spAutoFit/>
          </a:bodyPr>
          <a:lstStyle/>
          <a:p>
            <a:pPr>
              <a:spcBef>
                <a:spcPts val="400"/>
              </a:spcBef>
            </a:pPr>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javax.swing</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java.awt.event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AEvent</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extends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JFrame</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implements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JTextField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AEvent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JTextField</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tf.setBounds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60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50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170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20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smtClean="0">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"click me"</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b.setBounds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120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80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b.addActionListener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this</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pPr>
              <a:spcBef>
                <a:spcPts val="400"/>
              </a:spcBef>
            </a:pPr>
            <a:r>
              <a:rPr lang="en-US" sz="2000" dirty="0">
                <a:solidFill>
                  <a:srgbClr val="000000"/>
                </a:solidFill>
                <a:latin typeface="Times New Roman" panose="02020603050405020304" pitchFamily="18" charset="0"/>
                <a:cs typeface="Times New Roman" panose="02020603050405020304" pitchFamily="18" charset="0"/>
              </a:rPr>
              <a:t>add(b);add(</a:t>
            </a:r>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setLayout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6632812" y="868444"/>
            <a:ext cx="5559188" cy="2246769"/>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actionPerformed</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ActionEvent</a:t>
            </a:r>
            <a:r>
              <a:rPr lang="en-US" sz="2000" dirty="0">
                <a:solidFill>
                  <a:srgbClr val="000000"/>
                </a:solidFill>
                <a:latin typeface="Times New Roman" panose="02020603050405020304" pitchFamily="18" charset="0"/>
                <a:cs typeface="Times New Roman" panose="02020603050405020304" pitchFamily="18" charset="0"/>
              </a:rPr>
              <a:t> e){  </a:t>
            </a:r>
          </a:p>
          <a:p>
            <a:pPr lvl="1"/>
            <a:r>
              <a:rPr lang="en-US" sz="2000" dirty="0" err="1">
                <a:solidFill>
                  <a:srgbClr val="000000"/>
                </a:solidFill>
                <a:latin typeface="Times New Roman" panose="02020603050405020304" pitchFamily="18" charset="0"/>
                <a:cs typeface="Times New Roman" panose="02020603050405020304" pitchFamily="18" charset="0"/>
              </a:rPr>
              <a:t>tf.setText</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"Welcome"</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static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main(String </a:t>
            </a:r>
            <a:r>
              <a:rPr lang="en-US" sz="2000" dirty="0" err="1">
                <a:solidFill>
                  <a:srgbClr val="000000"/>
                </a:solidFill>
                <a:latin typeface="Times New Roman" panose="02020603050405020304" pitchFamily="18" charset="0"/>
                <a:cs typeface="Times New Roman" panose="02020603050405020304" pitchFamily="18" charset="0"/>
              </a:rPr>
              <a:t>args</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AEvent</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p:txBody>
      </p:sp>
      <p:pic>
        <p:nvPicPr>
          <p:cNvPr id="4098" name="Picture 2" descr="event handl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4685" y="3115213"/>
            <a:ext cx="4147782" cy="311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84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0107613" cy="576263"/>
          </a:xfrm>
        </p:spPr>
        <p:txBody>
          <a:bodyPr>
            <a:normAutofit fontScale="90000"/>
          </a:bodyPr>
          <a:lstStyle/>
          <a:p>
            <a:pPr algn="ctr"/>
            <a:r>
              <a:rPr lang="en-US" sz="3000" cap="none" dirty="0" smtClean="0"/>
              <a:t>Java Event Handling By Outer Class By Implementing </a:t>
            </a:r>
            <a:r>
              <a:rPr lang="en-US" sz="3000" cap="none" dirty="0" err="1" smtClean="0"/>
              <a:t>ActionListener</a:t>
            </a:r>
            <a:endParaRPr lang="en-US" sz="3000" cap="none" dirty="0"/>
          </a:p>
        </p:txBody>
      </p:sp>
      <p:sp>
        <p:nvSpPr>
          <p:cNvPr id="4" name="Rectangle 3"/>
          <p:cNvSpPr/>
          <p:nvPr/>
        </p:nvSpPr>
        <p:spPr>
          <a:xfrm>
            <a:off x="122830" y="389538"/>
            <a:ext cx="6073254" cy="5847755"/>
          </a:xfrm>
          <a:prstGeom prst="rect">
            <a:avLst/>
          </a:prstGeom>
        </p:spPr>
        <p:txBody>
          <a:bodyPr wrap="square">
            <a:spAutoFit/>
          </a:bodyPr>
          <a:lstStyle/>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javax.swing</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java.awt.event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AEvent</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extends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JFrame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pPr lvl="1"/>
            <a:r>
              <a:rPr lang="en-US" sz="2000" dirty="0" err="1" smtClean="0">
                <a:solidFill>
                  <a:srgbClr val="000000"/>
                </a:solidFill>
                <a:latin typeface="Times New Roman" panose="02020603050405020304" pitchFamily="18" charset="0"/>
                <a:cs typeface="Times New Roman" panose="02020603050405020304" pitchFamily="18" charset="0"/>
              </a:rPr>
              <a:t>JTextField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AEvent</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JTextField</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tf.setBounds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60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50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170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20</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smtClean="0">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"click me"</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b.setBounds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120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80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pPr lvl="1"/>
            <a:r>
              <a:rPr lang="en-US" sz="2000" dirty="0" err="1" smtClean="0">
                <a:solidFill>
                  <a:srgbClr val="000000"/>
                </a:solidFill>
                <a:latin typeface="Times New Roman" panose="02020603050405020304" pitchFamily="18" charset="0"/>
                <a:cs typeface="Times New Roman" panose="02020603050405020304" pitchFamily="18" charset="0"/>
              </a:rPr>
              <a:t>b.addActionListener</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b="1" dirty="0" smtClean="0">
                <a:solidFill>
                  <a:srgbClr val="006699"/>
                </a:solidFill>
                <a:latin typeface="Times New Roman" panose="02020603050405020304" pitchFamily="18" charset="0"/>
                <a:cs typeface="Times New Roman" panose="02020603050405020304" pitchFamily="18" charset="0"/>
              </a:rPr>
              <a:t>new Handler(this))</a:t>
            </a:r>
            <a:r>
              <a:rPr lang="en-US" sz="2000" dirty="0" smtClean="0">
                <a:solidFill>
                  <a:srgbClr val="000000"/>
                </a:solidFill>
                <a:latin typeface="Times New Roman" panose="02020603050405020304" pitchFamily="18" charset="0"/>
                <a:cs typeface="Times New Roman" panose="02020603050405020304" pitchFamily="18" charset="0"/>
              </a:rPr>
              <a:t>  </a:t>
            </a:r>
          </a:p>
          <a:p>
            <a:pPr lvl="1"/>
            <a:r>
              <a:rPr lang="en-US" sz="2000" dirty="0" smtClean="0">
                <a:solidFill>
                  <a:srgbClr val="000000"/>
                </a:solidFill>
                <a:latin typeface="Times New Roman" panose="02020603050405020304" pitchFamily="18" charset="0"/>
                <a:cs typeface="Times New Roman" panose="02020603050405020304" pitchFamily="18" charset="0"/>
              </a:rPr>
              <a:t>add(b</a:t>
            </a:r>
            <a:r>
              <a:rPr lang="en-US" sz="2000" dirty="0">
                <a:solidFill>
                  <a:srgbClr val="000000"/>
                </a:solidFill>
                <a:latin typeface="Times New Roman" panose="02020603050405020304" pitchFamily="18" charset="0"/>
                <a:cs typeface="Times New Roman" panose="02020603050405020304" pitchFamily="18" charset="0"/>
              </a:rPr>
              <a:t>);add(</a:t>
            </a:r>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setLayout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smtClean="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AEvent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6196084" y="582858"/>
            <a:ext cx="5768453" cy="3170099"/>
          </a:xfrm>
          <a:prstGeom prst="rect">
            <a:avLst/>
          </a:prstGeom>
        </p:spPr>
        <p:txBody>
          <a:bodyPr wrap="square">
            <a:spAutoFit/>
          </a:bodyPr>
          <a:lstStyle/>
          <a:p>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smtClean="0">
                <a:solidFill>
                  <a:srgbClr val="000000"/>
                </a:solidFill>
                <a:latin typeface="Times New Roman" panose="02020603050405020304" pitchFamily="18" charset="0"/>
                <a:cs typeface="Times New Roman" panose="02020603050405020304" pitchFamily="18" charset="0"/>
              </a:rPr>
              <a:t> Handler </a:t>
            </a:r>
            <a:r>
              <a:rPr lang="en-US" sz="2000" b="1" dirty="0">
                <a:solidFill>
                  <a:srgbClr val="006699"/>
                </a:solidFill>
                <a:latin typeface="Times New Roman" panose="02020603050405020304" pitchFamily="18" charset="0"/>
                <a:cs typeface="Times New Roman" panose="02020603050405020304" pitchFamily="18" charset="0"/>
              </a:rPr>
              <a:t>implements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AEvent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ed</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Handler(</a:t>
            </a:r>
            <a:r>
              <a:rPr lang="en-US" sz="2000" dirty="0" err="1" smtClean="0">
                <a:latin typeface="Times New Roman" panose="02020603050405020304" pitchFamily="18" charset="0"/>
                <a:cs typeface="Times New Roman" panose="02020603050405020304" pitchFamily="18" charset="0"/>
              </a:rPr>
              <a:t>Aevent</a:t>
            </a:r>
            <a:r>
              <a:rPr lang="en-US" sz="2000" dirty="0" smtClean="0">
                <a:latin typeface="Times New Roman" panose="02020603050405020304" pitchFamily="18" charset="0"/>
                <a:cs typeface="Times New Roman" panose="02020603050405020304" pitchFamily="18" charset="0"/>
              </a:rPr>
              <a:t> e){</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ed</a:t>
            </a:r>
            <a:r>
              <a:rPr lang="en-US" sz="2000" dirty="0" smtClean="0">
                <a:latin typeface="Times New Roman" panose="02020603050405020304" pitchFamily="18" charset="0"/>
                <a:cs typeface="Times New Roman" panose="02020603050405020304" pitchFamily="18" charset="0"/>
              </a:rPr>
              <a:t>=e;</a:t>
            </a:r>
            <a:endParaRPr lang="en-US" sz="2000" dirty="0">
              <a:latin typeface="Times New Roman" panose="02020603050405020304" pitchFamily="18" charset="0"/>
              <a:cs typeface="Times New Roman" panose="02020603050405020304" pitchFamily="18" charset="0"/>
            </a:endParaRPr>
          </a:p>
          <a:p>
            <a:r>
              <a:rPr lang="en-US" sz="2000" dirty="0">
                <a:solidFill>
                  <a:srgbClr val="006699"/>
                </a:solidFill>
                <a:latin typeface="Times New Roman" panose="02020603050405020304" pitchFamily="18" charset="0"/>
                <a:cs typeface="Times New Roman" panose="02020603050405020304" pitchFamily="18" charset="0"/>
              </a:rPr>
              <a:t> </a:t>
            </a:r>
            <a:r>
              <a:rPr lang="en-US" sz="2000" dirty="0" smtClean="0">
                <a:solidFill>
                  <a:srgbClr val="006699"/>
                </a:solidFill>
                <a:latin typeface="Times New Roman" panose="02020603050405020304" pitchFamily="18" charset="0"/>
                <a:cs typeface="Times New Roman" panose="02020603050405020304" pitchFamily="18" charset="0"/>
              </a:rPr>
              <a:t>         }</a:t>
            </a:r>
          </a:p>
          <a:p>
            <a:r>
              <a:rPr lang="en-US" sz="2000" b="1" dirty="0" smtClean="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actionPerformed</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ActionEvent</a:t>
            </a:r>
            <a:r>
              <a:rPr lang="en-US" sz="2000" dirty="0">
                <a:solidFill>
                  <a:srgbClr val="000000"/>
                </a:solidFill>
                <a:latin typeface="Times New Roman" panose="02020603050405020304" pitchFamily="18" charset="0"/>
                <a:cs typeface="Times New Roman" panose="02020603050405020304" pitchFamily="18" charset="0"/>
              </a:rPr>
              <a:t> e){  </a:t>
            </a:r>
          </a:p>
          <a:p>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ed.tf.setText</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"Welcome"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p>
        </p:txBody>
      </p:sp>
      <p:pic>
        <p:nvPicPr>
          <p:cNvPr id="4098" name="Picture 2" descr="event handl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443" y="3513470"/>
            <a:ext cx="4147782" cy="311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9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50"/>
            <a:ext cx="11618225" cy="576263"/>
          </a:xfrm>
        </p:spPr>
        <p:txBody>
          <a:bodyPr>
            <a:normAutofit fontScale="90000"/>
          </a:bodyPr>
          <a:lstStyle/>
          <a:p>
            <a:pPr algn="ctr"/>
            <a:r>
              <a:rPr lang="en-US" sz="3000" cap="none" dirty="0" smtClean="0"/>
              <a:t>Java Event Handling By Anonymous(inner) Class By Implementing </a:t>
            </a:r>
            <a:r>
              <a:rPr lang="en-US" sz="3000" cap="none" dirty="0" err="1" smtClean="0"/>
              <a:t>ActionListener</a:t>
            </a:r>
            <a:endParaRPr lang="en-US" sz="3000" cap="none" dirty="0"/>
          </a:p>
        </p:txBody>
      </p:sp>
      <p:sp>
        <p:nvSpPr>
          <p:cNvPr id="4" name="Rectangle 3"/>
          <p:cNvSpPr/>
          <p:nvPr/>
        </p:nvSpPr>
        <p:spPr>
          <a:xfrm>
            <a:off x="122830" y="389538"/>
            <a:ext cx="6073254" cy="5847755"/>
          </a:xfrm>
          <a:prstGeom prst="rect">
            <a:avLst/>
          </a:prstGeom>
        </p:spPr>
        <p:txBody>
          <a:bodyPr wrap="square">
            <a:spAutoFit/>
          </a:bodyPr>
          <a:lstStyle/>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javax.swing</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java.awt.event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AEvent</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extends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JFrame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pPr lvl="1"/>
            <a:r>
              <a:rPr lang="en-US" sz="2000" dirty="0" err="1" smtClean="0">
                <a:solidFill>
                  <a:srgbClr val="000000"/>
                </a:solidFill>
                <a:latin typeface="Times New Roman" panose="02020603050405020304" pitchFamily="18" charset="0"/>
                <a:cs typeface="Times New Roman" panose="02020603050405020304" pitchFamily="18" charset="0"/>
              </a:rPr>
              <a:t>JTextField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AEvent</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JTextField</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tf.setBounds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60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50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170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20</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smtClean="0">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"click me"</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b.setBounds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120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80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pPr lvl="1"/>
            <a:r>
              <a:rPr lang="en-US" sz="2000" dirty="0" err="1" smtClean="0">
                <a:solidFill>
                  <a:srgbClr val="000000"/>
                </a:solidFill>
                <a:latin typeface="Times New Roman" panose="02020603050405020304" pitchFamily="18" charset="0"/>
                <a:cs typeface="Times New Roman" panose="02020603050405020304" pitchFamily="18" charset="0"/>
              </a:rPr>
              <a:t>b.addActionListener</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b="1" dirty="0" smtClean="0">
                <a:solidFill>
                  <a:srgbClr val="006699"/>
                </a:solidFill>
                <a:latin typeface="Times New Roman" panose="02020603050405020304" pitchFamily="18" charset="0"/>
                <a:cs typeface="Times New Roman" panose="02020603050405020304" pitchFamily="18" charset="0"/>
              </a:rPr>
              <a:t>new Handler(this))</a:t>
            </a:r>
            <a:r>
              <a:rPr lang="en-US" sz="2000" dirty="0" smtClean="0">
                <a:solidFill>
                  <a:srgbClr val="000000"/>
                </a:solidFill>
                <a:latin typeface="Times New Roman" panose="02020603050405020304" pitchFamily="18" charset="0"/>
                <a:cs typeface="Times New Roman" panose="02020603050405020304" pitchFamily="18" charset="0"/>
              </a:rPr>
              <a:t>  </a:t>
            </a:r>
          </a:p>
          <a:p>
            <a:pPr lvl="1"/>
            <a:r>
              <a:rPr lang="en-US" sz="2000" dirty="0" smtClean="0">
                <a:solidFill>
                  <a:srgbClr val="000000"/>
                </a:solidFill>
                <a:latin typeface="Times New Roman" panose="02020603050405020304" pitchFamily="18" charset="0"/>
                <a:cs typeface="Times New Roman" panose="02020603050405020304" pitchFamily="18" charset="0"/>
              </a:rPr>
              <a:t>add(b</a:t>
            </a:r>
            <a:r>
              <a:rPr lang="en-US" sz="2000" dirty="0">
                <a:solidFill>
                  <a:srgbClr val="000000"/>
                </a:solidFill>
                <a:latin typeface="Times New Roman" panose="02020603050405020304" pitchFamily="18" charset="0"/>
                <a:cs typeface="Times New Roman" panose="02020603050405020304" pitchFamily="18" charset="0"/>
              </a:rPr>
              <a:t>);add(</a:t>
            </a:r>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err="1">
                <a:solidFill>
                  <a:srgbClr val="000000"/>
                </a:solidFill>
                <a:latin typeface="Times New Roman" panose="02020603050405020304" pitchFamily="18" charset="0"/>
                <a:cs typeface="Times New Roman" panose="02020603050405020304" pitchFamily="18" charset="0"/>
              </a:rPr>
              <a:t>setLayout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 class</a:t>
            </a:r>
            <a:endParaRPr lang="en-US" sz="2000" dirty="0">
              <a:solidFill>
                <a:srgbClr val="000000"/>
              </a:solidFill>
              <a:latin typeface="Times New Roman" panose="02020603050405020304" pitchFamily="18" charset="0"/>
              <a:cs typeface="Times New Roman" panose="02020603050405020304" pitchFamily="18" charset="0"/>
            </a:endParaRPr>
          </a:p>
          <a:p>
            <a:pPr lvl="1"/>
            <a:r>
              <a:rPr lang="en-US" sz="2000" dirty="0" err="1">
                <a:solidFill>
                  <a:srgbClr val="000000"/>
                </a:solidFill>
                <a:latin typeface="Times New Roman" panose="02020603050405020304" pitchFamily="18" charset="0"/>
                <a:cs typeface="Times New Roman" panose="02020603050405020304" pitchFamily="18" charset="0"/>
              </a:rPr>
              <a:t>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smtClean="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a:t>
            </a:r>
          </a:p>
          <a:p>
            <a:r>
              <a:rPr lang="en-US" b="1" dirty="0" smtClean="0">
                <a:solidFill>
                  <a:srgbClr val="006699"/>
                </a:solidFill>
                <a:latin typeface="Times New Roman" panose="02020603050405020304" pitchFamily="18" charset="0"/>
                <a:cs typeface="Times New Roman" panose="02020603050405020304" pitchFamily="18" charset="0"/>
              </a:rPr>
              <a:t>	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AEvent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6196084" y="582858"/>
            <a:ext cx="5768453" cy="2554545"/>
          </a:xfrm>
          <a:prstGeom prst="rect">
            <a:avLst/>
          </a:prstGeom>
        </p:spPr>
        <p:txBody>
          <a:bodyPr wrap="square">
            <a:spAutoFit/>
          </a:bodyPr>
          <a:lstStyle/>
          <a:p>
            <a:pPr lvl="1"/>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smtClean="0">
                <a:solidFill>
                  <a:srgbClr val="000000"/>
                </a:solidFill>
                <a:latin typeface="Times New Roman" panose="02020603050405020304" pitchFamily="18" charset="0"/>
                <a:cs typeface="Times New Roman" panose="02020603050405020304" pitchFamily="18" charset="0"/>
              </a:rPr>
              <a:t> Handler </a:t>
            </a:r>
            <a:r>
              <a:rPr lang="en-US" sz="2000" b="1" dirty="0">
                <a:solidFill>
                  <a:srgbClr val="006699"/>
                </a:solidFill>
                <a:latin typeface="Times New Roman" panose="02020603050405020304" pitchFamily="18" charset="0"/>
                <a:cs typeface="Times New Roman" panose="02020603050405020304" pitchFamily="18" charset="0"/>
              </a:rPr>
              <a:t>implements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pPr lvl="2"/>
            <a:r>
              <a:rPr lang="en-US" sz="2000" b="1" dirty="0" smtClean="0">
                <a:solidFill>
                  <a:srgbClr val="006699"/>
                </a:solidFill>
                <a:latin typeface="Times New Roman" panose="02020603050405020304" pitchFamily="18" charset="0"/>
                <a:cs typeface="Times New Roman" panose="02020603050405020304" pitchFamily="18" charset="0"/>
              </a:rPr>
              <a:t>public</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6699"/>
                </a:solidFill>
                <a:latin typeface="Times New Roman" panose="02020603050405020304" pitchFamily="18" charset="0"/>
                <a:cs typeface="Times New Roman" panose="02020603050405020304" pitchFamily="18" charset="0"/>
              </a:rPr>
              <a:t>void</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actionPerformed</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smtClean="0">
                <a:solidFill>
                  <a:srgbClr val="000000"/>
                </a:solidFill>
                <a:latin typeface="Times New Roman" panose="02020603050405020304" pitchFamily="18" charset="0"/>
                <a:cs typeface="Times New Roman" panose="02020603050405020304" pitchFamily="18" charset="0"/>
              </a:rPr>
              <a:t>ActionEvent</a:t>
            </a:r>
            <a:r>
              <a:rPr lang="en-US" sz="2000" dirty="0" smtClean="0">
                <a:solidFill>
                  <a:srgbClr val="000000"/>
                </a:solidFill>
                <a:latin typeface="Times New Roman" panose="02020603050405020304" pitchFamily="18" charset="0"/>
                <a:cs typeface="Times New Roman" panose="02020603050405020304" pitchFamily="18" charset="0"/>
              </a:rPr>
              <a:t> e)</a:t>
            </a:r>
          </a:p>
          <a:p>
            <a:pPr lvl="2"/>
            <a:r>
              <a:rPr lang="en-US" sz="2000" dirty="0" smtClean="0">
                <a:solidFill>
                  <a:srgbClr val="000000"/>
                </a:solidFill>
                <a:latin typeface="Times New Roman" panose="02020603050405020304" pitchFamily="18" charset="0"/>
                <a:cs typeface="Times New Roman" panose="02020603050405020304" pitchFamily="18" charset="0"/>
              </a:rPr>
              <a:t>{  </a:t>
            </a:r>
          </a:p>
          <a:p>
            <a:pPr lvl="2"/>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ed.tf.setText</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"Welcome"</a:t>
            </a:r>
            <a:r>
              <a:rPr lang="en-US" sz="2000" dirty="0">
                <a:solidFill>
                  <a:srgbClr val="000000"/>
                </a:solidFill>
                <a:latin typeface="Times New Roman" panose="02020603050405020304" pitchFamily="18" charset="0"/>
                <a:cs typeface="Times New Roman" panose="02020603050405020304" pitchFamily="18" charset="0"/>
              </a:rPr>
              <a:t>);  </a:t>
            </a:r>
          </a:p>
          <a:p>
            <a:pPr lvl="2"/>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pPr lvl="1"/>
            <a:r>
              <a:rPr lang="en-US" sz="2000" dirty="0" smtClean="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a:solidFill>
                  <a:srgbClr val="000000"/>
                </a:solidFill>
                <a:latin typeface="Times New Roman" panose="02020603050405020304" pitchFamily="18" charset="0"/>
                <a:cs typeface="Times New Roman" panose="02020603050405020304" pitchFamily="18" charset="0"/>
              </a:rPr>
              <a:t>  </a:t>
            </a:r>
          </a:p>
        </p:txBody>
      </p:sp>
      <p:pic>
        <p:nvPicPr>
          <p:cNvPr id="4098" name="Picture 2" descr="event handl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443" y="3513470"/>
            <a:ext cx="4147782" cy="311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10484" y="0"/>
            <a:ext cx="4580586" cy="563563"/>
          </a:xfrm>
        </p:spPr>
        <p:txBody>
          <a:bodyPr>
            <a:normAutofit/>
          </a:bodyPr>
          <a:lstStyle/>
          <a:p>
            <a:pPr algn="ctr"/>
            <a:r>
              <a:rPr lang="en-US" sz="3000" b="1" u="sng" cap="none" dirty="0" err="1" smtClean="0"/>
              <a:t>MouseListener</a:t>
            </a:r>
            <a:r>
              <a:rPr lang="en-US" sz="3000" b="1" u="sng" cap="none" dirty="0" smtClean="0"/>
              <a:t> Example</a:t>
            </a:r>
            <a:endParaRPr lang="en-US" sz="3000" b="1" u="sng" cap="none" dirty="0"/>
          </a:p>
        </p:txBody>
      </p:sp>
      <p:sp>
        <p:nvSpPr>
          <p:cNvPr id="4" name="Rectangle 3"/>
          <p:cNvSpPr/>
          <p:nvPr/>
        </p:nvSpPr>
        <p:spPr>
          <a:xfrm>
            <a:off x="141026" y="0"/>
            <a:ext cx="6531589" cy="5940088"/>
          </a:xfrm>
          <a:prstGeom prst="rect">
            <a:avLst/>
          </a:prstGeom>
        </p:spPr>
        <p:txBody>
          <a:bodyPr wrap="square">
            <a:spAutoFit/>
          </a:bodyPr>
          <a:lstStyle/>
          <a:p>
            <a:r>
              <a:rPr lang="en-US" sz="1900" b="1" dirty="0">
                <a:solidFill>
                  <a:srgbClr val="006699"/>
                </a:solidFill>
                <a:latin typeface="Times New Roman" panose="02020603050405020304" pitchFamily="18" charset="0"/>
                <a:cs typeface="Times New Roman" panose="02020603050405020304" pitchFamily="18" charset="0"/>
              </a:rPr>
              <a:t>import</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java.awt</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b="1" dirty="0">
                <a:solidFill>
                  <a:srgbClr val="006699"/>
                </a:solidFill>
                <a:latin typeface="Times New Roman" panose="02020603050405020304" pitchFamily="18" charset="0"/>
                <a:cs typeface="Times New Roman" panose="02020603050405020304" pitchFamily="18" charset="0"/>
              </a:rPr>
              <a:t>import</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java.awt.event</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b="1" dirty="0">
                <a:solidFill>
                  <a:srgbClr val="006699"/>
                </a:solidFill>
                <a:latin typeface="Times New Roman" panose="02020603050405020304" pitchFamily="18" charset="0"/>
                <a:cs typeface="Times New Roman" panose="02020603050405020304" pitchFamily="18" charset="0"/>
              </a:rPr>
              <a:t>public</a:t>
            </a:r>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class</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MouseListenerExample</a:t>
            </a:r>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extends</a:t>
            </a:r>
            <a:r>
              <a:rPr lang="en-US" sz="1900" dirty="0">
                <a:solidFill>
                  <a:srgbClr val="000000"/>
                </a:solidFill>
                <a:latin typeface="Times New Roman" panose="02020603050405020304" pitchFamily="18" charset="0"/>
                <a:cs typeface="Times New Roman" panose="02020603050405020304" pitchFamily="18" charset="0"/>
              </a:rPr>
              <a:t> Frame </a:t>
            </a:r>
            <a:r>
              <a:rPr lang="en-US" sz="1900" b="1" dirty="0">
                <a:solidFill>
                  <a:srgbClr val="006699"/>
                </a:solidFill>
                <a:latin typeface="Times New Roman" panose="02020603050405020304" pitchFamily="18" charset="0"/>
                <a:cs typeface="Times New Roman" panose="02020603050405020304" pitchFamily="18" charset="0"/>
              </a:rPr>
              <a:t>implements</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MouseListener</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Label l;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MouseListenerExample</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addMouseListener</a:t>
            </a:r>
            <a:r>
              <a:rPr lang="en-US" sz="1900" dirty="0">
                <a:solidFill>
                  <a:srgbClr val="000000"/>
                </a:solidFill>
                <a:latin typeface="Times New Roman" panose="02020603050405020304" pitchFamily="18" charset="0"/>
                <a:cs typeface="Times New Roman" panose="02020603050405020304" pitchFamily="18" charset="0"/>
              </a:rPr>
              <a:t>(</a:t>
            </a:r>
            <a:r>
              <a:rPr lang="en-US" sz="1900" b="1" dirty="0">
                <a:solidFill>
                  <a:srgbClr val="006699"/>
                </a:solidFill>
                <a:latin typeface="Times New Roman" panose="02020603050405020304" pitchFamily="18" charset="0"/>
                <a:cs typeface="Times New Roman" panose="02020603050405020304" pitchFamily="18" charset="0"/>
              </a:rPr>
              <a:t>this</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l=</a:t>
            </a:r>
            <a:r>
              <a:rPr lang="en-US" sz="1900" b="1" dirty="0">
                <a:solidFill>
                  <a:srgbClr val="006699"/>
                </a:solidFill>
                <a:latin typeface="Times New Roman" panose="02020603050405020304" pitchFamily="18" charset="0"/>
                <a:cs typeface="Times New Roman" panose="02020603050405020304" pitchFamily="18" charset="0"/>
              </a:rPr>
              <a:t>new</a:t>
            </a:r>
            <a:r>
              <a:rPr lang="en-US" sz="1900" dirty="0">
                <a:solidFill>
                  <a:srgbClr val="000000"/>
                </a:solidFill>
                <a:latin typeface="Times New Roman" panose="02020603050405020304" pitchFamily="18" charset="0"/>
                <a:cs typeface="Times New Roman" panose="02020603050405020304" pitchFamily="18" charset="0"/>
              </a:rPr>
              <a:t> Label();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l.setBounds</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C00000"/>
                </a:solidFill>
                <a:latin typeface="Times New Roman" panose="02020603050405020304" pitchFamily="18" charset="0"/>
                <a:cs typeface="Times New Roman" panose="02020603050405020304" pitchFamily="18" charset="0"/>
              </a:rPr>
              <a:t>20</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C00000"/>
                </a:solidFill>
                <a:latin typeface="Times New Roman" panose="02020603050405020304" pitchFamily="18" charset="0"/>
                <a:cs typeface="Times New Roman" panose="02020603050405020304" pitchFamily="18" charset="0"/>
              </a:rPr>
              <a:t>50</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C00000"/>
                </a:solidFill>
                <a:latin typeface="Times New Roman" panose="02020603050405020304" pitchFamily="18" charset="0"/>
                <a:cs typeface="Times New Roman" panose="02020603050405020304" pitchFamily="18" charset="0"/>
              </a:rPr>
              <a:t>100</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C00000"/>
                </a:solidFill>
                <a:latin typeface="Times New Roman" panose="02020603050405020304" pitchFamily="18" charset="0"/>
                <a:cs typeface="Times New Roman" panose="02020603050405020304" pitchFamily="18" charset="0"/>
              </a:rPr>
              <a:t>20</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add(l);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setSize</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C00000"/>
                </a:solidFill>
                <a:latin typeface="Times New Roman" panose="02020603050405020304" pitchFamily="18" charset="0"/>
                <a:cs typeface="Times New Roman" panose="02020603050405020304" pitchFamily="18" charset="0"/>
              </a:rPr>
              <a:t>300</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C00000"/>
                </a:solidFill>
                <a:latin typeface="Times New Roman" panose="02020603050405020304" pitchFamily="18" charset="0"/>
                <a:cs typeface="Times New Roman" panose="02020603050405020304" pitchFamily="18" charset="0"/>
              </a:rPr>
              <a:t>300</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setLayout</a:t>
            </a:r>
            <a:r>
              <a:rPr lang="en-US" sz="1900" dirty="0">
                <a:solidFill>
                  <a:srgbClr val="000000"/>
                </a:solidFill>
                <a:latin typeface="Times New Roman" panose="02020603050405020304" pitchFamily="18" charset="0"/>
                <a:cs typeface="Times New Roman" panose="02020603050405020304" pitchFamily="18" charset="0"/>
              </a:rPr>
              <a:t>(</a:t>
            </a:r>
            <a:r>
              <a:rPr lang="en-US" sz="1900" b="1" dirty="0">
                <a:solidFill>
                  <a:srgbClr val="006699"/>
                </a:solidFill>
                <a:latin typeface="Times New Roman" panose="02020603050405020304" pitchFamily="18" charset="0"/>
                <a:cs typeface="Times New Roman" panose="02020603050405020304" pitchFamily="18" charset="0"/>
              </a:rPr>
              <a:t>null</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setVisible</a:t>
            </a:r>
            <a:r>
              <a:rPr lang="en-US" sz="1900" dirty="0">
                <a:solidFill>
                  <a:srgbClr val="000000"/>
                </a:solidFill>
                <a:latin typeface="Times New Roman" panose="02020603050405020304" pitchFamily="18" charset="0"/>
                <a:cs typeface="Times New Roman" panose="02020603050405020304" pitchFamily="18" charset="0"/>
              </a:rPr>
              <a:t>(</a:t>
            </a:r>
            <a:r>
              <a:rPr lang="en-US" sz="1900" b="1" dirty="0">
                <a:solidFill>
                  <a:srgbClr val="006699"/>
                </a:solidFill>
                <a:latin typeface="Times New Roman" panose="02020603050405020304" pitchFamily="18" charset="0"/>
                <a:cs typeface="Times New Roman" panose="02020603050405020304" pitchFamily="18" charset="0"/>
              </a:rPr>
              <a:t>true</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public</a:t>
            </a:r>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void</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mouseClicked</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err="1">
                <a:solidFill>
                  <a:srgbClr val="000000"/>
                </a:solidFill>
                <a:latin typeface="Times New Roman" panose="02020603050405020304" pitchFamily="18" charset="0"/>
                <a:cs typeface="Times New Roman" panose="02020603050405020304" pitchFamily="18" charset="0"/>
              </a:rPr>
              <a:t>MouseEvent</a:t>
            </a:r>
            <a:r>
              <a:rPr lang="en-US" sz="1900" dirty="0">
                <a:solidFill>
                  <a:srgbClr val="000000"/>
                </a:solidFill>
                <a:latin typeface="Times New Roman" panose="02020603050405020304" pitchFamily="18" charset="0"/>
                <a:cs typeface="Times New Roman" panose="02020603050405020304" pitchFamily="18" charset="0"/>
              </a:rPr>
              <a:t> e) {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l.setText</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0000FF"/>
                </a:solidFill>
                <a:latin typeface="Times New Roman" panose="02020603050405020304" pitchFamily="18" charset="0"/>
                <a:cs typeface="Times New Roman" panose="02020603050405020304" pitchFamily="18" charset="0"/>
              </a:rPr>
              <a:t>"Mouse Clicked"</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public</a:t>
            </a:r>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void</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mouseEntered</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err="1">
                <a:solidFill>
                  <a:srgbClr val="000000"/>
                </a:solidFill>
                <a:latin typeface="Times New Roman" panose="02020603050405020304" pitchFamily="18" charset="0"/>
                <a:cs typeface="Times New Roman" panose="02020603050405020304" pitchFamily="18" charset="0"/>
              </a:rPr>
              <a:t>MouseEvent</a:t>
            </a:r>
            <a:r>
              <a:rPr lang="en-US" sz="1900" dirty="0">
                <a:solidFill>
                  <a:srgbClr val="000000"/>
                </a:solidFill>
                <a:latin typeface="Times New Roman" panose="02020603050405020304" pitchFamily="18" charset="0"/>
                <a:cs typeface="Times New Roman" panose="02020603050405020304" pitchFamily="18" charset="0"/>
              </a:rPr>
              <a:t> e) {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l.setText</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0000FF"/>
                </a:solidFill>
                <a:latin typeface="Times New Roman" panose="02020603050405020304" pitchFamily="18" charset="0"/>
                <a:cs typeface="Times New Roman" panose="02020603050405020304" pitchFamily="18" charset="0"/>
              </a:rPr>
              <a:t>"Mouse Entered"</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 </a:t>
            </a:r>
          </a:p>
        </p:txBody>
      </p:sp>
      <p:sp>
        <p:nvSpPr>
          <p:cNvPr id="5" name="Rectangle 4"/>
          <p:cNvSpPr/>
          <p:nvPr/>
        </p:nvSpPr>
        <p:spPr>
          <a:xfrm>
            <a:off x="7110484" y="452374"/>
            <a:ext cx="4926841" cy="3893374"/>
          </a:xfrm>
          <a:prstGeom prst="rect">
            <a:avLst/>
          </a:prstGeom>
        </p:spPr>
        <p:txBody>
          <a:bodyPr wrap="square">
            <a:spAutoFit/>
          </a:bodyPr>
          <a:lstStyle/>
          <a:p>
            <a:r>
              <a:rPr lang="en-US" sz="1900" b="1" dirty="0">
                <a:solidFill>
                  <a:srgbClr val="006699"/>
                </a:solidFill>
                <a:latin typeface="Times New Roman" panose="02020603050405020304" pitchFamily="18" charset="0"/>
                <a:cs typeface="Times New Roman" panose="02020603050405020304" pitchFamily="18" charset="0"/>
              </a:rPr>
              <a:t>public</a:t>
            </a:r>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void</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mouseExited</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err="1">
                <a:solidFill>
                  <a:srgbClr val="000000"/>
                </a:solidFill>
                <a:latin typeface="Times New Roman" panose="02020603050405020304" pitchFamily="18" charset="0"/>
                <a:cs typeface="Times New Roman" panose="02020603050405020304" pitchFamily="18" charset="0"/>
              </a:rPr>
              <a:t>MouseEvent</a:t>
            </a:r>
            <a:r>
              <a:rPr lang="en-US" sz="1900" dirty="0">
                <a:solidFill>
                  <a:srgbClr val="000000"/>
                </a:solidFill>
                <a:latin typeface="Times New Roman" panose="02020603050405020304" pitchFamily="18" charset="0"/>
                <a:cs typeface="Times New Roman" panose="02020603050405020304" pitchFamily="18" charset="0"/>
              </a:rPr>
              <a:t> e) {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l.setText</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0000FF"/>
                </a:solidFill>
                <a:latin typeface="Times New Roman" panose="02020603050405020304" pitchFamily="18" charset="0"/>
                <a:cs typeface="Times New Roman" panose="02020603050405020304" pitchFamily="18" charset="0"/>
              </a:rPr>
              <a:t>"Mouse Exited"</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  </a:t>
            </a:r>
            <a:endParaRPr lang="en-US" sz="1900" dirty="0" smtClean="0">
              <a:solidFill>
                <a:srgbClr val="000000"/>
              </a:solidFill>
              <a:latin typeface="Times New Roman" panose="02020603050405020304" pitchFamily="18" charset="0"/>
              <a:cs typeface="Times New Roman" panose="02020603050405020304" pitchFamily="18" charset="0"/>
            </a:endParaRPr>
          </a:p>
          <a:p>
            <a:r>
              <a:rPr lang="en-US" sz="1900" b="1" dirty="0" smtClean="0">
                <a:solidFill>
                  <a:srgbClr val="006699"/>
                </a:solidFill>
                <a:latin typeface="Times New Roman" panose="02020603050405020304" pitchFamily="18" charset="0"/>
                <a:cs typeface="Times New Roman" panose="02020603050405020304" pitchFamily="18" charset="0"/>
              </a:rPr>
              <a:t>public</a:t>
            </a:r>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void</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mousePressed</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err="1">
                <a:solidFill>
                  <a:srgbClr val="000000"/>
                </a:solidFill>
                <a:latin typeface="Times New Roman" panose="02020603050405020304" pitchFamily="18" charset="0"/>
                <a:cs typeface="Times New Roman" panose="02020603050405020304" pitchFamily="18" charset="0"/>
              </a:rPr>
              <a:t>MouseEvent</a:t>
            </a:r>
            <a:r>
              <a:rPr lang="en-US" sz="1900" dirty="0">
                <a:solidFill>
                  <a:srgbClr val="000000"/>
                </a:solidFill>
                <a:latin typeface="Times New Roman" panose="02020603050405020304" pitchFamily="18" charset="0"/>
                <a:cs typeface="Times New Roman" panose="02020603050405020304" pitchFamily="18" charset="0"/>
              </a:rPr>
              <a:t> e) {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l.setText</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0000FF"/>
                </a:solidFill>
                <a:latin typeface="Times New Roman" panose="02020603050405020304" pitchFamily="18" charset="0"/>
                <a:cs typeface="Times New Roman" panose="02020603050405020304" pitchFamily="18" charset="0"/>
              </a:rPr>
              <a:t>"Mouse Pressed"</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public</a:t>
            </a:r>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void</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mouseReleased</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err="1">
                <a:solidFill>
                  <a:srgbClr val="000000"/>
                </a:solidFill>
                <a:latin typeface="Times New Roman" panose="02020603050405020304" pitchFamily="18" charset="0"/>
                <a:cs typeface="Times New Roman" panose="02020603050405020304" pitchFamily="18" charset="0"/>
              </a:rPr>
              <a:t>MouseEvent</a:t>
            </a:r>
            <a:r>
              <a:rPr lang="en-US" sz="1900" dirty="0">
                <a:solidFill>
                  <a:srgbClr val="000000"/>
                </a:solidFill>
                <a:latin typeface="Times New Roman" panose="02020603050405020304" pitchFamily="18" charset="0"/>
                <a:cs typeface="Times New Roman" panose="02020603050405020304" pitchFamily="18" charset="0"/>
              </a:rPr>
              <a:t> e) {          </a:t>
            </a:r>
            <a:r>
              <a:rPr lang="en-US" sz="1900" dirty="0" err="1">
                <a:solidFill>
                  <a:srgbClr val="000000"/>
                </a:solidFill>
                <a:latin typeface="Times New Roman" panose="02020603050405020304" pitchFamily="18" charset="0"/>
                <a:cs typeface="Times New Roman" panose="02020603050405020304" pitchFamily="18" charset="0"/>
              </a:rPr>
              <a:t>l.setText</a:t>
            </a:r>
            <a:r>
              <a:rPr lang="en-US" sz="1900" dirty="0">
                <a:solidFill>
                  <a:srgbClr val="000000"/>
                </a:solidFill>
                <a:latin typeface="Times New Roman" panose="02020603050405020304" pitchFamily="18" charset="0"/>
                <a:cs typeface="Times New Roman" panose="02020603050405020304" pitchFamily="18" charset="0"/>
              </a:rPr>
              <a:t>(</a:t>
            </a:r>
            <a:r>
              <a:rPr lang="en-US" sz="1900" dirty="0">
                <a:solidFill>
                  <a:srgbClr val="0000FF"/>
                </a:solidFill>
                <a:latin typeface="Times New Roman" panose="02020603050405020304" pitchFamily="18" charset="0"/>
                <a:cs typeface="Times New Roman" panose="02020603050405020304" pitchFamily="18" charset="0"/>
              </a:rPr>
              <a:t>"Mouse Released"</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  </a:t>
            </a:r>
          </a:p>
          <a:p>
            <a:r>
              <a:rPr lang="en-US" sz="1900" b="1" dirty="0">
                <a:solidFill>
                  <a:srgbClr val="006699"/>
                </a:solidFill>
                <a:latin typeface="Times New Roman" panose="02020603050405020304" pitchFamily="18" charset="0"/>
                <a:cs typeface="Times New Roman" panose="02020603050405020304" pitchFamily="18" charset="0"/>
              </a:rPr>
              <a:t>public</a:t>
            </a:r>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static</a:t>
            </a:r>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void</a:t>
            </a:r>
            <a:r>
              <a:rPr lang="en-US" sz="1900" dirty="0">
                <a:solidFill>
                  <a:srgbClr val="000000"/>
                </a:solidFill>
                <a:latin typeface="Times New Roman" panose="02020603050405020304" pitchFamily="18" charset="0"/>
                <a:cs typeface="Times New Roman" panose="02020603050405020304" pitchFamily="18" charset="0"/>
              </a:rPr>
              <a:t> main(String[] </a:t>
            </a:r>
            <a:r>
              <a:rPr lang="en-US" sz="1900" dirty="0" err="1">
                <a:solidFill>
                  <a:srgbClr val="000000"/>
                </a:solidFill>
                <a:latin typeface="Times New Roman" panose="02020603050405020304" pitchFamily="18" charset="0"/>
                <a:cs typeface="Times New Roman" panose="02020603050405020304" pitchFamily="18" charset="0"/>
              </a:rPr>
              <a:t>args</a:t>
            </a:r>
            <a:r>
              <a:rPr lang="en-US" sz="1900" dirty="0">
                <a:solidFill>
                  <a:srgbClr val="000000"/>
                </a:solidFill>
                <a:latin typeface="Times New Roman" panose="02020603050405020304" pitchFamily="18" charset="0"/>
                <a:cs typeface="Times New Roman" panose="02020603050405020304" pitchFamily="18" charset="0"/>
              </a:rPr>
              <a:t>) {  </a:t>
            </a:r>
          </a:p>
          <a:p>
            <a:r>
              <a:rPr lang="en-US" sz="1900" dirty="0">
                <a:solidFill>
                  <a:srgbClr val="000000"/>
                </a:solidFill>
                <a:latin typeface="Times New Roman" panose="02020603050405020304" pitchFamily="18" charset="0"/>
                <a:cs typeface="Times New Roman" panose="02020603050405020304" pitchFamily="18" charset="0"/>
              </a:rPr>
              <a:t>    </a:t>
            </a:r>
            <a:r>
              <a:rPr lang="en-US" sz="1900" b="1" dirty="0">
                <a:solidFill>
                  <a:srgbClr val="006699"/>
                </a:solidFill>
                <a:latin typeface="Times New Roman" panose="02020603050405020304" pitchFamily="18" charset="0"/>
                <a:cs typeface="Times New Roman" panose="02020603050405020304" pitchFamily="18" charset="0"/>
              </a:rPr>
              <a:t>new</a:t>
            </a: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MouseListenerExample</a:t>
            </a:r>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a:t>
            </a:r>
          </a:p>
          <a:p>
            <a:r>
              <a:rPr lang="en-US" sz="1900" dirty="0">
                <a:solidFill>
                  <a:srgbClr val="000000"/>
                </a:solidFill>
                <a:latin typeface="Times New Roman" panose="02020603050405020304" pitchFamily="18" charset="0"/>
                <a:cs typeface="Times New Roman" panose="02020603050405020304" pitchFamily="18" charset="0"/>
              </a:rPr>
              <a:t>}  </a:t>
            </a:r>
          </a:p>
        </p:txBody>
      </p:sp>
      <p:pic>
        <p:nvPicPr>
          <p:cNvPr id="5122" name="Picture 2" descr="java awt mouselistener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220" y="394576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9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2"/>
                                        </p:tgtEl>
                                        <p:attrNameLst>
                                          <p:attrName>style.visibility</p:attrName>
                                        </p:attrNameLst>
                                      </p:cBhvr>
                                      <p:to>
                                        <p:strVal val="visible"/>
                                      </p:to>
                                    </p:set>
                                    <p:animEffect transition="in" filter="fade">
                                      <p:cBhvr>
                                        <p:cTn id="21" dur="1000"/>
                                        <p:tgtEl>
                                          <p:spTgt spid="5122"/>
                                        </p:tgtEl>
                                      </p:cBhvr>
                                    </p:animEffect>
                                    <p:anim calcmode="lin" valueType="num">
                                      <p:cBhvr>
                                        <p:cTn id="22" dur="1000" fill="hold"/>
                                        <p:tgtEl>
                                          <p:spTgt spid="5122"/>
                                        </p:tgtEl>
                                        <p:attrNameLst>
                                          <p:attrName>ppt_x</p:attrName>
                                        </p:attrNameLst>
                                      </p:cBhvr>
                                      <p:tavLst>
                                        <p:tav tm="0">
                                          <p:val>
                                            <p:strVal val="#ppt_x"/>
                                          </p:val>
                                        </p:tav>
                                        <p:tav tm="100000">
                                          <p:val>
                                            <p:strVal val="#ppt_x"/>
                                          </p:val>
                                        </p:tav>
                                      </p:tavLst>
                                    </p:anim>
                                    <p:anim calcmode="lin" valueType="num">
                                      <p:cBhvr>
                                        <p:cTn id="23"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D35B2-FA9F-487E-8F4B-4D89D03751B2}"/>
              </a:ext>
            </a:extLst>
          </p:cNvPr>
          <p:cNvSpPr>
            <a:spLocks noGrp="1"/>
          </p:cNvSpPr>
          <p:nvPr>
            <p:ph type="title"/>
          </p:nvPr>
        </p:nvSpPr>
        <p:spPr/>
        <p:txBody>
          <a:bodyPr/>
          <a:lstStyle/>
          <a:p>
            <a:r>
              <a:rPr lang="en-US" b="1" dirty="0" err="1"/>
              <a:t>Contd</a:t>
            </a:r>
            <a:r>
              <a:rPr lang="en-US" b="1" dirty="0"/>
              <a:t>…</a:t>
            </a:r>
            <a:endParaRPr lang="en-US" dirty="0"/>
          </a:p>
        </p:txBody>
      </p:sp>
      <p:sp>
        <p:nvSpPr>
          <p:cNvPr id="3" name="Content Placeholder 2">
            <a:extLst>
              <a:ext uri="{FF2B5EF4-FFF2-40B4-BE49-F238E27FC236}">
                <a16:creationId xmlns:a16="http://schemas.microsoft.com/office/drawing/2014/main" xmlns="" id="{793C88D3-BB2F-48F5-954D-6EF7D836518B}"/>
              </a:ext>
            </a:extLst>
          </p:cNvPr>
          <p:cNvSpPr>
            <a:spLocks noGrp="1"/>
          </p:cNvSpPr>
          <p:nvPr>
            <p:ph idx="1"/>
          </p:nvPr>
        </p:nvSpPr>
        <p:spPr>
          <a:xfrm>
            <a:off x="1451579" y="1339403"/>
            <a:ext cx="9603275" cy="4783101"/>
          </a:xfrm>
        </p:spPr>
        <p:txBody>
          <a:bodyPr>
            <a:normAutofit/>
          </a:bodyPr>
          <a:lstStyle/>
          <a:p>
            <a:r>
              <a:rPr lang="en-US" sz="2200" dirty="0"/>
              <a:t>Swing API is set of extensible GUI Components to ease developer's life to create JAVA based Front End/ GUI Applications. </a:t>
            </a:r>
          </a:p>
          <a:p>
            <a:r>
              <a:rPr lang="en-US" sz="2200" dirty="0"/>
              <a:t>Swing component follows a Model-View-Controller architecture to fulfill the following criteria’s.</a:t>
            </a:r>
          </a:p>
          <a:p>
            <a:pPr marL="514350" lvl="0" indent="-514350">
              <a:buFont typeface="+mj-lt"/>
              <a:buAutoNum type="romanUcPeriod"/>
            </a:pPr>
            <a:r>
              <a:rPr lang="en-US" sz="2200" dirty="0"/>
              <a:t>A single API is to be sufficient to support multiple look and feel.</a:t>
            </a:r>
          </a:p>
          <a:p>
            <a:pPr marL="514350" lvl="0" indent="-514350">
              <a:buFont typeface="+mj-lt"/>
              <a:buAutoNum type="romanUcPeriod"/>
            </a:pPr>
            <a:r>
              <a:rPr lang="en-US" sz="2200" dirty="0"/>
              <a:t>API is to model driven so that highest level API is not required to have the data. </a:t>
            </a:r>
          </a:p>
          <a:p>
            <a:pPr marL="514350" lvl="0" indent="-514350">
              <a:buFont typeface="+mj-lt"/>
              <a:buAutoNum type="romanUcPeriod"/>
            </a:pPr>
            <a:r>
              <a:rPr lang="en-US" sz="2200" dirty="0"/>
              <a:t>API is to use the Java Bean model so that Builder Tools and IDE can provide better services to the developers to use it.</a:t>
            </a:r>
          </a:p>
          <a:p>
            <a:endParaRPr lang="en-US" sz="2400" dirty="0"/>
          </a:p>
        </p:txBody>
      </p:sp>
    </p:spTree>
    <p:extLst>
      <p:ext uri="{BB962C8B-B14F-4D97-AF65-F5344CB8AC3E}">
        <p14:creationId xmlns:p14="http://schemas.microsoft.com/office/powerpoint/2010/main" val="1541325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469746" y="0"/>
            <a:ext cx="4315296" cy="631825"/>
          </a:xfrm>
        </p:spPr>
        <p:txBody>
          <a:bodyPr>
            <a:normAutofit/>
          </a:bodyPr>
          <a:lstStyle/>
          <a:p>
            <a:pPr algn="ctr"/>
            <a:r>
              <a:rPr lang="en-US" sz="3000" b="1" u="sng" cap="none" dirty="0" err="1" smtClean="0"/>
              <a:t>ItemListener</a:t>
            </a:r>
            <a:r>
              <a:rPr lang="en-US" sz="3000" b="1" u="sng" cap="none" dirty="0" smtClean="0"/>
              <a:t> Interface</a:t>
            </a:r>
            <a:endParaRPr lang="en-US" sz="3000" b="1" u="sng" cap="none" dirty="0"/>
          </a:p>
        </p:txBody>
      </p:sp>
      <p:sp>
        <p:nvSpPr>
          <p:cNvPr id="4" name="Rectangle 3"/>
          <p:cNvSpPr/>
          <p:nvPr/>
        </p:nvSpPr>
        <p:spPr>
          <a:xfrm>
            <a:off x="227592" y="0"/>
            <a:ext cx="6920183" cy="6068328"/>
          </a:xfrm>
          <a:prstGeom prst="rect">
            <a:avLst/>
          </a:prstGeom>
        </p:spPr>
        <p:txBody>
          <a:bodyPr wrap="square">
            <a:spAutoFit/>
          </a:bodyPr>
          <a:lstStyle/>
          <a:p>
            <a:pPr>
              <a:spcBef>
                <a:spcPts val="200"/>
              </a:spcBef>
            </a:pPr>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java.awt.event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ItemListenerExample</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implements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ItemListener</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Checkbox checkBox1,checkBox2;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Label </a:t>
            </a:r>
            <a:r>
              <a:rPr lang="en-US" sz="2000" dirty="0" err="1">
                <a:solidFill>
                  <a:srgbClr val="000000"/>
                </a:solidFill>
                <a:latin typeface="Times New Roman" panose="02020603050405020304" pitchFamily="18" charset="0"/>
                <a:cs typeface="Times New Roman" panose="02020603050405020304" pitchFamily="18" charset="0"/>
              </a:rPr>
              <a:t>label</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ItemListenerExample</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Frame f= </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Frame(</a:t>
            </a:r>
            <a:r>
              <a:rPr lang="en-US" sz="2000" dirty="0">
                <a:solidFill>
                  <a:srgbClr val="0000FF"/>
                </a:solidFill>
                <a:latin typeface="Times New Roman" panose="02020603050405020304" pitchFamily="18" charset="0"/>
                <a:cs typeface="Times New Roman" panose="02020603050405020304" pitchFamily="18" charset="0"/>
              </a:rPr>
              <a:t>"</a:t>
            </a:r>
            <a:r>
              <a:rPr lang="en-US" sz="2000" dirty="0" err="1">
                <a:solidFill>
                  <a:srgbClr val="0000FF"/>
                </a:solidFill>
                <a:latin typeface="Times New Roman" panose="02020603050405020304" pitchFamily="18" charset="0"/>
                <a:cs typeface="Times New Roman" panose="02020603050405020304" pitchFamily="18" charset="0"/>
              </a:rPr>
              <a:t>CheckBox</a:t>
            </a:r>
            <a:r>
              <a:rPr lang="en-US" sz="2000" dirty="0">
                <a:solidFill>
                  <a:srgbClr val="0000FF"/>
                </a:solidFill>
                <a:latin typeface="Times New Roman" panose="02020603050405020304" pitchFamily="18" charset="0"/>
                <a:cs typeface="Times New Roman" panose="02020603050405020304" pitchFamily="18" charset="0"/>
              </a:rPr>
              <a:t> Example"</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label = </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Label();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label.setAlignment</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Label.CENTER</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label.setSize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400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100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checkBox1 = </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Checkbox(</a:t>
            </a:r>
            <a:r>
              <a:rPr lang="en-US" sz="2000" dirty="0">
                <a:solidFill>
                  <a:srgbClr val="0000FF"/>
                </a:solidFill>
                <a:latin typeface="Times New Roman" panose="02020603050405020304" pitchFamily="18" charset="0"/>
                <a:cs typeface="Times New Roman" panose="02020603050405020304" pitchFamily="18" charset="0"/>
              </a:rPr>
              <a:t>"C++"</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checkBox1.setBounds(</a:t>
            </a:r>
            <a:r>
              <a:rPr lang="en-US" sz="2000" dirty="0">
                <a:solidFill>
                  <a:srgbClr val="C00000"/>
                </a:solidFill>
                <a:latin typeface="Times New Roman" panose="02020603050405020304" pitchFamily="18" charset="0"/>
                <a:cs typeface="Times New Roman" panose="02020603050405020304" pitchFamily="18" charset="0"/>
              </a:rPr>
              <a:t>100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100</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50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50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checkBox2 = </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Checkbox(</a:t>
            </a:r>
            <a:r>
              <a:rPr lang="en-US" sz="2000" dirty="0">
                <a:solidFill>
                  <a:srgbClr val="0000FF"/>
                </a:solidFill>
                <a:latin typeface="Times New Roman" panose="02020603050405020304" pitchFamily="18" charset="0"/>
                <a:cs typeface="Times New Roman" panose="02020603050405020304" pitchFamily="18" charset="0"/>
              </a:rPr>
              <a:t>"Java"</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checkBox2.setBounds(</a:t>
            </a:r>
            <a:r>
              <a:rPr lang="en-US" sz="2000" dirty="0">
                <a:solidFill>
                  <a:srgbClr val="C00000"/>
                </a:solidFill>
                <a:latin typeface="Times New Roman" panose="02020603050405020304" pitchFamily="18" charset="0"/>
                <a:cs typeface="Times New Roman" panose="02020603050405020304" pitchFamily="18" charset="0"/>
              </a:rPr>
              <a:t>100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150</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50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50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(checkBox1); </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(checkBox2); </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(label</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checkBox1.addItemListener(</a:t>
            </a:r>
            <a:r>
              <a:rPr lang="en-US" sz="2000" b="1" dirty="0">
                <a:solidFill>
                  <a:srgbClr val="006699"/>
                </a:solidFill>
                <a:latin typeface="Times New Roman" panose="02020603050405020304" pitchFamily="18" charset="0"/>
                <a:cs typeface="Times New Roman" panose="02020603050405020304" pitchFamily="18" charset="0"/>
              </a:rPr>
              <a:t>this</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checkBox2.addItemListener(</a:t>
            </a:r>
            <a:r>
              <a:rPr lang="en-US" sz="2000" b="1" dirty="0">
                <a:solidFill>
                  <a:srgbClr val="006699"/>
                </a:solidFill>
                <a:latin typeface="Times New Roman" panose="02020603050405020304" pitchFamily="18" charset="0"/>
                <a:cs typeface="Times New Roman" panose="02020603050405020304" pitchFamily="18" charset="0"/>
              </a:rPr>
              <a:t>this</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8075054" y="3859310"/>
            <a:ext cx="4250028" cy="1400383"/>
          </a:xfrm>
          <a:prstGeom prst="rect">
            <a:avLst/>
          </a:prstGeom>
        </p:spPr>
        <p:txBody>
          <a:bodyPr wrap="square">
            <a:spAutoFit/>
          </a:bodyPr>
          <a:lstStyle/>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400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400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200"/>
              </a:spcBef>
            </a:pPr>
            <a:r>
              <a:rPr lang="en-US" sz="2000" dirty="0">
                <a:solidFill>
                  <a:srgbClr val="000000"/>
                </a:solidFill>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62392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603" y="0"/>
            <a:ext cx="9826388" cy="3785652"/>
          </a:xfrm>
          <a:prstGeom prst="rect">
            <a:avLst/>
          </a:prstGeom>
        </p:spPr>
        <p:txBody>
          <a:bodyPr wrap="square">
            <a:spAutoFit/>
          </a:bodyPr>
          <a:lstStyle/>
          <a:p>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itemStateChanged</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ItemEvent</a:t>
            </a:r>
            <a:r>
              <a:rPr lang="en-US" sz="2000" dirty="0">
                <a:solidFill>
                  <a:srgbClr val="000000"/>
                </a:solidFill>
                <a:latin typeface="Times New Roman" panose="02020603050405020304" pitchFamily="18" charset="0"/>
                <a:cs typeface="Times New Roman" panose="02020603050405020304" pitchFamily="18" charset="0"/>
              </a:rPr>
              <a:t> e) {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if</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e.getSource</a:t>
            </a:r>
            <a:r>
              <a:rPr lang="en-US" sz="2000" dirty="0">
                <a:solidFill>
                  <a:srgbClr val="000000"/>
                </a:solidFill>
                <a:latin typeface="Times New Roman" panose="02020603050405020304" pitchFamily="18" charset="0"/>
                <a:cs typeface="Times New Roman" panose="02020603050405020304" pitchFamily="18" charset="0"/>
              </a:rPr>
              <a:t>()==checkBox1)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label.setText</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"C++ Checkbox: "</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e.getStateChange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"checked"</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"unchecked"</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if</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e.getSource</a:t>
            </a:r>
            <a:r>
              <a:rPr lang="en-US" sz="2000" dirty="0">
                <a:solidFill>
                  <a:srgbClr val="000000"/>
                </a:solidFill>
                <a:latin typeface="Times New Roman" panose="02020603050405020304" pitchFamily="18" charset="0"/>
                <a:cs typeface="Times New Roman" panose="02020603050405020304" pitchFamily="18" charset="0"/>
              </a:rPr>
              <a:t>()==checkBox2)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label.setText</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"Java Checkbox: "</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e.getStateChange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"checked"</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"unchecked"</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  </a:t>
            </a:r>
          </a:p>
          <a:p>
            <a:pPr marL="457200" lvl="2"/>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static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main(String </a:t>
            </a:r>
            <a:r>
              <a:rPr lang="en-US" sz="2000" dirty="0" err="1">
                <a:solidFill>
                  <a:srgbClr val="000000"/>
                </a:solidFill>
                <a:latin typeface="Times New Roman" panose="02020603050405020304" pitchFamily="18" charset="0"/>
                <a:cs typeface="Times New Roman" panose="02020603050405020304" pitchFamily="18" charset="0"/>
              </a:rPr>
              <a:t>args</a:t>
            </a:r>
            <a:r>
              <a:rPr lang="en-US" sz="2000" dirty="0">
                <a:solidFill>
                  <a:srgbClr val="000000"/>
                </a:solidFill>
                <a:latin typeface="Times New Roman" panose="02020603050405020304" pitchFamily="18" charset="0"/>
                <a:cs typeface="Times New Roman" panose="02020603050405020304" pitchFamily="18" charset="0"/>
              </a:rPr>
              <a:t>[])    </a:t>
            </a:r>
          </a:p>
          <a:p>
            <a:pPr marL="457200" lvl="2"/>
            <a:r>
              <a:rPr lang="en-US" sz="2000" dirty="0" smtClean="0">
                <a:solidFill>
                  <a:srgbClr val="000000"/>
                </a:solidFill>
                <a:latin typeface="Times New Roman" panose="02020603050405020304" pitchFamily="18" charset="0"/>
                <a:cs typeface="Times New Roman" panose="02020603050405020304" pitchFamily="18" charset="0"/>
              </a:rPr>
              <a:t>{ </a:t>
            </a:r>
          </a:p>
          <a:p>
            <a:pPr marL="457200" lvl="2"/>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6699"/>
                </a:solidFill>
                <a:latin typeface="Times New Roman" panose="02020603050405020304" pitchFamily="18" charset="0"/>
                <a:cs typeface="Times New Roman" panose="02020603050405020304" pitchFamily="18" charset="0"/>
              </a:rPr>
              <a:t>new</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ItemListenerExample</a:t>
            </a:r>
            <a:r>
              <a:rPr lang="en-US" sz="2000" dirty="0" smtClean="0">
                <a:solidFill>
                  <a:srgbClr val="000000"/>
                </a:solidFill>
                <a:latin typeface="Times New Roman" panose="02020603050405020304" pitchFamily="18" charset="0"/>
                <a:cs typeface="Times New Roman" panose="02020603050405020304" pitchFamily="18" charset="0"/>
              </a:rPr>
              <a:t>();    </a:t>
            </a:r>
          </a:p>
          <a:p>
            <a:pPr marL="457200" lvl="2"/>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 </a:t>
            </a:r>
          </a:p>
        </p:txBody>
      </p:sp>
      <p:pic>
        <p:nvPicPr>
          <p:cNvPr id="5" name="Picture 2" descr="java awt itemlistener exampl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451" y="2159129"/>
            <a:ext cx="4763068" cy="395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6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t>Java Adapter Classes</a:t>
            </a:r>
            <a:endParaRPr lang="en-US" sz="3000" b="1" dirty="0"/>
          </a:p>
        </p:txBody>
      </p:sp>
      <p:sp>
        <p:nvSpPr>
          <p:cNvPr id="3" name="Content Placeholder 2"/>
          <p:cNvSpPr>
            <a:spLocks noGrp="1"/>
          </p:cNvSpPr>
          <p:nvPr>
            <p:ph idx="1"/>
          </p:nvPr>
        </p:nvSpPr>
        <p:spPr/>
        <p:txBody>
          <a:bodyPr>
            <a:normAutofit/>
          </a:bodyPr>
          <a:lstStyle/>
          <a:p>
            <a:pPr algn="just"/>
            <a:r>
              <a:rPr lang="en-US" sz="2100" dirty="0"/>
              <a:t>Java adapter classes </a:t>
            </a:r>
            <a:r>
              <a:rPr lang="en-US" sz="2100" i="1" dirty="0"/>
              <a:t>provide the default implementation of listener </a:t>
            </a:r>
            <a:r>
              <a:rPr lang="en-US" sz="2100" i="1" dirty="0" smtClean="0"/>
              <a:t>interfaces</a:t>
            </a:r>
            <a:r>
              <a:rPr lang="en-US" sz="2100" dirty="0" smtClean="0"/>
              <a:t>. </a:t>
            </a:r>
          </a:p>
          <a:p>
            <a:pPr algn="just"/>
            <a:r>
              <a:rPr lang="en-US" sz="2100" dirty="0" smtClean="0"/>
              <a:t>If we </a:t>
            </a:r>
            <a:r>
              <a:rPr lang="en-US" sz="2100" dirty="0"/>
              <a:t>inherit the adapter class, </a:t>
            </a:r>
            <a:r>
              <a:rPr lang="en-US" sz="2100" dirty="0" smtClean="0"/>
              <a:t>we </a:t>
            </a:r>
            <a:r>
              <a:rPr lang="en-US" sz="2100" dirty="0"/>
              <a:t>will not be forced to provide the implementation of all the methods of listener interfaces. So it </a:t>
            </a:r>
            <a:r>
              <a:rPr lang="en-US" sz="2100" i="1" dirty="0"/>
              <a:t>saves code</a:t>
            </a:r>
            <a:r>
              <a:rPr lang="en-US" sz="2100" dirty="0" smtClean="0"/>
              <a:t>.</a:t>
            </a:r>
          </a:p>
          <a:p>
            <a:pPr algn="just"/>
            <a:r>
              <a:rPr lang="en-US" sz="2100" dirty="0"/>
              <a:t>In an adapter class, there is no need for implementation of all the methods presented in an interface. </a:t>
            </a:r>
            <a:endParaRPr lang="en-US" sz="2100" dirty="0" smtClean="0"/>
          </a:p>
          <a:p>
            <a:pPr algn="just"/>
            <a:r>
              <a:rPr lang="en-US" sz="2100" dirty="0" smtClean="0"/>
              <a:t>It </a:t>
            </a:r>
            <a:r>
              <a:rPr lang="en-US" sz="2100" dirty="0"/>
              <a:t>is used when only some methods of defined by its interface have to be overridden</a:t>
            </a:r>
            <a:r>
              <a:rPr lang="en-US" sz="2100" dirty="0" smtClean="0"/>
              <a:t>. </a:t>
            </a:r>
          </a:p>
          <a:p>
            <a:pPr algn="just"/>
            <a:r>
              <a:rPr lang="en-US" sz="2100" dirty="0" smtClean="0"/>
              <a:t>In </a:t>
            </a:r>
            <a:r>
              <a:rPr lang="en-US" sz="2100" dirty="0"/>
              <a:t>a listener, all the methods that have been declared in its interface have to be implemented. </a:t>
            </a:r>
            <a:r>
              <a:rPr lang="en-US" sz="2100" dirty="0" smtClean="0"/>
              <a:t>These </a:t>
            </a:r>
            <a:r>
              <a:rPr lang="en-US" sz="2100" dirty="0"/>
              <a:t>methods </a:t>
            </a:r>
            <a:r>
              <a:rPr lang="en-US" sz="2100" dirty="0" smtClean="0"/>
              <a:t>are</a:t>
            </a:r>
            <a:endParaRPr lang="en-US" sz="2100" dirty="0"/>
          </a:p>
        </p:txBody>
      </p:sp>
    </p:spTree>
    <p:extLst>
      <p:ext uri="{BB962C8B-B14F-4D97-AF65-F5344CB8AC3E}">
        <p14:creationId xmlns:p14="http://schemas.microsoft.com/office/powerpoint/2010/main" val="13527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269242" y="655093"/>
          <a:ext cx="8843748" cy="4367284"/>
        </p:xfrm>
        <a:graphic>
          <a:graphicData uri="http://schemas.openxmlformats.org/drawingml/2006/table">
            <a:tbl>
              <a:tblPr/>
              <a:tblGrid>
                <a:gridCol w="4421874"/>
                <a:gridCol w="4421874"/>
              </a:tblGrid>
              <a:tr h="629347">
                <a:tc>
                  <a:txBody>
                    <a:bodyPr/>
                    <a:lstStyle/>
                    <a:p>
                      <a:pPr algn="l" fontAlgn="t"/>
                      <a:r>
                        <a:rPr lang="en-US" sz="2000" b="1" dirty="0">
                          <a:solidFill>
                            <a:srgbClr val="000000"/>
                          </a:solidFill>
                          <a:effectLst/>
                          <a:latin typeface="times new roman" panose="02020603050405020304" pitchFamily="18" charset="0"/>
                        </a:rPr>
                        <a:t>Adapter class</a:t>
                      </a:r>
                    </a:p>
                  </a:txBody>
                  <a:tcPr marL="114300" marR="114300" marT="114300" marB="114300">
                    <a:lnL w="9525" cap="flat" cmpd="sng" algn="ctr">
                      <a:solidFill>
                        <a:srgbClr val="906602"/>
                      </a:solidFill>
                      <a:prstDash val="solid"/>
                      <a:round/>
                      <a:headEnd type="none" w="med" len="med"/>
                      <a:tailEnd type="none" w="med" len="med"/>
                    </a:lnL>
                    <a:lnR w="9525" cap="flat" cmpd="sng" algn="ctr">
                      <a:solidFill>
                        <a:srgbClr val="906602"/>
                      </a:solidFill>
                      <a:prstDash val="solid"/>
                      <a:round/>
                      <a:headEnd type="none" w="med" len="med"/>
                      <a:tailEnd type="none" w="med" len="med"/>
                    </a:lnR>
                    <a:lnT w="9525" cap="flat" cmpd="sng" algn="ctr">
                      <a:solidFill>
                        <a:srgbClr val="90660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Listener </a:t>
                      </a:r>
                      <a:r>
                        <a:rPr lang="en-US" sz="2000" b="1" u="none" strike="noStrike" dirty="0">
                          <a:solidFill>
                            <a:srgbClr val="008000"/>
                          </a:solidFill>
                          <a:effectLst/>
                          <a:latin typeface="times new roman" panose="02020603050405020304" pitchFamily="18" charset="0"/>
                          <a:hlinkClick r:id="rId2"/>
                        </a:rPr>
                        <a:t>interface</a:t>
                      </a:r>
                      <a:endParaRPr lang="en-US" sz="2000" b="1" dirty="0">
                        <a:solidFill>
                          <a:srgbClr val="000000"/>
                        </a:solidFill>
                        <a:effectLst/>
                        <a:latin typeface="times new roman" panose="02020603050405020304" pitchFamily="18" charset="0"/>
                      </a:endParaRPr>
                    </a:p>
                  </a:txBody>
                  <a:tcPr marL="114300" marR="114300" marT="114300" marB="114300">
                    <a:lnL w="9525" cap="flat" cmpd="sng" algn="ctr">
                      <a:solidFill>
                        <a:srgbClr val="906602"/>
                      </a:solidFill>
                      <a:prstDash val="solid"/>
                      <a:round/>
                      <a:headEnd type="none" w="med" len="med"/>
                      <a:tailEnd type="none" w="med" len="med"/>
                    </a:lnL>
                    <a:lnR w="9525" cap="flat" cmpd="sng" algn="ctr">
                      <a:solidFill>
                        <a:srgbClr val="906602"/>
                      </a:solidFill>
                      <a:prstDash val="solid"/>
                      <a:round/>
                      <a:headEnd type="none" w="med" len="med"/>
                      <a:tailEnd type="none" w="med" len="med"/>
                    </a:lnR>
                    <a:lnT w="9525" cap="flat" cmpd="sng" algn="ctr">
                      <a:solidFill>
                        <a:srgbClr val="90660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33991">
                <a:tc>
                  <a:txBody>
                    <a:bodyPr/>
                    <a:lstStyle/>
                    <a:p>
                      <a:pPr algn="l" fontAlgn="t"/>
                      <a:r>
                        <a:rPr lang="en-US" dirty="0" err="1">
                          <a:solidFill>
                            <a:srgbClr val="000000"/>
                          </a:solidFill>
                          <a:effectLst/>
                          <a:latin typeface="verdana" panose="020B0604030504040204" pitchFamily="34" charset="0"/>
                        </a:rPr>
                        <a:t>WindowAdapter</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3"/>
                        </a:rPr>
                        <a:t>WindowListener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3991">
                <a:tc>
                  <a:txBody>
                    <a:bodyPr/>
                    <a:lstStyle/>
                    <a:p>
                      <a:pPr algn="l" fontAlgn="t"/>
                      <a:r>
                        <a:rPr lang="en-US" dirty="0" err="1">
                          <a:solidFill>
                            <a:srgbClr val="000000"/>
                          </a:solidFill>
                          <a:effectLst/>
                          <a:latin typeface="verdana" panose="020B0604030504040204" pitchFamily="34" charset="0"/>
                        </a:rPr>
                        <a:t>KeyAdapter</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u="none" strike="noStrike">
                          <a:solidFill>
                            <a:srgbClr val="008000"/>
                          </a:solidFill>
                          <a:effectLst/>
                          <a:latin typeface="verdana" panose="020B0604030504040204" pitchFamily="34" charset="0"/>
                          <a:hlinkClick r:id="rId4"/>
                        </a:rPr>
                        <a:t>KeyListener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3991">
                <a:tc>
                  <a:txBody>
                    <a:bodyPr/>
                    <a:lstStyle/>
                    <a:p>
                      <a:pPr algn="l" fontAlgn="t"/>
                      <a:r>
                        <a:rPr lang="en-US" dirty="0" err="1">
                          <a:solidFill>
                            <a:srgbClr val="000000"/>
                          </a:solidFill>
                          <a:effectLst/>
                          <a:latin typeface="verdana" panose="020B0604030504040204" pitchFamily="34" charset="0"/>
                        </a:rPr>
                        <a:t>MouseAdapter</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u="none" strike="noStrike">
                          <a:solidFill>
                            <a:srgbClr val="008000"/>
                          </a:solidFill>
                          <a:effectLst/>
                          <a:latin typeface="verdana" panose="020B0604030504040204" pitchFamily="34" charset="0"/>
                          <a:hlinkClick r:id="rId5"/>
                        </a:rPr>
                        <a:t>MouseListener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3991">
                <a:tc>
                  <a:txBody>
                    <a:bodyPr/>
                    <a:lstStyle/>
                    <a:p>
                      <a:pPr algn="l" fontAlgn="t"/>
                      <a:r>
                        <a:rPr lang="en-US">
                          <a:solidFill>
                            <a:srgbClr val="000000"/>
                          </a:solidFill>
                          <a:effectLst/>
                          <a:latin typeface="verdana" panose="020B0604030504040204" pitchFamily="34" charset="0"/>
                        </a:rPr>
                        <a:t>MouseMotionAdapter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u="none" strike="noStrike">
                          <a:solidFill>
                            <a:srgbClr val="008000"/>
                          </a:solidFill>
                          <a:effectLst/>
                          <a:latin typeface="verdana" panose="020B0604030504040204" pitchFamily="34" charset="0"/>
                          <a:hlinkClick r:id="rId6"/>
                        </a:rPr>
                        <a:t>MouseMotionListener</a:t>
                      </a:r>
                      <a:endParaRPr lang="en-US">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3991">
                <a:tc>
                  <a:txBody>
                    <a:bodyPr/>
                    <a:lstStyle/>
                    <a:p>
                      <a:pPr algn="l" fontAlgn="t"/>
                      <a:r>
                        <a:rPr lang="en-US">
                          <a:solidFill>
                            <a:srgbClr val="000000"/>
                          </a:solidFill>
                          <a:effectLst/>
                          <a:latin typeface="verdana" panose="020B0604030504040204" pitchFamily="34" charset="0"/>
                        </a:rPr>
                        <a:t>FocusAdapter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FocusListener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33991">
                <a:tc>
                  <a:txBody>
                    <a:bodyPr/>
                    <a:lstStyle/>
                    <a:p>
                      <a:pPr algn="l" fontAlgn="t"/>
                      <a:r>
                        <a:rPr lang="en-US">
                          <a:solidFill>
                            <a:srgbClr val="000000"/>
                          </a:solidFill>
                          <a:effectLst/>
                          <a:latin typeface="verdana" panose="020B0604030504040204" pitchFamily="34" charset="0"/>
                        </a:rPr>
                        <a:t>ComponentAdapter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ComponentListener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33991">
                <a:tc>
                  <a:txBody>
                    <a:bodyPr/>
                    <a:lstStyle/>
                    <a:p>
                      <a:pPr algn="l" fontAlgn="t"/>
                      <a:r>
                        <a:rPr lang="en-US">
                          <a:solidFill>
                            <a:srgbClr val="000000"/>
                          </a:solidFill>
                          <a:effectLst/>
                          <a:latin typeface="verdana" panose="020B0604030504040204" pitchFamily="34" charset="0"/>
                        </a:rPr>
                        <a:t>ContainerAdapter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err="1">
                          <a:solidFill>
                            <a:srgbClr val="000000"/>
                          </a:solidFill>
                          <a:effectLst/>
                          <a:latin typeface="verdana" panose="020B0604030504040204" pitchFamily="34" charset="0"/>
                        </a:rPr>
                        <a:t>ContainerListener</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4925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044745" y="228600"/>
            <a:ext cx="5147256" cy="644525"/>
          </a:xfrm>
        </p:spPr>
        <p:txBody>
          <a:bodyPr>
            <a:normAutofit/>
          </a:bodyPr>
          <a:lstStyle/>
          <a:p>
            <a:pPr algn="ctr"/>
            <a:r>
              <a:rPr lang="en-US" sz="3000" cap="none" dirty="0" smtClean="0"/>
              <a:t>Java </a:t>
            </a:r>
            <a:r>
              <a:rPr lang="en-US" sz="3000" cap="none" dirty="0" err="1" smtClean="0"/>
              <a:t>Mouseadapter</a:t>
            </a:r>
            <a:r>
              <a:rPr lang="en-US" sz="3000" cap="none" dirty="0" smtClean="0"/>
              <a:t> Example</a:t>
            </a:r>
            <a:endParaRPr lang="en-US" sz="3000" cap="none" dirty="0"/>
          </a:p>
        </p:txBody>
      </p:sp>
      <p:sp>
        <p:nvSpPr>
          <p:cNvPr id="4" name="Rectangle 3"/>
          <p:cNvSpPr/>
          <p:nvPr/>
        </p:nvSpPr>
        <p:spPr>
          <a:xfrm>
            <a:off x="244121" y="-115910"/>
            <a:ext cx="6441743" cy="6247864"/>
          </a:xfrm>
          <a:prstGeom prst="rect">
            <a:avLst/>
          </a:prstGeom>
        </p:spPr>
        <p:txBody>
          <a:bodyPr wrap="square">
            <a:spAutoFit/>
          </a:bodyPr>
          <a:lstStyle/>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java.awt.event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MouseAdapterExample</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extends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MouseAdapter</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Frame f;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MouseAdapterExample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f=</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Frame(</a:t>
            </a:r>
            <a:r>
              <a:rPr lang="en-US" sz="2000" dirty="0">
                <a:solidFill>
                  <a:srgbClr val="0000FF"/>
                </a:solidFill>
                <a:latin typeface="Times New Roman" panose="02020603050405020304" pitchFamily="18" charset="0"/>
                <a:cs typeface="Times New Roman" panose="02020603050405020304" pitchFamily="18" charset="0"/>
              </a:rPr>
              <a:t>"Mouse Adapter"</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f.addMouseListener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this</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mouseClicked</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MouseEvent</a:t>
            </a:r>
            <a:r>
              <a:rPr lang="en-US" sz="2000" dirty="0">
                <a:solidFill>
                  <a:srgbClr val="000000"/>
                </a:solidFill>
                <a:latin typeface="Times New Roman" panose="02020603050405020304" pitchFamily="18" charset="0"/>
                <a:cs typeface="Times New Roman" panose="02020603050405020304" pitchFamily="18" charset="0"/>
              </a:rPr>
              <a:t> e) {  </a:t>
            </a:r>
          </a:p>
          <a:p>
            <a:r>
              <a:rPr lang="en-US" sz="2000" dirty="0">
                <a:solidFill>
                  <a:srgbClr val="000000"/>
                </a:solidFill>
                <a:latin typeface="Times New Roman" panose="02020603050405020304" pitchFamily="18" charset="0"/>
                <a:cs typeface="Times New Roman" panose="02020603050405020304" pitchFamily="18" charset="0"/>
              </a:rPr>
              <a:t>        Graphics g=</a:t>
            </a:r>
            <a:r>
              <a:rPr lang="en-US" sz="2000" dirty="0" err="1">
                <a:solidFill>
                  <a:srgbClr val="000000"/>
                </a:solidFill>
                <a:latin typeface="Times New Roman" panose="02020603050405020304" pitchFamily="18" charset="0"/>
                <a:cs typeface="Times New Roman" panose="02020603050405020304" pitchFamily="18" charset="0"/>
              </a:rPr>
              <a:t>f.getGraphics</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g.setColor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Color.BLUE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g.fillOval</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e.getX</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e.getY</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static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main(String[] </a:t>
            </a:r>
            <a:r>
              <a:rPr lang="en-US" sz="2000" dirty="0" err="1">
                <a:solidFill>
                  <a:srgbClr val="000000"/>
                </a:solidFill>
                <a:latin typeface="Times New Roman" panose="02020603050405020304" pitchFamily="18" charset="0"/>
                <a:cs typeface="Times New Roman" panose="02020603050405020304" pitchFamily="18" charset="0"/>
              </a:rPr>
              <a:t>args</a:t>
            </a:r>
            <a:r>
              <a:rPr lang="en-US" sz="2000" dirty="0">
                <a:solidFill>
                  <a:srgbClr val="000000"/>
                </a:solidFill>
                <a:latin typeface="Times New Roman" panose="02020603050405020304" pitchFamily="18" charset="0"/>
                <a:cs typeface="Times New Roman" panose="02020603050405020304" pitchFamily="18" charset="0"/>
              </a:rPr>
              <a:t>) {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MouseAdapterExample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8194" name="Picture 2" descr="java awt mouseadapter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374" y="228068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4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fade">
                                      <p:cBhvr>
                                        <p:cTn id="14" dur="1000"/>
                                        <p:tgtEl>
                                          <p:spTgt spid="8194"/>
                                        </p:tgtEl>
                                      </p:cBhvr>
                                    </p:animEffect>
                                    <p:anim calcmode="lin" valueType="num">
                                      <p:cBhvr>
                                        <p:cTn id="15" dur="1000" fill="hold"/>
                                        <p:tgtEl>
                                          <p:spTgt spid="8194"/>
                                        </p:tgtEl>
                                        <p:attrNameLst>
                                          <p:attrName>ppt_x</p:attrName>
                                        </p:attrNameLst>
                                      </p:cBhvr>
                                      <p:tavLst>
                                        <p:tav tm="0">
                                          <p:val>
                                            <p:strVal val="#ppt_x"/>
                                          </p:val>
                                        </p:tav>
                                        <p:tav tm="100000">
                                          <p:val>
                                            <p:strVal val="#ppt_x"/>
                                          </p:val>
                                        </p:tav>
                                      </p:tavLst>
                                    </p:anim>
                                    <p:anim calcmode="lin" valueType="num">
                                      <p:cBhvr>
                                        <p:cTn id="16"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33375" y="95250"/>
            <a:ext cx="5958625" cy="576263"/>
          </a:xfrm>
        </p:spPr>
        <p:txBody>
          <a:bodyPr>
            <a:normAutofit/>
          </a:bodyPr>
          <a:lstStyle/>
          <a:p>
            <a:pPr algn="ctr"/>
            <a:r>
              <a:rPr lang="en-US" sz="3000" b="1" u="sng" cap="none" dirty="0" err="1" smtClean="0"/>
              <a:t>MouseMotionAdapter</a:t>
            </a:r>
            <a:r>
              <a:rPr lang="en-US" sz="3000" b="1" u="sng" cap="none" dirty="0" smtClean="0"/>
              <a:t> Example</a:t>
            </a:r>
            <a:endParaRPr lang="en-US" sz="3000" b="1" u="sng" cap="none" dirty="0"/>
          </a:p>
        </p:txBody>
      </p:sp>
      <p:sp>
        <p:nvSpPr>
          <p:cNvPr id="4" name="Rectangle 3"/>
          <p:cNvSpPr/>
          <p:nvPr/>
        </p:nvSpPr>
        <p:spPr>
          <a:xfrm>
            <a:off x="109182" y="304469"/>
            <a:ext cx="7888405" cy="6555641"/>
          </a:xfrm>
          <a:prstGeom prst="rect">
            <a:avLst/>
          </a:prstGeom>
        </p:spPr>
        <p:txBody>
          <a:bodyPr wrap="square">
            <a:spAutoFit/>
          </a:bodyPr>
          <a:lstStyle/>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java.awt.event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MouseMotionAdapterExample</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extends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MouseMotionAdapter</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Frame f;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MouseMotionAdapterExample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f=</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Frame(</a:t>
            </a:r>
            <a:r>
              <a:rPr lang="en-US" sz="2000" dirty="0">
                <a:solidFill>
                  <a:srgbClr val="0000FF"/>
                </a:solidFill>
                <a:latin typeface="Times New Roman" panose="02020603050405020304" pitchFamily="18" charset="0"/>
                <a:cs typeface="Times New Roman" panose="02020603050405020304" pitchFamily="18" charset="0"/>
              </a:rPr>
              <a:t>"Mouse Motion Adapter"</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f.addMouseMotionListener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this</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  </a:t>
            </a:r>
          </a:p>
          <a:p>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mouseDragged</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MouseEvent</a:t>
            </a:r>
            <a:r>
              <a:rPr lang="en-US" sz="2000" dirty="0">
                <a:solidFill>
                  <a:srgbClr val="000000"/>
                </a:solidFill>
                <a:latin typeface="Times New Roman" panose="02020603050405020304" pitchFamily="18" charset="0"/>
                <a:cs typeface="Times New Roman" panose="02020603050405020304" pitchFamily="18" charset="0"/>
              </a:rPr>
              <a:t> e) {  </a:t>
            </a:r>
          </a:p>
          <a:p>
            <a:r>
              <a:rPr lang="en-US" sz="2000" dirty="0">
                <a:solidFill>
                  <a:srgbClr val="000000"/>
                </a:solidFill>
                <a:latin typeface="Times New Roman" panose="02020603050405020304" pitchFamily="18" charset="0"/>
                <a:cs typeface="Times New Roman" panose="02020603050405020304" pitchFamily="18" charset="0"/>
              </a:rPr>
              <a:t>    Graphics g=</a:t>
            </a:r>
            <a:r>
              <a:rPr lang="en-US" sz="2000" dirty="0" err="1">
                <a:solidFill>
                  <a:srgbClr val="000000"/>
                </a:solidFill>
                <a:latin typeface="Times New Roman" panose="02020603050405020304" pitchFamily="18" charset="0"/>
                <a:cs typeface="Times New Roman" panose="02020603050405020304" pitchFamily="18" charset="0"/>
              </a:rPr>
              <a:t>f.getGraphics</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g.setColor</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Color.ORANGE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g.fillOval</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e.getX</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e.getY</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20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20</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static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main(String[] </a:t>
            </a:r>
            <a:r>
              <a:rPr lang="en-US" sz="2000" dirty="0" err="1">
                <a:solidFill>
                  <a:srgbClr val="000000"/>
                </a:solidFill>
                <a:latin typeface="Times New Roman" panose="02020603050405020304" pitchFamily="18" charset="0"/>
                <a:cs typeface="Times New Roman" panose="02020603050405020304" pitchFamily="18" charset="0"/>
              </a:rPr>
              <a:t>args</a:t>
            </a:r>
            <a:r>
              <a:rPr lang="en-US" sz="2000" dirty="0">
                <a:solidFill>
                  <a:srgbClr val="000000"/>
                </a:solidFill>
                <a:latin typeface="Times New Roman" panose="02020603050405020304" pitchFamily="18" charset="0"/>
                <a:cs typeface="Times New Roman" panose="02020603050405020304" pitchFamily="18" charset="0"/>
              </a:rPr>
              <a:t>) {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MouseMotionAdapterExample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9218" name="Picture 2" descr="java awt mousemotionadapter examp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418" y="2483931"/>
            <a:ext cx="3609975"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66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Action Command</a:t>
            </a:r>
            <a:endParaRPr lang="en-US" b="1" cap="none" dirty="0"/>
          </a:p>
        </p:txBody>
      </p:sp>
      <p:sp>
        <p:nvSpPr>
          <p:cNvPr id="3" name="Content Placeholder 2"/>
          <p:cNvSpPr>
            <a:spLocks noGrp="1"/>
          </p:cNvSpPr>
          <p:nvPr>
            <p:ph idx="1"/>
          </p:nvPr>
        </p:nvSpPr>
        <p:spPr>
          <a:xfrm>
            <a:off x="1451579" y="1241965"/>
            <a:ext cx="9843193" cy="4901258"/>
          </a:xfrm>
        </p:spPr>
        <p:txBody>
          <a:bodyPr>
            <a:noAutofit/>
          </a:bodyPr>
          <a:lstStyle/>
          <a:p>
            <a:pPr>
              <a:lnSpc>
                <a:spcPct val="100000"/>
              </a:lnSpc>
            </a:pPr>
            <a:r>
              <a:rPr lang="en-US" dirty="0"/>
              <a:t> </a:t>
            </a:r>
            <a:r>
              <a:rPr lang="en-US" dirty="0" smtClean="0"/>
              <a:t>Action command </a:t>
            </a:r>
            <a:r>
              <a:rPr lang="en-US" dirty="0"/>
              <a:t>is just a String that serves to identify the component that sent the event</a:t>
            </a:r>
            <a:r>
              <a:rPr lang="en-US" dirty="0" smtClean="0"/>
              <a:t>.</a:t>
            </a:r>
          </a:p>
          <a:p>
            <a:pPr>
              <a:lnSpc>
                <a:spcPct val="100000"/>
              </a:lnSpc>
            </a:pPr>
            <a:r>
              <a:rPr lang="en-US" dirty="0"/>
              <a:t>By default, the action command of a </a:t>
            </a:r>
            <a:r>
              <a:rPr lang="en-US" dirty="0" err="1"/>
              <a:t>JButton</a:t>
            </a:r>
            <a:r>
              <a:rPr lang="en-US" dirty="0"/>
              <a:t> is the same as its label; it is included in action events so that you could use it to figure out which button an event came from. </a:t>
            </a:r>
            <a:endParaRPr lang="en-US" dirty="0" smtClean="0"/>
          </a:p>
          <a:p>
            <a:pPr>
              <a:lnSpc>
                <a:spcPct val="100000"/>
              </a:lnSpc>
            </a:pPr>
            <a:r>
              <a:rPr lang="en-US" dirty="0"/>
              <a:t>To get the action command from an action event, call the event’s </a:t>
            </a:r>
            <a:r>
              <a:rPr lang="en-US" b="1" dirty="0" err="1"/>
              <a:t>getActionCommand</a:t>
            </a:r>
            <a:r>
              <a:rPr lang="en-US" dirty="0"/>
              <a:t>() </a:t>
            </a:r>
            <a:r>
              <a:rPr lang="en-US" dirty="0" smtClean="0"/>
              <a:t>method.</a:t>
            </a:r>
          </a:p>
          <a:p>
            <a:pPr>
              <a:lnSpc>
                <a:spcPct val="100000"/>
              </a:lnSpc>
            </a:pPr>
            <a:r>
              <a:rPr lang="en-US" dirty="0"/>
              <a:t>You can change the action command by calling the button’s </a:t>
            </a:r>
            <a:r>
              <a:rPr lang="en-US" b="1" dirty="0" err="1"/>
              <a:t>setActionCommand</a:t>
            </a:r>
            <a:r>
              <a:rPr lang="en-US" dirty="0" smtClean="0"/>
              <a:t>(“command”) </a:t>
            </a:r>
            <a:r>
              <a:rPr lang="en-US" dirty="0"/>
              <a:t>method</a:t>
            </a:r>
            <a:endParaRPr lang="en-US" dirty="0" smtClean="0"/>
          </a:p>
          <a:p>
            <a:pPr marL="0" indent="0">
              <a:lnSpc>
                <a:spcPct val="100000"/>
              </a:lnSpc>
              <a:buNone/>
            </a:pPr>
            <a:r>
              <a:rPr lang="en-US" dirty="0"/>
              <a:t>public void </a:t>
            </a:r>
            <a:r>
              <a:rPr lang="en-US" dirty="0" err="1"/>
              <a:t>actionPerformed</a:t>
            </a:r>
            <a:r>
              <a:rPr lang="en-US" dirty="0"/>
              <a:t>(</a:t>
            </a:r>
            <a:r>
              <a:rPr lang="en-US" dirty="0" err="1"/>
              <a:t>ActionEvent</a:t>
            </a:r>
            <a:r>
              <a:rPr lang="en-US" dirty="0"/>
              <a:t> e){</a:t>
            </a:r>
          </a:p>
          <a:p>
            <a:pPr marL="0" indent="0">
              <a:lnSpc>
                <a:spcPct val="100000"/>
              </a:lnSpc>
              <a:buNone/>
            </a:pPr>
            <a:r>
              <a:rPr lang="en-US" dirty="0"/>
              <a:t>        if (</a:t>
            </a:r>
            <a:r>
              <a:rPr lang="en-US" dirty="0" err="1"/>
              <a:t>e.getActionCommand</a:t>
            </a:r>
            <a:r>
              <a:rPr lang="en-US" dirty="0"/>
              <a:t>().equals("Yes") {</a:t>
            </a:r>
          </a:p>
          <a:p>
            <a:pPr marL="0" indent="0">
              <a:lnSpc>
                <a:spcPct val="100000"/>
              </a:lnSpc>
              <a:buNone/>
            </a:pPr>
            <a:r>
              <a:rPr lang="en-US" dirty="0"/>
              <a:t>            //the user pressed "Yes"; do something</a:t>
            </a:r>
          </a:p>
          <a:p>
            <a:pPr marL="0" indent="0">
              <a:lnSpc>
                <a:spcPct val="100000"/>
              </a:lnSpc>
              <a:buNone/>
            </a:pPr>
            <a:r>
              <a:rPr lang="en-US" dirty="0" smtClean="0"/>
              <a:t>	}</a:t>
            </a:r>
            <a:endParaRPr lang="en-US" dirty="0"/>
          </a:p>
          <a:p>
            <a:pPr marL="0" indent="0">
              <a:lnSpc>
                <a:spcPct val="100000"/>
              </a:lnSpc>
              <a:buNone/>
            </a:pPr>
            <a:r>
              <a:rPr lang="en-US" dirty="0"/>
              <a:t>   </a:t>
            </a:r>
            <a:r>
              <a:rPr lang="en-US" dirty="0" smtClean="0"/>
              <a:t>}</a:t>
            </a:r>
          </a:p>
          <a:p>
            <a:pPr marL="0" indent="0">
              <a:lnSpc>
                <a:spcPct val="100000"/>
              </a:lnSpc>
              <a:buNone/>
            </a:pPr>
            <a:endParaRPr lang="en-US" dirty="0"/>
          </a:p>
        </p:txBody>
      </p:sp>
    </p:spTree>
    <p:extLst>
      <p:ext uri="{BB962C8B-B14F-4D97-AF65-F5344CB8AC3E}">
        <p14:creationId xmlns:p14="http://schemas.microsoft.com/office/powerpoint/2010/main" val="4200408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1707" y="36142"/>
            <a:ext cx="5359149" cy="576263"/>
          </a:xfrm>
        </p:spPr>
        <p:txBody>
          <a:bodyPr>
            <a:normAutofit/>
          </a:bodyPr>
          <a:lstStyle/>
          <a:p>
            <a:pPr algn="ctr"/>
            <a:r>
              <a:rPr lang="en-US" sz="3000" b="1" cap="none" dirty="0" smtClean="0"/>
              <a:t>Action Command Example</a:t>
            </a:r>
            <a:endParaRPr lang="en-US" sz="3000" b="1" cap="none" dirty="0"/>
          </a:p>
        </p:txBody>
      </p:sp>
      <p:sp>
        <p:nvSpPr>
          <p:cNvPr id="4" name="Rectangle 3"/>
          <p:cNvSpPr/>
          <p:nvPr/>
        </p:nvSpPr>
        <p:spPr>
          <a:xfrm>
            <a:off x="215289" y="200281"/>
            <a:ext cx="6264322" cy="6063198"/>
          </a:xfrm>
          <a:prstGeom prst="rect">
            <a:avLst/>
          </a:prstGeom>
        </p:spPr>
        <p:txBody>
          <a:bodyPr wrap="square">
            <a:spAutoFit/>
          </a:bodyPr>
          <a:lstStyle/>
          <a:p>
            <a:pPr>
              <a:spcBef>
                <a:spcPts val="400"/>
              </a:spcBef>
            </a:pPr>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javax.swing</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java.awt.event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AEvent</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extends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JFrame</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implements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ActionListener</a:t>
            </a:r>
            <a:r>
              <a:rPr lang="en-US" sz="2000" dirty="0" smtClean="0">
                <a:solidFill>
                  <a:srgbClr val="000000"/>
                </a:solidFill>
                <a:latin typeface="Times New Roman" panose="02020603050405020304" pitchFamily="18" charset="0"/>
                <a:cs typeface="Times New Roman" panose="02020603050405020304" pitchFamily="18" charset="0"/>
              </a:rPr>
              <a:t>{</a:t>
            </a:r>
          </a:p>
          <a:p>
            <a:pPr>
              <a:spcBef>
                <a:spcPts val="400"/>
              </a:spcBef>
            </a:pPr>
            <a:r>
              <a:rPr lang="en-US" sz="2000" dirty="0" err="1" smtClean="0">
                <a:solidFill>
                  <a:srgbClr val="000000"/>
                </a:solidFill>
                <a:latin typeface="Times New Roman" panose="02020603050405020304" pitchFamily="18" charset="0"/>
                <a:cs typeface="Times New Roman" panose="02020603050405020304" pitchFamily="18" charset="0"/>
              </a:rPr>
              <a:t>JTextField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AEvent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JTextField</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tf.setBounds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60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50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170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20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smtClean="0">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"click me"</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pPr>
              <a:spcBef>
                <a:spcPts val="400"/>
              </a:spcBef>
            </a:pPr>
            <a:r>
              <a:rPr lang="en-US" sz="2000" dirty="0" err="1" smtClean="0"/>
              <a:t>b.setActionCommand</a:t>
            </a:r>
            <a:r>
              <a:rPr lang="en-US" sz="2000" dirty="0"/>
              <a:t>("</a:t>
            </a:r>
            <a:r>
              <a:rPr lang="en-US" sz="2000" dirty="0" err="1"/>
              <a:t>FirstButton</a:t>
            </a:r>
            <a:r>
              <a:rPr lang="en-US" sz="2000" dirty="0" smtClean="0"/>
              <a: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b.setBounds</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120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80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b.addActionListener</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this</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pPr>
              <a:spcBef>
                <a:spcPts val="400"/>
              </a:spcBef>
            </a:pPr>
            <a:r>
              <a:rPr lang="en-US" sz="2000" dirty="0">
                <a:solidFill>
                  <a:srgbClr val="000000"/>
                </a:solidFill>
                <a:latin typeface="Times New Roman" panose="02020603050405020304" pitchFamily="18" charset="0"/>
                <a:cs typeface="Times New Roman" panose="02020603050405020304" pitchFamily="18" charset="0"/>
              </a:rPr>
              <a:t>add(b);add(</a:t>
            </a:r>
            <a:r>
              <a:rPr lang="en-US" sz="2000" dirty="0" err="1">
                <a:solidFill>
                  <a:srgbClr val="000000"/>
                </a:solidFill>
                <a:latin typeface="Times New Roman" panose="02020603050405020304" pitchFamily="18" charset="0"/>
                <a:cs typeface="Times New Roman" panose="02020603050405020304" pitchFamily="18" charset="0"/>
              </a:rPr>
              <a:t>tf</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setLayout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null</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err="1">
                <a:solidFill>
                  <a:srgbClr val="000000"/>
                </a:solidFill>
                <a:latin typeface="Times New Roman" panose="02020603050405020304" pitchFamily="18" charset="0"/>
                <a:cs typeface="Times New Roman" panose="02020603050405020304" pitchFamily="18" charset="0"/>
              </a:rPr>
              <a:t>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400"/>
              </a:spcBef>
            </a:pPr>
            <a:r>
              <a:rPr lang="en-US" sz="2000"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6632812" y="868444"/>
            <a:ext cx="5559188" cy="3170099"/>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actionPerformed</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ActionEvent</a:t>
            </a:r>
            <a:r>
              <a:rPr lang="en-US" sz="2000" dirty="0">
                <a:solidFill>
                  <a:srgbClr val="000000"/>
                </a:solidFill>
                <a:latin typeface="Times New Roman" panose="02020603050405020304" pitchFamily="18" charset="0"/>
                <a:cs typeface="Times New Roman" panose="02020603050405020304" pitchFamily="18" charset="0"/>
              </a:rPr>
              <a:t> e){  </a:t>
            </a:r>
          </a:p>
          <a:p>
            <a:pPr lvl="1"/>
            <a:r>
              <a:rPr lang="en-US" sz="2000" dirty="0" err="1">
                <a:solidFill>
                  <a:srgbClr val="000000"/>
                </a:solidFill>
                <a:latin typeface="Times New Roman" panose="02020603050405020304" pitchFamily="18" charset="0"/>
                <a:cs typeface="Times New Roman" panose="02020603050405020304" pitchFamily="18" charset="0"/>
              </a:rPr>
              <a:t>tf.setText</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"Welcome"</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smtClean="0"/>
              <a:t>	String </a:t>
            </a:r>
            <a:r>
              <a:rPr lang="en-US" sz="2000" dirty="0" err="1"/>
              <a:t>str</a:t>
            </a:r>
            <a:r>
              <a:rPr lang="en-US" sz="2000" dirty="0"/>
              <a:t> = </a:t>
            </a:r>
            <a:r>
              <a:rPr lang="en-US" sz="2000" dirty="0" err="1"/>
              <a:t>event.getActionCommand</a:t>
            </a:r>
            <a:r>
              <a:rPr lang="en-US" sz="2000" dirty="0"/>
              <a:t>();</a:t>
            </a:r>
          </a:p>
          <a:p>
            <a:r>
              <a:rPr lang="en-US" sz="2000" dirty="0"/>
              <a:t>            </a:t>
            </a:r>
            <a:r>
              <a:rPr lang="en-US" sz="2000" dirty="0" err="1"/>
              <a:t>System.out.println</a:t>
            </a:r>
            <a:r>
              <a:rPr lang="en-US" sz="2000" dirty="0"/>
              <a:t>("Clicked = " + </a:t>
            </a:r>
            <a:r>
              <a:rPr lang="en-US" sz="2000" dirty="0" err="1"/>
              <a:t>str</a:t>
            </a:r>
            <a:r>
              <a:rPr lang="en-US" sz="2000" dirty="0"/>
              <a:t>);</a:t>
            </a:r>
          </a:p>
          <a:p>
            <a:pPr lvl="1"/>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static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main(String </a:t>
            </a:r>
            <a:r>
              <a:rPr lang="en-US" sz="2000" dirty="0" err="1">
                <a:solidFill>
                  <a:srgbClr val="000000"/>
                </a:solidFill>
                <a:latin typeface="Times New Roman" panose="02020603050405020304" pitchFamily="18" charset="0"/>
                <a:cs typeface="Times New Roman" panose="02020603050405020304" pitchFamily="18" charset="0"/>
              </a:rPr>
              <a:t>args</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AEvent</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p>
        </p:txBody>
      </p:sp>
      <p:pic>
        <p:nvPicPr>
          <p:cNvPr id="4098" name="Picture 2" descr="event handl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835" y="3420357"/>
            <a:ext cx="4147782" cy="311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49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fade">
                                      <p:cBhvr>
                                        <p:cTn id="21" dur="1000"/>
                                        <p:tgtEl>
                                          <p:spTgt spid="4098"/>
                                        </p:tgtEl>
                                      </p:cBhvr>
                                    </p:animEffect>
                                    <p:anim calcmode="lin" valueType="num">
                                      <p:cBhvr>
                                        <p:cTn id="22" dur="1000" fill="hold"/>
                                        <p:tgtEl>
                                          <p:spTgt spid="4098"/>
                                        </p:tgtEl>
                                        <p:attrNameLst>
                                          <p:attrName>ppt_x</p:attrName>
                                        </p:attrNameLst>
                                      </p:cBhvr>
                                      <p:tavLst>
                                        <p:tav tm="0">
                                          <p:val>
                                            <p:strVal val="#ppt_x"/>
                                          </p:val>
                                        </p:tav>
                                        <p:tav tm="100000">
                                          <p:val>
                                            <p:strVal val="#ppt_x"/>
                                          </p:val>
                                        </p:tav>
                                      </p:tavLst>
                                    </p:anim>
                                    <p:anim calcmode="lin" valueType="num">
                                      <p:cBhvr>
                                        <p:cTn id="23"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Java Adapter Classes</a:t>
            </a:r>
            <a:endParaRPr lang="en-US" b="1" cap="none" dirty="0"/>
          </a:p>
        </p:txBody>
      </p:sp>
      <p:sp>
        <p:nvSpPr>
          <p:cNvPr id="3" name="Content Placeholder 2"/>
          <p:cNvSpPr>
            <a:spLocks noGrp="1"/>
          </p:cNvSpPr>
          <p:nvPr>
            <p:ph idx="1"/>
          </p:nvPr>
        </p:nvSpPr>
        <p:spPr/>
        <p:txBody>
          <a:bodyPr/>
          <a:lstStyle/>
          <a:p>
            <a:r>
              <a:rPr lang="en-US" dirty="0" smtClean="0"/>
              <a:t>Java </a:t>
            </a:r>
            <a:r>
              <a:rPr lang="en-US" dirty="0"/>
              <a:t>adapter classes provide the default implementation of listener interfaces</a:t>
            </a:r>
          </a:p>
          <a:p>
            <a:r>
              <a:rPr lang="en-US" dirty="0"/>
              <a:t>. If you inherit the adapter class, you will not be forced to provide the implementation of all the methods of listener interfaces. So it saves code</a:t>
            </a:r>
            <a:r>
              <a:rPr lang="en-US" dirty="0" smtClean="0"/>
              <a:t>.</a:t>
            </a:r>
          </a:p>
          <a:p>
            <a:r>
              <a:rPr lang="en-US" dirty="0"/>
              <a:t>The adapter classes are found in </a:t>
            </a:r>
            <a:r>
              <a:rPr lang="en-US" b="1" dirty="0" err="1"/>
              <a:t>java.awt.event</a:t>
            </a:r>
            <a:r>
              <a:rPr lang="en-US" b="1" dirty="0"/>
              <a:t>, </a:t>
            </a:r>
            <a:r>
              <a:rPr lang="en-US" b="1" dirty="0" err="1"/>
              <a:t>java.awt.dnd</a:t>
            </a:r>
            <a:r>
              <a:rPr lang="en-US" dirty="0"/>
              <a:t> and </a:t>
            </a:r>
            <a:r>
              <a:rPr lang="en-US" b="1" dirty="0" err="1"/>
              <a:t>javax.swing.event</a:t>
            </a:r>
            <a:r>
              <a:rPr lang="en-US" dirty="0"/>
              <a:t> packages</a:t>
            </a:r>
          </a:p>
          <a:p>
            <a:endParaRPr lang="en-US" dirty="0"/>
          </a:p>
        </p:txBody>
      </p:sp>
    </p:spTree>
    <p:extLst>
      <p:ext uri="{BB962C8B-B14F-4D97-AF65-F5344CB8AC3E}">
        <p14:creationId xmlns:p14="http://schemas.microsoft.com/office/powerpoint/2010/main" val="3716126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t>Pros Of Using Adapter Classes</a:t>
            </a:r>
            <a:endParaRPr lang="en-US" cap="none" dirty="0"/>
          </a:p>
        </p:txBody>
      </p:sp>
      <p:sp>
        <p:nvSpPr>
          <p:cNvPr id="3" name="Content Placeholder 2"/>
          <p:cNvSpPr>
            <a:spLocks noGrp="1"/>
          </p:cNvSpPr>
          <p:nvPr>
            <p:ph idx="1"/>
          </p:nvPr>
        </p:nvSpPr>
        <p:spPr>
          <a:xfrm>
            <a:off x="1451579" y="1363140"/>
            <a:ext cx="9603275" cy="4445232"/>
          </a:xfrm>
        </p:spPr>
        <p:txBody>
          <a:bodyPr/>
          <a:lstStyle/>
          <a:p>
            <a:r>
              <a:rPr lang="en-US" dirty="0" smtClean="0"/>
              <a:t>It </a:t>
            </a:r>
            <a:r>
              <a:rPr lang="en-US" dirty="0"/>
              <a:t>assists the unrelated classes to work </a:t>
            </a:r>
            <a:r>
              <a:rPr lang="en-US" dirty="0" err="1" smtClean="0"/>
              <a:t>combinely</a:t>
            </a:r>
            <a:r>
              <a:rPr lang="en-US" dirty="0"/>
              <a:t>.</a:t>
            </a:r>
          </a:p>
          <a:p>
            <a:r>
              <a:rPr lang="en-US" dirty="0"/>
              <a:t>It provides ways to use classes in different ways.</a:t>
            </a:r>
          </a:p>
          <a:p>
            <a:r>
              <a:rPr lang="en-US" dirty="0"/>
              <a:t>It increases the transparency of classes.</a:t>
            </a:r>
          </a:p>
          <a:p>
            <a:r>
              <a:rPr lang="en-US" dirty="0"/>
              <a:t>It provides a way to include related patterns in the class.</a:t>
            </a:r>
          </a:p>
          <a:p>
            <a:r>
              <a:rPr lang="en-US" dirty="0"/>
              <a:t>It provides a pluggable kit for developing an application.</a:t>
            </a:r>
          </a:p>
          <a:p>
            <a:r>
              <a:rPr lang="en-US" dirty="0"/>
              <a:t>It increases the reusability of the class</a:t>
            </a:r>
            <a:r>
              <a:rPr lang="en-US" dirty="0" smtClean="0"/>
              <a:t>.</a:t>
            </a:r>
          </a:p>
        </p:txBody>
      </p:sp>
    </p:spTree>
    <p:extLst>
      <p:ext uri="{BB962C8B-B14F-4D97-AF65-F5344CB8AC3E}">
        <p14:creationId xmlns:p14="http://schemas.microsoft.com/office/powerpoint/2010/main" val="29143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24EDF-8DED-4160-89B9-9A2C59B4F495}"/>
              </a:ext>
            </a:extLst>
          </p:cNvPr>
          <p:cNvSpPr>
            <a:spLocks noGrp="1"/>
          </p:cNvSpPr>
          <p:nvPr>
            <p:ph type="title"/>
          </p:nvPr>
        </p:nvSpPr>
        <p:spPr/>
        <p:txBody>
          <a:bodyPr>
            <a:normAutofit/>
          </a:bodyPr>
          <a:lstStyle/>
          <a:p>
            <a:r>
              <a:rPr lang="en-US" b="1" dirty="0"/>
              <a:t>Swing features</a:t>
            </a:r>
            <a:endParaRPr lang="en-US" dirty="0"/>
          </a:p>
        </p:txBody>
      </p:sp>
      <p:sp>
        <p:nvSpPr>
          <p:cNvPr id="3" name="Content Placeholder 2">
            <a:extLst>
              <a:ext uri="{FF2B5EF4-FFF2-40B4-BE49-F238E27FC236}">
                <a16:creationId xmlns:a16="http://schemas.microsoft.com/office/drawing/2014/main" xmlns="" id="{F49C9316-3BB3-40D7-A306-4008F8728BFC}"/>
              </a:ext>
            </a:extLst>
          </p:cNvPr>
          <p:cNvSpPr>
            <a:spLocks noGrp="1"/>
          </p:cNvSpPr>
          <p:nvPr>
            <p:ph idx="1"/>
          </p:nvPr>
        </p:nvSpPr>
        <p:spPr>
          <a:xfrm>
            <a:off x="1451579" y="1661350"/>
            <a:ext cx="9603275" cy="4315380"/>
          </a:xfrm>
        </p:spPr>
        <p:txBody>
          <a:bodyPr>
            <a:normAutofit/>
          </a:bodyPr>
          <a:lstStyle/>
          <a:p>
            <a:pPr lvl="0"/>
            <a:r>
              <a:rPr lang="en-US" sz="2200" b="1" dirty="0"/>
              <a:t>Light Weight</a:t>
            </a:r>
            <a:r>
              <a:rPr lang="en-US" sz="2200" dirty="0"/>
              <a:t> - Swing component are independent of native Operating System's API as Swing API controls are rendered mostly using pure JAVA code instead of underlying operating system calls.</a:t>
            </a:r>
          </a:p>
          <a:p>
            <a:pPr lvl="0"/>
            <a:r>
              <a:rPr lang="en-US" sz="2200" b="1" dirty="0"/>
              <a:t>Rich controls</a:t>
            </a:r>
            <a:r>
              <a:rPr lang="en-US" sz="2200" dirty="0"/>
              <a:t> - Swing provides a rich set of advanced controls like Tree, </a:t>
            </a:r>
            <a:r>
              <a:rPr lang="en-US" sz="2200" dirty="0" err="1"/>
              <a:t>TabbedPane</a:t>
            </a:r>
            <a:r>
              <a:rPr lang="en-US" sz="2200" dirty="0"/>
              <a:t>, slider, color picker, table controls.</a:t>
            </a:r>
          </a:p>
          <a:p>
            <a:pPr lvl="0"/>
            <a:r>
              <a:rPr lang="en-US" sz="2200" b="1" dirty="0"/>
              <a:t>Highly Customizable</a:t>
            </a:r>
            <a:r>
              <a:rPr lang="en-US" sz="2200" dirty="0"/>
              <a:t> - Swing controls can be customized in very easy way as visual appearance is independent of internal representation.</a:t>
            </a:r>
          </a:p>
          <a:p>
            <a:pPr lvl="0"/>
            <a:r>
              <a:rPr lang="en-US" sz="2200" b="1" dirty="0"/>
              <a:t>Pluggable look-and-feel</a:t>
            </a:r>
            <a:r>
              <a:rPr lang="en-US" sz="2200" dirty="0"/>
              <a:t>- SWING based GUI Application look and feel can be changed at run time based on available values.</a:t>
            </a:r>
          </a:p>
        </p:txBody>
      </p:sp>
    </p:spTree>
    <p:extLst>
      <p:ext uri="{BB962C8B-B14F-4D97-AF65-F5344CB8AC3E}">
        <p14:creationId xmlns:p14="http://schemas.microsoft.com/office/powerpoint/2010/main" val="4033394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656" y="484970"/>
            <a:ext cx="9603275" cy="756994"/>
          </a:xfrm>
        </p:spPr>
        <p:txBody>
          <a:bodyPr>
            <a:normAutofit fontScale="90000"/>
          </a:bodyPr>
          <a:lstStyle/>
          <a:p>
            <a:r>
              <a:rPr lang="en-US" cap="none" dirty="0" smtClean="0"/>
              <a:t>Adapter Classes With Their Corresponding Listener Interfaces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7688454"/>
              </p:ext>
            </p:extLst>
          </p:nvPr>
        </p:nvGraphicFramePr>
        <p:xfrm>
          <a:off x="1442654" y="1931941"/>
          <a:ext cx="9839238" cy="4226723"/>
        </p:xfrm>
        <a:graphic>
          <a:graphicData uri="http://schemas.openxmlformats.org/drawingml/2006/table">
            <a:tbl>
              <a:tblPr/>
              <a:tblGrid>
                <a:gridCol w="4919619"/>
                <a:gridCol w="4919619"/>
              </a:tblGrid>
              <a:tr h="542731">
                <a:tc>
                  <a:txBody>
                    <a:bodyPr/>
                    <a:lstStyle/>
                    <a:p>
                      <a:pPr algn="l" fontAlgn="t"/>
                      <a:r>
                        <a:rPr lang="en-US" dirty="0">
                          <a:solidFill>
                            <a:srgbClr val="000000"/>
                          </a:solidFill>
                          <a:effectLst/>
                          <a:latin typeface="times new roman" panose="02020603050405020304" pitchFamily="18" charset="0"/>
                        </a:rPr>
                        <a:t>Adapter class</a:t>
                      </a:r>
                    </a:p>
                  </a:txBody>
                  <a:tcPr marL="114300" marR="114300" marT="114300" marB="114300">
                    <a:lnL w="9525" cap="flat" cmpd="sng" algn="ctr">
                      <a:solidFill>
                        <a:srgbClr val="E00629"/>
                      </a:solidFill>
                      <a:prstDash val="solid"/>
                      <a:round/>
                      <a:headEnd type="none" w="med" len="med"/>
                      <a:tailEnd type="none" w="med" len="med"/>
                    </a:lnL>
                    <a:lnR w="9525" cap="flat" cmpd="sng" algn="ctr">
                      <a:solidFill>
                        <a:srgbClr val="E00629"/>
                      </a:solidFill>
                      <a:prstDash val="solid"/>
                      <a:round/>
                      <a:headEnd type="none" w="med" len="med"/>
                      <a:tailEnd type="none" w="med" len="med"/>
                    </a:lnR>
                    <a:lnT w="9525" cap="flat" cmpd="sng" algn="ctr">
                      <a:solidFill>
                        <a:srgbClr val="E0062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Listener interface</a:t>
                      </a:r>
                    </a:p>
                  </a:txBody>
                  <a:tcPr marL="114300" marR="114300" marT="114300" marB="114300">
                    <a:lnL w="9525" cap="flat" cmpd="sng" algn="ctr">
                      <a:solidFill>
                        <a:srgbClr val="E00629"/>
                      </a:solidFill>
                      <a:prstDash val="solid"/>
                      <a:round/>
                      <a:headEnd type="none" w="med" len="med"/>
                      <a:tailEnd type="none" w="med" len="med"/>
                    </a:lnL>
                    <a:lnR w="9525" cap="flat" cmpd="sng" algn="ctr">
                      <a:solidFill>
                        <a:srgbClr val="E00629"/>
                      </a:solidFill>
                      <a:prstDash val="solid"/>
                      <a:round/>
                      <a:headEnd type="none" w="med" len="med"/>
                      <a:tailEnd type="none" w="med" len="med"/>
                    </a:lnR>
                    <a:lnT w="9525" cap="flat" cmpd="sng" algn="ctr">
                      <a:solidFill>
                        <a:srgbClr val="E0062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60499">
                <a:tc>
                  <a:txBody>
                    <a:bodyPr/>
                    <a:lstStyle/>
                    <a:p>
                      <a:pPr algn="just" fontAlgn="t"/>
                      <a:r>
                        <a:rPr lang="en-US">
                          <a:solidFill>
                            <a:srgbClr val="333333"/>
                          </a:solidFill>
                          <a:effectLst/>
                          <a:latin typeface="inter-regular"/>
                        </a:rPr>
                        <a:t>WindowAdapter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u="none" strike="noStrike">
                          <a:solidFill>
                            <a:srgbClr val="008000"/>
                          </a:solidFill>
                          <a:effectLst/>
                          <a:latin typeface="inter-regular"/>
                          <a:hlinkClick r:id="rId2"/>
                        </a:rPr>
                        <a:t>WindowListener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0499">
                <a:tc>
                  <a:txBody>
                    <a:bodyPr/>
                    <a:lstStyle/>
                    <a:p>
                      <a:pPr algn="just" fontAlgn="t"/>
                      <a:r>
                        <a:rPr lang="en-US">
                          <a:solidFill>
                            <a:srgbClr val="333333"/>
                          </a:solidFill>
                          <a:effectLst/>
                          <a:latin typeface="inter-regular"/>
                        </a:rPr>
                        <a:t>KeyAdapter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u="none" strike="noStrike">
                          <a:solidFill>
                            <a:srgbClr val="008000"/>
                          </a:solidFill>
                          <a:effectLst/>
                          <a:latin typeface="inter-regular"/>
                          <a:hlinkClick r:id="rId3"/>
                        </a:rPr>
                        <a:t>KeyListener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0499">
                <a:tc>
                  <a:txBody>
                    <a:bodyPr/>
                    <a:lstStyle/>
                    <a:p>
                      <a:pPr algn="just" fontAlgn="t"/>
                      <a:r>
                        <a:rPr lang="en-US">
                          <a:solidFill>
                            <a:srgbClr val="333333"/>
                          </a:solidFill>
                          <a:effectLst/>
                          <a:latin typeface="inter-regular"/>
                        </a:rPr>
                        <a:t>MouseAdapter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u="none" strike="noStrike">
                          <a:solidFill>
                            <a:srgbClr val="008000"/>
                          </a:solidFill>
                          <a:effectLst/>
                          <a:latin typeface="inter-regular"/>
                          <a:hlinkClick r:id="rId4"/>
                        </a:rPr>
                        <a:t>MouseListener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0499">
                <a:tc>
                  <a:txBody>
                    <a:bodyPr/>
                    <a:lstStyle/>
                    <a:p>
                      <a:pPr algn="just" fontAlgn="t"/>
                      <a:r>
                        <a:rPr lang="en-US">
                          <a:solidFill>
                            <a:srgbClr val="333333"/>
                          </a:solidFill>
                          <a:effectLst/>
                          <a:latin typeface="inter-regular"/>
                        </a:rPr>
                        <a:t>MouseMotionAdapter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u="none" strike="noStrike">
                          <a:solidFill>
                            <a:srgbClr val="008000"/>
                          </a:solidFill>
                          <a:effectLst/>
                          <a:latin typeface="inter-regular"/>
                          <a:hlinkClick r:id="rId5"/>
                        </a:rPr>
                        <a:t>MouseMotionListener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0499">
                <a:tc>
                  <a:txBody>
                    <a:bodyPr/>
                    <a:lstStyle/>
                    <a:p>
                      <a:pPr algn="just" fontAlgn="t"/>
                      <a:r>
                        <a:rPr lang="en-US">
                          <a:solidFill>
                            <a:srgbClr val="333333"/>
                          </a:solidFill>
                          <a:effectLst/>
                          <a:latin typeface="inter-regular"/>
                        </a:rPr>
                        <a:t>FocusAdapter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FocusListener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0499">
                <a:tc>
                  <a:txBody>
                    <a:bodyPr/>
                    <a:lstStyle/>
                    <a:p>
                      <a:pPr algn="just" fontAlgn="t"/>
                      <a:r>
                        <a:rPr lang="en-US">
                          <a:solidFill>
                            <a:srgbClr val="333333"/>
                          </a:solidFill>
                          <a:effectLst/>
                          <a:latin typeface="inter-regular"/>
                        </a:rPr>
                        <a:t>ComponentAdapter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ComponentListener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0499">
                <a:tc>
                  <a:txBody>
                    <a:bodyPr/>
                    <a:lstStyle/>
                    <a:p>
                      <a:pPr algn="just" fontAlgn="t"/>
                      <a:r>
                        <a:rPr lang="en-US">
                          <a:solidFill>
                            <a:srgbClr val="333333"/>
                          </a:solidFill>
                          <a:effectLst/>
                          <a:latin typeface="inter-regular"/>
                        </a:rPr>
                        <a:t>ContainerAdapter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ContainerListener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60499">
                <a:tc>
                  <a:txBody>
                    <a:bodyPr/>
                    <a:lstStyle/>
                    <a:p>
                      <a:pPr algn="just" fontAlgn="t"/>
                      <a:r>
                        <a:rPr lang="en-US">
                          <a:solidFill>
                            <a:srgbClr val="333333"/>
                          </a:solidFill>
                          <a:effectLst/>
                          <a:latin typeface="inter-regular"/>
                        </a:rPr>
                        <a:t>HierarchyBoundsAdapter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HierarchyBoundsListener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1"/>
          <p:cNvSpPr>
            <a:spLocks noChangeArrowheads="1"/>
          </p:cNvSpPr>
          <p:nvPr/>
        </p:nvSpPr>
        <p:spPr bwMode="auto">
          <a:xfrm>
            <a:off x="1442654" y="1241964"/>
            <a:ext cx="983923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610B38"/>
                </a:solidFill>
                <a:effectLst/>
                <a:latin typeface="erdana"/>
              </a:rPr>
              <a:t>java.awt.event</a:t>
            </a:r>
            <a:r>
              <a:rPr kumimoji="0" lang="en-US" altLang="en-US" sz="1800" b="0" i="0" u="none" strike="noStrike" cap="none" normalizeH="0" baseline="0" dirty="0" smtClean="0">
                <a:ln>
                  <a:noFill/>
                </a:ln>
                <a:solidFill>
                  <a:srgbClr val="610B38"/>
                </a:solidFill>
                <a:effectLst/>
                <a:latin typeface="erdana"/>
              </a:rPr>
              <a:t> Adapter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72248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23339677"/>
              </p:ext>
            </p:extLst>
          </p:nvPr>
        </p:nvGraphicFramePr>
        <p:xfrm>
          <a:off x="1825989" y="691228"/>
          <a:ext cx="8643228" cy="2089494"/>
        </p:xfrm>
        <a:graphic>
          <a:graphicData uri="http://schemas.openxmlformats.org/drawingml/2006/table">
            <a:tbl>
              <a:tblPr/>
              <a:tblGrid>
                <a:gridCol w="4321614"/>
                <a:gridCol w="4321614"/>
              </a:tblGrid>
              <a:tr h="774756">
                <a:tc>
                  <a:txBody>
                    <a:bodyPr/>
                    <a:lstStyle/>
                    <a:p>
                      <a:pPr algn="l" fontAlgn="t"/>
                      <a:r>
                        <a:rPr lang="en-US" dirty="0">
                          <a:solidFill>
                            <a:srgbClr val="000000"/>
                          </a:solidFill>
                          <a:effectLst/>
                          <a:latin typeface="times new roman" panose="02020603050405020304" pitchFamily="18" charset="0"/>
                        </a:rPr>
                        <a:t>Adapter class</a:t>
                      </a:r>
                    </a:p>
                  </a:txBody>
                  <a:tcPr marL="114300" marR="114300" marT="114300" marB="114300">
                    <a:lnL w="9525" cap="flat" cmpd="sng" algn="ctr">
                      <a:solidFill>
                        <a:srgbClr val="A0C3BD"/>
                      </a:solidFill>
                      <a:prstDash val="solid"/>
                      <a:round/>
                      <a:headEnd type="none" w="med" len="med"/>
                      <a:tailEnd type="none" w="med" len="med"/>
                    </a:lnL>
                    <a:lnR w="9525" cap="flat" cmpd="sng" algn="ctr">
                      <a:solidFill>
                        <a:srgbClr val="A0C3BD"/>
                      </a:solidFill>
                      <a:prstDash val="solid"/>
                      <a:round/>
                      <a:headEnd type="none" w="med" len="med"/>
                      <a:tailEnd type="none" w="med" len="med"/>
                    </a:lnR>
                    <a:lnT w="9525" cap="flat" cmpd="sng" algn="ctr">
                      <a:solidFill>
                        <a:srgbClr val="A0C3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Listener interface</a:t>
                      </a:r>
                    </a:p>
                  </a:txBody>
                  <a:tcPr marL="114300" marR="114300" marT="114300" marB="114300">
                    <a:lnL w="9525" cap="flat" cmpd="sng" algn="ctr">
                      <a:solidFill>
                        <a:srgbClr val="A0C3BD"/>
                      </a:solidFill>
                      <a:prstDash val="solid"/>
                      <a:round/>
                      <a:headEnd type="none" w="med" len="med"/>
                      <a:tailEnd type="none" w="med" len="med"/>
                    </a:lnL>
                    <a:lnR w="9525" cap="flat" cmpd="sng" algn="ctr">
                      <a:solidFill>
                        <a:srgbClr val="A0C3BD"/>
                      </a:solidFill>
                      <a:prstDash val="solid"/>
                      <a:round/>
                      <a:headEnd type="none" w="med" len="med"/>
                      <a:tailEnd type="none" w="med" len="med"/>
                    </a:lnR>
                    <a:lnT w="9525" cap="flat" cmpd="sng" algn="ctr">
                      <a:solidFill>
                        <a:srgbClr val="A0C3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57369">
                <a:tc>
                  <a:txBody>
                    <a:bodyPr/>
                    <a:lstStyle/>
                    <a:p>
                      <a:pPr algn="just" fontAlgn="t"/>
                      <a:r>
                        <a:rPr lang="en-US" dirty="0" err="1">
                          <a:solidFill>
                            <a:srgbClr val="333333"/>
                          </a:solidFill>
                          <a:effectLst/>
                          <a:latin typeface="inter-regular"/>
                        </a:rPr>
                        <a:t>DragSourceAdapter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DragSourceListener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57369">
                <a:tc>
                  <a:txBody>
                    <a:bodyPr/>
                    <a:lstStyle/>
                    <a:p>
                      <a:pPr algn="just" fontAlgn="t"/>
                      <a:r>
                        <a:rPr lang="en-US">
                          <a:solidFill>
                            <a:srgbClr val="333333"/>
                          </a:solidFill>
                          <a:effectLst/>
                          <a:latin typeface="inter-regular"/>
                        </a:rPr>
                        <a:t>DragTargetAdapter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DragTargetListener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72846573"/>
              </p:ext>
            </p:extLst>
          </p:nvPr>
        </p:nvGraphicFramePr>
        <p:xfrm>
          <a:off x="1825989" y="3912417"/>
          <a:ext cx="8802254" cy="2130574"/>
        </p:xfrm>
        <a:graphic>
          <a:graphicData uri="http://schemas.openxmlformats.org/drawingml/2006/table">
            <a:tbl>
              <a:tblPr/>
              <a:tblGrid>
                <a:gridCol w="4401127"/>
                <a:gridCol w="4401127"/>
              </a:tblGrid>
              <a:tr h="789988">
                <a:tc>
                  <a:txBody>
                    <a:bodyPr/>
                    <a:lstStyle/>
                    <a:p>
                      <a:pPr algn="l" fontAlgn="t"/>
                      <a:r>
                        <a:rPr lang="en-US" dirty="0">
                          <a:solidFill>
                            <a:srgbClr val="000000"/>
                          </a:solidFill>
                          <a:effectLst/>
                          <a:latin typeface="times new roman" panose="02020603050405020304" pitchFamily="18" charset="0"/>
                        </a:rPr>
                        <a:t>Adapter class</a:t>
                      </a:r>
                    </a:p>
                  </a:txBody>
                  <a:tcPr marL="114300" marR="114300" marT="114300" marB="114300">
                    <a:lnL w="9525" cap="flat" cmpd="sng" algn="ctr">
                      <a:solidFill>
                        <a:srgbClr val="40C9BD"/>
                      </a:solidFill>
                      <a:prstDash val="solid"/>
                      <a:round/>
                      <a:headEnd type="none" w="med" len="med"/>
                      <a:tailEnd type="none" w="med" len="med"/>
                    </a:lnL>
                    <a:lnR w="9525" cap="flat" cmpd="sng" algn="ctr">
                      <a:solidFill>
                        <a:srgbClr val="40C9BD"/>
                      </a:solidFill>
                      <a:prstDash val="solid"/>
                      <a:round/>
                      <a:headEnd type="none" w="med" len="med"/>
                      <a:tailEnd type="none" w="med" len="med"/>
                    </a:lnR>
                    <a:lnT w="9525" cap="flat" cmpd="sng" algn="ctr">
                      <a:solidFill>
                        <a:srgbClr val="40C9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Listener interface</a:t>
                      </a:r>
                    </a:p>
                  </a:txBody>
                  <a:tcPr marL="114300" marR="114300" marT="114300" marB="114300">
                    <a:lnL w="9525" cap="flat" cmpd="sng" algn="ctr">
                      <a:solidFill>
                        <a:srgbClr val="40C9BD"/>
                      </a:solidFill>
                      <a:prstDash val="solid"/>
                      <a:round/>
                      <a:headEnd type="none" w="med" len="med"/>
                      <a:tailEnd type="none" w="med" len="med"/>
                    </a:lnL>
                    <a:lnR w="9525" cap="flat" cmpd="sng" algn="ctr">
                      <a:solidFill>
                        <a:srgbClr val="40C9BD"/>
                      </a:solidFill>
                      <a:prstDash val="solid"/>
                      <a:round/>
                      <a:headEnd type="none" w="med" len="med"/>
                      <a:tailEnd type="none" w="med" len="med"/>
                    </a:lnR>
                    <a:lnT w="9525" cap="flat" cmpd="sng" algn="ctr">
                      <a:solidFill>
                        <a:srgbClr val="40C9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70293">
                <a:tc>
                  <a:txBody>
                    <a:bodyPr/>
                    <a:lstStyle/>
                    <a:p>
                      <a:pPr algn="just" fontAlgn="t"/>
                      <a:r>
                        <a:rPr lang="en-US" dirty="0" err="1">
                          <a:solidFill>
                            <a:srgbClr val="333333"/>
                          </a:solidFill>
                          <a:effectLst/>
                          <a:latin typeface="inter-regular"/>
                        </a:rPr>
                        <a:t>MouseInputAdapter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MouseInputListener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0293">
                <a:tc>
                  <a:txBody>
                    <a:bodyPr/>
                    <a:lstStyle/>
                    <a:p>
                      <a:pPr algn="just" fontAlgn="t"/>
                      <a:r>
                        <a:rPr lang="en-US">
                          <a:solidFill>
                            <a:srgbClr val="333333"/>
                          </a:solidFill>
                          <a:effectLst/>
                          <a:latin typeface="inter-regular"/>
                        </a:rPr>
                        <a:t>InternalFrameAdapter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InternalFrameListener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6" name="Rectangle 1"/>
          <p:cNvSpPr>
            <a:spLocks noChangeArrowheads="1"/>
          </p:cNvSpPr>
          <p:nvPr/>
        </p:nvSpPr>
        <p:spPr bwMode="auto">
          <a:xfrm>
            <a:off x="1796674" y="2996934"/>
            <a:ext cx="397198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610B38"/>
                </a:solidFill>
                <a:effectLst/>
                <a:latin typeface="erdana"/>
              </a:rPr>
              <a:t>javax.swing.event</a:t>
            </a:r>
            <a:r>
              <a:rPr kumimoji="0" lang="en-US" altLang="en-US" sz="1800" b="1" i="0" u="none" strike="noStrike" cap="none" normalizeH="0" baseline="0" dirty="0" smtClean="0">
                <a:ln>
                  <a:noFill/>
                </a:ln>
                <a:solidFill>
                  <a:srgbClr val="610B38"/>
                </a:solidFill>
                <a:effectLst/>
                <a:latin typeface="erdana"/>
              </a:rPr>
              <a:t> Adapter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825988" y="187320"/>
            <a:ext cx="4879611" cy="369332"/>
          </a:xfrm>
          <a:prstGeom prst="rect">
            <a:avLst/>
          </a:prstGeom>
        </p:spPr>
        <p:txBody>
          <a:bodyPr wrap="square">
            <a:spAutoFit/>
          </a:bodyPr>
          <a:lstStyle/>
          <a:p>
            <a:pPr lvl="0" defTabSz="914400" eaLnBrk="0" fontAlgn="base" hangingPunct="0">
              <a:spcBef>
                <a:spcPct val="0"/>
              </a:spcBef>
              <a:spcAft>
                <a:spcPct val="0"/>
              </a:spcAft>
            </a:pPr>
            <a:r>
              <a:rPr lang="en-US" altLang="en-US" b="1" dirty="0" err="1">
                <a:solidFill>
                  <a:srgbClr val="610B38"/>
                </a:solidFill>
                <a:latin typeface="erdana"/>
              </a:rPr>
              <a:t>java.awt.dnd</a:t>
            </a:r>
            <a:r>
              <a:rPr lang="en-US" altLang="en-US" b="1" dirty="0">
                <a:solidFill>
                  <a:srgbClr val="610B38"/>
                </a:solidFill>
                <a:latin typeface="erdana"/>
              </a:rPr>
              <a:t> Adapter classes</a:t>
            </a:r>
          </a:p>
        </p:txBody>
      </p:sp>
    </p:spTree>
    <p:extLst>
      <p:ext uri="{BB962C8B-B14F-4D97-AF65-F5344CB8AC3E}">
        <p14:creationId xmlns:p14="http://schemas.microsoft.com/office/powerpoint/2010/main" val="2050032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2940" y="0"/>
            <a:ext cx="10628243" cy="6186309"/>
          </a:xfrm>
          <a:prstGeom prst="rect">
            <a:avLst/>
          </a:prstGeom>
        </p:spPr>
        <p:txBody>
          <a:bodyPr wrap="square">
            <a:spAutoFit/>
          </a:bodyPr>
          <a:lstStyle/>
          <a:p>
            <a:pPr algn="just"/>
            <a:r>
              <a:rPr lang="en-US" b="1" dirty="0" smtClean="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java.awt</a:t>
            </a:r>
            <a:r>
              <a:rPr lang="en-US" dirty="0">
                <a:solidFill>
                  <a:srgbClr val="000000"/>
                </a:solidFill>
                <a:latin typeface="inter-regular"/>
              </a:rPr>
              <a:t>.*;    </a:t>
            </a:r>
          </a:p>
          <a:p>
            <a:pPr algn="just"/>
            <a:r>
              <a:rPr lang="en-US" b="1" dirty="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java.awt.event</a:t>
            </a:r>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AdapterExample</a:t>
            </a:r>
            <a:r>
              <a:rPr lang="en-US" dirty="0">
                <a:solidFill>
                  <a:srgbClr val="000000"/>
                </a:solidFill>
                <a:latin typeface="inter-regular"/>
              </a:rPr>
              <a:t> {   </a:t>
            </a:r>
          </a:p>
          <a:p>
            <a:pPr algn="just"/>
            <a:r>
              <a:rPr lang="en-US" dirty="0">
                <a:solidFill>
                  <a:srgbClr val="000000"/>
                </a:solidFill>
                <a:latin typeface="inter-regular"/>
              </a:rPr>
              <a:t>  Frame f;    </a:t>
            </a:r>
          </a:p>
          <a:p>
            <a:pPr algn="just"/>
            <a:r>
              <a:rPr lang="en-US" dirty="0">
                <a:solidFill>
                  <a:srgbClr val="000000"/>
                </a:solidFill>
                <a:latin typeface="inter-regular"/>
              </a:rPr>
              <a:t>    </a:t>
            </a:r>
            <a:r>
              <a:rPr lang="en-US" dirty="0" err="1">
                <a:solidFill>
                  <a:srgbClr val="000000"/>
                </a:solidFill>
                <a:latin typeface="inter-regular"/>
              </a:rPr>
              <a:t>AdapterExample</a:t>
            </a:r>
            <a:r>
              <a:rPr lang="en-US" dirty="0">
                <a:solidFill>
                  <a:srgbClr val="000000"/>
                </a:solidFill>
                <a:latin typeface="inter-regular"/>
              </a:rPr>
              <a:t>() {    </a:t>
            </a:r>
          </a:p>
          <a:p>
            <a:pPr algn="just"/>
            <a:r>
              <a:rPr lang="en-US" dirty="0">
                <a:solidFill>
                  <a:srgbClr val="000000"/>
                </a:solidFill>
                <a:latin typeface="inter-regular"/>
              </a:rPr>
              <a:t>      f = </a:t>
            </a:r>
            <a:r>
              <a:rPr lang="en-US" b="1" dirty="0">
                <a:solidFill>
                  <a:srgbClr val="006699"/>
                </a:solidFill>
                <a:latin typeface="inter-regular"/>
              </a:rPr>
              <a:t>new</a:t>
            </a:r>
            <a:r>
              <a:rPr lang="en-US" dirty="0">
                <a:solidFill>
                  <a:srgbClr val="000000"/>
                </a:solidFill>
                <a:latin typeface="inter-regular"/>
              </a:rPr>
              <a:t> Frame (</a:t>
            </a:r>
            <a:r>
              <a:rPr lang="en-US" dirty="0">
                <a:solidFill>
                  <a:srgbClr val="0000FF"/>
                </a:solidFill>
                <a:latin typeface="inter-regular"/>
              </a:rPr>
              <a:t>"Window Adapter"</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f.addWindowListener</a:t>
            </a:r>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WindowAdapter</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windowClosing</a:t>
            </a:r>
            <a:r>
              <a:rPr lang="en-US" dirty="0">
                <a:solidFill>
                  <a:srgbClr val="000000"/>
                </a:solidFill>
                <a:latin typeface="inter-regular"/>
              </a:rPr>
              <a:t> (</a:t>
            </a:r>
            <a:r>
              <a:rPr lang="en-US" dirty="0" err="1">
                <a:solidFill>
                  <a:srgbClr val="000000"/>
                </a:solidFill>
                <a:latin typeface="inter-regular"/>
              </a:rPr>
              <a:t>WindowEvent</a:t>
            </a:r>
            <a:r>
              <a:rPr lang="en-US" dirty="0">
                <a:solidFill>
                  <a:srgbClr val="000000"/>
                </a:solidFill>
                <a:latin typeface="inter-regular"/>
              </a:rPr>
              <a:t> e) {    </a:t>
            </a:r>
          </a:p>
          <a:p>
            <a:pPr algn="just"/>
            <a:r>
              <a:rPr lang="en-US" dirty="0">
                <a:solidFill>
                  <a:srgbClr val="000000"/>
                </a:solidFill>
                <a:latin typeface="inter-regular"/>
              </a:rPr>
              <a:t>                </a:t>
            </a:r>
            <a:r>
              <a:rPr lang="en-US" dirty="0" err="1">
                <a:solidFill>
                  <a:srgbClr val="000000"/>
                </a:solidFill>
                <a:latin typeface="inter-regular"/>
              </a:rPr>
              <a:t>f.dispose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f.setSize</a:t>
            </a:r>
            <a:r>
              <a:rPr lang="en-US" dirty="0">
                <a:solidFill>
                  <a:srgbClr val="000000"/>
                </a:solidFill>
                <a:latin typeface="inter-regular"/>
              </a:rPr>
              <a:t> (</a:t>
            </a:r>
            <a:r>
              <a:rPr lang="en-US" dirty="0">
                <a:solidFill>
                  <a:srgbClr val="C00000"/>
                </a:solidFill>
                <a:latin typeface="inter-regular"/>
              </a:rPr>
              <a:t>400</a:t>
            </a:r>
            <a:r>
              <a:rPr lang="en-US" dirty="0">
                <a:solidFill>
                  <a:srgbClr val="000000"/>
                </a:solidFill>
                <a:latin typeface="inter-regular"/>
              </a:rPr>
              <a:t>, </a:t>
            </a:r>
            <a:r>
              <a:rPr lang="en-US" dirty="0">
                <a:solidFill>
                  <a:srgbClr val="C00000"/>
                </a:solidFill>
                <a:latin typeface="inter-regular"/>
              </a:rPr>
              <a:t>400</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f.setLayout</a:t>
            </a:r>
            <a:r>
              <a:rPr lang="en-US" dirty="0">
                <a:solidFill>
                  <a:srgbClr val="000000"/>
                </a:solidFill>
                <a:latin typeface="inter-regular"/>
              </a:rPr>
              <a:t> (</a:t>
            </a:r>
            <a:r>
              <a:rPr lang="en-US" b="1" dirty="0">
                <a:solidFill>
                  <a:srgbClr val="006699"/>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f.setVisible</a:t>
            </a:r>
            <a:r>
              <a:rPr lang="en-US" dirty="0">
                <a:solidFill>
                  <a:srgbClr val="000000"/>
                </a:solidFill>
                <a:latin typeface="inter-regular"/>
              </a:rPr>
              <a:t> (</a:t>
            </a:r>
            <a:r>
              <a:rPr lang="en-US" b="1" dirty="0">
                <a:solidFill>
                  <a:srgbClr val="006699"/>
                </a:solidFill>
                <a:latin typeface="inter-regular"/>
              </a:rPr>
              <a:t>true</a:t>
            </a:r>
            <a:r>
              <a:rPr lang="en-US" dirty="0">
                <a:solidFill>
                  <a:srgbClr val="000000"/>
                </a:solidFill>
                <a:latin typeface="inter-regular"/>
              </a:rPr>
              <a:t>);        </a:t>
            </a:r>
            <a:endParaRPr lang="en-US" dirty="0" smtClean="0">
              <a:solidFill>
                <a:srgbClr val="000000"/>
              </a:solidFill>
              <a:latin typeface="inter-regular"/>
            </a:endParaRPr>
          </a:p>
          <a:p>
            <a:pPr algn="just"/>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AdapterExample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892859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7009" y="0"/>
            <a:ext cx="8812696" cy="6186309"/>
          </a:xfrm>
          <a:prstGeom prst="rect">
            <a:avLst/>
          </a:prstGeom>
        </p:spPr>
        <p:txBody>
          <a:bodyPr wrap="square">
            <a:spAutoFit/>
          </a:bodyPr>
          <a:lstStyle/>
          <a:p>
            <a:pPr algn="just"/>
            <a:r>
              <a:rPr lang="en-US" b="1" dirty="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java.awt</a:t>
            </a:r>
            <a:r>
              <a:rPr lang="en-US" dirty="0">
                <a:solidFill>
                  <a:srgbClr val="000000"/>
                </a:solidFill>
                <a:latin typeface="inter-regular"/>
              </a:rPr>
              <a:t>.*;    </a:t>
            </a:r>
          </a:p>
          <a:p>
            <a:pPr algn="just"/>
            <a:r>
              <a:rPr lang="en-US" b="1" dirty="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java.awt.event</a:t>
            </a:r>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MouseAdapterExample</a:t>
            </a:r>
            <a:r>
              <a:rPr lang="en-US" dirty="0">
                <a:solidFill>
                  <a:srgbClr val="000000"/>
                </a:solidFill>
                <a:latin typeface="inter-regular"/>
              </a:rPr>
              <a:t> </a:t>
            </a:r>
            <a:r>
              <a:rPr lang="en-US" b="1" dirty="0">
                <a:solidFill>
                  <a:srgbClr val="006699"/>
                </a:solidFill>
                <a:latin typeface="inter-regular"/>
              </a:rPr>
              <a:t>extends</a:t>
            </a:r>
            <a:r>
              <a:rPr lang="en-US" dirty="0">
                <a:solidFill>
                  <a:srgbClr val="000000"/>
                </a:solidFill>
                <a:latin typeface="inter-regular"/>
              </a:rPr>
              <a:t> </a:t>
            </a:r>
            <a:r>
              <a:rPr lang="en-US" dirty="0" err="1">
                <a:solidFill>
                  <a:srgbClr val="000000"/>
                </a:solidFill>
                <a:latin typeface="inter-regular"/>
              </a:rPr>
              <a:t>MouseAdapter</a:t>
            </a:r>
            <a:r>
              <a:rPr lang="en-US" dirty="0">
                <a:solidFill>
                  <a:srgbClr val="000000"/>
                </a:solidFill>
                <a:latin typeface="inter-regular"/>
              </a:rPr>
              <a:t> {    </a:t>
            </a:r>
          </a:p>
          <a:p>
            <a:pPr algn="just"/>
            <a:r>
              <a:rPr lang="en-US" dirty="0">
                <a:solidFill>
                  <a:srgbClr val="000000"/>
                </a:solidFill>
                <a:latin typeface="inter-regular"/>
              </a:rPr>
              <a:t>   Frame f;    </a:t>
            </a:r>
          </a:p>
          <a:p>
            <a:pPr algn="just"/>
            <a:r>
              <a:rPr lang="en-US" dirty="0">
                <a:solidFill>
                  <a:srgbClr val="000000"/>
                </a:solidFill>
                <a:latin typeface="inter-regular"/>
              </a:rPr>
              <a:t>    </a:t>
            </a:r>
            <a:r>
              <a:rPr lang="en-US" dirty="0" err="1">
                <a:solidFill>
                  <a:srgbClr val="000000"/>
                </a:solidFill>
                <a:latin typeface="inter-regular"/>
              </a:rPr>
              <a:t>MouseAdapterExample</a:t>
            </a:r>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f = </a:t>
            </a:r>
            <a:r>
              <a:rPr lang="en-US" b="1" dirty="0">
                <a:solidFill>
                  <a:srgbClr val="006699"/>
                </a:solidFill>
                <a:latin typeface="inter-regular"/>
              </a:rPr>
              <a:t>new</a:t>
            </a:r>
            <a:r>
              <a:rPr lang="en-US" dirty="0">
                <a:solidFill>
                  <a:srgbClr val="000000"/>
                </a:solidFill>
                <a:latin typeface="inter-regular"/>
              </a:rPr>
              <a:t> Frame (</a:t>
            </a:r>
            <a:r>
              <a:rPr lang="en-US" dirty="0">
                <a:solidFill>
                  <a:srgbClr val="0000FF"/>
                </a:solidFill>
                <a:latin typeface="inter-regular"/>
              </a:rPr>
              <a:t>"Mouse Adapter"</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f.addMouseListener</a:t>
            </a:r>
            <a:r>
              <a:rPr lang="en-US" dirty="0">
                <a:solidFill>
                  <a:srgbClr val="000000"/>
                </a:solidFill>
                <a:latin typeface="inter-regular"/>
              </a:rPr>
              <a:t>(</a:t>
            </a:r>
            <a:r>
              <a:rPr lang="en-US" b="1" dirty="0">
                <a:solidFill>
                  <a:srgbClr val="006699"/>
                </a:solidFill>
                <a:latin typeface="inter-regular"/>
              </a:rPr>
              <a:t>this</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f.setSize</a:t>
            </a:r>
            <a:r>
              <a:rPr lang="en-US" dirty="0">
                <a:solidFill>
                  <a:srgbClr val="000000"/>
                </a:solidFill>
                <a:latin typeface="inter-regular"/>
              </a:rPr>
              <a:t> (</a:t>
            </a:r>
            <a:r>
              <a:rPr lang="en-US" dirty="0">
                <a:solidFill>
                  <a:srgbClr val="C00000"/>
                </a:solidFill>
                <a:latin typeface="inter-regular"/>
              </a:rPr>
              <a:t>300</a:t>
            </a:r>
            <a:r>
              <a:rPr lang="en-US" dirty="0">
                <a:solidFill>
                  <a:srgbClr val="000000"/>
                </a:solidFill>
                <a:latin typeface="inter-regular"/>
              </a:rPr>
              <a:t>, </a:t>
            </a:r>
            <a:r>
              <a:rPr lang="en-US" dirty="0">
                <a:solidFill>
                  <a:srgbClr val="C00000"/>
                </a:solidFill>
                <a:latin typeface="inter-regular"/>
              </a:rPr>
              <a:t>300</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f.setLayout</a:t>
            </a:r>
            <a:r>
              <a:rPr lang="en-US" dirty="0">
                <a:solidFill>
                  <a:srgbClr val="000000"/>
                </a:solidFill>
                <a:latin typeface="inter-regular"/>
              </a:rPr>
              <a:t> (</a:t>
            </a:r>
            <a:r>
              <a:rPr lang="en-US" b="1" dirty="0">
                <a:solidFill>
                  <a:srgbClr val="006699"/>
                </a:solidFill>
                <a:latin typeface="inter-regular"/>
              </a:rPr>
              <a:t>null</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f.setVisible</a:t>
            </a:r>
            <a:r>
              <a:rPr lang="en-US" dirty="0">
                <a:solidFill>
                  <a:srgbClr val="000000"/>
                </a:solidFill>
                <a:latin typeface="inter-regular"/>
              </a:rPr>
              <a:t> (</a:t>
            </a:r>
            <a:r>
              <a:rPr lang="en-US" b="1" dirty="0">
                <a:solidFill>
                  <a:srgbClr val="006699"/>
                </a:solidFill>
                <a:latin typeface="inter-regular"/>
              </a:rPr>
              <a:t>true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mouseClicked</a:t>
            </a:r>
            <a:r>
              <a:rPr lang="en-US" dirty="0">
                <a:solidFill>
                  <a:srgbClr val="000000"/>
                </a:solidFill>
                <a:latin typeface="inter-regular"/>
              </a:rPr>
              <a:t> (</a:t>
            </a:r>
            <a:r>
              <a:rPr lang="en-US" dirty="0" err="1">
                <a:solidFill>
                  <a:srgbClr val="000000"/>
                </a:solidFill>
                <a:latin typeface="inter-regular"/>
              </a:rPr>
              <a:t>MouseEvent</a:t>
            </a:r>
            <a:r>
              <a:rPr lang="en-US" dirty="0">
                <a:solidFill>
                  <a:srgbClr val="000000"/>
                </a:solidFill>
                <a:latin typeface="inter-regular"/>
              </a:rPr>
              <a:t> e) {   </a:t>
            </a:r>
          </a:p>
          <a:p>
            <a:pPr algn="just"/>
            <a:r>
              <a:rPr lang="en-US" dirty="0">
                <a:solidFill>
                  <a:srgbClr val="000000"/>
                </a:solidFill>
                <a:latin typeface="inter-regular"/>
              </a:rPr>
              <a:t>      Graphics g = </a:t>
            </a:r>
            <a:r>
              <a:rPr lang="en-US" dirty="0" err="1">
                <a:solidFill>
                  <a:srgbClr val="000000"/>
                </a:solidFill>
                <a:latin typeface="inter-regular"/>
              </a:rPr>
              <a:t>f.getGraphics</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g.setColor</a:t>
            </a:r>
            <a:r>
              <a:rPr lang="en-US" dirty="0">
                <a:solidFill>
                  <a:srgbClr val="000000"/>
                </a:solidFill>
                <a:latin typeface="inter-regular"/>
              </a:rPr>
              <a:t> (</a:t>
            </a:r>
            <a:r>
              <a:rPr lang="en-US" dirty="0" err="1">
                <a:solidFill>
                  <a:srgbClr val="000000"/>
                </a:solidFill>
                <a:latin typeface="inter-regular"/>
              </a:rPr>
              <a:t>Color.BLUE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g.fillOval</a:t>
            </a:r>
            <a:r>
              <a:rPr lang="en-US" dirty="0">
                <a:solidFill>
                  <a:srgbClr val="000000"/>
                </a:solidFill>
                <a:latin typeface="inter-regular"/>
              </a:rPr>
              <a:t> (</a:t>
            </a:r>
            <a:r>
              <a:rPr lang="en-US" dirty="0" err="1">
                <a:solidFill>
                  <a:srgbClr val="000000"/>
                </a:solidFill>
                <a:latin typeface="inter-regular"/>
              </a:rPr>
              <a:t>e.getX</a:t>
            </a:r>
            <a:r>
              <a:rPr lang="en-US" dirty="0">
                <a:solidFill>
                  <a:srgbClr val="000000"/>
                </a:solidFill>
                <a:latin typeface="inter-regular"/>
              </a:rPr>
              <a:t>(), </a:t>
            </a:r>
            <a:r>
              <a:rPr lang="en-US" dirty="0" err="1">
                <a:solidFill>
                  <a:srgbClr val="000000"/>
                </a:solidFill>
                <a:latin typeface="inter-regular"/>
              </a:rPr>
              <a:t>e.getY</a:t>
            </a:r>
            <a:r>
              <a:rPr lang="en-US" dirty="0">
                <a:solidFill>
                  <a:srgbClr val="000000"/>
                </a:solidFill>
                <a:latin typeface="inter-regular"/>
              </a:rPr>
              <a:t>(), </a:t>
            </a:r>
            <a:r>
              <a:rPr lang="en-US" dirty="0">
                <a:solidFill>
                  <a:srgbClr val="C00000"/>
                </a:solidFill>
                <a:latin typeface="inter-regular"/>
              </a:rPr>
              <a:t>30</a:t>
            </a:r>
            <a:r>
              <a:rPr lang="en-US" dirty="0">
                <a:solidFill>
                  <a:srgbClr val="000000"/>
                </a:solidFill>
                <a:latin typeface="inter-regular"/>
              </a:rPr>
              <a:t>, </a:t>
            </a:r>
            <a:r>
              <a:rPr lang="en-US" dirty="0">
                <a:solidFill>
                  <a:srgbClr val="C00000"/>
                </a:solidFill>
                <a:latin typeface="inter-regular"/>
              </a:rPr>
              <a:t>30</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MouseAdapterExample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533338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Layout Management</a:t>
            </a:r>
            <a:endParaRPr lang="en-US" dirty="0"/>
          </a:p>
        </p:txBody>
      </p:sp>
      <p:sp>
        <p:nvSpPr>
          <p:cNvPr id="3" name="Content Placeholder 2"/>
          <p:cNvSpPr>
            <a:spLocks noGrp="1"/>
          </p:cNvSpPr>
          <p:nvPr>
            <p:ph idx="1"/>
          </p:nvPr>
        </p:nvSpPr>
        <p:spPr>
          <a:xfrm>
            <a:off x="838200" y="1661350"/>
            <a:ext cx="10515600" cy="4443235"/>
          </a:xfrm>
        </p:spPr>
        <p:txBody>
          <a:bodyPr>
            <a:normAutofit/>
          </a:bodyPr>
          <a:lstStyle/>
          <a:p>
            <a:pPr algn="just"/>
            <a:r>
              <a:rPr lang="en-US" sz="2000" dirty="0"/>
              <a:t>The </a:t>
            </a:r>
            <a:r>
              <a:rPr lang="en-US" sz="2000" dirty="0" err="1"/>
              <a:t>LayoutManagers</a:t>
            </a:r>
            <a:r>
              <a:rPr lang="en-US" sz="2000" dirty="0"/>
              <a:t> are used to arrange components in a particular manner. </a:t>
            </a:r>
            <a:r>
              <a:rPr lang="en-US" sz="2000" dirty="0" err="1"/>
              <a:t>LayoutManager</a:t>
            </a:r>
            <a:r>
              <a:rPr lang="en-US" sz="2000" dirty="0"/>
              <a:t> is an interface that is implemented by all the classes of layout managers. There are following classes that represents the layout managers</a:t>
            </a:r>
            <a:r>
              <a:rPr lang="en-US" sz="2000" dirty="0" smtClean="0"/>
              <a:t>:</a:t>
            </a:r>
          </a:p>
          <a:p>
            <a:pPr lvl="1"/>
            <a:r>
              <a:rPr lang="en-US" sz="2000" dirty="0" err="1"/>
              <a:t>java.awt.BorderLayout</a:t>
            </a:r>
            <a:endParaRPr lang="en-US" sz="2000" dirty="0"/>
          </a:p>
          <a:p>
            <a:pPr lvl="1"/>
            <a:r>
              <a:rPr lang="en-US" sz="2000" dirty="0" err="1"/>
              <a:t>java.awt.FlowLayout</a:t>
            </a:r>
            <a:endParaRPr lang="en-US" sz="2000" dirty="0"/>
          </a:p>
          <a:p>
            <a:pPr lvl="1"/>
            <a:r>
              <a:rPr lang="en-US" sz="2000" dirty="0" err="1" smtClean="0"/>
              <a:t>java.awt.GridLayout</a:t>
            </a:r>
            <a:endParaRPr lang="en-US" sz="2000" dirty="0" smtClean="0"/>
          </a:p>
          <a:p>
            <a:pPr lvl="1"/>
            <a:r>
              <a:rPr lang="en-US" sz="2000" dirty="0" err="1" smtClean="0"/>
              <a:t>java.awt.GridBagLayout</a:t>
            </a:r>
            <a:endParaRPr lang="en-US" sz="2000" dirty="0" smtClean="0"/>
          </a:p>
          <a:p>
            <a:pPr lvl="1"/>
            <a:r>
              <a:rPr lang="en-US" sz="2000" dirty="0" err="1" smtClean="0"/>
              <a:t>java.awt.GroupLayout</a:t>
            </a:r>
            <a:endParaRPr lang="en-US" sz="2000" dirty="0"/>
          </a:p>
          <a:p>
            <a:pPr lvl="1"/>
            <a:endParaRPr lang="en-US" sz="2000" dirty="0"/>
          </a:p>
          <a:p>
            <a:endParaRPr lang="en-US" sz="2000" dirty="0"/>
          </a:p>
        </p:txBody>
      </p:sp>
    </p:spTree>
    <p:extLst>
      <p:ext uri="{BB962C8B-B14F-4D97-AF65-F5344CB8AC3E}">
        <p14:creationId xmlns:p14="http://schemas.microsoft.com/office/powerpoint/2010/main" val="8710207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BorderLayout</a:t>
            </a:r>
            <a:endParaRPr lang="en-US" dirty="0"/>
          </a:p>
        </p:txBody>
      </p:sp>
      <p:sp>
        <p:nvSpPr>
          <p:cNvPr id="3" name="Content Placeholder 2"/>
          <p:cNvSpPr>
            <a:spLocks noGrp="1"/>
          </p:cNvSpPr>
          <p:nvPr>
            <p:ph idx="1"/>
          </p:nvPr>
        </p:nvSpPr>
        <p:spPr>
          <a:xfrm>
            <a:off x="1451579" y="1661350"/>
            <a:ext cx="9603275" cy="4520509"/>
          </a:xfrm>
        </p:spPr>
        <p:txBody>
          <a:bodyPr/>
          <a:lstStyle/>
          <a:p>
            <a:r>
              <a:rPr lang="en-US" dirty="0"/>
              <a:t>The </a:t>
            </a:r>
            <a:r>
              <a:rPr lang="en-US" dirty="0" err="1"/>
              <a:t>BorderLayout</a:t>
            </a:r>
            <a:r>
              <a:rPr lang="en-US" dirty="0"/>
              <a:t> is used to arrange the components in five regions: north, south, east, west, and center. </a:t>
            </a:r>
            <a:endParaRPr lang="en-US" dirty="0" smtClean="0"/>
          </a:p>
          <a:p>
            <a:r>
              <a:rPr lang="en-US" dirty="0" smtClean="0"/>
              <a:t>Each </a:t>
            </a:r>
            <a:r>
              <a:rPr lang="en-US" dirty="0"/>
              <a:t>region (area) may contain one component only. It is the default layout of a frame or window. The </a:t>
            </a:r>
            <a:r>
              <a:rPr lang="en-US" dirty="0" err="1"/>
              <a:t>BorderLayout</a:t>
            </a:r>
            <a:r>
              <a:rPr lang="en-US" dirty="0"/>
              <a:t> provides five constants for each region</a:t>
            </a:r>
            <a:r>
              <a:rPr lang="en-US" dirty="0" smtClean="0"/>
              <a:t>:</a:t>
            </a:r>
          </a:p>
          <a:p>
            <a:pPr marL="0" indent="0">
              <a:buNone/>
            </a:pPr>
            <a:r>
              <a:rPr lang="en-US" b="1" dirty="0"/>
              <a:t>public static final </a:t>
            </a:r>
            <a:r>
              <a:rPr lang="en-US" b="1" dirty="0" err="1"/>
              <a:t>int</a:t>
            </a:r>
            <a:r>
              <a:rPr lang="en-US" b="1" dirty="0"/>
              <a:t> NORTH</a:t>
            </a:r>
            <a:endParaRPr lang="en-US" dirty="0"/>
          </a:p>
          <a:p>
            <a:pPr marL="0" indent="0">
              <a:buNone/>
            </a:pPr>
            <a:r>
              <a:rPr lang="en-US" b="1" dirty="0" smtClean="0"/>
              <a:t>public </a:t>
            </a:r>
            <a:r>
              <a:rPr lang="en-US" b="1" dirty="0"/>
              <a:t>static final </a:t>
            </a:r>
            <a:r>
              <a:rPr lang="en-US" b="1" dirty="0" err="1"/>
              <a:t>int</a:t>
            </a:r>
            <a:r>
              <a:rPr lang="en-US" b="1" dirty="0"/>
              <a:t> SOUTH</a:t>
            </a:r>
            <a:endParaRPr lang="en-US" dirty="0"/>
          </a:p>
          <a:p>
            <a:pPr marL="0" indent="0">
              <a:buNone/>
            </a:pPr>
            <a:r>
              <a:rPr lang="en-US" b="1" dirty="0"/>
              <a:t>public static final </a:t>
            </a:r>
            <a:r>
              <a:rPr lang="en-US" b="1" dirty="0" err="1"/>
              <a:t>int</a:t>
            </a:r>
            <a:r>
              <a:rPr lang="en-US" b="1" dirty="0"/>
              <a:t> EAST</a:t>
            </a:r>
            <a:endParaRPr lang="en-US" dirty="0"/>
          </a:p>
          <a:p>
            <a:pPr marL="0" indent="0">
              <a:buNone/>
            </a:pPr>
            <a:r>
              <a:rPr lang="en-US" b="1" dirty="0"/>
              <a:t>public static final </a:t>
            </a:r>
            <a:r>
              <a:rPr lang="en-US" b="1" dirty="0" err="1"/>
              <a:t>int</a:t>
            </a:r>
            <a:r>
              <a:rPr lang="en-US" b="1" dirty="0"/>
              <a:t> WEST</a:t>
            </a:r>
            <a:endParaRPr lang="en-US" dirty="0"/>
          </a:p>
          <a:p>
            <a:pPr marL="0" indent="0">
              <a:buNone/>
            </a:pPr>
            <a:r>
              <a:rPr lang="en-US" b="1" dirty="0"/>
              <a:t>public static final </a:t>
            </a:r>
            <a:r>
              <a:rPr lang="en-US" b="1" dirty="0" err="1"/>
              <a:t>int</a:t>
            </a:r>
            <a:r>
              <a:rPr lang="en-US" b="1" dirty="0"/>
              <a:t> CENTER</a:t>
            </a:r>
            <a:endParaRPr lang="en-US" dirty="0"/>
          </a:p>
          <a:p>
            <a:endParaRPr lang="en-US" dirty="0"/>
          </a:p>
        </p:txBody>
      </p:sp>
    </p:spTree>
    <p:extLst>
      <p:ext uri="{BB962C8B-B14F-4D97-AF65-F5344CB8AC3E}">
        <p14:creationId xmlns:p14="http://schemas.microsoft.com/office/powerpoint/2010/main" val="753840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6363"/>
            <a:ext cx="10515600" cy="330200"/>
          </a:xfrm>
        </p:spPr>
        <p:txBody>
          <a:bodyPr>
            <a:normAutofit fontScale="90000"/>
          </a:bodyPr>
          <a:lstStyle/>
          <a:p>
            <a:pPr algn="ctr"/>
            <a:r>
              <a:rPr lang="en-US" sz="3000" dirty="0" err="1" smtClean="0"/>
              <a:t>BorderLayout</a:t>
            </a:r>
            <a:endParaRPr lang="en-US" sz="3000" dirty="0"/>
          </a:p>
        </p:txBody>
      </p:sp>
      <p:sp>
        <p:nvSpPr>
          <p:cNvPr id="4" name="Rectangle 3"/>
          <p:cNvSpPr/>
          <p:nvPr/>
        </p:nvSpPr>
        <p:spPr>
          <a:xfrm>
            <a:off x="0" y="-94912"/>
            <a:ext cx="6439437" cy="6340197"/>
          </a:xfrm>
          <a:prstGeom prst="rect">
            <a:avLst/>
          </a:prstGeom>
        </p:spPr>
        <p:txBody>
          <a:bodyPr wrap="square">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smtClean="0">
                <a:solidFill>
                  <a:srgbClr val="000000"/>
                </a:solidFill>
                <a:latin typeface="Times New Roman" panose="02020603050405020304" pitchFamily="18" charset="0"/>
                <a:cs typeface="Times New Roman" panose="02020603050405020304" pitchFamily="18" charset="0"/>
              </a:rPr>
              <a:t>.*; </a:t>
            </a:r>
          </a:p>
          <a:p>
            <a:r>
              <a:rPr lang="en-US" b="1" dirty="0" smtClean="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javax.swing</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Border {  </a:t>
            </a:r>
          </a:p>
          <a:p>
            <a:r>
              <a:rPr lang="en-US" dirty="0" err="1">
                <a:solidFill>
                  <a:srgbClr val="000000"/>
                </a:solidFill>
                <a:latin typeface="Times New Roman" panose="02020603050405020304" pitchFamily="18" charset="0"/>
                <a:cs typeface="Times New Roman" panose="02020603050405020304" pitchFamily="18" charset="0"/>
              </a:rPr>
              <a:t>JFrame</a:t>
            </a:r>
            <a:r>
              <a:rPr lang="en-US" dirty="0">
                <a:solidFill>
                  <a:srgbClr val="000000"/>
                </a:solidFill>
                <a:latin typeface="Times New Roman" panose="02020603050405020304" pitchFamily="18" charset="0"/>
                <a:cs typeface="Times New Roman" panose="02020603050405020304" pitchFamily="18" charset="0"/>
              </a:rPr>
              <a:t> f;  </a:t>
            </a:r>
          </a:p>
          <a:p>
            <a:r>
              <a:rPr lang="en-US" dirty="0">
                <a:solidFill>
                  <a:srgbClr val="000000"/>
                </a:solidFill>
                <a:latin typeface="Times New Roman" panose="02020603050405020304" pitchFamily="18" charset="0"/>
                <a:cs typeface="Times New Roman" panose="02020603050405020304" pitchFamily="18" charset="0"/>
              </a:rPr>
              <a:t>Border(){  </a:t>
            </a:r>
          </a:p>
          <a:p>
            <a:r>
              <a:rPr lang="en-US" dirty="0">
                <a:solidFill>
                  <a:srgbClr val="000000"/>
                </a:solidFill>
                <a:latin typeface="Times New Roman" panose="02020603050405020304" pitchFamily="18" charset="0"/>
                <a:cs typeface="Times New Roman" panose="02020603050405020304" pitchFamily="18" charset="0"/>
              </a:rPr>
              <a:t>    f=</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JFrame</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b1=</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"NORTH</a:t>
            </a:r>
            <a:r>
              <a:rPr lang="en-US" dirty="0" smtClean="0">
                <a:solidFill>
                  <a:srgbClr val="0000FF"/>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b2=</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"SOUTH</a:t>
            </a:r>
            <a:r>
              <a:rPr lang="en-US" dirty="0" smtClean="0">
                <a:solidFill>
                  <a:srgbClr val="0000FF"/>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b3=</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"EAST</a:t>
            </a:r>
            <a:r>
              <a:rPr lang="en-US" dirty="0" smtClean="0">
                <a:solidFill>
                  <a:srgbClr val="0000FF"/>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b4=</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"WEST</a:t>
            </a:r>
            <a:r>
              <a:rPr lang="en-US" dirty="0" smtClean="0">
                <a:solidFill>
                  <a:srgbClr val="0000FF"/>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b5=</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"CENTER</a:t>
            </a:r>
            <a:r>
              <a:rPr lang="en-US" dirty="0" smtClean="0">
                <a:solidFill>
                  <a:srgbClr val="0000FF"/>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p>
          <a:p>
            <a:pPr>
              <a:spcBef>
                <a:spcPts val="600"/>
              </a:spcBef>
            </a:pP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(b1,BorderLayout.NORTH);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(b2,BorderLayout.SOUTH);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(b3,BorderLayout.EAST);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(b4,BorderLayout.WEST);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(b5,BorderLayout.CENTER</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p>
          <a:p>
            <a:pPr>
              <a:spcBef>
                <a:spcPts val="600"/>
              </a:spcBef>
            </a:pP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f.setSize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300</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f.setVisible</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static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main(String[] </a:t>
            </a:r>
            <a:r>
              <a:rPr lang="en-US" dirty="0" err="1">
                <a:solidFill>
                  <a:srgbClr val="000000"/>
                </a:solidFill>
                <a:latin typeface="Times New Roman" panose="02020603050405020304" pitchFamily="18" charset="0"/>
                <a:cs typeface="Times New Roman" panose="02020603050405020304" pitchFamily="18" charset="0"/>
              </a:rPr>
              <a:t>args</a:t>
            </a:r>
            <a:r>
              <a:rPr lang="en-US" dirty="0">
                <a:solidFill>
                  <a:srgbClr val="000000"/>
                </a:solidFill>
                <a:latin typeface="Times New Roman" panose="02020603050405020304" pitchFamily="18" charset="0"/>
                <a:cs typeface="Times New Roman" panose="02020603050405020304" pitchFamily="18" charset="0"/>
              </a:rPr>
              <a:t>) {  </a:t>
            </a:r>
          </a:p>
          <a:p>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Border();  </a:t>
            </a:r>
          </a:p>
          <a:p>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1026" name="Picture 2" descr="BorderLayou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499" y="436563"/>
            <a:ext cx="5172501" cy="534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0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GridLayout</a:t>
            </a:r>
            <a:endParaRPr lang="en-US" dirty="0"/>
          </a:p>
        </p:txBody>
      </p:sp>
      <p:sp>
        <p:nvSpPr>
          <p:cNvPr id="3" name="Content Placeholder 2"/>
          <p:cNvSpPr>
            <a:spLocks noGrp="1"/>
          </p:cNvSpPr>
          <p:nvPr>
            <p:ph idx="1"/>
          </p:nvPr>
        </p:nvSpPr>
        <p:spPr>
          <a:xfrm>
            <a:off x="1451579" y="1661350"/>
            <a:ext cx="9603275" cy="3804995"/>
          </a:xfrm>
        </p:spPr>
        <p:txBody>
          <a:bodyPr/>
          <a:lstStyle/>
          <a:p>
            <a:r>
              <a:rPr lang="en-US" dirty="0"/>
              <a:t>The Java </a:t>
            </a:r>
            <a:r>
              <a:rPr lang="en-US" dirty="0" err="1"/>
              <a:t>GridLayout</a:t>
            </a:r>
            <a:r>
              <a:rPr lang="en-US" dirty="0"/>
              <a:t> class is used to arrange the components in a rectangular grid. One component is displayed in each rectangle</a:t>
            </a:r>
            <a:r>
              <a:rPr lang="en-US" dirty="0" smtClean="0"/>
              <a:t>.</a:t>
            </a:r>
          </a:p>
          <a:p>
            <a:r>
              <a:rPr lang="en-US" b="1" dirty="0" err="1"/>
              <a:t>GridLayout</a:t>
            </a:r>
            <a:r>
              <a:rPr lang="en-US" b="1" dirty="0"/>
              <a:t>():</a:t>
            </a:r>
            <a:r>
              <a:rPr lang="en-US" dirty="0"/>
              <a:t> creates a grid layout with one column per component in a row.</a:t>
            </a:r>
          </a:p>
          <a:p>
            <a:r>
              <a:rPr lang="en-US" b="1" dirty="0" err="1"/>
              <a:t>GridLayout</a:t>
            </a:r>
            <a:r>
              <a:rPr lang="en-US" b="1" dirty="0"/>
              <a:t>(</a:t>
            </a:r>
            <a:r>
              <a:rPr lang="en-US" b="1" dirty="0" err="1"/>
              <a:t>int</a:t>
            </a:r>
            <a:r>
              <a:rPr lang="en-US" b="1" dirty="0"/>
              <a:t> rows, </a:t>
            </a:r>
            <a:r>
              <a:rPr lang="en-US" b="1" dirty="0" err="1"/>
              <a:t>int</a:t>
            </a:r>
            <a:r>
              <a:rPr lang="en-US" b="1" dirty="0"/>
              <a:t> columns):</a:t>
            </a:r>
            <a:r>
              <a:rPr lang="en-US" dirty="0"/>
              <a:t> creates a grid layout with the given rows and columns but no gaps between the components.</a:t>
            </a:r>
          </a:p>
          <a:p>
            <a:r>
              <a:rPr lang="en-US" b="1" dirty="0" err="1"/>
              <a:t>GridLayout</a:t>
            </a:r>
            <a:r>
              <a:rPr lang="en-US" b="1" dirty="0"/>
              <a:t>(</a:t>
            </a:r>
            <a:r>
              <a:rPr lang="en-US" b="1" dirty="0" err="1"/>
              <a:t>int</a:t>
            </a:r>
            <a:r>
              <a:rPr lang="en-US" b="1" dirty="0"/>
              <a:t> rows, </a:t>
            </a:r>
            <a:r>
              <a:rPr lang="en-US" b="1" dirty="0" err="1"/>
              <a:t>int</a:t>
            </a:r>
            <a:r>
              <a:rPr lang="en-US" b="1" dirty="0"/>
              <a:t> columns, </a:t>
            </a:r>
            <a:r>
              <a:rPr lang="en-US" b="1" dirty="0" err="1"/>
              <a:t>int</a:t>
            </a:r>
            <a:r>
              <a:rPr lang="en-US" b="1" dirty="0"/>
              <a:t> </a:t>
            </a:r>
            <a:r>
              <a:rPr lang="en-US" b="1" dirty="0" err="1"/>
              <a:t>hgap</a:t>
            </a:r>
            <a:r>
              <a:rPr lang="en-US" b="1" dirty="0"/>
              <a:t>, </a:t>
            </a:r>
            <a:r>
              <a:rPr lang="en-US" b="1" dirty="0" err="1"/>
              <a:t>int</a:t>
            </a:r>
            <a:r>
              <a:rPr lang="en-US" b="1" dirty="0"/>
              <a:t> </a:t>
            </a:r>
            <a:r>
              <a:rPr lang="en-US" b="1" dirty="0" err="1"/>
              <a:t>vgap</a:t>
            </a:r>
            <a:r>
              <a:rPr lang="en-US" b="1" dirty="0"/>
              <a:t>):</a:t>
            </a:r>
            <a:r>
              <a:rPr lang="en-US" dirty="0"/>
              <a:t> creates a grid layout with the given rows and columns along with given horizontal and vertical gaps.</a:t>
            </a:r>
          </a:p>
          <a:p>
            <a:endParaRPr lang="en-US" dirty="0"/>
          </a:p>
        </p:txBody>
      </p:sp>
    </p:spTree>
    <p:extLst>
      <p:ext uri="{BB962C8B-B14F-4D97-AF65-F5344CB8AC3E}">
        <p14:creationId xmlns:p14="http://schemas.microsoft.com/office/powerpoint/2010/main" val="33550669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48575" y="0"/>
            <a:ext cx="4543425" cy="522288"/>
          </a:xfrm>
        </p:spPr>
        <p:txBody>
          <a:bodyPr>
            <a:normAutofit/>
          </a:bodyPr>
          <a:lstStyle/>
          <a:p>
            <a:pPr algn="ctr"/>
            <a:r>
              <a:rPr lang="en-US" sz="3000" dirty="0" err="1"/>
              <a:t>GridLayout</a:t>
            </a:r>
            <a:endParaRPr lang="en-US" sz="3000" dirty="0"/>
          </a:p>
        </p:txBody>
      </p:sp>
      <p:sp>
        <p:nvSpPr>
          <p:cNvPr id="4" name="Rectangle 3"/>
          <p:cNvSpPr/>
          <p:nvPr/>
        </p:nvSpPr>
        <p:spPr>
          <a:xfrm>
            <a:off x="133532" y="0"/>
            <a:ext cx="4976883" cy="7017306"/>
          </a:xfrm>
          <a:prstGeom prst="rect">
            <a:avLst/>
          </a:prstGeom>
        </p:spPr>
        <p:txBody>
          <a:bodyPr wrap="square">
            <a:spAutoFit/>
          </a:bodyPr>
          <a:lstStyle/>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java.awt</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import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javax.swing</a:t>
            </a:r>
            <a:r>
              <a:rPr lang="en-US" dirty="0">
                <a:solidFill>
                  <a:srgbClr val="000000"/>
                </a:solidFill>
                <a:latin typeface="Times New Roman" panose="02020603050405020304" pitchFamily="18" charset="0"/>
                <a:cs typeface="Times New Roman" panose="02020603050405020304" pitchFamily="18" charset="0"/>
              </a:rPr>
              <a:t>.*;    </a:t>
            </a:r>
          </a:p>
          <a:p>
            <a:r>
              <a:rPr lang="en-US" b="1" dirty="0">
                <a:solidFill>
                  <a:srgbClr val="006699"/>
                </a:solidFill>
                <a:latin typeface="Times New Roman" panose="02020603050405020304" pitchFamily="18" charset="0"/>
                <a:cs typeface="Times New Roman" panose="02020603050405020304" pitchFamily="18" charset="0"/>
              </a:rPr>
              <a:t>public</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6699"/>
                </a:solidFill>
                <a:latin typeface="Times New Roman" panose="02020603050405020304" pitchFamily="18" charset="0"/>
                <a:cs typeface="Times New Roman" panose="02020603050405020304" pitchFamily="18" charset="0"/>
              </a:rPr>
              <a:t>class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MyGridLayout</a:t>
            </a:r>
            <a:r>
              <a:rPr lang="en-US" dirty="0">
                <a:solidFill>
                  <a:srgbClr val="000000"/>
                </a:solidFill>
                <a:latin typeface="Times New Roman" panose="02020603050405020304" pitchFamily="18" charset="0"/>
                <a:cs typeface="Times New Roman" panose="02020603050405020304" pitchFamily="18" charset="0"/>
              </a:rPr>
              <a:t>{  </a:t>
            </a:r>
          </a:p>
          <a:p>
            <a:r>
              <a:rPr lang="en-US" dirty="0" smtClean="0">
                <a:solidFill>
                  <a:srgbClr val="000000"/>
                </a:solidFill>
                <a:latin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cs typeface="Times New Roman" panose="02020603050405020304" pitchFamily="18" charset="0"/>
              </a:rPr>
              <a:t>JFrame</a:t>
            </a:r>
            <a:r>
              <a:rPr lang="en-US" dirty="0">
                <a:solidFill>
                  <a:srgbClr val="000000"/>
                </a:solidFill>
                <a:latin typeface="Times New Roman" panose="02020603050405020304" pitchFamily="18" charset="0"/>
                <a:cs typeface="Times New Roman" panose="02020603050405020304" pitchFamily="18" charset="0"/>
              </a:rPr>
              <a:t> f;  </a:t>
            </a:r>
          </a:p>
          <a:p>
            <a:r>
              <a:rPr lang="en-US" dirty="0" smtClean="0">
                <a:solidFill>
                  <a:srgbClr val="000000"/>
                </a:solidFill>
                <a:latin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cs typeface="Times New Roman" panose="02020603050405020304" pitchFamily="18" charset="0"/>
              </a:rPr>
              <a:t>MyGridLayout</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f=</a:t>
            </a:r>
            <a:r>
              <a:rPr lang="en-US" b="1" dirty="0" smtClean="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JFrame</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b1=</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b2=</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"2"</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b3=</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b4=</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"4"</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b5=</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"5"</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b6=</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"6"</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b7=</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"7"</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b8=</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"8"</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 b9=</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JButton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"9"</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(b1);</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(b2);</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(b3);</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(b4);</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(b5);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(b6);</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(b7);</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(b8);</a:t>
            </a:r>
            <a:r>
              <a:rPr lang="en-US" dirty="0" err="1">
                <a:solidFill>
                  <a:srgbClr val="000000"/>
                </a:solidFill>
                <a:latin typeface="Times New Roman" panose="02020603050405020304" pitchFamily="18" charset="0"/>
                <a:cs typeface="Times New Roman" panose="02020603050405020304" pitchFamily="18" charset="0"/>
              </a:rPr>
              <a:t>f.add</a:t>
            </a:r>
            <a:r>
              <a:rPr lang="en-US" dirty="0">
                <a:solidFill>
                  <a:srgbClr val="000000"/>
                </a:solidFill>
                <a:latin typeface="Times New Roman" panose="02020603050405020304" pitchFamily="18" charset="0"/>
                <a:cs typeface="Times New Roman" panose="02020603050405020304" pitchFamily="18" charset="0"/>
              </a:rPr>
              <a:t>(b9);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f.setLayout</a:t>
            </a:r>
            <a:r>
              <a:rPr lang="en-US" dirty="0">
                <a:solidFill>
                  <a:srgbClr val="000000"/>
                </a:solidFill>
                <a:latin typeface="Times New Roman" panose="02020603050405020304" pitchFamily="18" charset="0"/>
                <a:cs typeface="Times New Roman" panose="02020603050405020304" pitchFamily="18" charset="0"/>
              </a:rPr>
              <a:t>(</a:t>
            </a:r>
            <a:r>
              <a:rPr lang="en-US" b="1" dirty="0">
                <a:solidFill>
                  <a:srgbClr val="006699"/>
                </a:solidFill>
                <a:latin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GridLayout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096000" y="365228"/>
            <a:ext cx="6096000" cy="2246769"/>
          </a:xfrm>
          <a:prstGeom prst="rect">
            <a:avLst/>
          </a:prstGeom>
        </p:spPr>
        <p:txBody>
          <a:bodyPr>
            <a:spAutoFit/>
          </a:bodyPr>
          <a:lstStyle/>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f.setSize</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b="1" dirty="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static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main(String[] </a:t>
            </a:r>
            <a:r>
              <a:rPr lang="en-US" sz="2000" dirty="0" err="1">
                <a:solidFill>
                  <a:srgbClr val="000000"/>
                </a:solidFill>
                <a:latin typeface="Times New Roman" panose="02020603050405020304" pitchFamily="18" charset="0"/>
                <a:cs typeface="Times New Roman" panose="02020603050405020304" pitchFamily="18" charset="0"/>
              </a:rPr>
              <a:t>args</a:t>
            </a:r>
            <a:r>
              <a:rPr lang="en-US" sz="2000" dirty="0">
                <a:solidFill>
                  <a:srgbClr val="000000"/>
                </a:solidFill>
                <a:latin typeface="Times New Roman" panose="02020603050405020304" pitchFamily="18" charset="0"/>
                <a:cs typeface="Times New Roman" panose="02020603050405020304" pitchFamily="18" charset="0"/>
              </a:rPr>
              <a:t>) {  </a:t>
            </a:r>
          </a:p>
          <a:p>
            <a:pPr lvl="1"/>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MyGridLayout</a:t>
            </a:r>
            <a:r>
              <a:rPr lang="en-US" sz="2000" dirty="0">
                <a:solidFill>
                  <a:srgbClr val="000000"/>
                </a:solidFill>
                <a:latin typeface="Times New Roman" panose="02020603050405020304" pitchFamily="18" charset="0"/>
                <a:cs typeface="Times New Roman" panose="02020603050405020304" pitchFamily="18" charset="0"/>
              </a:rPr>
              <a:t>();  </a:t>
            </a:r>
          </a:p>
          <a:p>
            <a:pPr lvl="1"/>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p>
        </p:txBody>
      </p:sp>
      <p:pic>
        <p:nvPicPr>
          <p:cNvPr id="1026" name="Picture 2" descr="GridLayou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440" y="2239492"/>
            <a:ext cx="4543567" cy="438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77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FlowLayout</a:t>
            </a:r>
            <a:endParaRPr lang="en-US" b="1" dirty="0"/>
          </a:p>
        </p:txBody>
      </p:sp>
      <p:sp>
        <p:nvSpPr>
          <p:cNvPr id="3" name="Content Placeholder 2"/>
          <p:cNvSpPr>
            <a:spLocks noGrp="1"/>
          </p:cNvSpPr>
          <p:nvPr>
            <p:ph idx="1"/>
          </p:nvPr>
        </p:nvSpPr>
        <p:spPr>
          <a:xfrm>
            <a:off x="1451579" y="1661350"/>
            <a:ext cx="9603275" cy="4559146"/>
          </a:xfrm>
        </p:spPr>
        <p:txBody>
          <a:bodyPr>
            <a:normAutofit fontScale="92500" lnSpcReduction="10000"/>
          </a:bodyPr>
          <a:lstStyle/>
          <a:p>
            <a:pPr>
              <a:lnSpc>
                <a:spcPct val="100000"/>
              </a:lnSpc>
              <a:spcBef>
                <a:spcPts val="600"/>
              </a:spcBef>
            </a:pPr>
            <a:r>
              <a:rPr lang="en-US" dirty="0"/>
              <a:t>The Java </a:t>
            </a:r>
            <a:r>
              <a:rPr lang="en-US" dirty="0" err="1"/>
              <a:t>FlowLayout</a:t>
            </a:r>
            <a:r>
              <a:rPr lang="en-US" dirty="0"/>
              <a:t> class is used to arrange the components in a line, one after another (in a flow). It is the default layout of the applet or </a:t>
            </a:r>
            <a:r>
              <a:rPr lang="en-US" dirty="0" smtClean="0"/>
              <a:t>panel. </a:t>
            </a:r>
            <a:r>
              <a:rPr lang="en-US" b="1" dirty="0" smtClean="0"/>
              <a:t>Fields of </a:t>
            </a:r>
            <a:r>
              <a:rPr lang="en-US" b="1" dirty="0" err="1" smtClean="0"/>
              <a:t>FlowLayout</a:t>
            </a:r>
            <a:r>
              <a:rPr lang="en-US" b="1" dirty="0" smtClean="0"/>
              <a:t> class</a:t>
            </a:r>
          </a:p>
          <a:p>
            <a:pPr marL="0" indent="0">
              <a:lnSpc>
                <a:spcPct val="100000"/>
              </a:lnSpc>
              <a:spcBef>
                <a:spcPts val="600"/>
              </a:spcBef>
              <a:buNone/>
            </a:pPr>
            <a:r>
              <a:rPr lang="en-US" dirty="0" smtClean="0"/>
              <a:t>public </a:t>
            </a:r>
            <a:r>
              <a:rPr lang="en-US" dirty="0"/>
              <a:t>static final </a:t>
            </a:r>
            <a:r>
              <a:rPr lang="en-US" dirty="0" err="1"/>
              <a:t>int</a:t>
            </a:r>
            <a:r>
              <a:rPr lang="en-US" dirty="0"/>
              <a:t> </a:t>
            </a:r>
            <a:r>
              <a:rPr lang="en-US" b="1" dirty="0" smtClean="0"/>
              <a:t>LEFT</a:t>
            </a:r>
            <a:r>
              <a:rPr lang="en-US" dirty="0" smtClean="0"/>
              <a:t>, public </a:t>
            </a:r>
            <a:r>
              <a:rPr lang="en-US" dirty="0"/>
              <a:t>static final </a:t>
            </a:r>
            <a:r>
              <a:rPr lang="en-US" dirty="0" err="1"/>
              <a:t>int</a:t>
            </a:r>
            <a:r>
              <a:rPr lang="en-US" dirty="0"/>
              <a:t> </a:t>
            </a:r>
            <a:r>
              <a:rPr lang="en-US" b="1" dirty="0" smtClean="0"/>
              <a:t>RIGHT</a:t>
            </a:r>
          </a:p>
          <a:p>
            <a:pPr marL="0" indent="0">
              <a:lnSpc>
                <a:spcPct val="100000"/>
              </a:lnSpc>
              <a:spcBef>
                <a:spcPts val="600"/>
              </a:spcBef>
              <a:buNone/>
            </a:pPr>
            <a:r>
              <a:rPr lang="en-US" dirty="0" smtClean="0"/>
              <a:t>public </a:t>
            </a:r>
            <a:r>
              <a:rPr lang="en-US" dirty="0"/>
              <a:t>static final </a:t>
            </a:r>
            <a:r>
              <a:rPr lang="en-US" dirty="0" err="1"/>
              <a:t>int</a:t>
            </a:r>
            <a:r>
              <a:rPr lang="en-US" dirty="0"/>
              <a:t> </a:t>
            </a:r>
            <a:r>
              <a:rPr lang="en-US" b="1" dirty="0" smtClean="0"/>
              <a:t>CENTER</a:t>
            </a:r>
            <a:r>
              <a:rPr lang="en-US" dirty="0" smtClean="0"/>
              <a:t>, public </a:t>
            </a:r>
            <a:r>
              <a:rPr lang="en-US" dirty="0"/>
              <a:t>static final </a:t>
            </a:r>
            <a:r>
              <a:rPr lang="en-US" dirty="0" err="1"/>
              <a:t>int</a:t>
            </a:r>
            <a:r>
              <a:rPr lang="en-US" dirty="0"/>
              <a:t> </a:t>
            </a:r>
            <a:r>
              <a:rPr lang="en-US" b="1" dirty="0"/>
              <a:t>LEADING</a:t>
            </a:r>
          </a:p>
          <a:p>
            <a:pPr marL="0" indent="0">
              <a:lnSpc>
                <a:spcPct val="100000"/>
              </a:lnSpc>
              <a:spcBef>
                <a:spcPts val="600"/>
              </a:spcBef>
              <a:buNone/>
            </a:pPr>
            <a:r>
              <a:rPr lang="en-US" dirty="0"/>
              <a:t>public static final </a:t>
            </a:r>
            <a:r>
              <a:rPr lang="en-US" dirty="0" err="1"/>
              <a:t>int</a:t>
            </a:r>
            <a:r>
              <a:rPr lang="en-US" dirty="0"/>
              <a:t> </a:t>
            </a:r>
            <a:r>
              <a:rPr lang="en-US" b="1" dirty="0" smtClean="0"/>
              <a:t>TRAILING</a:t>
            </a:r>
          </a:p>
          <a:p>
            <a:pPr marL="0" indent="0">
              <a:buNone/>
            </a:pPr>
            <a:r>
              <a:rPr lang="en-US" b="1" dirty="0"/>
              <a:t>Constructors of </a:t>
            </a:r>
            <a:r>
              <a:rPr lang="en-US" b="1" dirty="0" err="1"/>
              <a:t>FlowLayout</a:t>
            </a:r>
            <a:r>
              <a:rPr lang="en-US" b="1" dirty="0"/>
              <a:t> class</a:t>
            </a:r>
          </a:p>
          <a:p>
            <a:r>
              <a:rPr lang="en-US" b="1" dirty="0" err="1"/>
              <a:t>FlowLayout</a:t>
            </a:r>
            <a:r>
              <a:rPr lang="en-US" b="1" dirty="0"/>
              <a:t>():</a:t>
            </a:r>
            <a:r>
              <a:rPr lang="en-US" dirty="0"/>
              <a:t> creates a flow layout with centered alignment and a default 5 unit horizontal and vertical gap.</a:t>
            </a:r>
          </a:p>
          <a:p>
            <a:r>
              <a:rPr lang="en-US" b="1" dirty="0" err="1"/>
              <a:t>FlowLayout</a:t>
            </a:r>
            <a:r>
              <a:rPr lang="en-US" b="1" dirty="0"/>
              <a:t>(</a:t>
            </a:r>
            <a:r>
              <a:rPr lang="en-US" b="1" dirty="0" err="1"/>
              <a:t>int</a:t>
            </a:r>
            <a:r>
              <a:rPr lang="en-US" b="1" dirty="0"/>
              <a:t> align):</a:t>
            </a:r>
            <a:r>
              <a:rPr lang="en-US" dirty="0"/>
              <a:t> creates a flow layout with the given alignment and a default 5 unit horizontal and vertical gap.</a:t>
            </a:r>
          </a:p>
          <a:p>
            <a:r>
              <a:rPr lang="en-US" b="1" dirty="0" err="1"/>
              <a:t>FlowLayout</a:t>
            </a:r>
            <a:r>
              <a:rPr lang="en-US" b="1" dirty="0"/>
              <a:t>(</a:t>
            </a:r>
            <a:r>
              <a:rPr lang="en-US" b="1" dirty="0" err="1"/>
              <a:t>int</a:t>
            </a:r>
            <a:r>
              <a:rPr lang="en-US" b="1" dirty="0"/>
              <a:t> align, </a:t>
            </a:r>
            <a:r>
              <a:rPr lang="en-US" b="1" dirty="0" err="1"/>
              <a:t>int</a:t>
            </a:r>
            <a:r>
              <a:rPr lang="en-US" b="1" dirty="0"/>
              <a:t> </a:t>
            </a:r>
            <a:r>
              <a:rPr lang="en-US" b="1" dirty="0" err="1"/>
              <a:t>hgap</a:t>
            </a:r>
            <a:r>
              <a:rPr lang="en-US" b="1" dirty="0"/>
              <a:t>, </a:t>
            </a:r>
            <a:r>
              <a:rPr lang="en-US" b="1" dirty="0" err="1"/>
              <a:t>int</a:t>
            </a:r>
            <a:r>
              <a:rPr lang="en-US" b="1" dirty="0"/>
              <a:t> </a:t>
            </a:r>
            <a:r>
              <a:rPr lang="en-US" b="1" dirty="0" err="1"/>
              <a:t>vgap</a:t>
            </a:r>
            <a:r>
              <a:rPr lang="en-US" b="1" dirty="0"/>
              <a:t>):</a:t>
            </a:r>
            <a:r>
              <a:rPr lang="en-US" dirty="0"/>
              <a:t> creates a flow layout with the given alignment and the given horizontal and vertical gap</a:t>
            </a:r>
            <a:r>
              <a:rPr lang="en-US" dirty="0" smtClean="0"/>
              <a:t>.</a:t>
            </a:r>
            <a:endParaRPr lang="en-US" dirty="0"/>
          </a:p>
        </p:txBody>
      </p:sp>
    </p:spTree>
    <p:extLst>
      <p:ext uri="{BB962C8B-B14F-4D97-AF65-F5344CB8AC3E}">
        <p14:creationId xmlns:p14="http://schemas.microsoft.com/office/powerpoint/2010/main" val="77608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23B76EA8-AAF7-49F3-A591-1D1F8F092C55}"/>
              </a:ext>
            </a:extLst>
          </p:cNvPr>
          <p:cNvGraphicFramePr>
            <a:graphicFrameLocks noGrp="1"/>
          </p:cNvGraphicFramePr>
          <p:nvPr>
            <p:extLst/>
          </p:nvPr>
        </p:nvGraphicFramePr>
        <p:xfrm>
          <a:off x="742122" y="993914"/>
          <a:ext cx="10906539" cy="5062333"/>
        </p:xfrm>
        <a:graphic>
          <a:graphicData uri="http://schemas.openxmlformats.org/drawingml/2006/table">
            <a:tbl>
              <a:tblPr firstRow="1" firstCol="1" bandRow="1">
                <a:tableStyleId>{5C22544A-7EE6-4342-B048-85BDC9FD1C3A}</a:tableStyleId>
              </a:tblPr>
              <a:tblGrid>
                <a:gridCol w="5508599">
                  <a:extLst>
                    <a:ext uri="{9D8B030D-6E8A-4147-A177-3AD203B41FA5}">
                      <a16:colId xmlns:a16="http://schemas.microsoft.com/office/drawing/2014/main" xmlns="" val="1371879811"/>
                    </a:ext>
                  </a:extLst>
                </a:gridCol>
                <a:gridCol w="5397940">
                  <a:extLst>
                    <a:ext uri="{9D8B030D-6E8A-4147-A177-3AD203B41FA5}">
                      <a16:colId xmlns:a16="http://schemas.microsoft.com/office/drawing/2014/main" xmlns="" val="2466378000"/>
                    </a:ext>
                  </a:extLst>
                </a:gridCol>
              </a:tblGrid>
              <a:tr h="575793">
                <a:tc>
                  <a:txBody>
                    <a:bodyPr/>
                    <a:lstStyle/>
                    <a:p>
                      <a:pPr marL="0" marR="0">
                        <a:lnSpc>
                          <a:spcPct val="107000"/>
                        </a:lnSpc>
                        <a:spcBef>
                          <a:spcPts val="0"/>
                        </a:spcBef>
                        <a:spcAft>
                          <a:spcPts val="0"/>
                        </a:spcAft>
                      </a:pPr>
                      <a:r>
                        <a:rPr lang="en-US" sz="2000" dirty="0">
                          <a:effectLst/>
                        </a:rPr>
                        <a:t>Java AWT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0" marR="0">
                        <a:lnSpc>
                          <a:spcPct val="107000"/>
                        </a:lnSpc>
                        <a:spcBef>
                          <a:spcPts val="0"/>
                        </a:spcBef>
                        <a:spcAft>
                          <a:spcPts val="0"/>
                        </a:spcAft>
                      </a:pPr>
                      <a:r>
                        <a:rPr lang="en-US" sz="2000">
                          <a:effectLst/>
                        </a:rPr>
                        <a:t>Java Swing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3399233349"/>
                  </a:ext>
                </a:extLst>
              </a:tr>
              <a:tr h="562373">
                <a:tc>
                  <a:txBody>
                    <a:bodyPr/>
                    <a:lstStyle/>
                    <a:p>
                      <a:pPr marL="190500" marR="0" algn="just">
                        <a:lnSpc>
                          <a:spcPts val="1725"/>
                        </a:lnSpc>
                        <a:spcBef>
                          <a:spcPts val="0"/>
                        </a:spcBef>
                        <a:spcAft>
                          <a:spcPts val="0"/>
                        </a:spcAft>
                      </a:pPr>
                      <a:r>
                        <a:rPr lang="en-US" sz="2000">
                          <a:effectLst/>
                        </a:rPr>
                        <a:t>AWT components are platform-dependent.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2000">
                          <a:effectLst/>
                        </a:rPr>
                        <a:t>Java swing components are platform-independent.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1234083072"/>
                  </a:ext>
                </a:extLst>
              </a:tr>
              <a:tr h="562373">
                <a:tc>
                  <a:txBody>
                    <a:bodyPr/>
                    <a:lstStyle/>
                    <a:p>
                      <a:pPr marL="190500" marR="0" algn="just">
                        <a:lnSpc>
                          <a:spcPts val="1725"/>
                        </a:lnSpc>
                        <a:spcBef>
                          <a:spcPts val="0"/>
                        </a:spcBef>
                        <a:spcAft>
                          <a:spcPts val="0"/>
                        </a:spcAft>
                      </a:pPr>
                      <a:r>
                        <a:rPr lang="en-US" sz="2000">
                          <a:effectLst/>
                        </a:rPr>
                        <a:t>AWT components are heavyweight.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2000">
                          <a:effectLst/>
                        </a:rPr>
                        <a:t>Swing components are lightweight.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1881648648"/>
                  </a:ext>
                </a:extLst>
              </a:tr>
              <a:tr h="562373">
                <a:tc>
                  <a:txBody>
                    <a:bodyPr/>
                    <a:lstStyle/>
                    <a:p>
                      <a:pPr marL="190500" marR="0" algn="just">
                        <a:lnSpc>
                          <a:spcPts val="1725"/>
                        </a:lnSpc>
                        <a:spcBef>
                          <a:spcPts val="0"/>
                        </a:spcBef>
                        <a:spcAft>
                          <a:spcPts val="0"/>
                        </a:spcAft>
                      </a:pPr>
                      <a:r>
                        <a:rPr lang="en-US" sz="2000">
                          <a:effectLst/>
                        </a:rPr>
                        <a:t>AWT doesn't support pluggable look and feel.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2000">
                          <a:effectLst/>
                        </a:rPr>
                        <a:t>Swing supports pluggable look and feel.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2920024087"/>
                  </a:ext>
                </a:extLst>
              </a:tr>
              <a:tr h="981041">
                <a:tc>
                  <a:txBody>
                    <a:bodyPr/>
                    <a:lstStyle/>
                    <a:p>
                      <a:pPr marL="190500" marR="0" algn="just">
                        <a:lnSpc>
                          <a:spcPts val="1725"/>
                        </a:lnSpc>
                        <a:spcBef>
                          <a:spcPts val="0"/>
                        </a:spcBef>
                        <a:spcAft>
                          <a:spcPts val="0"/>
                        </a:spcAft>
                      </a:pPr>
                      <a:r>
                        <a:rPr lang="en-US" sz="2000" dirty="0">
                          <a:effectLst/>
                        </a:rPr>
                        <a:t>AWT provides less components than Swing.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2000">
                          <a:effectLst/>
                        </a:rPr>
                        <a:t>Swing provides more powerful components such as tables, lists, scrollpanes, colorchooser, tabbedpane etc.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3165105884"/>
                  </a:ext>
                </a:extLst>
              </a:tr>
              <a:tr h="1818380">
                <a:tc>
                  <a:txBody>
                    <a:bodyPr/>
                    <a:lstStyle/>
                    <a:p>
                      <a:pPr marL="190500" marR="0" algn="just">
                        <a:lnSpc>
                          <a:spcPts val="1725"/>
                        </a:lnSpc>
                        <a:spcBef>
                          <a:spcPts val="0"/>
                        </a:spcBef>
                        <a:spcAft>
                          <a:spcPts val="0"/>
                        </a:spcAft>
                      </a:pPr>
                      <a:r>
                        <a:rPr lang="en-US" sz="2000" dirty="0">
                          <a:effectLst/>
                        </a:rPr>
                        <a:t>AWT doesn't follows MVC(Model View Controller) where model represents data, view represents presentation and controller acts as an interface between model and view.</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tc>
                  <a:txBody>
                    <a:bodyPr/>
                    <a:lstStyle/>
                    <a:p>
                      <a:pPr marL="190500" marR="0" algn="just">
                        <a:lnSpc>
                          <a:spcPts val="1725"/>
                        </a:lnSpc>
                        <a:spcBef>
                          <a:spcPts val="0"/>
                        </a:spcBef>
                        <a:spcAft>
                          <a:spcPts val="0"/>
                        </a:spcAft>
                      </a:pPr>
                      <a:r>
                        <a:rPr lang="en-US" sz="2000" dirty="0">
                          <a:effectLst/>
                        </a:rPr>
                        <a:t>Swing follows MVC.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tc>
                <a:extLst>
                  <a:ext uri="{0D108BD9-81ED-4DB2-BD59-A6C34878D82A}">
                    <a16:rowId xmlns:a16="http://schemas.microsoft.com/office/drawing/2014/main" xmlns="" val="2026074762"/>
                  </a:ext>
                </a:extLst>
              </a:tr>
            </a:tbl>
          </a:graphicData>
        </a:graphic>
      </p:graphicFrame>
      <p:sp>
        <p:nvSpPr>
          <p:cNvPr id="5" name="Rectangle 4">
            <a:extLst>
              <a:ext uri="{FF2B5EF4-FFF2-40B4-BE49-F238E27FC236}">
                <a16:creationId xmlns:a16="http://schemas.microsoft.com/office/drawing/2014/main" xmlns="" id="{5881A8F0-FBE8-42B7-8C9E-7B85CB7F809B}"/>
              </a:ext>
            </a:extLst>
          </p:cNvPr>
          <p:cNvSpPr/>
          <p:nvPr/>
        </p:nvSpPr>
        <p:spPr>
          <a:xfrm>
            <a:off x="2113953" y="239661"/>
            <a:ext cx="4836580" cy="388696"/>
          </a:xfrm>
          <a:prstGeom prst="rect">
            <a:avLst/>
          </a:prstGeom>
        </p:spPr>
        <p:txBody>
          <a:bodyPr wrap="none">
            <a:spAutoFit/>
          </a:bodyPr>
          <a:lstStyle/>
          <a:p>
            <a:pPr algn="just">
              <a:lnSpc>
                <a:spcPct val="107000"/>
              </a:lnSpc>
              <a:spcAft>
                <a:spcPts val="800"/>
              </a:spcAft>
            </a:pP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Difference between AWT and Swing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4962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67807" y="0"/>
            <a:ext cx="3206750" cy="549275"/>
          </a:xfrm>
        </p:spPr>
        <p:txBody>
          <a:bodyPr>
            <a:normAutofit/>
          </a:bodyPr>
          <a:lstStyle/>
          <a:p>
            <a:pPr algn="ctr"/>
            <a:r>
              <a:rPr lang="en-US" sz="3000" dirty="0" err="1" smtClean="0"/>
              <a:t>FlowLayout</a:t>
            </a:r>
            <a:endParaRPr lang="en-US" sz="3000" dirty="0"/>
          </a:p>
        </p:txBody>
      </p:sp>
      <p:sp>
        <p:nvSpPr>
          <p:cNvPr id="4" name="Rectangle 3"/>
          <p:cNvSpPr/>
          <p:nvPr/>
        </p:nvSpPr>
        <p:spPr>
          <a:xfrm>
            <a:off x="196387" y="0"/>
            <a:ext cx="5830926" cy="6478697"/>
          </a:xfrm>
          <a:prstGeom prst="rect">
            <a:avLst/>
          </a:prstGeom>
        </p:spPr>
        <p:txBody>
          <a:bodyPr wrap="square">
            <a:spAutoFit/>
          </a:bodyPr>
          <a:lstStyle/>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java.awt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6699"/>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javax.swing</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600"/>
              </a:spcBef>
            </a:pPr>
            <a:r>
              <a:rPr lang="en-US" sz="2000" b="1" dirty="0" smtClean="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class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MyFlowLayout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600"/>
              </a:spcBef>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JFrame</a:t>
            </a:r>
            <a:r>
              <a:rPr lang="en-US" sz="2000" dirty="0">
                <a:solidFill>
                  <a:srgbClr val="000000"/>
                </a:solidFill>
                <a:latin typeface="Times New Roman" panose="02020603050405020304" pitchFamily="18" charset="0"/>
                <a:cs typeface="Times New Roman" panose="02020603050405020304" pitchFamily="18" charset="0"/>
              </a:rPr>
              <a:t> f;  </a:t>
            </a:r>
          </a:p>
          <a:p>
            <a:pPr>
              <a:spcBef>
                <a:spcPts val="600"/>
              </a:spcBef>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MyFlowLayout</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6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f=</a:t>
            </a:r>
            <a:r>
              <a:rPr lang="en-US" sz="2000" b="1" dirty="0" smtClean="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JFrame</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6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b1=</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"1"</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b2=</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"2"</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b3=</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"3"</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b4=</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"4"</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 b5=</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JButton</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"5"</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(b1);</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(b2);</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(b3);</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(b4);</a:t>
            </a:r>
            <a:r>
              <a:rPr lang="en-US" sz="2000" dirty="0" err="1">
                <a:solidFill>
                  <a:srgbClr val="000000"/>
                </a:solidFill>
                <a:latin typeface="Times New Roman" panose="02020603050405020304" pitchFamily="18" charset="0"/>
                <a:cs typeface="Times New Roman" panose="02020603050405020304" pitchFamily="18" charset="0"/>
              </a:rPr>
              <a:t>f.add</a:t>
            </a:r>
            <a:r>
              <a:rPr lang="en-US" sz="2000" dirty="0">
                <a:solidFill>
                  <a:srgbClr val="000000"/>
                </a:solidFill>
                <a:latin typeface="Times New Roman" panose="02020603050405020304" pitchFamily="18" charset="0"/>
                <a:cs typeface="Times New Roman" panose="02020603050405020304" pitchFamily="18" charset="0"/>
              </a:rPr>
              <a:t>(b5</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p>
          <a:p>
            <a:pPr>
              <a:spcBef>
                <a:spcPts val="6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FlowLayout</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FlowLayout.RIGHT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f.setSize</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smtClean="0">
                <a:solidFill>
                  <a:srgbClr val="C00000"/>
                </a:solidFill>
                <a:latin typeface="Times New Roman" panose="02020603050405020304" pitchFamily="18" charset="0"/>
                <a:cs typeface="Times New Roman" panose="02020603050405020304" pitchFamily="18" charset="0"/>
              </a:rPr>
              <a:t>300</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smtClean="0">
                <a:solidFill>
                  <a:srgbClr val="C00000"/>
                </a:solidFill>
                <a:latin typeface="Times New Roman" panose="02020603050405020304" pitchFamily="18" charset="0"/>
                <a:cs typeface="Times New Roman" panose="02020603050405020304" pitchFamily="18" charset="0"/>
              </a:rPr>
              <a:t>300</a:t>
            </a:r>
            <a:r>
              <a:rPr lang="en-US" sz="2000" dirty="0">
                <a:solidFill>
                  <a:srgbClr val="000000"/>
                </a:solidFill>
                <a:latin typeface="Times New Roman" panose="02020603050405020304" pitchFamily="18" charset="0"/>
                <a:cs typeface="Times New Roman" panose="02020603050405020304" pitchFamily="18" charset="0"/>
              </a:rPr>
              <a:t>);  </a:t>
            </a:r>
          </a:p>
          <a:p>
            <a:pPr>
              <a:spcBef>
                <a:spcPts val="600"/>
              </a:spcBef>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f.setVisible</a:t>
            </a:r>
            <a:r>
              <a:rPr lang="en-US" sz="2000" dirty="0">
                <a:solidFill>
                  <a:srgbClr val="000000"/>
                </a:solidFill>
                <a:latin typeface="Times New Roman" panose="02020603050405020304" pitchFamily="18" charset="0"/>
                <a:cs typeface="Times New Roman" panose="02020603050405020304" pitchFamily="18" charset="0"/>
              </a:rPr>
              <a:t>(</a:t>
            </a:r>
            <a:r>
              <a:rPr lang="en-US" sz="2000" b="1" dirty="0">
                <a:solidFill>
                  <a:srgbClr val="006699"/>
                </a:solidFill>
                <a:latin typeface="Times New Roman" panose="02020603050405020304" pitchFamily="18" charset="0"/>
                <a:cs typeface="Times New Roman" panose="02020603050405020304" pitchFamily="18" charset="0"/>
              </a:rPr>
              <a:t>true</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367672" y="544758"/>
            <a:ext cx="5605385" cy="1323439"/>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6699"/>
                </a:solidFill>
                <a:latin typeface="Times New Roman" panose="02020603050405020304" pitchFamily="18" charset="0"/>
                <a:cs typeface="Times New Roman" panose="02020603050405020304" pitchFamily="18" charset="0"/>
              </a:rPr>
              <a:t>public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static</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6699"/>
                </a:solidFill>
                <a:latin typeface="Times New Roman" panose="02020603050405020304" pitchFamily="18" charset="0"/>
                <a:cs typeface="Times New Roman" panose="02020603050405020304" pitchFamily="18" charset="0"/>
              </a:rPr>
              <a:t>void</a:t>
            </a:r>
            <a:r>
              <a:rPr lang="en-US" sz="2000" dirty="0">
                <a:solidFill>
                  <a:srgbClr val="000000"/>
                </a:solidFill>
                <a:latin typeface="Times New Roman" panose="02020603050405020304" pitchFamily="18" charset="0"/>
                <a:cs typeface="Times New Roman" panose="02020603050405020304" pitchFamily="18" charset="0"/>
              </a:rPr>
              <a:t> main(String[] </a:t>
            </a:r>
            <a:r>
              <a:rPr lang="en-US" sz="2000" dirty="0" err="1">
                <a:solidFill>
                  <a:srgbClr val="000000"/>
                </a:solidFill>
                <a:latin typeface="Times New Roman" panose="02020603050405020304" pitchFamily="18" charset="0"/>
                <a:cs typeface="Times New Roman" panose="02020603050405020304" pitchFamily="18" charset="0"/>
              </a:rPr>
              <a:t>args</a:t>
            </a:r>
            <a:r>
              <a:rPr lang="en-US" sz="2000" dirty="0">
                <a:solidFill>
                  <a:srgbClr val="000000"/>
                </a:solidFill>
                <a:latin typeface="Times New Roman" panose="02020603050405020304" pitchFamily="18" charset="0"/>
                <a:cs typeface="Times New Roman" panose="02020603050405020304" pitchFamily="18" charset="0"/>
              </a:rPr>
              <a:t>) {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6699"/>
                </a:solidFill>
                <a:latin typeface="Times New Roman" panose="02020603050405020304" pitchFamily="18" charset="0"/>
                <a:cs typeface="Times New Roman" panose="02020603050405020304" pitchFamily="18" charset="0"/>
              </a:rPr>
              <a:t>new</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MyFlowLayout</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p>
        </p:txBody>
      </p:sp>
      <p:pic>
        <p:nvPicPr>
          <p:cNvPr id="2050" name="Picture 2" descr="FlowLayou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037" y="2009864"/>
            <a:ext cx="4086653" cy="407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9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cap="none" dirty="0" err="1" smtClean="0"/>
              <a:t>GridBagLayout</a:t>
            </a:r>
            <a:endParaRPr lang="en-US" b="1" cap="none" dirty="0"/>
          </a:p>
        </p:txBody>
      </p:sp>
      <p:sp>
        <p:nvSpPr>
          <p:cNvPr id="4" name="Content Placeholder 3"/>
          <p:cNvSpPr>
            <a:spLocks noGrp="1"/>
          </p:cNvSpPr>
          <p:nvPr>
            <p:ph idx="1"/>
          </p:nvPr>
        </p:nvSpPr>
        <p:spPr>
          <a:xfrm>
            <a:off x="1284154" y="1661350"/>
            <a:ext cx="9603275" cy="4417478"/>
          </a:xfrm>
        </p:spPr>
        <p:txBody>
          <a:bodyPr/>
          <a:lstStyle/>
          <a:p>
            <a:r>
              <a:rPr lang="en-US" dirty="0"/>
              <a:t>This is the most flexible layout manager class. </a:t>
            </a:r>
            <a:endParaRPr lang="en-US" dirty="0" smtClean="0"/>
          </a:p>
          <a:p>
            <a:r>
              <a:rPr lang="en-US" dirty="0" smtClean="0"/>
              <a:t>The </a:t>
            </a:r>
            <a:r>
              <a:rPr lang="en-US" dirty="0"/>
              <a:t>object of </a:t>
            </a:r>
            <a:r>
              <a:rPr lang="en-US" dirty="0" err="1"/>
              <a:t>GridBagLayout</a:t>
            </a:r>
            <a:r>
              <a:rPr lang="en-US" dirty="0"/>
              <a:t> aligns the component vertically, horizontally, or along their baseline without requiring the components of the same size</a:t>
            </a:r>
            <a:r>
              <a:rPr lang="en-US" dirty="0" smtClean="0"/>
              <a:t>.</a:t>
            </a:r>
          </a:p>
          <a:p>
            <a:r>
              <a:rPr lang="en-US" dirty="0"/>
              <a:t>The components may not be of the same size. Each </a:t>
            </a:r>
            <a:r>
              <a:rPr lang="en-US" dirty="0" err="1"/>
              <a:t>GridBagLayout</a:t>
            </a:r>
            <a:r>
              <a:rPr lang="en-US" dirty="0"/>
              <a:t> object maintains a dynamic, rectangular grid of cells. </a:t>
            </a:r>
            <a:endParaRPr lang="en-US" dirty="0" smtClean="0"/>
          </a:p>
          <a:p>
            <a:r>
              <a:rPr lang="en-US" dirty="0" smtClean="0"/>
              <a:t>Each </a:t>
            </a:r>
            <a:r>
              <a:rPr lang="en-US" dirty="0"/>
              <a:t>component occupies one or more cells known as its display area. Each component associates an instance of </a:t>
            </a:r>
            <a:r>
              <a:rPr lang="en-US" dirty="0" err="1"/>
              <a:t>GridBagConstraints</a:t>
            </a:r>
            <a:r>
              <a:rPr lang="en-US" dirty="0"/>
              <a:t>. </a:t>
            </a:r>
          </a:p>
        </p:txBody>
      </p:sp>
    </p:spTree>
    <p:extLst>
      <p:ext uri="{BB962C8B-B14F-4D97-AF65-F5344CB8AC3E}">
        <p14:creationId xmlns:p14="http://schemas.microsoft.com/office/powerpoint/2010/main" val="35150527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22695"/>
            <a:ext cx="6589689" cy="6658233"/>
          </a:xfrm>
          <a:prstGeom prst="rect">
            <a:avLst/>
          </a:prstGeom>
          <a:ln>
            <a:solidFill>
              <a:schemeClr val="accent1"/>
            </a:solidFill>
          </a:ln>
        </p:spPr>
        <p:txBody>
          <a:bodyPr wrap="square">
            <a:spAutoFit/>
          </a:bodyPr>
          <a:lstStyle/>
          <a:p>
            <a:pPr algn="just">
              <a:spcBef>
                <a:spcPts val="200"/>
              </a:spcBef>
            </a:pPr>
            <a:r>
              <a:rPr lang="en-US" sz="2000" b="1" dirty="0">
                <a:solidFill>
                  <a:srgbClr val="006699"/>
                </a:solidFill>
              </a:rPr>
              <a:t>import</a:t>
            </a:r>
            <a:r>
              <a:rPr lang="en-US" sz="2000" dirty="0">
                <a:solidFill>
                  <a:srgbClr val="000000"/>
                </a:solidFill>
              </a:rPr>
              <a:t> </a:t>
            </a:r>
            <a:r>
              <a:rPr lang="en-US" sz="2000" dirty="0" err="1">
                <a:solidFill>
                  <a:srgbClr val="000000"/>
                </a:solidFill>
              </a:rPr>
              <a:t>java.awt</a:t>
            </a:r>
            <a:r>
              <a:rPr lang="en-US" sz="2000" dirty="0" smtClean="0">
                <a:solidFill>
                  <a:srgbClr val="000000"/>
                </a:solidFill>
              </a:rPr>
              <a:t>.*;</a:t>
            </a:r>
            <a:r>
              <a:rPr lang="en-US" sz="2000" dirty="0">
                <a:solidFill>
                  <a:srgbClr val="000000"/>
                </a:solidFill>
              </a:rPr>
              <a:t>     </a:t>
            </a:r>
          </a:p>
          <a:p>
            <a:pPr algn="just">
              <a:spcBef>
                <a:spcPts val="200"/>
              </a:spcBef>
            </a:pPr>
            <a:r>
              <a:rPr lang="en-US" sz="2000" b="1" dirty="0">
                <a:solidFill>
                  <a:srgbClr val="006699"/>
                </a:solidFill>
              </a:rPr>
              <a:t>import</a:t>
            </a:r>
            <a:r>
              <a:rPr lang="en-US" sz="2000" dirty="0">
                <a:solidFill>
                  <a:srgbClr val="000000"/>
                </a:solidFill>
              </a:rPr>
              <a:t> </a:t>
            </a:r>
            <a:r>
              <a:rPr lang="en-US" sz="2000" dirty="0" err="1">
                <a:solidFill>
                  <a:srgbClr val="000000"/>
                </a:solidFill>
              </a:rPr>
              <a:t>javax.swing</a:t>
            </a:r>
            <a:r>
              <a:rPr lang="en-US" sz="2000" dirty="0">
                <a:solidFill>
                  <a:srgbClr val="000000"/>
                </a:solidFill>
              </a:rPr>
              <a:t>.*;  </a:t>
            </a:r>
          </a:p>
          <a:p>
            <a:pPr algn="just">
              <a:spcBef>
                <a:spcPts val="200"/>
              </a:spcBef>
            </a:pPr>
            <a:r>
              <a:rPr lang="en-US" sz="2000" b="1" dirty="0">
                <a:solidFill>
                  <a:srgbClr val="006699"/>
                </a:solidFill>
              </a:rPr>
              <a:t>public</a:t>
            </a:r>
            <a:r>
              <a:rPr lang="en-US" sz="2000" dirty="0">
                <a:solidFill>
                  <a:srgbClr val="000000"/>
                </a:solidFill>
              </a:rPr>
              <a:t> </a:t>
            </a:r>
            <a:r>
              <a:rPr lang="en-US" sz="2000" b="1" dirty="0">
                <a:solidFill>
                  <a:srgbClr val="006699"/>
                </a:solidFill>
              </a:rPr>
              <a:t>class</a:t>
            </a:r>
            <a:r>
              <a:rPr lang="en-US" sz="2000" dirty="0">
                <a:solidFill>
                  <a:srgbClr val="000000"/>
                </a:solidFill>
              </a:rPr>
              <a:t> </a:t>
            </a:r>
            <a:r>
              <a:rPr lang="en-US" sz="2000" dirty="0" err="1">
                <a:solidFill>
                  <a:srgbClr val="000000"/>
                </a:solidFill>
              </a:rPr>
              <a:t>GridBagLayoutExample</a:t>
            </a:r>
            <a:r>
              <a:rPr lang="en-US" sz="2000" dirty="0">
                <a:solidFill>
                  <a:srgbClr val="000000"/>
                </a:solidFill>
              </a:rPr>
              <a:t> </a:t>
            </a:r>
            <a:r>
              <a:rPr lang="en-US" sz="2000" b="1" dirty="0">
                <a:solidFill>
                  <a:srgbClr val="006699"/>
                </a:solidFill>
              </a:rPr>
              <a:t>extends</a:t>
            </a:r>
            <a:r>
              <a:rPr lang="en-US" sz="2000" dirty="0">
                <a:solidFill>
                  <a:srgbClr val="000000"/>
                </a:solidFill>
              </a:rPr>
              <a:t> </a:t>
            </a:r>
            <a:r>
              <a:rPr lang="en-US" sz="2000" dirty="0" err="1">
                <a:solidFill>
                  <a:srgbClr val="000000"/>
                </a:solidFill>
              </a:rPr>
              <a:t>JFrame</a:t>
            </a:r>
            <a:r>
              <a:rPr lang="en-US" sz="2000" dirty="0">
                <a:solidFill>
                  <a:srgbClr val="000000"/>
                </a:solidFill>
              </a:rPr>
              <a:t>{  </a:t>
            </a:r>
          </a:p>
          <a:p>
            <a:pPr algn="just">
              <a:spcBef>
                <a:spcPts val="200"/>
              </a:spcBef>
            </a:pPr>
            <a:r>
              <a:rPr lang="en-US" sz="2000" dirty="0">
                <a:solidFill>
                  <a:srgbClr val="000000"/>
                </a:solidFill>
              </a:rPr>
              <a:t>    </a:t>
            </a:r>
            <a:r>
              <a:rPr lang="en-US" sz="2000" b="1" dirty="0">
                <a:solidFill>
                  <a:srgbClr val="006699"/>
                </a:solidFill>
              </a:rPr>
              <a:t>public</a:t>
            </a:r>
            <a:r>
              <a:rPr lang="en-US" sz="2000" dirty="0">
                <a:solidFill>
                  <a:srgbClr val="000000"/>
                </a:solidFill>
              </a:rPr>
              <a:t> </a:t>
            </a:r>
            <a:r>
              <a:rPr lang="en-US" sz="2000" b="1" dirty="0">
                <a:solidFill>
                  <a:srgbClr val="006699"/>
                </a:solidFill>
              </a:rPr>
              <a:t>static</a:t>
            </a:r>
            <a:r>
              <a:rPr lang="en-US" sz="2000" dirty="0">
                <a:solidFill>
                  <a:srgbClr val="000000"/>
                </a:solidFill>
              </a:rPr>
              <a:t> </a:t>
            </a:r>
            <a:r>
              <a:rPr lang="en-US" sz="2000" b="1" dirty="0">
                <a:solidFill>
                  <a:srgbClr val="006699"/>
                </a:solidFill>
              </a:rPr>
              <a:t>void</a:t>
            </a:r>
            <a:r>
              <a:rPr lang="en-US" sz="2000" dirty="0">
                <a:solidFill>
                  <a:srgbClr val="000000"/>
                </a:solidFill>
              </a:rPr>
              <a:t> main(String[] </a:t>
            </a:r>
            <a:r>
              <a:rPr lang="en-US" sz="2000" dirty="0" err="1">
                <a:solidFill>
                  <a:srgbClr val="000000"/>
                </a:solidFill>
              </a:rPr>
              <a:t>args</a:t>
            </a:r>
            <a:r>
              <a:rPr lang="en-US" sz="2000" dirty="0">
                <a:solidFill>
                  <a:srgbClr val="000000"/>
                </a:solidFill>
              </a:rPr>
              <a:t>) {  </a:t>
            </a:r>
          </a:p>
          <a:p>
            <a:pPr algn="just">
              <a:spcBef>
                <a:spcPts val="200"/>
              </a:spcBef>
            </a:pPr>
            <a:r>
              <a:rPr lang="en-US" sz="2000" dirty="0">
                <a:solidFill>
                  <a:srgbClr val="000000"/>
                </a:solidFill>
              </a:rPr>
              <a:t>      </a:t>
            </a:r>
            <a:r>
              <a:rPr lang="en-US" sz="2000" dirty="0" err="1" smtClean="0">
                <a:solidFill>
                  <a:srgbClr val="000000"/>
                </a:solidFill>
              </a:rPr>
              <a:t>GridBagLayoutExample</a:t>
            </a:r>
            <a:r>
              <a:rPr lang="en-US" sz="2000" dirty="0">
                <a:solidFill>
                  <a:srgbClr val="000000"/>
                </a:solidFill>
              </a:rPr>
              <a:t> a = </a:t>
            </a:r>
            <a:r>
              <a:rPr lang="en-US" sz="2000" b="1" dirty="0">
                <a:solidFill>
                  <a:srgbClr val="006699"/>
                </a:solidFill>
              </a:rPr>
              <a:t>new</a:t>
            </a:r>
            <a:r>
              <a:rPr lang="en-US" sz="2000" dirty="0">
                <a:solidFill>
                  <a:srgbClr val="000000"/>
                </a:solidFill>
              </a:rPr>
              <a:t> </a:t>
            </a:r>
            <a:r>
              <a:rPr lang="en-US" sz="2000" dirty="0" err="1">
                <a:solidFill>
                  <a:srgbClr val="000000"/>
                </a:solidFill>
              </a:rPr>
              <a:t>GridBagLayoutExample</a:t>
            </a:r>
            <a:r>
              <a:rPr lang="en-US" sz="2000" dirty="0" smtClean="0">
                <a:solidFill>
                  <a:srgbClr val="000000"/>
                </a:solidFill>
              </a:rPr>
              <a:t>();</a:t>
            </a:r>
            <a:r>
              <a:rPr lang="en-US" sz="2000" dirty="0">
                <a:solidFill>
                  <a:srgbClr val="000000"/>
                </a:solidFill>
              </a:rPr>
              <a:t>     }  </a:t>
            </a:r>
          </a:p>
          <a:p>
            <a:pPr algn="just">
              <a:spcBef>
                <a:spcPts val="200"/>
              </a:spcBef>
            </a:pPr>
            <a:r>
              <a:rPr lang="en-US" sz="2000" dirty="0">
                <a:solidFill>
                  <a:srgbClr val="000000"/>
                </a:solidFill>
              </a:rPr>
              <a:t>   </a:t>
            </a:r>
            <a:r>
              <a:rPr lang="en-US" sz="2000" b="1" dirty="0" smtClean="0">
                <a:solidFill>
                  <a:srgbClr val="006699"/>
                </a:solidFill>
              </a:rPr>
              <a:t>public</a:t>
            </a:r>
            <a:r>
              <a:rPr lang="en-US" sz="2000" dirty="0">
                <a:solidFill>
                  <a:srgbClr val="000000"/>
                </a:solidFill>
              </a:rPr>
              <a:t> </a:t>
            </a:r>
            <a:r>
              <a:rPr lang="en-US" sz="2000" dirty="0" err="1">
                <a:solidFill>
                  <a:srgbClr val="000000"/>
                </a:solidFill>
              </a:rPr>
              <a:t>GridBagLayoutExample</a:t>
            </a:r>
            <a:r>
              <a:rPr lang="en-US" sz="2000" dirty="0">
                <a:solidFill>
                  <a:srgbClr val="000000"/>
                </a:solidFill>
              </a:rPr>
              <a:t>() {  </a:t>
            </a:r>
          </a:p>
          <a:p>
            <a:pPr algn="just">
              <a:spcBef>
                <a:spcPts val="200"/>
              </a:spcBef>
            </a:pPr>
            <a:r>
              <a:rPr lang="en-US" sz="2000" dirty="0">
                <a:solidFill>
                  <a:srgbClr val="000000"/>
                </a:solidFill>
              </a:rPr>
              <a:t>    </a:t>
            </a:r>
            <a:r>
              <a:rPr lang="en-US" sz="2000" dirty="0" err="1">
                <a:solidFill>
                  <a:srgbClr val="000000"/>
                </a:solidFill>
              </a:rPr>
              <a:t>GridBagLayoutgrid</a:t>
            </a:r>
            <a:r>
              <a:rPr lang="en-US" sz="2000" dirty="0">
                <a:solidFill>
                  <a:srgbClr val="000000"/>
                </a:solidFill>
              </a:rPr>
              <a:t> = </a:t>
            </a:r>
            <a:r>
              <a:rPr lang="en-US" sz="2000" b="1" dirty="0">
                <a:solidFill>
                  <a:srgbClr val="006699"/>
                </a:solidFill>
              </a:rPr>
              <a:t>new</a:t>
            </a:r>
            <a:r>
              <a:rPr lang="en-US" sz="2000" dirty="0">
                <a:solidFill>
                  <a:srgbClr val="000000"/>
                </a:solidFill>
              </a:rPr>
              <a:t> </a:t>
            </a:r>
            <a:r>
              <a:rPr lang="en-US" sz="2000" dirty="0" err="1">
                <a:solidFill>
                  <a:srgbClr val="000000"/>
                </a:solidFill>
              </a:rPr>
              <a:t>GridBagLayout</a:t>
            </a:r>
            <a:r>
              <a:rPr lang="en-US" sz="2000" dirty="0">
                <a:solidFill>
                  <a:srgbClr val="000000"/>
                </a:solidFill>
              </a:rPr>
              <a:t>();  </a:t>
            </a:r>
          </a:p>
          <a:p>
            <a:pPr algn="just">
              <a:spcBef>
                <a:spcPts val="200"/>
              </a:spcBef>
            </a:pPr>
            <a:r>
              <a:rPr lang="en-US" sz="2000" dirty="0">
                <a:solidFill>
                  <a:srgbClr val="000000"/>
                </a:solidFill>
              </a:rPr>
              <a:t>    </a:t>
            </a:r>
            <a:r>
              <a:rPr lang="en-US" sz="2000" dirty="0" err="1" smtClean="0">
                <a:solidFill>
                  <a:srgbClr val="000000"/>
                </a:solidFill>
              </a:rPr>
              <a:t>GridBagConstraints</a:t>
            </a:r>
            <a:r>
              <a:rPr lang="en-US" sz="2000" dirty="0">
                <a:solidFill>
                  <a:srgbClr val="000000"/>
                </a:solidFill>
              </a:rPr>
              <a:t> </a:t>
            </a:r>
            <a:r>
              <a:rPr lang="en-US" sz="2000" dirty="0" err="1">
                <a:solidFill>
                  <a:srgbClr val="000000"/>
                </a:solidFill>
              </a:rPr>
              <a:t>gbc</a:t>
            </a:r>
            <a:r>
              <a:rPr lang="en-US" sz="2000" dirty="0">
                <a:solidFill>
                  <a:srgbClr val="000000"/>
                </a:solidFill>
              </a:rPr>
              <a:t> = </a:t>
            </a:r>
            <a:r>
              <a:rPr lang="en-US" sz="2000" b="1" dirty="0">
                <a:solidFill>
                  <a:srgbClr val="006699"/>
                </a:solidFill>
              </a:rPr>
              <a:t>new</a:t>
            </a:r>
            <a:r>
              <a:rPr lang="en-US" sz="2000" dirty="0">
                <a:solidFill>
                  <a:srgbClr val="000000"/>
                </a:solidFill>
              </a:rPr>
              <a:t> </a:t>
            </a:r>
            <a:r>
              <a:rPr lang="en-US" sz="2000" dirty="0" err="1">
                <a:solidFill>
                  <a:srgbClr val="000000"/>
                </a:solidFill>
              </a:rPr>
              <a:t>GridBagConstraints</a:t>
            </a:r>
            <a:r>
              <a:rPr lang="en-US" sz="2000" dirty="0">
                <a:solidFill>
                  <a:srgbClr val="000000"/>
                </a:solidFill>
              </a:rPr>
              <a:t>();            </a:t>
            </a:r>
            <a:r>
              <a:rPr lang="en-US" sz="2000" dirty="0" err="1" smtClean="0">
                <a:solidFill>
                  <a:srgbClr val="000000"/>
                </a:solidFill>
              </a:rPr>
              <a:t>setLayout</a:t>
            </a:r>
            <a:r>
              <a:rPr lang="en-US" sz="2000" dirty="0" smtClean="0">
                <a:solidFill>
                  <a:srgbClr val="000000"/>
                </a:solidFill>
              </a:rPr>
              <a:t>(grid</a:t>
            </a:r>
            <a:r>
              <a:rPr lang="en-US" sz="2000" dirty="0">
                <a:solidFill>
                  <a:srgbClr val="000000"/>
                </a:solidFill>
              </a:rPr>
              <a:t>);  </a:t>
            </a:r>
          </a:p>
          <a:p>
            <a:pPr algn="just">
              <a:spcBef>
                <a:spcPts val="200"/>
              </a:spcBef>
            </a:pPr>
            <a:r>
              <a:rPr lang="en-US" sz="2000" dirty="0">
                <a:solidFill>
                  <a:srgbClr val="000000"/>
                </a:solidFill>
              </a:rPr>
              <a:t>    </a:t>
            </a:r>
            <a:r>
              <a:rPr lang="en-US" sz="2000" dirty="0" err="1" smtClean="0">
                <a:solidFill>
                  <a:srgbClr val="000000"/>
                </a:solidFill>
              </a:rPr>
              <a:t>setTitle</a:t>
            </a:r>
            <a:r>
              <a:rPr lang="en-US" sz="2000" dirty="0">
                <a:solidFill>
                  <a:srgbClr val="000000"/>
                </a:solidFill>
              </a:rPr>
              <a:t>(</a:t>
            </a:r>
            <a:r>
              <a:rPr lang="en-US" sz="2000" dirty="0">
                <a:solidFill>
                  <a:srgbClr val="0000FF"/>
                </a:solidFill>
              </a:rPr>
              <a:t>"</a:t>
            </a:r>
            <a:r>
              <a:rPr lang="en-US" sz="2000" dirty="0" err="1">
                <a:solidFill>
                  <a:srgbClr val="0000FF"/>
                </a:solidFill>
              </a:rPr>
              <a:t>GridBag</a:t>
            </a:r>
            <a:r>
              <a:rPr lang="en-US" sz="2000" dirty="0">
                <a:solidFill>
                  <a:srgbClr val="0000FF"/>
                </a:solidFill>
              </a:rPr>
              <a:t> Layout Example"</a:t>
            </a:r>
            <a:r>
              <a:rPr lang="en-US" sz="2000" dirty="0">
                <a:solidFill>
                  <a:srgbClr val="000000"/>
                </a:solidFill>
              </a:rPr>
              <a:t>);  </a:t>
            </a:r>
          </a:p>
          <a:p>
            <a:pPr algn="just">
              <a:spcBef>
                <a:spcPts val="200"/>
              </a:spcBef>
            </a:pPr>
            <a:r>
              <a:rPr lang="en-US" sz="2000" dirty="0">
                <a:solidFill>
                  <a:srgbClr val="000000"/>
                </a:solidFill>
              </a:rPr>
              <a:t>    </a:t>
            </a:r>
            <a:r>
              <a:rPr lang="en-US" sz="2000" dirty="0" err="1" smtClean="0">
                <a:solidFill>
                  <a:srgbClr val="000000"/>
                </a:solidFill>
              </a:rPr>
              <a:t>GridBagLayout</a:t>
            </a:r>
            <a:r>
              <a:rPr lang="en-US" sz="2000" dirty="0">
                <a:solidFill>
                  <a:srgbClr val="000000"/>
                </a:solidFill>
              </a:rPr>
              <a:t> layout = </a:t>
            </a:r>
            <a:r>
              <a:rPr lang="en-US" sz="2000" b="1" dirty="0">
                <a:solidFill>
                  <a:srgbClr val="006699"/>
                </a:solidFill>
              </a:rPr>
              <a:t>new</a:t>
            </a:r>
            <a:r>
              <a:rPr lang="en-US" sz="2000" dirty="0">
                <a:solidFill>
                  <a:srgbClr val="000000"/>
                </a:solidFill>
              </a:rPr>
              <a:t> </a:t>
            </a:r>
            <a:r>
              <a:rPr lang="en-US" sz="2000" dirty="0" err="1">
                <a:solidFill>
                  <a:srgbClr val="000000"/>
                </a:solidFill>
              </a:rPr>
              <a:t>GridBagLayout</a:t>
            </a:r>
            <a:r>
              <a:rPr lang="en-US" sz="2000" dirty="0">
                <a:solidFill>
                  <a:srgbClr val="000000"/>
                </a:solidFill>
              </a:rPr>
              <a:t>();  </a:t>
            </a:r>
          </a:p>
          <a:p>
            <a:pPr algn="just">
              <a:spcBef>
                <a:spcPts val="200"/>
              </a:spcBef>
            </a:pPr>
            <a:r>
              <a:rPr lang="en-US" sz="2000" dirty="0">
                <a:solidFill>
                  <a:srgbClr val="000000"/>
                </a:solidFill>
              </a:rPr>
              <a:t>    </a:t>
            </a:r>
            <a:r>
              <a:rPr lang="en-US" sz="2000" b="1" dirty="0" err="1">
                <a:solidFill>
                  <a:srgbClr val="006699"/>
                </a:solidFill>
              </a:rPr>
              <a:t>this</a:t>
            </a:r>
            <a:r>
              <a:rPr lang="en-US" sz="2000" dirty="0" err="1">
                <a:solidFill>
                  <a:srgbClr val="000000"/>
                </a:solidFill>
              </a:rPr>
              <a:t>.setLayout</a:t>
            </a:r>
            <a:r>
              <a:rPr lang="en-US" sz="2000" dirty="0">
                <a:solidFill>
                  <a:srgbClr val="000000"/>
                </a:solidFill>
              </a:rPr>
              <a:t>(layout);  </a:t>
            </a:r>
          </a:p>
          <a:p>
            <a:pPr algn="just">
              <a:spcBef>
                <a:spcPts val="200"/>
              </a:spcBef>
            </a:pPr>
            <a:r>
              <a:rPr lang="en-US" sz="2000" dirty="0">
                <a:solidFill>
                  <a:srgbClr val="000000"/>
                </a:solidFill>
              </a:rPr>
              <a:t>    </a:t>
            </a:r>
            <a:r>
              <a:rPr lang="en-US" sz="2000" dirty="0" err="1">
                <a:solidFill>
                  <a:srgbClr val="000000"/>
                </a:solidFill>
              </a:rPr>
              <a:t>gbc.fill</a:t>
            </a:r>
            <a:r>
              <a:rPr lang="en-US" sz="2000" dirty="0">
                <a:solidFill>
                  <a:srgbClr val="000000"/>
                </a:solidFill>
              </a:rPr>
              <a:t> = </a:t>
            </a:r>
            <a:r>
              <a:rPr lang="en-US" sz="2000" dirty="0" err="1">
                <a:solidFill>
                  <a:srgbClr val="000000"/>
                </a:solidFill>
              </a:rPr>
              <a:t>GridBagConstraints.HORIZONTAL</a:t>
            </a:r>
            <a:r>
              <a:rPr lang="en-US" sz="2000" dirty="0">
                <a:solidFill>
                  <a:srgbClr val="000000"/>
                </a:solidFill>
              </a:rPr>
              <a:t>;  </a:t>
            </a:r>
          </a:p>
          <a:p>
            <a:pPr algn="just">
              <a:spcBef>
                <a:spcPts val="200"/>
              </a:spcBef>
            </a:pPr>
            <a:r>
              <a:rPr lang="en-US" sz="2000" dirty="0">
                <a:solidFill>
                  <a:srgbClr val="000000"/>
                </a:solidFill>
              </a:rPr>
              <a:t>    </a:t>
            </a:r>
            <a:r>
              <a:rPr lang="en-US" sz="2000" dirty="0" err="1">
                <a:solidFill>
                  <a:srgbClr val="000000"/>
                </a:solidFill>
              </a:rPr>
              <a:t>gbc.gridx</a:t>
            </a:r>
            <a:r>
              <a:rPr lang="en-US" sz="2000" dirty="0">
                <a:solidFill>
                  <a:srgbClr val="000000"/>
                </a:solidFill>
              </a:rPr>
              <a:t> = </a:t>
            </a:r>
            <a:r>
              <a:rPr lang="en-US" sz="2000" dirty="0">
                <a:solidFill>
                  <a:srgbClr val="C00000"/>
                </a:solidFill>
              </a:rPr>
              <a:t>0</a:t>
            </a:r>
            <a:r>
              <a:rPr lang="en-US" sz="2000" dirty="0">
                <a:solidFill>
                  <a:srgbClr val="000000"/>
                </a:solidFill>
              </a:rPr>
              <a:t>;  </a:t>
            </a:r>
          </a:p>
          <a:p>
            <a:pPr algn="just">
              <a:spcBef>
                <a:spcPts val="200"/>
              </a:spcBef>
            </a:pPr>
            <a:r>
              <a:rPr lang="en-US" sz="2000" dirty="0">
                <a:solidFill>
                  <a:srgbClr val="000000"/>
                </a:solidFill>
              </a:rPr>
              <a:t>    </a:t>
            </a:r>
            <a:r>
              <a:rPr lang="en-US" sz="2000" dirty="0" err="1">
                <a:solidFill>
                  <a:srgbClr val="000000"/>
                </a:solidFill>
              </a:rPr>
              <a:t>gbc.gridy</a:t>
            </a:r>
            <a:r>
              <a:rPr lang="en-US" sz="2000" dirty="0">
                <a:solidFill>
                  <a:srgbClr val="000000"/>
                </a:solidFill>
              </a:rPr>
              <a:t> = </a:t>
            </a:r>
            <a:r>
              <a:rPr lang="en-US" sz="2000" dirty="0">
                <a:solidFill>
                  <a:srgbClr val="C00000"/>
                </a:solidFill>
              </a:rPr>
              <a:t>0</a:t>
            </a:r>
            <a:r>
              <a:rPr lang="en-US" sz="2000" dirty="0">
                <a:solidFill>
                  <a:srgbClr val="000000"/>
                </a:solidFill>
              </a:rPr>
              <a:t>;  </a:t>
            </a:r>
          </a:p>
          <a:p>
            <a:pPr algn="just">
              <a:spcBef>
                <a:spcPts val="200"/>
              </a:spcBef>
            </a:pPr>
            <a:r>
              <a:rPr lang="en-US" sz="2000" dirty="0">
                <a:solidFill>
                  <a:srgbClr val="000000"/>
                </a:solidFill>
              </a:rPr>
              <a:t>    </a:t>
            </a:r>
            <a:r>
              <a:rPr lang="en-US" sz="2000" b="1" dirty="0" err="1">
                <a:solidFill>
                  <a:srgbClr val="006699"/>
                </a:solidFill>
              </a:rPr>
              <a:t>this</a:t>
            </a:r>
            <a:r>
              <a:rPr lang="en-US" sz="2000" dirty="0" err="1">
                <a:solidFill>
                  <a:srgbClr val="000000"/>
                </a:solidFill>
              </a:rPr>
              <a:t>.add</a:t>
            </a:r>
            <a:r>
              <a:rPr lang="en-US" sz="2000" dirty="0">
                <a:solidFill>
                  <a:srgbClr val="000000"/>
                </a:solidFill>
              </a:rPr>
              <a:t>(</a:t>
            </a:r>
            <a:r>
              <a:rPr lang="en-US" sz="2000" b="1" dirty="0">
                <a:solidFill>
                  <a:srgbClr val="006699"/>
                </a:solidFill>
              </a:rPr>
              <a:t>new</a:t>
            </a:r>
            <a:r>
              <a:rPr lang="en-US" sz="2000" dirty="0">
                <a:solidFill>
                  <a:srgbClr val="000000"/>
                </a:solidFill>
              </a:rPr>
              <a:t> Button(</a:t>
            </a:r>
            <a:r>
              <a:rPr lang="en-US" sz="2000" dirty="0">
                <a:solidFill>
                  <a:srgbClr val="0000FF"/>
                </a:solidFill>
              </a:rPr>
              <a:t>"Button One"</a:t>
            </a:r>
            <a:r>
              <a:rPr lang="en-US" sz="2000" dirty="0">
                <a:solidFill>
                  <a:srgbClr val="000000"/>
                </a:solidFill>
              </a:rPr>
              <a:t>), </a:t>
            </a:r>
            <a:r>
              <a:rPr lang="en-US" sz="2000" dirty="0" err="1">
                <a:solidFill>
                  <a:srgbClr val="000000"/>
                </a:solidFill>
              </a:rPr>
              <a:t>gbc</a:t>
            </a:r>
            <a:r>
              <a:rPr lang="en-US" sz="2000" dirty="0">
                <a:solidFill>
                  <a:srgbClr val="000000"/>
                </a:solidFill>
              </a:rPr>
              <a:t>);  </a:t>
            </a:r>
          </a:p>
          <a:p>
            <a:pPr algn="just">
              <a:spcBef>
                <a:spcPts val="200"/>
              </a:spcBef>
            </a:pPr>
            <a:r>
              <a:rPr lang="en-US" sz="2000" dirty="0">
                <a:solidFill>
                  <a:srgbClr val="000000"/>
                </a:solidFill>
              </a:rPr>
              <a:t>    </a:t>
            </a:r>
            <a:r>
              <a:rPr lang="en-US" sz="2000" dirty="0" err="1">
                <a:solidFill>
                  <a:srgbClr val="000000"/>
                </a:solidFill>
              </a:rPr>
              <a:t>gbc.gridx</a:t>
            </a:r>
            <a:r>
              <a:rPr lang="en-US" sz="2000" dirty="0">
                <a:solidFill>
                  <a:srgbClr val="000000"/>
                </a:solidFill>
              </a:rPr>
              <a:t> = </a:t>
            </a:r>
            <a:r>
              <a:rPr lang="en-US" sz="2000" dirty="0">
                <a:solidFill>
                  <a:srgbClr val="C00000"/>
                </a:solidFill>
              </a:rPr>
              <a:t>1</a:t>
            </a:r>
            <a:r>
              <a:rPr lang="en-US" sz="2000" dirty="0">
                <a:solidFill>
                  <a:srgbClr val="000000"/>
                </a:solidFill>
              </a:rPr>
              <a:t>;  </a:t>
            </a:r>
          </a:p>
          <a:p>
            <a:pPr algn="just">
              <a:spcBef>
                <a:spcPts val="200"/>
              </a:spcBef>
            </a:pPr>
            <a:r>
              <a:rPr lang="en-US" sz="2000" dirty="0">
                <a:solidFill>
                  <a:srgbClr val="000000"/>
                </a:solidFill>
              </a:rPr>
              <a:t>    </a:t>
            </a:r>
            <a:r>
              <a:rPr lang="en-US" sz="2000" dirty="0" err="1">
                <a:solidFill>
                  <a:srgbClr val="000000"/>
                </a:solidFill>
              </a:rPr>
              <a:t>gbc.gridy</a:t>
            </a:r>
            <a:r>
              <a:rPr lang="en-US" sz="2000" dirty="0">
                <a:solidFill>
                  <a:srgbClr val="000000"/>
                </a:solidFill>
              </a:rPr>
              <a:t> = </a:t>
            </a:r>
            <a:r>
              <a:rPr lang="en-US" sz="2000" dirty="0">
                <a:solidFill>
                  <a:srgbClr val="C00000"/>
                </a:solidFill>
              </a:rPr>
              <a:t>0</a:t>
            </a:r>
            <a:r>
              <a:rPr lang="en-US" sz="2000" dirty="0">
                <a:solidFill>
                  <a:srgbClr val="000000"/>
                </a:solidFill>
              </a:rPr>
              <a:t>;  </a:t>
            </a:r>
          </a:p>
          <a:p>
            <a:pPr algn="just"/>
            <a:r>
              <a:rPr lang="en-US" sz="2000" dirty="0">
                <a:solidFill>
                  <a:srgbClr val="000000"/>
                </a:solidFill>
              </a:rPr>
              <a:t>    </a:t>
            </a:r>
            <a:endParaRPr lang="en-US" sz="2000" b="0" i="0" dirty="0">
              <a:solidFill>
                <a:srgbClr val="000000"/>
              </a:solidFill>
              <a:effectLst/>
            </a:endParaRPr>
          </a:p>
        </p:txBody>
      </p:sp>
      <p:sp>
        <p:nvSpPr>
          <p:cNvPr id="5" name="Rectangle 4"/>
          <p:cNvSpPr/>
          <p:nvPr/>
        </p:nvSpPr>
        <p:spPr>
          <a:xfrm>
            <a:off x="6589690" y="-122695"/>
            <a:ext cx="5929312" cy="6427401"/>
          </a:xfrm>
          <a:prstGeom prst="rect">
            <a:avLst/>
          </a:prstGeom>
          <a:ln>
            <a:solidFill>
              <a:schemeClr val="accent1"/>
            </a:solidFill>
          </a:ln>
        </p:spPr>
        <p:txBody>
          <a:bodyPr wrap="square">
            <a:spAutoFit/>
          </a:bodyPr>
          <a:lstStyle/>
          <a:p>
            <a:pPr algn="just">
              <a:spcBef>
                <a:spcPts val="200"/>
              </a:spcBef>
            </a:pPr>
            <a:r>
              <a:rPr lang="en-US" sz="1900" b="1" dirty="0" err="1">
                <a:solidFill>
                  <a:srgbClr val="006699"/>
                </a:solidFill>
              </a:rPr>
              <a:t>this</a:t>
            </a:r>
            <a:r>
              <a:rPr lang="en-US" sz="1900" dirty="0" err="1">
                <a:solidFill>
                  <a:srgbClr val="000000"/>
                </a:solidFill>
              </a:rPr>
              <a:t>.add</a:t>
            </a:r>
            <a:r>
              <a:rPr lang="en-US" sz="1900" dirty="0">
                <a:solidFill>
                  <a:srgbClr val="000000"/>
                </a:solidFill>
              </a:rPr>
              <a:t>(</a:t>
            </a:r>
            <a:r>
              <a:rPr lang="en-US" sz="1900" b="1" dirty="0">
                <a:solidFill>
                  <a:srgbClr val="006699"/>
                </a:solidFill>
              </a:rPr>
              <a:t>new</a:t>
            </a:r>
            <a:r>
              <a:rPr lang="en-US" sz="1900" dirty="0">
                <a:solidFill>
                  <a:srgbClr val="000000"/>
                </a:solidFill>
              </a:rPr>
              <a:t> Button(</a:t>
            </a:r>
            <a:r>
              <a:rPr lang="en-US" sz="1900" dirty="0">
                <a:solidFill>
                  <a:srgbClr val="0000FF"/>
                </a:solidFill>
              </a:rPr>
              <a:t>"Button two"</a:t>
            </a:r>
            <a:r>
              <a:rPr lang="en-US" sz="1900" dirty="0">
                <a:solidFill>
                  <a:srgbClr val="000000"/>
                </a:solidFill>
              </a:rPr>
              <a:t>), </a:t>
            </a:r>
            <a:r>
              <a:rPr lang="en-US" sz="1900" dirty="0" err="1">
                <a:solidFill>
                  <a:srgbClr val="000000"/>
                </a:solidFill>
              </a:rPr>
              <a:t>gbc</a:t>
            </a:r>
            <a:r>
              <a:rPr lang="en-US" sz="1900" dirty="0">
                <a:solidFill>
                  <a:srgbClr val="000000"/>
                </a:solidFill>
              </a:rPr>
              <a:t>);  </a:t>
            </a:r>
          </a:p>
          <a:p>
            <a:pPr algn="just">
              <a:spcBef>
                <a:spcPts val="200"/>
              </a:spcBef>
            </a:pPr>
            <a:r>
              <a:rPr lang="en-US" sz="1900" dirty="0">
                <a:solidFill>
                  <a:srgbClr val="000000"/>
                </a:solidFill>
              </a:rPr>
              <a:t>    </a:t>
            </a:r>
            <a:r>
              <a:rPr lang="en-US" sz="1900" dirty="0" err="1">
                <a:solidFill>
                  <a:srgbClr val="000000"/>
                </a:solidFill>
              </a:rPr>
              <a:t>gbc.fill</a:t>
            </a:r>
            <a:r>
              <a:rPr lang="en-US" sz="1900" dirty="0">
                <a:solidFill>
                  <a:srgbClr val="000000"/>
                </a:solidFill>
              </a:rPr>
              <a:t> = </a:t>
            </a:r>
            <a:r>
              <a:rPr lang="en-US" sz="1900" dirty="0" err="1">
                <a:solidFill>
                  <a:srgbClr val="000000"/>
                </a:solidFill>
              </a:rPr>
              <a:t>GridBagConstraints.HORIZONTAL</a:t>
            </a:r>
            <a:r>
              <a:rPr lang="en-US" sz="1900" dirty="0">
                <a:solidFill>
                  <a:srgbClr val="000000"/>
                </a:solidFill>
              </a:rPr>
              <a:t>;  </a:t>
            </a:r>
          </a:p>
          <a:p>
            <a:pPr algn="just">
              <a:spcBef>
                <a:spcPts val="200"/>
              </a:spcBef>
            </a:pPr>
            <a:r>
              <a:rPr lang="en-US" sz="1900" dirty="0">
                <a:solidFill>
                  <a:srgbClr val="000000"/>
                </a:solidFill>
              </a:rPr>
              <a:t>    </a:t>
            </a:r>
            <a:r>
              <a:rPr lang="en-US" sz="1900" dirty="0" err="1">
                <a:solidFill>
                  <a:srgbClr val="000000"/>
                </a:solidFill>
              </a:rPr>
              <a:t>gbc.ipady</a:t>
            </a:r>
            <a:r>
              <a:rPr lang="en-US" sz="1900" dirty="0">
                <a:solidFill>
                  <a:srgbClr val="000000"/>
                </a:solidFill>
              </a:rPr>
              <a:t> = </a:t>
            </a:r>
            <a:r>
              <a:rPr lang="en-US" sz="1900" dirty="0">
                <a:solidFill>
                  <a:srgbClr val="C00000"/>
                </a:solidFill>
              </a:rPr>
              <a:t>20</a:t>
            </a:r>
            <a:r>
              <a:rPr lang="en-US" sz="1900" dirty="0">
                <a:solidFill>
                  <a:srgbClr val="000000"/>
                </a:solidFill>
              </a:rPr>
              <a:t>;  </a:t>
            </a:r>
          </a:p>
          <a:p>
            <a:pPr algn="just">
              <a:spcBef>
                <a:spcPts val="200"/>
              </a:spcBef>
            </a:pPr>
            <a:r>
              <a:rPr lang="en-US" sz="1900" dirty="0">
                <a:solidFill>
                  <a:srgbClr val="000000"/>
                </a:solidFill>
              </a:rPr>
              <a:t>    </a:t>
            </a:r>
            <a:r>
              <a:rPr lang="en-US" sz="1900" dirty="0" err="1">
                <a:solidFill>
                  <a:srgbClr val="000000"/>
                </a:solidFill>
              </a:rPr>
              <a:t>gbc.gridx</a:t>
            </a:r>
            <a:r>
              <a:rPr lang="en-US" sz="1900" dirty="0">
                <a:solidFill>
                  <a:srgbClr val="000000"/>
                </a:solidFill>
              </a:rPr>
              <a:t> = </a:t>
            </a:r>
            <a:r>
              <a:rPr lang="en-US" sz="1900" dirty="0">
                <a:solidFill>
                  <a:srgbClr val="C00000"/>
                </a:solidFill>
              </a:rPr>
              <a:t>0</a:t>
            </a:r>
            <a:r>
              <a:rPr lang="en-US" sz="1900" dirty="0">
                <a:solidFill>
                  <a:srgbClr val="000000"/>
                </a:solidFill>
              </a:rPr>
              <a:t>;  </a:t>
            </a:r>
          </a:p>
          <a:p>
            <a:pPr algn="just">
              <a:spcBef>
                <a:spcPts val="200"/>
              </a:spcBef>
            </a:pPr>
            <a:r>
              <a:rPr lang="en-US" sz="1900" dirty="0">
                <a:solidFill>
                  <a:srgbClr val="000000"/>
                </a:solidFill>
              </a:rPr>
              <a:t>    </a:t>
            </a:r>
            <a:r>
              <a:rPr lang="en-US" sz="1900" dirty="0" err="1">
                <a:solidFill>
                  <a:srgbClr val="000000"/>
                </a:solidFill>
              </a:rPr>
              <a:t>gbc.gridy</a:t>
            </a:r>
            <a:r>
              <a:rPr lang="en-US" sz="1900" dirty="0">
                <a:solidFill>
                  <a:srgbClr val="000000"/>
                </a:solidFill>
              </a:rPr>
              <a:t> = </a:t>
            </a:r>
            <a:r>
              <a:rPr lang="en-US" sz="1900" dirty="0">
                <a:solidFill>
                  <a:srgbClr val="C00000"/>
                </a:solidFill>
              </a:rPr>
              <a:t>1</a:t>
            </a:r>
            <a:r>
              <a:rPr lang="en-US" sz="1900" dirty="0">
                <a:solidFill>
                  <a:srgbClr val="000000"/>
                </a:solidFill>
              </a:rPr>
              <a:t>;  </a:t>
            </a:r>
          </a:p>
          <a:p>
            <a:pPr algn="just">
              <a:spcBef>
                <a:spcPts val="200"/>
              </a:spcBef>
            </a:pPr>
            <a:r>
              <a:rPr lang="en-US" sz="1900" dirty="0">
                <a:solidFill>
                  <a:srgbClr val="000000"/>
                </a:solidFill>
              </a:rPr>
              <a:t>    </a:t>
            </a:r>
            <a:r>
              <a:rPr lang="en-US" sz="1900" b="1" dirty="0" err="1">
                <a:solidFill>
                  <a:srgbClr val="006699"/>
                </a:solidFill>
              </a:rPr>
              <a:t>this</a:t>
            </a:r>
            <a:r>
              <a:rPr lang="en-US" sz="1900" dirty="0" err="1">
                <a:solidFill>
                  <a:srgbClr val="000000"/>
                </a:solidFill>
              </a:rPr>
              <a:t>.add</a:t>
            </a:r>
            <a:r>
              <a:rPr lang="en-US" sz="1900" dirty="0">
                <a:solidFill>
                  <a:srgbClr val="000000"/>
                </a:solidFill>
              </a:rPr>
              <a:t>(</a:t>
            </a:r>
            <a:r>
              <a:rPr lang="en-US" sz="1900" b="1" dirty="0">
                <a:solidFill>
                  <a:srgbClr val="006699"/>
                </a:solidFill>
              </a:rPr>
              <a:t>new</a:t>
            </a:r>
            <a:r>
              <a:rPr lang="en-US" sz="1900" dirty="0">
                <a:solidFill>
                  <a:srgbClr val="000000"/>
                </a:solidFill>
              </a:rPr>
              <a:t> Button(</a:t>
            </a:r>
            <a:r>
              <a:rPr lang="en-US" sz="1900" dirty="0">
                <a:solidFill>
                  <a:srgbClr val="0000FF"/>
                </a:solidFill>
              </a:rPr>
              <a:t>"Button Three"</a:t>
            </a:r>
            <a:r>
              <a:rPr lang="en-US" sz="1900" dirty="0">
                <a:solidFill>
                  <a:srgbClr val="000000"/>
                </a:solidFill>
              </a:rPr>
              <a:t>), </a:t>
            </a:r>
            <a:r>
              <a:rPr lang="en-US" sz="1900" dirty="0" err="1">
                <a:solidFill>
                  <a:srgbClr val="000000"/>
                </a:solidFill>
              </a:rPr>
              <a:t>gbc</a:t>
            </a:r>
            <a:r>
              <a:rPr lang="en-US" sz="1900" dirty="0">
                <a:solidFill>
                  <a:srgbClr val="000000"/>
                </a:solidFill>
              </a:rPr>
              <a:t>);  </a:t>
            </a:r>
          </a:p>
          <a:p>
            <a:pPr algn="just">
              <a:spcBef>
                <a:spcPts val="200"/>
              </a:spcBef>
            </a:pPr>
            <a:r>
              <a:rPr lang="en-US" sz="1900" dirty="0">
                <a:solidFill>
                  <a:srgbClr val="000000"/>
                </a:solidFill>
              </a:rPr>
              <a:t>    </a:t>
            </a:r>
            <a:r>
              <a:rPr lang="en-US" sz="1900" dirty="0" err="1">
                <a:solidFill>
                  <a:srgbClr val="000000"/>
                </a:solidFill>
              </a:rPr>
              <a:t>gbc.gridx</a:t>
            </a:r>
            <a:r>
              <a:rPr lang="en-US" sz="1900" dirty="0">
                <a:solidFill>
                  <a:srgbClr val="000000"/>
                </a:solidFill>
              </a:rPr>
              <a:t> = </a:t>
            </a:r>
            <a:r>
              <a:rPr lang="en-US" sz="1900" dirty="0">
                <a:solidFill>
                  <a:srgbClr val="C00000"/>
                </a:solidFill>
              </a:rPr>
              <a:t>1</a:t>
            </a:r>
            <a:r>
              <a:rPr lang="en-US" sz="1900" dirty="0">
                <a:solidFill>
                  <a:srgbClr val="000000"/>
                </a:solidFill>
              </a:rPr>
              <a:t>;  </a:t>
            </a:r>
          </a:p>
          <a:p>
            <a:pPr algn="just">
              <a:spcBef>
                <a:spcPts val="200"/>
              </a:spcBef>
            </a:pPr>
            <a:r>
              <a:rPr lang="en-US" sz="1900" dirty="0">
                <a:solidFill>
                  <a:srgbClr val="000000"/>
                </a:solidFill>
              </a:rPr>
              <a:t>    </a:t>
            </a:r>
            <a:r>
              <a:rPr lang="en-US" sz="1900" dirty="0" err="1">
                <a:solidFill>
                  <a:srgbClr val="000000"/>
                </a:solidFill>
              </a:rPr>
              <a:t>gbc.gridy</a:t>
            </a:r>
            <a:r>
              <a:rPr lang="en-US" sz="1900" dirty="0">
                <a:solidFill>
                  <a:srgbClr val="000000"/>
                </a:solidFill>
              </a:rPr>
              <a:t> = </a:t>
            </a:r>
            <a:r>
              <a:rPr lang="en-US" sz="1900" dirty="0">
                <a:solidFill>
                  <a:srgbClr val="C00000"/>
                </a:solidFill>
              </a:rPr>
              <a:t>1</a:t>
            </a:r>
            <a:r>
              <a:rPr lang="en-US" sz="1900" dirty="0">
                <a:solidFill>
                  <a:srgbClr val="000000"/>
                </a:solidFill>
              </a:rPr>
              <a:t>; </a:t>
            </a:r>
            <a:endParaRPr lang="en-US" sz="1900" dirty="0" smtClean="0"/>
          </a:p>
          <a:p>
            <a:pPr>
              <a:spcBef>
                <a:spcPts val="200"/>
              </a:spcBef>
            </a:pPr>
            <a:r>
              <a:rPr lang="en-US" sz="1900" b="1" dirty="0">
                <a:solidFill>
                  <a:srgbClr val="006699"/>
                </a:solidFill>
              </a:rPr>
              <a:t> </a:t>
            </a:r>
            <a:r>
              <a:rPr lang="en-US" sz="1900" b="1" dirty="0" smtClean="0">
                <a:solidFill>
                  <a:srgbClr val="006699"/>
                </a:solidFill>
              </a:rPr>
              <a:t>   </a:t>
            </a:r>
            <a:r>
              <a:rPr lang="en-US" sz="1900" b="1" dirty="0" err="1" smtClean="0">
                <a:solidFill>
                  <a:srgbClr val="006699"/>
                </a:solidFill>
              </a:rPr>
              <a:t>this</a:t>
            </a:r>
            <a:r>
              <a:rPr lang="en-US" sz="1900" dirty="0" err="1" smtClean="0"/>
              <a:t>.add</a:t>
            </a:r>
            <a:r>
              <a:rPr lang="en-US" sz="1900" dirty="0" smtClean="0"/>
              <a:t>(</a:t>
            </a:r>
            <a:r>
              <a:rPr lang="en-US" sz="1900" b="1" dirty="0" smtClean="0">
                <a:solidFill>
                  <a:srgbClr val="006699"/>
                </a:solidFill>
              </a:rPr>
              <a:t>new</a:t>
            </a:r>
            <a:r>
              <a:rPr lang="en-US" sz="1900" dirty="0"/>
              <a:t> Button("</a:t>
            </a:r>
            <a:r>
              <a:rPr lang="en-US" sz="1900" dirty="0">
                <a:solidFill>
                  <a:srgbClr val="0070C0"/>
                </a:solidFill>
              </a:rPr>
              <a:t>Button Four</a:t>
            </a:r>
            <a:r>
              <a:rPr lang="en-US" sz="1900" dirty="0"/>
              <a:t>"), </a:t>
            </a:r>
            <a:r>
              <a:rPr lang="en-US" sz="1900" dirty="0" err="1"/>
              <a:t>gbc</a:t>
            </a:r>
            <a:r>
              <a:rPr lang="en-US" sz="1900" dirty="0"/>
              <a:t>);  </a:t>
            </a:r>
          </a:p>
          <a:p>
            <a:pPr>
              <a:spcBef>
                <a:spcPts val="200"/>
              </a:spcBef>
            </a:pPr>
            <a:r>
              <a:rPr lang="en-US" sz="1900" dirty="0"/>
              <a:t>    </a:t>
            </a:r>
            <a:r>
              <a:rPr lang="en-US" sz="1900" dirty="0" err="1"/>
              <a:t>gbc.gridx</a:t>
            </a:r>
            <a:r>
              <a:rPr lang="en-US" sz="1900" dirty="0"/>
              <a:t> = 0;  </a:t>
            </a:r>
          </a:p>
          <a:p>
            <a:pPr>
              <a:spcBef>
                <a:spcPts val="200"/>
              </a:spcBef>
            </a:pPr>
            <a:r>
              <a:rPr lang="en-US" sz="1900" dirty="0"/>
              <a:t>    </a:t>
            </a:r>
            <a:r>
              <a:rPr lang="en-US" sz="1900" dirty="0" err="1"/>
              <a:t>gbc.gridy</a:t>
            </a:r>
            <a:r>
              <a:rPr lang="en-US" sz="1900" dirty="0"/>
              <a:t> = 2;  </a:t>
            </a:r>
          </a:p>
          <a:p>
            <a:pPr>
              <a:spcBef>
                <a:spcPts val="200"/>
              </a:spcBef>
            </a:pPr>
            <a:r>
              <a:rPr lang="en-US" sz="1900" dirty="0"/>
              <a:t>    </a:t>
            </a:r>
            <a:r>
              <a:rPr lang="en-US" sz="1900" dirty="0" err="1"/>
              <a:t>gbc.fill</a:t>
            </a:r>
            <a:r>
              <a:rPr lang="en-US" sz="1900" dirty="0"/>
              <a:t> = </a:t>
            </a:r>
            <a:r>
              <a:rPr lang="en-US" sz="1900" dirty="0" err="1"/>
              <a:t>GridBagConstraints.HORIZONTAL</a:t>
            </a:r>
            <a:r>
              <a:rPr lang="en-US" sz="1900" dirty="0"/>
              <a:t>;  </a:t>
            </a:r>
          </a:p>
          <a:p>
            <a:pPr>
              <a:spcBef>
                <a:spcPts val="200"/>
              </a:spcBef>
            </a:pPr>
            <a:r>
              <a:rPr lang="en-US" sz="1900" dirty="0"/>
              <a:t>    </a:t>
            </a:r>
            <a:r>
              <a:rPr lang="en-US" sz="1900" dirty="0" err="1"/>
              <a:t>gbc.gridwidth</a:t>
            </a:r>
            <a:r>
              <a:rPr lang="en-US" sz="1900" dirty="0"/>
              <a:t> = 2;  </a:t>
            </a:r>
          </a:p>
          <a:p>
            <a:pPr>
              <a:spcBef>
                <a:spcPts val="200"/>
              </a:spcBef>
            </a:pPr>
            <a:r>
              <a:rPr lang="en-US" sz="1900" dirty="0"/>
              <a:t>    </a:t>
            </a:r>
            <a:r>
              <a:rPr lang="en-US" sz="1900" b="1" dirty="0" err="1" smtClean="0">
                <a:solidFill>
                  <a:srgbClr val="006699"/>
                </a:solidFill>
              </a:rPr>
              <a:t>this</a:t>
            </a:r>
            <a:r>
              <a:rPr lang="en-US" sz="1900" dirty="0" err="1" smtClean="0"/>
              <a:t>.add</a:t>
            </a:r>
            <a:r>
              <a:rPr lang="en-US" sz="1900" dirty="0" smtClean="0"/>
              <a:t>(</a:t>
            </a:r>
            <a:r>
              <a:rPr lang="en-US" sz="1900" b="1" dirty="0">
                <a:solidFill>
                  <a:srgbClr val="006699"/>
                </a:solidFill>
              </a:rPr>
              <a:t>new</a:t>
            </a:r>
            <a:r>
              <a:rPr lang="en-US" sz="1900" dirty="0"/>
              <a:t> Button("Button Five"), </a:t>
            </a:r>
            <a:r>
              <a:rPr lang="en-US" sz="1900" dirty="0" err="1"/>
              <a:t>gbc</a:t>
            </a:r>
            <a:r>
              <a:rPr lang="en-US" sz="1900" dirty="0"/>
              <a:t>);  </a:t>
            </a:r>
          </a:p>
          <a:p>
            <a:pPr>
              <a:spcBef>
                <a:spcPts val="200"/>
              </a:spcBef>
            </a:pPr>
            <a:r>
              <a:rPr lang="en-US" sz="1900" dirty="0"/>
              <a:t>     </a:t>
            </a:r>
            <a:r>
              <a:rPr lang="en-US" sz="1900" dirty="0" err="1" smtClean="0"/>
              <a:t>setSize</a:t>
            </a:r>
            <a:r>
              <a:rPr lang="en-US" sz="1900" dirty="0" smtClean="0"/>
              <a:t>(300</a:t>
            </a:r>
            <a:r>
              <a:rPr lang="en-US" sz="1900" dirty="0"/>
              <a:t>, 300);  </a:t>
            </a:r>
          </a:p>
          <a:p>
            <a:pPr>
              <a:spcBef>
                <a:spcPts val="200"/>
              </a:spcBef>
            </a:pPr>
            <a:r>
              <a:rPr lang="en-US" sz="1900" dirty="0"/>
              <a:t>     </a:t>
            </a:r>
            <a:r>
              <a:rPr lang="en-US" sz="1900" dirty="0" err="1" smtClean="0"/>
              <a:t>setPreferredSize</a:t>
            </a:r>
            <a:r>
              <a:rPr lang="en-US" sz="1900" dirty="0" smtClean="0"/>
              <a:t>(</a:t>
            </a:r>
            <a:r>
              <a:rPr lang="en-US" sz="1900" dirty="0" err="1" smtClean="0"/>
              <a:t>getSize</a:t>
            </a:r>
            <a:r>
              <a:rPr lang="en-US" sz="1900" dirty="0"/>
              <a:t>());  </a:t>
            </a:r>
          </a:p>
          <a:p>
            <a:pPr>
              <a:spcBef>
                <a:spcPts val="200"/>
              </a:spcBef>
            </a:pPr>
            <a:r>
              <a:rPr lang="en-US" sz="1900" dirty="0"/>
              <a:t>     </a:t>
            </a:r>
            <a:r>
              <a:rPr lang="en-US" sz="1900" dirty="0" err="1" smtClean="0"/>
              <a:t>setVisible</a:t>
            </a:r>
            <a:r>
              <a:rPr lang="en-US" sz="1900" dirty="0" smtClean="0"/>
              <a:t>(true</a:t>
            </a:r>
            <a:r>
              <a:rPr lang="en-US" sz="1900" dirty="0"/>
              <a:t>);  </a:t>
            </a:r>
          </a:p>
          <a:p>
            <a:pPr>
              <a:spcBef>
                <a:spcPts val="200"/>
              </a:spcBef>
            </a:pPr>
            <a:r>
              <a:rPr lang="en-US" sz="1900" dirty="0"/>
              <a:t>     </a:t>
            </a:r>
            <a:r>
              <a:rPr lang="en-US" sz="1900" dirty="0" err="1" smtClean="0"/>
              <a:t>setDefaultCloseOperation</a:t>
            </a:r>
            <a:r>
              <a:rPr lang="en-US" sz="1900" dirty="0" smtClean="0"/>
              <a:t>(EXIT_ON_CLOSE);</a:t>
            </a:r>
            <a:r>
              <a:rPr lang="en-US" sz="1900" dirty="0"/>
              <a:t>  </a:t>
            </a:r>
          </a:p>
          <a:p>
            <a:pPr>
              <a:spcBef>
                <a:spcPts val="200"/>
              </a:spcBef>
            </a:pPr>
            <a:r>
              <a:rPr lang="en-US" sz="1900" dirty="0"/>
              <a:t>      </a:t>
            </a:r>
            <a:r>
              <a:rPr lang="en-US" sz="1900" dirty="0" smtClean="0"/>
              <a:t>}</a:t>
            </a:r>
            <a:r>
              <a:rPr lang="en-US" sz="1900" dirty="0"/>
              <a:t>        </a:t>
            </a:r>
          </a:p>
          <a:p>
            <a:pPr>
              <a:spcBef>
                <a:spcPts val="200"/>
              </a:spcBef>
            </a:pPr>
            <a:r>
              <a:rPr lang="en-US" sz="1900" dirty="0"/>
              <a:t>} </a:t>
            </a:r>
            <a:r>
              <a:rPr lang="en-US" dirty="0"/>
              <a:t> </a:t>
            </a:r>
          </a:p>
        </p:txBody>
      </p:sp>
    </p:spTree>
    <p:extLst>
      <p:ext uri="{BB962C8B-B14F-4D97-AF65-F5344CB8AC3E}">
        <p14:creationId xmlns:p14="http://schemas.microsoft.com/office/powerpoint/2010/main" val="29125256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Java Gridbaglayou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675" y="776288"/>
            <a:ext cx="352425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9952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80042" y="0"/>
            <a:ext cx="9604375" cy="695459"/>
          </a:xfrm>
        </p:spPr>
        <p:txBody>
          <a:bodyPr/>
          <a:lstStyle/>
          <a:p>
            <a:r>
              <a:rPr lang="en-US" b="1" cap="none" dirty="0" err="1" smtClean="0"/>
              <a:t>GroupLayout</a:t>
            </a:r>
            <a:endParaRPr lang="en-US" b="1" cap="none" dirty="0"/>
          </a:p>
        </p:txBody>
      </p:sp>
      <p:sp>
        <p:nvSpPr>
          <p:cNvPr id="3" name="Content Placeholder 2"/>
          <p:cNvSpPr>
            <a:spLocks noGrp="1"/>
          </p:cNvSpPr>
          <p:nvPr>
            <p:ph idx="4294967295"/>
          </p:nvPr>
        </p:nvSpPr>
        <p:spPr>
          <a:xfrm>
            <a:off x="1029282" y="695458"/>
            <a:ext cx="10651856" cy="5409127"/>
          </a:xfrm>
        </p:spPr>
        <p:txBody>
          <a:bodyPr>
            <a:normAutofit lnSpcReduction="10000"/>
          </a:bodyPr>
          <a:lstStyle/>
          <a:p>
            <a:r>
              <a:rPr lang="en-US" b="1" dirty="0" err="1"/>
              <a:t>GroupLayout</a:t>
            </a:r>
            <a:r>
              <a:rPr lang="en-US" i="1" dirty="0"/>
              <a:t> groups its components and places them in a Container hierarchically.</a:t>
            </a:r>
            <a:r>
              <a:rPr lang="en-US" dirty="0"/>
              <a:t> The grouping is done by instances of the Group class.</a:t>
            </a:r>
          </a:p>
          <a:p>
            <a:r>
              <a:rPr lang="en-US" dirty="0"/>
              <a:t>Group is an abstract class, and two concrete classes which implement this Group class are </a:t>
            </a:r>
            <a:r>
              <a:rPr lang="en-US" dirty="0" err="1"/>
              <a:t>SequentialGroup</a:t>
            </a:r>
            <a:r>
              <a:rPr lang="en-US" dirty="0"/>
              <a:t> and </a:t>
            </a:r>
            <a:r>
              <a:rPr lang="en-US" dirty="0" err="1"/>
              <a:t>ParallelGroup</a:t>
            </a:r>
            <a:r>
              <a:rPr lang="en-US" dirty="0"/>
              <a:t>.</a:t>
            </a:r>
          </a:p>
          <a:p>
            <a:r>
              <a:rPr lang="en-US" dirty="0" err="1"/>
              <a:t>SequentialGroup</a:t>
            </a:r>
            <a:r>
              <a:rPr lang="en-US" dirty="0"/>
              <a:t> positions its child sequentially one after another whereas </a:t>
            </a:r>
            <a:r>
              <a:rPr lang="en-US" dirty="0" err="1"/>
              <a:t>ParallelGroup</a:t>
            </a:r>
            <a:r>
              <a:rPr lang="en-US" dirty="0"/>
              <a:t> aligns its child on top of each other.</a:t>
            </a:r>
          </a:p>
          <a:p>
            <a:r>
              <a:rPr lang="en-US" dirty="0"/>
              <a:t>The </a:t>
            </a:r>
            <a:r>
              <a:rPr lang="en-US" dirty="0" err="1"/>
              <a:t>GroupLayout</a:t>
            </a:r>
            <a:r>
              <a:rPr lang="en-US" dirty="0"/>
              <a:t> class provides methods such as </a:t>
            </a:r>
            <a:r>
              <a:rPr lang="en-US" dirty="0" err="1"/>
              <a:t>createParallelGroup</a:t>
            </a:r>
            <a:r>
              <a:rPr lang="en-US" dirty="0"/>
              <a:t>() and </a:t>
            </a:r>
            <a:r>
              <a:rPr lang="en-US" dirty="0" err="1"/>
              <a:t>createSequentialGroup</a:t>
            </a:r>
            <a:r>
              <a:rPr lang="en-US" dirty="0"/>
              <a:t>() to create groups</a:t>
            </a:r>
            <a:r>
              <a:rPr lang="en-US" dirty="0" smtClean="0"/>
              <a:t>.</a:t>
            </a:r>
          </a:p>
          <a:p>
            <a:r>
              <a:rPr lang="en-US" dirty="0" err="1"/>
              <a:t>GroupLayout</a:t>
            </a:r>
            <a:r>
              <a:rPr lang="en-US" dirty="0"/>
              <a:t> treats each axis independently. That is, there is a group representing the horizontal axis, and a group representing the vertical axis. </a:t>
            </a:r>
            <a:endParaRPr lang="en-US" dirty="0" smtClean="0"/>
          </a:p>
          <a:p>
            <a:r>
              <a:rPr lang="en-US" dirty="0" smtClean="0"/>
              <a:t>Each </a:t>
            </a:r>
            <a:r>
              <a:rPr lang="en-US" dirty="0"/>
              <a:t>component must exist in both a horizontal and vertical group, otherwise an </a:t>
            </a:r>
            <a:r>
              <a:rPr lang="en-US" dirty="0" err="1"/>
              <a:t>IllegalStateException</a:t>
            </a:r>
            <a:r>
              <a:rPr lang="en-US" dirty="0"/>
              <a:t> is thrown during layout or when the minimum, preferred, or maximum size is requested.</a:t>
            </a:r>
          </a:p>
        </p:txBody>
      </p:sp>
    </p:spTree>
    <p:extLst>
      <p:ext uri="{BB962C8B-B14F-4D97-AF65-F5344CB8AC3E}">
        <p14:creationId xmlns:p14="http://schemas.microsoft.com/office/powerpoint/2010/main" val="22761481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879"/>
            <a:ext cx="6429375" cy="6586418"/>
          </a:xfrm>
          <a:prstGeom prst="rect">
            <a:avLst/>
          </a:prstGeom>
          <a:ln>
            <a:solidFill>
              <a:schemeClr val="accent1"/>
            </a:solidFill>
          </a:ln>
        </p:spPr>
        <p:txBody>
          <a:bodyPr wrap="square">
            <a:spAutoFit/>
          </a:bodyPr>
          <a:lstStyle/>
          <a:p>
            <a:pPr algn="just">
              <a:spcBef>
                <a:spcPts val="600"/>
              </a:spcBef>
            </a:pPr>
            <a:r>
              <a:rPr lang="en-US" sz="1900" b="1" dirty="0">
                <a:solidFill>
                  <a:srgbClr val="006699"/>
                </a:solidFill>
              </a:rPr>
              <a:t>import</a:t>
            </a:r>
            <a:r>
              <a:rPr lang="en-US" sz="1900" dirty="0">
                <a:solidFill>
                  <a:srgbClr val="000000"/>
                </a:solidFill>
              </a:rPr>
              <a:t> </a:t>
            </a:r>
            <a:r>
              <a:rPr lang="en-US" sz="1900" dirty="0" err="1">
                <a:solidFill>
                  <a:srgbClr val="000000"/>
                </a:solidFill>
              </a:rPr>
              <a:t>java.awt</a:t>
            </a:r>
            <a:r>
              <a:rPr lang="en-US" sz="1900" dirty="0">
                <a:solidFill>
                  <a:srgbClr val="000000"/>
                </a:solidFill>
              </a:rPr>
              <a:t>.*;    </a:t>
            </a:r>
          </a:p>
          <a:p>
            <a:pPr algn="just">
              <a:spcBef>
                <a:spcPts val="600"/>
              </a:spcBef>
            </a:pPr>
            <a:r>
              <a:rPr lang="en-US" sz="1900" b="1" dirty="0">
                <a:solidFill>
                  <a:srgbClr val="006699"/>
                </a:solidFill>
              </a:rPr>
              <a:t>import</a:t>
            </a:r>
            <a:r>
              <a:rPr lang="en-US" sz="1900" dirty="0">
                <a:solidFill>
                  <a:srgbClr val="000000"/>
                </a:solidFill>
              </a:rPr>
              <a:t> </a:t>
            </a:r>
            <a:r>
              <a:rPr lang="en-US" sz="1900" dirty="0" err="1">
                <a:solidFill>
                  <a:srgbClr val="000000"/>
                </a:solidFill>
              </a:rPr>
              <a:t>javax.swing</a:t>
            </a:r>
            <a:r>
              <a:rPr lang="en-US" sz="1900" dirty="0">
                <a:solidFill>
                  <a:srgbClr val="000000"/>
                </a:solidFill>
              </a:rPr>
              <a:t>.*;    </a:t>
            </a:r>
          </a:p>
          <a:p>
            <a:pPr algn="just">
              <a:spcBef>
                <a:spcPts val="600"/>
              </a:spcBef>
            </a:pPr>
            <a:r>
              <a:rPr lang="en-US" sz="1900" b="1" dirty="0">
                <a:solidFill>
                  <a:srgbClr val="006699"/>
                </a:solidFill>
              </a:rPr>
              <a:t>public</a:t>
            </a:r>
            <a:r>
              <a:rPr lang="en-US" sz="1900" dirty="0">
                <a:solidFill>
                  <a:srgbClr val="000000"/>
                </a:solidFill>
              </a:rPr>
              <a:t> </a:t>
            </a:r>
            <a:r>
              <a:rPr lang="en-US" sz="1900" b="1" dirty="0">
                <a:solidFill>
                  <a:srgbClr val="006699"/>
                </a:solidFill>
              </a:rPr>
              <a:t>class</a:t>
            </a:r>
            <a:r>
              <a:rPr lang="en-US" sz="1900" dirty="0">
                <a:solidFill>
                  <a:srgbClr val="000000"/>
                </a:solidFill>
              </a:rPr>
              <a:t> </a:t>
            </a:r>
            <a:r>
              <a:rPr lang="en-US" sz="1900" dirty="0" err="1">
                <a:solidFill>
                  <a:srgbClr val="000000"/>
                </a:solidFill>
              </a:rPr>
              <a:t>GroupExample</a:t>
            </a:r>
            <a:r>
              <a:rPr lang="en-US" sz="1900" dirty="0">
                <a:solidFill>
                  <a:srgbClr val="000000"/>
                </a:solidFill>
              </a:rPr>
              <a:t> {  </a:t>
            </a:r>
          </a:p>
          <a:p>
            <a:pPr algn="just">
              <a:spcBef>
                <a:spcPts val="600"/>
              </a:spcBef>
            </a:pPr>
            <a:r>
              <a:rPr lang="en-US" sz="1900" dirty="0">
                <a:solidFill>
                  <a:srgbClr val="000000"/>
                </a:solidFill>
              </a:rPr>
              <a:t>  </a:t>
            </a:r>
            <a:r>
              <a:rPr lang="en-US" sz="1900" b="1" dirty="0" smtClean="0">
                <a:solidFill>
                  <a:srgbClr val="006699"/>
                </a:solidFill>
              </a:rPr>
              <a:t>public</a:t>
            </a:r>
            <a:r>
              <a:rPr lang="en-US" sz="1900" dirty="0">
                <a:solidFill>
                  <a:srgbClr val="000000"/>
                </a:solidFill>
              </a:rPr>
              <a:t> </a:t>
            </a:r>
            <a:r>
              <a:rPr lang="en-US" sz="1900" b="1" dirty="0">
                <a:solidFill>
                  <a:srgbClr val="006699"/>
                </a:solidFill>
              </a:rPr>
              <a:t>static</a:t>
            </a:r>
            <a:r>
              <a:rPr lang="en-US" sz="1900" dirty="0">
                <a:solidFill>
                  <a:srgbClr val="000000"/>
                </a:solidFill>
              </a:rPr>
              <a:t> </a:t>
            </a:r>
            <a:r>
              <a:rPr lang="en-US" sz="1900" b="1" dirty="0">
                <a:solidFill>
                  <a:srgbClr val="006699"/>
                </a:solidFill>
              </a:rPr>
              <a:t>void</a:t>
            </a:r>
            <a:r>
              <a:rPr lang="en-US" sz="1900" dirty="0">
                <a:solidFill>
                  <a:srgbClr val="000000"/>
                </a:solidFill>
              </a:rPr>
              <a:t> main(String[] </a:t>
            </a:r>
            <a:r>
              <a:rPr lang="en-US" sz="1900" dirty="0" err="1">
                <a:solidFill>
                  <a:srgbClr val="000000"/>
                </a:solidFill>
              </a:rPr>
              <a:t>args</a:t>
            </a:r>
            <a:r>
              <a:rPr lang="en-US" sz="1900" dirty="0">
                <a:solidFill>
                  <a:srgbClr val="000000"/>
                </a:solidFill>
              </a:rPr>
              <a:t>) {  </a:t>
            </a:r>
          </a:p>
          <a:p>
            <a:pPr algn="just">
              <a:spcBef>
                <a:spcPts val="600"/>
              </a:spcBef>
            </a:pPr>
            <a:r>
              <a:rPr lang="en-US" sz="1900" dirty="0">
                <a:solidFill>
                  <a:srgbClr val="000000"/>
                </a:solidFill>
              </a:rPr>
              <a:t>     </a:t>
            </a:r>
            <a:r>
              <a:rPr lang="en-US" sz="1900" dirty="0" err="1" smtClean="0">
                <a:solidFill>
                  <a:srgbClr val="000000"/>
                </a:solidFill>
              </a:rPr>
              <a:t>JFrame</a:t>
            </a:r>
            <a:r>
              <a:rPr lang="en-US" sz="1900" dirty="0">
                <a:solidFill>
                  <a:srgbClr val="000000"/>
                </a:solidFill>
              </a:rPr>
              <a:t> frame = </a:t>
            </a:r>
            <a:r>
              <a:rPr lang="en-US" sz="1900" b="1" dirty="0">
                <a:solidFill>
                  <a:srgbClr val="006699"/>
                </a:solidFill>
              </a:rPr>
              <a:t>new</a:t>
            </a:r>
            <a:r>
              <a:rPr lang="en-US" sz="1900" dirty="0">
                <a:solidFill>
                  <a:srgbClr val="000000"/>
                </a:solidFill>
              </a:rPr>
              <a:t> </a:t>
            </a:r>
            <a:r>
              <a:rPr lang="en-US" sz="1900" dirty="0" err="1">
                <a:solidFill>
                  <a:srgbClr val="000000"/>
                </a:solidFill>
              </a:rPr>
              <a:t>JFrame</a:t>
            </a:r>
            <a:r>
              <a:rPr lang="en-US" sz="1900" dirty="0">
                <a:solidFill>
                  <a:srgbClr val="000000"/>
                </a:solidFill>
              </a:rPr>
              <a:t>(</a:t>
            </a:r>
            <a:r>
              <a:rPr lang="en-US" sz="1900" dirty="0">
                <a:solidFill>
                  <a:srgbClr val="0000FF"/>
                </a:solidFill>
              </a:rPr>
              <a:t>"</a:t>
            </a:r>
            <a:r>
              <a:rPr lang="en-US" sz="1900" dirty="0" err="1">
                <a:solidFill>
                  <a:srgbClr val="0000FF"/>
                </a:solidFill>
              </a:rPr>
              <a:t>GroupLayoutExample</a:t>
            </a:r>
            <a:r>
              <a:rPr lang="en-US" sz="1900" dirty="0">
                <a:solidFill>
                  <a:srgbClr val="0000FF"/>
                </a:solidFill>
              </a:rPr>
              <a:t>"</a:t>
            </a:r>
            <a:r>
              <a:rPr lang="en-US" sz="1900" dirty="0">
                <a:solidFill>
                  <a:srgbClr val="000000"/>
                </a:solidFill>
              </a:rPr>
              <a:t>);  </a:t>
            </a:r>
          </a:p>
          <a:p>
            <a:pPr algn="just">
              <a:spcBef>
                <a:spcPts val="600"/>
              </a:spcBef>
            </a:pPr>
            <a:r>
              <a:rPr lang="en-US" sz="1900" dirty="0" err="1" smtClean="0">
                <a:solidFill>
                  <a:srgbClr val="000000"/>
                </a:solidFill>
              </a:rPr>
              <a:t>frame.setDefaultCloseOperation</a:t>
            </a:r>
            <a:r>
              <a:rPr lang="en-US" sz="1900" dirty="0" smtClean="0">
                <a:solidFill>
                  <a:srgbClr val="000000"/>
                </a:solidFill>
              </a:rPr>
              <a:t>(</a:t>
            </a:r>
            <a:r>
              <a:rPr lang="en-US" sz="1900" dirty="0" err="1" smtClean="0">
                <a:solidFill>
                  <a:srgbClr val="000000"/>
                </a:solidFill>
              </a:rPr>
              <a:t>JFrame.EXIT_ON_CLOSE</a:t>
            </a:r>
            <a:r>
              <a:rPr lang="en-US" sz="1900" dirty="0">
                <a:solidFill>
                  <a:srgbClr val="000000"/>
                </a:solidFill>
              </a:rPr>
              <a:t>);  </a:t>
            </a:r>
          </a:p>
          <a:p>
            <a:pPr algn="just">
              <a:spcBef>
                <a:spcPts val="600"/>
              </a:spcBef>
            </a:pPr>
            <a:r>
              <a:rPr lang="en-US" sz="1900" dirty="0">
                <a:solidFill>
                  <a:srgbClr val="000000"/>
                </a:solidFill>
              </a:rPr>
              <a:t>        Container </a:t>
            </a:r>
            <a:r>
              <a:rPr lang="en-US" sz="1900" dirty="0" err="1">
                <a:solidFill>
                  <a:srgbClr val="000000"/>
                </a:solidFill>
              </a:rPr>
              <a:t>contentPanel</a:t>
            </a:r>
            <a:r>
              <a:rPr lang="en-US" sz="1900" dirty="0">
                <a:solidFill>
                  <a:srgbClr val="000000"/>
                </a:solidFill>
              </a:rPr>
              <a:t> = </a:t>
            </a:r>
            <a:r>
              <a:rPr lang="en-US" sz="1900" dirty="0" err="1">
                <a:solidFill>
                  <a:srgbClr val="000000"/>
                </a:solidFill>
              </a:rPr>
              <a:t>frame.getContentPane</a:t>
            </a:r>
            <a:r>
              <a:rPr lang="en-US" sz="1900" dirty="0">
                <a:solidFill>
                  <a:srgbClr val="000000"/>
                </a:solidFill>
              </a:rPr>
              <a:t>();  </a:t>
            </a:r>
            <a:endParaRPr lang="en-US" sz="1900" dirty="0" smtClean="0">
              <a:solidFill>
                <a:srgbClr val="000000"/>
              </a:solidFill>
            </a:endParaRPr>
          </a:p>
          <a:p>
            <a:pPr algn="just">
              <a:spcBef>
                <a:spcPts val="600"/>
              </a:spcBef>
            </a:pPr>
            <a:r>
              <a:rPr lang="en-US" sz="1900" dirty="0" err="1" smtClean="0">
                <a:solidFill>
                  <a:srgbClr val="000000"/>
                </a:solidFill>
              </a:rPr>
              <a:t>GroupLayout</a:t>
            </a:r>
            <a:r>
              <a:rPr lang="en-US" sz="1900" dirty="0">
                <a:solidFill>
                  <a:srgbClr val="000000"/>
                </a:solidFill>
              </a:rPr>
              <a:t> </a:t>
            </a:r>
            <a:r>
              <a:rPr lang="en-US" sz="1900" dirty="0" err="1">
                <a:solidFill>
                  <a:srgbClr val="000000"/>
                </a:solidFill>
              </a:rPr>
              <a:t>groupLayout</a:t>
            </a:r>
            <a:r>
              <a:rPr lang="en-US" sz="1900" dirty="0">
                <a:solidFill>
                  <a:srgbClr val="000000"/>
                </a:solidFill>
              </a:rPr>
              <a:t> = </a:t>
            </a:r>
            <a:r>
              <a:rPr lang="en-US" sz="1900" b="1" dirty="0">
                <a:solidFill>
                  <a:srgbClr val="006699"/>
                </a:solidFill>
              </a:rPr>
              <a:t>new</a:t>
            </a:r>
            <a:r>
              <a:rPr lang="en-US" sz="1900" dirty="0">
                <a:solidFill>
                  <a:srgbClr val="000000"/>
                </a:solidFill>
              </a:rPr>
              <a:t> </a:t>
            </a:r>
            <a:r>
              <a:rPr lang="en-US" sz="1900" dirty="0" err="1" smtClean="0">
                <a:solidFill>
                  <a:srgbClr val="000000"/>
                </a:solidFill>
              </a:rPr>
              <a:t>GroupLayout</a:t>
            </a:r>
            <a:r>
              <a:rPr lang="en-US" sz="1900" dirty="0" smtClean="0">
                <a:solidFill>
                  <a:srgbClr val="000000"/>
                </a:solidFill>
              </a:rPr>
              <a:t>(</a:t>
            </a:r>
            <a:r>
              <a:rPr lang="en-US" sz="1900" dirty="0" err="1" smtClean="0">
                <a:solidFill>
                  <a:srgbClr val="000000"/>
                </a:solidFill>
              </a:rPr>
              <a:t>contentPanel</a:t>
            </a:r>
            <a:r>
              <a:rPr lang="en-US" sz="1900" dirty="0">
                <a:solidFill>
                  <a:srgbClr val="000000"/>
                </a:solidFill>
              </a:rPr>
              <a:t>); </a:t>
            </a:r>
          </a:p>
          <a:p>
            <a:pPr algn="just">
              <a:spcBef>
                <a:spcPts val="600"/>
              </a:spcBef>
            </a:pPr>
            <a:r>
              <a:rPr lang="en-US" sz="1900" dirty="0">
                <a:solidFill>
                  <a:srgbClr val="000000"/>
                </a:solidFill>
              </a:rPr>
              <a:t>        </a:t>
            </a:r>
            <a:r>
              <a:rPr lang="en-US" sz="1900" dirty="0" err="1">
                <a:solidFill>
                  <a:srgbClr val="000000"/>
                </a:solidFill>
              </a:rPr>
              <a:t>contentPanel.setLayout</a:t>
            </a:r>
            <a:r>
              <a:rPr lang="en-US" sz="1900" dirty="0">
                <a:solidFill>
                  <a:srgbClr val="000000"/>
                </a:solidFill>
              </a:rPr>
              <a:t>(</a:t>
            </a:r>
            <a:r>
              <a:rPr lang="en-US" sz="1900" dirty="0" err="1">
                <a:solidFill>
                  <a:srgbClr val="000000"/>
                </a:solidFill>
              </a:rPr>
              <a:t>groupLayout</a:t>
            </a:r>
            <a:r>
              <a:rPr lang="en-US" sz="1900" dirty="0">
                <a:solidFill>
                  <a:srgbClr val="000000"/>
                </a:solidFill>
              </a:rPr>
              <a:t>);    </a:t>
            </a:r>
          </a:p>
          <a:p>
            <a:pPr algn="just">
              <a:spcBef>
                <a:spcPts val="600"/>
              </a:spcBef>
            </a:pPr>
            <a:r>
              <a:rPr lang="en-US" sz="1900" dirty="0">
                <a:solidFill>
                  <a:srgbClr val="000000"/>
                </a:solidFill>
              </a:rPr>
              <a:t>        </a:t>
            </a:r>
            <a:r>
              <a:rPr lang="en-US" sz="1900" dirty="0" err="1">
                <a:solidFill>
                  <a:srgbClr val="000000"/>
                </a:solidFill>
              </a:rPr>
              <a:t>JLabel</a:t>
            </a:r>
            <a:r>
              <a:rPr lang="en-US" sz="1900" dirty="0">
                <a:solidFill>
                  <a:srgbClr val="000000"/>
                </a:solidFill>
              </a:rPr>
              <a:t> </a:t>
            </a:r>
            <a:r>
              <a:rPr lang="en-US" sz="1900" dirty="0" err="1">
                <a:solidFill>
                  <a:srgbClr val="000000"/>
                </a:solidFill>
              </a:rPr>
              <a:t>clickMe</a:t>
            </a:r>
            <a:r>
              <a:rPr lang="en-US" sz="1900" dirty="0">
                <a:solidFill>
                  <a:srgbClr val="000000"/>
                </a:solidFill>
              </a:rPr>
              <a:t> = </a:t>
            </a:r>
            <a:r>
              <a:rPr lang="en-US" sz="1900" b="1" dirty="0">
                <a:solidFill>
                  <a:srgbClr val="006699"/>
                </a:solidFill>
              </a:rPr>
              <a:t>new</a:t>
            </a:r>
            <a:r>
              <a:rPr lang="en-US" sz="1900" dirty="0">
                <a:solidFill>
                  <a:srgbClr val="000000"/>
                </a:solidFill>
              </a:rPr>
              <a:t> </a:t>
            </a:r>
            <a:r>
              <a:rPr lang="en-US" sz="1900" dirty="0" err="1">
                <a:solidFill>
                  <a:srgbClr val="000000"/>
                </a:solidFill>
              </a:rPr>
              <a:t>JLabel</a:t>
            </a:r>
            <a:r>
              <a:rPr lang="en-US" sz="1900" dirty="0">
                <a:solidFill>
                  <a:srgbClr val="000000"/>
                </a:solidFill>
              </a:rPr>
              <a:t>(</a:t>
            </a:r>
            <a:r>
              <a:rPr lang="en-US" sz="1900" dirty="0">
                <a:solidFill>
                  <a:srgbClr val="0000FF"/>
                </a:solidFill>
              </a:rPr>
              <a:t>"Click Here"</a:t>
            </a:r>
            <a:r>
              <a:rPr lang="en-US" sz="1900" dirty="0">
                <a:solidFill>
                  <a:srgbClr val="000000"/>
                </a:solidFill>
              </a:rPr>
              <a:t>);  </a:t>
            </a:r>
          </a:p>
          <a:p>
            <a:pPr algn="just">
              <a:spcBef>
                <a:spcPts val="600"/>
              </a:spcBef>
            </a:pPr>
            <a:r>
              <a:rPr lang="en-US" sz="1900" dirty="0">
                <a:solidFill>
                  <a:srgbClr val="000000"/>
                </a:solidFill>
              </a:rPr>
              <a:t>        </a:t>
            </a:r>
            <a:r>
              <a:rPr lang="en-US" sz="1900" dirty="0" err="1">
                <a:solidFill>
                  <a:srgbClr val="000000"/>
                </a:solidFill>
              </a:rPr>
              <a:t>JButton</a:t>
            </a:r>
            <a:r>
              <a:rPr lang="en-US" sz="1900" dirty="0">
                <a:solidFill>
                  <a:srgbClr val="000000"/>
                </a:solidFill>
              </a:rPr>
              <a:t> button = </a:t>
            </a:r>
            <a:r>
              <a:rPr lang="en-US" sz="1900" b="1" dirty="0">
                <a:solidFill>
                  <a:srgbClr val="006699"/>
                </a:solidFill>
              </a:rPr>
              <a:t>new</a:t>
            </a:r>
            <a:r>
              <a:rPr lang="en-US" sz="1900" dirty="0">
                <a:solidFill>
                  <a:srgbClr val="000000"/>
                </a:solidFill>
              </a:rPr>
              <a:t> </a:t>
            </a:r>
            <a:r>
              <a:rPr lang="en-US" sz="1900" dirty="0" err="1">
                <a:solidFill>
                  <a:srgbClr val="000000"/>
                </a:solidFill>
              </a:rPr>
              <a:t>JButton</a:t>
            </a:r>
            <a:r>
              <a:rPr lang="en-US" sz="1900" dirty="0">
                <a:solidFill>
                  <a:srgbClr val="000000"/>
                </a:solidFill>
              </a:rPr>
              <a:t>(</a:t>
            </a:r>
            <a:r>
              <a:rPr lang="en-US" sz="1900" dirty="0">
                <a:solidFill>
                  <a:srgbClr val="0000FF"/>
                </a:solidFill>
              </a:rPr>
              <a:t>"This Button"</a:t>
            </a:r>
            <a:r>
              <a:rPr lang="en-US" sz="1900" dirty="0">
                <a:solidFill>
                  <a:srgbClr val="000000"/>
                </a:solidFill>
              </a:rPr>
              <a:t>);  </a:t>
            </a:r>
          </a:p>
          <a:p>
            <a:pPr algn="just">
              <a:spcBef>
                <a:spcPts val="600"/>
              </a:spcBef>
            </a:pPr>
            <a:r>
              <a:rPr lang="en-US" sz="1900" dirty="0">
                <a:solidFill>
                  <a:srgbClr val="000000"/>
                </a:solidFill>
              </a:rPr>
              <a:t>  </a:t>
            </a:r>
            <a:r>
              <a:rPr lang="en-US" sz="2000" dirty="0">
                <a:solidFill>
                  <a:srgbClr val="000000"/>
                </a:solidFill>
              </a:rPr>
              <a:t> </a:t>
            </a:r>
            <a:r>
              <a:rPr lang="en-US" sz="2000" dirty="0" err="1">
                <a:solidFill>
                  <a:srgbClr val="000000"/>
                </a:solidFill>
              </a:rPr>
              <a:t>groupLayout.setHorizontalGroup</a:t>
            </a:r>
            <a:r>
              <a:rPr lang="en-US" sz="2000" dirty="0">
                <a:solidFill>
                  <a:srgbClr val="000000"/>
                </a:solidFill>
              </a:rPr>
              <a:t>(  </a:t>
            </a:r>
          </a:p>
          <a:p>
            <a:pPr algn="just">
              <a:spcBef>
                <a:spcPts val="600"/>
              </a:spcBef>
            </a:pPr>
            <a:r>
              <a:rPr lang="en-US" sz="2000" dirty="0">
                <a:solidFill>
                  <a:srgbClr val="000000"/>
                </a:solidFill>
              </a:rPr>
              <a:t>            </a:t>
            </a:r>
            <a:r>
              <a:rPr lang="en-US" sz="2000" dirty="0" err="1" smtClean="0">
                <a:solidFill>
                  <a:srgbClr val="000000"/>
                </a:solidFill>
              </a:rPr>
              <a:t>groupLayout.createSequentialGroup</a:t>
            </a:r>
            <a:r>
              <a:rPr lang="en-US" sz="2000" dirty="0">
                <a:solidFill>
                  <a:srgbClr val="000000"/>
                </a:solidFill>
              </a:rPr>
              <a:t>() </a:t>
            </a:r>
          </a:p>
          <a:p>
            <a:pPr algn="just">
              <a:spcBef>
                <a:spcPts val="600"/>
              </a:spcBef>
            </a:pPr>
            <a:r>
              <a:rPr lang="en-US" sz="2000" dirty="0" smtClean="0">
                <a:solidFill>
                  <a:srgbClr val="000000"/>
                </a:solidFill>
              </a:rPr>
              <a:t>					</a:t>
            </a:r>
            <a:r>
              <a:rPr lang="en-US" sz="2000" dirty="0" err="1" smtClean="0">
                <a:solidFill>
                  <a:srgbClr val="000000"/>
                </a:solidFill>
              </a:rPr>
              <a:t>addComponent</a:t>
            </a:r>
            <a:r>
              <a:rPr lang="en-US" sz="2000" dirty="0" smtClean="0">
                <a:solidFill>
                  <a:srgbClr val="000000"/>
                </a:solidFill>
              </a:rPr>
              <a:t>(</a:t>
            </a:r>
            <a:r>
              <a:rPr lang="en-US" sz="2000" dirty="0" err="1" smtClean="0">
                <a:solidFill>
                  <a:srgbClr val="000000"/>
                </a:solidFill>
              </a:rPr>
              <a:t>clickMe</a:t>
            </a:r>
            <a:r>
              <a:rPr lang="en-US" sz="2000" dirty="0">
                <a:solidFill>
                  <a:srgbClr val="000000"/>
                </a:solidFill>
              </a:rPr>
              <a:t>)  </a:t>
            </a:r>
          </a:p>
          <a:p>
            <a:pPr algn="just">
              <a:spcBef>
                <a:spcPts val="600"/>
              </a:spcBef>
            </a:pPr>
            <a:r>
              <a:rPr lang="en-US" sz="2000" dirty="0">
                <a:solidFill>
                  <a:srgbClr val="000000"/>
                </a:solidFill>
              </a:rPr>
              <a:t>                                .</a:t>
            </a:r>
            <a:r>
              <a:rPr lang="en-US" sz="2000" dirty="0" err="1">
                <a:solidFill>
                  <a:srgbClr val="000000"/>
                </a:solidFill>
              </a:rPr>
              <a:t>addGap</a:t>
            </a:r>
            <a:r>
              <a:rPr lang="en-US" sz="2000" dirty="0">
                <a:solidFill>
                  <a:srgbClr val="000000"/>
                </a:solidFill>
              </a:rPr>
              <a:t>(</a:t>
            </a:r>
            <a:r>
              <a:rPr lang="en-US" sz="2000" dirty="0">
                <a:solidFill>
                  <a:srgbClr val="C00000"/>
                </a:solidFill>
              </a:rPr>
              <a:t>10</a:t>
            </a:r>
            <a:r>
              <a:rPr lang="en-US" sz="2000" dirty="0">
                <a:solidFill>
                  <a:srgbClr val="000000"/>
                </a:solidFill>
              </a:rPr>
              <a:t>, </a:t>
            </a:r>
            <a:r>
              <a:rPr lang="en-US" sz="2000" dirty="0">
                <a:solidFill>
                  <a:srgbClr val="C00000"/>
                </a:solidFill>
              </a:rPr>
              <a:t>20</a:t>
            </a:r>
            <a:r>
              <a:rPr lang="en-US" sz="2000" dirty="0">
                <a:solidFill>
                  <a:srgbClr val="000000"/>
                </a:solidFill>
              </a:rPr>
              <a:t>, </a:t>
            </a:r>
            <a:r>
              <a:rPr lang="en-US" sz="2000" dirty="0">
                <a:solidFill>
                  <a:srgbClr val="C00000"/>
                </a:solidFill>
              </a:rPr>
              <a:t>100</a:t>
            </a:r>
            <a:r>
              <a:rPr lang="en-US" sz="2000" dirty="0">
                <a:solidFill>
                  <a:srgbClr val="000000"/>
                </a:solidFill>
              </a:rPr>
              <a:t>)  </a:t>
            </a:r>
          </a:p>
          <a:p>
            <a:pPr algn="just">
              <a:spcBef>
                <a:spcPts val="600"/>
              </a:spcBef>
            </a:pPr>
            <a:r>
              <a:rPr lang="en-US" sz="2000" dirty="0">
                <a:solidFill>
                  <a:srgbClr val="000000"/>
                </a:solidFill>
              </a:rPr>
              <a:t>                                .</a:t>
            </a:r>
            <a:r>
              <a:rPr lang="en-US" sz="2000" dirty="0" err="1">
                <a:solidFill>
                  <a:srgbClr val="000000"/>
                </a:solidFill>
              </a:rPr>
              <a:t>addComponent</a:t>
            </a:r>
            <a:r>
              <a:rPr lang="en-US" sz="2000" dirty="0">
                <a:solidFill>
                  <a:srgbClr val="000000"/>
                </a:solidFill>
              </a:rPr>
              <a:t>(button</a:t>
            </a:r>
            <a:r>
              <a:rPr lang="en-US" sz="2000" dirty="0" smtClean="0">
                <a:solidFill>
                  <a:srgbClr val="000000"/>
                </a:solidFill>
              </a:rPr>
              <a:t>)); </a:t>
            </a:r>
            <a:endParaRPr lang="en-US" sz="1900" dirty="0" smtClean="0">
              <a:solidFill>
                <a:srgbClr val="000000"/>
              </a:solidFill>
            </a:endParaRPr>
          </a:p>
          <a:p>
            <a:pPr algn="just"/>
            <a:r>
              <a:rPr lang="en-US" sz="1900" dirty="0">
                <a:solidFill>
                  <a:srgbClr val="000000"/>
                </a:solidFill>
              </a:rPr>
              <a:t>        </a:t>
            </a:r>
            <a:r>
              <a:rPr lang="en-US" sz="2000" dirty="0" smtClean="0">
                <a:solidFill>
                  <a:srgbClr val="000000"/>
                </a:solidFill>
                <a:latin typeface="inter-regular"/>
              </a:rPr>
              <a:t> </a:t>
            </a:r>
            <a:r>
              <a:rPr lang="en-US" sz="1900" dirty="0">
                <a:solidFill>
                  <a:srgbClr val="000000"/>
                </a:solidFill>
              </a:rPr>
              <a:t> </a:t>
            </a:r>
          </a:p>
          <a:p>
            <a:pPr algn="just">
              <a:buFont typeface="+mj-lt"/>
              <a:buAutoNum type="arabicPeriod"/>
            </a:pPr>
            <a:endParaRPr lang="en-US" b="0" i="0" dirty="0">
              <a:solidFill>
                <a:srgbClr val="000000"/>
              </a:solidFill>
              <a:effectLst/>
              <a:latin typeface="inter-regular"/>
            </a:endParaRPr>
          </a:p>
        </p:txBody>
      </p:sp>
      <p:sp>
        <p:nvSpPr>
          <p:cNvPr id="5" name="Rectangle 4"/>
          <p:cNvSpPr/>
          <p:nvPr/>
        </p:nvSpPr>
        <p:spPr>
          <a:xfrm>
            <a:off x="6429375" y="224876"/>
            <a:ext cx="5762625" cy="3400931"/>
          </a:xfrm>
          <a:prstGeom prst="rect">
            <a:avLst/>
          </a:prstGeom>
        </p:spPr>
        <p:txBody>
          <a:bodyPr wrap="square">
            <a:spAutoFit/>
          </a:bodyPr>
          <a:lstStyle/>
          <a:p>
            <a:pPr algn="just">
              <a:spcBef>
                <a:spcPts val="600"/>
              </a:spcBef>
            </a:pPr>
            <a:r>
              <a:rPr lang="en-US" sz="2000" dirty="0">
                <a:solidFill>
                  <a:srgbClr val="000000"/>
                </a:solidFill>
              </a:rPr>
              <a:t>  </a:t>
            </a:r>
            <a:r>
              <a:rPr lang="en-US" sz="2000" dirty="0" err="1" smtClean="0">
                <a:solidFill>
                  <a:srgbClr val="000000"/>
                </a:solidFill>
              </a:rPr>
              <a:t>groupLayout.setVerticalGroup</a:t>
            </a:r>
            <a:r>
              <a:rPr lang="en-US" sz="2000" dirty="0" smtClean="0">
                <a:solidFill>
                  <a:srgbClr val="000000"/>
                </a:solidFill>
              </a:rPr>
              <a:t>(  </a:t>
            </a:r>
            <a:endParaRPr lang="en-US" sz="2000" dirty="0">
              <a:solidFill>
                <a:srgbClr val="000000"/>
              </a:solidFill>
            </a:endParaRPr>
          </a:p>
          <a:p>
            <a:pPr algn="just">
              <a:spcBef>
                <a:spcPts val="600"/>
              </a:spcBef>
            </a:pPr>
            <a:r>
              <a:rPr lang="en-US" sz="2000" dirty="0" smtClean="0">
                <a:solidFill>
                  <a:srgbClr val="000000"/>
                </a:solidFill>
              </a:rPr>
              <a:t>	</a:t>
            </a:r>
            <a:r>
              <a:rPr lang="en-US" sz="2000" dirty="0" err="1" smtClean="0">
                <a:solidFill>
                  <a:srgbClr val="000000"/>
                </a:solidFill>
              </a:rPr>
              <a:t>groupLayout.createParallelGroup</a:t>
            </a:r>
            <a:r>
              <a:rPr lang="en-US" sz="2000" dirty="0" smtClean="0">
                <a:solidFill>
                  <a:srgbClr val="000000"/>
                </a:solidFill>
              </a:rPr>
              <a:t>(</a:t>
            </a:r>
            <a:r>
              <a:rPr lang="en-US" sz="2000" dirty="0">
                <a:solidFill>
                  <a:srgbClr val="000000"/>
                </a:solidFill>
              </a:rPr>
              <a:t>	</a:t>
            </a:r>
            <a:r>
              <a:rPr lang="en-US" sz="2000" dirty="0" smtClean="0">
                <a:solidFill>
                  <a:srgbClr val="000000"/>
                </a:solidFill>
              </a:rPr>
              <a:t>					</a:t>
            </a:r>
            <a:r>
              <a:rPr lang="en-US" sz="2000" dirty="0" err="1" smtClean="0">
                <a:solidFill>
                  <a:srgbClr val="000000"/>
                </a:solidFill>
              </a:rPr>
              <a:t>GroupLayout.Alignment.BASELINE</a:t>
            </a:r>
            <a:r>
              <a:rPr lang="en-US" sz="2000" dirty="0" smtClean="0">
                <a:solidFill>
                  <a:srgbClr val="000000"/>
                </a:solidFill>
              </a:rPr>
              <a:t>)  </a:t>
            </a:r>
          </a:p>
          <a:p>
            <a:pPr algn="just">
              <a:spcBef>
                <a:spcPts val="600"/>
              </a:spcBef>
            </a:pPr>
            <a:r>
              <a:rPr lang="en-US" sz="2000" dirty="0" smtClean="0">
                <a:solidFill>
                  <a:srgbClr val="000000"/>
                </a:solidFill>
              </a:rPr>
              <a:t>                                .</a:t>
            </a:r>
            <a:r>
              <a:rPr lang="en-US" sz="2000" dirty="0" err="1" smtClean="0">
                <a:solidFill>
                  <a:srgbClr val="000000"/>
                </a:solidFill>
              </a:rPr>
              <a:t>addComponent</a:t>
            </a:r>
            <a:r>
              <a:rPr lang="en-US" sz="2000" dirty="0" smtClean="0">
                <a:solidFill>
                  <a:srgbClr val="000000"/>
                </a:solidFill>
              </a:rPr>
              <a:t>(</a:t>
            </a:r>
            <a:r>
              <a:rPr lang="en-US" sz="2000" dirty="0" err="1" smtClean="0">
                <a:solidFill>
                  <a:srgbClr val="000000"/>
                </a:solidFill>
              </a:rPr>
              <a:t>clickMe</a:t>
            </a:r>
            <a:r>
              <a:rPr lang="en-US" sz="2000" dirty="0" smtClean="0">
                <a:solidFill>
                  <a:srgbClr val="000000"/>
                </a:solidFill>
              </a:rPr>
              <a:t>)  </a:t>
            </a:r>
          </a:p>
          <a:p>
            <a:pPr algn="just">
              <a:spcBef>
                <a:spcPts val="600"/>
              </a:spcBef>
            </a:pPr>
            <a:r>
              <a:rPr lang="en-US" sz="2000" dirty="0" smtClean="0">
                <a:solidFill>
                  <a:srgbClr val="000000"/>
                </a:solidFill>
              </a:rPr>
              <a:t>                                .</a:t>
            </a:r>
            <a:r>
              <a:rPr lang="en-US" sz="2000" dirty="0" err="1" smtClean="0">
                <a:solidFill>
                  <a:srgbClr val="000000"/>
                </a:solidFill>
              </a:rPr>
              <a:t>addComponent</a:t>
            </a:r>
            <a:r>
              <a:rPr lang="en-US" sz="2000" dirty="0" smtClean="0">
                <a:solidFill>
                  <a:srgbClr val="000000"/>
                </a:solidFill>
              </a:rPr>
              <a:t>(button));  </a:t>
            </a:r>
          </a:p>
          <a:p>
            <a:pPr algn="just">
              <a:spcBef>
                <a:spcPts val="600"/>
              </a:spcBef>
            </a:pPr>
            <a:r>
              <a:rPr lang="en-US" sz="2000" dirty="0">
                <a:solidFill>
                  <a:srgbClr val="000000"/>
                </a:solidFill>
              </a:rPr>
              <a:t>        </a:t>
            </a:r>
            <a:r>
              <a:rPr lang="en-US" sz="2000" dirty="0" err="1">
                <a:solidFill>
                  <a:srgbClr val="000000"/>
                </a:solidFill>
              </a:rPr>
              <a:t>frame.pack</a:t>
            </a:r>
            <a:r>
              <a:rPr lang="en-US" sz="2000" dirty="0">
                <a:solidFill>
                  <a:srgbClr val="000000"/>
                </a:solidFill>
              </a:rPr>
              <a:t>();  </a:t>
            </a:r>
          </a:p>
          <a:p>
            <a:pPr algn="just">
              <a:spcBef>
                <a:spcPts val="600"/>
              </a:spcBef>
            </a:pPr>
            <a:r>
              <a:rPr lang="en-US" sz="2000" dirty="0">
                <a:solidFill>
                  <a:srgbClr val="000000"/>
                </a:solidFill>
              </a:rPr>
              <a:t>        </a:t>
            </a:r>
            <a:r>
              <a:rPr lang="en-US" sz="2000" dirty="0" err="1">
                <a:solidFill>
                  <a:srgbClr val="000000"/>
                </a:solidFill>
              </a:rPr>
              <a:t>frame.setVisible</a:t>
            </a:r>
            <a:r>
              <a:rPr lang="en-US" sz="2000" dirty="0">
                <a:solidFill>
                  <a:srgbClr val="000000"/>
                </a:solidFill>
              </a:rPr>
              <a:t>(</a:t>
            </a:r>
            <a:r>
              <a:rPr lang="en-US" sz="2000" b="1" dirty="0">
                <a:solidFill>
                  <a:srgbClr val="006699"/>
                </a:solidFill>
              </a:rPr>
              <a:t>true</a:t>
            </a:r>
            <a:r>
              <a:rPr lang="en-US" sz="2000" dirty="0">
                <a:solidFill>
                  <a:srgbClr val="000000"/>
                </a:solidFill>
              </a:rPr>
              <a:t>);  </a:t>
            </a:r>
          </a:p>
          <a:p>
            <a:pPr algn="just">
              <a:spcBef>
                <a:spcPts val="600"/>
              </a:spcBef>
            </a:pPr>
            <a:r>
              <a:rPr lang="en-US" sz="2000" dirty="0">
                <a:solidFill>
                  <a:srgbClr val="000000"/>
                </a:solidFill>
              </a:rPr>
              <a:t>    }  </a:t>
            </a:r>
          </a:p>
          <a:p>
            <a:pPr algn="just">
              <a:spcBef>
                <a:spcPts val="600"/>
              </a:spcBef>
            </a:pPr>
            <a:r>
              <a:rPr lang="en-US" sz="2000" dirty="0">
                <a:solidFill>
                  <a:srgbClr val="000000"/>
                </a:solidFill>
              </a:rPr>
              <a:t>}  </a:t>
            </a:r>
          </a:p>
        </p:txBody>
      </p:sp>
      <p:pic>
        <p:nvPicPr>
          <p:cNvPr id="6" name="Picture 2" descr="Java Grouplayou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662" y="4805470"/>
            <a:ext cx="2686050"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2152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2D Shape</a:t>
            </a:r>
            <a:endParaRPr lang="en-US" b="1" cap="none" dirty="0"/>
          </a:p>
        </p:txBody>
      </p:sp>
      <p:sp>
        <p:nvSpPr>
          <p:cNvPr id="3" name="Content Placeholder 2"/>
          <p:cNvSpPr>
            <a:spLocks noGrp="1"/>
          </p:cNvSpPr>
          <p:nvPr>
            <p:ph idx="1"/>
          </p:nvPr>
        </p:nvSpPr>
        <p:spPr>
          <a:xfrm>
            <a:off x="1451579" y="1241963"/>
            <a:ext cx="9603275" cy="4823985"/>
          </a:xfrm>
        </p:spPr>
        <p:txBody>
          <a:bodyPr>
            <a:normAutofit fontScale="92500" lnSpcReduction="10000"/>
          </a:bodyPr>
          <a:lstStyle/>
          <a:p>
            <a:r>
              <a:rPr lang="en-US" dirty="0"/>
              <a:t>“Graphics,” class that will allow </a:t>
            </a:r>
            <a:r>
              <a:rPr lang="en-US" dirty="0" smtClean="0"/>
              <a:t>us </a:t>
            </a:r>
            <a:r>
              <a:rPr lang="en-US" dirty="0"/>
              <a:t>to call basic 2D shapes that can be drawn to a window</a:t>
            </a:r>
            <a:r>
              <a:rPr lang="en-US" dirty="0" smtClean="0"/>
              <a:t>.</a:t>
            </a:r>
          </a:p>
          <a:p>
            <a:r>
              <a:rPr lang="en-US" dirty="0"/>
              <a:t>Graphics is an abstract class provided by Java AWT which is used to draw or paint on the components.</a:t>
            </a:r>
            <a:endParaRPr lang="en-US" dirty="0" smtClean="0"/>
          </a:p>
          <a:p>
            <a:r>
              <a:rPr lang="en-US" dirty="0"/>
              <a:t>T</a:t>
            </a:r>
            <a:r>
              <a:rPr lang="en-US" dirty="0" smtClean="0"/>
              <a:t>he </a:t>
            </a:r>
            <a:r>
              <a:rPr lang="en-US" dirty="0"/>
              <a:t>“</a:t>
            </a:r>
            <a:r>
              <a:rPr lang="en-US" dirty="0" err="1"/>
              <a:t>JFrame</a:t>
            </a:r>
            <a:r>
              <a:rPr lang="en-US" dirty="0"/>
              <a:t>,” class that allows for </a:t>
            </a:r>
            <a:r>
              <a:rPr lang="en-US" dirty="0" smtClean="0"/>
              <a:t>us </a:t>
            </a:r>
            <a:r>
              <a:rPr lang="en-US" dirty="0"/>
              <a:t>to create a regular window to draw </a:t>
            </a:r>
            <a:r>
              <a:rPr lang="en-US" dirty="0" smtClean="0"/>
              <a:t>our </a:t>
            </a:r>
            <a:r>
              <a:rPr lang="en-US" dirty="0"/>
              <a:t>shapes to the screen</a:t>
            </a:r>
            <a:r>
              <a:rPr lang="en-US" dirty="0" smtClean="0"/>
              <a:t>.</a:t>
            </a:r>
          </a:p>
          <a:p>
            <a:r>
              <a:rPr lang="en-US" dirty="0"/>
              <a:t>T</a:t>
            </a:r>
            <a:r>
              <a:rPr lang="en-US" dirty="0" smtClean="0"/>
              <a:t>he </a:t>
            </a:r>
            <a:r>
              <a:rPr lang="en-US" dirty="0"/>
              <a:t>“Canvas,” extension which allows for us to use the paint function to make it easier to draw the shapes to the screen</a:t>
            </a:r>
            <a:r>
              <a:rPr lang="en-US" dirty="0" smtClean="0"/>
              <a:t>.</a:t>
            </a:r>
          </a:p>
          <a:p>
            <a:r>
              <a:rPr lang="en-US" dirty="0"/>
              <a:t>The Canvas class controls and represents a blank rectangular area where the application can draw or trap </a:t>
            </a:r>
            <a:r>
              <a:rPr lang="en-US" dirty="0" smtClean="0"/>
              <a:t>input events</a:t>
            </a:r>
            <a:r>
              <a:rPr lang="en-US" dirty="0"/>
              <a:t> from the user. It inherits the </a:t>
            </a:r>
            <a:r>
              <a:rPr lang="en-US" dirty="0" smtClean="0"/>
              <a:t>Component class.</a:t>
            </a:r>
          </a:p>
          <a:p>
            <a:r>
              <a:rPr lang="en-US" dirty="0"/>
              <a:t>Graphics object manages graphics context .Controls how information is </a:t>
            </a:r>
            <a:r>
              <a:rPr lang="en-US" dirty="0" smtClean="0"/>
              <a:t>drawn.</a:t>
            </a:r>
          </a:p>
          <a:p>
            <a:r>
              <a:rPr lang="en-US" dirty="0"/>
              <a:t>Class </a:t>
            </a:r>
            <a:r>
              <a:rPr lang="en-US" dirty="0" err="1"/>
              <a:t>JComponent</a:t>
            </a:r>
            <a:r>
              <a:rPr lang="en-US" dirty="0"/>
              <a:t> contains method </a:t>
            </a:r>
            <a:r>
              <a:rPr lang="en-US" dirty="0" err="1"/>
              <a:t>paintComponent</a:t>
            </a:r>
            <a:r>
              <a:rPr lang="en-US" dirty="0"/>
              <a:t>, which is used to draw graphics on a component. </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618631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241965"/>
            <a:ext cx="9603275" cy="4901258"/>
          </a:xfrm>
        </p:spPr>
        <p:txBody>
          <a:bodyPr>
            <a:noAutofit/>
          </a:bodyPr>
          <a:lstStyle/>
          <a:p>
            <a:pPr marL="0" indent="0">
              <a:lnSpc>
                <a:spcPct val="100000"/>
              </a:lnSpc>
              <a:spcBef>
                <a:spcPts val="600"/>
              </a:spcBef>
              <a:buNone/>
            </a:pPr>
            <a:r>
              <a:rPr lang="en-US" sz="1900" b="1" dirty="0"/>
              <a:t>Graphics context</a:t>
            </a:r>
          </a:p>
          <a:p>
            <a:pPr>
              <a:lnSpc>
                <a:spcPct val="100000"/>
              </a:lnSpc>
              <a:spcBef>
                <a:spcPts val="600"/>
              </a:spcBef>
            </a:pPr>
            <a:r>
              <a:rPr lang="en-US" sz="1900" dirty="0"/>
              <a:t>-Enables drawing on screen</a:t>
            </a:r>
          </a:p>
          <a:p>
            <a:pPr>
              <a:lnSpc>
                <a:spcPct val="100000"/>
              </a:lnSpc>
              <a:spcBef>
                <a:spcPts val="600"/>
              </a:spcBef>
            </a:pPr>
            <a:r>
              <a:rPr lang="en-US" sz="1900" dirty="0"/>
              <a:t>-Graphics object manages graphics </a:t>
            </a:r>
            <a:r>
              <a:rPr lang="en-US" sz="1900" dirty="0" smtClean="0"/>
              <a:t>context .Controls </a:t>
            </a:r>
            <a:r>
              <a:rPr lang="en-US" sz="1900" dirty="0"/>
              <a:t>how information is drawn</a:t>
            </a:r>
          </a:p>
          <a:p>
            <a:pPr>
              <a:lnSpc>
                <a:spcPct val="100000"/>
              </a:lnSpc>
              <a:spcBef>
                <a:spcPts val="600"/>
              </a:spcBef>
            </a:pPr>
            <a:r>
              <a:rPr lang="en-US" sz="1900" dirty="0"/>
              <a:t>-Class Graphics is </a:t>
            </a:r>
            <a:r>
              <a:rPr lang="en-US" sz="1900" dirty="0" err="1"/>
              <a:t>abtract</a:t>
            </a:r>
            <a:endParaRPr lang="en-US" sz="1900" dirty="0"/>
          </a:p>
          <a:p>
            <a:pPr>
              <a:lnSpc>
                <a:spcPct val="100000"/>
              </a:lnSpc>
              <a:spcBef>
                <a:spcPts val="600"/>
              </a:spcBef>
            </a:pPr>
            <a:r>
              <a:rPr lang="en-US" sz="1900" dirty="0"/>
              <a:t>	.Cannot be instantiated</a:t>
            </a:r>
          </a:p>
          <a:p>
            <a:pPr>
              <a:lnSpc>
                <a:spcPct val="100000"/>
              </a:lnSpc>
              <a:spcBef>
                <a:spcPts val="600"/>
              </a:spcBef>
            </a:pPr>
            <a:r>
              <a:rPr lang="en-US" sz="1900" dirty="0"/>
              <a:t>	.Contributes to Java's portability</a:t>
            </a:r>
          </a:p>
          <a:p>
            <a:pPr marL="0" indent="0">
              <a:lnSpc>
                <a:spcPct val="100000"/>
              </a:lnSpc>
              <a:spcBef>
                <a:spcPts val="600"/>
              </a:spcBef>
              <a:buNone/>
            </a:pPr>
            <a:r>
              <a:rPr lang="en-US" sz="1900" b="1" dirty="0" smtClean="0"/>
              <a:t>Class </a:t>
            </a:r>
            <a:r>
              <a:rPr lang="en-US" sz="1900" b="1" dirty="0"/>
              <a:t>Component method paint takes Graphics object</a:t>
            </a:r>
          </a:p>
          <a:p>
            <a:pPr>
              <a:lnSpc>
                <a:spcPct val="100000"/>
              </a:lnSpc>
              <a:spcBef>
                <a:spcPts val="600"/>
              </a:spcBef>
            </a:pPr>
            <a:r>
              <a:rPr lang="en-US" sz="1900" dirty="0"/>
              <a:t>  public void paint (Graphics g)</a:t>
            </a:r>
          </a:p>
          <a:p>
            <a:pPr>
              <a:lnSpc>
                <a:spcPct val="100000"/>
              </a:lnSpc>
              <a:spcBef>
                <a:spcPts val="600"/>
              </a:spcBef>
            </a:pPr>
            <a:r>
              <a:rPr lang="en-US" sz="1900" dirty="0"/>
              <a:t>-Called through method repaint</a:t>
            </a:r>
          </a:p>
          <a:p>
            <a:pPr marL="0" indent="0">
              <a:lnSpc>
                <a:spcPct val="100000"/>
              </a:lnSpc>
              <a:spcBef>
                <a:spcPts val="600"/>
              </a:spcBef>
              <a:buNone/>
            </a:pPr>
            <a:r>
              <a:rPr lang="en-US" sz="1900" b="1" dirty="0"/>
              <a:t>Class Color</a:t>
            </a:r>
          </a:p>
          <a:p>
            <a:pPr>
              <a:lnSpc>
                <a:spcPct val="100000"/>
              </a:lnSpc>
              <a:spcBef>
                <a:spcPts val="600"/>
              </a:spcBef>
            </a:pPr>
            <a:r>
              <a:rPr lang="en-US" sz="1900" dirty="0"/>
              <a:t>-Defines methods and constants for manipulating colors</a:t>
            </a:r>
          </a:p>
          <a:p>
            <a:pPr>
              <a:lnSpc>
                <a:spcPct val="100000"/>
              </a:lnSpc>
              <a:spcBef>
                <a:spcPts val="600"/>
              </a:spcBef>
            </a:pPr>
            <a:r>
              <a:rPr lang="en-US" sz="1900" dirty="0"/>
              <a:t>-Colors are created from red, green and blue components</a:t>
            </a:r>
          </a:p>
          <a:p>
            <a:pPr>
              <a:lnSpc>
                <a:spcPct val="100000"/>
              </a:lnSpc>
              <a:spcBef>
                <a:spcPts val="600"/>
              </a:spcBef>
            </a:pPr>
            <a:r>
              <a:rPr lang="en-US" sz="1900" dirty="0"/>
              <a:t>	.RGB </a:t>
            </a:r>
            <a:r>
              <a:rPr lang="en-US" sz="1900" dirty="0" smtClean="0"/>
              <a:t>values</a:t>
            </a:r>
            <a:endParaRPr lang="en-US" sz="1900" dirty="0"/>
          </a:p>
        </p:txBody>
      </p:sp>
    </p:spTree>
    <p:extLst>
      <p:ext uri="{BB962C8B-B14F-4D97-AF65-F5344CB8AC3E}">
        <p14:creationId xmlns:p14="http://schemas.microsoft.com/office/powerpoint/2010/main" val="34058310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8641" y="0"/>
            <a:ext cx="9427335" cy="6232475"/>
          </a:xfrm>
          <a:prstGeom prst="rect">
            <a:avLst/>
          </a:prstGeom>
        </p:spPr>
        <p:txBody>
          <a:bodyPr wrap="square">
            <a:spAutoFit/>
          </a:bodyPr>
          <a:lstStyle/>
          <a:p>
            <a:pPr algn="just"/>
            <a:r>
              <a:rPr lang="en-US" sz="1900" b="1" dirty="0">
                <a:solidFill>
                  <a:srgbClr val="006699"/>
                </a:solidFill>
                <a:latin typeface="inter-regular"/>
              </a:rPr>
              <a:t>import</a:t>
            </a:r>
            <a:r>
              <a:rPr lang="en-US" sz="1900" dirty="0">
                <a:solidFill>
                  <a:srgbClr val="000000"/>
                </a:solidFill>
                <a:latin typeface="inter-regular"/>
              </a:rPr>
              <a:t> </a:t>
            </a:r>
            <a:r>
              <a:rPr lang="en-US" sz="1900" dirty="0" err="1">
                <a:solidFill>
                  <a:srgbClr val="000000"/>
                </a:solidFill>
                <a:latin typeface="inter-regular"/>
              </a:rPr>
              <a:t>java.awt</a:t>
            </a:r>
            <a:r>
              <a:rPr lang="en-US" sz="1900" dirty="0">
                <a:solidFill>
                  <a:srgbClr val="000000"/>
                </a:solidFill>
                <a:latin typeface="inter-regular"/>
              </a:rPr>
              <a:t>.*;  </a:t>
            </a:r>
          </a:p>
          <a:p>
            <a:pPr algn="just"/>
            <a:r>
              <a:rPr lang="en-US" sz="1900" b="1" dirty="0">
                <a:solidFill>
                  <a:srgbClr val="006699"/>
                </a:solidFill>
                <a:latin typeface="inter-regular"/>
              </a:rPr>
              <a:t>import</a:t>
            </a:r>
            <a:r>
              <a:rPr lang="en-US" sz="1900" dirty="0">
                <a:solidFill>
                  <a:srgbClr val="000000"/>
                </a:solidFill>
                <a:latin typeface="inter-regular"/>
              </a:rPr>
              <a:t> </a:t>
            </a:r>
            <a:r>
              <a:rPr lang="en-US" sz="1900" dirty="0" err="1">
                <a:solidFill>
                  <a:srgbClr val="000000"/>
                </a:solidFill>
                <a:latin typeface="inter-regular"/>
              </a:rPr>
              <a:t>javax.swing.JFrame</a:t>
            </a:r>
            <a:r>
              <a:rPr lang="en-US" sz="1900" dirty="0">
                <a:solidFill>
                  <a:srgbClr val="000000"/>
                </a:solidFill>
                <a:latin typeface="inter-regular"/>
              </a:rPr>
              <a:t>;   </a:t>
            </a:r>
          </a:p>
          <a:p>
            <a:pPr algn="just"/>
            <a:r>
              <a:rPr lang="en-US" sz="1900" b="1" dirty="0">
                <a:solidFill>
                  <a:srgbClr val="006699"/>
                </a:solidFill>
                <a:latin typeface="inter-regular"/>
              </a:rPr>
              <a:t>public</a:t>
            </a:r>
            <a:r>
              <a:rPr lang="en-US" sz="1900" dirty="0">
                <a:solidFill>
                  <a:srgbClr val="000000"/>
                </a:solidFill>
                <a:latin typeface="inter-regular"/>
              </a:rPr>
              <a:t> </a:t>
            </a:r>
            <a:r>
              <a:rPr lang="en-US" sz="1900" b="1" dirty="0">
                <a:solidFill>
                  <a:srgbClr val="006699"/>
                </a:solidFill>
                <a:latin typeface="inter-regular"/>
              </a:rPr>
              <a:t>class</a:t>
            </a:r>
            <a:r>
              <a:rPr lang="en-US" sz="1900" dirty="0">
                <a:solidFill>
                  <a:srgbClr val="000000"/>
                </a:solidFill>
                <a:latin typeface="inter-regular"/>
              </a:rPr>
              <a:t> </a:t>
            </a:r>
            <a:r>
              <a:rPr lang="en-US" sz="1900" dirty="0" err="1">
                <a:solidFill>
                  <a:srgbClr val="000000"/>
                </a:solidFill>
                <a:latin typeface="inter-regular"/>
              </a:rPr>
              <a:t>DisplayGraphics</a:t>
            </a:r>
            <a:r>
              <a:rPr lang="en-US" sz="1900" dirty="0">
                <a:solidFill>
                  <a:srgbClr val="000000"/>
                </a:solidFill>
                <a:latin typeface="inter-regular"/>
              </a:rPr>
              <a:t> </a:t>
            </a:r>
            <a:r>
              <a:rPr lang="en-US" sz="1900" b="1" dirty="0">
                <a:solidFill>
                  <a:srgbClr val="006699"/>
                </a:solidFill>
                <a:latin typeface="inter-regular"/>
              </a:rPr>
              <a:t>extends</a:t>
            </a:r>
            <a:r>
              <a:rPr lang="en-US" sz="1900" dirty="0">
                <a:solidFill>
                  <a:srgbClr val="000000"/>
                </a:solidFill>
                <a:latin typeface="inter-regular"/>
              </a:rPr>
              <a:t> Canvas{       </a:t>
            </a:r>
          </a:p>
          <a:p>
            <a:pPr algn="just"/>
            <a:r>
              <a:rPr lang="en-US" sz="1900" dirty="0">
                <a:solidFill>
                  <a:srgbClr val="000000"/>
                </a:solidFill>
                <a:latin typeface="inter-regular"/>
              </a:rPr>
              <a:t>    </a:t>
            </a:r>
            <a:r>
              <a:rPr lang="en-US" sz="1900" b="1" dirty="0">
                <a:solidFill>
                  <a:srgbClr val="006699"/>
                </a:solidFill>
                <a:latin typeface="inter-regular"/>
              </a:rPr>
              <a:t>public</a:t>
            </a:r>
            <a:r>
              <a:rPr lang="en-US" sz="1900" dirty="0">
                <a:solidFill>
                  <a:srgbClr val="000000"/>
                </a:solidFill>
                <a:latin typeface="inter-regular"/>
              </a:rPr>
              <a:t> </a:t>
            </a:r>
            <a:r>
              <a:rPr lang="en-US" sz="1900" b="1" dirty="0">
                <a:solidFill>
                  <a:srgbClr val="006699"/>
                </a:solidFill>
                <a:latin typeface="inter-regular"/>
              </a:rPr>
              <a:t>void</a:t>
            </a:r>
            <a:r>
              <a:rPr lang="en-US" sz="1900" dirty="0">
                <a:solidFill>
                  <a:srgbClr val="000000"/>
                </a:solidFill>
                <a:latin typeface="inter-regular"/>
              </a:rPr>
              <a:t> paint(Graphics g) {  </a:t>
            </a:r>
          </a:p>
          <a:p>
            <a:pPr algn="just"/>
            <a:r>
              <a:rPr lang="en-US" sz="1900" dirty="0">
                <a:solidFill>
                  <a:srgbClr val="000000"/>
                </a:solidFill>
                <a:latin typeface="inter-regular"/>
              </a:rPr>
              <a:t>        </a:t>
            </a:r>
            <a:r>
              <a:rPr lang="en-US" sz="1900" dirty="0" err="1">
                <a:solidFill>
                  <a:srgbClr val="000000"/>
                </a:solidFill>
                <a:latin typeface="inter-regular"/>
              </a:rPr>
              <a:t>g.drawString</a:t>
            </a:r>
            <a:r>
              <a:rPr lang="en-US" sz="1900" dirty="0">
                <a:solidFill>
                  <a:srgbClr val="000000"/>
                </a:solidFill>
                <a:latin typeface="inter-regular"/>
              </a:rPr>
              <a:t>(</a:t>
            </a:r>
            <a:r>
              <a:rPr lang="en-US" sz="1900" dirty="0">
                <a:solidFill>
                  <a:srgbClr val="0000FF"/>
                </a:solidFill>
                <a:latin typeface="inter-regular"/>
              </a:rPr>
              <a:t>"Hello"</a:t>
            </a:r>
            <a:r>
              <a:rPr lang="en-US" sz="1900" dirty="0">
                <a:solidFill>
                  <a:srgbClr val="000000"/>
                </a:solidFill>
                <a:latin typeface="inter-regular"/>
              </a:rPr>
              <a:t>,</a:t>
            </a:r>
            <a:r>
              <a:rPr lang="en-US" sz="1900" dirty="0">
                <a:solidFill>
                  <a:srgbClr val="C00000"/>
                </a:solidFill>
                <a:latin typeface="inter-regular"/>
              </a:rPr>
              <a:t>40</a:t>
            </a:r>
            <a:r>
              <a:rPr lang="en-US" sz="1900" dirty="0">
                <a:solidFill>
                  <a:srgbClr val="000000"/>
                </a:solidFill>
                <a:latin typeface="inter-regular"/>
              </a:rPr>
              <a:t>,</a:t>
            </a:r>
            <a:r>
              <a:rPr lang="en-US" sz="1900" dirty="0">
                <a:solidFill>
                  <a:srgbClr val="C00000"/>
                </a:solidFill>
                <a:latin typeface="inter-regular"/>
              </a:rPr>
              <a:t>40</a:t>
            </a:r>
            <a:r>
              <a:rPr lang="en-US" sz="1900" dirty="0">
                <a:solidFill>
                  <a:srgbClr val="000000"/>
                </a:solidFill>
                <a:latin typeface="inter-regular"/>
              </a:rPr>
              <a:t>);  </a:t>
            </a:r>
          </a:p>
          <a:p>
            <a:pPr algn="just"/>
            <a:r>
              <a:rPr lang="en-US" sz="1900" dirty="0">
                <a:solidFill>
                  <a:srgbClr val="000000"/>
                </a:solidFill>
                <a:latin typeface="inter-regular"/>
              </a:rPr>
              <a:t>        </a:t>
            </a:r>
            <a:r>
              <a:rPr lang="en-US" sz="1900" dirty="0" err="1">
                <a:solidFill>
                  <a:srgbClr val="000000"/>
                </a:solidFill>
                <a:latin typeface="inter-regular"/>
              </a:rPr>
              <a:t>setBackground</a:t>
            </a:r>
            <a:r>
              <a:rPr lang="en-US" sz="1900" dirty="0">
                <a:solidFill>
                  <a:srgbClr val="000000"/>
                </a:solidFill>
                <a:latin typeface="inter-regular"/>
              </a:rPr>
              <a:t>(</a:t>
            </a:r>
            <a:r>
              <a:rPr lang="en-US" sz="1900" dirty="0" err="1">
                <a:solidFill>
                  <a:srgbClr val="000000"/>
                </a:solidFill>
                <a:latin typeface="inter-regular"/>
              </a:rPr>
              <a:t>Color.WHITE</a:t>
            </a:r>
            <a:r>
              <a:rPr lang="en-US" sz="1900" dirty="0">
                <a:solidFill>
                  <a:srgbClr val="000000"/>
                </a:solidFill>
                <a:latin typeface="inter-regular"/>
              </a:rPr>
              <a:t>);  </a:t>
            </a:r>
          </a:p>
          <a:p>
            <a:pPr algn="just"/>
            <a:r>
              <a:rPr lang="en-US" sz="1900" dirty="0">
                <a:solidFill>
                  <a:srgbClr val="000000"/>
                </a:solidFill>
                <a:latin typeface="inter-regular"/>
              </a:rPr>
              <a:t>        </a:t>
            </a:r>
            <a:r>
              <a:rPr lang="en-US" sz="1900" dirty="0" err="1">
                <a:solidFill>
                  <a:srgbClr val="000000"/>
                </a:solidFill>
                <a:latin typeface="inter-regular"/>
              </a:rPr>
              <a:t>g.fillRect</a:t>
            </a:r>
            <a:r>
              <a:rPr lang="en-US" sz="1900" dirty="0">
                <a:solidFill>
                  <a:srgbClr val="000000"/>
                </a:solidFill>
                <a:latin typeface="inter-regular"/>
              </a:rPr>
              <a:t>(</a:t>
            </a:r>
            <a:r>
              <a:rPr lang="en-US" sz="1900" dirty="0">
                <a:solidFill>
                  <a:srgbClr val="C00000"/>
                </a:solidFill>
                <a:latin typeface="inter-regular"/>
              </a:rPr>
              <a:t>130</a:t>
            </a:r>
            <a:r>
              <a:rPr lang="en-US" sz="1900" dirty="0">
                <a:solidFill>
                  <a:srgbClr val="000000"/>
                </a:solidFill>
                <a:latin typeface="inter-regular"/>
              </a:rPr>
              <a:t>, </a:t>
            </a:r>
            <a:r>
              <a:rPr lang="en-US" sz="1900" dirty="0">
                <a:solidFill>
                  <a:srgbClr val="C00000"/>
                </a:solidFill>
                <a:latin typeface="inter-regular"/>
              </a:rPr>
              <a:t>30</a:t>
            </a:r>
            <a:r>
              <a:rPr lang="en-US" sz="1900" dirty="0">
                <a:solidFill>
                  <a:srgbClr val="000000"/>
                </a:solidFill>
                <a:latin typeface="inter-regular"/>
              </a:rPr>
              <a:t>,</a:t>
            </a:r>
            <a:r>
              <a:rPr lang="en-US" sz="1900" dirty="0">
                <a:solidFill>
                  <a:srgbClr val="C00000"/>
                </a:solidFill>
                <a:latin typeface="inter-regular"/>
              </a:rPr>
              <a:t>100</a:t>
            </a:r>
            <a:r>
              <a:rPr lang="en-US" sz="1900" dirty="0">
                <a:solidFill>
                  <a:srgbClr val="000000"/>
                </a:solidFill>
                <a:latin typeface="inter-regular"/>
              </a:rPr>
              <a:t>, </a:t>
            </a:r>
            <a:r>
              <a:rPr lang="en-US" sz="1900" dirty="0">
                <a:solidFill>
                  <a:srgbClr val="C00000"/>
                </a:solidFill>
                <a:latin typeface="inter-regular"/>
              </a:rPr>
              <a:t>80</a:t>
            </a:r>
            <a:r>
              <a:rPr lang="en-US" sz="1900" dirty="0">
                <a:solidFill>
                  <a:srgbClr val="000000"/>
                </a:solidFill>
                <a:latin typeface="inter-regular"/>
              </a:rPr>
              <a:t>);  </a:t>
            </a:r>
          </a:p>
          <a:p>
            <a:pPr algn="just"/>
            <a:r>
              <a:rPr lang="en-US" sz="1900" dirty="0">
                <a:solidFill>
                  <a:srgbClr val="000000"/>
                </a:solidFill>
                <a:latin typeface="inter-regular"/>
              </a:rPr>
              <a:t>        </a:t>
            </a:r>
            <a:r>
              <a:rPr lang="en-US" sz="1900" dirty="0" err="1">
                <a:solidFill>
                  <a:srgbClr val="000000"/>
                </a:solidFill>
                <a:latin typeface="inter-regular"/>
              </a:rPr>
              <a:t>g.drawOval</a:t>
            </a:r>
            <a:r>
              <a:rPr lang="en-US" sz="1900" dirty="0">
                <a:solidFill>
                  <a:srgbClr val="000000"/>
                </a:solidFill>
                <a:latin typeface="inter-regular"/>
              </a:rPr>
              <a:t>(</a:t>
            </a:r>
            <a:r>
              <a:rPr lang="en-US" sz="1900" dirty="0">
                <a:solidFill>
                  <a:srgbClr val="C00000"/>
                </a:solidFill>
                <a:latin typeface="inter-regular"/>
              </a:rPr>
              <a:t>30</a:t>
            </a:r>
            <a:r>
              <a:rPr lang="en-US" sz="1900" dirty="0">
                <a:solidFill>
                  <a:srgbClr val="000000"/>
                </a:solidFill>
                <a:latin typeface="inter-regular"/>
              </a:rPr>
              <a:t>,</a:t>
            </a:r>
            <a:r>
              <a:rPr lang="en-US" sz="1900" dirty="0">
                <a:solidFill>
                  <a:srgbClr val="C00000"/>
                </a:solidFill>
                <a:latin typeface="inter-regular"/>
              </a:rPr>
              <a:t>130</a:t>
            </a:r>
            <a:r>
              <a:rPr lang="en-US" sz="1900" dirty="0">
                <a:solidFill>
                  <a:srgbClr val="000000"/>
                </a:solidFill>
                <a:latin typeface="inter-regular"/>
              </a:rPr>
              <a:t>,</a:t>
            </a:r>
            <a:r>
              <a:rPr lang="en-US" sz="1900" dirty="0">
                <a:solidFill>
                  <a:srgbClr val="C00000"/>
                </a:solidFill>
                <a:latin typeface="inter-regular"/>
              </a:rPr>
              <a:t>50</a:t>
            </a:r>
            <a:r>
              <a:rPr lang="en-US" sz="1900" dirty="0">
                <a:solidFill>
                  <a:srgbClr val="000000"/>
                </a:solidFill>
                <a:latin typeface="inter-regular"/>
              </a:rPr>
              <a:t>, </a:t>
            </a:r>
            <a:r>
              <a:rPr lang="en-US" sz="1900" dirty="0">
                <a:solidFill>
                  <a:srgbClr val="C00000"/>
                </a:solidFill>
                <a:latin typeface="inter-regular"/>
              </a:rPr>
              <a:t>60</a:t>
            </a:r>
            <a:r>
              <a:rPr lang="en-US" sz="1900" dirty="0">
                <a:solidFill>
                  <a:srgbClr val="000000"/>
                </a:solidFill>
                <a:latin typeface="inter-regular"/>
              </a:rPr>
              <a:t>);  </a:t>
            </a:r>
          </a:p>
          <a:p>
            <a:pPr algn="just"/>
            <a:r>
              <a:rPr lang="en-US" sz="1900" dirty="0">
                <a:solidFill>
                  <a:srgbClr val="000000"/>
                </a:solidFill>
                <a:latin typeface="inter-regular"/>
              </a:rPr>
              <a:t>        </a:t>
            </a:r>
            <a:r>
              <a:rPr lang="en-US" sz="1900" dirty="0" err="1">
                <a:solidFill>
                  <a:srgbClr val="000000"/>
                </a:solidFill>
                <a:latin typeface="inter-regular"/>
              </a:rPr>
              <a:t>setForeground</a:t>
            </a:r>
            <a:r>
              <a:rPr lang="en-US" sz="1900" dirty="0">
                <a:solidFill>
                  <a:srgbClr val="000000"/>
                </a:solidFill>
                <a:latin typeface="inter-regular"/>
              </a:rPr>
              <a:t>(</a:t>
            </a:r>
            <a:r>
              <a:rPr lang="en-US" sz="1900" dirty="0" err="1">
                <a:solidFill>
                  <a:srgbClr val="000000"/>
                </a:solidFill>
                <a:latin typeface="inter-regular"/>
              </a:rPr>
              <a:t>Color.RED</a:t>
            </a:r>
            <a:r>
              <a:rPr lang="en-US" sz="1900" dirty="0">
                <a:solidFill>
                  <a:srgbClr val="000000"/>
                </a:solidFill>
                <a:latin typeface="inter-regular"/>
              </a:rPr>
              <a:t>);  </a:t>
            </a:r>
          </a:p>
          <a:p>
            <a:pPr algn="just"/>
            <a:r>
              <a:rPr lang="en-US" sz="1900" dirty="0">
                <a:solidFill>
                  <a:srgbClr val="000000"/>
                </a:solidFill>
                <a:latin typeface="inter-regular"/>
              </a:rPr>
              <a:t>        </a:t>
            </a:r>
            <a:r>
              <a:rPr lang="en-US" sz="1900" dirty="0" err="1">
                <a:solidFill>
                  <a:srgbClr val="000000"/>
                </a:solidFill>
                <a:latin typeface="inter-regular"/>
              </a:rPr>
              <a:t>g.fillOval</a:t>
            </a:r>
            <a:r>
              <a:rPr lang="en-US" sz="1900" dirty="0">
                <a:solidFill>
                  <a:srgbClr val="000000"/>
                </a:solidFill>
                <a:latin typeface="inter-regular"/>
              </a:rPr>
              <a:t>(</a:t>
            </a:r>
            <a:r>
              <a:rPr lang="en-US" sz="1900" dirty="0">
                <a:solidFill>
                  <a:srgbClr val="C00000"/>
                </a:solidFill>
                <a:latin typeface="inter-regular"/>
              </a:rPr>
              <a:t>130</a:t>
            </a:r>
            <a:r>
              <a:rPr lang="en-US" sz="1900" dirty="0">
                <a:solidFill>
                  <a:srgbClr val="000000"/>
                </a:solidFill>
                <a:latin typeface="inter-regular"/>
              </a:rPr>
              <a:t>,</a:t>
            </a:r>
            <a:r>
              <a:rPr lang="en-US" sz="1900" dirty="0">
                <a:solidFill>
                  <a:srgbClr val="C00000"/>
                </a:solidFill>
                <a:latin typeface="inter-regular"/>
              </a:rPr>
              <a:t>130</a:t>
            </a:r>
            <a:r>
              <a:rPr lang="en-US" sz="1900" dirty="0">
                <a:solidFill>
                  <a:srgbClr val="000000"/>
                </a:solidFill>
                <a:latin typeface="inter-regular"/>
              </a:rPr>
              <a:t>,</a:t>
            </a:r>
            <a:r>
              <a:rPr lang="en-US" sz="1900" dirty="0">
                <a:solidFill>
                  <a:srgbClr val="C00000"/>
                </a:solidFill>
                <a:latin typeface="inter-regular"/>
              </a:rPr>
              <a:t>50</a:t>
            </a:r>
            <a:r>
              <a:rPr lang="en-US" sz="1900" dirty="0">
                <a:solidFill>
                  <a:srgbClr val="000000"/>
                </a:solidFill>
                <a:latin typeface="inter-regular"/>
              </a:rPr>
              <a:t>, </a:t>
            </a:r>
            <a:r>
              <a:rPr lang="en-US" sz="1900" dirty="0">
                <a:solidFill>
                  <a:srgbClr val="C00000"/>
                </a:solidFill>
                <a:latin typeface="inter-regular"/>
              </a:rPr>
              <a:t>60</a:t>
            </a:r>
            <a:r>
              <a:rPr lang="en-US" sz="1900" dirty="0">
                <a:solidFill>
                  <a:srgbClr val="000000"/>
                </a:solidFill>
                <a:latin typeface="inter-regular"/>
              </a:rPr>
              <a:t>);  </a:t>
            </a:r>
          </a:p>
          <a:p>
            <a:pPr algn="just"/>
            <a:r>
              <a:rPr lang="en-US" sz="1900" dirty="0">
                <a:solidFill>
                  <a:srgbClr val="000000"/>
                </a:solidFill>
                <a:latin typeface="inter-regular"/>
              </a:rPr>
              <a:t>        </a:t>
            </a:r>
            <a:r>
              <a:rPr lang="en-US" sz="1900" dirty="0" err="1">
                <a:solidFill>
                  <a:srgbClr val="000000"/>
                </a:solidFill>
                <a:latin typeface="inter-regular"/>
              </a:rPr>
              <a:t>g.drawArc</a:t>
            </a:r>
            <a:r>
              <a:rPr lang="en-US" sz="1900" dirty="0">
                <a:solidFill>
                  <a:srgbClr val="000000"/>
                </a:solidFill>
                <a:latin typeface="inter-regular"/>
              </a:rPr>
              <a:t>(</a:t>
            </a:r>
            <a:r>
              <a:rPr lang="en-US" sz="1900" dirty="0">
                <a:solidFill>
                  <a:srgbClr val="C00000"/>
                </a:solidFill>
                <a:latin typeface="inter-regular"/>
              </a:rPr>
              <a:t>30</a:t>
            </a:r>
            <a:r>
              <a:rPr lang="en-US" sz="1900" dirty="0">
                <a:solidFill>
                  <a:srgbClr val="000000"/>
                </a:solidFill>
                <a:latin typeface="inter-regular"/>
              </a:rPr>
              <a:t>, </a:t>
            </a:r>
            <a:r>
              <a:rPr lang="en-US" sz="1900" dirty="0">
                <a:solidFill>
                  <a:srgbClr val="C00000"/>
                </a:solidFill>
                <a:latin typeface="inter-regular"/>
              </a:rPr>
              <a:t>200</a:t>
            </a:r>
            <a:r>
              <a:rPr lang="en-US" sz="1900" dirty="0">
                <a:solidFill>
                  <a:srgbClr val="000000"/>
                </a:solidFill>
                <a:latin typeface="inter-regular"/>
              </a:rPr>
              <a:t>, </a:t>
            </a:r>
            <a:r>
              <a:rPr lang="en-US" sz="1900" dirty="0">
                <a:solidFill>
                  <a:srgbClr val="C00000"/>
                </a:solidFill>
                <a:latin typeface="inter-regular"/>
              </a:rPr>
              <a:t>40</a:t>
            </a:r>
            <a:r>
              <a:rPr lang="en-US" sz="1900" dirty="0">
                <a:solidFill>
                  <a:srgbClr val="000000"/>
                </a:solidFill>
                <a:latin typeface="inter-regular"/>
              </a:rPr>
              <a:t>,</a:t>
            </a:r>
            <a:r>
              <a:rPr lang="en-US" sz="1900" dirty="0">
                <a:solidFill>
                  <a:srgbClr val="C00000"/>
                </a:solidFill>
                <a:latin typeface="inter-regular"/>
              </a:rPr>
              <a:t>50</a:t>
            </a:r>
            <a:r>
              <a:rPr lang="en-US" sz="1900" dirty="0">
                <a:solidFill>
                  <a:srgbClr val="000000"/>
                </a:solidFill>
                <a:latin typeface="inter-regular"/>
              </a:rPr>
              <a:t>,</a:t>
            </a:r>
            <a:r>
              <a:rPr lang="en-US" sz="1900" dirty="0">
                <a:solidFill>
                  <a:srgbClr val="C00000"/>
                </a:solidFill>
                <a:latin typeface="inter-regular"/>
              </a:rPr>
              <a:t>90</a:t>
            </a:r>
            <a:r>
              <a:rPr lang="en-US" sz="1900" dirty="0">
                <a:solidFill>
                  <a:srgbClr val="000000"/>
                </a:solidFill>
                <a:latin typeface="inter-regular"/>
              </a:rPr>
              <a:t>,</a:t>
            </a:r>
            <a:r>
              <a:rPr lang="en-US" sz="1900" dirty="0">
                <a:solidFill>
                  <a:srgbClr val="C00000"/>
                </a:solidFill>
                <a:latin typeface="inter-regular"/>
              </a:rPr>
              <a:t>60</a:t>
            </a:r>
            <a:r>
              <a:rPr lang="en-US" sz="1900" dirty="0">
                <a:solidFill>
                  <a:srgbClr val="000000"/>
                </a:solidFill>
                <a:latin typeface="inter-regular"/>
              </a:rPr>
              <a:t>);  </a:t>
            </a:r>
          </a:p>
          <a:p>
            <a:pPr algn="just"/>
            <a:r>
              <a:rPr lang="en-US" sz="1900" dirty="0">
                <a:solidFill>
                  <a:srgbClr val="000000"/>
                </a:solidFill>
                <a:latin typeface="inter-regular"/>
              </a:rPr>
              <a:t>        </a:t>
            </a:r>
            <a:r>
              <a:rPr lang="en-US" sz="1900" dirty="0" err="1">
                <a:solidFill>
                  <a:srgbClr val="000000"/>
                </a:solidFill>
                <a:latin typeface="inter-regular"/>
              </a:rPr>
              <a:t>g.fillArc</a:t>
            </a:r>
            <a:r>
              <a:rPr lang="en-US" sz="1900" dirty="0">
                <a:solidFill>
                  <a:srgbClr val="000000"/>
                </a:solidFill>
                <a:latin typeface="inter-regular"/>
              </a:rPr>
              <a:t>(</a:t>
            </a:r>
            <a:r>
              <a:rPr lang="en-US" sz="1900" dirty="0">
                <a:solidFill>
                  <a:srgbClr val="C00000"/>
                </a:solidFill>
                <a:latin typeface="inter-regular"/>
              </a:rPr>
              <a:t>30</a:t>
            </a:r>
            <a:r>
              <a:rPr lang="en-US" sz="1900" dirty="0">
                <a:solidFill>
                  <a:srgbClr val="000000"/>
                </a:solidFill>
                <a:latin typeface="inter-regular"/>
              </a:rPr>
              <a:t>, </a:t>
            </a:r>
            <a:r>
              <a:rPr lang="en-US" sz="1900" dirty="0">
                <a:solidFill>
                  <a:srgbClr val="C00000"/>
                </a:solidFill>
                <a:latin typeface="inter-regular"/>
              </a:rPr>
              <a:t>130</a:t>
            </a:r>
            <a:r>
              <a:rPr lang="en-US" sz="1900" dirty="0">
                <a:solidFill>
                  <a:srgbClr val="000000"/>
                </a:solidFill>
                <a:latin typeface="inter-regular"/>
              </a:rPr>
              <a:t>, </a:t>
            </a:r>
            <a:r>
              <a:rPr lang="en-US" sz="1900" dirty="0">
                <a:solidFill>
                  <a:srgbClr val="C00000"/>
                </a:solidFill>
                <a:latin typeface="inter-regular"/>
              </a:rPr>
              <a:t>40</a:t>
            </a:r>
            <a:r>
              <a:rPr lang="en-US" sz="1900" dirty="0">
                <a:solidFill>
                  <a:srgbClr val="000000"/>
                </a:solidFill>
                <a:latin typeface="inter-regular"/>
              </a:rPr>
              <a:t>,</a:t>
            </a:r>
            <a:r>
              <a:rPr lang="en-US" sz="1900" dirty="0">
                <a:solidFill>
                  <a:srgbClr val="C00000"/>
                </a:solidFill>
                <a:latin typeface="inter-regular"/>
              </a:rPr>
              <a:t>50</a:t>
            </a:r>
            <a:r>
              <a:rPr lang="en-US" sz="1900" dirty="0">
                <a:solidFill>
                  <a:srgbClr val="000000"/>
                </a:solidFill>
                <a:latin typeface="inter-regular"/>
              </a:rPr>
              <a:t>,</a:t>
            </a:r>
            <a:r>
              <a:rPr lang="en-US" sz="1900" dirty="0">
                <a:solidFill>
                  <a:srgbClr val="C00000"/>
                </a:solidFill>
                <a:latin typeface="inter-regular"/>
              </a:rPr>
              <a:t>180</a:t>
            </a:r>
            <a:r>
              <a:rPr lang="en-US" sz="1900" dirty="0">
                <a:solidFill>
                  <a:srgbClr val="000000"/>
                </a:solidFill>
                <a:latin typeface="inter-regular"/>
              </a:rPr>
              <a:t>,</a:t>
            </a:r>
            <a:r>
              <a:rPr lang="en-US" sz="1900" dirty="0">
                <a:solidFill>
                  <a:srgbClr val="C00000"/>
                </a:solidFill>
                <a:latin typeface="inter-regular"/>
              </a:rPr>
              <a:t>40</a:t>
            </a:r>
            <a:r>
              <a:rPr lang="en-US" sz="1900" dirty="0">
                <a:solidFill>
                  <a:srgbClr val="000000"/>
                </a:solidFill>
                <a:latin typeface="inter-regular"/>
              </a:rPr>
              <a:t>); </a:t>
            </a:r>
            <a:endParaRPr lang="en-US" sz="1900" dirty="0" smtClean="0">
              <a:solidFill>
                <a:srgbClr val="000000"/>
              </a:solidFill>
              <a:latin typeface="inter-regular"/>
            </a:endParaRPr>
          </a:p>
          <a:p>
            <a:pPr algn="just"/>
            <a:r>
              <a:rPr lang="en-US" sz="1900" dirty="0" smtClean="0">
                <a:solidFill>
                  <a:srgbClr val="000000"/>
                </a:solidFill>
                <a:latin typeface="inter-regular"/>
              </a:rPr>
              <a:t>	</a:t>
            </a:r>
            <a:r>
              <a:rPr lang="en-US" sz="1900" dirty="0" err="1" smtClean="0">
                <a:solidFill>
                  <a:srgbClr val="000000"/>
                </a:solidFill>
                <a:latin typeface="inter-regular"/>
              </a:rPr>
              <a:t>g.drawString</a:t>
            </a:r>
            <a:r>
              <a:rPr lang="en-US" sz="1900" dirty="0">
                <a:solidFill>
                  <a:srgbClr val="000000"/>
                </a:solidFill>
                <a:latin typeface="inter-regular"/>
              </a:rPr>
              <a:t>("Welcome to </a:t>
            </a:r>
            <a:r>
              <a:rPr lang="en-US" sz="1900" dirty="0" smtClean="0">
                <a:solidFill>
                  <a:srgbClr val="000000"/>
                </a:solidFill>
                <a:latin typeface="inter-regular"/>
              </a:rPr>
              <a:t>Advance java", </a:t>
            </a:r>
            <a:r>
              <a:rPr lang="en-US" sz="1900" dirty="0">
                <a:solidFill>
                  <a:srgbClr val="000000"/>
                </a:solidFill>
                <a:latin typeface="inter-regular"/>
              </a:rPr>
              <a:t>150, 150);            </a:t>
            </a:r>
          </a:p>
          <a:p>
            <a:pPr algn="just"/>
            <a:r>
              <a:rPr lang="en-US" sz="1900" dirty="0">
                <a:solidFill>
                  <a:srgbClr val="000000"/>
                </a:solidFill>
                <a:latin typeface="inter-regular"/>
              </a:rPr>
              <a:t>   }  </a:t>
            </a:r>
          </a:p>
          <a:p>
            <a:pPr algn="just"/>
            <a:r>
              <a:rPr lang="en-US" sz="1900" dirty="0">
                <a:solidFill>
                  <a:srgbClr val="000000"/>
                </a:solidFill>
                <a:latin typeface="inter-regular"/>
              </a:rPr>
              <a:t>        </a:t>
            </a:r>
            <a:r>
              <a:rPr lang="en-US" sz="1900" b="1" dirty="0">
                <a:solidFill>
                  <a:srgbClr val="006699"/>
                </a:solidFill>
                <a:latin typeface="inter-regular"/>
              </a:rPr>
              <a:t>public</a:t>
            </a:r>
            <a:r>
              <a:rPr lang="en-US" sz="1900" dirty="0">
                <a:solidFill>
                  <a:srgbClr val="000000"/>
                </a:solidFill>
                <a:latin typeface="inter-regular"/>
              </a:rPr>
              <a:t> </a:t>
            </a:r>
            <a:r>
              <a:rPr lang="en-US" sz="1900" b="1" dirty="0">
                <a:solidFill>
                  <a:srgbClr val="006699"/>
                </a:solidFill>
                <a:latin typeface="inter-regular"/>
              </a:rPr>
              <a:t>static</a:t>
            </a:r>
            <a:r>
              <a:rPr lang="en-US" sz="1900" dirty="0">
                <a:solidFill>
                  <a:srgbClr val="000000"/>
                </a:solidFill>
                <a:latin typeface="inter-regular"/>
              </a:rPr>
              <a:t> </a:t>
            </a:r>
            <a:r>
              <a:rPr lang="en-US" sz="1900" b="1" dirty="0">
                <a:solidFill>
                  <a:srgbClr val="006699"/>
                </a:solidFill>
                <a:latin typeface="inter-regular"/>
              </a:rPr>
              <a:t>void</a:t>
            </a:r>
            <a:r>
              <a:rPr lang="en-US" sz="1900" dirty="0">
                <a:solidFill>
                  <a:srgbClr val="000000"/>
                </a:solidFill>
                <a:latin typeface="inter-regular"/>
              </a:rPr>
              <a:t> main(String[] </a:t>
            </a:r>
            <a:r>
              <a:rPr lang="en-US" sz="1900" dirty="0" err="1">
                <a:solidFill>
                  <a:srgbClr val="000000"/>
                </a:solidFill>
                <a:latin typeface="inter-regular"/>
              </a:rPr>
              <a:t>args</a:t>
            </a:r>
            <a:r>
              <a:rPr lang="en-US" sz="1900" dirty="0">
                <a:solidFill>
                  <a:srgbClr val="000000"/>
                </a:solidFill>
                <a:latin typeface="inter-regular"/>
              </a:rPr>
              <a:t>) {  </a:t>
            </a:r>
          </a:p>
          <a:p>
            <a:pPr algn="just"/>
            <a:r>
              <a:rPr lang="en-US" sz="1900" dirty="0">
                <a:solidFill>
                  <a:srgbClr val="000000"/>
                </a:solidFill>
                <a:latin typeface="inter-regular"/>
              </a:rPr>
              <a:t>        </a:t>
            </a:r>
            <a:r>
              <a:rPr lang="en-US" sz="1900" dirty="0" err="1">
                <a:solidFill>
                  <a:srgbClr val="000000"/>
                </a:solidFill>
                <a:latin typeface="inter-regular"/>
              </a:rPr>
              <a:t>DisplayGraphics</a:t>
            </a:r>
            <a:r>
              <a:rPr lang="en-US" sz="1900" dirty="0">
                <a:solidFill>
                  <a:srgbClr val="000000"/>
                </a:solidFill>
                <a:latin typeface="inter-regular"/>
              </a:rPr>
              <a:t> m=</a:t>
            </a:r>
            <a:r>
              <a:rPr lang="en-US" sz="1900" b="1" dirty="0">
                <a:solidFill>
                  <a:srgbClr val="006699"/>
                </a:solidFill>
                <a:latin typeface="inter-regular"/>
              </a:rPr>
              <a:t>new</a:t>
            </a:r>
            <a:r>
              <a:rPr lang="en-US" sz="1900" dirty="0">
                <a:solidFill>
                  <a:srgbClr val="000000"/>
                </a:solidFill>
                <a:latin typeface="inter-regular"/>
              </a:rPr>
              <a:t> </a:t>
            </a:r>
            <a:r>
              <a:rPr lang="en-US" sz="1900" dirty="0" err="1">
                <a:solidFill>
                  <a:srgbClr val="000000"/>
                </a:solidFill>
                <a:latin typeface="inter-regular"/>
              </a:rPr>
              <a:t>DisplayGraphics</a:t>
            </a:r>
            <a:r>
              <a:rPr lang="en-US" sz="1900" dirty="0">
                <a:solidFill>
                  <a:srgbClr val="000000"/>
                </a:solidFill>
                <a:latin typeface="inter-regular"/>
              </a:rPr>
              <a:t>();  </a:t>
            </a:r>
          </a:p>
          <a:p>
            <a:pPr algn="just"/>
            <a:r>
              <a:rPr lang="en-US" sz="1900" dirty="0">
                <a:solidFill>
                  <a:srgbClr val="000000"/>
                </a:solidFill>
                <a:latin typeface="inter-regular"/>
              </a:rPr>
              <a:t>        </a:t>
            </a:r>
            <a:r>
              <a:rPr lang="en-US" sz="1900" dirty="0" err="1">
                <a:solidFill>
                  <a:srgbClr val="000000"/>
                </a:solidFill>
                <a:latin typeface="inter-regular"/>
              </a:rPr>
              <a:t>JFrame</a:t>
            </a:r>
            <a:r>
              <a:rPr lang="en-US" sz="1900" dirty="0">
                <a:solidFill>
                  <a:srgbClr val="000000"/>
                </a:solidFill>
                <a:latin typeface="inter-regular"/>
              </a:rPr>
              <a:t> f=</a:t>
            </a:r>
            <a:r>
              <a:rPr lang="en-US" sz="1900" b="1" dirty="0">
                <a:solidFill>
                  <a:srgbClr val="006699"/>
                </a:solidFill>
                <a:latin typeface="inter-regular"/>
              </a:rPr>
              <a:t>new</a:t>
            </a:r>
            <a:r>
              <a:rPr lang="en-US" sz="1900" dirty="0">
                <a:solidFill>
                  <a:srgbClr val="000000"/>
                </a:solidFill>
                <a:latin typeface="inter-regular"/>
              </a:rPr>
              <a:t> </a:t>
            </a:r>
            <a:r>
              <a:rPr lang="en-US" sz="1900" dirty="0" err="1">
                <a:solidFill>
                  <a:srgbClr val="000000"/>
                </a:solidFill>
                <a:latin typeface="inter-regular"/>
              </a:rPr>
              <a:t>JFrame</a:t>
            </a:r>
            <a:r>
              <a:rPr lang="en-US" sz="1900" dirty="0">
                <a:solidFill>
                  <a:srgbClr val="000000"/>
                </a:solidFill>
                <a:latin typeface="inter-regular"/>
              </a:rPr>
              <a:t>();  </a:t>
            </a:r>
          </a:p>
          <a:p>
            <a:pPr algn="just"/>
            <a:r>
              <a:rPr lang="en-US" sz="1900" dirty="0">
                <a:solidFill>
                  <a:srgbClr val="000000"/>
                </a:solidFill>
                <a:latin typeface="inter-regular"/>
              </a:rPr>
              <a:t>        </a:t>
            </a:r>
            <a:r>
              <a:rPr lang="en-US" sz="1900" dirty="0" err="1">
                <a:solidFill>
                  <a:srgbClr val="000000"/>
                </a:solidFill>
                <a:latin typeface="inter-regular"/>
              </a:rPr>
              <a:t>f.add</a:t>
            </a:r>
            <a:r>
              <a:rPr lang="en-US" sz="1900" dirty="0">
                <a:solidFill>
                  <a:srgbClr val="000000"/>
                </a:solidFill>
                <a:latin typeface="inter-regular"/>
              </a:rPr>
              <a:t>(m);  </a:t>
            </a:r>
          </a:p>
          <a:p>
            <a:pPr algn="just"/>
            <a:r>
              <a:rPr lang="en-US" sz="1900" dirty="0">
                <a:solidFill>
                  <a:srgbClr val="000000"/>
                </a:solidFill>
                <a:latin typeface="inter-regular"/>
              </a:rPr>
              <a:t>        </a:t>
            </a:r>
            <a:r>
              <a:rPr lang="en-US" sz="1900" dirty="0" err="1">
                <a:solidFill>
                  <a:srgbClr val="000000"/>
                </a:solidFill>
                <a:latin typeface="inter-regular"/>
              </a:rPr>
              <a:t>f.setSize</a:t>
            </a:r>
            <a:r>
              <a:rPr lang="en-US" sz="1900" dirty="0">
                <a:solidFill>
                  <a:srgbClr val="000000"/>
                </a:solidFill>
                <a:latin typeface="inter-regular"/>
              </a:rPr>
              <a:t>(</a:t>
            </a:r>
            <a:r>
              <a:rPr lang="en-US" sz="1900" dirty="0">
                <a:solidFill>
                  <a:srgbClr val="C00000"/>
                </a:solidFill>
                <a:latin typeface="inter-regular"/>
              </a:rPr>
              <a:t>400</a:t>
            </a:r>
            <a:r>
              <a:rPr lang="en-US" sz="1900" dirty="0">
                <a:solidFill>
                  <a:srgbClr val="000000"/>
                </a:solidFill>
                <a:latin typeface="inter-regular"/>
              </a:rPr>
              <a:t>,</a:t>
            </a:r>
            <a:r>
              <a:rPr lang="en-US" sz="1900" dirty="0">
                <a:solidFill>
                  <a:srgbClr val="C00000"/>
                </a:solidFill>
                <a:latin typeface="inter-regular"/>
              </a:rPr>
              <a:t>400</a:t>
            </a:r>
            <a:r>
              <a:rPr lang="en-US" sz="1900" dirty="0">
                <a:solidFill>
                  <a:srgbClr val="000000"/>
                </a:solidFill>
                <a:latin typeface="inter-regular"/>
              </a:rPr>
              <a:t>);  </a:t>
            </a:r>
          </a:p>
          <a:p>
            <a:pPr algn="just"/>
            <a:r>
              <a:rPr lang="en-US" sz="1900" dirty="0">
                <a:solidFill>
                  <a:srgbClr val="000000"/>
                </a:solidFill>
                <a:latin typeface="inter-regular"/>
              </a:rPr>
              <a:t>        </a:t>
            </a:r>
            <a:r>
              <a:rPr lang="en-US" sz="1900" dirty="0" err="1" smtClean="0">
                <a:solidFill>
                  <a:srgbClr val="000000"/>
                </a:solidFill>
                <a:latin typeface="inter-regular"/>
              </a:rPr>
              <a:t>f.setVisible</a:t>
            </a:r>
            <a:r>
              <a:rPr lang="en-US" sz="1900" dirty="0" smtClean="0">
                <a:solidFill>
                  <a:srgbClr val="000000"/>
                </a:solidFill>
                <a:latin typeface="inter-regular"/>
              </a:rPr>
              <a:t>(</a:t>
            </a:r>
            <a:r>
              <a:rPr lang="en-US" sz="1900" b="1" dirty="0" smtClean="0">
                <a:solidFill>
                  <a:srgbClr val="006699"/>
                </a:solidFill>
                <a:latin typeface="inter-regular"/>
              </a:rPr>
              <a:t>true</a:t>
            </a:r>
            <a:r>
              <a:rPr lang="en-US" sz="1900" dirty="0">
                <a:solidFill>
                  <a:srgbClr val="000000"/>
                </a:solidFill>
                <a:latin typeface="inter-regular"/>
              </a:rPr>
              <a:t>);  </a:t>
            </a:r>
          </a:p>
          <a:p>
            <a:pPr algn="just"/>
            <a:r>
              <a:rPr lang="en-US" sz="1900" dirty="0">
                <a:solidFill>
                  <a:srgbClr val="000000"/>
                </a:solidFill>
                <a:latin typeface="inter-regular"/>
              </a:rPr>
              <a:t>    }   </a:t>
            </a:r>
            <a:r>
              <a:rPr lang="en-US" sz="1900" dirty="0" smtClean="0">
                <a:solidFill>
                  <a:srgbClr val="000000"/>
                </a:solidFill>
                <a:latin typeface="inter-regular"/>
              </a:rPr>
              <a:t>}</a:t>
            </a:r>
            <a:r>
              <a:rPr lang="en-US" sz="1900" dirty="0">
                <a:solidFill>
                  <a:srgbClr val="000000"/>
                </a:solidFill>
                <a:latin typeface="inter-regular"/>
              </a:rPr>
              <a:t>  </a:t>
            </a:r>
            <a:endParaRPr lang="en-US" sz="1900" b="0" i="0" dirty="0">
              <a:solidFill>
                <a:srgbClr val="000000"/>
              </a:solidFill>
              <a:effectLst/>
              <a:latin typeface="inter-regular"/>
            </a:endParaRPr>
          </a:p>
        </p:txBody>
      </p:sp>
    </p:spTree>
    <p:extLst>
      <p:ext uri="{BB962C8B-B14F-4D97-AF65-F5344CB8AC3E}">
        <p14:creationId xmlns:p14="http://schemas.microsoft.com/office/powerpoint/2010/main" val="30685365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036" y="128789"/>
            <a:ext cx="9298547" cy="5847755"/>
          </a:xfrm>
          <a:prstGeom prst="rect">
            <a:avLst/>
          </a:prstGeom>
        </p:spPr>
        <p:txBody>
          <a:bodyPr wrap="square">
            <a:spAutoFit/>
          </a:bodyPr>
          <a:lstStyle/>
          <a:p>
            <a:r>
              <a:rPr lang="en-US" sz="2200" dirty="0"/>
              <a:t>public class </a:t>
            </a:r>
            <a:r>
              <a:rPr lang="en-US" sz="2200" dirty="0" err="1"/>
              <a:t>TwoDExample</a:t>
            </a:r>
            <a:r>
              <a:rPr lang="en-US" sz="2200" dirty="0"/>
              <a:t> extends Canvas </a:t>
            </a:r>
            <a:r>
              <a:rPr lang="en-US" sz="2200" dirty="0" smtClean="0"/>
              <a:t>//</a:t>
            </a:r>
            <a:r>
              <a:rPr lang="en-US" sz="2200" dirty="0" err="1" smtClean="0"/>
              <a:t>JComponent</a:t>
            </a:r>
            <a:r>
              <a:rPr lang="en-US" sz="2200" dirty="0" smtClean="0"/>
              <a:t> </a:t>
            </a:r>
          </a:p>
          <a:p>
            <a:r>
              <a:rPr lang="en-US" sz="2200" dirty="0" smtClean="0"/>
              <a:t>{  </a:t>
            </a:r>
            <a:endParaRPr lang="en-US" sz="2200" dirty="0"/>
          </a:p>
          <a:p>
            <a:r>
              <a:rPr lang="en-US" sz="2200" dirty="0"/>
              <a:t>    public void paint(Graphics g){</a:t>
            </a:r>
          </a:p>
          <a:p>
            <a:r>
              <a:rPr lang="en-US" sz="2200" dirty="0" smtClean="0"/>
              <a:t>	Font </a:t>
            </a:r>
            <a:r>
              <a:rPr lang="en-US" sz="2200" dirty="0" err="1"/>
              <a:t>font</a:t>
            </a:r>
            <a:r>
              <a:rPr lang="en-US" sz="2200" dirty="0"/>
              <a:t> = new Font(</a:t>
            </a:r>
            <a:r>
              <a:rPr lang="en-US" sz="2200" dirty="0" err="1"/>
              <a:t>Font.SANS_SERIF</a:t>
            </a:r>
            <a:r>
              <a:rPr lang="en-US" sz="2200" dirty="0"/>
              <a:t>, </a:t>
            </a:r>
            <a:r>
              <a:rPr lang="en-US" sz="2200" dirty="0" err="1"/>
              <a:t>Font.BOLD</a:t>
            </a:r>
            <a:r>
              <a:rPr lang="en-US" sz="2200" dirty="0"/>
              <a:t>, 20);</a:t>
            </a:r>
          </a:p>
          <a:p>
            <a:r>
              <a:rPr lang="en-US" sz="2200" dirty="0"/>
              <a:t>       </a:t>
            </a:r>
            <a:r>
              <a:rPr lang="en-US" sz="2200" dirty="0" err="1"/>
              <a:t>g.setFont</a:t>
            </a:r>
            <a:r>
              <a:rPr lang="en-US" sz="2200" dirty="0"/>
              <a:t>(font);</a:t>
            </a:r>
          </a:p>
          <a:p>
            <a:r>
              <a:rPr lang="en-US" sz="2200" dirty="0" smtClean="0"/>
              <a:t>	</a:t>
            </a:r>
            <a:r>
              <a:rPr lang="en-US" sz="2200" dirty="0" err="1" smtClean="0"/>
              <a:t>g.setColor</a:t>
            </a:r>
            <a:r>
              <a:rPr lang="en-US" sz="2200" dirty="0" smtClean="0"/>
              <a:t>(</a:t>
            </a:r>
            <a:r>
              <a:rPr lang="en-US" sz="2200" dirty="0" err="1" smtClean="0"/>
              <a:t>Color.GRAY</a:t>
            </a:r>
            <a:r>
              <a:rPr lang="en-US" sz="2200" dirty="0"/>
              <a:t>);</a:t>
            </a:r>
          </a:p>
          <a:p>
            <a:r>
              <a:rPr lang="en-US" sz="2200" dirty="0"/>
              <a:t>       </a:t>
            </a:r>
            <a:r>
              <a:rPr lang="en-US" sz="2200" dirty="0" err="1"/>
              <a:t>g.drawString</a:t>
            </a:r>
            <a:r>
              <a:rPr lang="en-US" sz="2200" dirty="0"/>
              <a:t>("Welcome to </a:t>
            </a:r>
            <a:r>
              <a:rPr lang="en-US" sz="2200" dirty="0" smtClean="0"/>
              <a:t>Advance java", </a:t>
            </a:r>
            <a:r>
              <a:rPr lang="en-US" sz="2200" dirty="0"/>
              <a:t>150, 150); </a:t>
            </a:r>
            <a:r>
              <a:rPr lang="en-US" sz="2200" dirty="0" smtClean="0"/>
              <a:t>       </a:t>
            </a:r>
            <a:endParaRPr lang="en-US" sz="2200" dirty="0"/>
          </a:p>
          <a:p>
            <a:r>
              <a:rPr lang="en-US" sz="2200" dirty="0"/>
              <a:t>    </a:t>
            </a:r>
            <a:r>
              <a:rPr lang="en-US" sz="2200" dirty="0" smtClean="0"/>
              <a:t>}    </a:t>
            </a:r>
            <a:endParaRPr lang="en-US" sz="2200" dirty="0"/>
          </a:p>
          <a:p>
            <a:r>
              <a:rPr lang="en-US" sz="2200" dirty="0"/>
              <a:t>    public static void main(String[] </a:t>
            </a:r>
            <a:r>
              <a:rPr lang="en-US" sz="2200" dirty="0" err="1"/>
              <a:t>args</a:t>
            </a:r>
            <a:r>
              <a:rPr lang="en-US" sz="2200" dirty="0"/>
              <a:t>){        </a:t>
            </a:r>
          </a:p>
          <a:p>
            <a:r>
              <a:rPr lang="en-US" sz="2200" dirty="0"/>
              <a:t>        </a:t>
            </a:r>
            <a:r>
              <a:rPr lang="en-US" sz="2200" dirty="0" err="1"/>
              <a:t>TwoDExample</a:t>
            </a:r>
            <a:r>
              <a:rPr lang="en-US" sz="2200" dirty="0"/>
              <a:t> t = new </a:t>
            </a:r>
            <a:r>
              <a:rPr lang="en-US" sz="2200" dirty="0" err="1"/>
              <a:t>TwoDExample</a:t>
            </a:r>
            <a:r>
              <a:rPr lang="en-US" sz="2200" dirty="0"/>
              <a:t>();</a:t>
            </a:r>
          </a:p>
          <a:p>
            <a:r>
              <a:rPr lang="en-US" sz="2200" dirty="0"/>
              <a:t>        </a:t>
            </a:r>
            <a:r>
              <a:rPr lang="en-US" sz="2200" dirty="0" err="1"/>
              <a:t>JFrame</a:t>
            </a:r>
            <a:r>
              <a:rPr lang="en-US" sz="2200" dirty="0"/>
              <a:t> frame = new </a:t>
            </a:r>
            <a:r>
              <a:rPr lang="en-US" sz="2200" dirty="0" err="1"/>
              <a:t>JFrame</a:t>
            </a:r>
            <a:r>
              <a:rPr lang="en-US" sz="2200" dirty="0"/>
              <a:t>("Custom component");        </a:t>
            </a:r>
          </a:p>
          <a:p>
            <a:r>
              <a:rPr lang="en-US" sz="2200" dirty="0"/>
              <a:t>        </a:t>
            </a:r>
            <a:r>
              <a:rPr lang="en-US" sz="2200" dirty="0" err="1"/>
              <a:t>frame.add</a:t>
            </a:r>
            <a:r>
              <a:rPr lang="en-US" sz="2200" dirty="0"/>
              <a:t>(t);        </a:t>
            </a:r>
          </a:p>
          <a:p>
            <a:r>
              <a:rPr lang="en-US" sz="2200" dirty="0"/>
              <a:t>        </a:t>
            </a:r>
            <a:r>
              <a:rPr lang="en-US" sz="2200" dirty="0" err="1"/>
              <a:t>frame.setSize</a:t>
            </a:r>
            <a:r>
              <a:rPr lang="en-US" sz="2200" dirty="0"/>
              <a:t>(500, 500);</a:t>
            </a:r>
          </a:p>
          <a:p>
            <a:r>
              <a:rPr lang="en-US" sz="2200" dirty="0"/>
              <a:t>        </a:t>
            </a:r>
            <a:r>
              <a:rPr lang="en-US" sz="2200" dirty="0" err="1"/>
              <a:t>frame.setVisible</a:t>
            </a:r>
            <a:r>
              <a:rPr lang="en-US" sz="2200" dirty="0"/>
              <a:t>(true);</a:t>
            </a:r>
          </a:p>
          <a:p>
            <a:r>
              <a:rPr lang="en-US" sz="2200" dirty="0" smtClean="0"/>
              <a:t>        </a:t>
            </a:r>
            <a:r>
              <a:rPr lang="en-US" sz="2200" dirty="0" err="1" smtClean="0"/>
              <a:t>frame.setLayout</a:t>
            </a:r>
            <a:r>
              <a:rPr lang="en-US" sz="2200" dirty="0" smtClean="0"/>
              <a:t>(null);        </a:t>
            </a:r>
            <a:endParaRPr lang="en-US" sz="2200" dirty="0"/>
          </a:p>
          <a:p>
            <a:r>
              <a:rPr lang="en-US" sz="2200" dirty="0"/>
              <a:t>    }</a:t>
            </a:r>
          </a:p>
          <a:p>
            <a:r>
              <a:rPr lang="en-US" sz="2200" dirty="0"/>
              <a:t>}</a:t>
            </a:r>
          </a:p>
        </p:txBody>
      </p:sp>
    </p:spTree>
    <p:extLst>
      <p:ext uri="{BB962C8B-B14F-4D97-AF65-F5344CB8AC3E}">
        <p14:creationId xmlns:p14="http://schemas.microsoft.com/office/powerpoint/2010/main" val="28324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89610" y="29511"/>
            <a:ext cx="9604375" cy="625163"/>
          </a:xfrm>
        </p:spPr>
        <p:txBody>
          <a:bodyPr>
            <a:normAutofit/>
          </a:bodyPr>
          <a:lstStyle/>
          <a:p>
            <a:r>
              <a:rPr lang="en-US" b="1" cap="none" dirty="0" smtClean="0"/>
              <a:t>Components</a:t>
            </a:r>
            <a:endParaRPr lang="en-US" b="1" cap="none" dirty="0"/>
          </a:p>
        </p:txBody>
      </p:sp>
      <p:sp>
        <p:nvSpPr>
          <p:cNvPr id="3" name="Content Placeholder 2"/>
          <p:cNvSpPr>
            <a:spLocks noGrp="1"/>
          </p:cNvSpPr>
          <p:nvPr>
            <p:ph idx="4294967295"/>
          </p:nvPr>
        </p:nvSpPr>
        <p:spPr>
          <a:xfrm>
            <a:off x="746976" y="654674"/>
            <a:ext cx="10972800" cy="1361407"/>
          </a:xfrm>
        </p:spPr>
        <p:txBody>
          <a:bodyPr/>
          <a:lstStyle/>
          <a:p>
            <a:r>
              <a:rPr lang="en-US" dirty="0" smtClean="0"/>
              <a:t>All </a:t>
            </a:r>
            <a:r>
              <a:rPr lang="en-US" dirty="0"/>
              <a:t>the elements like the button, text fields, scroll bars, etc. are called components. </a:t>
            </a:r>
            <a:endParaRPr lang="en-US" dirty="0" smtClean="0"/>
          </a:p>
          <a:p>
            <a:r>
              <a:rPr lang="en-US" dirty="0" smtClean="0"/>
              <a:t>In </a:t>
            </a:r>
            <a:r>
              <a:rPr lang="en-US" dirty="0"/>
              <a:t>Java AWT, there are classes for each component as shown in above diagram. In order to place every component in a particular position on a screen, we need to add them to a container.</a:t>
            </a:r>
          </a:p>
          <a:p>
            <a:endParaRPr lang="en-US" dirty="0"/>
          </a:p>
        </p:txBody>
      </p:sp>
      <p:sp>
        <p:nvSpPr>
          <p:cNvPr id="4" name="Title 1"/>
          <p:cNvSpPr txBox="1">
            <a:spLocks/>
          </p:cNvSpPr>
          <p:nvPr/>
        </p:nvSpPr>
        <p:spPr>
          <a:xfrm>
            <a:off x="850007" y="2016082"/>
            <a:ext cx="9743978" cy="69546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cap="none" dirty="0" smtClean="0"/>
              <a:t>Container</a:t>
            </a:r>
            <a:endParaRPr lang="en-US" b="1" dirty="0"/>
          </a:p>
        </p:txBody>
      </p:sp>
      <p:sp>
        <p:nvSpPr>
          <p:cNvPr id="5" name="Content Placeholder 2"/>
          <p:cNvSpPr txBox="1">
            <a:spLocks/>
          </p:cNvSpPr>
          <p:nvPr/>
        </p:nvSpPr>
        <p:spPr>
          <a:xfrm>
            <a:off x="850006" y="2711542"/>
            <a:ext cx="11341994" cy="338606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Container is a component in AWT that can contain another components like buttons, </a:t>
            </a:r>
            <a:r>
              <a:rPr lang="en-US" dirty="0" err="1"/>
              <a:t>textfields</a:t>
            </a:r>
            <a:r>
              <a:rPr lang="en-US" dirty="0"/>
              <a:t>, labels etc. The classes that extends Container class are known as container such as Frame, Dialog and </a:t>
            </a:r>
            <a:r>
              <a:rPr lang="en-US" dirty="0" smtClean="0"/>
              <a:t>Panel. </a:t>
            </a:r>
          </a:p>
          <a:p>
            <a:r>
              <a:rPr lang="en-US" dirty="0"/>
              <a:t>It is basically a screen where the where the components are placed at their specific locations. Thus it contains and controls the layout of </a:t>
            </a:r>
            <a:r>
              <a:rPr lang="en-US" dirty="0" smtClean="0"/>
              <a:t>components.</a:t>
            </a:r>
            <a:r>
              <a:rPr lang="en-US" dirty="0"/>
              <a:t> </a:t>
            </a:r>
            <a:r>
              <a:rPr lang="en-US" dirty="0" smtClean="0"/>
              <a:t>There </a:t>
            </a:r>
            <a:r>
              <a:rPr lang="en-US" dirty="0"/>
              <a:t>are four types of containers in Java </a:t>
            </a:r>
            <a:r>
              <a:rPr lang="en-US" dirty="0" smtClean="0"/>
              <a:t>AWT: </a:t>
            </a:r>
          </a:p>
          <a:p>
            <a:pPr>
              <a:lnSpc>
                <a:spcPct val="100000"/>
              </a:lnSpc>
              <a:spcBef>
                <a:spcPts val="0"/>
              </a:spcBef>
            </a:pPr>
            <a:r>
              <a:rPr lang="en-US" dirty="0" smtClean="0"/>
              <a:t>Window</a:t>
            </a:r>
            <a:endParaRPr lang="en-US" dirty="0"/>
          </a:p>
          <a:p>
            <a:pPr>
              <a:lnSpc>
                <a:spcPct val="100000"/>
              </a:lnSpc>
              <a:spcBef>
                <a:spcPts val="0"/>
              </a:spcBef>
            </a:pPr>
            <a:r>
              <a:rPr lang="en-US" dirty="0"/>
              <a:t>Panel</a:t>
            </a:r>
          </a:p>
          <a:p>
            <a:pPr>
              <a:lnSpc>
                <a:spcPct val="100000"/>
              </a:lnSpc>
              <a:spcBef>
                <a:spcPts val="0"/>
              </a:spcBef>
            </a:pPr>
            <a:r>
              <a:rPr lang="en-US" dirty="0"/>
              <a:t>Frame</a:t>
            </a:r>
          </a:p>
          <a:p>
            <a:pPr>
              <a:lnSpc>
                <a:spcPct val="100000"/>
              </a:lnSpc>
              <a:spcBef>
                <a:spcPts val="0"/>
              </a:spcBef>
            </a:pPr>
            <a:r>
              <a:rPr lang="en-US" dirty="0" smtClean="0"/>
              <a:t>Dialog</a:t>
            </a:r>
            <a:endParaRPr lang="en-US" dirty="0"/>
          </a:p>
        </p:txBody>
      </p:sp>
    </p:spTree>
    <p:extLst>
      <p:ext uri="{BB962C8B-B14F-4D97-AF65-F5344CB8AC3E}">
        <p14:creationId xmlns:p14="http://schemas.microsoft.com/office/powerpoint/2010/main" val="14197359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Displaying Image</a:t>
            </a:r>
            <a:endParaRPr lang="en-US" b="1" cap="none" dirty="0"/>
          </a:p>
        </p:txBody>
      </p:sp>
      <p:sp>
        <p:nvSpPr>
          <p:cNvPr id="3" name="Content Placeholder 2"/>
          <p:cNvSpPr>
            <a:spLocks noGrp="1"/>
          </p:cNvSpPr>
          <p:nvPr>
            <p:ph idx="1"/>
          </p:nvPr>
        </p:nvSpPr>
        <p:spPr/>
        <p:txBody>
          <a:bodyPr/>
          <a:lstStyle/>
          <a:p>
            <a:r>
              <a:rPr lang="en-US" dirty="0"/>
              <a:t>For displaying image, we can use the method </a:t>
            </a:r>
            <a:r>
              <a:rPr lang="en-US" dirty="0" err="1"/>
              <a:t>drawImage</a:t>
            </a:r>
            <a:r>
              <a:rPr lang="en-US" dirty="0"/>
              <a:t>() of Graphics class</a:t>
            </a:r>
            <a:r>
              <a:rPr lang="en-US" dirty="0" smtClean="0"/>
              <a:t>.</a:t>
            </a:r>
          </a:p>
          <a:p>
            <a:r>
              <a:rPr lang="en-US" dirty="0" smtClean="0"/>
              <a:t>The </a:t>
            </a:r>
            <a:r>
              <a:rPr lang="en-US" dirty="0" err="1"/>
              <a:t>javax.imageio.ImageIO</a:t>
            </a:r>
            <a:r>
              <a:rPr lang="en-US" dirty="0"/>
              <a:t> class similarly provides several static read() methods that can load images from a File, URL, or </a:t>
            </a:r>
            <a:r>
              <a:rPr lang="en-US" dirty="0" err="1"/>
              <a:t>InputStream</a:t>
            </a:r>
            <a:r>
              <a:rPr lang="en-US" dirty="0" smtClean="0"/>
              <a:t>:</a:t>
            </a:r>
          </a:p>
          <a:p>
            <a:r>
              <a:rPr lang="en-US" dirty="0"/>
              <a:t>Once we have an Image object, we can draw it into a graphics context with the </a:t>
            </a:r>
            <a:r>
              <a:rPr lang="en-US" dirty="0" err="1"/>
              <a:t>drawImage</a:t>
            </a:r>
            <a:r>
              <a:rPr lang="en-US" dirty="0"/>
              <a:t>() method of the Graphics class. The simplest form of the </a:t>
            </a:r>
            <a:r>
              <a:rPr lang="en-US" dirty="0" err="1"/>
              <a:t>drawImage</a:t>
            </a:r>
            <a:r>
              <a:rPr lang="en-US" dirty="0"/>
              <a:t>() </a:t>
            </a:r>
            <a:r>
              <a:rPr lang="en-US" dirty="0" smtClean="0"/>
              <a:t>method</a:t>
            </a:r>
          </a:p>
          <a:p>
            <a:r>
              <a:rPr lang="en-US" b="1" dirty="0"/>
              <a:t>public abstract </a:t>
            </a:r>
            <a:r>
              <a:rPr lang="en-US" b="1" dirty="0" err="1"/>
              <a:t>boolean</a:t>
            </a:r>
            <a:r>
              <a:rPr lang="en-US" b="1" dirty="0"/>
              <a:t> </a:t>
            </a:r>
            <a:r>
              <a:rPr lang="en-US" b="1" dirty="0" err="1"/>
              <a:t>drawImage</a:t>
            </a:r>
            <a:r>
              <a:rPr lang="en-US" b="1" dirty="0"/>
              <a:t>(Image </a:t>
            </a:r>
            <a:r>
              <a:rPr lang="en-US" b="1" dirty="0" err="1"/>
              <a:t>img</a:t>
            </a:r>
            <a:r>
              <a:rPr lang="en-US" b="1" dirty="0"/>
              <a:t>, </a:t>
            </a:r>
            <a:r>
              <a:rPr lang="en-US" b="1" dirty="0" err="1"/>
              <a:t>int</a:t>
            </a:r>
            <a:r>
              <a:rPr lang="en-US" b="1" dirty="0"/>
              <a:t> x, </a:t>
            </a:r>
            <a:r>
              <a:rPr lang="en-US" b="1" dirty="0" err="1"/>
              <a:t>int</a:t>
            </a:r>
            <a:r>
              <a:rPr lang="en-US" b="1" dirty="0"/>
              <a:t> y, </a:t>
            </a:r>
            <a:r>
              <a:rPr lang="en-US" b="1" dirty="0" err="1"/>
              <a:t>ImageObserver</a:t>
            </a:r>
            <a:r>
              <a:rPr lang="en-US" b="1" dirty="0"/>
              <a:t> observer):</a:t>
            </a:r>
            <a:r>
              <a:rPr lang="en-US" dirty="0"/>
              <a:t> is used draw the specified image</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3145679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From URL</a:t>
            </a:r>
          </a:p>
          <a:p>
            <a:pPr marL="0" indent="0">
              <a:buNone/>
            </a:pPr>
            <a:r>
              <a:rPr lang="en-US" dirty="0"/>
              <a:t> </a:t>
            </a:r>
            <a:r>
              <a:rPr lang="en-US" dirty="0" smtClean="0"/>
              <a:t>  URL </a:t>
            </a:r>
            <a:r>
              <a:rPr lang="en-US" dirty="0" err="1"/>
              <a:t>daffyURL</a:t>
            </a:r>
            <a:r>
              <a:rPr lang="en-US" dirty="0"/>
              <a:t> = </a:t>
            </a:r>
            <a:r>
              <a:rPr lang="en-US" dirty="0" err="1"/>
              <a:t>getClass</a:t>
            </a:r>
            <a:r>
              <a:rPr lang="en-US" dirty="0"/>
              <a:t>().</a:t>
            </a:r>
            <a:r>
              <a:rPr lang="en-US" dirty="0" err="1"/>
              <a:t>getResource</a:t>
            </a:r>
            <a:r>
              <a:rPr lang="en-US" dirty="0"/>
              <a:t>("/cartoons/images/daffy.gif</a:t>
            </a:r>
            <a:r>
              <a:rPr lang="en-US" dirty="0" smtClean="0"/>
              <a:t>");</a:t>
            </a:r>
          </a:p>
          <a:p>
            <a:pPr marL="0" indent="0">
              <a:buNone/>
            </a:pPr>
            <a:r>
              <a:rPr lang="en-US" dirty="0" smtClean="0"/>
              <a:t>    </a:t>
            </a:r>
            <a:r>
              <a:rPr lang="en-US" dirty="0"/>
              <a:t>Image </a:t>
            </a:r>
            <a:r>
              <a:rPr lang="en-US" dirty="0" err="1"/>
              <a:t>daffyDuckImage</a:t>
            </a:r>
            <a:r>
              <a:rPr lang="en-US" dirty="0"/>
              <a:t> = </a:t>
            </a:r>
            <a:r>
              <a:rPr lang="en-US" dirty="0" err="1"/>
              <a:t>ImageIO.read</a:t>
            </a:r>
            <a:r>
              <a:rPr lang="en-US" dirty="0"/>
              <a:t>( </a:t>
            </a:r>
            <a:r>
              <a:rPr lang="en-US" dirty="0" err="1"/>
              <a:t>daffyURL</a:t>
            </a:r>
            <a:r>
              <a:rPr lang="en-US" dirty="0"/>
              <a:t> </a:t>
            </a:r>
            <a:r>
              <a:rPr lang="en-US" dirty="0" smtClean="0"/>
              <a:t>);</a:t>
            </a:r>
          </a:p>
          <a:p>
            <a:pPr marL="0" indent="0">
              <a:buNone/>
            </a:pPr>
            <a:r>
              <a:rPr lang="en-US" b="1" dirty="0" smtClean="0"/>
              <a:t>From file</a:t>
            </a:r>
            <a:endParaRPr lang="en-US" b="1" dirty="0"/>
          </a:p>
          <a:p>
            <a:pPr marL="0" indent="0">
              <a:buNone/>
            </a:pPr>
            <a:r>
              <a:rPr lang="en-US" dirty="0" smtClean="0"/>
              <a:t>	File </a:t>
            </a:r>
            <a:r>
              <a:rPr lang="en-US" dirty="0" err="1"/>
              <a:t>imagefile</a:t>
            </a:r>
            <a:r>
              <a:rPr lang="en-US" dirty="0"/>
              <a:t> = new File("C</a:t>
            </a:r>
            <a:r>
              <a:rPr lang="en-US" dirty="0" smtClean="0"/>
              <a:t>://</a:t>
            </a:r>
            <a:r>
              <a:rPr lang="en-US" dirty="0"/>
              <a:t>My Documents/My Pictures/loan.PNG");</a:t>
            </a:r>
          </a:p>
          <a:p>
            <a:pPr marL="0" indent="0">
              <a:buNone/>
            </a:pPr>
            <a:r>
              <a:rPr lang="en-US" dirty="0"/>
              <a:t>      </a:t>
            </a:r>
            <a:r>
              <a:rPr lang="en-US" dirty="0" smtClean="0"/>
              <a:t>	image </a:t>
            </a:r>
            <a:r>
              <a:rPr lang="en-US" dirty="0"/>
              <a:t>= </a:t>
            </a:r>
            <a:r>
              <a:rPr lang="en-US" dirty="0" err="1"/>
              <a:t>ImageIO.read</a:t>
            </a:r>
            <a:r>
              <a:rPr lang="en-US" dirty="0"/>
              <a:t>(</a:t>
            </a:r>
            <a:r>
              <a:rPr lang="en-US" dirty="0" err="1"/>
              <a:t>imagefile</a:t>
            </a:r>
            <a:r>
              <a:rPr lang="en-US" dirty="0" smtClean="0"/>
              <a:t>);</a:t>
            </a:r>
            <a:r>
              <a:rPr lang="en-US" dirty="0"/>
              <a:t/>
            </a:r>
            <a:br>
              <a:rPr lang="en-US" dirty="0"/>
            </a:br>
            <a:r>
              <a:rPr lang="en-US" dirty="0"/>
              <a:t/>
            </a:r>
            <a:br>
              <a:rPr lang="en-US" dirty="0"/>
            </a:br>
            <a:r>
              <a:rPr lang="en-US" dirty="0" err="1"/>
              <a:t>g.drawImage</a:t>
            </a:r>
            <a:r>
              <a:rPr lang="en-US" dirty="0"/>
              <a:t>( </a:t>
            </a:r>
            <a:r>
              <a:rPr lang="en-US" dirty="0" smtClean="0"/>
              <a:t>image, </a:t>
            </a:r>
            <a:r>
              <a:rPr lang="en-US" dirty="0"/>
              <a:t>x, y, this );</a:t>
            </a:r>
          </a:p>
        </p:txBody>
      </p:sp>
    </p:spTree>
    <p:extLst>
      <p:ext uri="{BB962C8B-B14F-4D97-AF65-F5344CB8AC3E}">
        <p14:creationId xmlns:p14="http://schemas.microsoft.com/office/powerpoint/2010/main" val="1723340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Preloading Images</a:t>
            </a:r>
            <a:endParaRPr lang="en-US" b="1" cap="none" dirty="0"/>
          </a:p>
        </p:txBody>
      </p:sp>
      <p:sp>
        <p:nvSpPr>
          <p:cNvPr id="3" name="Content Placeholder 2"/>
          <p:cNvSpPr>
            <a:spLocks noGrp="1"/>
          </p:cNvSpPr>
          <p:nvPr>
            <p:ph idx="1"/>
          </p:nvPr>
        </p:nvSpPr>
        <p:spPr/>
        <p:txBody>
          <a:bodyPr/>
          <a:lstStyle/>
          <a:p>
            <a:r>
              <a:rPr lang="en-US" dirty="0" err="1" smtClean="0"/>
              <a:t>ImageIcon</a:t>
            </a:r>
            <a:r>
              <a:rPr lang="en-US" dirty="0" smtClean="0"/>
              <a:t> icon = new </a:t>
            </a:r>
            <a:r>
              <a:rPr lang="en-US" dirty="0" err="1" smtClean="0"/>
              <a:t>ImageIcon</a:t>
            </a:r>
            <a:r>
              <a:rPr lang="en-US" dirty="0" smtClean="0"/>
              <a:t>("myimage.jpg");</a:t>
            </a:r>
          </a:p>
          <a:p>
            <a:r>
              <a:rPr lang="en-US" dirty="0" smtClean="0"/>
              <a:t>    Image </a:t>
            </a:r>
            <a:r>
              <a:rPr lang="en-US" dirty="0" err="1" smtClean="0"/>
              <a:t>image</a:t>
            </a:r>
            <a:r>
              <a:rPr lang="en-US" dirty="0" smtClean="0"/>
              <a:t> = </a:t>
            </a:r>
            <a:r>
              <a:rPr lang="en-US" dirty="0" err="1" smtClean="0"/>
              <a:t>icon.getImage</a:t>
            </a:r>
            <a:r>
              <a:rPr lang="en-US" dirty="0" smtClean="0"/>
              <a:t>();</a:t>
            </a:r>
            <a:endParaRPr lang="en-US" dirty="0"/>
          </a:p>
        </p:txBody>
      </p:sp>
    </p:spTree>
    <p:extLst>
      <p:ext uri="{BB962C8B-B14F-4D97-AF65-F5344CB8AC3E}">
        <p14:creationId xmlns:p14="http://schemas.microsoft.com/office/powerpoint/2010/main" val="2929798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459" y="152373"/>
            <a:ext cx="11496541" cy="5940088"/>
          </a:xfrm>
          <a:prstGeom prst="rect">
            <a:avLst/>
          </a:prstGeom>
        </p:spPr>
        <p:txBody>
          <a:bodyPr wrap="square">
            <a:spAutoFit/>
          </a:bodyPr>
          <a:lstStyle/>
          <a:p>
            <a:pPr algn="just"/>
            <a:r>
              <a:rPr lang="en-US" sz="2000" b="1" dirty="0">
                <a:solidFill>
                  <a:srgbClr val="006699"/>
                </a:solidFill>
                <a:latin typeface="inter-regular"/>
              </a:rPr>
              <a:t>import</a:t>
            </a:r>
            <a:r>
              <a:rPr lang="en-US" sz="2000" dirty="0">
                <a:solidFill>
                  <a:srgbClr val="000000"/>
                </a:solidFill>
                <a:latin typeface="inter-regular"/>
              </a:rPr>
              <a:t> </a:t>
            </a:r>
            <a:r>
              <a:rPr lang="en-US" sz="2000" dirty="0" err="1">
                <a:solidFill>
                  <a:srgbClr val="000000"/>
                </a:solidFill>
                <a:latin typeface="inter-regular"/>
              </a:rPr>
              <a:t>java.awt</a:t>
            </a:r>
            <a:r>
              <a:rPr lang="en-US" sz="2000" dirty="0">
                <a:solidFill>
                  <a:srgbClr val="000000"/>
                </a:solidFill>
                <a:latin typeface="inter-regular"/>
              </a:rPr>
              <a:t>.*;  </a:t>
            </a:r>
          </a:p>
          <a:p>
            <a:pPr algn="just"/>
            <a:r>
              <a:rPr lang="en-US" sz="2000" b="1" dirty="0">
                <a:solidFill>
                  <a:srgbClr val="006699"/>
                </a:solidFill>
                <a:latin typeface="inter-regular"/>
              </a:rPr>
              <a:t>import</a:t>
            </a:r>
            <a:r>
              <a:rPr lang="en-US" sz="2000" dirty="0">
                <a:solidFill>
                  <a:srgbClr val="000000"/>
                </a:solidFill>
                <a:latin typeface="inter-regular"/>
              </a:rPr>
              <a:t> </a:t>
            </a:r>
            <a:r>
              <a:rPr lang="en-US" sz="2000" dirty="0" err="1">
                <a:solidFill>
                  <a:srgbClr val="000000"/>
                </a:solidFill>
                <a:latin typeface="inter-regular"/>
              </a:rPr>
              <a:t>javax.swing.JFrame</a:t>
            </a:r>
            <a:r>
              <a:rPr lang="en-US" sz="2000" dirty="0">
                <a:solidFill>
                  <a:srgbClr val="000000"/>
                </a:solidFill>
                <a:latin typeface="inter-regular"/>
              </a:rPr>
              <a:t>;    </a:t>
            </a:r>
          </a:p>
          <a:p>
            <a:pPr algn="just"/>
            <a:r>
              <a:rPr lang="en-US" sz="2000" b="1" dirty="0">
                <a:solidFill>
                  <a:srgbClr val="006699"/>
                </a:solidFill>
                <a:latin typeface="inter-regular"/>
              </a:rPr>
              <a:t>public</a:t>
            </a:r>
            <a:r>
              <a:rPr lang="en-US" sz="2000" dirty="0">
                <a:solidFill>
                  <a:srgbClr val="000000"/>
                </a:solidFill>
                <a:latin typeface="inter-regular"/>
              </a:rPr>
              <a:t> </a:t>
            </a:r>
            <a:r>
              <a:rPr lang="en-US" sz="2000" b="1" dirty="0">
                <a:solidFill>
                  <a:srgbClr val="006699"/>
                </a:solidFill>
                <a:latin typeface="inter-regular"/>
              </a:rPr>
              <a:t>class</a:t>
            </a:r>
            <a:r>
              <a:rPr lang="en-US" sz="2000" dirty="0">
                <a:solidFill>
                  <a:srgbClr val="000000"/>
                </a:solidFill>
                <a:latin typeface="inter-regular"/>
              </a:rPr>
              <a:t> </a:t>
            </a:r>
            <a:r>
              <a:rPr lang="en-US" sz="2000" dirty="0" err="1">
                <a:solidFill>
                  <a:srgbClr val="000000"/>
                </a:solidFill>
                <a:latin typeface="inter-regular"/>
              </a:rPr>
              <a:t>MyCanvas</a:t>
            </a:r>
            <a:r>
              <a:rPr lang="en-US" sz="2000" dirty="0">
                <a:solidFill>
                  <a:srgbClr val="000000"/>
                </a:solidFill>
                <a:latin typeface="inter-regular"/>
              </a:rPr>
              <a:t> </a:t>
            </a:r>
            <a:r>
              <a:rPr lang="en-US" sz="2000" b="1" dirty="0">
                <a:solidFill>
                  <a:srgbClr val="006699"/>
                </a:solidFill>
                <a:latin typeface="inter-regular"/>
              </a:rPr>
              <a:t>extends</a:t>
            </a:r>
            <a:r>
              <a:rPr lang="en-US" sz="2000" dirty="0">
                <a:solidFill>
                  <a:srgbClr val="000000"/>
                </a:solidFill>
                <a:latin typeface="inter-regular"/>
              </a:rPr>
              <a:t> Canvas{        </a:t>
            </a:r>
          </a:p>
          <a:p>
            <a:pPr algn="just"/>
            <a:r>
              <a:rPr lang="en-US" sz="2000" dirty="0">
                <a:solidFill>
                  <a:srgbClr val="000000"/>
                </a:solidFill>
                <a:latin typeface="inter-regular"/>
              </a:rPr>
              <a:t>    </a:t>
            </a:r>
            <a:r>
              <a:rPr lang="en-US" sz="2000" b="1" dirty="0">
                <a:solidFill>
                  <a:srgbClr val="006699"/>
                </a:solidFill>
                <a:latin typeface="inter-regular"/>
              </a:rPr>
              <a:t>public</a:t>
            </a:r>
            <a:r>
              <a:rPr lang="en-US" sz="2000" dirty="0">
                <a:solidFill>
                  <a:srgbClr val="000000"/>
                </a:solidFill>
                <a:latin typeface="inter-regular"/>
              </a:rPr>
              <a:t> </a:t>
            </a:r>
            <a:r>
              <a:rPr lang="en-US" sz="2000" b="1" dirty="0">
                <a:solidFill>
                  <a:srgbClr val="006699"/>
                </a:solidFill>
                <a:latin typeface="inter-regular"/>
              </a:rPr>
              <a:t>void</a:t>
            </a:r>
            <a:r>
              <a:rPr lang="en-US" sz="2000" dirty="0">
                <a:solidFill>
                  <a:srgbClr val="000000"/>
                </a:solidFill>
                <a:latin typeface="inter-regular"/>
              </a:rPr>
              <a:t> paint(Graphics g) {  </a:t>
            </a:r>
          </a:p>
          <a:p>
            <a:pPr algn="just"/>
            <a:r>
              <a:rPr lang="en-US" sz="2000" dirty="0">
                <a:solidFill>
                  <a:srgbClr val="000000"/>
                </a:solidFill>
                <a:latin typeface="inter-regular"/>
              </a:rPr>
              <a:t>       </a:t>
            </a:r>
            <a:r>
              <a:rPr lang="en-US" sz="2000" dirty="0" err="1"/>
              <a:t>ImageIcon</a:t>
            </a:r>
            <a:r>
              <a:rPr lang="en-US" sz="2000" dirty="0"/>
              <a:t> icon = new </a:t>
            </a:r>
            <a:r>
              <a:rPr lang="en-US" sz="2000" dirty="0" err="1"/>
              <a:t>ImageIcon</a:t>
            </a:r>
            <a:r>
              <a:rPr lang="en-US" sz="2000" dirty="0"/>
              <a:t>("myimage.jpg</a:t>
            </a:r>
            <a:r>
              <a:rPr lang="en-US" sz="2000" dirty="0" smtClean="0"/>
              <a:t>");</a:t>
            </a:r>
          </a:p>
          <a:p>
            <a:pPr algn="just"/>
            <a:r>
              <a:rPr lang="en-US" sz="2000" dirty="0" smtClean="0"/>
              <a:t>	Image </a:t>
            </a:r>
            <a:r>
              <a:rPr lang="en-US" sz="2000" dirty="0" err="1" smtClean="0"/>
              <a:t>i</a:t>
            </a:r>
            <a:r>
              <a:rPr lang="en-US" sz="2000" dirty="0" smtClean="0"/>
              <a:t>= </a:t>
            </a:r>
            <a:r>
              <a:rPr lang="en-US" sz="2000" dirty="0" err="1"/>
              <a:t>icon.getImage</a:t>
            </a:r>
            <a:r>
              <a:rPr lang="en-US" sz="2000" dirty="0" smtClean="0"/>
              <a:t>();</a:t>
            </a:r>
            <a:endParaRPr lang="en-US" sz="2000" dirty="0"/>
          </a:p>
          <a:p>
            <a:pPr algn="just"/>
            <a:r>
              <a:rPr lang="en-US" sz="2000" dirty="0">
                <a:solidFill>
                  <a:srgbClr val="000000"/>
                </a:solidFill>
                <a:latin typeface="inter-regular"/>
              </a:rPr>
              <a:t> </a:t>
            </a:r>
            <a:r>
              <a:rPr lang="en-US" sz="2000" dirty="0" smtClean="0">
                <a:solidFill>
                  <a:srgbClr val="000000"/>
                </a:solidFill>
                <a:latin typeface="inter-regular"/>
              </a:rPr>
              <a:t>	//Toolkit</a:t>
            </a:r>
            <a:r>
              <a:rPr lang="en-US" sz="2000" dirty="0">
                <a:solidFill>
                  <a:srgbClr val="000000"/>
                </a:solidFill>
                <a:latin typeface="inter-regular"/>
              </a:rPr>
              <a:t> t=</a:t>
            </a:r>
            <a:r>
              <a:rPr lang="en-US" sz="2000" dirty="0" err="1">
                <a:solidFill>
                  <a:srgbClr val="000000"/>
                </a:solidFill>
                <a:latin typeface="inter-regular"/>
              </a:rPr>
              <a:t>Toolkit.getDefaultToolkit</a:t>
            </a:r>
            <a:r>
              <a:rPr lang="en-US" sz="2000" dirty="0">
                <a:solidFill>
                  <a:srgbClr val="000000"/>
                </a:solidFill>
                <a:latin typeface="inter-regular"/>
              </a:rPr>
              <a:t>();  </a:t>
            </a:r>
          </a:p>
          <a:p>
            <a:pPr algn="just"/>
            <a:r>
              <a:rPr lang="en-US" sz="2000" dirty="0">
                <a:solidFill>
                  <a:srgbClr val="000000"/>
                </a:solidFill>
                <a:latin typeface="inter-regular"/>
              </a:rPr>
              <a:t>        </a:t>
            </a:r>
            <a:r>
              <a:rPr lang="en-US" sz="2000" dirty="0" smtClean="0">
                <a:solidFill>
                  <a:srgbClr val="000000"/>
                </a:solidFill>
                <a:latin typeface="inter-regular"/>
              </a:rPr>
              <a:t>//Image</a:t>
            </a:r>
            <a:r>
              <a:rPr lang="en-US" sz="2000" dirty="0">
                <a:solidFill>
                  <a:srgbClr val="000000"/>
                </a:solidFill>
                <a:latin typeface="inter-regular"/>
              </a:rPr>
              <a:t> </a:t>
            </a:r>
            <a:r>
              <a:rPr lang="en-US" sz="2000" dirty="0" err="1">
                <a:solidFill>
                  <a:srgbClr val="000000"/>
                </a:solidFill>
                <a:latin typeface="inter-regular"/>
              </a:rPr>
              <a:t>i</a:t>
            </a:r>
            <a:r>
              <a:rPr lang="en-US" sz="2000" dirty="0">
                <a:solidFill>
                  <a:srgbClr val="000000"/>
                </a:solidFill>
                <a:latin typeface="inter-regular"/>
              </a:rPr>
              <a:t>=</a:t>
            </a:r>
            <a:r>
              <a:rPr lang="en-US" sz="2000" dirty="0" err="1">
                <a:solidFill>
                  <a:srgbClr val="000000"/>
                </a:solidFill>
                <a:latin typeface="inter-regular"/>
              </a:rPr>
              <a:t>t.getImage</a:t>
            </a:r>
            <a:r>
              <a:rPr lang="en-US" sz="2000" dirty="0">
                <a:solidFill>
                  <a:srgbClr val="000000"/>
                </a:solidFill>
                <a:latin typeface="inter-regular"/>
              </a:rPr>
              <a:t>(</a:t>
            </a:r>
            <a:r>
              <a:rPr lang="en-US" sz="2000" dirty="0">
                <a:solidFill>
                  <a:srgbClr val="0000FF"/>
                </a:solidFill>
                <a:latin typeface="inter-regular"/>
              </a:rPr>
              <a:t>"p3.gif"</a:t>
            </a:r>
            <a:r>
              <a:rPr lang="en-US" sz="2000" dirty="0">
                <a:solidFill>
                  <a:srgbClr val="000000"/>
                </a:solidFill>
                <a:latin typeface="inter-regular"/>
              </a:rPr>
              <a:t>);  </a:t>
            </a:r>
          </a:p>
          <a:p>
            <a:pPr algn="just"/>
            <a:r>
              <a:rPr lang="en-US" sz="2000" dirty="0">
                <a:solidFill>
                  <a:srgbClr val="000000"/>
                </a:solidFill>
                <a:latin typeface="inter-regular"/>
              </a:rPr>
              <a:t>        </a:t>
            </a:r>
            <a:r>
              <a:rPr lang="en-US" sz="2000" dirty="0" err="1">
                <a:solidFill>
                  <a:srgbClr val="000000"/>
                </a:solidFill>
                <a:latin typeface="inter-regular"/>
              </a:rPr>
              <a:t>g.drawImage</a:t>
            </a:r>
            <a:r>
              <a:rPr lang="en-US" sz="2000" dirty="0">
                <a:solidFill>
                  <a:srgbClr val="000000"/>
                </a:solidFill>
                <a:latin typeface="inter-regular"/>
              </a:rPr>
              <a:t>(</a:t>
            </a:r>
            <a:r>
              <a:rPr lang="en-US" sz="2000" dirty="0" err="1">
                <a:solidFill>
                  <a:srgbClr val="000000"/>
                </a:solidFill>
                <a:latin typeface="inter-regular"/>
              </a:rPr>
              <a:t>i</a:t>
            </a:r>
            <a:r>
              <a:rPr lang="en-US" sz="2000" dirty="0">
                <a:solidFill>
                  <a:srgbClr val="000000"/>
                </a:solidFill>
                <a:latin typeface="inter-regular"/>
              </a:rPr>
              <a:t>, </a:t>
            </a:r>
            <a:r>
              <a:rPr lang="en-US" sz="2000" dirty="0">
                <a:solidFill>
                  <a:srgbClr val="C00000"/>
                </a:solidFill>
                <a:latin typeface="inter-regular"/>
              </a:rPr>
              <a:t>120</a:t>
            </a:r>
            <a:r>
              <a:rPr lang="en-US" sz="2000" dirty="0">
                <a:solidFill>
                  <a:srgbClr val="000000"/>
                </a:solidFill>
                <a:latin typeface="inter-regular"/>
              </a:rPr>
              <a:t>,</a:t>
            </a:r>
            <a:r>
              <a:rPr lang="en-US" sz="2000" dirty="0">
                <a:solidFill>
                  <a:srgbClr val="C00000"/>
                </a:solidFill>
                <a:latin typeface="inter-regular"/>
              </a:rPr>
              <a:t>100</a:t>
            </a:r>
            <a:r>
              <a:rPr lang="en-US" sz="2000" dirty="0">
                <a:solidFill>
                  <a:srgbClr val="000000"/>
                </a:solidFill>
                <a:latin typeface="inter-regular"/>
              </a:rPr>
              <a:t>,</a:t>
            </a:r>
            <a:r>
              <a:rPr lang="en-US" sz="2000" b="1" dirty="0">
                <a:solidFill>
                  <a:srgbClr val="006699"/>
                </a:solidFill>
                <a:latin typeface="inter-regular"/>
              </a:rPr>
              <a:t>this</a:t>
            </a:r>
            <a:r>
              <a:rPr lang="en-US" sz="2000" dirty="0">
                <a:solidFill>
                  <a:srgbClr val="000000"/>
                </a:solidFill>
                <a:latin typeface="inter-regular"/>
              </a:rPr>
              <a:t>);  </a:t>
            </a:r>
          </a:p>
          <a:p>
            <a:pPr algn="just"/>
            <a:r>
              <a:rPr lang="en-US" sz="2000" dirty="0">
                <a:solidFill>
                  <a:srgbClr val="000000"/>
                </a:solidFill>
                <a:latin typeface="inter-regular"/>
              </a:rPr>
              <a:t>          </a:t>
            </a:r>
          </a:p>
          <a:p>
            <a:pPr algn="just"/>
            <a:r>
              <a:rPr lang="en-US" sz="2000" dirty="0">
                <a:solidFill>
                  <a:srgbClr val="000000"/>
                </a:solidFill>
                <a:latin typeface="inter-regular"/>
              </a:rPr>
              <a:t>    }  </a:t>
            </a:r>
          </a:p>
          <a:p>
            <a:pPr algn="just"/>
            <a:r>
              <a:rPr lang="en-US" sz="2000" dirty="0">
                <a:solidFill>
                  <a:srgbClr val="000000"/>
                </a:solidFill>
                <a:latin typeface="inter-regular"/>
              </a:rPr>
              <a:t>        </a:t>
            </a:r>
            <a:r>
              <a:rPr lang="en-US" sz="2000" b="1" dirty="0">
                <a:solidFill>
                  <a:srgbClr val="006699"/>
                </a:solidFill>
                <a:latin typeface="inter-regular"/>
              </a:rPr>
              <a:t>public</a:t>
            </a:r>
            <a:r>
              <a:rPr lang="en-US" sz="2000" dirty="0">
                <a:solidFill>
                  <a:srgbClr val="000000"/>
                </a:solidFill>
                <a:latin typeface="inter-regular"/>
              </a:rPr>
              <a:t> </a:t>
            </a:r>
            <a:r>
              <a:rPr lang="en-US" sz="2000" b="1" dirty="0">
                <a:solidFill>
                  <a:srgbClr val="006699"/>
                </a:solidFill>
                <a:latin typeface="inter-regular"/>
              </a:rPr>
              <a:t>static</a:t>
            </a:r>
            <a:r>
              <a:rPr lang="en-US" sz="2000" dirty="0">
                <a:solidFill>
                  <a:srgbClr val="000000"/>
                </a:solidFill>
                <a:latin typeface="inter-regular"/>
              </a:rPr>
              <a:t> </a:t>
            </a:r>
            <a:r>
              <a:rPr lang="en-US" sz="2000" b="1" dirty="0">
                <a:solidFill>
                  <a:srgbClr val="006699"/>
                </a:solidFill>
                <a:latin typeface="inter-regular"/>
              </a:rPr>
              <a:t>void</a:t>
            </a:r>
            <a:r>
              <a:rPr lang="en-US" sz="2000" dirty="0">
                <a:solidFill>
                  <a:srgbClr val="000000"/>
                </a:solidFill>
                <a:latin typeface="inter-regular"/>
              </a:rPr>
              <a:t> main(String[] </a:t>
            </a:r>
            <a:r>
              <a:rPr lang="en-US" sz="2000" dirty="0" err="1">
                <a:solidFill>
                  <a:srgbClr val="000000"/>
                </a:solidFill>
                <a:latin typeface="inter-regular"/>
              </a:rPr>
              <a:t>args</a:t>
            </a:r>
            <a:r>
              <a:rPr lang="en-US" sz="2000" dirty="0">
                <a:solidFill>
                  <a:srgbClr val="000000"/>
                </a:solidFill>
                <a:latin typeface="inter-regular"/>
              </a:rPr>
              <a:t>) {  </a:t>
            </a:r>
          </a:p>
          <a:p>
            <a:pPr algn="just"/>
            <a:r>
              <a:rPr lang="en-US" sz="2000" dirty="0">
                <a:solidFill>
                  <a:srgbClr val="000000"/>
                </a:solidFill>
                <a:latin typeface="inter-regular"/>
              </a:rPr>
              <a:t>        </a:t>
            </a:r>
            <a:r>
              <a:rPr lang="en-US" sz="2000" dirty="0" err="1">
                <a:solidFill>
                  <a:srgbClr val="000000"/>
                </a:solidFill>
                <a:latin typeface="inter-regular"/>
              </a:rPr>
              <a:t>MyCanvas</a:t>
            </a:r>
            <a:r>
              <a:rPr lang="en-US" sz="2000" dirty="0">
                <a:solidFill>
                  <a:srgbClr val="000000"/>
                </a:solidFill>
                <a:latin typeface="inter-regular"/>
              </a:rPr>
              <a:t> m=</a:t>
            </a:r>
            <a:r>
              <a:rPr lang="en-US" sz="2000" b="1" dirty="0">
                <a:solidFill>
                  <a:srgbClr val="006699"/>
                </a:solidFill>
                <a:latin typeface="inter-regular"/>
              </a:rPr>
              <a:t>new</a:t>
            </a:r>
            <a:r>
              <a:rPr lang="en-US" sz="2000" dirty="0">
                <a:solidFill>
                  <a:srgbClr val="000000"/>
                </a:solidFill>
                <a:latin typeface="inter-regular"/>
              </a:rPr>
              <a:t> </a:t>
            </a:r>
            <a:r>
              <a:rPr lang="en-US" sz="2000" dirty="0" err="1">
                <a:solidFill>
                  <a:srgbClr val="000000"/>
                </a:solidFill>
                <a:latin typeface="inter-regular"/>
              </a:rPr>
              <a:t>MyCanvas</a:t>
            </a:r>
            <a:r>
              <a:rPr lang="en-US" sz="2000" dirty="0">
                <a:solidFill>
                  <a:srgbClr val="000000"/>
                </a:solidFill>
                <a:latin typeface="inter-regular"/>
              </a:rPr>
              <a:t>();  </a:t>
            </a:r>
          </a:p>
          <a:p>
            <a:pPr algn="just"/>
            <a:r>
              <a:rPr lang="en-US" sz="2000" dirty="0">
                <a:solidFill>
                  <a:srgbClr val="000000"/>
                </a:solidFill>
                <a:latin typeface="inter-regular"/>
              </a:rPr>
              <a:t>        </a:t>
            </a:r>
            <a:r>
              <a:rPr lang="en-US" sz="2000" dirty="0" err="1">
                <a:solidFill>
                  <a:srgbClr val="000000"/>
                </a:solidFill>
                <a:latin typeface="inter-regular"/>
              </a:rPr>
              <a:t>JFrame</a:t>
            </a:r>
            <a:r>
              <a:rPr lang="en-US" sz="2000" dirty="0">
                <a:solidFill>
                  <a:srgbClr val="000000"/>
                </a:solidFill>
                <a:latin typeface="inter-regular"/>
              </a:rPr>
              <a:t> f=</a:t>
            </a:r>
            <a:r>
              <a:rPr lang="en-US" sz="2000" b="1" dirty="0">
                <a:solidFill>
                  <a:srgbClr val="006699"/>
                </a:solidFill>
                <a:latin typeface="inter-regular"/>
              </a:rPr>
              <a:t>new</a:t>
            </a:r>
            <a:r>
              <a:rPr lang="en-US" sz="2000" dirty="0">
                <a:solidFill>
                  <a:srgbClr val="000000"/>
                </a:solidFill>
                <a:latin typeface="inter-regular"/>
              </a:rPr>
              <a:t> </a:t>
            </a:r>
            <a:r>
              <a:rPr lang="en-US" sz="2000" dirty="0" err="1">
                <a:solidFill>
                  <a:srgbClr val="000000"/>
                </a:solidFill>
                <a:latin typeface="inter-regular"/>
              </a:rPr>
              <a:t>JFrame</a:t>
            </a:r>
            <a:r>
              <a:rPr lang="en-US" sz="2000" dirty="0">
                <a:solidFill>
                  <a:srgbClr val="000000"/>
                </a:solidFill>
                <a:latin typeface="inter-regular"/>
              </a:rPr>
              <a:t>();  </a:t>
            </a:r>
          </a:p>
          <a:p>
            <a:pPr algn="just"/>
            <a:r>
              <a:rPr lang="en-US" sz="2000" dirty="0">
                <a:solidFill>
                  <a:srgbClr val="000000"/>
                </a:solidFill>
                <a:latin typeface="inter-regular"/>
              </a:rPr>
              <a:t>        </a:t>
            </a:r>
            <a:r>
              <a:rPr lang="en-US" sz="2000" dirty="0" err="1">
                <a:solidFill>
                  <a:srgbClr val="000000"/>
                </a:solidFill>
                <a:latin typeface="inter-regular"/>
              </a:rPr>
              <a:t>f.add</a:t>
            </a:r>
            <a:r>
              <a:rPr lang="en-US" sz="2000" dirty="0">
                <a:solidFill>
                  <a:srgbClr val="000000"/>
                </a:solidFill>
                <a:latin typeface="inter-regular"/>
              </a:rPr>
              <a:t>(m);  </a:t>
            </a:r>
          </a:p>
          <a:p>
            <a:pPr algn="just"/>
            <a:r>
              <a:rPr lang="en-US" sz="2000" dirty="0">
                <a:solidFill>
                  <a:srgbClr val="000000"/>
                </a:solidFill>
                <a:latin typeface="inter-regular"/>
              </a:rPr>
              <a:t>        </a:t>
            </a:r>
            <a:r>
              <a:rPr lang="en-US" sz="2000" dirty="0" err="1">
                <a:solidFill>
                  <a:srgbClr val="000000"/>
                </a:solidFill>
                <a:latin typeface="inter-regular"/>
              </a:rPr>
              <a:t>f.setSize</a:t>
            </a:r>
            <a:r>
              <a:rPr lang="en-US" sz="2000" dirty="0">
                <a:solidFill>
                  <a:srgbClr val="000000"/>
                </a:solidFill>
                <a:latin typeface="inter-regular"/>
              </a:rPr>
              <a:t>(</a:t>
            </a:r>
            <a:r>
              <a:rPr lang="en-US" sz="2000" dirty="0">
                <a:solidFill>
                  <a:srgbClr val="C00000"/>
                </a:solidFill>
                <a:latin typeface="inter-regular"/>
              </a:rPr>
              <a:t>400</a:t>
            </a:r>
            <a:r>
              <a:rPr lang="en-US" sz="2000" dirty="0">
                <a:solidFill>
                  <a:srgbClr val="000000"/>
                </a:solidFill>
                <a:latin typeface="inter-regular"/>
              </a:rPr>
              <a:t>,</a:t>
            </a:r>
            <a:r>
              <a:rPr lang="en-US" sz="2000" dirty="0">
                <a:solidFill>
                  <a:srgbClr val="C00000"/>
                </a:solidFill>
                <a:latin typeface="inter-regular"/>
              </a:rPr>
              <a:t>400</a:t>
            </a:r>
            <a:r>
              <a:rPr lang="en-US" sz="2000" dirty="0">
                <a:solidFill>
                  <a:srgbClr val="000000"/>
                </a:solidFill>
                <a:latin typeface="inter-regular"/>
              </a:rPr>
              <a:t>);  </a:t>
            </a:r>
          </a:p>
          <a:p>
            <a:pPr algn="just"/>
            <a:r>
              <a:rPr lang="en-US" sz="2000" dirty="0">
                <a:solidFill>
                  <a:srgbClr val="000000"/>
                </a:solidFill>
                <a:latin typeface="inter-regular"/>
              </a:rPr>
              <a:t>        </a:t>
            </a:r>
            <a:r>
              <a:rPr lang="en-US" sz="2000" dirty="0" err="1">
                <a:solidFill>
                  <a:srgbClr val="000000"/>
                </a:solidFill>
                <a:latin typeface="inter-regular"/>
              </a:rPr>
              <a:t>f.setVisible</a:t>
            </a:r>
            <a:r>
              <a:rPr lang="en-US" sz="2000" dirty="0">
                <a:solidFill>
                  <a:srgbClr val="000000"/>
                </a:solidFill>
                <a:latin typeface="inter-regular"/>
              </a:rPr>
              <a:t>(</a:t>
            </a:r>
            <a:r>
              <a:rPr lang="en-US" sz="2000" b="1" dirty="0">
                <a:solidFill>
                  <a:srgbClr val="006699"/>
                </a:solidFill>
                <a:latin typeface="inter-regular"/>
              </a:rPr>
              <a:t>true</a:t>
            </a:r>
            <a:r>
              <a:rPr lang="en-US" sz="2000" dirty="0">
                <a:solidFill>
                  <a:srgbClr val="000000"/>
                </a:solidFill>
                <a:latin typeface="inter-regular"/>
              </a:rPr>
              <a:t>);  </a:t>
            </a:r>
          </a:p>
          <a:p>
            <a:pPr algn="just"/>
            <a:r>
              <a:rPr lang="en-US" sz="2000" dirty="0">
                <a:solidFill>
                  <a:srgbClr val="000000"/>
                </a:solidFill>
                <a:latin typeface="inter-regular"/>
              </a:rPr>
              <a:t>    }  </a:t>
            </a:r>
          </a:p>
          <a:p>
            <a:pPr algn="just"/>
            <a:r>
              <a:rPr lang="en-US" sz="2000" dirty="0">
                <a:solidFill>
                  <a:srgbClr val="000000"/>
                </a:solidFill>
                <a:latin typeface="inter-regular"/>
              </a:rPr>
              <a:t>  </a:t>
            </a:r>
            <a:r>
              <a:rPr lang="en-US" sz="2000" dirty="0" smtClean="0">
                <a:solidFill>
                  <a:srgbClr val="000000"/>
                </a:solidFill>
                <a:latin typeface="inter-regular"/>
              </a:rPr>
              <a:t>}</a:t>
            </a:r>
            <a:r>
              <a:rPr lang="en-US" sz="2000" dirty="0">
                <a:solidFill>
                  <a:srgbClr val="000000"/>
                </a:solidFill>
                <a:latin typeface="inter-regular"/>
              </a:rPr>
              <a:t>  </a:t>
            </a:r>
            <a:endParaRPr lang="en-US" sz="2000" b="0" i="0" dirty="0">
              <a:solidFill>
                <a:srgbClr val="000000"/>
              </a:solidFill>
              <a:effectLst/>
              <a:latin typeface="inter-regular"/>
            </a:endParaRPr>
          </a:p>
        </p:txBody>
      </p:sp>
      <p:pic>
        <p:nvPicPr>
          <p:cNvPr id="3" name="Picture 2"/>
          <p:cNvPicPr>
            <a:picLocks noChangeAspect="1"/>
          </p:cNvPicPr>
          <p:nvPr/>
        </p:nvPicPr>
        <p:blipFill>
          <a:blip r:embed="rId2"/>
          <a:stretch>
            <a:fillRect/>
          </a:stretch>
        </p:blipFill>
        <p:spPr>
          <a:xfrm>
            <a:off x="7900116" y="4060735"/>
            <a:ext cx="3810000" cy="1466850"/>
          </a:xfrm>
          <a:prstGeom prst="rect">
            <a:avLst/>
          </a:prstGeom>
        </p:spPr>
      </p:pic>
    </p:spTree>
    <p:extLst>
      <p:ext uri="{BB962C8B-B14F-4D97-AF65-F5344CB8AC3E}">
        <p14:creationId xmlns:p14="http://schemas.microsoft.com/office/powerpoint/2010/main" val="8660875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t>MVC Architecture</a:t>
            </a:r>
            <a:endParaRPr lang="en-US" cap="none" dirty="0"/>
          </a:p>
        </p:txBody>
      </p:sp>
      <p:sp>
        <p:nvSpPr>
          <p:cNvPr id="3" name="Content Placeholder 2"/>
          <p:cNvSpPr>
            <a:spLocks noGrp="1"/>
          </p:cNvSpPr>
          <p:nvPr>
            <p:ph idx="1"/>
          </p:nvPr>
        </p:nvSpPr>
        <p:spPr>
          <a:xfrm>
            <a:off x="1451579" y="1352282"/>
            <a:ext cx="9603275" cy="4778062"/>
          </a:xfrm>
        </p:spPr>
        <p:txBody>
          <a:bodyPr>
            <a:normAutofit lnSpcReduction="10000"/>
          </a:bodyPr>
          <a:lstStyle/>
          <a:p>
            <a:r>
              <a:rPr lang="en-US" dirty="0" smtClean="0"/>
              <a:t>The </a:t>
            </a:r>
            <a:r>
              <a:rPr lang="en-US" dirty="0"/>
              <a:t>Model-View-Controller (MVC) is a well-known design </a:t>
            </a:r>
            <a:r>
              <a:rPr lang="en-US" dirty="0" smtClean="0"/>
              <a:t>pattern in </a:t>
            </a:r>
            <a:r>
              <a:rPr lang="en-US" dirty="0"/>
              <a:t>the web development field</a:t>
            </a:r>
            <a:r>
              <a:rPr lang="en-US" dirty="0" smtClean="0"/>
              <a:t>.</a:t>
            </a:r>
          </a:p>
          <a:p>
            <a:r>
              <a:rPr lang="en-US" dirty="0"/>
              <a:t>It specifies that a program or application shall consist of data model, presentation information and control information</a:t>
            </a:r>
            <a:r>
              <a:rPr lang="en-US" dirty="0" smtClean="0"/>
              <a:t>.</a:t>
            </a:r>
          </a:p>
          <a:p>
            <a:r>
              <a:rPr lang="en-US" dirty="0"/>
              <a:t>The MVC pattern needs all these components to be separated as different objects</a:t>
            </a:r>
            <a:r>
              <a:rPr lang="en-US" dirty="0" smtClean="0"/>
              <a:t>.</a:t>
            </a:r>
          </a:p>
          <a:p>
            <a:pPr marL="0" indent="0">
              <a:buNone/>
            </a:pPr>
            <a:r>
              <a:rPr lang="en-US" b="1" dirty="0"/>
              <a:t>Model: </a:t>
            </a:r>
            <a:r>
              <a:rPr lang="en-US" dirty="0"/>
              <a:t>It represents the business layer of application. It is an object to carry the data that can also contain the logic to update controller if data is changed</a:t>
            </a:r>
            <a:r>
              <a:rPr lang="en-US" dirty="0" smtClean="0"/>
              <a:t>.</a:t>
            </a:r>
          </a:p>
          <a:p>
            <a:pPr marL="0" indent="0">
              <a:buNone/>
            </a:pPr>
            <a:r>
              <a:rPr lang="en-US" b="1" dirty="0"/>
              <a:t>View: </a:t>
            </a:r>
            <a:r>
              <a:rPr lang="en-US" dirty="0"/>
              <a:t>It represents the presentation layer of application. It is used to visualize the data that the model contains.</a:t>
            </a:r>
          </a:p>
          <a:p>
            <a:pPr marL="0" indent="0">
              <a:buNone/>
            </a:pPr>
            <a:r>
              <a:rPr lang="en-US" b="1" dirty="0"/>
              <a:t>Controller: </a:t>
            </a:r>
            <a:r>
              <a:rPr lang="en-US" dirty="0"/>
              <a:t>It works on both the model and view. It is used to manage the flow of application, i.e. data flow in the model object and to update the view whenever data is changed.</a:t>
            </a:r>
          </a:p>
        </p:txBody>
      </p:sp>
    </p:spTree>
    <p:extLst>
      <p:ext uri="{BB962C8B-B14F-4D97-AF65-F5344CB8AC3E}">
        <p14:creationId xmlns:p14="http://schemas.microsoft.com/office/powerpoint/2010/main" val="6347617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VC Architectur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736" y="937586"/>
            <a:ext cx="9234152" cy="479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539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241963"/>
            <a:ext cx="9603275" cy="4823985"/>
          </a:xfrm>
        </p:spPr>
        <p:txBody>
          <a:bodyPr/>
          <a:lstStyle/>
          <a:p>
            <a:r>
              <a:rPr lang="en-US" dirty="0"/>
              <a:t>A client (browser) sends a request to the controller on the server side, for a page.</a:t>
            </a:r>
          </a:p>
          <a:p>
            <a:r>
              <a:rPr lang="en-US" dirty="0"/>
              <a:t>The controller then calls the model. It gathers the requested data.</a:t>
            </a:r>
          </a:p>
          <a:p>
            <a:r>
              <a:rPr lang="en-US" dirty="0"/>
              <a:t>Then the controller transfers the data retrieved to the view layer.</a:t>
            </a:r>
          </a:p>
          <a:p>
            <a:r>
              <a:rPr lang="en-US" dirty="0"/>
              <a:t>Now the result is sent back to the browser (client) by the view.</a:t>
            </a:r>
          </a:p>
          <a:p>
            <a:endParaRPr lang="en-US" dirty="0"/>
          </a:p>
        </p:txBody>
      </p:sp>
    </p:spTree>
    <p:extLst>
      <p:ext uri="{BB962C8B-B14F-4D97-AF65-F5344CB8AC3E}">
        <p14:creationId xmlns:p14="http://schemas.microsoft.com/office/powerpoint/2010/main" val="1141105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Advantages Of MVC Architecture</a:t>
            </a:r>
            <a:endParaRPr lang="en-US" b="1" cap="none" dirty="0"/>
          </a:p>
        </p:txBody>
      </p:sp>
      <p:sp>
        <p:nvSpPr>
          <p:cNvPr id="3" name="Content Placeholder 2"/>
          <p:cNvSpPr>
            <a:spLocks noGrp="1"/>
          </p:cNvSpPr>
          <p:nvPr>
            <p:ph idx="1"/>
          </p:nvPr>
        </p:nvSpPr>
        <p:spPr>
          <a:xfrm>
            <a:off x="1451579" y="1241965"/>
            <a:ext cx="9603275" cy="4849742"/>
          </a:xfrm>
        </p:spPr>
        <p:txBody>
          <a:bodyPr>
            <a:normAutofit/>
          </a:bodyPr>
          <a:lstStyle/>
          <a:p>
            <a:r>
              <a:rPr lang="en-US" dirty="0" smtClean="0"/>
              <a:t>MVC </a:t>
            </a:r>
            <a:r>
              <a:rPr lang="en-US" dirty="0"/>
              <a:t>has the feature of scalability that in turn helps the growth of application.</a:t>
            </a:r>
          </a:p>
          <a:p>
            <a:r>
              <a:rPr lang="en-US" dirty="0"/>
              <a:t>The components are easy to maintain because there is less dependency.</a:t>
            </a:r>
          </a:p>
          <a:p>
            <a:r>
              <a:rPr lang="en-US" dirty="0"/>
              <a:t>A model can be reused by multiple views that provides reusability of code.</a:t>
            </a:r>
          </a:p>
          <a:p>
            <a:r>
              <a:rPr lang="en-US" dirty="0"/>
              <a:t>The developers can work with the three layers (Model, View, and Controller) simultaneously.</a:t>
            </a:r>
          </a:p>
          <a:p>
            <a:r>
              <a:rPr lang="en-US" dirty="0"/>
              <a:t>Using MVC, the application becomes more understandable.</a:t>
            </a:r>
          </a:p>
          <a:p>
            <a:r>
              <a:rPr lang="en-US" dirty="0"/>
              <a:t>Using MVC, each layer is maintained separately therefore we do not require to deal with massive code.</a:t>
            </a:r>
          </a:p>
          <a:p>
            <a:r>
              <a:rPr lang="en-US" dirty="0"/>
              <a:t>The extending and testing of application is easier.</a:t>
            </a:r>
          </a:p>
          <a:p>
            <a:endParaRPr lang="en-US" dirty="0"/>
          </a:p>
        </p:txBody>
      </p:sp>
    </p:spTree>
    <p:extLst>
      <p:ext uri="{BB962C8B-B14F-4D97-AF65-F5344CB8AC3E}">
        <p14:creationId xmlns:p14="http://schemas.microsoft.com/office/powerpoint/2010/main" val="143758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89610" y="29511"/>
            <a:ext cx="9604375" cy="695459"/>
          </a:xfrm>
        </p:spPr>
        <p:txBody>
          <a:bodyPr>
            <a:normAutofit/>
          </a:bodyPr>
          <a:lstStyle/>
          <a:p>
            <a:r>
              <a:rPr lang="en-US" b="1" cap="none" dirty="0" smtClean="0"/>
              <a:t>Window</a:t>
            </a:r>
            <a:endParaRPr lang="en-US" b="1" cap="none" dirty="0"/>
          </a:p>
        </p:txBody>
      </p:sp>
      <p:sp>
        <p:nvSpPr>
          <p:cNvPr id="3" name="Content Placeholder 2"/>
          <p:cNvSpPr>
            <a:spLocks noGrp="1"/>
          </p:cNvSpPr>
          <p:nvPr>
            <p:ph idx="4294967295"/>
          </p:nvPr>
        </p:nvSpPr>
        <p:spPr>
          <a:xfrm>
            <a:off x="850006" y="513828"/>
            <a:ext cx="11037194" cy="1307184"/>
          </a:xfrm>
        </p:spPr>
        <p:txBody>
          <a:bodyPr>
            <a:normAutofit/>
          </a:bodyPr>
          <a:lstStyle/>
          <a:p>
            <a:r>
              <a:rPr lang="en-US" dirty="0" smtClean="0"/>
              <a:t>The </a:t>
            </a:r>
            <a:r>
              <a:rPr lang="en-US" dirty="0"/>
              <a:t>window is the container that have no borders and menu bars. You must use frame, dialog or another window for creating a window. We need to create an instance of Window class to create this container</a:t>
            </a:r>
            <a:r>
              <a:rPr lang="en-US" dirty="0" smtClean="0"/>
              <a:t>.</a:t>
            </a:r>
            <a:endParaRPr lang="en-US" dirty="0"/>
          </a:p>
          <a:p>
            <a:endParaRPr lang="en-US" dirty="0"/>
          </a:p>
        </p:txBody>
      </p:sp>
      <p:sp>
        <p:nvSpPr>
          <p:cNvPr id="4" name="Title 1"/>
          <p:cNvSpPr txBox="1">
            <a:spLocks/>
          </p:cNvSpPr>
          <p:nvPr/>
        </p:nvSpPr>
        <p:spPr>
          <a:xfrm>
            <a:off x="850006" y="1795265"/>
            <a:ext cx="9604375" cy="69545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cap="none" dirty="0" smtClean="0"/>
              <a:t>Panel</a:t>
            </a:r>
            <a:endParaRPr lang="en-US" b="1" cap="none" dirty="0"/>
          </a:p>
        </p:txBody>
      </p:sp>
      <p:sp>
        <p:nvSpPr>
          <p:cNvPr id="5" name="Content Placeholder 2"/>
          <p:cNvSpPr txBox="1">
            <a:spLocks/>
          </p:cNvSpPr>
          <p:nvPr/>
        </p:nvSpPr>
        <p:spPr>
          <a:xfrm>
            <a:off x="697606" y="2515144"/>
            <a:ext cx="11341994" cy="152369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Panel is the container that doesn't contain title bar, border or menu bar. It is generic container for holding the components</a:t>
            </a:r>
            <a:r>
              <a:rPr lang="en-US" dirty="0" smtClean="0"/>
              <a:t>.</a:t>
            </a:r>
          </a:p>
          <a:p>
            <a:r>
              <a:rPr lang="en-US" dirty="0" smtClean="0"/>
              <a:t> </a:t>
            </a:r>
            <a:r>
              <a:rPr lang="en-US" dirty="0"/>
              <a:t>It can have other components like button, text field etc. An instance of Panel class creates a container, in which we can add components.</a:t>
            </a:r>
          </a:p>
        </p:txBody>
      </p:sp>
      <p:sp>
        <p:nvSpPr>
          <p:cNvPr id="6" name="Title 1"/>
          <p:cNvSpPr txBox="1">
            <a:spLocks/>
          </p:cNvSpPr>
          <p:nvPr/>
        </p:nvSpPr>
        <p:spPr>
          <a:xfrm>
            <a:off x="850006" y="4153674"/>
            <a:ext cx="9604375" cy="57930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cap="none" dirty="0" smtClean="0"/>
              <a:t>Frame</a:t>
            </a:r>
            <a:endParaRPr lang="en-US" b="1" cap="none" dirty="0"/>
          </a:p>
        </p:txBody>
      </p:sp>
      <p:sp>
        <p:nvSpPr>
          <p:cNvPr id="7" name="Content Placeholder 2"/>
          <p:cNvSpPr txBox="1">
            <a:spLocks/>
          </p:cNvSpPr>
          <p:nvPr/>
        </p:nvSpPr>
        <p:spPr>
          <a:xfrm>
            <a:off x="673995" y="4849133"/>
            <a:ext cx="11341994" cy="128143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The Frame is the container that contain title bar and border and can have menu bars. It can have other components like button, text field, scrollbar etc. Frame is most widely used container while developing an AWT application.</a:t>
            </a:r>
          </a:p>
        </p:txBody>
      </p:sp>
    </p:spTree>
    <p:extLst>
      <p:ext uri="{BB962C8B-B14F-4D97-AF65-F5344CB8AC3E}">
        <p14:creationId xmlns:p14="http://schemas.microsoft.com/office/powerpoint/2010/main" val="380583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9403" y="579549"/>
            <a:ext cx="9131121" cy="5576552"/>
          </a:xfrm>
          <a:prstGeom prst="rect">
            <a:avLst/>
          </a:prstGeom>
        </p:spPr>
      </p:pic>
      <p:sp>
        <p:nvSpPr>
          <p:cNvPr id="5" name="Title 4"/>
          <p:cNvSpPr>
            <a:spLocks noGrp="1"/>
          </p:cNvSpPr>
          <p:nvPr>
            <p:ph type="title"/>
          </p:nvPr>
        </p:nvSpPr>
        <p:spPr>
          <a:xfrm>
            <a:off x="1957589" y="0"/>
            <a:ext cx="6636353" cy="457611"/>
          </a:xfrm>
        </p:spPr>
        <p:txBody>
          <a:bodyPr>
            <a:normAutofit fontScale="90000"/>
          </a:bodyPr>
          <a:lstStyle/>
          <a:p>
            <a:r>
              <a:rPr lang="en-US" b="1" cap="none" dirty="0" smtClean="0"/>
              <a:t>Hierarchy Of Java Swing Classes</a:t>
            </a:r>
            <a:endParaRPr lang="en-US" b="1" cap="none" dirty="0"/>
          </a:p>
        </p:txBody>
      </p:sp>
    </p:spTree>
    <p:extLst>
      <p:ext uri="{BB962C8B-B14F-4D97-AF65-F5344CB8AC3E}">
        <p14:creationId xmlns:p14="http://schemas.microsoft.com/office/powerpoint/2010/main" val="30398740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1424</TotalTime>
  <Words>3720</Words>
  <Application>Microsoft Office PowerPoint</Application>
  <PresentationFormat>Widescreen</PresentationFormat>
  <Paragraphs>993</Paragraphs>
  <Slides>77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Arial</vt:lpstr>
      <vt:lpstr>Calibri</vt:lpstr>
      <vt:lpstr>erdana</vt:lpstr>
      <vt:lpstr>Gill Sans MT</vt:lpstr>
      <vt:lpstr>inter-regular</vt:lpstr>
      <vt:lpstr>Times New Roman</vt:lpstr>
      <vt:lpstr>Times New Roman</vt:lpstr>
      <vt:lpstr>verdana</vt:lpstr>
      <vt:lpstr>verdana</vt:lpstr>
      <vt:lpstr>Wingdings</vt:lpstr>
      <vt:lpstr>Gallery</vt:lpstr>
      <vt:lpstr>JFC</vt:lpstr>
      <vt:lpstr>Java AWT (Abstract Window Toolkit)</vt:lpstr>
      <vt:lpstr>Swing</vt:lpstr>
      <vt:lpstr>Contd…</vt:lpstr>
      <vt:lpstr>Swing features</vt:lpstr>
      <vt:lpstr>PowerPoint Presentation</vt:lpstr>
      <vt:lpstr>Components</vt:lpstr>
      <vt:lpstr>Window</vt:lpstr>
      <vt:lpstr>Hierarchy Of Java Swing Classes</vt:lpstr>
      <vt:lpstr>Common Methods Of Component Class</vt:lpstr>
      <vt:lpstr>Cont…</vt:lpstr>
      <vt:lpstr>PowerPoint Presentation</vt:lpstr>
      <vt:lpstr>PowerPoint Presentation</vt:lpstr>
      <vt:lpstr>PowerPoint Presentation</vt:lpstr>
      <vt:lpstr>JFrame</vt:lpstr>
      <vt:lpstr>PowerPoint Presentation</vt:lpstr>
      <vt:lpstr>Jlabel</vt:lpstr>
      <vt:lpstr>Constructors</vt:lpstr>
      <vt:lpstr>Methods</vt:lpstr>
      <vt:lpstr>JTextField</vt:lpstr>
      <vt:lpstr>PowerPoint Presentation</vt:lpstr>
      <vt:lpstr>JPasswordField</vt:lpstr>
      <vt:lpstr>JButton</vt:lpstr>
      <vt:lpstr>Constructor</vt:lpstr>
      <vt:lpstr>Methods Of AbstractButton Class</vt:lpstr>
      <vt:lpstr>Event Handling</vt:lpstr>
      <vt:lpstr>PowerPoint Presentation</vt:lpstr>
      <vt:lpstr>Key Event Classes</vt:lpstr>
      <vt:lpstr>PowerPoint Presentation</vt:lpstr>
      <vt:lpstr>Event Listener Interfaces</vt:lpstr>
      <vt:lpstr>PowerPoint Presentation</vt:lpstr>
      <vt:lpstr>Registration Methods</vt:lpstr>
      <vt:lpstr>Java Event Handling Code</vt:lpstr>
      <vt:lpstr>Java Event Classes And Listener Interfaces </vt:lpstr>
      <vt:lpstr>Java Event Handling Code</vt:lpstr>
      <vt:lpstr>Java Event Handling Within Class By Implementing ActionListener</vt:lpstr>
      <vt:lpstr>Java Event Handling By Outer Class By Implementing ActionListener</vt:lpstr>
      <vt:lpstr>Java Event Handling By Anonymous(inner) Class By Implementing ActionListener</vt:lpstr>
      <vt:lpstr>MouseListener Example</vt:lpstr>
      <vt:lpstr>ItemListener Interface</vt:lpstr>
      <vt:lpstr>PowerPoint Presentation</vt:lpstr>
      <vt:lpstr>Java Adapter Classes</vt:lpstr>
      <vt:lpstr>PowerPoint Presentation</vt:lpstr>
      <vt:lpstr>Java Mouseadapter Example</vt:lpstr>
      <vt:lpstr>MouseMotionAdapter Example</vt:lpstr>
      <vt:lpstr>Action Command</vt:lpstr>
      <vt:lpstr>Action Command Example</vt:lpstr>
      <vt:lpstr>Java Adapter Classes</vt:lpstr>
      <vt:lpstr>Pros Of Using Adapter Classes</vt:lpstr>
      <vt:lpstr>Adapter Classes With Their Corresponding Listener Interfaces </vt:lpstr>
      <vt:lpstr>PowerPoint Presentation</vt:lpstr>
      <vt:lpstr>PowerPoint Presentation</vt:lpstr>
      <vt:lpstr>PowerPoint Presentation</vt:lpstr>
      <vt:lpstr>Layout Management</vt:lpstr>
      <vt:lpstr>BorderLayout</vt:lpstr>
      <vt:lpstr>BorderLayout</vt:lpstr>
      <vt:lpstr>GridLayout</vt:lpstr>
      <vt:lpstr>GridLayout</vt:lpstr>
      <vt:lpstr>FlowLayout</vt:lpstr>
      <vt:lpstr>FlowLayout</vt:lpstr>
      <vt:lpstr>GridBagLayout</vt:lpstr>
      <vt:lpstr>PowerPoint Presentation</vt:lpstr>
      <vt:lpstr>PowerPoint Presentation</vt:lpstr>
      <vt:lpstr>GroupLayout</vt:lpstr>
      <vt:lpstr>PowerPoint Presentation</vt:lpstr>
      <vt:lpstr>2D Shape</vt:lpstr>
      <vt:lpstr>Contd…</vt:lpstr>
      <vt:lpstr>PowerPoint Presentation</vt:lpstr>
      <vt:lpstr>PowerPoint Presentation</vt:lpstr>
      <vt:lpstr>Displaying Image</vt:lpstr>
      <vt:lpstr>Contd…</vt:lpstr>
      <vt:lpstr>Preloading Images</vt:lpstr>
      <vt:lpstr>PowerPoint Presentation</vt:lpstr>
      <vt:lpstr>MVC Architecture</vt:lpstr>
      <vt:lpstr>PowerPoint Presentation</vt:lpstr>
      <vt:lpstr>Contd…</vt:lpstr>
      <vt:lpstr>Advantages Of MVC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448</cp:revision>
  <dcterms:created xsi:type="dcterms:W3CDTF">2017-08-11T03:42:09Z</dcterms:created>
  <dcterms:modified xsi:type="dcterms:W3CDTF">2023-04-05T03:03:15Z</dcterms:modified>
</cp:coreProperties>
</file>