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8" r:id="rId24"/>
    <p:sldId id="279" r:id="rId25"/>
    <p:sldId id="280" r:id="rId26"/>
    <p:sldId id="281" r:id="rId27"/>
    <p:sldId id="285" r:id="rId28"/>
    <p:sldId id="282" r:id="rId29"/>
    <p:sldId id="283" r:id="rId30"/>
    <p:sldId id="284" r:id="rId31"/>
    <p:sldId id="289" r:id="rId32"/>
    <p:sldId id="286" r:id="rId33"/>
    <p:sldId id="287" r:id="rId34"/>
    <p:sldId id="288" r:id="rId35"/>
    <p:sldId id="290" r:id="rId36"/>
    <p:sldId id="291" r:id="rId37"/>
    <p:sldId id="292" r:id="rId38"/>
    <p:sldId id="294" r:id="rId39"/>
    <p:sldId id="293"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325AA0-A346-43AA-9DF1-E23CFDF4B599}">
          <p14:sldIdLst>
            <p14:sldId id="256"/>
            <p14:sldId id="27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7"/>
            <p14:sldId id="278"/>
            <p14:sldId id="279"/>
            <p14:sldId id="280"/>
            <p14:sldId id="281"/>
            <p14:sldId id="285"/>
            <p14:sldId id="282"/>
            <p14:sldId id="283"/>
            <p14:sldId id="284"/>
            <p14:sldId id="289"/>
            <p14:sldId id="286"/>
            <p14:sldId id="287"/>
            <p14:sldId id="288"/>
            <p14:sldId id="290"/>
            <p14:sldId id="291"/>
            <p14:sldId id="292"/>
            <p14:sldId id="294"/>
            <p14:sldId id="293"/>
            <p14:sldId id="295"/>
            <p14:sldId id="296"/>
            <p14:sldId id="297"/>
          </p14:sldIdLst>
        </p14:section>
        <p14:section name="Untitled Section" id="{DA9DFB3A-9C10-4A0F-B12B-368392024AB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07"/>
  </p:normalViewPr>
  <p:slideViewPr>
    <p:cSldViewPr snapToGrid="0">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D3D6-347E-2756-10F4-F9BAAAB55D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51F13A-CF52-018D-E78A-CCA5D9FCCD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019DFE-E279-23DF-CEF9-89BA895CA089}"/>
              </a:ext>
            </a:extLst>
          </p:cNvPr>
          <p:cNvSpPr>
            <a:spLocks noGrp="1"/>
          </p:cNvSpPr>
          <p:nvPr>
            <p:ph type="dt" sz="half" idx="10"/>
          </p:nvPr>
        </p:nvSpPr>
        <p:spPr/>
        <p:txBody>
          <a:bodyPr/>
          <a:lstStyle/>
          <a:p>
            <a:fld id="{C4B53BFA-D8F8-4607-9E8B-4A02FBC6B80C}" type="datetimeFigureOut">
              <a:rPr lang="en-US" smtClean="0"/>
              <a:t>7/16/24</a:t>
            </a:fld>
            <a:endParaRPr lang="en-US"/>
          </a:p>
        </p:txBody>
      </p:sp>
      <p:sp>
        <p:nvSpPr>
          <p:cNvPr id="5" name="Footer Placeholder 4">
            <a:extLst>
              <a:ext uri="{FF2B5EF4-FFF2-40B4-BE49-F238E27FC236}">
                <a16:creationId xmlns:a16="http://schemas.microsoft.com/office/drawing/2014/main" id="{D1A97050-8D2A-6EE0-20B5-C66FDFC473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7D77B0-F80F-A3F6-6ECB-B45F4168A24A}"/>
              </a:ext>
            </a:extLst>
          </p:cNvPr>
          <p:cNvSpPr>
            <a:spLocks noGrp="1"/>
          </p:cNvSpPr>
          <p:nvPr>
            <p:ph type="sldNum" sz="quarter" idx="12"/>
          </p:nvPr>
        </p:nvSpPr>
        <p:spPr/>
        <p:txBody>
          <a:bodyPr/>
          <a:lstStyle/>
          <a:p>
            <a:fld id="{5FEF6348-F104-489A-97CF-8E4F9CF3084C}" type="slidenum">
              <a:rPr lang="en-US" smtClean="0"/>
              <a:t>‹#›</a:t>
            </a:fld>
            <a:endParaRPr lang="en-US"/>
          </a:p>
        </p:txBody>
      </p:sp>
    </p:spTree>
    <p:extLst>
      <p:ext uri="{BB962C8B-B14F-4D97-AF65-F5344CB8AC3E}">
        <p14:creationId xmlns:p14="http://schemas.microsoft.com/office/powerpoint/2010/main" val="3534038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777F-62C4-1BCD-FC58-67D92CECC7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46BE38-B085-C650-959A-324BF49725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C3C0C5-5D46-27DD-DEFF-B0AA3FC3869B}"/>
              </a:ext>
            </a:extLst>
          </p:cNvPr>
          <p:cNvSpPr>
            <a:spLocks noGrp="1"/>
          </p:cNvSpPr>
          <p:nvPr>
            <p:ph type="dt" sz="half" idx="10"/>
          </p:nvPr>
        </p:nvSpPr>
        <p:spPr/>
        <p:txBody>
          <a:bodyPr/>
          <a:lstStyle/>
          <a:p>
            <a:fld id="{C4B53BFA-D8F8-4607-9E8B-4A02FBC6B80C}" type="datetimeFigureOut">
              <a:rPr lang="en-US" smtClean="0"/>
              <a:t>7/16/24</a:t>
            </a:fld>
            <a:endParaRPr lang="en-US"/>
          </a:p>
        </p:txBody>
      </p:sp>
      <p:sp>
        <p:nvSpPr>
          <p:cNvPr id="5" name="Footer Placeholder 4">
            <a:extLst>
              <a:ext uri="{FF2B5EF4-FFF2-40B4-BE49-F238E27FC236}">
                <a16:creationId xmlns:a16="http://schemas.microsoft.com/office/drawing/2014/main" id="{25ACD8E2-6C75-166C-6259-AD8FB89A4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FC91D6-5E96-7503-7E0A-0D75372341C1}"/>
              </a:ext>
            </a:extLst>
          </p:cNvPr>
          <p:cNvSpPr>
            <a:spLocks noGrp="1"/>
          </p:cNvSpPr>
          <p:nvPr>
            <p:ph type="sldNum" sz="quarter" idx="12"/>
          </p:nvPr>
        </p:nvSpPr>
        <p:spPr/>
        <p:txBody>
          <a:bodyPr/>
          <a:lstStyle/>
          <a:p>
            <a:fld id="{5FEF6348-F104-489A-97CF-8E4F9CF3084C}" type="slidenum">
              <a:rPr lang="en-US" smtClean="0"/>
              <a:t>‹#›</a:t>
            </a:fld>
            <a:endParaRPr lang="en-US"/>
          </a:p>
        </p:txBody>
      </p:sp>
    </p:spTree>
    <p:extLst>
      <p:ext uri="{BB962C8B-B14F-4D97-AF65-F5344CB8AC3E}">
        <p14:creationId xmlns:p14="http://schemas.microsoft.com/office/powerpoint/2010/main" val="2975773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5B9A06-27CF-EBA4-24DF-92E046B8CA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FE2F59-FD5B-0DC0-6047-E225A686FD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E4D8BF-F128-F9C9-650B-DF3461457629}"/>
              </a:ext>
            </a:extLst>
          </p:cNvPr>
          <p:cNvSpPr>
            <a:spLocks noGrp="1"/>
          </p:cNvSpPr>
          <p:nvPr>
            <p:ph type="dt" sz="half" idx="10"/>
          </p:nvPr>
        </p:nvSpPr>
        <p:spPr/>
        <p:txBody>
          <a:bodyPr/>
          <a:lstStyle/>
          <a:p>
            <a:fld id="{C4B53BFA-D8F8-4607-9E8B-4A02FBC6B80C}" type="datetimeFigureOut">
              <a:rPr lang="en-US" smtClean="0"/>
              <a:t>7/16/24</a:t>
            </a:fld>
            <a:endParaRPr lang="en-US"/>
          </a:p>
        </p:txBody>
      </p:sp>
      <p:sp>
        <p:nvSpPr>
          <p:cNvPr id="5" name="Footer Placeholder 4">
            <a:extLst>
              <a:ext uri="{FF2B5EF4-FFF2-40B4-BE49-F238E27FC236}">
                <a16:creationId xmlns:a16="http://schemas.microsoft.com/office/drawing/2014/main" id="{16D2176D-5608-82FC-3FEF-3F771A589A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0248B1-C498-A1AD-D9AF-70CAD514C70D}"/>
              </a:ext>
            </a:extLst>
          </p:cNvPr>
          <p:cNvSpPr>
            <a:spLocks noGrp="1"/>
          </p:cNvSpPr>
          <p:nvPr>
            <p:ph type="sldNum" sz="quarter" idx="12"/>
          </p:nvPr>
        </p:nvSpPr>
        <p:spPr/>
        <p:txBody>
          <a:bodyPr/>
          <a:lstStyle/>
          <a:p>
            <a:fld id="{5FEF6348-F104-489A-97CF-8E4F9CF3084C}" type="slidenum">
              <a:rPr lang="en-US" smtClean="0"/>
              <a:t>‹#›</a:t>
            </a:fld>
            <a:endParaRPr lang="en-US"/>
          </a:p>
        </p:txBody>
      </p:sp>
    </p:spTree>
    <p:extLst>
      <p:ext uri="{BB962C8B-B14F-4D97-AF65-F5344CB8AC3E}">
        <p14:creationId xmlns:p14="http://schemas.microsoft.com/office/powerpoint/2010/main" val="289038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394C5-C178-E7A4-1B36-EADBFC13E6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1237C8-AD3D-69ED-94F5-F1D0E8BBAA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E53CC8-E96F-2144-0948-29E670A1C885}"/>
              </a:ext>
            </a:extLst>
          </p:cNvPr>
          <p:cNvSpPr>
            <a:spLocks noGrp="1"/>
          </p:cNvSpPr>
          <p:nvPr>
            <p:ph type="dt" sz="half" idx="10"/>
          </p:nvPr>
        </p:nvSpPr>
        <p:spPr/>
        <p:txBody>
          <a:bodyPr/>
          <a:lstStyle/>
          <a:p>
            <a:fld id="{C4B53BFA-D8F8-4607-9E8B-4A02FBC6B80C}" type="datetimeFigureOut">
              <a:rPr lang="en-US" smtClean="0"/>
              <a:t>7/16/24</a:t>
            </a:fld>
            <a:endParaRPr lang="en-US"/>
          </a:p>
        </p:txBody>
      </p:sp>
      <p:sp>
        <p:nvSpPr>
          <p:cNvPr id="5" name="Footer Placeholder 4">
            <a:extLst>
              <a:ext uri="{FF2B5EF4-FFF2-40B4-BE49-F238E27FC236}">
                <a16:creationId xmlns:a16="http://schemas.microsoft.com/office/drawing/2014/main" id="{BB6934E0-87DD-5B83-03DC-649B68B1D7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448C0-F256-FAE9-158A-1A4C8758923C}"/>
              </a:ext>
            </a:extLst>
          </p:cNvPr>
          <p:cNvSpPr>
            <a:spLocks noGrp="1"/>
          </p:cNvSpPr>
          <p:nvPr>
            <p:ph type="sldNum" sz="quarter" idx="12"/>
          </p:nvPr>
        </p:nvSpPr>
        <p:spPr/>
        <p:txBody>
          <a:bodyPr/>
          <a:lstStyle/>
          <a:p>
            <a:fld id="{5FEF6348-F104-489A-97CF-8E4F9CF3084C}" type="slidenum">
              <a:rPr lang="en-US" smtClean="0"/>
              <a:t>‹#›</a:t>
            </a:fld>
            <a:endParaRPr lang="en-US"/>
          </a:p>
        </p:txBody>
      </p:sp>
    </p:spTree>
    <p:extLst>
      <p:ext uri="{BB962C8B-B14F-4D97-AF65-F5344CB8AC3E}">
        <p14:creationId xmlns:p14="http://schemas.microsoft.com/office/powerpoint/2010/main" val="3419332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0D3E-C9C9-668A-1078-B1E45108F6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EF8CDB-7551-9708-56A8-3DD24032A0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10A105-8B8F-E8E0-1BE6-AED1081398DF}"/>
              </a:ext>
            </a:extLst>
          </p:cNvPr>
          <p:cNvSpPr>
            <a:spLocks noGrp="1"/>
          </p:cNvSpPr>
          <p:nvPr>
            <p:ph type="dt" sz="half" idx="10"/>
          </p:nvPr>
        </p:nvSpPr>
        <p:spPr/>
        <p:txBody>
          <a:bodyPr/>
          <a:lstStyle/>
          <a:p>
            <a:fld id="{C4B53BFA-D8F8-4607-9E8B-4A02FBC6B80C}" type="datetimeFigureOut">
              <a:rPr lang="en-US" smtClean="0"/>
              <a:t>7/16/24</a:t>
            </a:fld>
            <a:endParaRPr lang="en-US"/>
          </a:p>
        </p:txBody>
      </p:sp>
      <p:sp>
        <p:nvSpPr>
          <p:cNvPr id="5" name="Footer Placeholder 4">
            <a:extLst>
              <a:ext uri="{FF2B5EF4-FFF2-40B4-BE49-F238E27FC236}">
                <a16:creationId xmlns:a16="http://schemas.microsoft.com/office/drawing/2014/main" id="{04309580-A978-85B8-8701-6F3CBC1F89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30DA1C-58DF-2ED5-437F-EA48D5E6DDDE}"/>
              </a:ext>
            </a:extLst>
          </p:cNvPr>
          <p:cNvSpPr>
            <a:spLocks noGrp="1"/>
          </p:cNvSpPr>
          <p:nvPr>
            <p:ph type="sldNum" sz="quarter" idx="12"/>
          </p:nvPr>
        </p:nvSpPr>
        <p:spPr/>
        <p:txBody>
          <a:bodyPr/>
          <a:lstStyle/>
          <a:p>
            <a:fld id="{5FEF6348-F104-489A-97CF-8E4F9CF3084C}" type="slidenum">
              <a:rPr lang="en-US" smtClean="0"/>
              <a:t>‹#›</a:t>
            </a:fld>
            <a:endParaRPr lang="en-US"/>
          </a:p>
        </p:txBody>
      </p:sp>
    </p:spTree>
    <p:extLst>
      <p:ext uri="{BB962C8B-B14F-4D97-AF65-F5344CB8AC3E}">
        <p14:creationId xmlns:p14="http://schemas.microsoft.com/office/powerpoint/2010/main" val="2699328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D33E-E1D5-8BA3-84CD-97E71AE5B7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8CD93F-43D5-04D9-EFE8-80706CAE20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E0AF96-A945-17A0-2B2C-AC233D6F19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BFB099-3416-3656-8080-E31357200371}"/>
              </a:ext>
            </a:extLst>
          </p:cNvPr>
          <p:cNvSpPr>
            <a:spLocks noGrp="1"/>
          </p:cNvSpPr>
          <p:nvPr>
            <p:ph type="dt" sz="half" idx="10"/>
          </p:nvPr>
        </p:nvSpPr>
        <p:spPr/>
        <p:txBody>
          <a:bodyPr/>
          <a:lstStyle/>
          <a:p>
            <a:fld id="{C4B53BFA-D8F8-4607-9E8B-4A02FBC6B80C}" type="datetimeFigureOut">
              <a:rPr lang="en-US" smtClean="0"/>
              <a:t>7/16/24</a:t>
            </a:fld>
            <a:endParaRPr lang="en-US"/>
          </a:p>
        </p:txBody>
      </p:sp>
      <p:sp>
        <p:nvSpPr>
          <p:cNvPr id="6" name="Footer Placeholder 5">
            <a:extLst>
              <a:ext uri="{FF2B5EF4-FFF2-40B4-BE49-F238E27FC236}">
                <a16:creationId xmlns:a16="http://schemas.microsoft.com/office/drawing/2014/main" id="{07688758-0E03-0D72-32DD-1710B3535D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4200EB-3D1C-98FF-1692-D176D0F5E126}"/>
              </a:ext>
            </a:extLst>
          </p:cNvPr>
          <p:cNvSpPr>
            <a:spLocks noGrp="1"/>
          </p:cNvSpPr>
          <p:nvPr>
            <p:ph type="sldNum" sz="quarter" idx="12"/>
          </p:nvPr>
        </p:nvSpPr>
        <p:spPr/>
        <p:txBody>
          <a:bodyPr/>
          <a:lstStyle/>
          <a:p>
            <a:fld id="{5FEF6348-F104-489A-97CF-8E4F9CF3084C}" type="slidenum">
              <a:rPr lang="en-US" smtClean="0"/>
              <a:t>‹#›</a:t>
            </a:fld>
            <a:endParaRPr lang="en-US"/>
          </a:p>
        </p:txBody>
      </p:sp>
    </p:spTree>
    <p:extLst>
      <p:ext uri="{BB962C8B-B14F-4D97-AF65-F5344CB8AC3E}">
        <p14:creationId xmlns:p14="http://schemas.microsoft.com/office/powerpoint/2010/main" val="321925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6754-E710-A61E-9220-08EDDD4D67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9446B3-F664-772E-8B3A-E4AA8598AF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A3E12E-3DC2-31A3-162C-1EA39C79EE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6981A0-99EA-47CB-5D90-AB909A65D7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401C0F-C832-92FF-9F81-9328B617F5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059043-3D51-018C-C129-331DC941AB76}"/>
              </a:ext>
            </a:extLst>
          </p:cNvPr>
          <p:cNvSpPr>
            <a:spLocks noGrp="1"/>
          </p:cNvSpPr>
          <p:nvPr>
            <p:ph type="dt" sz="half" idx="10"/>
          </p:nvPr>
        </p:nvSpPr>
        <p:spPr/>
        <p:txBody>
          <a:bodyPr/>
          <a:lstStyle/>
          <a:p>
            <a:fld id="{C4B53BFA-D8F8-4607-9E8B-4A02FBC6B80C}" type="datetimeFigureOut">
              <a:rPr lang="en-US" smtClean="0"/>
              <a:t>7/16/24</a:t>
            </a:fld>
            <a:endParaRPr lang="en-US"/>
          </a:p>
        </p:txBody>
      </p:sp>
      <p:sp>
        <p:nvSpPr>
          <p:cNvPr id="8" name="Footer Placeholder 7">
            <a:extLst>
              <a:ext uri="{FF2B5EF4-FFF2-40B4-BE49-F238E27FC236}">
                <a16:creationId xmlns:a16="http://schemas.microsoft.com/office/drawing/2014/main" id="{070B34FF-BAA3-21DC-2F90-AF6CE73C2F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A91E62-C70F-BF4B-3B80-6404554230A1}"/>
              </a:ext>
            </a:extLst>
          </p:cNvPr>
          <p:cNvSpPr>
            <a:spLocks noGrp="1"/>
          </p:cNvSpPr>
          <p:nvPr>
            <p:ph type="sldNum" sz="quarter" idx="12"/>
          </p:nvPr>
        </p:nvSpPr>
        <p:spPr/>
        <p:txBody>
          <a:bodyPr/>
          <a:lstStyle/>
          <a:p>
            <a:fld id="{5FEF6348-F104-489A-97CF-8E4F9CF3084C}" type="slidenum">
              <a:rPr lang="en-US" smtClean="0"/>
              <a:t>‹#›</a:t>
            </a:fld>
            <a:endParaRPr lang="en-US"/>
          </a:p>
        </p:txBody>
      </p:sp>
    </p:spTree>
    <p:extLst>
      <p:ext uri="{BB962C8B-B14F-4D97-AF65-F5344CB8AC3E}">
        <p14:creationId xmlns:p14="http://schemas.microsoft.com/office/powerpoint/2010/main" val="3709965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84FD1-3E59-31D0-F71E-404FCAEB22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396B81-1F94-A81F-BF70-209C26270742}"/>
              </a:ext>
            </a:extLst>
          </p:cNvPr>
          <p:cNvSpPr>
            <a:spLocks noGrp="1"/>
          </p:cNvSpPr>
          <p:nvPr>
            <p:ph type="dt" sz="half" idx="10"/>
          </p:nvPr>
        </p:nvSpPr>
        <p:spPr/>
        <p:txBody>
          <a:bodyPr/>
          <a:lstStyle/>
          <a:p>
            <a:fld id="{C4B53BFA-D8F8-4607-9E8B-4A02FBC6B80C}" type="datetimeFigureOut">
              <a:rPr lang="en-US" smtClean="0"/>
              <a:t>7/16/24</a:t>
            </a:fld>
            <a:endParaRPr lang="en-US"/>
          </a:p>
        </p:txBody>
      </p:sp>
      <p:sp>
        <p:nvSpPr>
          <p:cNvPr id="4" name="Footer Placeholder 3">
            <a:extLst>
              <a:ext uri="{FF2B5EF4-FFF2-40B4-BE49-F238E27FC236}">
                <a16:creationId xmlns:a16="http://schemas.microsoft.com/office/drawing/2014/main" id="{1881C690-8410-ED3D-3F8B-E16F910209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F0C68A-FD60-9F02-D653-A201603421AF}"/>
              </a:ext>
            </a:extLst>
          </p:cNvPr>
          <p:cNvSpPr>
            <a:spLocks noGrp="1"/>
          </p:cNvSpPr>
          <p:nvPr>
            <p:ph type="sldNum" sz="quarter" idx="12"/>
          </p:nvPr>
        </p:nvSpPr>
        <p:spPr/>
        <p:txBody>
          <a:bodyPr/>
          <a:lstStyle/>
          <a:p>
            <a:fld id="{5FEF6348-F104-489A-97CF-8E4F9CF3084C}" type="slidenum">
              <a:rPr lang="en-US" smtClean="0"/>
              <a:t>‹#›</a:t>
            </a:fld>
            <a:endParaRPr lang="en-US"/>
          </a:p>
        </p:txBody>
      </p:sp>
    </p:spTree>
    <p:extLst>
      <p:ext uri="{BB962C8B-B14F-4D97-AF65-F5344CB8AC3E}">
        <p14:creationId xmlns:p14="http://schemas.microsoft.com/office/powerpoint/2010/main" val="301574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9A9E83-8F30-7909-01D2-9CF70D23B428}"/>
              </a:ext>
            </a:extLst>
          </p:cNvPr>
          <p:cNvSpPr>
            <a:spLocks noGrp="1"/>
          </p:cNvSpPr>
          <p:nvPr>
            <p:ph type="dt" sz="half" idx="10"/>
          </p:nvPr>
        </p:nvSpPr>
        <p:spPr/>
        <p:txBody>
          <a:bodyPr/>
          <a:lstStyle/>
          <a:p>
            <a:fld id="{C4B53BFA-D8F8-4607-9E8B-4A02FBC6B80C}" type="datetimeFigureOut">
              <a:rPr lang="en-US" smtClean="0"/>
              <a:t>7/16/24</a:t>
            </a:fld>
            <a:endParaRPr lang="en-US"/>
          </a:p>
        </p:txBody>
      </p:sp>
      <p:sp>
        <p:nvSpPr>
          <p:cNvPr id="3" name="Footer Placeholder 2">
            <a:extLst>
              <a:ext uri="{FF2B5EF4-FFF2-40B4-BE49-F238E27FC236}">
                <a16:creationId xmlns:a16="http://schemas.microsoft.com/office/drawing/2014/main" id="{F9C9FFEF-535A-3F08-71DE-5E60DE2A81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878AFC-6EB4-58B7-EC2C-511DA4C9B587}"/>
              </a:ext>
            </a:extLst>
          </p:cNvPr>
          <p:cNvSpPr>
            <a:spLocks noGrp="1"/>
          </p:cNvSpPr>
          <p:nvPr>
            <p:ph type="sldNum" sz="quarter" idx="12"/>
          </p:nvPr>
        </p:nvSpPr>
        <p:spPr/>
        <p:txBody>
          <a:bodyPr/>
          <a:lstStyle/>
          <a:p>
            <a:fld id="{5FEF6348-F104-489A-97CF-8E4F9CF3084C}" type="slidenum">
              <a:rPr lang="en-US" smtClean="0"/>
              <a:t>‹#›</a:t>
            </a:fld>
            <a:endParaRPr lang="en-US"/>
          </a:p>
        </p:txBody>
      </p:sp>
    </p:spTree>
    <p:extLst>
      <p:ext uri="{BB962C8B-B14F-4D97-AF65-F5344CB8AC3E}">
        <p14:creationId xmlns:p14="http://schemas.microsoft.com/office/powerpoint/2010/main" val="11384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B73F8-27FA-F7C9-F4BE-99BCCA6E0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6D482F-D7CC-4C1A-A64B-72B56F96F7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B372B3-333A-CF84-2078-5A34A64A0F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325265-4079-3E31-E7D7-D02DB85BD873}"/>
              </a:ext>
            </a:extLst>
          </p:cNvPr>
          <p:cNvSpPr>
            <a:spLocks noGrp="1"/>
          </p:cNvSpPr>
          <p:nvPr>
            <p:ph type="dt" sz="half" idx="10"/>
          </p:nvPr>
        </p:nvSpPr>
        <p:spPr/>
        <p:txBody>
          <a:bodyPr/>
          <a:lstStyle/>
          <a:p>
            <a:fld id="{C4B53BFA-D8F8-4607-9E8B-4A02FBC6B80C}" type="datetimeFigureOut">
              <a:rPr lang="en-US" smtClean="0"/>
              <a:t>7/16/24</a:t>
            </a:fld>
            <a:endParaRPr lang="en-US"/>
          </a:p>
        </p:txBody>
      </p:sp>
      <p:sp>
        <p:nvSpPr>
          <p:cNvPr id="6" name="Footer Placeholder 5">
            <a:extLst>
              <a:ext uri="{FF2B5EF4-FFF2-40B4-BE49-F238E27FC236}">
                <a16:creationId xmlns:a16="http://schemas.microsoft.com/office/drawing/2014/main" id="{2D60AFDF-8953-DEC1-289A-CF8F526B2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E0B07D-C8E3-B7D4-F4AD-E8A2A805F2BD}"/>
              </a:ext>
            </a:extLst>
          </p:cNvPr>
          <p:cNvSpPr>
            <a:spLocks noGrp="1"/>
          </p:cNvSpPr>
          <p:nvPr>
            <p:ph type="sldNum" sz="quarter" idx="12"/>
          </p:nvPr>
        </p:nvSpPr>
        <p:spPr/>
        <p:txBody>
          <a:bodyPr/>
          <a:lstStyle/>
          <a:p>
            <a:fld id="{5FEF6348-F104-489A-97CF-8E4F9CF3084C}" type="slidenum">
              <a:rPr lang="en-US" smtClean="0"/>
              <a:t>‹#›</a:t>
            </a:fld>
            <a:endParaRPr lang="en-US"/>
          </a:p>
        </p:txBody>
      </p:sp>
    </p:spTree>
    <p:extLst>
      <p:ext uri="{BB962C8B-B14F-4D97-AF65-F5344CB8AC3E}">
        <p14:creationId xmlns:p14="http://schemas.microsoft.com/office/powerpoint/2010/main" val="3088274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F3CF6-AE03-A7AF-089D-B8EE297270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E9667C-0CBC-39E4-A7EC-5559FC4730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1B0F1C-1E12-40F6-378E-13AB5DD48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5B30C9-4836-4B2E-0432-D38333E644AE}"/>
              </a:ext>
            </a:extLst>
          </p:cNvPr>
          <p:cNvSpPr>
            <a:spLocks noGrp="1"/>
          </p:cNvSpPr>
          <p:nvPr>
            <p:ph type="dt" sz="half" idx="10"/>
          </p:nvPr>
        </p:nvSpPr>
        <p:spPr/>
        <p:txBody>
          <a:bodyPr/>
          <a:lstStyle/>
          <a:p>
            <a:fld id="{C4B53BFA-D8F8-4607-9E8B-4A02FBC6B80C}" type="datetimeFigureOut">
              <a:rPr lang="en-US" smtClean="0"/>
              <a:t>7/16/24</a:t>
            </a:fld>
            <a:endParaRPr lang="en-US"/>
          </a:p>
        </p:txBody>
      </p:sp>
      <p:sp>
        <p:nvSpPr>
          <p:cNvPr id="6" name="Footer Placeholder 5">
            <a:extLst>
              <a:ext uri="{FF2B5EF4-FFF2-40B4-BE49-F238E27FC236}">
                <a16:creationId xmlns:a16="http://schemas.microsoft.com/office/drawing/2014/main" id="{3515C0AB-1E43-B3A9-ADD2-427C4E533B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E8AB31-71FC-B862-BF18-B94A0DC898BD}"/>
              </a:ext>
            </a:extLst>
          </p:cNvPr>
          <p:cNvSpPr>
            <a:spLocks noGrp="1"/>
          </p:cNvSpPr>
          <p:nvPr>
            <p:ph type="sldNum" sz="quarter" idx="12"/>
          </p:nvPr>
        </p:nvSpPr>
        <p:spPr/>
        <p:txBody>
          <a:bodyPr/>
          <a:lstStyle/>
          <a:p>
            <a:fld id="{5FEF6348-F104-489A-97CF-8E4F9CF3084C}" type="slidenum">
              <a:rPr lang="en-US" smtClean="0"/>
              <a:t>‹#›</a:t>
            </a:fld>
            <a:endParaRPr lang="en-US"/>
          </a:p>
        </p:txBody>
      </p:sp>
    </p:spTree>
    <p:extLst>
      <p:ext uri="{BB962C8B-B14F-4D97-AF65-F5344CB8AC3E}">
        <p14:creationId xmlns:p14="http://schemas.microsoft.com/office/powerpoint/2010/main" val="3151182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49C682-1083-D5AB-5472-9082B646F8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CECFC5-B661-F5FC-890B-B009EE80A8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2947C-B0C6-5D23-2C4A-FFCDDDD8FC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B53BFA-D8F8-4607-9E8B-4A02FBC6B80C}" type="datetimeFigureOut">
              <a:rPr lang="en-US" smtClean="0"/>
              <a:t>7/16/24</a:t>
            </a:fld>
            <a:endParaRPr lang="en-US"/>
          </a:p>
        </p:txBody>
      </p:sp>
      <p:sp>
        <p:nvSpPr>
          <p:cNvPr id="5" name="Footer Placeholder 4">
            <a:extLst>
              <a:ext uri="{FF2B5EF4-FFF2-40B4-BE49-F238E27FC236}">
                <a16:creationId xmlns:a16="http://schemas.microsoft.com/office/drawing/2014/main" id="{17BA692C-BEC1-B629-E0A3-8D8A1B8402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072903-13E0-22EB-5FE8-FCEFA9D94D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F6348-F104-489A-97CF-8E4F9CF3084C}" type="slidenum">
              <a:rPr lang="en-US" smtClean="0"/>
              <a:t>‹#›</a:t>
            </a:fld>
            <a:endParaRPr lang="en-US"/>
          </a:p>
        </p:txBody>
      </p:sp>
    </p:spTree>
    <p:extLst>
      <p:ext uri="{BB962C8B-B14F-4D97-AF65-F5344CB8AC3E}">
        <p14:creationId xmlns:p14="http://schemas.microsoft.com/office/powerpoint/2010/main" val="794522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5620A-CC4D-8A52-8EBC-8184D5ABF825}"/>
              </a:ext>
            </a:extLst>
          </p:cNvPr>
          <p:cNvSpPr>
            <a:spLocks noGrp="1"/>
          </p:cNvSpPr>
          <p:nvPr>
            <p:ph type="ctrTitle"/>
          </p:nvPr>
        </p:nvSpPr>
        <p:spPr/>
        <p:txBody>
          <a:bodyPr>
            <a:normAutofit fontScale="90000"/>
          </a:bodyPr>
          <a:lstStyle/>
          <a:p>
            <a:r>
              <a:rPr lang="en-US" dirty="0"/>
              <a:t>UNIT3: Processes</a:t>
            </a:r>
            <a:br>
              <a:rPr lang="en-US" dirty="0"/>
            </a:br>
            <a:r>
              <a:rPr lang="en-US" dirty="0"/>
              <a:t>UNIT4: Communication</a:t>
            </a:r>
            <a:br>
              <a:rPr lang="en-US" dirty="0"/>
            </a:br>
            <a:endParaRPr lang="en-US" dirty="0"/>
          </a:p>
        </p:txBody>
      </p:sp>
      <p:sp>
        <p:nvSpPr>
          <p:cNvPr id="3" name="Subtitle 2">
            <a:extLst>
              <a:ext uri="{FF2B5EF4-FFF2-40B4-BE49-F238E27FC236}">
                <a16:creationId xmlns:a16="http://schemas.microsoft.com/office/drawing/2014/main" id="{22EB971A-65A3-463B-45EE-A3B9472BC04E}"/>
              </a:ext>
            </a:extLst>
          </p:cNvPr>
          <p:cNvSpPr>
            <a:spLocks noGrp="1"/>
          </p:cNvSpPr>
          <p:nvPr>
            <p:ph type="subTitle" idx="1"/>
          </p:nvPr>
        </p:nvSpPr>
        <p:spPr>
          <a:xfrm>
            <a:off x="1524000" y="3821986"/>
            <a:ext cx="9144000" cy="1435813"/>
          </a:xfrm>
        </p:spPr>
        <p:txBody>
          <a:bodyPr/>
          <a:lstStyle/>
          <a:p>
            <a:r>
              <a:rPr lang="en-US"/>
              <a:t>Distributed </a:t>
            </a:r>
            <a:r>
              <a:rPr lang="en-US" dirty="0"/>
              <a:t>System </a:t>
            </a:r>
            <a:r>
              <a:rPr lang="en-US"/>
              <a:t>| </a:t>
            </a:r>
            <a:endParaRPr lang="en-US" dirty="0"/>
          </a:p>
        </p:txBody>
      </p:sp>
    </p:spTree>
    <p:extLst>
      <p:ext uri="{BB962C8B-B14F-4D97-AF65-F5344CB8AC3E}">
        <p14:creationId xmlns:p14="http://schemas.microsoft.com/office/powerpoint/2010/main" val="3815373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A41AC-E9A3-8155-8FE1-516BF6DAE84C}"/>
              </a:ext>
            </a:extLst>
          </p:cNvPr>
          <p:cNvSpPr>
            <a:spLocks noGrp="1"/>
          </p:cNvSpPr>
          <p:nvPr>
            <p:ph type="title"/>
          </p:nvPr>
        </p:nvSpPr>
        <p:spPr>
          <a:xfrm>
            <a:off x="838200" y="200739"/>
            <a:ext cx="10515600" cy="682839"/>
          </a:xfrm>
        </p:spPr>
        <p:txBody>
          <a:bodyPr vert="horz" lIns="91440" tIns="45720" rIns="91440" bIns="45720" rtlCol="0" anchor="ctr">
            <a:normAutofit/>
          </a:bodyPr>
          <a:lstStyle/>
          <a:p>
            <a:pPr algn="ctr"/>
            <a:r>
              <a:rPr lang="en-US" sz="3600" u="sng" dirty="0">
                <a:solidFill>
                  <a:schemeClr val="accent1"/>
                </a:solidFill>
                <a:latin typeface="Times New Roman" panose="02020603050405020304" pitchFamily="18" charset="0"/>
                <a:cs typeface="Times New Roman" panose="02020603050405020304" pitchFamily="18" charset="0"/>
              </a:rPr>
              <a:t>Virtualization in Distributed System</a:t>
            </a:r>
          </a:p>
        </p:txBody>
      </p:sp>
      <p:sp>
        <p:nvSpPr>
          <p:cNvPr id="3" name="Content Placeholder 2">
            <a:extLst>
              <a:ext uri="{FF2B5EF4-FFF2-40B4-BE49-F238E27FC236}">
                <a16:creationId xmlns:a16="http://schemas.microsoft.com/office/drawing/2014/main" id="{A71A2DA6-EDCF-A973-9AA1-730BA051E999}"/>
              </a:ext>
            </a:extLst>
          </p:cNvPr>
          <p:cNvSpPr>
            <a:spLocks noGrp="1"/>
          </p:cNvSpPr>
          <p:nvPr>
            <p:ph idx="1"/>
          </p:nvPr>
        </p:nvSpPr>
        <p:spPr>
          <a:xfrm>
            <a:off x="501721" y="1397286"/>
            <a:ext cx="11188557" cy="4510355"/>
          </a:xfrm>
        </p:spPr>
        <p:txBody>
          <a:bodyPr>
            <a:normAutofit/>
          </a:bodyPr>
          <a:lstStyle/>
          <a:p>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A virtual resource, such as a server, desktop, operating system, file, storage, or network, is created through the process of virtualization. </a:t>
            </a:r>
          </a:p>
          <a:p>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Virtualization’s main objective is to manage workloads by fundamentally altering conventional computing to make it more scalable. </a:t>
            </a:r>
          </a:p>
          <a:p>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It is possible to think of threads and processes as ways to do multiple tasks simultaneously. We can construct (parts of) programs that appear to run simultaneously thanks to them. Naturally, this simultaneous execution is fiction on a single-processor computer. </a:t>
            </a:r>
          </a:p>
          <a:p>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A single thread or process will only have one instruction at a time because there is only one CPU. The illusion of parallelism is achieved by moving back and forth quickly between threads and processes. </a:t>
            </a:r>
          </a:p>
          <a:p>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Resource virtualization is a term used to describe the difference between having a single CPU and being able to pretend there are multiple CPUs.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69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8ECB7-7824-E8E0-525D-952E7F180DEB}"/>
              </a:ext>
            </a:extLst>
          </p:cNvPr>
          <p:cNvSpPr>
            <a:spLocks noGrp="1"/>
          </p:cNvSpPr>
          <p:nvPr>
            <p:ph type="title"/>
          </p:nvPr>
        </p:nvSpPr>
        <p:spPr>
          <a:xfrm>
            <a:off x="838200" y="339617"/>
            <a:ext cx="10515600" cy="682839"/>
          </a:xfrm>
        </p:spPr>
        <p:txBody>
          <a:bodyPr vert="horz" lIns="91440" tIns="45720" rIns="91440" bIns="45720" rtlCol="0" anchor="ctr">
            <a:normAutofit/>
          </a:bodyPr>
          <a:lstStyle/>
          <a:p>
            <a:pPr algn="ctr"/>
            <a:r>
              <a:rPr lang="en-US" sz="3600" u="sng" dirty="0">
                <a:solidFill>
                  <a:schemeClr val="accent1"/>
                </a:solidFill>
                <a:latin typeface="Times New Roman" panose="02020603050405020304" pitchFamily="18" charset="0"/>
                <a:cs typeface="Times New Roman" panose="02020603050405020304" pitchFamily="18" charset="0"/>
              </a:rPr>
              <a:t>The Role of Virtualization in Distributed Systems:</a:t>
            </a:r>
          </a:p>
        </p:txBody>
      </p:sp>
      <p:sp>
        <p:nvSpPr>
          <p:cNvPr id="3" name="Content Placeholder 2">
            <a:extLst>
              <a:ext uri="{FF2B5EF4-FFF2-40B4-BE49-F238E27FC236}">
                <a16:creationId xmlns:a16="http://schemas.microsoft.com/office/drawing/2014/main" id="{4C7250FA-9C7C-F3F2-4A92-4EA243FF9AC8}"/>
              </a:ext>
            </a:extLst>
          </p:cNvPr>
          <p:cNvSpPr>
            <a:spLocks noGrp="1"/>
          </p:cNvSpPr>
          <p:nvPr>
            <p:ph idx="1"/>
          </p:nvPr>
        </p:nvSpPr>
        <p:spPr>
          <a:xfrm>
            <a:off x="431515" y="1407131"/>
            <a:ext cx="4715838" cy="5116529"/>
          </a:xfrm>
        </p:spPr>
        <p:txBody>
          <a:bodyPr>
            <a:normAutofit/>
          </a:bodyPr>
          <a:lstStyle/>
          <a:p>
            <a:pPr algn="just" fontAlgn="base"/>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Every (distributed) computer system actually provides a programming interface to higher-level software, as can be seen in the below Fig (a). </a:t>
            </a:r>
          </a:p>
          <a:p>
            <a:pPr algn="just" fontAlgn="base"/>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There are many various kinds of interfaces, from the fundamental instruction set that a CPU provides to the enormous selection of application programming interfaces that are included with many modern middleware systems. </a:t>
            </a:r>
          </a:p>
          <a:p>
            <a:pPr algn="just" fontAlgn="base"/>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To emulate the behavior of another system, virtualization essentially involves extending or replacing an existing interface, as seen in Fig (b).</a:t>
            </a:r>
            <a:endParaRPr lang="en-US" sz="2200" dirty="0">
              <a:latin typeface="Times New Roman" panose="02020603050405020304" pitchFamily="18" charset="0"/>
              <a:cs typeface="Times New Roman" panose="02020603050405020304" pitchFamily="18" charset="0"/>
            </a:endParaRPr>
          </a:p>
        </p:txBody>
      </p:sp>
      <p:pic>
        <p:nvPicPr>
          <p:cNvPr id="3074" name="Picture 2" descr="Lightbox">
            <a:extLst>
              <a:ext uri="{FF2B5EF4-FFF2-40B4-BE49-F238E27FC236}">
                <a16:creationId xmlns:a16="http://schemas.microsoft.com/office/drawing/2014/main" id="{1302F26B-48DD-7786-2CD3-237DCCE1AC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5316" y="934519"/>
            <a:ext cx="5674118" cy="4762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18C971B-5A61-8A72-B755-8AED2CD51A6F}"/>
              </a:ext>
            </a:extLst>
          </p:cNvPr>
          <p:cNvSpPr txBox="1"/>
          <p:nvPr/>
        </p:nvSpPr>
        <p:spPr>
          <a:xfrm>
            <a:off x="5463283" y="4953985"/>
            <a:ext cx="6728717" cy="1938992"/>
          </a:xfrm>
          <a:prstGeom prst="rect">
            <a:avLst/>
          </a:prstGeom>
          <a:noFill/>
        </p:spPr>
        <p:txBody>
          <a:bodyPr wrap="square">
            <a:spAutoFit/>
          </a:bodyPr>
          <a:lstStyle/>
          <a:p>
            <a:r>
              <a:rPr lang="en-US" sz="2000" b="0" i="0" dirty="0">
                <a:solidFill>
                  <a:schemeClr val="accent1"/>
                </a:solidFill>
                <a:effectLst/>
                <a:highlight>
                  <a:srgbClr val="FFFFFF"/>
                </a:highlight>
                <a:latin typeface="Times New Roman" panose="02020603050405020304" pitchFamily="18" charset="0"/>
                <a:cs typeface="Times New Roman" panose="02020603050405020304" pitchFamily="18" charset="0"/>
              </a:rPr>
              <a:t>By effectively having each application run on its own virtual computer, possibly with the associated libraries and operating system, which in turn run on a common platform, virtualization can help minimize the diversity of platforms and machines. A high degree of portability and flexibility is offered by virtualization.</a:t>
            </a:r>
            <a:endParaRPr lang="en-US" sz="20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27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A0C84-FB0A-32D7-457B-90A2062534A6}"/>
              </a:ext>
            </a:extLst>
          </p:cNvPr>
          <p:cNvSpPr>
            <a:spLocks noGrp="1"/>
          </p:cNvSpPr>
          <p:nvPr>
            <p:ph type="title"/>
          </p:nvPr>
        </p:nvSpPr>
        <p:spPr>
          <a:xfrm>
            <a:off x="838200" y="308795"/>
            <a:ext cx="10515600" cy="744484"/>
          </a:xfrm>
        </p:spPr>
        <p:txBody>
          <a:bodyPr vert="horz" lIns="91440" tIns="45720" rIns="91440" bIns="45720" rtlCol="0" anchor="ctr">
            <a:normAutofit/>
          </a:bodyPr>
          <a:lstStyle/>
          <a:p>
            <a:pPr algn="ctr"/>
            <a:r>
              <a:rPr lang="en-US" sz="3600" u="sng" dirty="0">
                <a:solidFill>
                  <a:schemeClr val="accent1"/>
                </a:solidFill>
                <a:latin typeface="Times New Roman" panose="02020603050405020304" pitchFamily="18" charset="0"/>
                <a:cs typeface="Times New Roman" panose="02020603050405020304" pitchFamily="18" charset="0"/>
              </a:rPr>
              <a:t>Architectures of Virtual Machines : </a:t>
            </a:r>
          </a:p>
        </p:txBody>
      </p:sp>
      <p:sp>
        <p:nvSpPr>
          <p:cNvPr id="3" name="Content Placeholder 2">
            <a:extLst>
              <a:ext uri="{FF2B5EF4-FFF2-40B4-BE49-F238E27FC236}">
                <a16:creationId xmlns:a16="http://schemas.microsoft.com/office/drawing/2014/main" id="{95E865BC-4AD3-2172-ED8E-219F1A2EEFDE}"/>
              </a:ext>
            </a:extLst>
          </p:cNvPr>
          <p:cNvSpPr>
            <a:spLocks noGrp="1"/>
          </p:cNvSpPr>
          <p:nvPr>
            <p:ph idx="1"/>
          </p:nvPr>
        </p:nvSpPr>
        <p:spPr>
          <a:xfrm>
            <a:off x="544530" y="1315093"/>
            <a:ext cx="11065268" cy="3164440"/>
          </a:xfrm>
        </p:spPr>
        <p:txBody>
          <a:bodyPr>
            <a:normAutofit/>
          </a:bodyPr>
          <a:lstStyle/>
          <a:p>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Understanding the variations in virtualization requires an understanding of the common four types of interfaces that computer systems provide, at four different levels.</a:t>
            </a:r>
          </a:p>
          <a:p>
            <a:pPr marL="914400" lvl="1" indent="-457200">
              <a:buFont typeface="+mj-lt"/>
              <a:buAutoNum type="arabicPeriod"/>
            </a:pPr>
            <a:r>
              <a:rPr lang="en-US" sz="2000" b="0" i="0" dirty="0">
                <a:solidFill>
                  <a:schemeClr val="accent1"/>
                </a:solidFill>
                <a:effectLst/>
                <a:highlight>
                  <a:srgbClr val="FFFFFF"/>
                </a:highlight>
                <a:latin typeface="Times New Roman" panose="02020603050405020304" pitchFamily="18" charset="0"/>
                <a:cs typeface="Times New Roman" panose="02020603050405020304" pitchFamily="18" charset="0"/>
              </a:rPr>
              <a:t>A point of contact between hardware and software, made up of commands that can be executed by any application.</a:t>
            </a:r>
          </a:p>
          <a:p>
            <a:pPr marL="914400" lvl="1" indent="-457200">
              <a:buFont typeface="+mj-lt"/>
              <a:buAutoNum type="arabicPeriod"/>
            </a:pPr>
            <a:r>
              <a:rPr lang="en-US" sz="2000" b="0" i="0" dirty="0">
                <a:solidFill>
                  <a:schemeClr val="accent1"/>
                </a:solidFill>
                <a:effectLst/>
                <a:highlight>
                  <a:srgbClr val="FFFFFF"/>
                </a:highlight>
                <a:latin typeface="Times New Roman" panose="02020603050405020304" pitchFamily="18" charset="0"/>
                <a:cs typeface="Times New Roman" panose="02020603050405020304" pitchFamily="18" charset="0"/>
              </a:rPr>
              <a:t>A point of contact between hardware and software that is made up of machine instructions that are only accessible to privileged programs, such as an operating system.</a:t>
            </a:r>
          </a:p>
          <a:p>
            <a:pPr marL="914400" lvl="1" indent="-457200">
              <a:buFont typeface="+mj-lt"/>
              <a:buAutoNum type="arabicPeriod"/>
            </a:pPr>
            <a:r>
              <a:rPr lang="en-US" sz="2000" b="0" i="0" dirty="0">
                <a:solidFill>
                  <a:schemeClr val="accent1"/>
                </a:solidFill>
                <a:effectLst/>
                <a:highlight>
                  <a:srgbClr val="FFFFFF"/>
                </a:highlight>
                <a:latin typeface="Times New Roman" panose="02020603050405020304" pitchFamily="18" charset="0"/>
                <a:cs typeface="Times New Roman" panose="02020603050405020304" pitchFamily="18" charset="0"/>
              </a:rPr>
              <a:t>An operating system interface that is made up of system calls.</a:t>
            </a:r>
          </a:p>
          <a:p>
            <a:pPr marL="914400" lvl="1" indent="-457200">
              <a:buFont typeface="+mj-lt"/>
              <a:buAutoNum type="arabicPeriod"/>
            </a:pPr>
            <a:r>
              <a:rPr lang="en-US" sz="2000" b="0" i="0" dirty="0">
                <a:solidFill>
                  <a:schemeClr val="accent1"/>
                </a:solidFill>
                <a:effectLst/>
                <a:highlight>
                  <a:srgbClr val="FFFFFF"/>
                </a:highlight>
                <a:latin typeface="Times New Roman" panose="02020603050405020304" pitchFamily="18" charset="0"/>
                <a:cs typeface="Times New Roman" panose="02020603050405020304" pitchFamily="18" charset="0"/>
              </a:rPr>
              <a:t>An interface made up of library calls, which often constitutes an API (application programming interface) (API).</a:t>
            </a:r>
          </a:p>
        </p:txBody>
      </p:sp>
      <p:pic>
        <p:nvPicPr>
          <p:cNvPr id="5" name="Picture 4">
            <a:extLst>
              <a:ext uri="{FF2B5EF4-FFF2-40B4-BE49-F238E27FC236}">
                <a16:creationId xmlns:a16="http://schemas.microsoft.com/office/drawing/2014/main" id="{B783A2CE-234F-7D16-3142-0380D50C0A26}"/>
              </a:ext>
            </a:extLst>
          </p:cNvPr>
          <p:cNvPicPr>
            <a:picLocks noChangeAspect="1"/>
          </p:cNvPicPr>
          <p:nvPr/>
        </p:nvPicPr>
        <p:blipFill>
          <a:blip r:embed="rId2"/>
          <a:stretch>
            <a:fillRect/>
          </a:stretch>
        </p:blipFill>
        <p:spPr>
          <a:xfrm>
            <a:off x="6226140" y="3863471"/>
            <a:ext cx="5826182" cy="2961374"/>
          </a:xfrm>
          <a:prstGeom prst="rect">
            <a:avLst/>
          </a:prstGeom>
        </p:spPr>
      </p:pic>
      <p:sp>
        <p:nvSpPr>
          <p:cNvPr id="7" name="TextBox 6">
            <a:extLst>
              <a:ext uri="{FF2B5EF4-FFF2-40B4-BE49-F238E27FC236}">
                <a16:creationId xmlns:a16="http://schemas.microsoft.com/office/drawing/2014/main" id="{B62E3945-152C-BFDB-9B9F-097394666AD2}"/>
              </a:ext>
            </a:extLst>
          </p:cNvPr>
          <p:cNvSpPr txBox="1"/>
          <p:nvPr/>
        </p:nvSpPr>
        <p:spPr>
          <a:xfrm>
            <a:off x="1007722" y="4898876"/>
            <a:ext cx="5088278" cy="1015663"/>
          </a:xfrm>
          <a:prstGeom prst="rect">
            <a:avLst/>
          </a:prstGeom>
          <a:noFill/>
        </p:spPr>
        <p:txBody>
          <a:bodyPr wrap="square">
            <a:spAutoFit/>
          </a:bodyPr>
          <a:lstStyle/>
          <a:p>
            <a:r>
              <a:rPr lang="en-US" sz="2000" b="0" i="0" dirty="0">
                <a:solidFill>
                  <a:srgbClr val="273239"/>
                </a:solidFill>
                <a:effectLst/>
                <a:highlight>
                  <a:srgbClr val="FFFFFF"/>
                </a:highlight>
                <a:latin typeface="Times New Roman" panose="02020603050405020304" pitchFamily="18" charset="0"/>
                <a:cs typeface="Times New Roman" panose="02020603050405020304" pitchFamily="18" charset="0"/>
              </a:rPr>
              <a:t>The following figure illustrates these various categories. The goal of virtualization is to replicate the functionality of these interfaces.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899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00E68-C53C-99DD-2835-47F6D4C1600D}"/>
              </a:ext>
            </a:extLst>
          </p:cNvPr>
          <p:cNvSpPr>
            <a:spLocks noGrp="1"/>
          </p:cNvSpPr>
          <p:nvPr>
            <p:ph idx="1"/>
          </p:nvPr>
        </p:nvSpPr>
        <p:spPr>
          <a:xfrm>
            <a:off x="431515" y="390418"/>
            <a:ext cx="11311847" cy="3308279"/>
          </a:xfrm>
        </p:spPr>
        <p:txBody>
          <a:bodyPr>
            <a:normAutofit/>
          </a:bodyPr>
          <a:lstStyle/>
          <a:p>
            <a:pPr algn="just" fontAlgn="base"/>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Virtualization can happen in one of two ways. First, we can create a run-time system, which effectively offers an abstract instruction set for use in running programs. Instructions can be mimicked, as is done when running Windows applications on UNIX platforms, or they can be interpreted, as is the case for the Java runtime environment. Keep in mind that in the latter scenario, the emulator will also need to replicate how system calls behave, which has historically proven to be anything but simple. This kind of virtualization emphasizes that virtualization is primarily only done for a single process by referring to a process virtual machine.</a:t>
            </a:r>
          </a:p>
          <a:p>
            <a:pPr algn="just" fontAlgn="base"/>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An alternative method of virtualization is to offer a system that is effectively constructed as a layer that entirely shields the original hardware while exposing the entire instruction set of that hardware (or other hardware) as an interface. </a:t>
            </a:r>
          </a:p>
          <a:p>
            <a:endParaRPr lang="en-US" sz="2200" dirty="0">
              <a:latin typeface="Times New Roman" panose="02020603050405020304" pitchFamily="18" charset="0"/>
              <a:cs typeface="Times New Roman" panose="02020603050405020304" pitchFamily="18" charset="0"/>
            </a:endParaRPr>
          </a:p>
        </p:txBody>
      </p:sp>
      <p:pic>
        <p:nvPicPr>
          <p:cNvPr id="5122" name="Picture 2" descr="Virtualization in Distributed Systems | by Sertsedengle Shewandagn | Medium">
            <a:extLst>
              <a:ext uri="{FF2B5EF4-FFF2-40B4-BE49-F238E27FC236}">
                <a16:creationId xmlns:a16="http://schemas.microsoft.com/office/drawing/2014/main" id="{8B23ABFC-DCF3-4F49-6793-3A4990F09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6487" y="3698697"/>
            <a:ext cx="5867239" cy="3089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19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376FA-20F8-EDC6-C33A-164443F16B16}"/>
              </a:ext>
            </a:extLst>
          </p:cNvPr>
          <p:cNvSpPr>
            <a:spLocks noGrp="1"/>
          </p:cNvSpPr>
          <p:nvPr>
            <p:ph type="title"/>
          </p:nvPr>
        </p:nvSpPr>
        <p:spPr>
          <a:xfrm>
            <a:off x="745732" y="169917"/>
            <a:ext cx="10515600" cy="775306"/>
          </a:xfrm>
        </p:spPr>
        <p:txBody>
          <a:bodyPr vert="horz" lIns="91440" tIns="45720" rIns="91440" bIns="45720" rtlCol="0" anchor="ctr">
            <a:normAutofit/>
          </a:bodyPr>
          <a:lstStyle/>
          <a:p>
            <a:pPr algn="ctr"/>
            <a:r>
              <a:rPr lang="en-US" sz="3600" u="sng" dirty="0">
                <a:solidFill>
                  <a:schemeClr val="accent1"/>
                </a:solidFill>
                <a:latin typeface="Times New Roman" panose="02020603050405020304" pitchFamily="18" charset="0"/>
                <a:cs typeface="Times New Roman" panose="02020603050405020304" pitchFamily="18" charset="0"/>
              </a:rPr>
              <a:t>Clients and Servers in Distributed System</a:t>
            </a:r>
          </a:p>
        </p:txBody>
      </p:sp>
      <p:sp>
        <p:nvSpPr>
          <p:cNvPr id="3" name="Content Placeholder 2">
            <a:extLst>
              <a:ext uri="{FF2B5EF4-FFF2-40B4-BE49-F238E27FC236}">
                <a16:creationId xmlns:a16="http://schemas.microsoft.com/office/drawing/2014/main" id="{0DCD5C90-BA9E-E29B-B7AE-D25B95B39152}"/>
              </a:ext>
            </a:extLst>
          </p:cNvPr>
          <p:cNvSpPr>
            <a:spLocks noGrp="1"/>
          </p:cNvSpPr>
          <p:nvPr>
            <p:ph idx="1"/>
          </p:nvPr>
        </p:nvSpPr>
        <p:spPr>
          <a:xfrm>
            <a:off x="410966" y="1273996"/>
            <a:ext cx="11578975" cy="5584004"/>
          </a:xfrm>
        </p:spPr>
        <p:txBody>
          <a:bodyPr>
            <a:noAutofit/>
          </a:bodyPr>
          <a:lstStyle/>
          <a:p>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In a distributed system, the concepts of clients and servers are fundamental to understanding how tasks are divided, executed, and managed across multiple computers or nodes within the network. Here's an overview of clients and servers in a distributed system:</a:t>
            </a:r>
          </a:p>
          <a:p>
            <a:pPr marL="0" indent="0" algn="ctr">
              <a:buNone/>
            </a:pPr>
            <a:r>
              <a:rPr lang="en-US" sz="2400" b="1" i="0" u="sng" dirty="0">
                <a:solidFill>
                  <a:srgbClr val="0D0D0D"/>
                </a:solidFill>
                <a:effectLst/>
                <a:highlight>
                  <a:srgbClr val="FFFFFF"/>
                </a:highlight>
                <a:latin typeface="Times New Roman" panose="02020603050405020304" pitchFamily="18" charset="0"/>
                <a:cs typeface="Times New Roman" panose="02020603050405020304" pitchFamily="18" charset="0"/>
              </a:rPr>
              <a:t>Clients</a:t>
            </a: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Definition</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Clients are the endpoints in a distributed system that request services or resources from other nodes, typically servers. They are often the interfaces through which users interact with the system.</a:t>
            </a: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Role</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primary role of a client is to initiate communication by sending requests to servers and then handling the responses from these servers.</a:t>
            </a: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Characteristics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User-Facing</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Clients are usually applications or devices used by end-users (e.g., web browsers, mobile apps).</a:t>
            </a:r>
          </a:p>
          <a:p>
            <a:pPr marL="742950" lvl="1" indent="-285750"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Resource Access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Clients depend on servers for accessing and retrieving data, processing power, and other resources.</a:t>
            </a:r>
          </a:p>
          <a:p>
            <a:pPr marL="742950" lvl="1" indent="-285750"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Stateless or Stateful</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Clients can be stateless (where each request is independent) or stateful (where some state is maintained across requests).</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472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16BC59-7274-4184-0396-2CD3F55C27C1}"/>
              </a:ext>
            </a:extLst>
          </p:cNvPr>
          <p:cNvSpPr>
            <a:spLocks noGrp="1"/>
          </p:cNvSpPr>
          <p:nvPr>
            <p:ph idx="1"/>
          </p:nvPr>
        </p:nvSpPr>
        <p:spPr>
          <a:xfrm>
            <a:off x="0" y="719191"/>
            <a:ext cx="11352944" cy="5784351"/>
          </a:xfrm>
        </p:spPr>
        <p:txBody>
          <a:bodyPr>
            <a:normAutofit/>
          </a:bodyPr>
          <a:lstStyle/>
          <a:p>
            <a:pPr marL="0" indent="0" algn="ctr">
              <a:buNone/>
            </a:pPr>
            <a:r>
              <a:rPr lang="en-US" sz="2400" b="1" i="0" u="sng" dirty="0">
                <a:solidFill>
                  <a:srgbClr val="0D0D0D"/>
                </a:solidFill>
                <a:effectLst/>
                <a:highlight>
                  <a:srgbClr val="FFFFFF"/>
                </a:highlight>
                <a:latin typeface="Times New Roman" panose="02020603050405020304" pitchFamily="18" charset="0"/>
                <a:cs typeface="Times New Roman" panose="02020603050405020304" pitchFamily="18" charset="0"/>
              </a:rPr>
              <a:t>Servers</a:t>
            </a:r>
          </a:p>
          <a:p>
            <a:pPr marL="0" indent="0" algn="ctr">
              <a:buNone/>
            </a:pPr>
            <a:endParaRPr lang="en-US" sz="2200" b="1" i="0" u="sng"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Definition</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Servers are the nodes in a distributed system that provide services or resources in response to requests from clients.</a:t>
            </a: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Role</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primary role of a server is to listen for client requests, process them, and send back the appropriate responses.</a:t>
            </a: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Characteristics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Service Provider</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Servers offer various services such as data storage, computation, file serving, or running applications.</a:t>
            </a:r>
          </a:p>
          <a:p>
            <a:pPr marL="742950" lvl="1" indent="-285750"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Resource Management</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Servers manage and control access to resources like databases, file systems, and computing power.</a:t>
            </a:r>
          </a:p>
          <a:p>
            <a:pPr marL="742950" lvl="1" indent="-285750"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Concurrent Handling</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Servers are designed to handle multiple client requests simultaneously, often through mechanisms like multi-threading or asynchronous processing.</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57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2BB39-DF4F-2390-E387-8D7C033E663B}"/>
              </a:ext>
            </a:extLst>
          </p:cNvPr>
          <p:cNvSpPr>
            <a:spLocks noGrp="1"/>
          </p:cNvSpPr>
          <p:nvPr>
            <p:ph type="title"/>
          </p:nvPr>
        </p:nvSpPr>
        <p:spPr>
          <a:xfrm>
            <a:off x="838200" y="211013"/>
            <a:ext cx="10515600" cy="785581"/>
          </a:xfrm>
        </p:spPr>
        <p:txBody>
          <a:bodyPr vert="horz" lIns="91440" tIns="45720" rIns="91440" bIns="45720" rtlCol="0" anchor="ctr">
            <a:normAutofit/>
          </a:bodyPr>
          <a:lstStyle/>
          <a:p>
            <a:pPr algn="ctr"/>
            <a:r>
              <a:rPr lang="en-US" sz="3600" u="sng" dirty="0">
                <a:solidFill>
                  <a:schemeClr val="accent1"/>
                </a:solidFill>
                <a:latin typeface="Times New Roman" panose="02020603050405020304" pitchFamily="18" charset="0"/>
                <a:cs typeface="Times New Roman" panose="02020603050405020304" pitchFamily="18" charset="0"/>
              </a:rPr>
              <a:t>Interaction Between Clients and Servers</a:t>
            </a:r>
          </a:p>
        </p:txBody>
      </p:sp>
      <p:sp>
        <p:nvSpPr>
          <p:cNvPr id="3" name="Content Placeholder 2">
            <a:extLst>
              <a:ext uri="{FF2B5EF4-FFF2-40B4-BE49-F238E27FC236}">
                <a16:creationId xmlns:a16="http://schemas.microsoft.com/office/drawing/2014/main" id="{E475192A-50F1-B103-693D-C4F706B9C1A9}"/>
              </a:ext>
            </a:extLst>
          </p:cNvPr>
          <p:cNvSpPr>
            <a:spLocks noGrp="1"/>
          </p:cNvSpPr>
          <p:nvPr>
            <p:ph idx="1"/>
          </p:nvPr>
        </p:nvSpPr>
        <p:spPr>
          <a:xfrm>
            <a:off x="421240" y="1253446"/>
            <a:ext cx="11363218" cy="5291191"/>
          </a:xfrm>
        </p:spPr>
        <p:txBody>
          <a:bodyPr>
            <a:normAutofit/>
          </a:bodyPr>
          <a:lstStyle/>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Communication Protocols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Clients and servers communicate over a network using various protocols. Common protocols include:</a:t>
            </a:r>
          </a:p>
          <a:p>
            <a:pPr marL="742950" lvl="1" indent="-285750"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HTTP/HTTPS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Used for web services.</a:t>
            </a:r>
          </a:p>
          <a:p>
            <a:pPr marL="742950" lvl="1" indent="-285750"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TCP/IP</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For general data transmission.</a:t>
            </a:r>
          </a:p>
          <a:p>
            <a:pPr marL="742950" lvl="1" indent="-285750"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RPC (Remote Procedure Call)</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Allows a program to cause a procedure to execute in another address space.</a:t>
            </a:r>
          </a:p>
          <a:p>
            <a:pPr marL="742950" lvl="1" indent="-285750"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SOAP, REST</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Web service protocols.</a:t>
            </a: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Request-Response Model</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interaction is typically based on a request-response model where:</a:t>
            </a:r>
          </a:p>
          <a:p>
            <a:pPr marL="742950" lvl="1" indent="-285750" algn="l">
              <a:buFont typeface="+mj-lt"/>
              <a:buAutoNum type="arabicPeriod"/>
            </a:pP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The client sends a request to the server.</a:t>
            </a:r>
          </a:p>
          <a:p>
            <a:pPr marL="742950" lvl="1" indent="-285750" algn="l">
              <a:buFont typeface="+mj-lt"/>
              <a:buAutoNum type="arabicPeriod"/>
            </a:pP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The server processes the request.</a:t>
            </a:r>
          </a:p>
          <a:p>
            <a:pPr marL="742950" lvl="1" indent="-285750" algn="l">
              <a:buFont typeface="+mj-lt"/>
              <a:buAutoNum type="arabicPeriod"/>
            </a:pP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The server sends back a response to the client.</a:t>
            </a: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Middleware</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Middleware can facilitate communication between clients and servers by providing various services like authentication, load balancing, and data transformation.</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1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C19D02-7DB3-9032-EBD1-4D6D7BA86613}"/>
              </a:ext>
            </a:extLst>
          </p:cNvPr>
          <p:cNvSpPr>
            <a:spLocks noGrp="1"/>
          </p:cNvSpPr>
          <p:nvPr>
            <p:ph idx="1"/>
          </p:nvPr>
        </p:nvSpPr>
        <p:spPr>
          <a:xfrm>
            <a:off x="441789" y="318498"/>
            <a:ext cx="11383766" cy="6369977"/>
          </a:xfrm>
        </p:spPr>
        <p:txBody>
          <a:bodyPr>
            <a:noAutofit/>
          </a:bodyPr>
          <a:lstStyle/>
          <a:p>
            <a:pPr marL="0" indent="0" algn="ctr">
              <a:buNone/>
            </a:pPr>
            <a:r>
              <a:rPr lang="en-US" sz="2400" b="1" i="0" u="sng" dirty="0">
                <a:solidFill>
                  <a:schemeClr val="accent1"/>
                </a:solidFill>
                <a:effectLst/>
                <a:highlight>
                  <a:srgbClr val="FFFFFF"/>
                </a:highlight>
                <a:latin typeface="Times New Roman" panose="02020603050405020304" pitchFamily="18" charset="0"/>
                <a:cs typeface="Times New Roman" panose="02020603050405020304" pitchFamily="18" charset="0"/>
              </a:rPr>
              <a:t>Examples</a:t>
            </a:r>
          </a:p>
          <a:p>
            <a:pPr marL="457200" indent="-457200"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Web Browsing</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 web browser (client) requests a web page from a web server. The server processes this request and sends back the web page content.</a:t>
            </a:r>
          </a:p>
          <a:p>
            <a:pPr marL="457200" indent="-457200"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Email Services</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An email client requests to send or receive emails from an email server. The server processes these requests accordingly.</a:t>
            </a:r>
          </a:p>
          <a:p>
            <a:pPr marL="457200" indent="-457200"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Database Access</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 client application requests data from a database server, which retrieves the data and sends it back to the client.</a:t>
            </a:r>
          </a:p>
          <a:p>
            <a:pPr marL="0" indent="0" algn="ctr">
              <a:buNone/>
            </a:pPr>
            <a:r>
              <a:rPr lang="en-US" sz="2400" b="1" i="0" u="sng" dirty="0">
                <a:solidFill>
                  <a:schemeClr val="accent1"/>
                </a:solidFill>
                <a:effectLst/>
                <a:highlight>
                  <a:srgbClr val="FFFFFF"/>
                </a:highlight>
                <a:latin typeface="Times New Roman" panose="02020603050405020304" pitchFamily="18" charset="0"/>
                <a:cs typeface="Times New Roman" panose="02020603050405020304" pitchFamily="18" charset="0"/>
              </a:rPr>
              <a:t>Benefits of Client-Server Architecture</a:t>
            </a:r>
          </a:p>
          <a:p>
            <a:pPr marL="457200" indent="-457200"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Scalability</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Servers can be scaled independently to handle increased load.</a:t>
            </a:r>
          </a:p>
          <a:p>
            <a:pPr marL="457200" indent="-457200"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Manageability</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Centralized servers make it easier to manage, update, and secure the system.</a:t>
            </a:r>
          </a:p>
          <a:p>
            <a:pPr marL="457200" indent="-457200"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Resource Optimization</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Efficient use of resources since clients only use what they need and servers optimize resource allocation.</a:t>
            </a:r>
          </a:p>
          <a:p>
            <a:pPr marL="0" indent="0" algn="ctr">
              <a:buNone/>
            </a:pPr>
            <a:r>
              <a:rPr lang="en-US" sz="2400" b="1" i="0" u="sng" dirty="0">
                <a:solidFill>
                  <a:schemeClr val="accent1"/>
                </a:solidFill>
                <a:effectLst/>
                <a:highlight>
                  <a:srgbClr val="FFFFFF"/>
                </a:highlight>
                <a:latin typeface="Times New Roman" panose="02020603050405020304" pitchFamily="18" charset="0"/>
                <a:cs typeface="Times New Roman" panose="02020603050405020304" pitchFamily="18" charset="0"/>
              </a:rPr>
              <a:t>Challenges</a:t>
            </a:r>
          </a:p>
          <a:p>
            <a:pPr marL="457200" indent="-457200"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Network Dependency</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system relies heavily on network stability and performance.</a:t>
            </a:r>
          </a:p>
          <a:p>
            <a:pPr marL="457200" indent="-457200"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Single Points of Failure</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If a critical server fails, it can affect all clients depending on its services.</a:t>
            </a:r>
          </a:p>
          <a:p>
            <a:pPr marL="457200" indent="-457200"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Security</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Ensuring secure communication and data transfer between clients and servers is crucial</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33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987D2-C0F9-1405-C1A0-B6E356428712}"/>
              </a:ext>
            </a:extLst>
          </p:cNvPr>
          <p:cNvSpPr>
            <a:spLocks noGrp="1"/>
          </p:cNvSpPr>
          <p:nvPr>
            <p:ph type="title"/>
          </p:nvPr>
        </p:nvSpPr>
        <p:spPr>
          <a:xfrm>
            <a:off x="838200" y="221287"/>
            <a:ext cx="10515600" cy="765032"/>
          </a:xfrm>
        </p:spPr>
        <p:txBody>
          <a:bodyPr vert="horz" lIns="91440" tIns="45720" rIns="91440" bIns="45720" rtlCol="0" anchor="ctr">
            <a:normAutofit/>
          </a:bodyPr>
          <a:lstStyle/>
          <a:p>
            <a:pPr algn="ctr"/>
            <a:r>
              <a:rPr lang="en-US" sz="3600" u="sng" dirty="0">
                <a:solidFill>
                  <a:schemeClr val="accent1"/>
                </a:solidFill>
                <a:latin typeface="Times New Roman" panose="02020603050405020304" pitchFamily="18" charset="0"/>
                <a:cs typeface="Times New Roman" panose="02020603050405020304" pitchFamily="18" charset="0"/>
              </a:rPr>
              <a:t>Code Migration in Distributed System</a:t>
            </a:r>
          </a:p>
        </p:txBody>
      </p:sp>
      <p:sp>
        <p:nvSpPr>
          <p:cNvPr id="3" name="Content Placeholder 2">
            <a:extLst>
              <a:ext uri="{FF2B5EF4-FFF2-40B4-BE49-F238E27FC236}">
                <a16:creationId xmlns:a16="http://schemas.microsoft.com/office/drawing/2014/main" id="{99B13423-6934-292C-2CE2-ED1AAB864F7E}"/>
              </a:ext>
            </a:extLst>
          </p:cNvPr>
          <p:cNvSpPr>
            <a:spLocks noGrp="1"/>
          </p:cNvSpPr>
          <p:nvPr>
            <p:ph idx="1"/>
          </p:nvPr>
        </p:nvSpPr>
        <p:spPr>
          <a:xfrm>
            <a:off x="400692" y="1181528"/>
            <a:ext cx="11229654" cy="5363110"/>
          </a:xfrm>
        </p:spPr>
        <p:txBody>
          <a:bodyPr>
            <a:normAutofit/>
          </a:bodyPr>
          <a:lstStyle/>
          <a:p>
            <a:pPr marL="0" indent="0">
              <a:buNone/>
            </a:pP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Code migration in a distributed system refers to the process of moving code (along with its execution state, if necessary) from one machine or node to another within the network. This capability allows for more dynamic and flexible use of resources, improved load balancing, fault tolerance, and easier updates and maintenance. Here's a detailed look at code migration:</a:t>
            </a:r>
          </a:p>
          <a:p>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ctr">
              <a:buNone/>
            </a:pPr>
            <a:r>
              <a:rPr lang="en-US" sz="2400" b="1" i="0" u="sng" dirty="0">
                <a:solidFill>
                  <a:srgbClr val="0D0D0D"/>
                </a:solidFill>
                <a:effectLst/>
                <a:highlight>
                  <a:srgbClr val="FFFFFF"/>
                </a:highlight>
                <a:latin typeface="Times New Roman" panose="02020603050405020304" pitchFamily="18" charset="0"/>
                <a:cs typeface="Times New Roman" panose="02020603050405020304" pitchFamily="18" charset="0"/>
              </a:rPr>
              <a:t>Types of Code Migration</a:t>
            </a:r>
          </a:p>
          <a:p>
            <a:pPr marL="457200" indent="-457200"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Process Migration</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This involves moving an entire process, including its code, data, and execution state, from one machine to another. This can be challenging due to the need to preserve the state and dependencies of the process.</a:t>
            </a:r>
          </a:p>
          <a:p>
            <a:pPr marL="457200" indent="-457200"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Code Shipping</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Only the code is transferred to a different machine, where it is executed. This is simpler than full process migration as it doesn't require moving the entire execution state.</a:t>
            </a:r>
          </a:p>
          <a:p>
            <a:pPr marL="457200" indent="-457200"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Mobile Code</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Refers to code that can move between machines at runtime, such as applets, scripts, or other types of executable code.</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21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5A0DD0-E1E0-2B1A-1417-20318E665E72}"/>
              </a:ext>
            </a:extLst>
          </p:cNvPr>
          <p:cNvSpPr>
            <a:spLocks noGrp="1"/>
          </p:cNvSpPr>
          <p:nvPr>
            <p:ph idx="1"/>
          </p:nvPr>
        </p:nvSpPr>
        <p:spPr>
          <a:xfrm>
            <a:off x="380143" y="400692"/>
            <a:ext cx="11599524" cy="6195317"/>
          </a:xfrm>
        </p:spPr>
        <p:txBody>
          <a:bodyPr>
            <a:normAutofit fontScale="77500" lnSpcReduction="20000"/>
          </a:bodyPr>
          <a:lstStyle/>
          <a:p>
            <a:pPr marL="0" indent="0" algn="ctr">
              <a:buNone/>
            </a:pPr>
            <a:r>
              <a:rPr lang="en-US" sz="3100" b="1" i="0" u="sng" dirty="0">
                <a:solidFill>
                  <a:schemeClr val="accent1"/>
                </a:solidFill>
                <a:effectLst/>
                <a:highlight>
                  <a:srgbClr val="FFFFFF"/>
                </a:highlight>
                <a:latin typeface="Times New Roman" panose="02020603050405020304" pitchFamily="18" charset="0"/>
                <a:cs typeface="Times New Roman" panose="02020603050405020304" pitchFamily="18" charset="0"/>
              </a:rPr>
              <a:t>Levels of Migration</a:t>
            </a:r>
          </a:p>
          <a:p>
            <a:pPr marL="514350" indent="-514350"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Weak Mobility</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Only the code and some initial data are moved, but the execution state (e.g., program counter, call stack) is not transferred. Examples include Java applets and JavaScript.</a:t>
            </a:r>
          </a:p>
          <a:p>
            <a:pPr marL="514350" indent="-514350"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Strong Mobility</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The entire execution state of the process is moved along with the code. This allows the process to resume execution seamlessly on the new machine. Examples include some forms of virtual machine migration.</a:t>
            </a:r>
          </a:p>
          <a:p>
            <a:pPr algn="l">
              <a:buFont typeface="+mj-lt"/>
              <a:buAutoNum type="arabicPeriod"/>
            </a:pP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ctr">
              <a:buNone/>
            </a:pPr>
            <a:r>
              <a:rPr lang="en-US" sz="3100" b="1" i="0" u="sng" dirty="0">
                <a:solidFill>
                  <a:schemeClr val="accent1"/>
                </a:solidFill>
                <a:effectLst/>
                <a:highlight>
                  <a:srgbClr val="FFFFFF"/>
                </a:highlight>
                <a:latin typeface="Times New Roman" panose="02020603050405020304" pitchFamily="18" charset="0"/>
                <a:cs typeface="Times New Roman" panose="02020603050405020304" pitchFamily="18" charset="0"/>
              </a:rPr>
              <a:t>Motivations for Code Migration</a:t>
            </a:r>
          </a:p>
          <a:p>
            <a:pPr marL="514350" indent="-514350"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Load Balancing</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Distributing the computational load more evenly across the network can optimize resource use and improve performance.</a:t>
            </a:r>
          </a:p>
          <a:p>
            <a:pPr marL="514350" indent="-514350"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Fault Tolerance</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By moving processes away from nodes that are failing or undergoing maintenance, the system can continue to function without interruption.</a:t>
            </a:r>
          </a:p>
          <a:p>
            <a:pPr marL="514350" indent="-514350"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Proximity to Data</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Moving code closer to where the data is located can reduce latency and improve performance, especially in data-intensive applications.</a:t>
            </a:r>
          </a:p>
          <a:p>
            <a:pPr marL="514350" indent="-514350"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Resource Sharing</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Efficiently utilizing available resources across the network by relocating processes to underutilized nodes.</a:t>
            </a:r>
          </a:p>
          <a:p>
            <a:pPr marL="514350" indent="-514350"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Scalability</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Dynamically allocating resources as demand changes helps the system scale more effectively.</a:t>
            </a:r>
          </a:p>
          <a:p>
            <a:pPr marL="514350" indent="-514350"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Maintenance and Updates</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Easier deployment of updates and patches by moving the affected processes temporarily.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514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0F3897-E1A6-2F8E-A2EE-D8B75E4C7516}"/>
              </a:ext>
            </a:extLst>
          </p:cNvPr>
          <p:cNvPicPr>
            <a:picLocks noChangeAspect="1"/>
          </p:cNvPicPr>
          <p:nvPr/>
        </p:nvPicPr>
        <p:blipFill>
          <a:blip r:embed="rId2"/>
          <a:stretch>
            <a:fillRect/>
          </a:stretch>
        </p:blipFill>
        <p:spPr>
          <a:xfrm>
            <a:off x="823176" y="947391"/>
            <a:ext cx="10545647" cy="4963218"/>
          </a:xfrm>
          <a:prstGeom prst="rect">
            <a:avLst/>
          </a:prstGeom>
        </p:spPr>
      </p:pic>
    </p:spTree>
    <p:extLst>
      <p:ext uri="{BB962C8B-B14F-4D97-AF65-F5344CB8AC3E}">
        <p14:creationId xmlns:p14="http://schemas.microsoft.com/office/powerpoint/2010/main" val="3518128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14BA74-B9C6-0529-AA0D-EF1B1A08A949}"/>
              </a:ext>
            </a:extLst>
          </p:cNvPr>
          <p:cNvSpPr>
            <a:spLocks noGrp="1"/>
          </p:cNvSpPr>
          <p:nvPr>
            <p:ph idx="1"/>
          </p:nvPr>
        </p:nvSpPr>
        <p:spPr>
          <a:xfrm>
            <a:off x="236306" y="256854"/>
            <a:ext cx="11496782" cy="6287784"/>
          </a:xfrm>
        </p:spPr>
        <p:txBody>
          <a:bodyPr>
            <a:noAutofit/>
          </a:bodyPr>
          <a:lstStyle/>
          <a:p>
            <a:pPr marL="0" indent="0" algn="ctr">
              <a:buNone/>
            </a:pPr>
            <a:r>
              <a:rPr lang="en-US" sz="2400" b="1" i="0" u="sng" dirty="0">
                <a:solidFill>
                  <a:schemeClr val="accent1"/>
                </a:solidFill>
                <a:effectLst/>
                <a:highlight>
                  <a:srgbClr val="FFFFFF"/>
                </a:highlight>
                <a:latin typeface="Times New Roman" panose="02020603050405020304" pitchFamily="18" charset="0"/>
                <a:cs typeface="Times New Roman" panose="02020603050405020304" pitchFamily="18" charset="0"/>
              </a:rPr>
              <a:t>Mechanisms of Code Migration</a:t>
            </a:r>
          </a:p>
          <a:p>
            <a:pPr marL="457200" indent="-457200"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Checkpointing and Restarting</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Capturing the state of a process at a point in time (checkpointing) and then restarting it on another machine from that state.</a:t>
            </a:r>
          </a:p>
          <a:p>
            <a:pPr marL="457200" indent="-457200"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Virtual Machine Migration</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Moving an entire virtual machine, including its running applications, from one physical host to another. Technologies like VMware </a:t>
            </a:r>
            <a:r>
              <a:rPr lang="en-US" sz="22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vMotion</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and Xen support this.</a:t>
            </a:r>
          </a:p>
          <a:p>
            <a:pPr marL="457200" indent="-457200"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Mobile Agents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Autonomous code entities that move between nodes, carrying their own state and executing tasks.</a:t>
            </a:r>
          </a:p>
          <a:p>
            <a:pPr marL="0" indent="0" algn="l">
              <a:buNone/>
            </a:pPr>
            <a:endPar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ctr">
              <a:buNone/>
            </a:pPr>
            <a:r>
              <a:rPr lang="en-US" sz="2400" b="1" i="0" u="sng" dirty="0">
                <a:solidFill>
                  <a:schemeClr val="accent1"/>
                </a:solidFill>
                <a:effectLst/>
                <a:highlight>
                  <a:srgbClr val="FFFFFF"/>
                </a:highlight>
                <a:latin typeface="Times New Roman" panose="02020603050405020304" pitchFamily="18" charset="0"/>
                <a:cs typeface="Times New Roman" panose="02020603050405020304" pitchFamily="18" charset="0"/>
              </a:rPr>
              <a:t>Challenges</a:t>
            </a:r>
          </a:p>
          <a:p>
            <a:pPr marL="457200" indent="-457200"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State Management</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Ensuring that the execution state is accurately preserved and transferred is complex.</a:t>
            </a:r>
          </a:p>
          <a:p>
            <a:pPr marL="457200" indent="-457200"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Dependencies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Managing dependencies like files, libraries, and network connections that the migrating code might need.</a:t>
            </a:r>
          </a:p>
          <a:p>
            <a:pPr marL="457200" indent="-457200"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Security</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Safeguarding the code during transit and ensuring that the target environment is secure.</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540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1B778F-E5A7-4CC2-16CC-68A0EAADC8B1}"/>
              </a:ext>
            </a:extLst>
          </p:cNvPr>
          <p:cNvSpPr>
            <a:spLocks noGrp="1"/>
          </p:cNvSpPr>
          <p:nvPr>
            <p:ph idx="1"/>
          </p:nvPr>
        </p:nvSpPr>
        <p:spPr>
          <a:xfrm>
            <a:off x="339047" y="256854"/>
            <a:ext cx="11363218" cy="6339155"/>
          </a:xfrm>
        </p:spPr>
        <p:txBody>
          <a:bodyPr>
            <a:normAutofit/>
          </a:bodyPr>
          <a:lstStyle/>
          <a:p>
            <a:pPr marL="457200" indent="-457200" algn="l">
              <a:buFont typeface="+mj-lt"/>
              <a:buAutoNum type="arabicPeriod" startAt="4"/>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Performance Overhead</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process of migration itself can be resource-intensive and may temporarily degrade system performance.</a:t>
            </a:r>
          </a:p>
          <a:p>
            <a:pPr marL="457200" indent="-457200" algn="l">
              <a:buFont typeface="+mj-lt"/>
              <a:buAutoNum type="arabicPeriod" startAt="4"/>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Consistency</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Ensuring that data consistency is maintained, particularly in distributed databases or applications with shared state.</a:t>
            </a:r>
          </a:p>
          <a:p>
            <a:endParaRPr lang="en-US" sz="2200" dirty="0">
              <a:latin typeface="Times New Roman" panose="02020603050405020304" pitchFamily="18" charset="0"/>
              <a:cs typeface="Times New Roman" panose="02020603050405020304" pitchFamily="18" charset="0"/>
            </a:endParaRPr>
          </a:p>
          <a:p>
            <a:pPr marL="0" indent="0" algn="ctr">
              <a:buNone/>
            </a:pPr>
            <a:r>
              <a:rPr lang="en-US" sz="2400" b="1" i="0" u="sng" dirty="0">
                <a:solidFill>
                  <a:schemeClr val="accent1"/>
                </a:solidFill>
                <a:effectLst/>
                <a:highlight>
                  <a:srgbClr val="FFFFFF"/>
                </a:highlight>
                <a:latin typeface="Times New Roman" panose="02020603050405020304" pitchFamily="18" charset="0"/>
                <a:cs typeface="Times New Roman" panose="02020603050405020304" pitchFamily="18" charset="0"/>
              </a:rPr>
              <a:t>Examples and Use Cases</a:t>
            </a:r>
          </a:p>
          <a:p>
            <a:pPr marL="457200" indent="-457200"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Cloud Computing</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Virtual machines and containers in cloud environments are frequently migrated for load balancing and maintenance.</a:t>
            </a:r>
          </a:p>
          <a:p>
            <a:pPr marL="457200" indent="-457200"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Distributed Databases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Moving database shards to different nodes to balance load and improve access times.</a:t>
            </a:r>
          </a:p>
          <a:p>
            <a:pPr marL="457200" indent="-457200"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Web Services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Distributing microservices across different servers to optimize response times and resource use.</a:t>
            </a:r>
          </a:p>
          <a:p>
            <a:pPr marL="457200" indent="-457200"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Edge Computing</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Moving processing tasks closer to IoT devices to reduce latency and bandwidth usage.</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508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51E61-BBB5-5238-13E8-F6DFFADC976F}"/>
              </a:ext>
            </a:extLst>
          </p:cNvPr>
          <p:cNvSpPr>
            <a:spLocks noGrp="1"/>
          </p:cNvSpPr>
          <p:nvPr>
            <p:ph type="title"/>
          </p:nvPr>
        </p:nvSpPr>
        <p:spPr>
          <a:xfrm>
            <a:off x="838200" y="190465"/>
            <a:ext cx="10515600" cy="693113"/>
          </a:xfrm>
        </p:spPr>
        <p:txBody>
          <a:bodyPr vert="horz" lIns="91440" tIns="45720" rIns="91440" bIns="45720" rtlCol="0" anchor="ctr">
            <a:normAutofit/>
          </a:bodyPr>
          <a:lstStyle/>
          <a:p>
            <a:pPr algn="ctr"/>
            <a:r>
              <a:rPr lang="en-US" sz="3600" u="sng" dirty="0">
                <a:solidFill>
                  <a:schemeClr val="accent1"/>
                </a:solidFill>
                <a:latin typeface="Times New Roman" panose="02020603050405020304" pitchFamily="18" charset="0"/>
                <a:cs typeface="Times New Roman" panose="02020603050405020304" pitchFamily="18" charset="0"/>
              </a:rPr>
              <a:t>Foundations of Communication in DS</a:t>
            </a:r>
          </a:p>
        </p:txBody>
      </p:sp>
      <p:sp>
        <p:nvSpPr>
          <p:cNvPr id="3" name="Content Placeholder 2">
            <a:extLst>
              <a:ext uri="{FF2B5EF4-FFF2-40B4-BE49-F238E27FC236}">
                <a16:creationId xmlns:a16="http://schemas.microsoft.com/office/drawing/2014/main" id="{42DBF41E-54A1-2AEF-693D-4F433828A1FD}"/>
              </a:ext>
            </a:extLst>
          </p:cNvPr>
          <p:cNvSpPr>
            <a:spLocks noGrp="1"/>
          </p:cNvSpPr>
          <p:nvPr>
            <p:ph idx="1"/>
          </p:nvPr>
        </p:nvSpPr>
        <p:spPr>
          <a:xfrm>
            <a:off x="277401" y="1191802"/>
            <a:ext cx="11394041" cy="5373385"/>
          </a:xfrm>
        </p:spPr>
        <p:txBody>
          <a:bodyPr>
            <a:normAutofit/>
          </a:bodyPr>
          <a:lstStyle/>
          <a:p>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The foundation of communication in a distributed system is critical for ensuring that different components within the system can interact seamlessly and perform their intended functions efficiently. Communication in distributed systems involves the exchange of data and control information among various distributed nodes. </a:t>
            </a:r>
          </a:p>
          <a:p>
            <a:pPr marL="0" indent="0" algn="ctr">
              <a:buNone/>
            </a:pPr>
            <a:r>
              <a:rPr lang="en-US" sz="2400" b="1" i="0" u="sng" dirty="0">
                <a:solidFill>
                  <a:schemeClr val="accent1"/>
                </a:solidFill>
                <a:effectLst/>
                <a:highlight>
                  <a:srgbClr val="FFFFFF"/>
                </a:highlight>
                <a:latin typeface="Times New Roman" panose="02020603050405020304" pitchFamily="18" charset="0"/>
                <a:cs typeface="Times New Roman" panose="02020603050405020304" pitchFamily="18" charset="0"/>
              </a:rPr>
              <a:t>Communication Protocols</a:t>
            </a:r>
          </a:p>
          <a:p>
            <a:pPr marL="457200" indent="-457200"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Network Protocols</a:t>
            </a:r>
          </a:p>
          <a:p>
            <a:pPr marL="914400" lvl="1" indent="-457200">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TCP/IP (Transmission Control Protocol/Internet Protocol)</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chemeClr val="accent1"/>
                </a:solidFill>
                <a:effectLst/>
                <a:highlight>
                  <a:srgbClr val="FFFFFF"/>
                </a:highlight>
                <a:latin typeface="Times New Roman" panose="02020603050405020304" pitchFamily="18" charset="0"/>
                <a:cs typeface="Times New Roman" panose="02020603050405020304" pitchFamily="18" charset="0"/>
              </a:rPr>
              <a:t>The backbone of internet and distributed system communication, ensuring reliable and ordered data transmission.</a:t>
            </a:r>
          </a:p>
          <a:p>
            <a:pPr marL="914400" lvl="1" indent="-457200">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UDP (User Datagram Protocol)</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chemeClr val="accent1"/>
                </a:solidFill>
                <a:effectLst/>
                <a:highlight>
                  <a:srgbClr val="FFFFFF"/>
                </a:highlight>
                <a:latin typeface="Times New Roman" panose="02020603050405020304" pitchFamily="18" charset="0"/>
                <a:cs typeface="Times New Roman" panose="02020603050405020304" pitchFamily="18" charset="0"/>
              </a:rPr>
              <a:t>Provides faster, but less reliable, data transmission, often used in applications where speed is critical, and occasional data loss is acceptable.</a:t>
            </a:r>
          </a:p>
          <a:p>
            <a:pPr marL="457200" indent="-457200" algn="l">
              <a:buFont typeface="+mj-lt"/>
              <a:buAutoNum type="arabicPeriod"/>
            </a:pPr>
            <a:r>
              <a:rPr lang="en-US" sz="2200" b="1" dirty="0">
                <a:solidFill>
                  <a:srgbClr val="0D0D0D"/>
                </a:solidFill>
                <a:highlight>
                  <a:srgbClr val="FFFFFF"/>
                </a:highlight>
                <a:latin typeface="Times New Roman" panose="02020603050405020304" pitchFamily="18" charset="0"/>
                <a:cs typeface="Times New Roman" panose="02020603050405020304" pitchFamily="18" charset="0"/>
              </a:rPr>
              <a:t>Higher-Level Protocols</a:t>
            </a:r>
          </a:p>
          <a:p>
            <a:pPr marL="914400" lvl="1" indent="-457200">
              <a:buFont typeface="+mj-lt"/>
              <a:buAutoNum type="arabicPeriod"/>
            </a:pPr>
            <a:r>
              <a:rPr lang="en-US" sz="2000" b="1" dirty="0">
                <a:solidFill>
                  <a:srgbClr val="0D0D0D"/>
                </a:solidFill>
                <a:highlight>
                  <a:srgbClr val="FFFFFF"/>
                </a:highlight>
                <a:latin typeface="Times New Roman" panose="02020603050405020304" pitchFamily="18" charset="0"/>
                <a:cs typeface="Times New Roman" panose="02020603050405020304" pitchFamily="18" charset="0"/>
              </a:rPr>
              <a:t>HTTP/HTTPS: </a:t>
            </a:r>
            <a:r>
              <a:rPr lang="en-US" sz="2000" dirty="0">
                <a:solidFill>
                  <a:schemeClr val="accent1"/>
                </a:solidFill>
                <a:highlight>
                  <a:srgbClr val="FFFFFF"/>
                </a:highlight>
                <a:latin typeface="Times New Roman" panose="02020603050405020304" pitchFamily="18" charset="0"/>
                <a:cs typeface="Times New Roman" panose="02020603050405020304" pitchFamily="18" charset="0"/>
              </a:rPr>
              <a:t>Commonly used for web-based communication and RESTful services, ensuring secure and standardized data exchange.</a:t>
            </a:r>
          </a:p>
          <a:p>
            <a:pPr marL="914400" lvl="1" indent="-457200">
              <a:buFont typeface="+mj-lt"/>
              <a:buAutoNum type="arabicPeriod"/>
            </a:pPr>
            <a:r>
              <a:rPr lang="en-US" sz="2000" b="1" dirty="0">
                <a:solidFill>
                  <a:srgbClr val="0D0D0D"/>
                </a:solidFill>
                <a:highlight>
                  <a:srgbClr val="FFFFFF"/>
                </a:highlight>
                <a:latin typeface="Times New Roman" panose="02020603050405020304" pitchFamily="18" charset="0"/>
                <a:cs typeface="Times New Roman" panose="02020603050405020304" pitchFamily="18" charset="0"/>
              </a:rPr>
              <a:t>SMTP (Simple Mail Transfer Protocol): </a:t>
            </a:r>
            <a:r>
              <a:rPr lang="en-US" sz="2000" dirty="0">
                <a:solidFill>
                  <a:schemeClr val="accent1"/>
                </a:solidFill>
                <a:highlight>
                  <a:srgbClr val="FFFFFF"/>
                </a:highlight>
                <a:latin typeface="Times New Roman" panose="02020603050405020304" pitchFamily="18" charset="0"/>
                <a:cs typeface="Times New Roman" panose="02020603050405020304" pitchFamily="18" charset="0"/>
              </a:rPr>
              <a:t>Used for email transmission.</a:t>
            </a:r>
          </a:p>
          <a:p>
            <a:pPr marL="914400" lvl="1" indent="-457200">
              <a:buFont typeface="+mj-lt"/>
              <a:buAutoNum type="arabicPeriod"/>
            </a:pPr>
            <a:r>
              <a:rPr lang="en-US" sz="2000" b="1" dirty="0">
                <a:solidFill>
                  <a:srgbClr val="0D0D0D"/>
                </a:solidFill>
                <a:highlight>
                  <a:srgbClr val="FFFFFF"/>
                </a:highlight>
                <a:latin typeface="Times New Roman" panose="02020603050405020304" pitchFamily="18" charset="0"/>
                <a:cs typeface="Times New Roman" panose="02020603050405020304" pitchFamily="18" charset="0"/>
              </a:rPr>
              <a:t>FTP (File Transfer Protocol): </a:t>
            </a:r>
            <a:r>
              <a:rPr lang="en-US" sz="2000" dirty="0">
                <a:solidFill>
                  <a:schemeClr val="accent1"/>
                </a:solidFill>
                <a:highlight>
                  <a:srgbClr val="FFFFFF"/>
                </a:highlight>
                <a:latin typeface="Times New Roman" panose="02020603050405020304" pitchFamily="18" charset="0"/>
                <a:cs typeface="Times New Roman" panose="02020603050405020304" pitchFamily="18" charset="0"/>
              </a:rPr>
              <a:t>Used for transferring files between systems.</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560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8A634-6B5E-BBE8-2E95-517DF533FA8C}"/>
              </a:ext>
            </a:extLst>
          </p:cNvPr>
          <p:cNvSpPr>
            <a:spLocks noGrp="1"/>
          </p:cNvSpPr>
          <p:nvPr>
            <p:ph type="title"/>
          </p:nvPr>
        </p:nvSpPr>
        <p:spPr/>
        <p:txBody>
          <a:bodyPr vert="horz" lIns="91440" tIns="45720" rIns="91440" bIns="45720" rtlCol="0" anchor="ctr">
            <a:normAutofit/>
          </a:bodyPr>
          <a:lstStyle/>
          <a:p>
            <a:pPr algn="ctr"/>
            <a:r>
              <a:rPr lang="en-US" sz="3600" u="sng" dirty="0">
                <a:solidFill>
                  <a:schemeClr val="accent1"/>
                </a:solidFill>
                <a:latin typeface="Times New Roman" panose="02020603050405020304" pitchFamily="18" charset="0"/>
                <a:cs typeface="Times New Roman" panose="02020603050405020304" pitchFamily="18" charset="0"/>
              </a:rPr>
              <a:t>Remote Procedure Calls (RPCs) and </a:t>
            </a:r>
            <a:br>
              <a:rPr lang="en-US" sz="3600" u="sng" dirty="0">
                <a:solidFill>
                  <a:schemeClr val="accent1"/>
                </a:solidFill>
                <a:latin typeface="Times New Roman" panose="02020603050405020304" pitchFamily="18" charset="0"/>
                <a:cs typeface="Times New Roman" panose="02020603050405020304" pitchFamily="18" charset="0"/>
              </a:rPr>
            </a:br>
            <a:r>
              <a:rPr lang="en-US" sz="3600" u="sng" dirty="0">
                <a:solidFill>
                  <a:schemeClr val="accent1"/>
                </a:solidFill>
                <a:latin typeface="Times New Roman" panose="02020603050405020304" pitchFamily="18" charset="0"/>
                <a:cs typeface="Times New Roman" panose="02020603050405020304" pitchFamily="18" charset="0"/>
              </a:rPr>
              <a:t>Remote Method Invocation (RMI)</a:t>
            </a:r>
          </a:p>
        </p:txBody>
      </p:sp>
      <p:sp>
        <p:nvSpPr>
          <p:cNvPr id="3" name="Content Placeholder 2">
            <a:extLst>
              <a:ext uri="{FF2B5EF4-FFF2-40B4-BE49-F238E27FC236}">
                <a16:creationId xmlns:a16="http://schemas.microsoft.com/office/drawing/2014/main" id="{FABC6FD8-9E11-8077-A380-CE94B3DC54F6}"/>
              </a:ext>
            </a:extLst>
          </p:cNvPr>
          <p:cNvSpPr>
            <a:spLocks noGrp="1"/>
          </p:cNvSpPr>
          <p:nvPr>
            <p:ph idx="1"/>
          </p:nvPr>
        </p:nvSpPr>
        <p:spPr>
          <a:xfrm>
            <a:off x="657546" y="1921268"/>
            <a:ext cx="11126912" cy="4571607"/>
          </a:xfrm>
        </p:spPr>
        <p:txBody>
          <a:bodyPr>
            <a:normAutofit/>
          </a:bodyPr>
          <a:lstStyle/>
          <a:p>
            <a:pPr algn="l">
              <a:buFont typeface="Arial" panose="020B0604020202020204" pitchFamily="34" charset="0"/>
              <a:buChar char="•"/>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RPCs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Enable a program to cause a procedure to execute in another address space, abstracting the communication details and making remote interactions appear as local function calls.</a:t>
            </a:r>
          </a:p>
          <a:p>
            <a:pPr algn="l">
              <a:buFont typeface="Arial" panose="020B0604020202020204" pitchFamily="34" charset="0"/>
              <a:buChar char="•"/>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RMI</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Similar to RPCs but specifically designed for object-oriented programming, allowing objects to invoke methods on remote objects.</a:t>
            </a:r>
          </a:p>
          <a:p>
            <a:pPr algn="l">
              <a:buFont typeface="Arial" panose="020B0604020202020204" pitchFamily="34" charset="0"/>
              <a:buChar char="•"/>
            </a:pPr>
            <a:endParaRPr lang="en-US" sz="2200" dirty="0">
              <a:solidFill>
                <a:srgbClr val="0D0D0D"/>
              </a:solidFill>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200" b="1" i="0" dirty="0">
                <a:solidFill>
                  <a:schemeClr val="accent1"/>
                </a:solidFill>
                <a:effectLst/>
                <a:highlight>
                  <a:srgbClr val="FFFFFF"/>
                </a:highlight>
                <a:latin typeface="Times New Roman" panose="02020603050405020304" pitchFamily="18" charset="0"/>
                <a:cs typeface="Times New Roman" panose="02020603050405020304" pitchFamily="18" charset="0"/>
              </a:rPr>
              <a:t>Remote Procedure Call (RPC)</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 is a powerful technique for constructing </a:t>
            </a:r>
            <a:r>
              <a:rPr lang="en-US" sz="2200" b="1" i="0" dirty="0">
                <a:solidFill>
                  <a:schemeClr val="accent1"/>
                </a:solidFill>
                <a:effectLst/>
                <a:highlight>
                  <a:srgbClr val="FFFFFF"/>
                </a:highlight>
                <a:latin typeface="Times New Roman" panose="02020603050405020304" pitchFamily="18" charset="0"/>
                <a:cs typeface="Times New Roman" panose="02020603050405020304" pitchFamily="18" charset="0"/>
              </a:rPr>
              <a:t>distributed, client-server based applications</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 It is based on extending the conventional local procedure calling so that the </a:t>
            </a:r>
            <a:r>
              <a:rPr lang="en-US" sz="2200" b="1" i="0" dirty="0">
                <a:solidFill>
                  <a:schemeClr val="accent1"/>
                </a:solidFill>
                <a:effectLst/>
                <a:highlight>
                  <a:srgbClr val="FFFFFF"/>
                </a:highlight>
                <a:latin typeface="Times New Roman" panose="02020603050405020304" pitchFamily="18" charset="0"/>
                <a:cs typeface="Times New Roman" panose="02020603050405020304" pitchFamily="18" charset="0"/>
              </a:rPr>
              <a:t>called procedure need not exist in the same address space as the calling procedure</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 The two processes may be on the same system, or they may be on different systems with a network connecting them. </a:t>
            </a:r>
          </a:p>
        </p:txBody>
      </p:sp>
    </p:spTree>
    <p:extLst>
      <p:ext uri="{BB962C8B-B14F-4D97-AF65-F5344CB8AC3E}">
        <p14:creationId xmlns:p14="http://schemas.microsoft.com/office/powerpoint/2010/main" val="326566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DA2747-DB6D-B757-7CD6-ABEB5986A5CE}"/>
              </a:ext>
            </a:extLst>
          </p:cNvPr>
          <p:cNvSpPr>
            <a:spLocks noGrp="1"/>
          </p:cNvSpPr>
          <p:nvPr>
            <p:ph idx="1"/>
          </p:nvPr>
        </p:nvSpPr>
        <p:spPr>
          <a:xfrm>
            <a:off x="123290" y="166688"/>
            <a:ext cx="4325420" cy="6483206"/>
          </a:xfrm>
        </p:spPr>
        <p:txBody>
          <a:bodyPr>
            <a:normAutofit lnSpcReduction="10000"/>
          </a:bodyPr>
          <a:lstStyle/>
          <a:p>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The calling environment is suspended, procedure parameters are transferred across the network to the environment where the procedure is to execute, and the procedure is executed there. </a:t>
            </a:r>
          </a:p>
          <a:p>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When the procedure finishes and produces its results, its results are transferred back to the calling environment, where execution resumes as if returning from a regular procedure call. </a:t>
            </a:r>
          </a:p>
          <a:p>
            <a:r>
              <a:rPr lang="en-US" sz="2200" dirty="0">
                <a:solidFill>
                  <a:schemeClr val="accent1"/>
                </a:solidFill>
                <a:highlight>
                  <a:srgbClr val="FFFFFF"/>
                </a:highlight>
                <a:latin typeface="Times New Roman" panose="02020603050405020304" pitchFamily="18" charset="0"/>
                <a:cs typeface="Times New Roman" panose="02020603050405020304" pitchFamily="18" charset="0"/>
              </a:rPr>
              <a:t>NOTE: RPC is especially well suited for client-server (e.g. query-response) interaction in which the flow of control alternates between the caller and callee. Conceptually, the client and server do not both execute at the same time. Instead, the thread of execution jumps from the caller to the callee and then back again. </a:t>
            </a:r>
          </a:p>
        </p:txBody>
      </p:sp>
      <p:pic>
        <p:nvPicPr>
          <p:cNvPr id="1026" name="Picture 2" descr="Lightbox">
            <a:extLst>
              <a:ext uri="{FF2B5EF4-FFF2-40B4-BE49-F238E27FC236}">
                <a16:creationId xmlns:a16="http://schemas.microsoft.com/office/drawing/2014/main" id="{B4C71304-E07B-7866-5BED-87B5E3267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4435" y="639619"/>
            <a:ext cx="7534275" cy="601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63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F632-BC1C-B99F-2F89-F3550AB470F4}"/>
              </a:ext>
            </a:extLst>
          </p:cNvPr>
          <p:cNvSpPr>
            <a:spLocks noGrp="1"/>
          </p:cNvSpPr>
          <p:nvPr>
            <p:ph type="title"/>
          </p:nvPr>
        </p:nvSpPr>
        <p:spPr>
          <a:xfrm>
            <a:off x="139985" y="2769279"/>
            <a:ext cx="5257800" cy="754758"/>
          </a:xfrm>
        </p:spPr>
        <p:txBody>
          <a:bodyPr vert="horz" lIns="91440" tIns="45720" rIns="91440" bIns="45720" rtlCol="0" anchor="ctr">
            <a:normAutofit/>
          </a:bodyPr>
          <a:lstStyle/>
          <a:p>
            <a:pPr algn="ctr"/>
            <a:r>
              <a:rPr lang="en-US" sz="3600" u="sng" dirty="0">
                <a:solidFill>
                  <a:schemeClr val="accent1"/>
                </a:solidFill>
                <a:latin typeface="Times New Roman" panose="02020603050405020304" pitchFamily="18" charset="0"/>
                <a:cs typeface="Times New Roman" panose="02020603050405020304" pitchFamily="18" charset="0"/>
              </a:rPr>
              <a:t>Working of RPC</a:t>
            </a:r>
          </a:p>
        </p:txBody>
      </p:sp>
      <p:pic>
        <p:nvPicPr>
          <p:cNvPr id="2050" name="Picture 2" descr="Lightbox">
            <a:extLst>
              <a:ext uri="{FF2B5EF4-FFF2-40B4-BE49-F238E27FC236}">
                <a16:creationId xmlns:a16="http://schemas.microsoft.com/office/drawing/2014/main" id="{0563AC57-22BC-4F80-37DE-97667F2425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2396" y="0"/>
            <a:ext cx="5994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881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241173-D2E0-23C9-B804-92C53BAD26B3}"/>
              </a:ext>
            </a:extLst>
          </p:cNvPr>
          <p:cNvSpPr>
            <a:spLocks noGrp="1"/>
          </p:cNvSpPr>
          <p:nvPr>
            <p:ph idx="1"/>
          </p:nvPr>
        </p:nvSpPr>
        <p:spPr>
          <a:xfrm>
            <a:off x="421239" y="318499"/>
            <a:ext cx="11394042" cy="6287784"/>
          </a:xfrm>
        </p:spPr>
        <p:txBody>
          <a:bodyPr>
            <a:normAutofit/>
          </a:bodyPr>
          <a:lstStyle/>
          <a:p>
            <a:pPr algn="l" fontAlgn="base"/>
            <a:r>
              <a:rPr lang="en-US" sz="2200" b="1" i="0" dirty="0">
                <a:solidFill>
                  <a:srgbClr val="273239"/>
                </a:solidFill>
                <a:effectLst/>
                <a:highlight>
                  <a:srgbClr val="FFFFFF"/>
                </a:highlight>
                <a:latin typeface="Times New Roman" panose="02020603050405020304" pitchFamily="18" charset="0"/>
                <a:cs typeface="Times New Roman" panose="02020603050405020304" pitchFamily="18" charset="0"/>
              </a:rPr>
              <a:t>The following steps take place during a RPC :</a:t>
            </a:r>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 </a:t>
            </a:r>
          </a:p>
          <a:p>
            <a:pPr algn="l" fontAlgn="base">
              <a:buFont typeface="+mj-lt"/>
              <a:buAutoNum type="arabicPeriod"/>
            </a:pPr>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A client invokes a </a:t>
            </a:r>
            <a:r>
              <a:rPr lang="en-US" sz="2200" b="1" i="0" dirty="0">
                <a:solidFill>
                  <a:srgbClr val="273239"/>
                </a:solidFill>
                <a:effectLst/>
                <a:highlight>
                  <a:srgbClr val="FFFFFF"/>
                </a:highlight>
                <a:latin typeface="Times New Roman" panose="02020603050405020304" pitchFamily="18" charset="0"/>
                <a:cs typeface="Times New Roman" panose="02020603050405020304" pitchFamily="18" charset="0"/>
              </a:rPr>
              <a:t>client stub procedure</a:t>
            </a:r>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 passing parameters in the usual way. The client stub resides within the client’s own address space. </a:t>
            </a:r>
          </a:p>
          <a:p>
            <a:pPr algn="l" fontAlgn="base">
              <a:buFont typeface="+mj-lt"/>
              <a:buAutoNum type="arabicPeriod"/>
            </a:pPr>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The client stub </a:t>
            </a:r>
            <a:r>
              <a:rPr lang="en-US" sz="2200" b="1" i="0" dirty="0">
                <a:solidFill>
                  <a:srgbClr val="273239"/>
                </a:solidFill>
                <a:effectLst/>
                <a:highlight>
                  <a:srgbClr val="FFFFFF"/>
                </a:highlight>
                <a:latin typeface="Times New Roman" panose="02020603050405020304" pitchFamily="18" charset="0"/>
                <a:cs typeface="Times New Roman" panose="02020603050405020304" pitchFamily="18" charset="0"/>
              </a:rPr>
              <a:t>marshals(pack)</a:t>
            </a:r>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 the parameters into a message. Marshalling includes converting the representation of the parameters into a standard format, and copying each parameter into the message. </a:t>
            </a:r>
          </a:p>
          <a:p>
            <a:pPr algn="l" fontAlgn="base">
              <a:buFont typeface="+mj-lt"/>
              <a:buAutoNum type="arabicPeriod"/>
            </a:pPr>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The client stub passes the message to the transport layer, which sends it to the remote server machine. </a:t>
            </a:r>
          </a:p>
          <a:p>
            <a:pPr algn="l" fontAlgn="base">
              <a:buFont typeface="+mj-lt"/>
              <a:buAutoNum type="arabicPeriod"/>
            </a:pPr>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On the server, the transport layer passes the message to a server stub, which </a:t>
            </a:r>
            <a:r>
              <a:rPr lang="en-US" sz="2200" b="1" i="0" dirty="0">
                <a:solidFill>
                  <a:srgbClr val="273239"/>
                </a:solidFill>
                <a:effectLst/>
                <a:highlight>
                  <a:srgbClr val="FFFFFF"/>
                </a:highlight>
                <a:latin typeface="Times New Roman" panose="02020603050405020304" pitchFamily="18" charset="0"/>
                <a:cs typeface="Times New Roman" panose="02020603050405020304" pitchFamily="18" charset="0"/>
              </a:rPr>
              <a:t>demarshalls (unpack)</a:t>
            </a:r>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 the parameters and calls the desired server routine using the regular procedure call mechanism. </a:t>
            </a:r>
          </a:p>
          <a:p>
            <a:pPr algn="l" fontAlgn="base">
              <a:buFont typeface="+mj-lt"/>
              <a:buAutoNum type="arabicPeriod"/>
            </a:pPr>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When the server procedure completes, it returns to the server stub </a:t>
            </a:r>
            <a:r>
              <a:rPr lang="en-US" sz="2200" b="1" i="0" dirty="0">
                <a:solidFill>
                  <a:srgbClr val="273239"/>
                </a:solidFill>
                <a:effectLst/>
                <a:highlight>
                  <a:srgbClr val="FFFFFF"/>
                </a:highlight>
                <a:latin typeface="Times New Roman" panose="02020603050405020304" pitchFamily="18" charset="0"/>
                <a:cs typeface="Times New Roman" panose="02020603050405020304" pitchFamily="18" charset="0"/>
              </a:rPr>
              <a:t>(e.g., via a normal procedure call return)</a:t>
            </a:r>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 which marshals the return values into a message. The server stub then hands the message to the transport layer. </a:t>
            </a:r>
          </a:p>
          <a:p>
            <a:pPr algn="l" fontAlgn="base">
              <a:buFont typeface="+mj-lt"/>
              <a:buAutoNum type="arabicPeriod"/>
            </a:pPr>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The transport layer sends the result message back to the client transport layer, which hands the message back to the client stub. </a:t>
            </a:r>
          </a:p>
          <a:p>
            <a:pPr algn="l" fontAlgn="base">
              <a:buFont typeface="+mj-lt"/>
              <a:buAutoNum type="arabicPeriod"/>
            </a:pPr>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The client stub demarshalls the return parameters and execution returns to the caller.</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613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3">
            <a:extLst>
              <a:ext uri="{FF2B5EF4-FFF2-40B4-BE49-F238E27FC236}">
                <a16:creationId xmlns:a16="http://schemas.microsoft.com/office/drawing/2014/main" id="{428BEF08-4339-1EA7-C2E9-536489D755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183" y="705011"/>
            <a:ext cx="11296068" cy="5305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292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99193-5DA5-9334-55B8-C91D5BFA2989}"/>
              </a:ext>
            </a:extLst>
          </p:cNvPr>
          <p:cNvSpPr>
            <a:spLocks noGrp="1"/>
          </p:cNvSpPr>
          <p:nvPr>
            <p:ph type="title"/>
          </p:nvPr>
        </p:nvSpPr>
        <p:spPr>
          <a:xfrm>
            <a:off x="838200" y="365126"/>
            <a:ext cx="10515600" cy="600646"/>
          </a:xfrm>
        </p:spPr>
        <p:txBody>
          <a:bodyPr vert="horz" lIns="91440" tIns="45720" rIns="91440" bIns="45720" rtlCol="0" anchor="ctr">
            <a:normAutofit/>
          </a:bodyPr>
          <a:lstStyle/>
          <a:p>
            <a:pPr algn="ctr"/>
            <a:r>
              <a:rPr lang="en-US" sz="3600" u="sng" dirty="0">
                <a:solidFill>
                  <a:schemeClr val="accent1"/>
                </a:solidFill>
                <a:latin typeface="Times New Roman" panose="02020603050405020304" pitchFamily="18" charset="0"/>
                <a:cs typeface="Times New Roman" panose="02020603050405020304" pitchFamily="18" charset="0"/>
              </a:rPr>
              <a:t>RPC ISSUES :</a:t>
            </a:r>
          </a:p>
        </p:txBody>
      </p:sp>
      <p:sp>
        <p:nvSpPr>
          <p:cNvPr id="3" name="Content Placeholder 2">
            <a:extLst>
              <a:ext uri="{FF2B5EF4-FFF2-40B4-BE49-F238E27FC236}">
                <a16:creationId xmlns:a16="http://schemas.microsoft.com/office/drawing/2014/main" id="{CAF196C0-6FD2-62B7-DFF9-249BBD65E8FF}"/>
              </a:ext>
            </a:extLst>
          </p:cNvPr>
          <p:cNvSpPr>
            <a:spLocks noGrp="1"/>
          </p:cNvSpPr>
          <p:nvPr>
            <p:ph idx="1"/>
          </p:nvPr>
        </p:nvSpPr>
        <p:spPr>
          <a:xfrm>
            <a:off x="308225" y="1140431"/>
            <a:ext cx="11496782" cy="5568594"/>
          </a:xfrm>
        </p:spPr>
        <p:txBody>
          <a:bodyPr>
            <a:normAutofit/>
          </a:bodyPr>
          <a:lstStyle/>
          <a:p>
            <a:pPr marL="457200" indent="-457200" algn="l" fontAlgn="base">
              <a:buFont typeface="+mj-lt"/>
              <a:buAutoNum type="arabicPeriod"/>
            </a:pPr>
            <a:r>
              <a:rPr lang="en-US" sz="2200" b="1" i="0" dirty="0">
                <a:solidFill>
                  <a:srgbClr val="273239"/>
                </a:solidFill>
                <a:effectLst/>
                <a:highlight>
                  <a:srgbClr val="FFFFFF"/>
                </a:highlight>
                <a:latin typeface="Times New Roman" panose="02020603050405020304" pitchFamily="18" charset="0"/>
                <a:cs typeface="Times New Roman" panose="02020603050405020304" pitchFamily="18" charset="0"/>
              </a:rPr>
              <a:t>RPC Runtime:</a:t>
            </a:r>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 </a:t>
            </a:r>
          </a:p>
          <a:p>
            <a:pPr marL="914400" lvl="1" indent="-457200" fontAlgn="base">
              <a:buFont typeface="+mj-lt"/>
              <a:buAutoNum type="arabicPeriod"/>
            </a:pPr>
            <a:r>
              <a:rPr lang="en-US" sz="1800" b="0" i="0" dirty="0">
                <a:solidFill>
                  <a:srgbClr val="273239"/>
                </a:solidFill>
                <a:effectLst/>
                <a:highlight>
                  <a:srgbClr val="FFFFFF"/>
                </a:highlight>
                <a:latin typeface="Times New Roman" panose="02020603050405020304" pitchFamily="18" charset="0"/>
                <a:cs typeface="Times New Roman" panose="02020603050405020304" pitchFamily="18" charset="0"/>
              </a:rPr>
              <a:t>RPC run-time system is a library of routines and a set of services that handle the network communications that underlie the RPC mechanism. In the course of an RPC call, client-side and server-side run-time systems’ code handle </a:t>
            </a:r>
            <a:r>
              <a:rPr lang="en-US" sz="1800" b="1" i="0" dirty="0">
                <a:solidFill>
                  <a:srgbClr val="273239"/>
                </a:solidFill>
                <a:effectLst/>
                <a:highlight>
                  <a:srgbClr val="FFFFFF"/>
                </a:highlight>
                <a:latin typeface="Times New Roman" panose="02020603050405020304" pitchFamily="18" charset="0"/>
                <a:cs typeface="Times New Roman" panose="02020603050405020304" pitchFamily="18" charset="0"/>
              </a:rPr>
              <a:t>binding, establish communications over an appropriate protocol, pass call data between the client and server, and handle communications errors.</a:t>
            </a:r>
            <a:r>
              <a:rPr lang="en-US" sz="1800" b="0" i="0" dirty="0">
                <a:solidFill>
                  <a:srgbClr val="273239"/>
                </a:solidFill>
                <a:effectLst/>
                <a:highlight>
                  <a:srgbClr val="FFFFFF"/>
                </a:highlight>
                <a:latin typeface="Times New Roman" panose="02020603050405020304" pitchFamily="18" charset="0"/>
                <a:cs typeface="Times New Roman" panose="02020603050405020304" pitchFamily="18" charset="0"/>
              </a:rPr>
              <a:t> </a:t>
            </a:r>
          </a:p>
          <a:p>
            <a:pPr marL="457200" indent="-457200" algn="l" fontAlgn="base">
              <a:buFont typeface="+mj-lt"/>
              <a:buAutoNum type="arabicPeriod"/>
            </a:pPr>
            <a:r>
              <a:rPr lang="en-US" sz="2200" b="1" i="0" dirty="0">
                <a:solidFill>
                  <a:srgbClr val="273239"/>
                </a:solidFill>
                <a:effectLst/>
                <a:highlight>
                  <a:srgbClr val="FFFFFF"/>
                </a:highlight>
                <a:latin typeface="Times New Roman" panose="02020603050405020304" pitchFamily="18" charset="0"/>
                <a:cs typeface="Times New Roman" panose="02020603050405020304" pitchFamily="18" charset="0"/>
              </a:rPr>
              <a:t>Stub:</a:t>
            </a:r>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 The function of the stub is to </a:t>
            </a:r>
            <a:r>
              <a:rPr lang="en-US" sz="2200" b="1" i="0" dirty="0">
                <a:solidFill>
                  <a:srgbClr val="273239"/>
                </a:solidFill>
                <a:effectLst/>
                <a:highlight>
                  <a:srgbClr val="FFFFFF"/>
                </a:highlight>
                <a:latin typeface="Times New Roman" panose="02020603050405020304" pitchFamily="18" charset="0"/>
                <a:cs typeface="Times New Roman" panose="02020603050405020304" pitchFamily="18" charset="0"/>
              </a:rPr>
              <a:t>provide transparency to the programmer-written application code</a:t>
            </a:r>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 </a:t>
            </a:r>
          </a:p>
          <a:p>
            <a:pPr marL="914400" lvl="1" indent="-457200" fontAlgn="base">
              <a:buFont typeface="+mj-lt"/>
              <a:buAutoNum type="arabicPeriod"/>
            </a:pPr>
            <a:r>
              <a:rPr lang="en-US" sz="1800" b="1" i="0" dirty="0">
                <a:solidFill>
                  <a:srgbClr val="273239"/>
                </a:solidFill>
                <a:effectLst/>
                <a:highlight>
                  <a:srgbClr val="FFFFFF"/>
                </a:highlight>
                <a:latin typeface="Times New Roman" panose="02020603050405020304" pitchFamily="18" charset="0"/>
                <a:cs typeface="Times New Roman" panose="02020603050405020304" pitchFamily="18" charset="0"/>
              </a:rPr>
              <a:t>On the client side</a:t>
            </a:r>
            <a:r>
              <a:rPr lang="en-US" sz="1800" b="0" i="0" dirty="0">
                <a:solidFill>
                  <a:srgbClr val="273239"/>
                </a:solidFill>
                <a:effectLst/>
                <a:highlight>
                  <a:srgbClr val="FFFFFF"/>
                </a:highlight>
                <a:latin typeface="Times New Roman" panose="02020603050405020304" pitchFamily="18" charset="0"/>
                <a:cs typeface="Times New Roman" panose="02020603050405020304" pitchFamily="18" charset="0"/>
              </a:rPr>
              <a:t>, the stub handles the interface between the client’s local procedure call and the run-time system, marshalling and unmarshalling data, invoking the RPC run-time protocol, and if requested, carrying out some of the binding steps. </a:t>
            </a:r>
          </a:p>
          <a:p>
            <a:pPr marL="914400" lvl="1" indent="-457200" fontAlgn="base">
              <a:buFont typeface="+mj-lt"/>
              <a:buAutoNum type="arabicPeriod"/>
            </a:pPr>
            <a:r>
              <a:rPr lang="en-US" sz="1800" b="1" i="0" dirty="0">
                <a:solidFill>
                  <a:srgbClr val="273239"/>
                </a:solidFill>
                <a:effectLst/>
                <a:highlight>
                  <a:srgbClr val="FFFFFF"/>
                </a:highlight>
                <a:latin typeface="Times New Roman" panose="02020603050405020304" pitchFamily="18" charset="0"/>
                <a:cs typeface="Times New Roman" panose="02020603050405020304" pitchFamily="18" charset="0"/>
              </a:rPr>
              <a:t>On the server side</a:t>
            </a:r>
            <a:r>
              <a:rPr lang="en-US" sz="1800" b="0" i="0" dirty="0">
                <a:solidFill>
                  <a:srgbClr val="273239"/>
                </a:solidFill>
                <a:effectLst/>
                <a:highlight>
                  <a:srgbClr val="FFFFFF"/>
                </a:highlight>
                <a:latin typeface="Times New Roman" panose="02020603050405020304" pitchFamily="18" charset="0"/>
                <a:cs typeface="Times New Roman" panose="02020603050405020304" pitchFamily="18" charset="0"/>
              </a:rPr>
              <a:t>, the stub provides a similar interface between the run-time system and the local manager procedures that are executed by the server.</a:t>
            </a:r>
          </a:p>
          <a:p>
            <a:pPr marL="457200" indent="-457200">
              <a:buFont typeface="+mj-lt"/>
              <a:buAutoNum type="arabicPeriod"/>
            </a:pPr>
            <a:r>
              <a:rPr lang="en-US" sz="2200" b="1" i="0" dirty="0">
                <a:solidFill>
                  <a:srgbClr val="273239"/>
                </a:solidFill>
                <a:effectLst/>
                <a:highlight>
                  <a:srgbClr val="FFFFFF"/>
                </a:highlight>
                <a:latin typeface="Times New Roman" panose="02020603050405020304" pitchFamily="18" charset="0"/>
                <a:cs typeface="Times New Roman" panose="02020603050405020304" pitchFamily="18" charset="0"/>
              </a:rPr>
              <a:t>Binding: How does the client know who to call, and where the service resides?</a:t>
            </a:r>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 </a:t>
            </a:r>
          </a:p>
          <a:p>
            <a:pPr marL="914400" lvl="1" indent="-457200">
              <a:buFont typeface="+mj-lt"/>
              <a:buAutoNum type="arabicPeriod"/>
            </a:pPr>
            <a:r>
              <a:rPr lang="en-US" sz="1800" b="0" i="0" dirty="0">
                <a:solidFill>
                  <a:srgbClr val="273239"/>
                </a:solidFill>
                <a:effectLst/>
                <a:highlight>
                  <a:srgbClr val="FFFFFF"/>
                </a:highlight>
                <a:latin typeface="Times New Roman" panose="02020603050405020304" pitchFamily="18" charset="0"/>
                <a:cs typeface="Times New Roman" panose="02020603050405020304" pitchFamily="18" charset="0"/>
              </a:rPr>
              <a:t>The most flexible solution is to use dynamic binding and find the server at run time when the RPC is first made. The first time the client stub is invoked, it contacts a name server to determine the transport address at which the server resides. </a:t>
            </a:r>
          </a:p>
          <a:p>
            <a:pPr marL="914400" lvl="1" indent="-457200">
              <a:buFont typeface="+mj-lt"/>
              <a:buAutoNum type="arabicPeriod"/>
            </a:pPr>
            <a:r>
              <a:rPr lang="en-US" sz="1800" dirty="0">
                <a:solidFill>
                  <a:srgbClr val="273239"/>
                </a:solidFill>
                <a:highlight>
                  <a:srgbClr val="FFFFFF"/>
                </a:highlight>
                <a:latin typeface="Times New Roman" panose="02020603050405020304" pitchFamily="18" charset="0"/>
                <a:cs typeface="Times New Roman" panose="02020603050405020304" pitchFamily="18" charset="0"/>
              </a:rPr>
              <a:t>Binding consists of two parts: Naming and Location</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186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486E24-DCE9-52D6-0852-311C74256B8A}"/>
              </a:ext>
            </a:extLst>
          </p:cNvPr>
          <p:cNvPicPr>
            <a:picLocks noChangeAspect="1"/>
          </p:cNvPicPr>
          <p:nvPr/>
        </p:nvPicPr>
        <p:blipFill>
          <a:blip r:embed="rId2"/>
          <a:stretch>
            <a:fillRect/>
          </a:stretch>
        </p:blipFill>
        <p:spPr>
          <a:xfrm>
            <a:off x="214380" y="184112"/>
            <a:ext cx="5611067" cy="3671527"/>
          </a:xfrm>
          <a:prstGeom prst="rect">
            <a:avLst/>
          </a:prstGeom>
        </p:spPr>
      </p:pic>
      <p:pic>
        <p:nvPicPr>
          <p:cNvPr id="7" name="Picture 6">
            <a:extLst>
              <a:ext uri="{FF2B5EF4-FFF2-40B4-BE49-F238E27FC236}">
                <a16:creationId xmlns:a16="http://schemas.microsoft.com/office/drawing/2014/main" id="{8EC7A14D-4F2F-2F31-3B72-D561D0B8107B}"/>
              </a:ext>
            </a:extLst>
          </p:cNvPr>
          <p:cNvPicPr>
            <a:picLocks noChangeAspect="1"/>
          </p:cNvPicPr>
          <p:nvPr/>
        </p:nvPicPr>
        <p:blipFill>
          <a:blip r:embed="rId3"/>
          <a:stretch>
            <a:fillRect/>
          </a:stretch>
        </p:blipFill>
        <p:spPr>
          <a:xfrm>
            <a:off x="5027448" y="3950064"/>
            <a:ext cx="6592624" cy="2829019"/>
          </a:xfrm>
          <a:prstGeom prst="rect">
            <a:avLst/>
          </a:prstGeom>
        </p:spPr>
      </p:pic>
    </p:spTree>
    <p:extLst>
      <p:ext uri="{BB962C8B-B14F-4D97-AF65-F5344CB8AC3E}">
        <p14:creationId xmlns:p14="http://schemas.microsoft.com/office/powerpoint/2010/main" val="117820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1FC-2CBA-166A-DA1A-E6519FAC60F8}"/>
              </a:ext>
            </a:extLst>
          </p:cNvPr>
          <p:cNvSpPr>
            <a:spLocks noGrp="1"/>
          </p:cNvSpPr>
          <p:nvPr>
            <p:ph type="title"/>
          </p:nvPr>
        </p:nvSpPr>
        <p:spPr>
          <a:xfrm>
            <a:off x="838200" y="241836"/>
            <a:ext cx="10515600" cy="713662"/>
          </a:xfrm>
        </p:spPr>
        <p:txBody>
          <a:bodyPr>
            <a:normAutofit/>
          </a:bodyPr>
          <a:lstStyle/>
          <a:p>
            <a:pPr algn="ctr"/>
            <a:r>
              <a:rPr lang="en-US" sz="4000" u="sng" dirty="0">
                <a:solidFill>
                  <a:schemeClr val="accent1"/>
                </a:solidFill>
                <a:latin typeface="Times New Roman" panose="02020603050405020304" pitchFamily="18" charset="0"/>
                <a:cs typeface="Times New Roman" panose="02020603050405020304" pitchFamily="18" charset="0"/>
              </a:rPr>
              <a:t>What is Process?</a:t>
            </a:r>
          </a:p>
        </p:txBody>
      </p:sp>
      <p:sp>
        <p:nvSpPr>
          <p:cNvPr id="3" name="Content Placeholder 2">
            <a:extLst>
              <a:ext uri="{FF2B5EF4-FFF2-40B4-BE49-F238E27FC236}">
                <a16:creationId xmlns:a16="http://schemas.microsoft.com/office/drawing/2014/main" id="{8489398F-49BB-AFEC-7308-DE5E50D4205D}"/>
              </a:ext>
            </a:extLst>
          </p:cNvPr>
          <p:cNvSpPr>
            <a:spLocks noGrp="1"/>
          </p:cNvSpPr>
          <p:nvPr>
            <p:ph idx="1"/>
          </p:nvPr>
        </p:nvSpPr>
        <p:spPr>
          <a:xfrm>
            <a:off x="503433" y="1263720"/>
            <a:ext cx="11034445" cy="5147353"/>
          </a:xfrm>
        </p:spPr>
        <p:txBody>
          <a:bodyPr>
            <a:normAutofit/>
          </a:bodyPr>
          <a:lstStyle/>
          <a:p>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Processes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are isolated units with their own memory and resources, suitable for running independent programs.</a:t>
            </a:r>
          </a:p>
          <a:p>
            <a:pPr algn="l"/>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A </a:t>
            </a: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Process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is an instance of a computer program that is being executed. It contains the program code and its current activity. Depending on the operating system, a process can be made up of multiple threads of execution that execute instructions concurrently. </a:t>
            </a:r>
          </a:p>
          <a:p>
            <a:pPr algn="l"/>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Key characteristics of a process include:</a:t>
            </a:r>
          </a:p>
          <a:p>
            <a:pPr lvl="1"/>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Isolation</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chemeClr val="accent1"/>
                </a:solidFill>
                <a:effectLst/>
                <a:highlight>
                  <a:srgbClr val="FFFFFF"/>
                </a:highlight>
                <a:latin typeface="Times New Roman" panose="02020603050405020304" pitchFamily="18" charset="0"/>
                <a:cs typeface="Times New Roman" panose="02020603050405020304" pitchFamily="18" charset="0"/>
              </a:rPr>
              <a:t>Processes are isolated from each other. Each process has its own memory space and resources.</a:t>
            </a:r>
          </a:p>
          <a:p>
            <a:pPr lvl="1"/>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Resource Allocation</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chemeClr val="accent1"/>
                </a:solidFill>
                <a:effectLst/>
                <a:highlight>
                  <a:srgbClr val="FFFFFF"/>
                </a:highlight>
                <a:latin typeface="Times New Roman" panose="02020603050405020304" pitchFamily="18" charset="0"/>
                <a:cs typeface="Times New Roman" panose="02020603050405020304" pitchFamily="18" charset="0"/>
              </a:rPr>
              <a:t>Processes are allocated separate resources by the operating system, including memory, file handles, and CPU time.</a:t>
            </a:r>
          </a:p>
          <a:p>
            <a:pPr lvl="1"/>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Execution</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chemeClr val="accent1"/>
                </a:solidFill>
                <a:effectLst/>
                <a:highlight>
                  <a:srgbClr val="FFFFFF"/>
                </a:highlight>
                <a:latin typeface="Times New Roman" panose="02020603050405020304" pitchFamily="18" charset="0"/>
                <a:cs typeface="Times New Roman" panose="02020603050405020304" pitchFamily="18" charset="0"/>
              </a:rPr>
              <a:t>A process executes in its own address space and has at least one main thread of execution.</a:t>
            </a:r>
          </a:p>
          <a:p>
            <a:pPr lvl="1"/>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Communication</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chemeClr val="accent1"/>
                </a:solidFill>
                <a:effectLst/>
                <a:highlight>
                  <a:srgbClr val="FFFFFF"/>
                </a:highlight>
                <a:latin typeface="Times New Roman" panose="02020603050405020304" pitchFamily="18" charset="0"/>
                <a:cs typeface="Times New Roman" panose="02020603050405020304" pitchFamily="18" charset="0"/>
              </a:rPr>
              <a:t>Inter-process communication (IPC) mechanisms are used for processes to communicate with each other since they do not share memory space.</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24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A2737-A5F5-8B67-FF3D-6146B2F714CF}"/>
              </a:ext>
            </a:extLst>
          </p:cNvPr>
          <p:cNvSpPr>
            <a:spLocks noGrp="1"/>
          </p:cNvSpPr>
          <p:nvPr>
            <p:ph type="title"/>
          </p:nvPr>
        </p:nvSpPr>
        <p:spPr>
          <a:xfrm>
            <a:off x="838200" y="149368"/>
            <a:ext cx="10515600" cy="795855"/>
          </a:xfrm>
        </p:spPr>
        <p:txBody>
          <a:bodyPr vert="horz" lIns="91440" tIns="45720" rIns="91440" bIns="45720" rtlCol="0" anchor="ctr">
            <a:normAutofit/>
          </a:bodyPr>
          <a:lstStyle/>
          <a:p>
            <a:pPr algn="ctr"/>
            <a:r>
              <a:rPr lang="en-US" sz="3600" u="sng" dirty="0">
                <a:solidFill>
                  <a:schemeClr val="accent1"/>
                </a:solidFill>
                <a:latin typeface="Times New Roman" panose="02020603050405020304" pitchFamily="18" charset="0"/>
                <a:cs typeface="Times New Roman" panose="02020603050405020304" pitchFamily="18" charset="0"/>
              </a:rPr>
              <a:t>Message Oriented Communication in DS</a:t>
            </a:r>
          </a:p>
        </p:txBody>
      </p:sp>
      <p:sp>
        <p:nvSpPr>
          <p:cNvPr id="3" name="Content Placeholder 2">
            <a:extLst>
              <a:ext uri="{FF2B5EF4-FFF2-40B4-BE49-F238E27FC236}">
                <a16:creationId xmlns:a16="http://schemas.microsoft.com/office/drawing/2014/main" id="{071C0BEA-4546-B236-81CE-6096A82C2C7B}"/>
              </a:ext>
            </a:extLst>
          </p:cNvPr>
          <p:cNvSpPr>
            <a:spLocks noGrp="1"/>
          </p:cNvSpPr>
          <p:nvPr>
            <p:ph idx="1"/>
          </p:nvPr>
        </p:nvSpPr>
        <p:spPr>
          <a:xfrm>
            <a:off x="256853" y="1202076"/>
            <a:ext cx="11424863" cy="5383659"/>
          </a:xfrm>
        </p:spPr>
        <p:txBody>
          <a:bodyPr>
            <a:normAutofit fontScale="77500" lnSpcReduction="20000"/>
          </a:bodyPr>
          <a:lstStyle/>
          <a:p>
            <a:pPr marL="0" indent="0">
              <a:buNone/>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Message Oriented Communication (MOC) is a fundamental paradigm in distributed systems that involves the exchange of messages between processes or systems. This communication method is pivotal for enabling different parts of a distributed system to coordinate and perform tasks. Here’s an overview of its key concepts, benefits, and applications:</a:t>
            </a:r>
          </a:p>
          <a:p>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ctr">
              <a:buNone/>
            </a:pPr>
            <a:r>
              <a:rPr lang="en-US" sz="3100" b="1" i="0" u="sng" dirty="0">
                <a:solidFill>
                  <a:schemeClr val="accent1"/>
                </a:solidFill>
                <a:effectLst/>
                <a:highlight>
                  <a:srgbClr val="FFFFFF"/>
                </a:highlight>
                <a:latin typeface="Times New Roman" panose="02020603050405020304" pitchFamily="18" charset="0"/>
                <a:cs typeface="Times New Roman" panose="02020603050405020304" pitchFamily="18" charset="0"/>
              </a:rPr>
              <a:t>Key Concepts</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Messages</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Units of data exchanged between systems. Messages can contain various types of information, such as commands, queries, or data updates.</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Message Queues</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Temporary storage for messages in transit. Queues help decouple the sender and receiver, allowing for asynchronous communication.</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Message Brokers</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Intermediary services that manage the routing and delivery of messages. Examples include RabbitMQ, Apache Kafka, and Amazon SQS.</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Producers and Consumers</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Producers send messages to the system, and consumers receive and process them.</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Asynchronous Communication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Producers and consumers operate independently, improving system responsiveness and scalability.</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Synchronous Communication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Both parties must be available at the same time, often requiring a direct reply or acknowledgment.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634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essage Oriented Communication - Chae Rim Kim">
            <a:extLst>
              <a:ext uri="{FF2B5EF4-FFF2-40B4-BE49-F238E27FC236}">
                <a16:creationId xmlns:a16="http://schemas.microsoft.com/office/drawing/2014/main" id="{1794BB76-50E2-AB8F-9B98-52BB411C4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435" y="204604"/>
            <a:ext cx="8335174" cy="64487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09D59E-86AA-E154-6C45-7D2950D2A81C}"/>
              </a:ext>
            </a:extLst>
          </p:cNvPr>
          <p:cNvSpPr txBox="1"/>
          <p:nvPr/>
        </p:nvSpPr>
        <p:spPr>
          <a:xfrm>
            <a:off x="8697609" y="2815791"/>
            <a:ext cx="3131956" cy="1754326"/>
          </a:xfrm>
          <a:prstGeom prst="rect">
            <a:avLst/>
          </a:prstGeom>
          <a:noFill/>
        </p:spPr>
        <p:txBody>
          <a:bodyPr wrap="square">
            <a:spAutoFit/>
          </a:bodyPr>
          <a:lstStyle/>
          <a:p>
            <a:pPr marL="342900" indent="-342900">
              <a:buAutoNum type="alphaLcParenR"/>
            </a:pPr>
            <a:r>
              <a:rPr lang="en-US" b="0" i="0" dirty="0">
                <a:solidFill>
                  <a:schemeClr val="accent1"/>
                </a:solidFill>
                <a:effectLst/>
                <a:highlight>
                  <a:srgbClr val="FFFFFF"/>
                </a:highlight>
                <a:latin typeface="NanumSquare"/>
              </a:rPr>
              <a:t>Both sender and receiver is active</a:t>
            </a:r>
          </a:p>
          <a:p>
            <a:pPr marL="342900" indent="-342900">
              <a:buAutoNum type="alphaLcParenR"/>
            </a:pPr>
            <a:endParaRPr lang="en-US" b="0" i="0" dirty="0">
              <a:solidFill>
                <a:schemeClr val="accent1"/>
              </a:solidFill>
              <a:effectLst/>
              <a:highlight>
                <a:srgbClr val="FFFFFF"/>
              </a:highlight>
              <a:latin typeface="NanumSquare"/>
            </a:endParaRPr>
          </a:p>
          <a:p>
            <a:pPr marL="342900" indent="-342900">
              <a:buAutoNum type="alphaLcParenR"/>
            </a:pPr>
            <a:r>
              <a:rPr lang="en-US" b="0" i="0" dirty="0">
                <a:solidFill>
                  <a:schemeClr val="accent1"/>
                </a:solidFill>
                <a:effectLst/>
                <a:highlight>
                  <a:srgbClr val="FFFFFF"/>
                </a:highlight>
                <a:latin typeface="NanumSquare"/>
              </a:rPr>
              <a:t>Sender is active but receiver is not active – msg can’t be delivered</a:t>
            </a:r>
            <a:endParaRPr lang="en-US" dirty="0">
              <a:solidFill>
                <a:schemeClr val="accent1"/>
              </a:solidFill>
            </a:endParaRPr>
          </a:p>
        </p:txBody>
      </p:sp>
    </p:spTree>
    <p:extLst>
      <p:ext uri="{BB962C8B-B14F-4D97-AF65-F5344CB8AC3E}">
        <p14:creationId xmlns:p14="http://schemas.microsoft.com/office/powerpoint/2010/main" val="3882721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96897-177C-0F80-3969-959B681EE2C2}"/>
              </a:ext>
            </a:extLst>
          </p:cNvPr>
          <p:cNvSpPr>
            <a:spLocks noGrp="1"/>
          </p:cNvSpPr>
          <p:nvPr>
            <p:ph idx="1"/>
          </p:nvPr>
        </p:nvSpPr>
        <p:spPr>
          <a:xfrm>
            <a:off x="383568" y="513708"/>
            <a:ext cx="11424863" cy="5208998"/>
          </a:xfrm>
        </p:spPr>
        <p:txBody>
          <a:bodyPr>
            <a:normAutofit/>
          </a:bodyPr>
          <a:lstStyle/>
          <a:p>
            <a:pPr marL="0" indent="0" algn="ctr">
              <a:buNone/>
            </a:pPr>
            <a:r>
              <a:rPr lang="en-US" sz="2400" b="1" i="0" u="sng" dirty="0">
                <a:solidFill>
                  <a:schemeClr val="accent1"/>
                </a:solidFill>
                <a:effectLst/>
                <a:highlight>
                  <a:srgbClr val="FFFFFF"/>
                </a:highlight>
                <a:latin typeface="Times New Roman" panose="02020603050405020304" pitchFamily="18" charset="0"/>
                <a:cs typeface="Times New Roman" panose="02020603050405020304" pitchFamily="18" charset="0"/>
              </a:rPr>
              <a:t>Applications</a:t>
            </a:r>
          </a:p>
          <a:p>
            <a:pPr marL="0" indent="0" algn="ctr">
              <a:buNone/>
            </a:pPr>
            <a:endParaRPr lang="en-US" sz="2400" b="1" i="0" u="sng" dirty="0">
              <a:solidFill>
                <a:schemeClr val="accent1"/>
              </a:solidFill>
              <a:effectLst/>
              <a:highlight>
                <a:srgbClr val="FFFFFF"/>
              </a:highligh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Microservices Architecture</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Services communicate via messages, allowing for scalable and resilient applications.</a:t>
            </a:r>
          </a:p>
          <a:p>
            <a:pPr marL="457200" indent="-457200"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Event-Driven Systems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Systems react to events (messages) in real-time, suitable for applications like monitoring, alerts, and user notifications.</a:t>
            </a:r>
          </a:p>
          <a:p>
            <a:pPr marL="457200" indent="-457200"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Enterprise Integration</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Different enterprise applications can communicate and integrate via message queues, facilitating data exchange and process coordination.</a:t>
            </a:r>
          </a:p>
          <a:p>
            <a:pPr marL="457200" indent="-457200"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Data Streaming</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Large volumes of data can be processed and analyzed in real-time, critical for applications like analytics and IoT.</a:t>
            </a:r>
          </a:p>
          <a:p>
            <a:pPr marL="457200" indent="-457200"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Workflow Management</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Complex workflows can be managed by coordinating tasks through messages, ensuring reliable execution and coordination.</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791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4B4C45-3883-00D5-22E1-E048783D5471}"/>
              </a:ext>
            </a:extLst>
          </p:cNvPr>
          <p:cNvSpPr>
            <a:spLocks noGrp="1"/>
          </p:cNvSpPr>
          <p:nvPr>
            <p:ph idx="1"/>
          </p:nvPr>
        </p:nvSpPr>
        <p:spPr>
          <a:xfrm>
            <a:off x="421239" y="267128"/>
            <a:ext cx="11455687" cy="6359703"/>
          </a:xfrm>
        </p:spPr>
        <p:txBody>
          <a:bodyPr>
            <a:normAutofit/>
          </a:bodyPr>
          <a:lstStyle/>
          <a:p>
            <a:pPr marL="0" indent="0" algn="ctr">
              <a:buNone/>
            </a:pPr>
            <a:r>
              <a:rPr lang="en-US" sz="2400" b="1" i="0" u="sng" dirty="0">
                <a:solidFill>
                  <a:schemeClr val="accent1"/>
                </a:solidFill>
                <a:effectLst/>
                <a:highlight>
                  <a:srgbClr val="FFFFFF"/>
                </a:highlight>
                <a:latin typeface="Times New Roman" panose="02020603050405020304" pitchFamily="18" charset="0"/>
                <a:cs typeface="Times New Roman" panose="02020603050405020304" pitchFamily="18" charset="0"/>
              </a:rPr>
              <a:t>Implementations</a:t>
            </a:r>
          </a:p>
          <a:p>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RabbitMQ</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 widely-used message broker implementing the Advanced Message Queuing Protocol (AMQP). It supports multiple messaging patterns and high availability.</a:t>
            </a:r>
          </a:p>
          <a:p>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Apache Kafka</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Designed for high-throughput, distributed streaming. Kafka is often used for real-time data pipelines and streaming applications.</a:t>
            </a:r>
          </a:p>
          <a:p>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Amazon SQS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 fully managed message queuing service by AWS, providing reliable and scalable messaging infrastructure.</a:t>
            </a:r>
          </a:p>
          <a:p>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ZeroMQ</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 high-performance asynchronous messaging library aimed at use in scalable distributed or concurrent applications.</a:t>
            </a:r>
          </a:p>
          <a:p>
            <a:pPr marL="0" indent="0" algn="ctr">
              <a:buNone/>
            </a:pPr>
            <a:r>
              <a:rPr lang="en-US" sz="2400" b="1" u="sng" dirty="0">
                <a:solidFill>
                  <a:schemeClr val="accent1"/>
                </a:solidFill>
                <a:highlight>
                  <a:srgbClr val="FFFFFF"/>
                </a:highlight>
                <a:latin typeface="Times New Roman" panose="02020603050405020304" pitchFamily="18" charset="0"/>
                <a:cs typeface="Times New Roman" panose="02020603050405020304" pitchFamily="18" charset="0"/>
              </a:rPr>
              <a:t>Benefits</a:t>
            </a:r>
          </a:p>
          <a:p>
            <a:pPr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Decoupling</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Systems can be developed, deployed, and scaled independently, improving maintainability and flexibility.</a:t>
            </a:r>
          </a:p>
          <a:p>
            <a:pPr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Scalability</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Systems can handle varying loads by adding or removing consumers without affecting the producers.</a:t>
            </a:r>
          </a:p>
          <a:p>
            <a:pPr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Reliability</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Messages can be persisted in queues, ensuring delivery even if the receiver is temporarily unavailable.</a:t>
            </a:r>
          </a:p>
          <a:p>
            <a:pPr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Fault Tolerance</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Systems can recover from failures by reprocessing messages from queues.</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241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59D63-1157-00F0-144C-B09E057BD8E5}"/>
              </a:ext>
            </a:extLst>
          </p:cNvPr>
          <p:cNvSpPr>
            <a:spLocks noGrp="1"/>
          </p:cNvSpPr>
          <p:nvPr>
            <p:ph type="title"/>
          </p:nvPr>
        </p:nvSpPr>
        <p:spPr>
          <a:xfrm>
            <a:off x="838200" y="252109"/>
            <a:ext cx="10515600" cy="662291"/>
          </a:xfrm>
        </p:spPr>
        <p:txBody>
          <a:bodyPr vert="horz" lIns="91440" tIns="45720" rIns="91440" bIns="45720" rtlCol="0" anchor="ctr">
            <a:normAutofit/>
          </a:bodyPr>
          <a:lstStyle/>
          <a:p>
            <a:pPr algn="ctr"/>
            <a:r>
              <a:rPr lang="en-US" sz="3600" u="sng" dirty="0">
                <a:solidFill>
                  <a:schemeClr val="accent1"/>
                </a:solidFill>
                <a:latin typeface="Times New Roman" panose="02020603050405020304" pitchFamily="18" charset="0"/>
                <a:cs typeface="Times New Roman" panose="02020603050405020304" pitchFamily="18" charset="0"/>
              </a:rPr>
              <a:t>Group Communication in distributed Systems</a:t>
            </a:r>
          </a:p>
        </p:txBody>
      </p:sp>
      <p:sp>
        <p:nvSpPr>
          <p:cNvPr id="3" name="Content Placeholder 2">
            <a:extLst>
              <a:ext uri="{FF2B5EF4-FFF2-40B4-BE49-F238E27FC236}">
                <a16:creationId xmlns:a16="http://schemas.microsoft.com/office/drawing/2014/main" id="{42EF4952-0FD5-8679-E2E1-60284A8BC721}"/>
              </a:ext>
            </a:extLst>
          </p:cNvPr>
          <p:cNvSpPr>
            <a:spLocks noGrp="1"/>
          </p:cNvSpPr>
          <p:nvPr>
            <p:ph idx="1"/>
          </p:nvPr>
        </p:nvSpPr>
        <p:spPr>
          <a:xfrm>
            <a:off x="410966" y="1181529"/>
            <a:ext cx="11363218" cy="2342508"/>
          </a:xfrm>
        </p:spPr>
        <p:txBody>
          <a:bodyPr>
            <a:normAutofit/>
          </a:bodyPr>
          <a:lstStyle/>
          <a:p>
            <a:r>
              <a:rPr lang="en-US" sz="2200" b="1" i="0" dirty="0">
                <a:solidFill>
                  <a:srgbClr val="273239"/>
                </a:solidFill>
                <a:effectLst/>
                <a:highlight>
                  <a:srgbClr val="FFFFFF"/>
                </a:highlight>
                <a:latin typeface="Times New Roman" panose="02020603050405020304" pitchFamily="18" charset="0"/>
                <a:cs typeface="Times New Roman" panose="02020603050405020304" pitchFamily="18" charset="0"/>
              </a:rPr>
              <a:t>Communication</a:t>
            </a:r>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 between two processes in a distributed system is required to exchange various data, such as code or a file, between the processes. When one source process tries to communicate with multiple processes at once, it is called </a:t>
            </a:r>
            <a:r>
              <a:rPr lang="en-US" sz="2200" b="1" i="0" dirty="0">
                <a:solidFill>
                  <a:srgbClr val="273239"/>
                </a:solidFill>
                <a:effectLst/>
                <a:highlight>
                  <a:srgbClr val="FFFFFF"/>
                </a:highlight>
                <a:latin typeface="Times New Roman" panose="02020603050405020304" pitchFamily="18" charset="0"/>
                <a:cs typeface="Times New Roman" panose="02020603050405020304" pitchFamily="18" charset="0"/>
              </a:rPr>
              <a:t>Group Communication</a:t>
            </a:r>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 A group is a collection of interconnected processes with abstraction. This abstraction is to hide the message passing so that the communication looks like a normal procedure call. Group communication also helps the processes from different hosts to work together and perform operations in a synchronized manner, therefore increasing the overall performance of the system.</a:t>
            </a:r>
            <a:endParaRPr lang="en-US" sz="2200" dirty="0">
              <a:latin typeface="Times New Roman" panose="02020603050405020304" pitchFamily="18" charset="0"/>
              <a:cs typeface="Times New Roman" panose="02020603050405020304" pitchFamily="18" charset="0"/>
            </a:endParaRPr>
          </a:p>
        </p:txBody>
      </p:sp>
      <p:pic>
        <p:nvPicPr>
          <p:cNvPr id="3074" name="Picture 2" descr="Lightbox">
            <a:extLst>
              <a:ext uri="{FF2B5EF4-FFF2-40B4-BE49-F238E27FC236}">
                <a16:creationId xmlns:a16="http://schemas.microsoft.com/office/drawing/2014/main" id="{F2BD5CC2-650D-9910-429D-147194C91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442" y="3524037"/>
            <a:ext cx="11336676" cy="3135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94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ppt_x"/>
                                          </p:val>
                                        </p:tav>
                                        <p:tav tm="100000">
                                          <p:val>
                                            <p:strVal val="#ppt_x"/>
                                          </p:val>
                                        </p:tav>
                                      </p:tavLst>
                                    </p:anim>
                                    <p:anim calcmode="lin" valueType="num">
                                      <p:cBhvr additive="base">
                                        <p:cTn id="1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271DE-5071-8CB6-00A2-B427C323171D}"/>
              </a:ext>
            </a:extLst>
          </p:cNvPr>
          <p:cNvSpPr>
            <a:spLocks noGrp="1"/>
          </p:cNvSpPr>
          <p:nvPr>
            <p:ph type="title"/>
          </p:nvPr>
        </p:nvSpPr>
        <p:spPr>
          <a:xfrm>
            <a:off x="838200" y="241835"/>
            <a:ext cx="10515600" cy="682839"/>
          </a:xfrm>
        </p:spPr>
        <p:txBody>
          <a:bodyPr vert="horz" lIns="91440" tIns="45720" rIns="91440" bIns="45720" rtlCol="0" anchor="ctr">
            <a:normAutofit/>
          </a:bodyPr>
          <a:lstStyle/>
          <a:p>
            <a:pPr algn="ctr"/>
            <a:r>
              <a:rPr lang="en-US" sz="3600" u="sng" dirty="0">
                <a:solidFill>
                  <a:schemeClr val="accent1"/>
                </a:solidFill>
                <a:latin typeface="Times New Roman" panose="02020603050405020304" pitchFamily="18" charset="0"/>
                <a:cs typeface="Times New Roman" panose="02020603050405020304" pitchFamily="18" charset="0"/>
              </a:rPr>
              <a:t>Broadcast Communication</a:t>
            </a:r>
          </a:p>
        </p:txBody>
      </p:sp>
      <p:sp>
        <p:nvSpPr>
          <p:cNvPr id="3" name="Content Placeholder 2">
            <a:extLst>
              <a:ext uri="{FF2B5EF4-FFF2-40B4-BE49-F238E27FC236}">
                <a16:creationId xmlns:a16="http://schemas.microsoft.com/office/drawing/2014/main" id="{5E68F04C-0689-1DA9-E906-44AF12B0E5E1}"/>
              </a:ext>
            </a:extLst>
          </p:cNvPr>
          <p:cNvSpPr>
            <a:spLocks noGrp="1"/>
          </p:cNvSpPr>
          <p:nvPr>
            <p:ph idx="1"/>
          </p:nvPr>
        </p:nvSpPr>
        <p:spPr>
          <a:xfrm>
            <a:off x="468330" y="1787703"/>
            <a:ext cx="6148228" cy="4695290"/>
          </a:xfrm>
        </p:spPr>
        <p:txBody>
          <a:bodyPr>
            <a:normAutofit/>
          </a:bodyPr>
          <a:lstStyle/>
          <a:p>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When the host process tries to communicate with every process in a distributed system at same time. Broadcast communication comes in handy when a common stream of information is to be delivered to each and every process in most efficient manner possible. </a:t>
            </a:r>
          </a:p>
          <a:p>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Since it does not require any processing whatsoever, communication is very fast in comparison to other modes of communication. </a:t>
            </a:r>
          </a:p>
          <a:p>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However, it does not support a large number of processes and cannot treat a specific process individually.</a:t>
            </a:r>
            <a:endParaRPr lang="en-US" sz="2200"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BF009073-FC0C-0986-60D7-FE8A964FDA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1564" y="1942191"/>
            <a:ext cx="3552236" cy="3706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60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31F891-7555-B06C-A09E-CF7C2BFA8163}"/>
              </a:ext>
            </a:extLst>
          </p:cNvPr>
          <p:cNvSpPr>
            <a:spLocks noGrp="1"/>
          </p:cNvSpPr>
          <p:nvPr>
            <p:ph idx="1"/>
          </p:nvPr>
        </p:nvSpPr>
        <p:spPr>
          <a:xfrm>
            <a:off x="205484" y="215756"/>
            <a:ext cx="6154220" cy="6554913"/>
          </a:xfrm>
        </p:spPr>
        <p:txBody>
          <a:bodyPr>
            <a:normAutofit/>
          </a:bodyPr>
          <a:lstStyle/>
          <a:p>
            <a:r>
              <a:rPr lang="en-US" sz="2200" b="1" i="0" dirty="0">
                <a:solidFill>
                  <a:srgbClr val="273239"/>
                </a:solidFill>
                <a:effectLst/>
                <a:highlight>
                  <a:srgbClr val="FFFFFF"/>
                </a:highlight>
                <a:latin typeface="Times New Roman" panose="02020603050405020304" pitchFamily="18" charset="0"/>
                <a:cs typeface="Times New Roman" panose="02020603050405020304" pitchFamily="18" charset="0"/>
              </a:rPr>
              <a:t>Multicast Communication :</a:t>
            </a:r>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 When the host process tries to communicate with a designated group of processes in a distributed system at the same time. This technique is mainly used to find a way to address problem of a high workload on host system and redundant information from process in system. Multitasking can significantly decrease time taken for message handling.</a:t>
            </a:r>
          </a:p>
          <a:p>
            <a:endPar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endParaRPr>
          </a:p>
          <a:p>
            <a:r>
              <a:rPr lang="en-US" sz="2200" b="1" i="0" dirty="0">
                <a:solidFill>
                  <a:srgbClr val="273239"/>
                </a:solidFill>
                <a:effectLst/>
                <a:highlight>
                  <a:srgbClr val="FFFFFF"/>
                </a:highlight>
                <a:latin typeface="Times New Roman" panose="02020603050405020304" pitchFamily="18" charset="0"/>
                <a:cs typeface="Times New Roman" panose="02020603050405020304" pitchFamily="18" charset="0"/>
              </a:rPr>
              <a:t>Unicast Communication :</a:t>
            </a:r>
            <a:r>
              <a:rPr lang="en-US" sz="2200" b="0" i="0" dirty="0">
                <a:solidFill>
                  <a:srgbClr val="273239"/>
                </a:solidFill>
                <a:effectLst/>
                <a:highlight>
                  <a:srgbClr val="FFFFFF"/>
                </a:highlight>
                <a:latin typeface="Times New Roman" panose="02020603050405020304" pitchFamily="18" charset="0"/>
                <a:cs typeface="Times New Roman" panose="02020603050405020304" pitchFamily="18" charset="0"/>
              </a:rPr>
              <a:t> When the host process tries to communicate with a single process in a distributed system at the same time. Although, same information may be passed to multiple processes. This works best for two processes communicating as only it has to treat a specific process only. However, it leads to overheads as it has to find exact process and then exchange information/data.</a:t>
            </a:r>
          </a:p>
          <a:p>
            <a:endParaRPr lang="en-US" sz="2200"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24998834-29A3-F71D-73D2-C6471EECE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8789" y="103116"/>
            <a:ext cx="3654977" cy="381320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Lightbox">
            <a:extLst>
              <a:ext uri="{FF2B5EF4-FFF2-40B4-BE49-F238E27FC236}">
                <a16:creationId xmlns:a16="http://schemas.microsoft.com/office/drawing/2014/main" id="{BB17E34C-710C-0454-8E28-0B4CB8138E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554" y="3298003"/>
            <a:ext cx="3131798" cy="3267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95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641E5-C2F7-4E3A-0D10-784754B68A64}"/>
              </a:ext>
            </a:extLst>
          </p:cNvPr>
          <p:cNvSpPr>
            <a:spLocks noGrp="1"/>
          </p:cNvSpPr>
          <p:nvPr>
            <p:ph type="title"/>
          </p:nvPr>
        </p:nvSpPr>
        <p:spPr>
          <a:xfrm>
            <a:off x="297951" y="365126"/>
            <a:ext cx="11753635" cy="765032"/>
          </a:xfrm>
        </p:spPr>
        <p:txBody>
          <a:bodyPr vert="horz" lIns="91440" tIns="45720" rIns="91440" bIns="45720" rtlCol="0" anchor="ctr">
            <a:normAutofit/>
          </a:bodyPr>
          <a:lstStyle/>
          <a:p>
            <a:pPr algn="ctr"/>
            <a:r>
              <a:rPr lang="en-US" sz="3600" u="sng" dirty="0">
                <a:solidFill>
                  <a:schemeClr val="accent1"/>
                </a:solidFill>
                <a:latin typeface="Times New Roman" panose="02020603050405020304" pitchFamily="18" charset="0"/>
                <a:cs typeface="Times New Roman" panose="02020603050405020304" pitchFamily="18" charset="0"/>
              </a:rPr>
              <a:t>Case Study: Java RMI and Message Passing Interface (MPI)</a:t>
            </a:r>
          </a:p>
        </p:txBody>
      </p:sp>
      <p:sp>
        <p:nvSpPr>
          <p:cNvPr id="3" name="Content Placeholder 2">
            <a:extLst>
              <a:ext uri="{FF2B5EF4-FFF2-40B4-BE49-F238E27FC236}">
                <a16:creationId xmlns:a16="http://schemas.microsoft.com/office/drawing/2014/main" id="{C46788B3-61FB-46F1-0892-A0F8D54B1040}"/>
              </a:ext>
            </a:extLst>
          </p:cNvPr>
          <p:cNvSpPr>
            <a:spLocks noGrp="1"/>
          </p:cNvSpPr>
          <p:nvPr>
            <p:ph idx="1"/>
          </p:nvPr>
        </p:nvSpPr>
        <p:spPr>
          <a:xfrm>
            <a:off x="400692" y="1510300"/>
            <a:ext cx="11363218" cy="5239821"/>
          </a:xfrm>
        </p:spPr>
        <p:txBody>
          <a:bodyPr>
            <a:noAutofit/>
          </a:bodyPr>
          <a:lstStyle/>
          <a:p>
            <a:pPr marL="0" indent="0" algn="ctr">
              <a:buNone/>
            </a:pPr>
            <a:r>
              <a:rPr lang="en-US" sz="2400" b="1" i="0" u="sng" dirty="0">
                <a:solidFill>
                  <a:srgbClr val="0D0D0D"/>
                </a:solidFill>
                <a:effectLst/>
                <a:highlight>
                  <a:srgbClr val="FFFFFF"/>
                </a:highlight>
                <a:latin typeface="Times New Roman" panose="02020603050405020304" pitchFamily="18" charset="0"/>
                <a:cs typeface="Times New Roman" panose="02020603050405020304" pitchFamily="18" charset="0"/>
              </a:rPr>
              <a:t>Java RMI</a:t>
            </a:r>
          </a:p>
          <a:p>
            <a:pPr marL="0" indent="0" algn="ctr">
              <a:buNone/>
            </a:pPr>
            <a:endParaRPr lang="en-US" sz="2400" b="1" i="0" u="sng"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Overview</a:t>
            </a:r>
          </a:p>
          <a:p>
            <a:pPr lvl="1"/>
            <a:r>
              <a:rPr lang="en-US" sz="2000" b="0" i="0" dirty="0">
                <a:solidFill>
                  <a:schemeClr val="accent1"/>
                </a:solidFill>
                <a:effectLst/>
                <a:highlight>
                  <a:srgbClr val="FFFFFF"/>
                </a:highlight>
                <a:latin typeface="Times New Roman" panose="02020603050405020304" pitchFamily="18" charset="0"/>
                <a:cs typeface="Times New Roman" panose="02020603050405020304" pitchFamily="18" charset="0"/>
              </a:rPr>
              <a:t>Java Remote Method Invocation (RMI) is a Java API that allows an object to invoke methods on an object running in another Java Virtual Machine (JVM). RMI provides a straightforward approach to building distributed applications in Java by abstracting the underlying network communication.</a:t>
            </a:r>
          </a:p>
          <a:p>
            <a:pPr algn="l"/>
            <a:endPar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Application Example</a:t>
            </a:r>
          </a:p>
          <a:p>
            <a:pPr lvl="1"/>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Distributed Financial Application: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 financial services company developed a distributed trading system using Java RMI. The system consists of several components:</a:t>
            </a:r>
          </a:p>
          <a:p>
            <a:pPr lvl="1"/>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Trading Engine</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Handles trade execution and runs on a dedicated server.</a:t>
            </a:r>
          </a:p>
          <a:p>
            <a:pPr lvl="1"/>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Client Applications</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Traders use these applications to place orders.</a:t>
            </a:r>
          </a:p>
          <a:p>
            <a:pPr lvl="1"/>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Data Servers</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Provide real-time market data to the trading engine and clients.</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690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BD49F96A-0B97-9E64-41B1-B2863FCAB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962" y="1030011"/>
            <a:ext cx="9229743" cy="462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772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0C4C3E-71EC-9C53-98B8-FC1E94BE06F1}"/>
              </a:ext>
            </a:extLst>
          </p:cNvPr>
          <p:cNvSpPr>
            <a:spLocks noGrp="1"/>
          </p:cNvSpPr>
          <p:nvPr>
            <p:ph idx="1"/>
          </p:nvPr>
        </p:nvSpPr>
        <p:spPr>
          <a:xfrm>
            <a:off x="246579" y="215757"/>
            <a:ext cx="11455685" cy="6411074"/>
          </a:xfrm>
        </p:spPr>
        <p:txBody>
          <a:bodyPr>
            <a:normAutofit/>
          </a:bodyPr>
          <a:lstStyle/>
          <a:p>
            <a:pPr marL="0" indent="0" algn="ctr">
              <a:buNone/>
            </a:pPr>
            <a:r>
              <a:rPr lang="en-US" sz="2200" b="1" i="0" dirty="0">
                <a:solidFill>
                  <a:schemeClr val="accent1"/>
                </a:solidFill>
                <a:effectLst/>
                <a:highlight>
                  <a:srgbClr val="FFFFFF"/>
                </a:highlight>
                <a:latin typeface="Times New Roman" panose="02020603050405020304" pitchFamily="18" charset="0"/>
                <a:cs typeface="Times New Roman" panose="02020603050405020304" pitchFamily="18" charset="0"/>
              </a:rPr>
              <a:t>Implementation Details</a:t>
            </a:r>
            <a:endPar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endParaRPr>
          </a:p>
          <a:p>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Trading Engine</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Exposes remote methods for placing orders and querying trade status.</a:t>
            </a:r>
          </a:p>
          <a:p>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Client Applications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Invoke remote methods on the trading engine to execute trades and retrieve information.</a:t>
            </a:r>
          </a:p>
          <a:p>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Data Servers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Use RMI to push market data updates to the trading engine and clients.</a:t>
            </a:r>
          </a:p>
          <a:p>
            <a:pPr marL="0" indent="0" algn="ctr">
              <a:buNone/>
            </a:pPr>
            <a:r>
              <a:rPr lang="en-US" sz="2200" b="1" i="0" dirty="0">
                <a:solidFill>
                  <a:schemeClr val="accent1"/>
                </a:solidFill>
                <a:effectLst/>
                <a:highlight>
                  <a:srgbClr val="FFFFFF"/>
                </a:highlight>
                <a:latin typeface="Times New Roman" panose="02020603050405020304" pitchFamily="18" charset="0"/>
                <a:cs typeface="Times New Roman" panose="02020603050405020304" pitchFamily="18" charset="0"/>
              </a:rPr>
              <a:t>Advantages</a:t>
            </a:r>
            <a:endPar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Simplicity</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Java RMI provides a high-level abstraction, making it easy to implement remote method calls.</a:t>
            </a:r>
          </a:p>
          <a:p>
            <a:pPr algn="l">
              <a:buFont typeface="Arial" panose="020B0604020202020204" pitchFamily="34" charset="0"/>
              <a:buChar char="•"/>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Integration</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Seamless integration with Java applications, leveraging existing Java libraries and tools.</a:t>
            </a:r>
          </a:p>
          <a:p>
            <a:pPr algn="l">
              <a:buFont typeface="Arial" panose="020B0604020202020204" pitchFamily="34" charset="0"/>
              <a:buChar char="•"/>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Security</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Built-in support for SSL/TLS, allowing secure communication.</a:t>
            </a:r>
          </a:p>
          <a:p>
            <a:pPr marL="0" indent="0" algn="ctr">
              <a:buNone/>
            </a:pPr>
            <a:r>
              <a:rPr lang="en-US" sz="2200" b="1" i="0" dirty="0">
                <a:solidFill>
                  <a:schemeClr val="accent1"/>
                </a:solidFill>
                <a:effectLst/>
                <a:highlight>
                  <a:srgbClr val="FFFFFF"/>
                </a:highlight>
                <a:latin typeface="Times New Roman" panose="02020603050405020304" pitchFamily="18" charset="0"/>
                <a:cs typeface="Times New Roman" panose="02020603050405020304" pitchFamily="18" charset="0"/>
              </a:rPr>
              <a:t>Challenges</a:t>
            </a:r>
            <a:endPar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Performance</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RMI can introduce latency due to network communication and serialization overhead.</a:t>
            </a:r>
          </a:p>
          <a:p>
            <a:pPr algn="l">
              <a:buFont typeface="Arial" panose="020B0604020202020204" pitchFamily="34" charset="0"/>
              <a:buChar char="•"/>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Scalability</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Managing numerous client connections and ensuring load balancing can be complex.</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21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cess vs Thread: What's the Difference? - javatpoint">
            <a:extLst>
              <a:ext uri="{FF2B5EF4-FFF2-40B4-BE49-F238E27FC236}">
                <a16:creationId xmlns:a16="http://schemas.microsoft.com/office/drawing/2014/main" id="{7616CE1A-AD47-155A-1082-FD34672FEC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301" y="801385"/>
            <a:ext cx="11054990" cy="5527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3623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4A64-3E8B-1FEE-FBF1-2DE77A90C3D4}"/>
              </a:ext>
            </a:extLst>
          </p:cNvPr>
          <p:cNvSpPr>
            <a:spLocks noGrp="1"/>
          </p:cNvSpPr>
          <p:nvPr>
            <p:ph type="title"/>
          </p:nvPr>
        </p:nvSpPr>
        <p:spPr>
          <a:xfrm>
            <a:off x="766281" y="169916"/>
            <a:ext cx="10515600" cy="703387"/>
          </a:xfrm>
        </p:spPr>
        <p:txBody>
          <a:bodyPr vert="horz" lIns="91440" tIns="45720" rIns="91440" bIns="45720" rtlCol="0" anchor="ctr">
            <a:normAutofit/>
          </a:bodyPr>
          <a:lstStyle/>
          <a:p>
            <a:pPr algn="ctr"/>
            <a:r>
              <a:rPr lang="en-US" sz="3600" u="sng" dirty="0">
                <a:solidFill>
                  <a:schemeClr val="accent1"/>
                </a:solidFill>
                <a:latin typeface="Times New Roman" panose="02020603050405020304" pitchFamily="18" charset="0"/>
                <a:cs typeface="Times New Roman" panose="02020603050405020304" pitchFamily="18" charset="0"/>
              </a:rPr>
              <a:t>Message Passing Interface (MPI)</a:t>
            </a:r>
          </a:p>
        </p:txBody>
      </p:sp>
      <p:sp>
        <p:nvSpPr>
          <p:cNvPr id="3" name="Content Placeholder 2">
            <a:extLst>
              <a:ext uri="{FF2B5EF4-FFF2-40B4-BE49-F238E27FC236}">
                <a16:creationId xmlns:a16="http://schemas.microsoft.com/office/drawing/2014/main" id="{A6A17B29-E3A5-DC8C-6892-9026CE76256E}"/>
              </a:ext>
            </a:extLst>
          </p:cNvPr>
          <p:cNvSpPr>
            <a:spLocks noGrp="1"/>
          </p:cNvSpPr>
          <p:nvPr>
            <p:ph idx="1"/>
          </p:nvPr>
        </p:nvSpPr>
        <p:spPr>
          <a:xfrm>
            <a:off x="339047" y="1078786"/>
            <a:ext cx="11404315" cy="5476125"/>
          </a:xfrm>
        </p:spPr>
        <p:txBody>
          <a:bodyPr>
            <a:noAutofit/>
          </a:bodyPr>
          <a:lstStyle/>
          <a:p>
            <a:pPr marL="0" indent="0">
              <a:buNone/>
            </a:pP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MPI is a standardized and portable message-passing system designed to function on a variety of parallel computing architectures. MPI enables processes to communicate with each other by sending and receiving messages, making it suitable for high-performance computing (HPC) applications.</a:t>
            </a:r>
          </a:p>
          <a:p>
            <a:pPr marL="0" indent="0" algn="ctr">
              <a:buNone/>
            </a:pPr>
            <a:r>
              <a:rPr lang="en-US" sz="2200" b="1" i="0" u="sng" dirty="0">
                <a:solidFill>
                  <a:schemeClr val="accent1"/>
                </a:solidFill>
                <a:effectLst/>
                <a:highlight>
                  <a:srgbClr val="FFFFFF"/>
                </a:highlight>
                <a:latin typeface="Times New Roman" panose="02020603050405020304" pitchFamily="18" charset="0"/>
                <a:cs typeface="Times New Roman" panose="02020603050405020304" pitchFamily="18" charset="0"/>
              </a:rPr>
              <a:t>Application Example</a:t>
            </a:r>
          </a:p>
          <a:p>
            <a:pPr algn="l"/>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Scientific Research Cluster</a:t>
            </a:r>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lvl="1"/>
            <a:r>
              <a:rPr lang="en-US" sz="2000" b="0" i="0" dirty="0">
                <a:solidFill>
                  <a:schemeClr val="accent1"/>
                </a:solidFill>
                <a:effectLst/>
                <a:highlight>
                  <a:srgbClr val="FFFFFF"/>
                </a:highlight>
                <a:latin typeface="Times New Roman" panose="02020603050405020304" pitchFamily="18" charset="0"/>
                <a:cs typeface="Times New Roman" panose="02020603050405020304" pitchFamily="18" charset="0"/>
              </a:rPr>
              <a:t>A research institution implemented a distributed system for running large-scale simulations in computational fluid dynamics (CFD). The system consists of a cluster of high-performance computers, each running a part of the simulation.</a:t>
            </a:r>
          </a:p>
          <a:p>
            <a:pPr algn="l"/>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Implementation Details</a:t>
            </a:r>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lvl="1">
              <a:buFont typeface="+mj-lt"/>
              <a:buAutoNum type="arabicPeriod"/>
            </a:pPr>
            <a:r>
              <a:rPr lang="en-US" sz="2000" b="1" i="0" dirty="0">
                <a:solidFill>
                  <a:schemeClr val="accent1"/>
                </a:solidFill>
                <a:effectLst/>
                <a:highlight>
                  <a:srgbClr val="FFFFFF"/>
                </a:highlight>
                <a:latin typeface="Times New Roman" panose="02020603050405020304" pitchFamily="18" charset="0"/>
                <a:cs typeface="Times New Roman" panose="02020603050405020304" pitchFamily="18" charset="0"/>
              </a:rPr>
              <a:t>Simulation Tasks</a:t>
            </a:r>
            <a:r>
              <a:rPr lang="en-US" sz="2000" b="0" i="0" dirty="0">
                <a:solidFill>
                  <a:schemeClr val="accent1"/>
                </a:solidFill>
                <a:effectLst/>
                <a:highlight>
                  <a:srgbClr val="FFFFFF"/>
                </a:highlight>
                <a:latin typeface="Times New Roman" panose="02020603050405020304" pitchFamily="18" charset="0"/>
                <a:cs typeface="Times New Roman" panose="02020603050405020304" pitchFamily="18" charset="0"/>
              </a:rPr>
              <a:t>: Divided into smaller tasks that run concurrently on different nodes.</a:t>
            </a:r>
          </a:p>
          <a:p>
            <a:pPr lvl="1">
              <a:buFont typeface="+mj-lt"/>
              <a:buAutoNum type="arabicPeriod"/>
            </a:pPr>
            <a:r>
              <a:rPr lang="en-US" sz="2000" b="1" i="0" dirty="0">
                <a:solidFill>
                  <a:schemeClr val="accent1"/>
                </a:solidFill>
                <a:effectLst/>
                <a:highlight>
                  <a:srgbClr val="FFFFFF"/>
                </a:highlight>
                <a:latin typeface="Times New Roman" panose="02020603050405020304" pitchFamily="18" charset="0"/>
                <a:cs typeface="Times New Roman" panose="02020603050405020304" pitchFamily="18" charset="0"/>
              </a:rPr>
              <a:t>Inter-Process Communication</a:t>
            </a:r>
            <a:r>
              <a:rPr lang="en-US" sz="2000" b="0" i="0" dirty="0">
                <a:solidFill>
                  <a:schemeClr val="accent1"/>
                </a:solidFill>
                <a:effectLst/>
                <a:highlight>
                  <a:srgbClr val="FFFFFF"/>
                </a:highlight>
                <a:latin typeface="Times New Roman" panose="02020603050405020304" pitchFamily="18" charset="0"/>
                <a:cs typeface="Times New Roman" panose="02020603050405020304" pitchFamily="18" charset="0"/>
              </a:rPr>
              <a:t>: Nodes use MPI to exchange intermediate results and synchronize their computations.</a:t>
            </a:r>
          </a:p>
          <a:p>
            <a:pPr lvl="1">
              <a:buFont typeface="+mj-lt"/>
              <a:buAutoNum type="arabicPeriod"/>
            </a:pPr>
            <a:r>
              <a:rPr lang="en-US" sz="2000" b="1" i="0" dirty="0">
                <a:solidFill>
                  <a:schemeClr val="accent1"/>
                </a:solidFill>
                <a:effectLst/>
                <a:highlight>
                  <a:srgbClr val="FFFFFF"/>
                </a:highlight>
                <a:latin typeface="Times New Roman" panose="02020603050405020304" pitchFamily="18" charset="0"/>
                <a:cs typeface="Times New Roman" panose="02020603050405020304" pitchFamily="18" charset="0"/>
              </a:rPr>
              <a:t>Load Balancing</a:t>
            </a:r>
            <a:r>
              <a:rPr lang="en-US" sz="2000" b="0" i="0" dirty="0">
                <a:solidFill>
                  <a:schemeClr val="accent1"/>
                </a:solidFill>
                <a:effectLst/>
                <a:highlight>
                  <a:srgbClr val="FFFFFF"/>
                </a:highlight>
                <a:latin typeface="Times New Roman" panose="02020603050405020304" pitchFamily="18" charset="0"/>
                <a:cs typeface="Times New Roman" panose="02020603050405020304" pitchFamily="18" charset="0"/>
              </a:rPr>
              <a:t>: MPI's dynamic process management ensures efficient use of computational resources.</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8580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13BEC3F2-38E8-BBB3-A285-28513EBDE8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108" y="313108"/>
            <a:ext cx="10176499" cy="6411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510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B11EA0-61A0-C142-1660-2C350611DE33}"/>
              </a:ext>
            </a:extLst>
          </p:cNvPr>
          <p:cNvSpPr>
            <a:spLocks noGrp="1"/>
          </p:cNvSpPr>
          <p:nvPr>
            <p:ph idx="1"/>
          </p:nvPr>
        </p:nvSpPr>
        <p:spPr>
          <a:xfrm>
            <a:off x="164386" y="832207"/>
            <a:ext cx="12027614" cy="5938463"/>
          </a:xfrm>
        </p:spPr>
        <p:txBody>
          <a:bodyPr>
            <a:noAutofit/>
          </a:bodyPr>
          <a:lstStyle/>
          <a:p>
            <a:pPr marL="457200" marR="0" lvl="0" indent="-457200" algn="just">
              <a:lnSpc>
                <a:spcPct val="20000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Explain the Classes of Failures in Request-Reply Communication.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lvl="0" indent="-457200" algn="just">
              <a:lnSpc>
                <a:spcPct val="20000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How does mutual authentication work? Explain.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Define virtualization. Explain different types of virtualization in detail.</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lvl="0" indent="-457200" algn="just">
              <a:lnSpc>
                <a:spcPct val="20000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Explain Message-oriented communication in detail.</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lvl="0" indent="-457200" algn="just">
              <a:lnSpc>
                <a:spcPct val="20000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Explain </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about code migration.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What are the steps involved in calling a remote procedure? Discuss the design issues for RPC.</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Font typeface="+mj-lt"/>
              <a:buAutoNum type="arabicPeriod"/>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What is meant by inter process communication? How inter process communication is used in distributed system?</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gn="just">
              <a:lnSpc>
                <a:spcPct val="20000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What is virtualization in distributed system explain different virtualization methods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lvl="0" indent="-457200" algn="just">
              <a:lnSpc>
                <a:spcPct val="20000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Explain layered protocol communication in distributed system</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lvl="0" indent="-457200" algn="just">
              <a:lnSpc>
                <a:spcPct val="200000"/>
              </a:lnSpc>
              <a:spcBef>
                <a:spcPts val="0"/>
              </a:spcBef>
              <a:spcAft>
                <a:spcPts val="0"/>
              </a:spcAft>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Differentiate between RPC and RMI.</a:t>
            </a:r>
          </a:p>
          <a:p>
            <a:pPr marL="457200" indent="-457200">
              <a:buFont typeface="+mj-lt"/>
              <a:buAutoNum type="arabicPeriod"/>
            </a:pPr>
            <a:endParaRPr lang="en-US" sz="22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BE6D4A6-FB0A-9F1B-4357-67EA26EF9AB0}"/>
              </a:ext>
            </a:extLst>
          </p:cNvPr>
          <p:cNvSpPr>
            <a:spLocks noGrp="1"/>
          </p:cNvSpPr>
          <p:nvPr>
            <p:ph type="title"/>
          </p:nvPr>
        </p:nvSpPr>
        <p:spPr>
          <a:xfrm>
            <a:off x="509427" y="0"/>
            <a:ext cx="10515600" cy="621194"/>
          </a:xfrm>
        </p:spPr>
        <p:txBody>
          <a:bodyPr vert="horz" lIns="91440" tIns="45720" rIns="91440" bIns="45720" rtlCol="0" anchor="ctr">
            <a:normAutofit/>
          </a:bodyPr>
          <a:lstStyle/>
          <a:p>
            <a:pPr algn="ctr"/>
            <a:r>
              <a:rPr lang="en-US" sz="3600" u="sng" dirty="0">
                <a:solidFill>
                  <a:schemeClr val="accent1"/>
                </a:solidFill>
                <a:latin typeface="Times New Roman" panose="02020603050405020304" pitchFamily="18" charset="0"/>
                <a:cs typeface="Times New Roman" panose="02020603050405020304" pitchFamily="18" charset="0"/>
              </a:rPr>
              <a:t>Homework -2 </a:t>
            </a:r>
          </a:p>
        </p:txBody>
      </p:sp>
    </p:spTree>
    <p:extLst>
      <p:ext uri="{BB962C8B-B14F-4D97-AF65-F5344CB8AC3E}">
        <p14:creationId xmlns:p14="http://schemas.microsoft.com/office/powerpoint/2010/main" val="204138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1032DF-F001-392B-8C66-02C97B080BA9}"/>
              </a:ext>
            </a:extLst>
          </p:cNvPr>
          <p:cNvSpPr>
            <a:spLocks noGrp="1"/>
          </p:cNvSpPr>
          <p:nvPr>
            <p:ph idx="1"/>
          </p:nvPr>
        </p:nvSpPr>
        <p:spPr>
          <a:xfrm>
            <a:off x="359595" y="1325366"/>
            <a:ext cx="11322121" cy="5290797"/>
          </a:xfrm>
        </p:spPr>
        <p:txBody>
          <a:bodyPr>
            <a:normAutofit/>
          </a:bodyPr>
          <a:lstStyle/>
          <a:p>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Threads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are lightweight units of execution within a process that share the same memory space, allowing for parallel execution and efficient resource usage within a single application.</a:t>
            </a:r>
          </a:p>
          <a:p>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A </a:t>
            </a: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Thread</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is the smallest unit of processing that can be scheduled by an operating system. Threads are sometimes called lightweight processes because they share the same memory space and resources of their parent process. </a:t>
            </a:r>
          </a:p>
          <a:p>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Key characteristics of a thread include:</a:t>
            </a:r>
          </a:p>
          <a:p>
            <a:pPr lvl="1"/>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Shared Resources</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chemeClr val="accent1"/>
                </a:solidFill>
                <a:effectLst/>
                <a:highlight>
                  <a:srgbClr val="FFFFFF"/>
                </a:highlight>
                <a:latin typeface="Times New Roman" panose="02020603050405020304" pitchFamily="18" charset="0"/>
                <a:cs typeface="Times New Roman" panose="02020603050405020304" pitchFamily="18" charset="0"/>
              </a:rPr>
              <a:t>Threads of the same process share the same memory space and resources (e.g., file descriptors, global variables).</a:t>
            </a:r>
          </a:p>
          <a:p>
            <a:pPr lvl="1"/>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Concurrent Execution</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chemeClr val="accent1"/>
                </a:solidFill>
                <a:effectLst/>
                <a:highlight>
                  <a:srgbClr val="FFFFFF"/>
                </a:highlight>
                <a:latin typeface="Times New Roman" panose="02020603050405020304" pitchFamily="18" charset="0"/>
                <a:cs typeface="Times New Roman" panose="02020603050405020304" pitchFamily="18" charset="0"/>
              </a:rPr>
              <a:t>Multiple threads within the same process can execute concurrently, allowing for parallelism within a process.</a:t>
            </a:r>
          </a:p>
          <a:p>
            <a:pPr lvl="1"/>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Lighter Context Switching</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chemeClr val="accent1"/>
                </a:solidFill>
                <a:effectLst/>
                <a:highlight>
                  <a:srgbClr val="FFFFFF"/>
                </a:highlight>
                <a:latin typeface="Times New Roman" panose="02020603050405020304" pitchFamily="18" charset="0"/>
                <a:cs typeface="Times New Roman" panose="02020603050405020304" pitchFamily="18" charset="0"/>
              </a:rPr>
              <a:t>Switching between threads is generally faster and more efficient than switching between processes because threads share the same memory space.</a:t>
            </a:r>
          </a:p>
          <a:p>
            <a:endParaRPr lang="en-US" sz="22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4610AAC0-143A-A4D9-374F-34D5745FB784}"/>
              </a:ext>
            </a:extLst>
          </p:cNvPr>
          <p:cNvSpPr>
            <a:spLocks noGrp="1"/>
          </p:cNvSpPr>
          <p:nvPr>
            <p:ph type="title"/>
          </p:nvPr>
        </p:nvSpPr>
        <p:spPr>
          <a:xfrm>
            <a:off x="838200" y="241836"/>
            <a:ext cx="10515600" cy="713662"/>
          </a:xfrm>
        </p:spPr>
        <p:txBody>
          <a:bodyPr>
            <a:normAutofit/>
          </a:bodyPr>
          <a:lstStyle/>
          <a:p>
            <a:pPr algn="ctr"/>
            <a:r>
              <a:rPr lang="en-US" sz="4000" u="sng" dirty="0">
                <a:solidFill>
                  <a:schemeClr val="accent1"/>
                </a:solidFill>
                <a:latin typeface="Times New Roman" panose="02020603050405020304" pitchFamily="18" charset="0"/>
                <a:cs typeface="Times New Roman" panose="02020603050405020304" pitchFamily="18" charset="0"/>
              </a:rPr>
              <a:t>What is Thread?</a:t>
            </a:r>
          </a:p>
        </p:txBody>
      </p:sp>
    </p:spTree>
    <p:extLst>
      <p:ext uri="{BB962C8B-B14F-4D97-AF65-F5344CB8AC3E}">
        <p14:creationId xmlns:p14="http://schemas.microsoft.com/office/powerpoint/2010/main" val="2170823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39BBD5D-A16C-92F0-01D2-1281A9A76ED6}"/>
              </a:ext>
            </a:extLst>
          </p:cNvPr>
          <p:cNvGraphicFramePr>
            <a:graphicFrameLocks noGrp="1"/>
          </p:cNvGraphicFramePr>
          <p:nvPr>
            <p:extLst>
              <p:ext uri="{D42A27DB-BD31-4B8C-83A1-F6EECF244321}">
                <p14:modId xmlns:p14="http://schemas.microsoft.com/office/powerpoint/2010/main" val="2376481006"/>
              </p:ext>
            </p:extLst>
          </p:nvPr>
        </p:nvGraphicFramePr>
        <p:xfrm>
          <a:off x="308224" y="-1"/>
          <a:ext cx="11455687" cy="6596008"/>
        </p:xfrm>
        <a:graphic>
          <a:graphicData uri="http://schemas.openxmlformats.org/drawingml/2006/table">
            <a:tbl>
              <a:tblPr/>
              <a:tblGrid>
                <a:gridCol w="2326133">
                  <a:extLst>
                    <a:ext uri="{9D8B030D-6E8A-4147-A177-3AD203B41FA5}">
                      <a16:colId xmlns:a16="http://schemas.microsoft.com/office/drawing/2014/main" val="231718039"/>
                    </a:ext>
                  </a:extLst>
                </a:gridCol>
                <a:gridCol w="4292023">
                  <a:extLst>
                    <a:ext uri="{9D8B030D-6E8A-4147-A177-3AD203B41FA5}">
                      <a16:colId xmlns:a16="http://schemas.microsoft.com/office/drawing/2014/main" val="29234395"/>
                    </a:ext>
                  </a:extLst>
                </a:gridCol>
                <a:gridCol w="4837531">
                  <a:extLst>
                    <a:ext uri="{9D8B030D-6E8A-4147-A177-3AD203B41FA5}">
                      <a16:colId xmlns:a16="http://schemas.microsoft.com/office/drawing/2014/main" val="378489227"/>
                    </a:ext>
                  </a:extLst>
                </a:gridCol>
              </a:tblGrid>
              <a:tr h="309689">
                <a:tc>
                  <a:txBody>
                    <a:bodyPr/>
                    <a:lstStyle/>
                    <a:p>
                      <a:pPr fontAlgn="b"/>
                      <a:r>
                        <a:rPr lang="en-US" sz="1800" b="1" dirty="0">
                          <a:effectLst/>
                          <a:latin typeface="Times New Roman" panose="02020603050405020304" pitchFamily="18" charset="0"/>
                          <a:cs typeface="Times New Roman" panose="02020603050405020304" pitchFamily="18" charset="0"/>
                        </a:rPr>
                        <a:t>Aspect</a:t>
                      </a:r>
                    </a:p>
                  </a:txBody>
                  <a:tcPr marL="18675" marR="18675" marT="9338" marB="9338" anchor="b">
                    <a:lnL w="6350" cap="flat" cmpd="sng" algn="ctr">
                      <a:solidFill>
                        <a:srgbClr val="18DE18"/>
                      </a:solidFill>
                      <a:prstDash val="solid"/>
                      <a:round/>
                      <a:headEnd type="none" w="med" len="med"/>
                      <a:tailEnd type="none" w="med" len="med"/>
                    </a:lnL>
                    <a:lnR w="6350" cap="flat" cmpd="sng" algn="ctr">
                      <a:solidFill>
                        <a:srgbClr val="48F318"/>
                      </a:solidFill>
                      <a:prstDash val="solid"/>
                      <a:round/>
                      <a:headEnd type="none" w="med" len="med"/>
                      <a:tailEnd type="none" w="med" len="med"/>
                    </a:lnR>
                    <a:lnT w="6350" cap="flat" cmpd="sng" algn="ctr">
                      <a:solidFill>
                        <a:srgbClr val="18DE18"/>
                      </a:solidFill>
                      <a:prstDash val="solid"/>
                      <a:round/>
                      <a:headEnd type="none" w="med" len="med"/>
                      <a:tailEnd type="none" w="med" len="med"/>
                    </a:lnT>
                    <a:lnB w="12700" cap="flat" cmpd="sng" algn="ctr">
                      <a:solidFill>
                        <a:srgbClr val="78F918"/>
                      </a:solidFill>
                      <a:prstDash val="solid"/>
                      <a:round/>
                      <a:headEnd type="none" w="med" len="med"/>
                      <a:tailEnd type="none" w="med" len="med"/>
                    </a:lnB>
                    <a:solidFill>
                      <a:srgbClr val="FFFFFF"/>
                    </a:solidFill>
                  </a:tcPr>
                </a:tc>
                <a:tc>
                  <a:txBody>
                    <a:bodyPr/>
                    <a:lstStyle/>
                    <a:p>
                      <a:pPr fontAlgn="b"/>
                      <a:r>
                        <a:rPr lang="en-US" sz="1800" b="1">
                          <a:solidFill>
                            <a:schemeClr val="accent1"/>
                          </a:solidFill>
                          <a:effectLst/>
                          <a:latin typeface="Times New Roman" panose="02020603050405020304" pitchFamily="18" charset="0"/>
                          <a:cs typeface="Times New Roman" panose="02020603050405020304" pitchFamily="18" charset="0"/>
                        </a:rPr>
                        <a:t>Process</a:t>
                      </a:r>
                    </a:p>
                  </a:txBody>
                  <a:tcPr marL="18675" marR="18675" marT="9338" marB="9338" anchor="b">
                    <a:lnL w="6350" cap="flat" cmpd="sng" algn="ctr">
                      <a:solidFill>
                        <a:srgbClr val="48F318"/>
                      </a:solidFill>
                      <a:prstDash val="solid"/>
                      <a:round/>
                      <a:headEnd type="none" w="med" len="med"/>
                      <a:tailEnd type="none" w="med" len="med"/>
                    </a:lnL>
                    <a:lnR w="6350" cap="flat" cmpd="sng" algn="ctr">
                      <a:solidFill>
                        <a:srgbClr val="08F718"/>
                      </a:solidFill>
                      <a:prstDash val="solid"/>
                      <a:round/>
                      <a:headEnd type="none" w="med" len="med"/>
                      <a:tailEnd type="none" w="med" len="med"/>
                    </a:lnR>
                    <a:lnT w="6350" cap="flat" cmpd="sng" algn="ctr">
                      <a:solidFill>
                        <a:srgbClr val="48F318"/>
                      </a:solidFill>
                      <a:prstDash val="solid"/>
                      <a:round/>
                      <a:headEnd type="none" w="med" len="med"/>
                      <a:tailEnd type="none" w="med" len="med"/>
                    </a:lnT>
                    <a:lnB w="12700" cap="flat" cmpd="sng" algn="ctr">
                      <a:solidFill>
                        <a:srgbClr val="88FB18"/>
                      </a:solidFill>
                      <a:prstDash val="solid"/>
                      <a:round/>
                      <a:headEnd type="none" w="med" len="med"/>
                      <a:tailEnd type="none" w="med" len="med"/>
                    </a:lnB>
                    <a:solidFill>
                      <a:srgbClr val="FFFFFF"/>
                    </a:solidFill>
                  </a:tcPr>
                </a:tc>
                <a:tc>
                  <a:txBody>
                    <a:bodyPr/>
                    <a:lstStyle/>
                    <a:p>
                      <a:pPr fontAlgn="b"/>
                      <a:r>
                        <a:rPr lang="en-US" sz="1800" b="1">
                          <a:effectLst/>
                          <a:latin typeface="Times New Roman" panose="02020603050405020304" pitchFamily="18" charset="0"/>
                          <a:cs typeface="Times New Roman" panose="02020603050405020304" pitchFamily="18" charset="0"/>
                        </a:rPr>
                        <a:t>Thread</a:t>
                      </a:r>
                    </a:p>
                  </a:txBody>
                  <a:tcPr marL="18675" marR="18675" marT="9338" marB="9338" anchor="b">
                    <a:lnL w="6350" cap="flat" cmpd="sng" algn="ctr">
                      <a:solidFill>
                        <a:srgbClr val="08F718"/>
                      </a:solidFill>
                      <a:prstDash val="solid"/>
                      <a:round/>
                      <a:headEnd type="none" w="med" len="med"/>
                      <a:tailEnd type="none" w="med" len="med"/>
                    </a:lnL>
                    <a:lnR w="6350" cap="flat" cmpd="sng" algn="ctr">
                      <a:solidFill>
                        <a:srgbClr val="08F718"/>
                      </a:solidFill>
                      <a:prstDash val="solid"/>
                      <a:round/>
                      <a:headEnd type="none" w="med" len="med"/>
                      <a:tailEnd type="none" w="med" len="med"/>
                    </a:lnR>
                    <a:lnT w="6350" cap="flat" cmpd="sng" algn="ctr">
                      <a:solidFill>
                        <a:srgbClr val="08F718"/>
                      </a:solidFill>
                      <a:prstDash val="solid"/>
                      <a:round/>
                      <a:headEnd type="none" w="med" len="med"/>
                      <a:tailEnd type="none" w="med" len="med"/>
                    </a:lnT>
                    <a:lnB w="12700" cap="flat" cmpd="sng" algn="ctr">
                      <a:solidFill>
                        <a:srgbClr val="58F818"/>
                      </a:solidFill>
                      <a:prstDash val="solid"/>
                      <a:round/>
                      <a:headEnd type="none" w="med" len="med"/>
                      <a:tailEnd type="none" w="med" len="med"/>
                    </a:lnB>
                    <a:solidFill>
                      <a:srgbClr val="FFFFFF"/>
                    </a:solidFill>
                  </a:tcPr>
                </a:tc>
                <a:extLst>
                  <a:ext uri="{0D108BD9-81ED-4DB2-BD59-A6C34878D82A}">
                    <a16:rowId xmlns:a16="http://schemas.microsoft.com/office/drawing/2014/main" val="883944063"/>
                  </a:ext>
                </a:extLst>
              </a:tr>
              <a:tr h="599637">
                <a:tc>
                  <a:txBody>
                    <a:bodyPr/>
                    <a:lstStyle/>
                    <a:p>
                      <a:pPr fontAlgn="base"/>
                      <a:r>
                        <a:rPr lang="en-US" sz="1800" b="1" dirty="0">
                          <a:effectLst/>
                          <a:latin typeface="Times New Roman" panose="02020603050405020304" pitchFamily="18" charset="0"/>
                          <a:cs typeface="Times New Roman" panose="02020603050405020304" pitchFamily="18" charset="0"/>
                        </a:rPr>
                        <a:t>Definition</a:t>
                      </a:r>
                      <a:endParaRPr lang="en-US" sz="1800" dirty="0">
                        <a:effectLst/>
                        <a:latin typeface="Times New Roman" panose="02020603050405020304" pitchFamily="18" charset="0"/>
                        <a:cs typeface="Times New Roman" panose="02020603050405020304" pitchFamily="18" charset="0"/>
                      </a:endParaRPr>
                    </a:p>
                  </a:txBody>
                  <a:tcPr marL="18675" marR="18675" marT="9338" marB="9338" anchor="ctr">
                    <a:lnL w="6350" cap="flat" cmpd="sng" algn="ctr">
                      <a:solidFill>
                        <a:srgbClr val="78F918"/>
                      </a:solidFill>
                      <a:prstDash val="solid"/>
                      <a:round/>
                      <a:headEnd type="none" w="med" len="med"/>
                      <a:tailEnd type="none" w="med" len="med"/>
                    </a:lnL>
                    <a:lnR w="6350" cap="flat" cmpd="sng" algn="ctr">
                      <a:solidFill>
                        <a:srgbClr val="88FB18"/>
                      </a:solidFill>
                      <a:prstDash val="solid"/>
                      <a:round/>
                      <a:headEnd type="none" w="med" len="med"/>
                      <a:tailEnd type="none" w="med" len="med"/>
                    </a:lnR>
                    <a:lnT w="12700" cap="flat" cmpd="sng" algn="ctr">
                      <a:solidFill>
                        <a:srgbClr val="78F918"/>
                      </a:solidFill>
                      <a:prstDash val="solid"/>
                      <a:round/>
                      <a:headEnd type="none" w="med" len="med"/>
                      <a:tailEnd type="none" w="med" len="med"/>
                    </a:lnT>
                    <a:lnB w="12700" cap="flat" cmpd="sng" algn="ctr">
                      <a:solidFill>
                        <a:srgbClr val="D8F918"/>
                      </a:solidFill>
                      <a:prstDash val="solid"/>
                      <a:round/>
                      <a:headEnd type="none" w="med" len="med"/>
                      <a:tailEnd type="none" w="med" len="med"/>
                    </a:lnB>
                    <a:solidFill>
                      <a:srgbClr val="FFFFFF"/>
                    </a:solidFill>
                  </a:tcPr>
                </a:tc>
                <a:tc>
                  <a:txBody>
                    <a:bodyPr/>
                    <a:lstStyle/>
                    <a:p>
                      <a:pPr fontAlgn="base"/>
                      <a:r>
                        <a:rPr lang="en-US" sz="1800">
                          <a:solidFill>
                            <a:schemeClr val="accent1"/>
                          </a:solidFill>
                          <a:effectLst/>
                          <a:latin typeface="Times New Roman" panose="02020603050405020304" pitchFamily="18" charset="0"/>
                          <a:cs typeface="Times New Roman" panose="02020603050405020304" pitchFamily="18" charset="0"/>
                        </a:rPr>
                        <a:t>A process is an independent program in execution.</a:t>
                      </a:r>
                    </a:p>
                  </a:txBody>
                  <a:tcPr marL="18675" marR="18675" marT="9338" marB="9338" anchor="ctr">
                    <a:lnL w="6350" cap="flat" cmpd="sng" algn="ctr">
                      <a:solidFill>
                        <a:srgbClr val="88FB18"/>
                      </a:solidFill>
                      <a:prstDash val="solid"/>
                      <a:round/>
                      <a:headEnd type="none" w="med" len="med"/>
                      <a:tailEnd type="none" w="med" len="med"/>
                    </a:lnL>
                    <a:lnR w="6350" cap="flat" cmpd="sng" algn="ctr">
                      <a:solidFill>
                        <a:srgbClr val="58F818"/>
                      </a:solidFill>
                      <a:prstDash val="solid"/>
                      <a:round/>
                      <a:headEnd type="none" w="med" len="med"/>
                      <a:tailEnd type="none" w="med" len="med"/>
                    </a:lnR>
                    <a:lnT w="12700" cap="flat" cmpd="sng" algn="ctr">
                      <a:solidFill>
                        <a:srgbClr val="88FB18"/>
                      </a:solidFill>
                      <a:prstDash val="solid"/>
                      <a:round/>
                      <a:headEnd type="none" w="med" len="med"/>
                      <a:tailEnd type="none" w="med" len="med"/>
                    </a:lnT>
                    <a:lnB w="12700" cap="flat" cmpd="sng" algn="ctr">
                      <a:solidFill>
                        <a:srgbClr val="A8F918"/>
                      </a:solidFill>
                      <a:prstDash val="solid"/>
                      <a:round/>
                      <a:headEnd type="none" w="med" len="med"/>
                      <a:tailEnd type="none" w="med" len="med"/>
                    </a:lnB>
                    <a:solidFill>
                      <a:srgbClr val="FFFFFF"/>
                    </a:solidFill>
                  </a:tcPr>
                </a:tc>
                <a:tc>
                  <a:txBody>
                    <a:bodyPr/>
                    <a:lstStyle/>
                    <a:p>
                      <a:pPr fontAlgn="base"/>
                      <a:r>
                        <a:rPr lang="en-US" sz="1800">
                          <a:effectLst/>
                          <a:latin typeface="Times New Roman" panose="02020603050405020304" pitchFamily="18" charset="0"/>
                          <a:cs typeface="Times New Roman" panose="02020603050405020304" pitchFamily="18" charset="0"/>
                        </a:rPr>
                        <a:t>A thread is the smallest unit of execution within a process.</a:t>
                      </a:r>
                    </a:p>
                  </a:txBody>
                  <a:tcPr marL="18675" marR="18675" marT="9338" marB="9338" anchor="ctr">
                    <a:lnL w="6350" cap="flat" cmpd="sng" algn="ctr">
                      <a:solidFill>
                        <a:srgbClr val="58F818"/>
                      </a:solidFill>
                      <a:prstDash val="solid"/>
                      <a:round/>
                      <a:headEnd type="none" w="med" len="med"/>
                      <a:tailEnd type="none" w="med" len="med"/>
                    </a:lnL>
                    <a:lnR w="6350" cap="flat" cmpd="sng" algn="ctr">
                      <a:solidFill>
                        <a:srgbClr val="58F818"/>
                      </a:solidFill>
                      <a:prstDash val="solid"/>
                      <a:round/>
                      <a:headEnd type="none" w="med" len="med"/>
                      <a:tailEnd type="none" w="med" len="med"/>
                    </a:lnR>
                    <a:lnT w="12700" cap="flat" cmpd="sng" algn="ctr">
                      <a:solidFill>
                        <a:srgbClr val="58F818"/>
                      </a:solidFill>
                      <a:prstDash val="solid"/>
                      <a:round/>
                      <a:headEnd type="none" w="med" len="med"/>
                      <a:tailEnd type="none" w="med" len="med"/>
                    </a:lnT>
                    <a:lnB w="12700" cap="flat" cmpd="sng" algn="ctr">
                      <a:solidFill>
                        <a:srgbClr val="A8F918"/>
                      </a:solidFill>
                      <a:prstDash val="solid"/>
                      <a:round/>
                      <a:headEnd type="none" w="med" len="med"/>
                      <a:tailEnd type="none" w="med" len="med"/>
                    </a:lnB>
                    <a:solidFill>
                      <a:srgbClr val="FFFFFF"/>
                    </a:solidFill>
                  </a:tcPr>
                </a:tc>
                <a:extLst>
                  <a:ext uri="{0D108BD9-81ED-4DB2-BD59-A6C34878D82A}">
                    <a16:rowId xmlns:a16="http://schemas.microsoft.com/office/drawing/2014/main" val="1907359362"/>
                  </a:ext>
                </a:extLst>
              </a:tr>
              <a:tr h="599637">
                <a:tc>
                  <a:txBody>
                    <a:bodyPr/>
                    <a:lstStyle/>
                    <a:p>
                      <a:pPr fontAlgn="base"/>
                      <a:r>
                        <a:rPr lang="en-US" sz="1800" b="1" dirty="0">
                          <a:effectLst/>
                          <a:latin typeface="Times New Roman" panose="02020603050405020304" pitchFamily="18" charset="0"/>
                          <a:cs typeface="Times New Roman" panose="02020603050405020304" pitchFamily="18" charset="0"/>
                        </a:rPr>
                        <a:t>Memory Space</a:t>
                      </a:r>
                      <a:endParaRPr lang="en-US" sz="1800" dirty="0">
                        <a:effectLst/>
                        <a:latin typeface="Times New Roman" panose="02020603050405020304" pitchFamily="18" charset="0"/>
                        <a:cs typeface="Times New Roman" panose="02020603050405020304" pitchFamily="18" charset="0"/>
                      </a:endParaRPr>
                    </a:p>
                  </a:txBody>
                  <a:tcPr marL="18675" marR="18675" marT="9338" marB="9338" anchor="ctr">
                    <a:lnL w="6350" cap="flat" cmpd="sng" algn="ctr">
                      <a:solidFill>
                        <a:srgbClr val="D8F918"/>
                      </a:solidFill>
                      <a:prstDash val="solid"/>
                      <a:round/>
                      <a:headEnd type="none" w="med" len="med"/>
                      <a:tailEnd type="none" w="med" len="med"/>
                    </a:lnL>
                    <a:lnR w="6350" cap="flat" cmpd="sng" algn="ctr">
                      <a:solidFill>
                        <a:srgbClr val="A8F918"/>
                      </a:solidFill>
                      <a:prstDash val="solid"/>
                      <a:round/>
                      <a:headEnd type="none" w="med" len="med"/>
                      <a:tailEnd type="none" w="med" len="med"/>
                    </a:lnR>
                    <a:lnT w="12700" cap="flat" cmpd="sng" algn="ctr">
                      <a:solidFill>
                        <a:srgbClr val="D8F918"/>
                      </a:solidFill>
                      <a:prstDash val="solid"/>
                      <a:round/>
                      <a:headEnd type="none" w="med" len="med"/>
                      <a:tailEnd type="none" w="med" len="med"/>
                    </a:lnT>
                    <a:lnB w="12700" cap="flat" cmpd="sng" algn="ctr">
                      <a:solidFill>
                        <a:srgbClr val="E8F518"/>
                      </a:solidFill>
                      <a:prstDash val="solid"/>
                      <a:round/>
                      <a:headEnd type="none" w="med" len="med"/>
                      <a:tailEnd type="none" w="med" len="med"/>
                    </a:lnB>
                    <a:solidFill>
                      <a:srgbClr val="FFFFFF"/>
                    </a:solidFill>
                  </a:tcPr>
                </a:tc>
                <a:tc>
                  <a:txBody>
                    <a:bodyPr/>
                    <a:lstStyle/>
                    <a:p>
                      <a:pPr fontAlgn="base"/>
                      <a:r>
                        <a:rPr lang="en-US" sz="1800" dirty="0">
                          <a:solidFill>
                            <a:schemeClr val="accent1"/>
                          </a:solidFill>
                          <a:effectLst/>
                          <a:latin typeface="Times New Roman" panose="02020603050405020304" pitchFamily="18" charset="0"/>
                          <a:cs typeface="Times New Roman" panose="02020603050405020304" pitchFamily="18" charset="0"/>
                        </a:rPr>
                        <a:t>Has its own memory space; separate address space.</a:t>
                      </a:r>
                    </a:p>
                  </a:txBody>
                  <a:tcPr marL="18675" marR="18675" marT="9338" marB="9338" anchor="ctr">
                    <a:lnL w="6350" cap="flat" cmpd="sng" algn="ctr">
                      <a:solidFill>
                        <a:srgbClr val="A8F918"/>
                      </a:solidFill>
                      <a:prstDash val="solid"/>
                      <a:round/>
                      <a:headEnd type="none" w="med" len="med"/>
                      <a:tailEnd type="none" w="med" len="med"/>
                    </a:lnL>
                    <a:lnR w="6350" cap="flat" cmpd="sng" algn="ctr">
                      <a:solidFill>
                        <a:srgbClr val="A8F918"/>
                      </a:solidFill>
                      <a:prstDash val="solid"/>
                      <a:round/>
                      <a:headEnd type="none" w="med" len="med"/>
                      <a:tailEnd type="none" w="med" len="med"/>
                    </a:lnR>
                    <a:lnT w="12700" cap="flat" cmpd="sng" algn="ctr">
                      <a:solidFill>
                        <a:srgbClr val="A8F918"/>
                      </a:solidFill>
                      <a:prstDash val="solid"/>
                      <a:round/>
                      <a:headEnd type="none" w="med" len="med"/>
                      <a:tailEnd type="none" w="med" len="med"/>
                    </a:lnT>
                    <a:lnB w="12700" cap="flat" cmpd="sng" algn="ctr">
                      <a:solidFill>
                        <a:srgbClr val="68F718"/>
                      </a:solidFill>
                      <a:prstDash val="solid"/>
                      <a:round/>
                      <a:headEnd type="none" w="med" len="med"/>
                      <a:tailEnd type="none" w="med" len="med"/>
                    </a:lnB>
                    <a:solidFill>
                      <a:srgbClr val="FFFFFF"/>
                    </a:solidFill>
                  </a:tcPr>
                </a:tc>
                <a:tc>
                  <a:txBody>
                    <a:bodyPr/>
                    <a:lstStyle/>
                    <a:p>
                      <a:pPr fontAlgn="base"/>
                      <a:r>
                        <a:rPr lang="en-US" sz="1800" dirty="0">
                          <a:effectLst/>
                          <a:latin typeface="Times New Roman" panose="02020603050405020304" pitchFamily="18" charset="0"/>
                          <a:cs typeface="Times New Roman" panose="02020603050405020304" pitchFamily="18" charset="0"/>
                        </a:rPr>
                        <a:t>Shares memory space with other threads in the same process.</a:t>
                      </a:r>
                    </a:p>
                  </a:txBody>
                  <a:tcPr marL="18675" marR="18675" marT="9338" marB="9338" anchor="ctr">
                    <a:lnL w="6350" cap="flat" cmpd="sng" algn="ctr">
                      <a:solidFill>
                        <a:srgbClr val="A8F918"/>
                      </a:solidFill>
                      <a:prstDash val="solid"/>
                      <a:round/>
                      <a:headEnd type="none" w="med" len="med"/>
                      <a:tailEnd type="none" w="med" len="med"/>
                    </a:lnL>
                    <a:lnR w="6350" cap="flat" cmpd="sng" algn="ctr">
                      <a:solidFill>
                        <a:srgbClr val="A8F918"/>
                      </a:solidFill>
                      <a:prstDash val="solid"/>
                      <a:round/>
                      <a:headEnd type="none" w="med" len="med"/>
                      <a:tailEnd type="none" w="med" len="med"/>
                    </a:lnR>
                    <a:lnT w="12700" cap="flat" cmpd="sng" algn="ctr">
                      <a:solidFill>
                        <a:srgbClr val="A8F918"/>
                      </a:solidFill>
                      <a:prstDash val="solid"/>
                      <a:round/>
                      <a:headEnd type="none" w="med" len="med"/>
                      <a:tailEnd type="none" w="med" len="med"/>
                    </a:lnT>
                    <a:lnB w="12700" cap="flat" cmpd="sng" algn="ctr">
                      <a:solidFill>
                        <a:srgbClr val="68F718"/>
                      </a:solidFill>
                      <a:prstDash val="solid"/>
                      <a:round/>
                      <a:headEnd type="none" w="med" len="med"/>
                      <a:tailEnd type="none" w="med" len="med"/>
                    </a:lnB>
                    <a:solidFill>
                      <a:srgbClr val="FFFFFF"/>
                    </a:solidFill>
                  </a:tcPr>
                </a:tc>
                <a:extLst>
                  <a:ext uri="{0D108BD9-81ED-4DB2-BD59-A6C34878D82A}">
                    <a16:rowId xmlns:a16="http://schemas.microsoft.com/office/drawing/2014/main" val="299418766"/>
                  </a:ext>
                </a:extLst>
              </a:tr>
              <a:tr h="599637">
                <a:tc>
                  <a:txBody>
                    <a:bodyPr/>
                    <a:lstStyle/>
                    <a:p>
                      <a:pPr fontAlgn="base"/>
                      <a:r>
                        <a:rPr lang="en-US" sz="1800" b="1">
                          <a:effectLst/>
                          <a:latin typeface="Times New Roman" panose="02020603050405020304" pitchFamily="18" charset="0"/>
                          <a:cs typeface="Times New Roman" panose="02020603050405020304" pitchFamily="18" charset="0"/>
                        </a:rPr>
                        <a:t>Resource Sharing</a:t>
                      </a:r>
                      <a:endParaRPr lang="en-US" sz="1800">
                        <a:effectLst/>
                        <a:latin typeface="Times New Roman" panose="02020603050405020304" pitchFamily="18" charset="0"/>
                        <a:cs typeface="Times New Roman" panose="02020603050405020304" pitchFamily="18" charset="0"/>
                      </a:endParaRPr>
                    </a:p>
                  </a:txBody>
                  <a:tcPr marL="18675" marR="18675" marT="9338" marB="9338" anchor="ctr">
                    <a:lnL w="6350" cap="flat" cmpd="sng" algn="ctr">
                      <a:solidFill>
                        <a:srgbClr val="E8F518"/>
                      </a:solidFill>
                      <a:prstDash val="solid"/>
                      <a:round/>
                      <a:headEnd type="none" w="med" len="med"/>
                      <a:tailEnd type="none" w="med" len="med"/>
                    </a:lnL>
                    <a:lnR w="6350" cap="flat" cmpd="sng" algn="ctr">
                      <a:solidFill>
                        <a:srgbClr val="68F718"/>
                      </a:solidFill>
                      <a:prstDash val="solid"/>
                      <a:round/>
                      <a:headEnd type="none" w="med" len="med"/>
                      <a:tailEnd type="none" w="med" len="med"/>
                    </a:lnR>
                    <a:lnT w="12700" cap="flat" cmpd="sng" algn="ctr">
                      <a:solidFill>
                        <a:srgbClr val="E8F518"/>
                      </a:solidFill>
                      <a:prstDash val="solid"/>
                      <a:round/>
                      <a:headEnd type="none" w="med" len="med"/>
                      <a:tailEnd type="none" w="med" len="med"/>
                    </a:lnT>
                    <a:lnB w="12700" cap="flat" cmpd="sng" algn="ctr">
                      <a:solidFill>
                        <a:srgbClr val="68F718"/>
                      </a:solidFill>
                      <a:prstDash val="solid"/>
                      <a:round/>
                      <a:headEnd type="none" w="med" len="med"/>
                      <a:tailEnd type="none" w="med" len="med"/>
                    </a:lnB>
                    <a:solidFill>
                      <a:srgbClr val="FFFFFF"/>
                    </a:solidFill>
                  </a:tcPr>
                </a:tc>
                <a:tc>
                  <a:txBody>
                    <a:bodyPr/>
                    <a:lstStyle/>
                    <a:p>
                      <a:pPr fontAlgn="base"/>
                      <a:r>
                        <a:rPr lang="en-US" sz="1800">
                          <a:solidFill>
                            <a:schemeClr val="accent1"/>
                          </a:solidFill>
                          <a:effectLst/>
                          <a:latin typeface="Times New Roman" panose="02020603050405020304" pitchFamily="18" charset="0"/>
                          <a:cs typeface="Times New Roman" panose="02020603050405020304" pitchFamily="18" charset="0"/>
                        </a:rPr>
                        <a:t>Does not share resources with other processes.</a:t>
                      </a:r>
                    </a:p>
                  </a:txBody>
                  <a:tcPr marL="18675" marR="18675" marT="9338" marB="9338" anchor="ctr">
                    <a:lnL w="6350" cap="flat" cmpd="sng" algn="ctr">
                      <a:solidFill>
                        <a:srgbClr val="68F718"/>
                      </a:solidFill>
                      <a:prstDash val="solid"/>
                      <a:round/>
                      <a:headEnd type="none" w="med" len="med"/>
                      <a:tailEnd type="none" w="med" len="med"/>
                    </a:lnL>
                    <a:lnR w="6350" cap="flat" cmpd="sng" algn="ctr">
                      <a:solidFill>
                        <a:srgbClr val="68F718"/>
                      </a:solidFill>
                      <a:prstDash val="solid"/>
                      <a:round/>
                      <a:headEnd type="none" w="med" len="med"/>
                      <a:tailEnd type="none" w="med" len="med"/>
                    </a:lnR>
                    <a:lnT w="12700" cap="flat" cmpd="sng" algn="ctr">
                      <a:solidFill>
                        <a:srgbClr val="68F718"/>
                      </a:solidFill>
                      <a:prstDash val="solid"/>
                      <a:round/>
                      <a:headEnd type="none" w="med" len="med"/>
                      <a:tailEnd type="none" w="med" len="med"/>
                    </a:lnT>
                    <a:lnB w="12700" cap="flat" cmpd="sng" algn="ctr">
                      <a:solidFill>
                        <a:srgbClr val="68F718"/>
                      </a:solidFill>
                      <a:prstDash val="solid"/>
                      <a:round/>
                      <a:headEnd type="none" w="med" len="med"/>
                      <a:tailEnd type="none" w="med" len="med"/>
                    </a:lnB>
                    <a:solidFill>
                      <a:srgbClr val="FFFFFF"/>
                    </a:solidFill>
                  </a:tcPr>
                </a:tc>
                <a:tc>
                  <a:txBody>
                    <a:bodyPr/>
                    <a:lstStyle/>
                    <a:p>
                      <a:pPr fontAlgn="base"/>
                      <a:r>
                        <a:rPr lang="en-US" sz="1800" dirty="0">
                          <a:effectLst/>
                          <a:latin typeface="Times New Roman" panose="02020603050405020304" pitchFamily="18" charset="0"/>
                          <a:cs typeface="Times New Roman" panose="02020603050405020304" pitchFamily="18" charset="0"/>
                        </a:rPr>
                        <a:t>Shares resources with other threads of the same process.</a:t>
                      </a:r>
                    </a:p>
                  </a:txBody>
                  <a:tcPr marL="18675" marR="18675" marT="9338" marB="9338" anchor="ctr">
                    <a:lnL w="6350" cap="flat" cmpd="sng" algn="ctr">
                      <a:solidFill>
                        <a:srgbClr val="68F718"/>
                      </a:solidFill>
                      <a:prstDash val="solid"/>
                      <a:round/>
                      <a:headEnd type="none" w="med" len="med"/>
                      <a:tailEnd type="none" w="med" len="med"/>
                    </a:lnL>
                    <a:lnR w="6350" cap="flat" cmpd="sng" algn="ctr">
                      <a:solidFill>
                        <a:srgbClr val="68F718"/>
                      </a:solidFill>
                      <a:prstDash val="solid"/>
                      <a:round/>
                      <a:headEnd type="none" w="med" len="med"/>
                      <a:tailEnd type="none" w="med" len="med"/>
                    </a:lnR>
                    <a:lnT w="12700" cap="flat" cmpd="sng" algn="ctr">
                      <a:solidFill>
                        <a:srgbClr val="68F718"/>
                      </a:solidFill>
                      <a:prstDash val="solid"/>
                      <a:round/>
                      <a:headEnd type="none" w="med" len="med"/>
                      <a:tailEnd type="none" w="med" len="med"/>
                    </a:lnT>
                    <a:lnB w="12700" cap="flat" cmpd="sng" algn="ctr">
                      <a:solidFill>
                        <a:srgbClr val="98FD18"/>
                      </a:solidFill>
                      <a:prstDash val="solid"/>
                      <a:round/>
                      <a:headEnd type="none" w="med" len="med"/>
                      <a:tailEnd type="none" w="med" len="med"/>
                    </a:lnB>
                    <a:solidFill>
                      <a:srgbClr val="FFFFFF"/>
                    </a:solidFill>
                  </a:tcPr>
                </a:tc>
                <a:extLst>
                  <a:ext uri="{0D108BD9-81ED-4DB2-BD59-A6C34878D82A}">
                    <a16:rowId xmlns:a16="http://schemas.microsoft.com/office/drawing/2014/main" val="4263269370"/>
                  </a:ext>
                </a:extLst>
              </a:tr>
              <a:tr h="599637">
                <a:tc>
                  <a:txBody>
                    <a:bodyPr/>
                    <a:lstStyle/>
                    <a:p>
                      <a:pPr fontAlgn="base"/>
                      <a:r>
                        <a:rPr lang="en-US" sz="1800" b="1">
                          <a:effectLst/>
                          <a:latin typeface="Times New Roman" panose="02020603050405020304" pitchFamily="18" charset="0"/>
                          <a:cs typeface="Times New Roman" panose="02020603050405020304" pitchFamily="18" charset="0"/>
                        </a:rPr>
                        <a:t>Isolation</a:t>
                      </a:r>
                      <a:endParaRPr lang="en-US" sz="1800">
                        <a:effectLst/>
                        <a:latin typeface="Times New Roman" panose="02020603050405020304" pitchFamily="18" charset="0"/>
                        <a:cs typeface="Times New Roman" panose="02020603050405020304" pitchFamily="18" charset="0"/>
                      </a:endParaRPr>
                    </a:p>
                  </a:txBody>
                  <a:tcPr marL="18675" marR="18675" marT="9338" marB="9338" anchor="ctr">
                    <a:lnL w="6350" cap="flat" cmpd="sng" algn="ctr">
                      <a:solidFill>
                        <a:srgbClr val="68F718"/>
                      </a:solidFill>
                      <a:prstDash val="solid"/>
                      <a:round/>
                      <a:headEnd type="none" w="med" len="med"/>
                      <a:tailEnd type="none" w="med" len="med"/>
                    </a:lnL>
                    <a:lnR w="6350" cap="flat" cmpd="sng" algn="ctr">
                      <a:solidFill>
                        <a:srgbClr val="68F718"/>
                      </a:solidFill>
                      <a:prstDash val="solid"/>
                      <a:round/>
                      <a:headEnd type="none" w="med" len="med"/>
                      <a:tailEnd type="none" w="med" len="med"/>
                    </a:lnR>
                    <a:lnT w="12700" cap="flat" cmpd="sng" algn="ctr">
                      <a:solidFill>
                        <a:srgbClr val="68F718"/>
                      </a:solidFill>
                      <a:prstDash val="solid"/>
                      <a:round/>
                      <a:headEnd type="none" w="med" len="med"/>
                      <a:tailEnd type="none" w="med" len="med"/>
                    </a:lnT>
                    <a:lnB w="12700" cap="flat" cmpd="sng" algn="ctr">
                      <a:solidFill>
                        <a:srgbClr val="F80019"/>
                      </a:solidFill>
                      <a:prstDash val="solid"/>
                      <a:round/>
                      <a:headEnd type="none" w="med" len="med"/>
                      <a:tailEnd type="none" w="med" len="med"/>
                    </a:lnB>
                    <a:solidFill>
                      <a:srgbClr val="FFFFFF"/>
                    </a:solidFill>
                  </a:tcPr>
                </a:tc>
                <a:tc>
                  <a:txBody>
                    <a:bodyPr/>
                    <a:lstStyle/>
                    <a:p>
                      <a:pPr fontAlgn="base"/>
                      <a:r>
                        <a:rPr lang="en-US" sz="1800">
                          <a:solidFill>
                            <a:schemeClr val="accent1"/>
                          </a:solidFill>
                          <a:effectLst/>
                          <a:latin typeface="Times New Roman" panose="02020603050405020304" pitchFamily="18" charset="0"/>
                          <a:cs typeface="Times New Roman" panose="02020603050405020304" pitchFamily="18" charset="0"/>
                        </a:rPr>
                        <a:t>Processes are isolated from each other.</a:t>
                      </a:r>
                    </a:p>
                  </a:txBody>
                  <a:tcPr marL="18675" marR="18675" marT="9338" marB="9338" anchor="ctr">
                    <a:lnL w="6350" cap="flat" cmpd="sng" algn="ctr">
                      <a:solidFill>
                        <a:srgbClr val="68F718"/>
                      </a:solidFill>
                      <a:prstDash val="solid"/>
                      <a:round/>
                      <a:headEnd type="none" w="med" len="med"/>
                      <a:tailEnd type="none" w="med" len="med"/>
                    </a:lnL>
                    <a:lnR w="6350" cap="flat" cmpd="sng" algn="ctr">
                      <a:solidFill>
                        <a:srgbClr val="98FD18"/>
                      </a:solidFill>
                      <a:prstDash val="solid"/>
                      <a:round/>
                      <a:headEnd type="none" w="med" len="med"/>
                      <a:tailEnd type="none" w="med" len="med"/>
                    </a:lnR>
                    <a:lnT w="12700" cap="flat" cmpd="sng" algn="ctr">
                      <a:solidFill>
                        <a:srgbClr val="68F718"/>
                      </a:solidFill>
                      <a:prstDash val="solid"/>
                      <a:round/>
                      <a:headEnd type="none" w="med" len="med"/>
                      <a:tailEnd type="none" w="med" len="med"/>
                    </a:lnT>
                    <a:lnB w="12700" cap="flat" cmpd="sng" algn="ctr">
                      <a:solidFill>
                        <a:srgbClr val="38FD18"/>
                      </a:solidFill>
                      <a:prstDash val="solid"/>
                      <a:round/>
                      <a:headEnd type="none" w="med" len="med"/>
                      <a:tailEnd type="none" w="med" len="med"/>
                    </a:lnB>
                    <a:solidFill>
                      <a:srgbClr val="FFFFFF"/>
                    </a:solidFill>
                  </a:tcPr>
                </a:tc>
                <a:tc>
                  <a:txBody>
                    <a:bodyPr/>
                    <a:lstStyle/>
                    <a:p>
                      <a:pPr fontAlgn="base"/>
                      <a:r>
                        <a:rPr lang="en-US" sz="1800" dirty="0">
                          <a:effectLst/>
                          <a:latin typeface="Times New Roman" panose="02020603050405020304" pitchFamily="18" charset="0"/>
                          <a:cs typeface="Times New Roman" panose="02020603050405020304" pitchFamily="18" charset="0"/>
                        </a:rPr>
                        <a:t>Threads are not isolated; they share data and resources.</a:t>
                      </a:r>
                    </a:p>
                  </a:txBody>
                  <a:tcPr marL="18675" marR="18675" marT="9338" marB="9338" anchor="ctr">
                    <a:lnL w="6350" cap="flat" cmpd="sng" algn="ctr">
                      <a:solidFill>
                        <a:srgbClr val="98FD18"/>
                      </a:solidFill>
                      <a:prstDash val="solid"/>
                      <a:round/>
                      <a:headEnd type="none" w="med" len="med"/>
                      <a:tailEnd type="none" w="med" len="med"/>
                    </a:lnL>
                    <a:lnR w="6350" cap="flat" cmpd="sng" algn="ctr">
                      <a:solidFill>
                        <a:srgbClr val="98FD18"/>
                      </a:solidFill>
                      <a:prstDash val="solid"/>
                      <a:round/>
                      <a:headEnd type="none" w="med" len="med"/>
                      <a:tailEnd type="none" w="med" len="med"/>
                    </a:lnR>
                    <a:lnT w="12700" cap="flat" cmpd="sng" algn="ctr">
                      <a:solidFill>
                        <a:srgbClr val="98FD18"/>
                      </a:solidFill>
                      <a:prstDash val="solid"/>
                      <a:round/>
                      <a:headEnd type="none" w="med" len="med"/>
                      <a:tailEnd type="none" w="med" len="med"/>
                    </a:lnT>
                    <a:lnB w="12700" cap="flat" cmpd="sng" algn="ctr">
                      <a:solidFill>
                        <a:srgbClr val="18FC18"/>
                      </a:solidFill>
                      <a:prstDash val="solid"/>
                      <a:round/>
                      <a:headEnd type="none" w="med" len="med"/>
                      <a:tailEnd type="none" w="med" len="med"/>
                    </a:lnB>
                    <a:solidFill>
                      <a:srgbClr val="FFFFFF"/>
                    </a:solidFill>
                  </a:tcPr>
                </a:tc>
                <a:extLst>
                  <a:ext uri="{0D108BD9-81ED-4DB2-BD59-A6C34878D82A}">
                    <a16:rowId xmlns:a16="http://schemas.microsoft.com/office/drawing/2014/main" val="3133790352"/>
                  </a:ext>
                </a:extLst>
              </a:tr>
              <a:tr h="599637">
                <a:tc>
                  <a:txBody>
                    <a:bodyPr/>
                    <a:lstStyle/>
                    <a:p>
                      <a:pPr fontAlgn="base"/>
                      <a:r>
                        <a:rPr lang="en-US" sz="1800" b="1">
                          <a:effectLst/>
                          <a:latin typeface="Times New Roman" panose="02020603050405020304" pitchFamily="18" charset="0"/>
                          <a:cs typeface="Times New Roman" panose="02020603050405020304" pitchFamily="18" charset="0"/>
                        </a:rPr>
                        <a:t>Communication</a:t>
                      </a:r>
                      <a:endParaRPr lang="en-US" sz="1800">
                        <a:effectLst/>
                        <a:latin typeface="Times New Roman" panose="02020603050405020304" pitchFamily="18" charset="0"/>
                        <a:cs typeface="Times New Roman" panose="02020603050405020304" pitchFamily="18" charset="0"/>
                      </a:endParaRPr>
                    </a:p>
                  </a:txBody>
                  <a:tcPr marL="18675" marR="18675" marT="9338" marB="9338" anchor="ctr">
                    <a:lnL w="6350" cap="flat" cmpd="sng" algn="ctr">
                      <a:solidFill>
                        <a:srgbClr val="F80019"/>
                      </a:solidFill>
                      <a:prstDash val="solid"/>
                      <a:round/>
                      <a:headEnd type="none" w="med" len="med"/>
                      <a:tailEnd type="none" w="med" len="med"/>
                    </a:lnL>
                    <a:lnR w="6350" cap="flat" cmpd="sng" algn="ctr">
                      <a:solidFill>
                        <a:srgbClr val="38FD18"/>
                      </a:solidFill>
                      <a:prstDash val="solid"/>
                      <a:round/>
                      <a:headEnd type="none" w="med" len="med"/>
                      <a:tailEnd type="none" w="med" len="med"/>
                    </a:lnR>
                    <a:lnT w="12700" cap="flat" cmpd="sng" algn="ctr">
                      <a:solidFill>
                        <a:srgbClr val="F80019"/>
                      </a:solidFill>
                      <a:prstDash val="solid"/>
                      <a:round/>
                      <a:headEnd type="none" w="med" len="med"/>
                      <a:tailEnd type="none" w="med" len="med"/>
                    </a:lnT>
                    <a:lnB w="12700" cap="flat" cmpd="sng" algn="ctr">
                      <a:solidFill>
                        <a:srgbClr val="18FC18"/>
                      </a:solidFill>
                      <a:prstDash val="solid"/>
                      <a:round/>
                      <a:headEnd type="none" w="med" len="med"/>
                      <a:tailEnd type="none" w="med" len="med"/>
                    </a:lnB>
                    <a:solidFill>
                      <a:srgbClr val="FFFFFF"/>
                    </a:solidFill>
                  </a:tcPr>
                </a:tc>
                <a:tc>
                  <a:txBody>
                    <a:bodyPr/>
                    <a:lstStyle/>
                    <a:p>
                      <a:pPr fontAlgn="base"/>
                      <a:r>
                        <a:rPr lang="en-US" sz="1800">
                          <a:solidFill>
                            <a:schemeClr val="accent1"/>
                          </a:solidFill>
                          <a:effectLst/>
                          <a:latin typeface="Times New Roman" panose="02020603050405020304" pitchFamily="18" charset="0"/>
                          <a:cs typeface="Times New Roman" panose="02020603050405020304" pitchFamily="18" charset="0"/>
                        </a:rPr>
                        <a:t>Requires Inter-process Communication (IPC) mechanisms.</a:t>
                      </a:r>
                    </a:p>
                  </a:txBody>
                  <a:tcPr marL="18675" marR="18675" marT="9338" marB="9338" anchor="ctr">
                    <a:lnL w="6350" cap="flat" cmpd="sng" algn="ctr">
                      <a:solidFill>
                        <a:srgbClr val="38FD18"/>
                      </a:solidFill>
                      <a:prstDash val="solid"/>
                      <a:round/>
                      <a:headEnd type="none" w="med" len="med"/>
                      <a:tailEnd type="none" w="med" len="med"/>
                    </a:lnL>
                    <a:lnR w="6350" cap="flat" cmpd="sng" algn="ctr">
                      <a:solidFill>
                        <a:srgbClr val="18FC18"/>
                      </a:solidFill>
                      <a:prstDash val="solid"/>
                      <a:round/>
                      <a:headEnd type="none" w="med" len="med"/>
                      <a:tailEnd type="none" w="med" len="med"/>
                    </a:lnR>
                    <a:lnT w="12700" cap="flat" cmpd="sng" algn="ctr">
                      <a:solidFill>
                        <a:srgbClr val="38FD18"/>
                      </a:solidFill>
                      <a:prstDash val="solid"/>
                      <a:round/>
                      <a:headEnd type="none" w="med" len="med"/>
                      <a:tailEnd type="none" w="med" len="med"/>
                    </a:lnT>
                    <a:lnB w="12700" cap="flat" cmpd="sng" algn="ctr">
                      <a:solidFill>
                        <a:srgbClr val="E8FE18"/>
                      </a:solidFill>
                      <a:prstDash val="solid"/>
                      <a:round/>
                      <a:headEnd type="none" w="med" len="med"/>
                      <a:tailEnd type="none" w="med" len="med"/>
                    </a:lnB>
                    <a:solidFill>
                      <a:srgbClr val="FFFFFF"/>
                    </a:solidFill>
                  </a:tcPr>
                </a:tc>
                <a:tc>
                  <a:txBody>
                    <a:bodyPr/>
                    <a:lstStyle/>
                    <a:p>
                      <a:pPr fontAlgn="base"/>
                      <a:r>
                        <a:rPr lang="en-US" sz="1800" dirty="0">
                          <a:effectLst/>
                          <a:latin typeface="Times New Roman" panose="02020603050405020304" pitchFamily="18" charset="0"/>
                          <a:cs typeface="Times New Roman" panose="02020603050405020304" pitchFamily="18" charset="0"/>
                        </a:rPr>
                        <a:t>Direct communication is possible since threads share memory.</a:t>
                      </a:r>
                    </a:p>
                  </a:txBody>
                  <a:tcPr marL="18675" marR="18675" marT="9338" marB="9338" anchor="ctr">
                    <a:lnL w="6350" cap="flat" cmpd="sng" algn="ctr">
                      <a:solidFill>
                        <a:srgbClr val="18FC18"/>
                      </a:solidFill>
                      <a:prstDash val="solid"/>
                      <a:round/>
                      <a:headEnd type="none" w="med" len="med"/>
                      <a:tailEnd type="none" w="med" len="med"/>
                    </a:lnL>
                    <a:lnR w="6350" cap="flat" cmpd="sng" algn="ctr">
                      <a:solidFill>
                        <a:srgbClr val="18FC18"/>
                      </a:solidFill>
                      <a:prstDash val="solid"/>
                      <a:round/>
                      <a:headEnd type="none" w="med" len="med"/>
                      <a:tailEnd type="none" w="med" len="med"/>
                    </a:lnR>
                    <a:lnT w="12700" cap="flat" cmpd="sng" algn="ctr">
                      <a:solidFill>
                        <a:srgbClr val="18FC18"/>
                      </a:solidFill>
                      <a:prstDash val="solid"/>
                      <a:round/>
                      <a:headEnd type="none" w="med" len="med"/>
                      <a:tailEnd type="none" w="med" len="med"/>
                    </a:lnT>
                    <a:lnB w="12700" cap="flat" cmpd="sng" algn="ctr">
                      <a:solidFill>
                        <a:srgbClr val="68FD18"/>
                      </a:solidFill>
                      <a:prstDash val="solid"/>
                      <a:round/>
                      <a:headEnd type="none" w="med" len="med"/>
                      <a:tailEnd type="none" w="med" len="med"/>
                    </a:lnB>
                    <a:solidFill>
                      <a:srgbClr val="FFFFFF"/>
                    </a:solidFill>
                  </a:tcPr>
                </a:tc>
                <a:extLst>
                  <a:ext uri="{0D108BD9-81ED-4DB2-BD59-A6C34878D82A}">
                    <a16:rowId xmlns:a16="http://schemas.microsoft.com/office/drawing/2014/main" val="2200013780"/>
                  </a:ext>
                </a:extLst>
              </a:tr>
              <a:tr h="599637">
                <a:tc>
                  <a:txBody>
                    <a:bodyPr/>
                    <a:lstStyle/>
                    <a:p>
                      <a:pPr fontAlgn="base"/>
                      <a:r>
                        <a:rPr lang="en-US" sz="1800" b="1">
                          <a:effectLst/>
                          <a:latin typeface="Times New Roman" panose="02020603050405020304" pitchFamily="18" charset="0"/>
                          <a:cs typeface="Times New Roman" panose="02020603050405020304" pitchFamily="18" charset="0"/>
                        </a:rPr>
                        <a:t>Overhead</a:t>
                      </a:r>
                      <a:endParaRPr lang="en-US" sz="1800">
                        <a:effectLst/>
                        <a:latin typeface="Times New Roman" panose="02020603050405020304" pitchFamily="18" charset="0"/>
                        <a:cs typeface="Times New Roman" panose="02020603050405020304" pitchFamily="18" charset="0"/>
                      </a:endParaRPr>
                    </a:p>
                  </a:txBody>
                  <a:tcPr marL="18675" marR="18675" marT="9338" marB="9338" anchor="ctr">
                    <a:lnL w="6350" cap="flat" cmpd="sng" algn="ctr">
                      <a:solidFill>
                        <a:srgbClr val="18FC18"/>
                      </a:solidFill>
                      <a:prstDash val="solid"/>
                      <a:round/>
                      <a:headEnd type="none" w="med" len="med"/>
                      <a:tailEnd type="none" w="med" len="med"/>
                    </a:lnL>
                    <a:lnR w="6350" cap="flat" cmpd="sng" algn="ctr">
                      <a:solidFill>
                        <a:srgbClr val="E8FE18"/>
                      </a:solidFill>
                      <a:prstDash val="solid"/>
                      <a:round/>
                      <a:headEnd type="none" w="med" len="med"/>
                      <a:tailEnd type="none" w="med" len="med"/>
                    </a:lnR>
                    <a:lnT w="12700" cap="flat" cmpd="sng" algn="ctr">
                      <a:solidFill>
                        <a:srgbClr val="18FC18"/>
                      </a:solidFill>
                      <a:prstDash val="solid"/>
                      <a:round/>
                      <a:headEnd type="none" w="med" len="med"/>
                      <a:tailEnd type="none" w="med" len="med"/>
                    </a:lnT>
                    <a:lnB w="12700" cap="flat" cmpd="sng" algn="ctr">
                      <a:solidFill>
                        <a:srgbClr val="A8FC18"/>
                      </a:solidFill>
                      <a:prstDash val="solid"/>
                      <a:round/>
                      <a:headEnd type="none" w="med" len="med"/>
                      <a:tailEnd type="none" w="med" len="med"/>
                    </a:lnB>
                    <a:solidFill>
                      <a:srgbClr val="FFFFFF"/>
                    </a:solidFill>
                  </a:tcPr>
                </a:tc>
                <a:tc>
                  <a:txBody>
                    <a:bodyPr/>
                    <a:lstStyle/>
                    <a:p>
                      <a:pPr fontAlgn="base"/>
                      <a:r>
                        <a:rPr lang="en-US" sz="1800">
                          <a:solidFill>
                            <a:schemeClr val="accent1"/>
                          </a:solidFill>
                          <a:effectLst/>
                          <a:latin typeface="Times New Roman" panose="02020603050405020304" pitchFamily="18" charset="0"/>
                          <a:cs typeface="Times New Roman" panose="02020603050405020304" pitchFamily="18" charset="0"/>
                        </a:rPr>
                        <a:t>Higher overhead due to the need for separate memory allocation.</a:t>
                      </a:r>
                    </a:p>
                  </a:txBody>
                  <a:tcPr marL="18675" marR="18675" marT="9338" marB="9338" anchor="ctr">
                    <a:lnL w="6350" cap="flat" cmpd="sng" algn="ctr">
                      <a:solidFill>
                        <a:srgbClr val="E8FE18"/>
                      </a:solidFill>
                      <a:prstDash val="solid"/>
                      <a:round/>
                      <a:headEnd type="none" w="med" len="med"/>
                      <a:tailEnd type="none" w="med" len="med"/>
                    </a:lnL>
                    <a:lnR w="6350" cap="flat" cmpd="sng" algn="ctr">
                      <a:solidFill>
                        <a:srgbClr val="68FD18"/>
                      </a:solidFill>
                      <a:prstDash val="solid"/>
                      <a:round/>
                      <a:headEnd type="none" w="med" len="med"/>
                      <a:tailEnd type="none" w="med" len="med"/>
                    </a:lnR>
                    <a:lnT w="12700" cap="flat" cmpd="sng" algn="ctr">
                      <a:solidFill>
                        <a:srgbClr val="E8FE18"/>
                      </a:solidFill>
                      <a:prstDash val="solid"/>
                      <a:round/>
                      <a:headEnd type="none" w="med" len="med"/>
                      <a:tailEnd type="none" w="med" len="med"/>
                    </a:lnT>
                    <a:lnB w="12700" cap="flat" cmpd="sng" algn="ctr">
                      <a:solidFill>
                        <a:srgbClr val="980019"/>
                      </a:solidFill>
                      <a:prstDash val="solid"/>
                      <a:round/>
                      <a:headEnd type="none" w="med" len="med"/>
                      <a:tailEnd type="none" w="med" len="med"/>
                    </a:lnB>
                    <a:solidFill>
                      <a:srgbClr val="FFFFFF"/>
                    </a:solidFill>
                  </a:tcPr>
                </a:tc>
                <a:tc>
                  <a:txBody>
                    <a:bodyPr/>
                    <a:lstStyle/>
                    <a:p>
                      <a:pPr fontAlgn="base"/>
                      <a:r>
                        <a:rPr lang="en-US" sz="1800" dirty="0">
                          <a:effectLst/>
                          <a:latin typeface="Times New Roman" panose="02020603050405020304" pitchFamily="18" charset="0"/>
                          <a:cs typeface="Times New Roman" panose="02020603050405020304" pitchFamily="18" charset="0"/>
                        </a:rPr>
                        <a:t>Lower overhead; less memory allocation required.</a:t>
                      </a:r>
                    </a:p>
                  </a:txBody>
                  <a:tcPr marL="18675" marR="18675" marT="9338" marB="9338" anchor="ctr">
                    <a:lnL w="6350" cap="flat" cmpd="sng" algn="ctr">
                      <a:solidFill>
                        <a:srgbClr val="68FD18"/>
                      </a:solidFill>
                      <a:prstDash val="solid"/>
                      <a:round/>
                      <a:headEnd type="none" w="med" len="med"/>
                      <a:tailEnd type="none" w="med" len="med"/>
                    </a:lnL>
                    <a:lnR w="6350" cap="flat" cmpd="sng" algn="ctr">
                      <a:solidFill>
                        <a:srgbClr val="68FD18"/>
                      </a:solidFill>
                      <a:prstDash val="solid"/>
                      <a:round/>
                      <a:headEnd type="none" w="med" len="med"/>
                      <a:tailEnd type="none" w="med" len="med"/>
                    </a:lnR>
                    <a:lnT w="12700" cap="flat" cmpd="sng" algn="ctr">
                      <a:solidFill>
                        <a:srgbClr val="68FD18"/>
                      </a:solidFill>
                      <a:prstDash val="solid"/>
                      <a:round/>
                      <a:headEnd type="none" w="med" len="med"/>
                      <a:tailEnd type="none" w="med" len="med"/>
                    </a:lnT>
                    <a:lnB w="12700" cap="flat" cmpd="sng" algn="ctr">
                      <a:solidFill>
                        <a:srgbClr val="68FD18"/>
                      </a:solidFill>
                      <a:prstDash val="solid"/>
                      <a:round/>
                      <a:headEnd type="none" w="med" len="med"/>
                      <a:tailEnd type="none" w="med" len="med"/>
                    </a:lnB>
                    <a:solidFill>
                      <a:srgbClr val="FFFFFF"/>
                    </a:solidFill>
                  </a:tcPr>
                </a:tc>
                <a:extLst>
                  <a:ext uri="{0D108BD9-81ED-4DB2-BD59-A6C34878D82A}">
                    <a16:rowId xmlns:a16="http://schemas.microsoft.com/office/drawing/2014/main" val="1380524175"/>
                  </a:ext>
                </a:extLst>
              </a:tr>
              <a:tr h="599637">
                <a:tc>
                  <a:txBody>
                    <a:bodyPr/>
                    <a:lstStyle/>
                    <a:p>
                      <a:pPr fontAlgn="base"/>
                      <a:r>
                        <a:rPr lang="en-US" sz="1800" b="1">
                          <a:effectLst/>
                          <a:latin typeface="Times New Roman" panose="02020603050405020304" pitchFamily="18" charset="0"/>
                          <a:cs typeface="Times New Roman" panose="02020603050405020304" pitchFamily="18" charset="0"/>
                        </a:rPr>
                        <a:t>Context Switching</a:t>
                      </a:r>
                      <a:endParaRPr lang="en-US" sz="1800">
                        <a:effectLst/>
                        <a:latin typeface="Times New Roman" panose="02020603050405020304" pitchFamily="18" charset="0"/>
                        <a:cs typeface="Times New Roman" panose="02020603050405020304" pitchFamily="18" charset="0"/>
                      </a:endParaRPr>
                    </a:p>
                  </a:txBody>
                  <a:tcPr marL="18675" marR="18675" marT="9338" marB="9338" anchor="ctr">
                    <a:lnL w="6350" cap="flat" cmpd="sng" algn="ctr">
                      <a:solidFill>
                        <a:srgbClr val="A8FC18"/>
                      </a:solidFill>
                      <a:prstDash val="solid"/>
                      <a:round/>
                      <a:headEnd type="none" w="med" len="med"/>
                      <a:tailEnd type="none" w="med" len="med"/>
                    </a:lnL>
                    <a:lnR w="6350" cap="flat" cmpd="sng" algn="ctr">
                      <a:solidFill>
                        <a:srgbClr val="980019"/>
                      </a:solidFill>
                      <a:prstDash val="solid"/>
                      <a:round/>
                      <a:headEnd type="none" w="med" len="med"/>
                      <a:tailEnd type="none" w="med" len="med"/>
                    </a:lnR>
                    <a:lnT w="12700" cap="flat" cmpd="sng" algn="ctr">
                      <a:solidFill>
                        <a:srgbClr val="A8FC18"/>
                      </a:solidFill>
                      <a:prstDash val="solid"/>
                      <a:round/>
                      <a:headEnd type="none" w="med" len="med"/>
                      <a:tailEnd type="none" w="med" len="med"/>
                    </a:lnT>
                    <a:lnB w="12700" cap="flat" cmpd="sng" algn="ctr">
                      <a:solidFill>
                        <a:srgbClr val="D8FF18"/>
                      </a:solidFill>
                      <a:prstDash val="solid"/>
                      <a:round/>
                      <a:headEnd type="none" w="med" len="med"/>
                      <a:tailEnd type="none" w="med" len="med"/>
                    </a:lnB>
                    <a:solidFill>
                      <a:srgbClr val="FFFFFF"/>
                    </a:solidFill>
                  </a:tcPr>
                </a:tc>
                <a:tc>
                  <a:txBody>
                    <a:bodyPr/>
                    <a:lstStyle/>
                    <a:p>
                      <a:pPr fontAlgn="base"/>
                      <a:r>
                        <a:rPr lang="en-US" sz="1800">
                          <a:solidFill>
                            <a:schemeClr val="accent1"/>
                          </a:solidFill>
                          <a:effectLst/>
                          <a:latin typeface="Times New Roman" panose="02020603050405020304" pitchFamily="18" charset="0"/>
                          <a:cs typeface="Times New Roman" panose="02020603050405020304" pitchFamily="18" charset="0"/>
                        </a:rPr>
                        <a:t>More expensive and slower due to the need to switch memory maps.</a:t>
                      </a:r>
                    </a:p>
                  </a:txBody>
                  <a:tcPr marL="18675" marR="18675" marT="9338" marB="9338" anchor="ctr">
                    <a:lnL w="6350" cap="flat" cmpd="sng" algn="ctr">
                      <a:solidFill>
                        <a:srgbClr val="980019"/>
                      </a:solidFill>
                      <a:prstDash val="solid"/>
                      <a:round/>
                      <a:headEnd type="none" w="med" len="med"/>
                      <a:tailEnd type="none" w="med" len="med"/>
                    </a:lnL>
                    <a:lnR w="6350" cap="flat" cmpd="sng" algn="ctr">
                      <a:solidFill>
                        <a:srgbClr val="68FD18"/>
                      </a:solidFill>
                      <a:prstDash val="solid"/>
                      <a:round/>
                      <a:headEnd type="none" w="med" len="med"/>
                      <a:tailEnd type="none" w="med" len="med"/>
                    </a:lnR>
                    <a:lnT w="12700" cap="flat" cmpd="sng" algn="ctr">
                      <a:solidFill>
                        <a:srgbClr val="980019"/>
                      </a:solidFill>
                      <a:prstDash val="solid"/>
                      <a:round/>
                      <a:headEnd type="none" w="med" len="med"/>
                      <a:tailEnd type="none" w="med" len="med"/>
                    </a:lnT>
                    <a:lnB w="12700" cap="flat" cmpd="sng" algn="ctr">
                      <a:solidFill>
                        <a:srgbClr val="A8FF18"/>
                      </a:solidFill>
                      <a:prstDash val="solid"/>
                      <a:round/>
                      <a:headEnd type="none" w="med" len="med"/>
                      <a:tailEnd type="none" w="med" len="med"/>
                    </a:lnB>
                    <a:solidFill>
                      <a:srgbClr val="FFFFFF"/>
                    </a:solidFill>
                  </a:tcPr>
                </a:tc>
                <a:tc>
                  <a:txBody>
                    <a:bodyPr/>
                    <a:lstStyle/>
                    <a:p>
                      <a:pPr fontAlgn="base"/>
                      <a:r>
                        <a:rPr lang="en-US" sz="1800" dirty="0">
                          <a:effectLst/>
                          <a:latin typeface="Times New Roman" panose="02020603050405020304" pitchFamily="18" charset="0"/>
                          <a:cs typeface="Times New Roman" panose="02020603050405020304" pitchFamily="18" charset="0"/>
                        </a:rPr>
                        <a:t>Less expensive and faster due to shared memory.</a:t>
                      </a:r>
                    </a:p>
                  </a:txBody>
                  <a:tcPr marL="18675" marR="18675" marT="9338" marB="9338" anchor="ctr">
                    <a:lnL w="6350" cap="flat" cmpd="sng" algn="ctr">
                      <a:solidFill>
                        <a:srgbClr val="68FD18"/>
                      </a:solidFill>
                      <a:prstDash val="solid"/>
                      <a:round/>
                      <a:headEnd type="none" w="med" len="med"/>
                      <a:tailEnd type="none" w="med" len="med"/>
                    </a:lnL>
                    <a:lnR w="6350" cap="flat" cmpd="sng" algn="ctr">
                      <a:solidFill>
                        <a:srgbClr val="68FD18"/>
                      </a:solidFill>
                      <a:prstDash val="solid"/>
                      <a:round/>
                      <a:headEnd type="none" w="med" len="med"/>
                      <a:tailEnd type="none" w="med" len="med"/>
                    </a:lnR>
                    <a:lnT w="12700" cap="flat" cmpd="sng" algn="ctr">
                      <a:solidFill>
                        <a:srgbClr val="68FD18"/>
                      </a:solidFill>
                      <a:prstDash val="solid"/>
                      <a:round/>
                      <a:headEnd type="none" w="med" len="med"/>
                      <a:tailEnd type="none" w="med" len="med"/>
                    </a:lnT>
                    <a:lnB w="12700" cap="flat" cmpd="sng" algn="ctr">
                      <a:solidFill>
                        <a:srgbClr val="78FC18"/>
                      </a:solidFill>
                      <a:prstDash val="solid"/>
                      <a:round/>
                      <a:headEnd type="none" w="med" len="med"/>
                      <a:tailEnd type="none" w="med" len="med"/>
                    </a:lnB>
                    <a:solidFill>
                      <a:srgbClr val="FFFFFF"/>
                    </a:solidFill>
                  </a:tcPr>
                </a:tc>
                <a:extLst>
                  <a:ext uri="{0D108BD9-81ED-4DB2-BD59-A6C34878D82A}">
                    <a16:rowId xmlns:a16="http://schemas.microsoft.com/office/drawing/2014/main" val="2878903524"/>
                  </a:ext>
                </a:extLst>
              </a:tr>
              <a:tr h="599637">
                <a:tc>
                  <a:txBody>
                    <a:bodyPr/>
                    <a:lstStyle/>
                    <a:p>
                      <a:pPr fontAlgn="base"/>
                      <a:r>
                        <a:rPr lang="en-US" sz="1800" b="1">
                          <a:effectLst/>
                          <a:latin typeface="Times New Roman" panose="02020603050405020304" pitchFamily="18" charset="0"/>
                          <a:cs typeface="Times New Roman" panose="02020603050405020304" pitchFamily="18" charset="0"/>
                        </a:rPr>
                        <a:t>Creation Time</a:t>
                      </a:r>
                      <a:endParaRPr lang="en-US" sz="1800">
                        <a:effectLst/>
                        <a:latin typeface="Times New Roman" panose="02020603050405020304" pitchFamily="18" charset="0"/>
                        <a:cs typeface="Times New Roman" panose="02020603050405020304" pitchFamily="18" charset="0"/>
                      </a:endParaRPr>
                    </a:p>
                  </a:txBody>
                  <a:tcPr marL="18675" marR="18675" marT="9338" marB="9338" anchor="ctr">
                    <a:lnL w="6350" cap="flat" cmpd="sng" algn="ctr">
                      <a:solidFill>
                        <a:srgbClr val="D8FF18"/>
                      </a:solidFill>
                      <a:prstDash val="solid"/>
                      <a:round/>
                      <a:headEnd type="none" w="med" len="med"/>
                      <a:tailEnd type="none" w="med" len="med"/>
                    </a:lnL>
                    <a:lnR w="6350" cap="flat" cmpd="sng" algn="ctr">
                      <a:solidFill>
                        <a:srgbClr val="A8FF18"/>
                      </a:solidFill>
                      <a:prstDash val="solid"/>
                      <a:round/>
                      <a:headEnd type="none" w="med" len="med"/>
                      <a:tailEnd type="none" w="med" len="med"/>
                    </a:lnR>
                    <a:lnT w="12700" cap="flat" cmpd="sng" algn="ctr">
                      <a:solidFill>
                        <a:srgbClr val="D8FF18"/>
                      </a:solidFill>
                      <a:prstDash val="solid"/>
                      <a:round/>
                      <a:headEnd type="none" w="med" len="med"/>
                      <a:tailEnd type="none" w="med" len="med"/>
                    </a:lnT>
                    <a:lnB w="12700" cap="flat" cmpd="sng" algn="ctr">
                      <a:solidFill>
                        <a:srgbClr val="D8FF18"/>
                      </a:solidFill>
                      <a:prstDash val="solid"/>
                      <a:round/>
                      <a:headEnd type="none" w="med" len="med"/>
                      <a:tailEnd type="none" w="med" len="med"/>
                    </a:lnB>
                    <a:solidFill>
                      <a:srgbClr val="FFFFFF"/>
                    </a:solidFill>
                  </a:tcPr>
                </a:tc>
                <a:tc>
                  <a:txBody>
                    <a:bodyPr/>
                    <a:lstStyle/>
                    <a:p>
                      <a:pPr fontAlgn="base"/>
                      <a:r>
                        <a:rPr lang="en-US" sz="1800">
                          <a:solidFill>
                            <a:schemeClr val="accent1"/>
                          </a:solidFill>
                          <a:effectLst/>
                          <a:latin typeface="Times New Roman" panose="02020603050405020304" pitchFamily="18" charset="0"/>
                          <a:cs typeface="Times New Roman" panose="02020603050405020304" pitchFamily="18" charset="0"/>
                        </a:rPr>
                        <a:t>Takes more time to create compared to threads.</a:t>
                      </a:r>
                    </a:p>
                  </a:txBody>
                  <a:tcPr marL="18675" marR="18675" marT="9338" marB="9338" anchor="ctr">
                    <a:lnL w="6350" cap="flat" cmpd="sng" algn="ctr">
                      <a:solidFill>
                        <a:srgbClr val="A8FF18"/>
                      </a:solidFill>
                      <a:prstDash val="solid"/>
                      <a:round/>
                      <a:headEnd type="none" w="med" len="med"/>
                      <a:tailEnd type="none" w="med" len="med"/>
                    </a:lnL>
                    <a:lnR w="6350" cap="flat" cmpd="sng" algn="ctr">
                      <a:solidFill>
                        <a:srgbClr val="78FC18"/>
                      </a:solidFill>
                      <a:prstDash val="solid"/>
                      <a:round/>
                      <a:headEnd type="none" w="med" len="med"/>
                      <a:tailEnd type="none" w="med" len="med"/>
                    </a:lnR>
                    <a:lnT w="12700" cap="flat" cmpd="sng" algn="ctr">
                      <a:solidFill>
                        <a:srgbClr val="A8FF18"/>
                      </a:solidFill>
                      <a:prstDash val="solid"/>
                      <a:round/>
                      <a:headEnd type="none" w="med" len="med"/>
                      <a:tailEnd type="none" w="med" len="med"/>
                    </a:lnT>
                    <a:lnB w="12700" cap="flat" cmpd="sng" algn="ctr">
                      <a:solidFill>
                        <a:srgbClr val="B80119"/>
                      </a:solidFill>
                      <a:prstDash val="solid"/>
                      <a:round/>
                      <a:headEnd type="none" w="med" len="med"/>
                      <a:tailEnd type="none" w="med" len="med"/>
                    </a:lnB>
                    <a:solidFill>
                      <a:srgbClr val="FFFFFF"/>
                    </a:solidFill>
                  </a:tcPr>
                </a:tc>
                <a:tc>
                  <a:txBody>
                    <a:bodyPr/>
                    <a:lstStyle/>
                    <a:p>
                      <a:pPr fontAlgn="base"/>
                      <a:r>
                        <a:rPr lang="en-US" sz="1800" dirty="0">
                          <a:effectLst/>
                          <a:latin typeface="Times New Roman" panose="02020603050405020304" pitchFamily="18" charset="0"/>
                          <a:cs typeface="Times New Roman" panose="02020603050405020304" pitchFamily="18" charset="0"/>
                        </a:rPr>
                        <a:t>Takes less time to create compared to processes.</a:t>
                      </a:r>
                    </a:p>
                  </a:txBody>
                  <a:tcPr marL="18675" marR="18675" marT="9338" marB="9338" anchor="ctr">
                    <a:lnL w="6350" cap="flat" cmpd="sng" algn="ctr">
                      <a:solidFill>
                        <a:srgbClr val="78FC18"/>
                      </a:solidFill>
                      <a:prstDash val="solid"/>
                      <a:round/>
                      <a:headEnd type="none" w="med" len="med"/>
                      <a:tailEnd type="none" w="med" len="med"/>
                    </a:lnL>
                    <a:lnR w="6350" cap="flat" cmpd="sng" algn="ctr">
                      <a:solidFill>
                        <a:srgbClr val="78FC18"/>
                      </a:solidFill>
                      <a:prstDash val="solid"/>
                      <a:round/>
                      <a:headEnd type="none" w="med" len="med"/>
                      <a:tailEnd type="none" w="med" len="med"/>
                    </a:lnR>
                    <a:lnT w="12700" cap="flat" cmpd="sng" algn="ctr">
                      <a:solidFill>
                        <a:srgbClr val="78FC18"/>
                      </a:solidFill>
                      <a:prstDash val="solid"/>
                      <a:round/>
                      <a:headEnd type="none" w="med" len="med"/>
                      <a:tailEnd type="none" w="med" len="med"/>
                    </a:lnT>
                    <a:lnB w="12700" cap="flat" cmpd="sng" algn="ctr">
                      <a:solidFill>
                        <a:srgbClr val="C80619"/>
                      </a:solidFill>
                      <a:prstDash val="solid"/>
                      <a:round/>
                      <a:headEnd type="none" w="med" len="med"/>
                      <a:tailEnd type="none" w="med" len="med"/>
                    </a:lnB>
                    <a:solidFill>
                      <a:srgbClr val="FFFFFF"/>
                    </a:solidFill>
                  </a:tcPr>
                </a:tc>
                <a:extLst>
                  <a:ext uri="{0D108BD9-81ED-4DB2-BD59-A6C34878D82A}">
                    <a16:rowId xmlns:a16="http://schemas.microsoft.com/office/drawing/2014/main" val="2842374632"/>
                  </a:ext>
                </a:extLst>
              </a:tr>
              <a:tr h="599637">
                <a:tc>
                  <a:txBody>
                    <a:bodyPr/>
                    <a:lstStyle/>
                    <a:p>
                      <a:pPr fontAlgn="base"/>
                      <a:r>
                        <a:rPr lang="en-US" sz="1800" b="1">
                          <a:effectLst/>
                          <a:latin typeface="Times New Roman" panose="02020603050405020304" pitchFamily="18" charset="0"/>
                          <a:cs typeface="Times New Roman" panose="02020603050405020304" pitchFamily="18" charset="0"/>
                        </a:rPr>
                        <a:t>Stability</a:t>
                      </a:r>
                      <a:endParaRPr lang="en-US" sz="1800">
                        <a:effectLst/>
                        <a:latin typeface="Times New Roman" panose="02020603050405020304" pitchFamily="18" charset="0"/>
                        <a:cs typeface="Times New Roman" panose="02020603050405020304" pitchFamily="18" charset="0"/>
                      </a:endParaRPr>
                    </a:p>
                  </a:txBody>
                  <a:tcPr marL="18675" marR="18675" marT="9338" marB="9338" anchor="ctr">
                    <a:lnL w="6350" cap="flat" cmpd="sng" algn="ctr">
                      <a:solidFill>
                        <a:srgbClr val="D8FF18"/>
                      </a:solidFill>
                      <a:prstDash val="solid"/>
                      <a:round/>
                      <a:headEnd type="none" w="med" len="med"/>
                      <a:tailEnd type="none" w="med" len="med"/>
                    </a:lnL>
                    <a:lnR w="6350" cap="flat" cmpd="sng" algn="ctr">
                      <a:solidFill>
                        <a:srgbClr val="B80119"/>
                      </a:solidFill>
                      <a:prstDash val="solid"/>
                      <a:round/>
                      <a:headEnd type="none" w="med" len="med"/>
                      <a:tailEnd type="none" w="med" len="med"/>
                    </a:lnR>
                    <a:lnT w="12700" cap="flat" cmpd="sng" algn="ctr">
                      <a:solidFill>
                        <a:srgbClr val="D8FF18"/>
                      </a:solidFill>
                      <a:prstDash val="solid"/>
                      <a:round/>
                      <a:headEnd type="none" w="med" len="med"/>
                      <a:tailEnd type="none" w="med" len="med"/>
                    </a:lnT>
                    <a:lnB w="12700" cap="flat" cmpd="sng" algn="ctr">
                      <a:solidFill>
                        <a:srgbClr val="C80619"/>
                      </a:solidFill>
                      <a:prstDash val="solid"/>
                      <a:round/>
                      <a:headEnd type="none" w="med" len="med"/>
                      <a:tailEnd type="none" w="med" len="med"/>
                    </a:lnB>
                    <a:solidFill>
                      <a:srgbClr val="FFFFFF"/>
                    </a:solidFill>
                  </a:tcPr>
                </a:tc>
                <a:tc>
                  <a:txBody>
                    <a:bodyPr/>
                    <a:lstStyle/>
                    <a:p>
                      <a:pPr fontAlgn="base"/>
                      <a:r>
                        <a:rPr lang="en-US" sz="1800">
                          <a:solidFill>
                            <a:schemeClr val="accent1"/>
                          </a:solidFill>
                          <a:effectLst/>
                          <a:latin typeface="Times New Roman" panose="02020603050405020304" pitchFamily="18" charset="0"/>
                          <a:cs typeface="Times New Roman" panose="02020603050405020304" pitchFamily="18" charset="0"/>
                        </a:rPr>
                        <a:t>A crash in one process does not affect other processes.</a:t>
                      </a:r>
                    </a:p>
                  </a:txBody>
                  <a:tcPr marL="18675" marR="18675" marT="9338" marB="9338" anchor="ctr">
                    <a:lnL w="6350" cap="flat" cmpd="sng" algn="ctr">
                      <a:solidFill>
                        <a:srgbClr val="B80119"/>
                      </a:solidFill>
                      <a:prstDash val="solid"/>
                      <a:round/>
                      <a:headEnd type="none" w="med" len="med"/>
                      <a:tailEnd type="none" w="med" len="med"/>
                    </a:lnL>
                    <a:lnR w="6350" cap="flat" cmpd="sng" algn="ctr">
                      <a:solidFill>
                        <a:srgbClr val="C80619"/>
                      </a:solidFill>
                      <a:prstDash val="solid"/>
                      <a:round/>
                      <a:headEnd type="none" w="med" len="med"/>
                      <a:tailEnd type="none" w="med" len="med"/>
                    </a:lnR>
                    <a:lnT w="12700" cap="flat" cmpd="sng" algn="ctr">
                      <a:solidFill>
                        <a:srgbClr val="B80119"/>
                      </a:solidFill>
                      <a:prstDash val="solid"/>
                      <a:round/>
                      <a:headEnd type="none" w="med" len="med"/>
                      <a:tailEnd type="none" w="med" len="med"/>
                    </a:lnT>
                    <a:lnB w="12700" cap="flat" cmpd="sng" algn="ctr">
                      <a:solidFill>
                        <a:srgbClr val="B80719"/>
                      </a:solidFill>
                      <a:prstDash val="solid"/>
                      <a:round/>
                      <a:headEnd type="none" w="med" len="med"/>
                      <a:tailEnd type="none" w="med" len="med"/>
                    </a:lnB>
                    <a:solidFill>
                      <a:srgbClr val="FFFFFF"/>
                    </a:solidFill>
                  </a:tcPr>
                </a:tc>
                <a:tc>
                  <a:txBody>
                    <a:bodyPr/>
                    <a:lstStyle/>
                    <a:p>
                      <a:pPr fontAlgn="base"/>
                      <a:r>
                        <a:rPr lang="en-US" sz="1800" dirty="0">
                          <a:effectLst/>
                          <a:latin typeface="Times New Roman" panose="02020603050405020304" pitchFamily="18" charset="0"/>
                          <a:cs typeface="Times New Roman" panose="02020603050405020304" pitchFamily="18" charset="0"/>
                        </a:rPr>
                        <a:t>A crash in a thread can potentially crash the entire process.</a:t>
                      </a:r>
                    </a:p>
                  </a:txBody>
                  <a:tcPr marL="18675" marR="18675" marT="9338" marB="9338" anchor="ctr">
                    <a:lnL w="6350" cap="flat" cmpd="sng" algn="ctr">
                      <a:solidFill>
                        <a:srgbClr val="C80619"/>
                      </a:solidFill>
                      <a:prstDash val="solid"/>
                      <a:round/>
                      <a:headEnd type="none" w="med" len="med"/>
                      <a:tailEnd type="none" w="med" len="med"/>
                    </a:lnL>
                    <a:lnR w="6350" cap="flat" cmpd="sng" algn="ctr">
                      <a:solidFill>
                        <a:srgbClr val="C80619"/>
                      </a:solidFill>
                      <a:prstDash val="solid"/>
                      <a:round/>
                      <a:headEnd type="none" w="med" len="med"/>
                      <a:tailEnd type="none" w="med" len="med"/>
                    </a:lnR>
                    <a:lnT w="12700" cap="flat" cmpd="sng" algn="ctr">
                      <a:solidFill>
                        <a:srgbClr val="C80619"/>
                      </a:solidFill>
                      <a:prstDash val="solid"/>
                      <a:round/>
                      <a:headEnd type="none" w="med" len="med"/>
                      <a:tailEnd type="none" w="med" len="med"/>
                    </a:lnT>
                    <a:lnB w="12700" cap="flat" cmpd="sng" algn="ctr">
                      <a:solidFill>
                        <a:srgbClr val="580419"/>
                      </a:solidFill>
                      <a:prstDash val="solid"/>
                      <a:round/>
                      <a:headEnd type="none" w="med" len="med"/>
                      <a:tailEnd type="none" w="med" len="med"/>
                    </a:lnB>
                    <a:solidFill>
                      <a:srgbClr val="FFFFFF"/>
                    </a:solidFill>
                  </a:tcPr>
                </a:tc>
                <a:extLst>
                  <a:ext uri="{0D108BD9-81ED-4DB2-BD59-A6C34878D82A}">
                    <a16:rowId xmlns:a16="http://schemas.microsoft.com/office/drawing/2014/main" val="2020007324"/>
                  </a:ext>
                </a:extLst>
              </a:tr>
              <a:tr h="889586">
                <a:tc>
                  <a:txBody>
                    <a:bodyPr/>
                    <a:lstStyle/>
                    <a:p>
                      <a:pPr fontAlgn="base"/>
                      <a:r>
                        <a:rPr lang="en-US" sz="1800" b="1">
                          <a:effectLst/>
                          <a:latin typeface="Times New Roman" panose="02020603050405020304" pitchFamily="18" charset="0"/>
                          <a:cs typeface="Times New Roman" panose="02020603050405020304" pitchFamily="18" charset="0"/>
                        </a:rPr>
                        <a:t>Example Use Case</a:t>
                      </a:r>
                      <a:endParaRPr lang="en-US" sz="1800">
                        <a:effectLst/>
                        <a:latin typeface="Times New Roman" panose="02020603050405020304" pitchFamily="18" charset="0"/>
                        <a:cs typeface="Times New Roman" panose="02020603050405020304" pitchFamily="18" charset="0"/>
                      </a:endParaRPr>
                    </a:p>
                  </a:txBody>
                  <a:tcPr marL="18675" marR="18675" marT="9338" marB="9338" anchor="ctr">
                    <a:lnL w="6350" cap="flat" cmpd="sng" algn="ctr">
                      <a:solidFill>
                        <a:srgbClr val="C80619"/>
                      </a:solidFill>
                      <a:prstDash val="solid"/>
                      <a:round/>
                      <a:headEnd type="none" w="med" len="med"/>
                      <a:tailEnd type="none" w="med" len="med"/>
                    </a:lnL>
                    <a:lnR w="6350" cap="flat" cmpd="sng" algn="ctr">
                      <a:solidFill>
                        <a:srgbClr val="B80719"/>
                      </a:solidFill>
                      <a:prstDash val="solid"/>
                      <a:round/>
                      <a:headEnd type="none" w="med" len="med"/>
                      <a:tailEnd type="none" w="med" len="med"/>
                    </a:lnR>
                    <a:lnT w="12700" cap="flat" cmpd="sng" algn="ctr">
                      <a:solidFill>
                        <a:srgbClr val="C80619"/>
                      </a:solidFill>
                      <a:prstDash val="solid"/>
                      <a:round/>
                      <a:headEnd type="none" w="med" len="med"/>
                      <a:tailEnd type="none" w="med" len="med"/>
                    </a:lnT>
                    <a:lnB w="6350" cap="flat" cmpd="sng" algn="ctr">
                      <a:solidFill>
                        <a:srgbClr val="C80619"/>
                      </a:solidFill>
                      <a:prstDash val="solid"/>
                      <a:round/>
                      <a:headEnd type="none" w="med" len="med"/>
                      <a:tailEnd type="none" w="med" len="med"/>
                    </a:lnB>
                    <a:solidFill>
                      <a:srgbClr val="FFFFFF"/>
                    </a:solidFill>
                  </a:tcPr>
                </a:tc>
                <a:tc>
                  <a:txBody>
                    <a:bodyPr/>
                    <a:lstStyle/>
                    <a:p>
                      <a:pPr fontAlgn="base"/>
                      <a:r>
                        <a:rPr lang="en-US" sz="1800" dirty="0">
                          <a:solidFill>
                            <a:schemeClr val="accent1"/>
                          </a:solidFill>
                          <a:effectLst/>
                          <a:latin typeface="Times New Roman" panose="02020603050405020304" pitchFamily="18" charset="0"/>
                          <a:cs typeface="Times New Roman" panose="02020603050405020304" pitchFamily="18" charset="0"/>
                        </a:rPr>
                        <a:t>Running different applications (e.g., a web browser and a text editor).</a:t>
                      </a:r>
                    </a:p>
                  </a:txBody>
                  <a:tcPr marL="18675" marR="18675" marT="9338" marB="9338" anchor="ctr">
                    <a:lnL w="6350" cap="flat" cmpd="sng" algn="ctr">
                      <a:solidFill>
                        <a:srgbClr val="B80719"/>
                      </a:solidFill>
                      <a:prstDash val="solid"/>
                      <a:round/>
                      <a:headEnd type="none" w="med" len="med"/>
                      <a:tailEnd type="none" w="med" len="med"/>
                    </a:lnL>
                    <a:lnR w="6350" cap="flat" cmpd="sng" algn="ctr">
                      <a:solidFill>
                        <a:srgbClr val="580419"/>
                      </a:solidFill>
                      <a:prstDash val="solid"/>
                      <a:round/>
                      <a:headEnd type="none" w="med" len="med"/>
                      <a:tailEnd type="none" w="med" len="med"/>
                    </a:lnR>
                    <a:lnT w="12700" cap="flat" cmpd="sng" algn="ctr">
                      <a:solidFill>
                        <a:srgbClr val="B80719"/>
                      </a:solidFill>
                      <a:prstDash val="solid"/>
                      <a:round/>
                      <a:headEnd type="none" w="med" len="med"/>
                      <a:tailEnd type="none" w="med" len="med"/>
                    </a:lnT>
                    <a:lnB w="6350" cap="flat" cmpd="sng" algn="ctr">
                      <a:solidFill>
                        <a:srgbClr val="B80719"/>
                      </a:solidFill>
                      <a:prstDash val="solid"/>
                      <a:round/>
                      <a:headEnd type="none" w="med" len="med"/>
                      <a:tailEnd type="none" w="med" len="med"/>
                    </a:lnB>
                    <a:solidFill>
                      <a:srgbClr val="FFFFFF"/>
                    </a:solidFill>
                  </a:tcPr>
                </a:tc>
                <a:tc>
                  <a:txBody>
                    <a:bodyPr/>
                    <a:lstStyle/>
                    <a:p>
                      <a:pPr fontAlgn="base"/>
                      <a:r>
                        <a:rPr lang="en-US" sz="1800" dirty="0">
                          <a:effectLst/>
                          <a:latin typeface="Times New Roman" panose="02020603050405020304" pitchFamily="18" charset="0"/>
                          <a:cs typeface="Times New Roman" panose="02020603050405020304" pitchFamily="18" charset="0"/>
                        </a:rPr>
                        <a:t>Performing multiple tasks within the same application (e.g., multiple tabs in a web browser).</a:t>
                      </a:r>
                    </a:p>
                  </a:txBody>
                  <a:tcPr marL="18675" marR="18675" marT="9338" marB="9338" anchor="ctr">
                    <a:lnL w="6350" cap="flat" cmpd="sng" algn="ctr">
                      <a:solidFill>
                        <a:srgbClr val="580419"/>
                      </a:solidFill>
                      <a:prstDash val="solid"/>
                      <a:round/>
                      <a:headEnd type="none" w="med" len="med"/>
                      <a:tailEnd type="none" w="med" len="med"/>
                    </a:lnL>
                    <a:lnR w="6350" cap="flat" cmpd="sng" algn="ctr">
                      <a:solidFill>
                        <a:srgbClr val="580419"/>
                      </a:solidFill>
                      <a:prstDash val="solid"/>
                      <a:round/>
                      <a:headEnd type="none" w="med" len="med"/>
                      <a:tailEnd type="none" w="med" len="med"/>
                    </a:lnR>
                    <a:lnT w="12700" cap="flat" cmpd="sng" algn="ctr">
                      <a:solidFill>
                        <a:srgbClr val="580419"/>
                      </a:solidFill>
                      <a:prstDash val="solid"/>
                      <a:round/>
                      <a:headEnd type="none" w="med" len="med"/>
                      <a:tailEnd type="none" w="med" len="med"/>
                    </a:lnT>
                    <a:lnB w="6350" cap="flat" cmpd="sng" algn="ctr">
                      <a:solidFill>
                        <a:srgbClr val="580419"/>
                      </a:solidFill>
                      <a:prstDash val="solid"/>
                      <a:round/>
                      <a:headEnd type="none" w="med" len="med"/>
                      <a:tailEnd type="none" w="med" len="med"/>
                    </a:lnB>
                    <a:solidFill>
                      <a:srgbClr val="FFFFFF"/>
                    </a:solidFill>
                  </a:tcPr>
                </a:tc>
                <a:extLst>
                  <a:ext uri="{0D108BD9-81ED-4DB2-BD59-A6C34878D82A}">
                    <a16:rowId xmlns:a16="http://schemas.microsoft.com/office/drawing/2014/main" val="1526931312"/>
                  </a:ext>
                </a:extLst>
              </a:tr>
            </a:tbl>
          </a:graphicData>
        </a:graphic>
      </p:graphicFrame>
    </p:spTree>
    <p:extLst>
      <p:ext uri="{BB962C8B-B14F-4D97-AF65-F5344CB8AC3E}">
        <p14:creationId xmlns:p14="http://schemas.microsoft.com/office/powerpoint/2010/main" val="2003366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E9D8D-97AB-560D-D646-F1C198DA157E}"/>
              </a:ext>
            </a:extLst>
          </p:cNvPr>
          <p:cNvSpPr>
            <a:spLocks noGrp="1"/>
          </p:cNvSpPr>
          <p:nvPr>
            <p:ph type="title"/>
          </p:nvPr>
        </p:nvSpPr>
        <p:spPr>
          <a:xfrm>
            <a:off x="616449" y="313754"/>
            <a:ext cx="11209106" cy="949967"/>
          </a:xfrm>
        </p:spPr>
        <p:txBody>
          <a:bodyPr vert="horz" lIns="91440" tIns="45720" rIns="91440" bIns="45720" rtlCol="0" anchor="ctr">
            <a:normAutofit/>
          </a:bodyPr>
          <a:lstStyle/>
          <a:p>
            <a:pPr algn="ctr"/>
            <a:r>
              <a:rPr lang="en-US" sz="3600" u="sng" dirty="0">
                <a:solidFill>
                  <a:schemeClr val="accent1"/>
                </a:solidFill>
                <a:latin typeface="Times New Roman" panose="02020603050405020304" pitchFamily="18" charset="0"/>
                <a:cs typeface="Times New Roman" panose="02020603050405020304" pitchFamily="18" charset="0"/>
              </a:rPr>
              <a:t>Why Process and Thread are useful in Distributed System?</a:t>
            </a:r>
          </a:p>
        </p:txBody>
      </p:sp>
      <p:sp>
        <p:nvSpPr>
          <p:cNvPr id="3" name="Content Placeholder 2">
            <a:extLst>
              <a:ext uri="{FF2B5EF4-FFF2-40B4-BE49-F238E27FC236}">
                <a16:creationId xmlns:a16="http://schemas.microsoft.com/office/drawing/2014/main" id="{F65E0877-FFAD-08EE-F950-F32BF33363F1}"/>
              </a:ext>
            </a:extLst>
          </p:cNvPr>
          <p:cNvSpPr>
            <a:spLocks noGrp="1"/>
          </p:cNvSpPr>
          <p:nvPr>
            <p:ph idx="1"/>
          </p:nvPr>
        </p:nvSpPr>
        <p:spPr>
          <a:xfrm>
            <a:off x="400691" y="1397284"/>
            <a:ext cx="11578975" cy="5250095"/>
          </a:xfrm>
        </p:spPr>
        <p:txBody>
          <a:bodyPr>
            <a:noAutofit/>
          </a:bodyPr>
          <a:lstStyle/>
          <a:p>
            <a:pPr marL="0" indent="0" algn="ctr">
              <a:buNone/>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Processes in Distributed Systems</a:t>
            </a: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Isolation and Fault Tolerance</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Processes provide isolation between different components of a distributed system. If one process crashes, it does not affect other processes. This isolation enhances fault tolerance and makes the system more robust</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Resource Allocation</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Processes allow for controlled allocation of resources. Each process can be given specific resources, which can be managed independently by the operating system.</a:t>
            </a: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Security</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Processes run in separate memory spaces, which helps in maintaining security boundaries. Sensitive data in one process cannot be directly accessed by another process.</a:t>
            </a: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Scalability</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Distributed systems often need to scale across multiple machines. Processes can be distributed across different nodes in a network, enabling horizontal scaling and better utilization of distributed resources.</a:t>
            </a: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Inter-process Communication (IPC)</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Processes use IPC mechanisms (such as message passing, sockets, or remote procedure calls) to communicate with each other. This is fundamental in distributed systems where processes running on different machines need to coordinate and exchange data.</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83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568112-8D6F-FEFE-5BAD-18084DA2F63A}"/>
              </a:ext>
            </a:extLst>
          </p:cNvPr>
          <p:cNvSpPr>
            <a:spLocks noGrp="1"/>
          </p:cNvSpPr>
          <p:nvPr>
            <p:ph idx="1"/>
          </p:nvPr>
        </p:nvSpPr>
        <p:spPr>
          <a:xfrm>
            <a:off x="482885" y="390418"/>
            <a:ext cx="11373493" cy="6102849"/>
          </a:xfrm>
        </p:spPr>
        <p:txBody>
          <a:bodyPr>
            <a:normAutofit/>
          </a:bodyPr>
          <a:lstStyle/>
          <a:p>
            <a:pPr marL="0" indent="0" algn="ctr">
              <a:buNone/>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Threads in Distributed Systems</a:t>
            </a:r>
          </a:p>
          <a:p>
            <a:pPr marL="0" indent="0" algn="ctr">
              <a:buNone/>
            </a:pPr>
            <a:endPar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Concurrency</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Threads allow multiple tasks to be performed concurrently within the same process. This is essential in distributed systems for handling multiple client requests simultaneously, improving responsiveness and throughput.</a:t>
            </a: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Resource Sharing</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Threads within the same process share memory and resources, making it easier to manage shared state and data. This is useful in scenarios where tasks need to collaborate or share intermediate results.</a:t>
            </a: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Efficiency</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Threads are more lightweight compared to processes, with lower overhead for creation and context switching. This efficiency is beneficial for distributed systems where performance and resource utilization are critical.</a:t>
            </a: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Parallelism</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Threads can run on multiple processors or cores, enabling parallel execution of tasks. This parallelism is important for distributed systems that need to process large volumes of data or perform compute-intensive tasks.</a:t>
            </a: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Responsiveness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In interactive distributed applications, threads can be used to handle different parts of the application (e.g., user interface, network communication, and background processing) simultaneously, improving overall responsiveness.</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45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35C2-1525-0133-AFF1-F966917580AE}"/>
              </a:ext>
            </a:extLst>
          </p:cNvPr>
          <p:cNvSpPr>
            <a:spLocks noGrp="1"/>
          </p:cNvSpPr>
          <p:nvPr>
            <p:ph type="title"/>
          </p:nvPr>
        </p:nvSpPr>
        <p:spPr>
          <a:xfrm>
            <a:off x="838200" y="365126"/>
            <a:ext cx="10515600" cy="754758"/>
          </a:xfrm>
        </p:spPr>
        <p:txBody>
          <a:bodyPr vert="horz" lIns="91440" tIns="45720" rIns="91440" bIns="45720" rtlCol="0" anchor="ctr">
            <a:normAutofit/>
          </a:bodyPr>
          <a:lstStyle/>
          <a:p>
            <a:pPr algn="ctr"/>
            <a:r>
              <a:rPr lang="en-US" sz="3600" u="sng" dirty="0">
                <a:solidFill>
                  <a:schemeClr val="accent1"/>
                </a:solidFill>
                <a:latin typeface="Times New Roman" panose="02020603050405020304" pitchFamily="18" charset="0"/>
                <a:cs typeface="Times New Roman" panose="02020603050405020304" pitchFamily="18" charset="0"/>
              </a:rPr>
              <a:t>Use Cases in Distributed Systems</a:t>
            </a:r>
          </a:p>
        </p:txBody>
      </p:sp>
      <p:sp>
        <p:nvSpPr>
          <p:cNvPr id="3" name="Content Placeholder 2">
            <a:extLst>
              <a:ext uri="{FF2B5EF4-FFF2-40B4-BE49-F238E27FC236}">
                <a16:creationId xmlns:a16="http://schemas.microsoft.com/office/drawing/2014/main" id="{FC81BF26-2878-00C1-1C18-EDF2444F1D70}"/>
              </a:ext>
            </a:extLst>
          </p:cNvPr>
          <p:cNvSpPr>
            <a:spLocks noGrp="1"/>
          </p:cNvSpPr>
          <p:nvPr>
            <p:ph idx="1"/>
          </p:nvPr>
        </p:nvSpPr>
        <p:spPr>
          <a:xfrm>
            <a:off x="534255" y="1602769"/>
            <a:ext cx="11137187" cy="4130211"/>
          </a:xfrm>
        </p:spPr>
        <p:txBody>
          <a:bodyPr>
            <a:normAutofit/>
          </a:bodyPr>
          <a:lstStyle/>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Web Servers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A web server might use multiple processes to handle different clients and multiple threads within each process to manage various tasks such as handling requests, processing data, and communicating with databases.</a:t>
            </a: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Microservices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Each microservice in a distributed system can run as a separate process. Within each microservice, multiple threads can be used to handle incoming requests concurrently, perform background jobs, or manage asynchronous tasks.</a:t>
            </a: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Database Servers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Database systems often use threads to handle multiple client connections and queries simultaneously, improving throughput and responsiveness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algn="l">
              <a:buFont typeface="+mj-lt"/>
              <a:buAutoNum type="arabicPeriod"/>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Big Data Processing</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chemeClr val="accent1"/>
                </a:solidFill>
                <a:effectLst/>
                <a:highlight>
                  <a:srgbClr val="FFFFFF"/>
                </a:highlight>
                <a:latin typeface="Times New Roman" panose="02020603050405020304" pitchFamily="18" charset="0"/>
                <a:cs typeface="Times New Roman" panose="02020603050405020304" pitchFamily="18" charset="0"/>
              </a:rPr>
              <a:t>Distributed computing frameworks like Hadoop and Spark use processes to distribute tasks across multiple nodes in a cluster. Each node may run multiple threads to process chunks of data in parallel, enhancing performance and scalability.</a:t>
            </a:r>
          </a:p>
          <a:p>
            <a:endParaRPr lang="en-US" sz="2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19B3340-7330-F173-8701-3F91929DC949}"/>
              </a:ext>
            </a:extLst>
          </p:cNvPr>
          <p:cNvSpPr txBox="1"/>
          <p:nvPr/>
        </p:nvSpPr>
        <p:spPr>
          <a:xfrm>
            <a:off x="1818527" y="5764440"/>
            <a:ext cx="9955658" cy="707886"/>
          </a:xfrm>
          <a:prstGeom prst="rect">
            <a:avLst/>
          </a:prstGeom>
          <a:noFill/>
        </p:spPr>
        <p:txBody>
          <a:bodyPr wrap="square">
            <a:spAutoFit/>
          </a:bodyPr>
          <a:lstStyle/>
          <a:p>
            <a:r>
              <a:rPr lang="en-US" sz="2000" b="0" i="0" dirty="0">
                <a:solidFill>
                  <a:srgbClr val="0D0D0D"/>
                </a:solidFill>
                <a:effectLst/>
                <a:highlight>
                  <a:srgbClr val="FFFFFF"/>
                </a:highlight>
                <a:latin typeface="ui-sans-serif"/>
              </a:rPr>
              <a:t>Together, processes and threads enable distributed systems to be more robust, scalable, efficient, and responsive, meeting the complex demands of modern distributed applications.</a:t>
            </a:r>
            <a:endParaRPr lang="en-US" sz="2000" dirty="0"/>
          </a:p>
        </p:txBody>
      </p:sp>
    </p:spTree>
    <p:extLst>
      <p:ext uri="{BB962C8B-B14F-4D97-AF65-F5344CB8AC3E}">
        <p14:creationId xmlns:p14="http://schemas.microsoft.com/office/powerpoint/2010/main" val="193142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5088</Words>
  <Application>Microsoft Macintosh PowerPoint</Application>
  <PresentationFormat>Widescreen</PresentationFormat>
  <Paragraphs>282</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NanumSquare</vt:lpstr>
      <vt:lpstr>Times New Roman</vt:lpstr>
      <vt:lpstr>ui-sans-serif</vt:lpstr>
      <vt:lpstr>Office Theme</vt:lpstr>
      <vt:lpstr>UNIT3: Processes UNIT4: Communication </vt:lpstr>
      <vt:lpstr>PowerPoint Presentation</vt:lpstr>
      <vt:lpstr>What is Process?</vt:lpstr>
      <vt:lpstr>PowerPoint Presentation</vt:lpstr>
      <vt:lpstr>What is Thread?</vt:lpstr>
      <vt:lpstr>PowerPoint Presentation</vt:lpstr>
      <vt:lpstr>Why Process and Thread are useful in Distributed System?</vt:lpstr>
      <vt:lpstr>PowerPoint Presentation</vt:lpstr>
      <vt:lpstr>Use Cases in Distributed Systems</vt:lpstr>
      <vt:lpstr>Virtualization in Distributed System</vt:lpstr>
      <vt:lpstr>The Role of Virtualization in Distributed Systems:</vt:lpstr>
      <vt:lpstr>Architectures of Virtual Machines : </vt:lpstr>
      <vt:lpstr>PowerPoint Presentation</vt:lpstr>
      <vt:lpstr>Clients and Servers in Distributed System</vt:lpstr>
      <vt:lpstr>PowerPoint Presentation</vt:lpstr>
      <vt:lpstr>Interaction Between Clients and Servers</vt:lpstr>
      <vt:lpstr>PowerPoint Presentation</vt:lpstr>
      <vt:lpstr>Code Migration in Distributed System</vt:lpstr>
      <vt:lpstr>PowerPoint Presentation</vt:lpstr>
      <vt:lpstr>PowerPoint Presentation</vt:lpstr>
      <vt:lpstr>PowerPoint Presentation</vt:lpstr>
      <vt:lpstr>Foundations of Communication in DS</vt:lpstr>
      <vt:lpstr>Remote Procedure Calls (RPCs) and  Remote Method Invocation (RMI)</vt:lpstr>
      <vt:lpstr>PowerPoint Presentation</vt:lpstr>
      <vt:lpstr>Working of RPC</vt:lpstr>
      <vt:lpstr>PowerPoint Presentation</vt:lpstr>
      <vt:lpstr>PowerPoint Presentation</vt:lpstr>
      <vt:lpstr>RPC ISSUES :</vt:lpstr>
      <vt:lpstr>PowerPoint Presentation</vt:lpstr>
      <vt:lpstr>Message Oriented Communication in DS</vt:lpstr>
      <vt:lpstr>PowerPoint Presentation</vt:lpstr>
      <vt:lpstr>PowerPoint Presentation</vt:lpstr>
      <vt:lpstr>PowerPoint Presentation</vt:lpstr>
      <vt:lpstr>Group Communication in distributed Systems</vt:lpstr>
      <vt:lpstr>Broadcast Communication</vt:lpstr>
      <vt:lpstr>PowerPoint Presentation</vt:lpstr>
      <vt:lpstr>Case Study: Java RMI and Message Passing Interface (MPI)</vt:lpstr>
      <vt:lpstr>PowerPoint Presentation</vt:lpstr>
      <vt:lpstr>PowerPoint Presentation</vt:lpstr>
      <vt:lpstr>Message Passing Interface (MPI)</vt:lpstr>
      <vt:lpstr>PowerPoint Presentation</vt:lpstr>
      <vt:lpstr>Homework -2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Processes </dc:title>
  <dc:creator>Youba Raj Devkota</dc:creator>
  <cp:lastModifiedBy>Microsoft Office User</cp:lastModifiedBy>
  <cp:revision>84</cp:revision>
  <dcterms:created xsi:type="dcterms:W3CDTF">2024-05-25T23:22:42Z</dcterms:created>
  <dcterms:modified xsi:type="dcterms:W3CDTF">2024-07-16T03:24:42Z</dcterms:modified>
</cp:coreProperties>
</file>