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6" r:id="rId3"/>
    <p:sldId id="27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808F-E715-E07D-CC30-1008C1417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9FAE3-F7F1-1D96-FC18-6474006B9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FE94F0-6A87-C302-0C65-FA3610535106}"/>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95B1396C-3574-8AC1-FD0E-825CA5271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45548-E177-9684-8DC4-2AB085D165D9}"/>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105589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C4E8-E714-D64B-C305-01A330C00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F8FA2-ED00-4BEC-51AC-2ACB01F18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3EE0D-1D5B-AB63-7678-1900EA589B9A}"/>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152B9575-78BB-48AB-454F-EFF980B8D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E7CA8-5A6C-5741-23E1-DC57F01C67E4}"/>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116993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FC7D3-4915-7055-5F4A-905FA5141A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DA5D07-97A8-F9CF-C139-A737A7699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43D43-7723-7CA4-AE64-0CFE1994EBAD}"/>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D7AA3B48-C5E0-6E3C-B92E-A0A3802D8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47BEE-F5FD-6C34-BF09-CB7DC69900A4}"/>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365834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92A6-6330-C0C4-B381-D9D10F81E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BDBA5-4EB5-7C3A-E8F7-33AB27178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8BFC0-5E08-809E-C417-B6F4F4AECE8C}"/>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4FFFAA22-7644-33DF-825A-36D4B93F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685C1-72E9-E518-35D5-D7B769FBD186}"/>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46562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706D-D0AD-42BE-CB3D-461815A50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CAED8E-141A-9F81-9A91-90A7FA94C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C88D6-2CA1-1C2C-4235-B56C5A7F77D5}"/>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C6E16BC4-FBDF-C945-42F4-80A40B831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4922A-9245-83CC-7D37-3D16EC7DEAC9}"/>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403840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A41B-0CD5-9118-EF51-EBBF4A511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BB930-8436-06A1-5CA3-B7033F6DA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E3D512-3D0A-8308-CDC8-6E4F95140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81AE5-11A0-1ECD-E46A-4649A04BF720}"/>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6" name="Footer Placeholder 5">
            <a:extLst>
              <a:ext uri="{FF2B5EF4-FFF2-40B4-BE49-F238E27FC236}">
                <a16:creationId xmlns:a16="http://schemas.microsoft.com/office/drawing/2014/main" id="{4600CA9D-9C77-1030-B491-0B39E6126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CF0F5-C61A-8446-EF5C-CFE216A76CCA}"/>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15716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8446-5C19-DED3-4279-A2EE5A83E9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AA1C1-7374-141C-4FE6-920A8A9E1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C7F42-4F36-A411-BDE5-8222F6AF8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1ABE55-DA67-6D72-7F82-FB9365051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B7451-1554-CAB9-67D1-8BC04EECF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7AEB7-656F-5027-7609-EDF8AFBDD842}"/>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8" name="Footer Placeholder 7">
            <a:extLst>
              <a:ext uri="{FF2B5EF4-FFF2-40B4-BE49-F238E27FC236}">
                <a16:creationId xmlns:a16="http://schemas.microsoft.com/office/drawing/2014/main" id="{D2492B6E-AAE3-AE10-0F8E-499F8F0AC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F508C-F454-962C-1328-75CA5F891433}"/>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54151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4EE7-189F-5FA5-6B49-0B0384C145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985AC-738F-3087-92AD-A50B7825550E}"/>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4" name="Footer Placeholder 3">
            <a:extLst>
              <a:ext uri="{FF2B5EF4-FFF2-40B4-BE49-F238E27FC236}">
                <a16:creationId xmlns:a16="http://schemas.microsoft.com/office/drawing/2014/main" id="{C4A0AD41-4005-D775-1F10-A0BB8992F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69D11-7729-967B-5071-4B9F8DC8CD05}"/>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309401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B25EA-2A85-0F33-42AB-1C6283793425}"/>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3" name="Footer Placeholder 2">
            <a:extLst>
              <a:ext uri="{FF2B5EF4-FFF2-40B4-BE49-F238E27FC236}">
                <a16:creationId xmlns:a16="http://schemas.microsoft.com/office/drawing/2014/main" id="{2EC63529-F464-CAC4-8E62-E318E8C6C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F690A-60EC-9A62-FD07-D161A559F5C6}"/>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13101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EF39-7A43-8F86-FC24-3D17564F1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D255D8-C0BC-B578-6129-4EE0D4683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D1359-0050-BF0D-38E6-44CA6C745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E0F3A-C129-E31F-AFF0-D388CD313F27}"/>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6" name="Footer Placeholder 5">
            <a:extLst>
              <a:ext uri="{FF2B5EF4-FFF2-40B4-BE49-F238E27FC236}">
                <a16:creationId xmlns:a16="http://schemas.microsoft.com/office/drawing/2014/main" id="{62157BF7-B8A7-F1BD-D4C7-AD4AA94A9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BE421-DF25-0458-831D-474A9B695C21}"/>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398806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DBC4-6D69-8B87-4477-CFF52AC3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CA460D-A4CF-DEFE-5C33-2639E8D74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5040A-F1AB-0842-47A3-07A30C2E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8DCFF-BD44-D124-1B69-14536ECE3072}"/>
              </a:ext>
            </a:extLst>
          </p:cNvPr>
          <p:cNvSpPr>
            <a:spLocks noGrp="1"/>
          </p:cNvSpPr>
          <p:nvPr>
            <p:ph type="dt" sz="half" idx="10"/>
          </p:nvPr>
        </p:nvSpPr>
        <p:spPr/>
        <p:txBody>
          <a:bodyPr/>
          <a:lstStyle/>
          <a:p>
            <a:fld id="{14997EF5-15E7-A847-8008-E7B4D3D3A8F0}" type="datetimeFigureOut">
              <a:rPr lang="en-US" smtClean="0"/>
              <a:t>6/24/24</a:t>
            </a:fld>
            <a:endParaRPr lang="en-US"/>
          </a:p>
        </p:txBody>
      </p:sp>
      <p:sp>
        <p:nvSpPr>
          <p:cNvPr id="6" name="Footer Placeholder 5">
            <a:extLst>
              <a:ext uri="{FF2B5EF4-FFF2-40B4-BE49-F238E27FC236}">
                <a16:creationId xmlns:a16="http://schemas.microsoft.com/office/drawing/2014/main" id="{060AD783-4A63-A175-D8A2-F80C796E5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37C12-D1F9-0CE2-630C-7CF396E19C27}"/>
              </a:ext>
            </a:extLst>
          </p:cNvPr>
          <p:cNvSpPr>
            <a:spLocks noGrp="1"/>
          </p:cNvSpPr>
          <p:nvPr>
            <p:ph type="sldNum" sz="quarter" idx="12"/>
          </p:nvPr>
        </p:nvSpPr>
        <p:spPr/>
        <p:txBody>
          <a:bodyPr/>
          <a:lstStyle/>
          <a:p>
            <a:fld id="{E863C533-E75D-3043-9842-F17E33899DBB}" type="slidenum">
              <a:rPr lang="en-US" smtClean="0"/>
              <a:t>‹#›</a:t>
            </a:fld>
            <a:endParaRPr lang="en-US"/>
          </a:p>
        </p:txBody>
      </p:sp>
    </p:spTree>
    <p:extLst>
      <p:ext uri="{BB962C8B-B14F-4D97-AF65-F5344CB8AC3E}">
        <p14:creationId xmlns:p14="http://schemas.microsoft.com/office/powerpoint/2010/main" val="357247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002ED-AB4A-12C7-B376-65F7A1300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838907-749C-4C69-45DD-9359AAD37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F53BF-0190-5926-A670-B95856ECD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97EF5-15E7-A847-8008-E7B4D3D3A8F0}" type="datetimeFigureOut">
              <a:rPr lang="en-US" smtClean="0"/>
              <a:t>6/24/24</a:t>
            </a:fld>
            <a:endParaRPr lang="en-US"/>
          </a:p>
        </p:txBody>
      </p:sp>
      <p:sp>
        <p:nvSpPr>
          <p:cNvPr id="5" name="Footer Placeholder 4">
            <a:extLst>
              <a:ext uri="{FF2B5EF4-FFF2-40B4-BE49-F238E27FC236}">
                <a16:creationId xmlns:a16="http://schemas.microsoft.com/office/drawing/2014/main" id="{604D85EC-DE7D-D1DD-1777-3B8633FDF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29A8E2-189E-BAC1-94B6-1AF83100B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3C533-E75D-3043-9842-F17E33899DBB}" type="slidenum">
              <a:rPr lang="en-US" smtClean="0"/>
              <a:t>‹#›</a:t>
            </a:fld>
            <a:endParaRPr lang="en-US"/>
          </a:p>
        </p:txBody>
      </p:sp>
    </p:spTree>
    <p:extLst>
      <p:ext uri="{BB962C8B-B14F-4D97-AF65-F5344CB8AC3E}">
        <p14:creationId xmlns:p14="http://schemas.microsoft.com/office/powerpoint/2010/main" val="396463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620A-CC4D-8A52-8EBC-8184D5ABF825}"/>
              </a:ext>
            </a:extLst>
          </p:cNvPr>
          <p:cNvSpPr>
            <a:spLocks noGrp="1"/>
          </p:cNvSpPr>
          <p:nvPr>
            <p:ph type="ctrTitle"/>
          </p:nvPr>
        </p:nvSpPr>
        <p:spPr/>
        <p:txBody>
          <a:bodyPr>
            <a:normAutofit fontScale="90000"/>
          </a:bodyPr>
          <a:lstStyle/>
          <a:p>
            <a:r>
              <a:rPr lang="en-US" dirty="0"/>
              <a:t>UNIT3: Processes</a:t>
            </a:r>
            <a:br>
              <a:rPr lang="en-US" dirty="0"/>
            </a:br>
            <a:r>
              <a:rPr lang="en-US" dirty="0"/>
              <a:t>UNIT4: Communication</a:t>
            </a:r>
            <a:br>
              <a:rPr lang="en-US" dirty="0"/>
            </a:br>
            <a:endParaRPr lang="en-US" dirty="0"/>
          </a:p>
        </p:txBody>
      </p:sp>
      <p:sp>
        <p:nvSpPr>
          <p:cNvPr id="3" name="Subtitle 2">
            <a:extLst>
              <a:ext uri="{FF2B5EF4-FFF2-40B4-BE49-F238E27FC236}">
                <a16:creationId xmlns:a16="http://schemas.microsoft.com/office/drawing/2014/main" id="{22EB971A-65A3-463B-45EE-A3B9472BC04E}"/>
              </a:ext>
            </a:extLst>
          </p:cNvPr>
          <p:cNvSpPr>
            <a:spLocks noGrp="1"/>
          </p:cNvSpPr>
          <p:nvPr>
            <p:ph type="subTitle" idx="1"/>
          </p:nvPr>
        </p:nvSpPr>
        <p:spPr>
          <a:xfrm>
            <a:off x="1524000" y="3821986"/>
            <a:ext cx="9144000" cy="1435813"/>
          </a:xfrm>
        </p:spPr>
        <p:txBody>
          <a:bodyPr/>
          <a:lstStyle/>
          <a:p>
            <a:r>
              <a:rPr lang="en-US"/>
              <a:t>Distributed </a:t>
            </a:r>
            <a:r>
              <a:rPr lang="en-US" dirty="0"/>
              <a:t>System </a:t>
            </a:r>
            <a:r>
              <a:rPr lang="en-US"/>
              <a:t>| </a:t>
            </a:r>
            <a:endParaRPr lang="en-US" dirty="0"/>
          </a:p>
        </p:txBody>
      </p:sp>
    </p:spTree>
    <p:extLst>
      <p:ext uri="{BB962C8B-B14F-4D97-AF65-F5344CB8AC3E}">
        <p14:creationId xmlns:p14="http://schemas.microsoft.com/office/powerpoint/2010/main" val="381537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41AC-E9A3-8155-8FE1-516BF6DAE84C}"/>
              </a:ext>
            </a:extLst>
          </p:cNvPr>
          <p:cNvSpPr>
            <a:spLocks noGrp="1"/>
          </p:cNvSpPr>
          <p:nvPr>
            <p:ph type="title"/>
          </p:nvPr>
        </p:nvSpPr>
        <p:spPr>
          <a:xfrm>
            <a:off x="838200" y="200739"/>
            <a:ext cx="10515600" cy="682839"/>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Virtualization in Distributed System</a:t>
            </a:r>
          </a:p>
        </p:txBody>
      </p:sp>
      <p:sp>
        <p:nvSpPr>
          <p:cNvPr id="3" name="Content Placeholder 2">
            <a:extLst>
              <a:ext uri="{FF2B5EF4-FFF2-40B4-BE49-F238E27FC236}">
                <a16:creationId xmlns:a16="http://schemas.microsoft.com/office/drawing/2014/main" id="{A71A2DA6-EDCF-A973-9AA1-730BA051E999}"/>
              </a:ext>
            </a:extLst>
          </p:cNvPr>
          <p:cNvSpPr>
            <a:spLocks noGrp="1"/>
          </p:cNvSpPr>
          <p:nvPr>
            <p:ph idx="1"/>
          </p:nvPr>
        </p:nvSpPr>
        <p:spPr>
          <a:xfrm>
            <a:off x="501721" y="1397286"/>
            <a:ext cx="11188557" cy="4510355"/>
          </a:xfrm>
        </p:spPr>
        <p:txBody>
          <a:bodyPr>
            <a:normAutofit/>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 virtual resource, such as a server, desktop, operating system, file, storage, or network, is created through the process of virtualization.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Virtualization’s main objective is to manage workloads by fundamentally altering conventional computing to make it more scalable.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It is possible to think of threads and processes as ways to do multiple tasks simultaneously. We can construct (parts of) programs that appear to run simultaneously thanks to them. Naturally, this simultaneous execution is fiction on a single-processor computer.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 single thread or process will only have one instruction at a time because there is only one CPU. The illusion of parallelism is achieved by moving back and forth quickly between threads and processes.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Resource virtualization is a term used to describe the difference between having a single CPU and being able to pretend there are multiple CPUs.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9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ECB7-7824-E8E0-525D-952E7F180DEB}"/>
              </a:ext>
            </a:extLst>
          </p:cNvPr>
          <p:cNvSpPr>
            <a:spLocks noGrp="1"/>
          </p:cNvSpPr>
          <p:nvPr>
            <p:ph type="title"/>
          </p:nvPr>
        </p:nvSpPr>
        <p:spPr>
          <a:xfrm>
            <a:off x="838200" y="339617"/>
            <a:ext cx="10515600" cy="682839"/>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The Role of Virtualization in Distributed Systems:</a:t>
            </a:r>
          </a:p>
        </p:txBody>
      </p:sp>
      <p:sp>
        <p:nvSpPr>
          <p:cNvPr id="3" name="Content Placeholder 2">
            <a:extLst>
              <a:ext uri="{FF2B5EF4-FFF2-40B4-BE49-F238E27FC236}">
                <a16:creationId xmlns:a16="http://schemas.microsoft.com/office/drawing/2014/main" id="{4C7250FA-9C7C-F3F2-4A92-4EA243FF9AC8}"/>
              </a:ext>
            </a:extLst>
          </p:cNvPr>
          <p:cNvSpPr>
            <a:spLocks noGrp="1"/>
          </p:cNvSpPr>
          <p:nvPr>
            <p:ph idx="1"/>
          </p:nvPr>
        </p:nvSpPr>
        <p:spPr>
          <a:xfrm>
            <a:off x="431515" y="1407131"/>
            <a:ext cx="4715838" cy="5116529"/>
          </a:xfrm>
        </p:spPr>
        <p:txBody>
          <a:bodyPr>
            <a:normAutofit/>
          </a:bodyPr>
          <a:lstStyle/>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Every (distributed) computer system actually provides a programming interface to higher-level software, as can be seen in the below Fig (a). </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There are many various kinds of interfaces, from the fundamental instruction set that a CPU provides to the enormous selection of application programming interfaces that are included with many modern middleware systems. </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To emulate the behavior of another system, virtualization essentially involves extending or replacing an existing interface, as seen in Fig (b).</a:t>
            </a:r>
            <a:endParaRPr lang="en-US" sz="2200" dirty="0">
              <a:latin typeface="Times New Roman" panose="02020603050405020304" pitchFamily="18" charset="0"/>
              <a:cs typeface="Times New Roman" panose="02020603050405020304" pitchFamily="18" charset="0"/>
            </a:endParaRPr>
          </a:p>
        </p:txBody>
      </p:sp>
      <p:pic>
        <p:nvPicPr>
          <p:cNvPr id="3074" name="Picture 2" descr="Lightbox">
            <a:extLst>
              <a:ext uri="{FF2B5EF4-FFF2-40B4-BE49-F238E27FC236}">
                <a16:creationId xmlns:a16="http://schemas.microsoft.com/office/drawing/2014/main" id="{1302F26B-48DD-7786-2CD3-237DCCE1A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316" y="934519"/>
            <a:ext cx="5674118"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8C971B-5A61-8A72-B755-8AED2CD51A6F}"/>
              </a:ext>
            </a:extLst>
          </p:cNvPr>
          <p:cNvSpPr txBox="1"/>
          <p:nvPr/>
        </p:nvSpPr>
        <p:spPr>
          <a:xfrm>
            <a:off x="5463283" y="4953985"/>
            <a:ext cx="6728717" cy="1938992"/>
          </a:xfrm>
          <a:prstGeom prst="rect">
            <a:avLst/>
          </a:prstGeom>
          <a:noFill/>
        </p:spPr>
        <p:txBody>
          <a:bodyPr wrap="square">
            <a:spAutoFit/>
          </a:bodyPr>
          <a:lstStyle/>
          <a:p>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By effectively having each application run on its own virtual computer, possibly with the associated libraries and operating system, which in turn run on a common platform, virtualization can help minimize the diversity of platforms and machines. A high degree of portability and flexibility is offered by virtualization.</a:t>
            </a:r>
            <a:endParaRPr 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27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0C84-FB0A-32D7-457B-90A2062534A6}"/>
              </a:ext>
            </a:extLst>
          </p:cNvPr>
          <p:cNvSpPr>
            <a:spLocks noGrp="1"/>
          </p:cNvSpPr>
          <p:nvPr>
            <p:ph type="title"/>
          </p:nvPr>
        </p:nvSpPr>
        <p:spPr>
          <a:xfrm>
            <a:off x="838200" y="308795"/>
            <a:ext cx="10515600" cy="744484"/>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Architectures of Virtual Machines : </a:t>
            </a:r>
          </a:p>
        </p:txBody>
      </p:sp>
      <p:sp>
        <p:nvSpPr>
          <p:cNvPr id="3" name="Content Placeholder 2">
            <a:extLst>
              <a:ext uri="{FF2B5EF4-FFF2-40B4-BE49-F238E27FC236}">
                <a16:creationId xmlns:a16="http://schemas.microsoft.com/office/drawing/2014/main" id="{95E865BC-4AD3-2172-ED8E-219F1A2EEFDE}"/>
              </a:ext>
            </a:extLst>
          </p:cNvPr>
          <p:cNvSpPr>
            <a:spLocks noGrp="1"/>
          </p:cNvSpPr>
          <p:nvPr>
            <p:ph idx="1"/>
          </p:nvPr>
        </p:nvSpPr>
        <p:spPr>
          <a:xfrm>
            <a:off x="544530" y="1315093"/>
            <a:ext cx="11065268" cy="3164440"/>
          </a:xfrm>
        </p:spPr>
        <p:txBody>
          <a:bodyPr>
            <a:normAutofit/>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Understanding the variations in virtualization requires an understanding of the common four types of interfaces that computer systems provide, at four different levels.</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point of contact between hardware and software, made up of commands that can be executed by any application.</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point of contact between hardware and software that is made up of machine instructions that are only accessible to privileged programs, such as an operating system.</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An operating system interface that is made up of system calls.</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An interface made up of library calls, which often constitutes an API (application programming interface) (API).</a:t>
            </a:r>
          </a:p>
        </p:txBody>
      </p:sp>
      <p:pic>
        <p:nvPicPr>
          <p:cNvPr id="5" name="Picture 4">
            <a:extLst>
              <a:ext uri="{FF2B5EF4-FFF2-40B4-BE49-F238E27FC236}">
                <a16:creationId xmlns:a16="http://schemas.microsoft.com/office/drawing/2014/main" id="{B783A2CE-234F-7D16-3142-0380D50C0A26}"/>
              </a:ext>
            </a:extLst>
          </p:cNvPr>
          <p:cNvPicPr>
            <a:picLocks noChangeAspect="1"/>
          </p:cNvPicPr>
          <p:nvPr/>
        </p:nvPicPr>
        <p:blipFill>
          <a:blip r:embed="rId2"/>
          <a:stretch>
            <a:fillRect/>
          </a:stretch>
        </p:blipFill>
        <p:spPr>
          <a:xfrm>
            <a:off x="6226140" y="3863471"/>
            <a:ext cx="5826182" cy="2961374"/>
          </a:xfrm>
          <a:prstGeom prst="rect">
            <a:avLst/>
          </a:prstGeom>
        </p:spPr>
      </p:pic>
      <p:sp>
        <p:nvSpPr>
          <p:cNvPr id="7" name="TextBox 6">
            <a:extLst>
              <a:ext uri="{FF2B5EF4-FFF2-40B4-BE49-F238E27FC236}">
                <a16:creationId xmlns:a16="http://schemas.microsoft.com/office/drawing/2014/main" id="{B62E3945-152C-BFDB-9B9F-097394666AD2}"/>
              </a:ext>
            </a:extLst>
          </p:cNvPr>
          <p:cNvSpPr txBox="1"/>
          <p:nvPr/>
        </p:nvSpPr>
        <p:spPr>
          <a:xfrm>
            <a:off x="1007722" y="4898876"/>
            <a:ext cx="5088278" cy="1015663"/>
          </a:xfrm>
          <a:prstGeom prst="rect">
            <a:avLst/>
          </a:prstGeom>
          <a:noFill/>
        </p:spPr>
        <p:txBody>
          <a:bodyPr wrap="square">
            <a:spAutoFit/>
          </a:bodyPr>
          <a:lstStyle/>
          <a:p>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The following figure illustrates these various categories. The goal of virtualization is to replicate the functionality of these interfaces.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99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00E68-C53C-99DD-2835-47F6D4C1600D}"/>
              </a:ext>
            </a:extLst>
          </p:cNvPr>
          <p:cNvSpPr>
            <a:spLocks noGrp="1"/>
          </p:cNvSpPr>
          <p:nvPr>
            <p:ph idx="1"/>
          </p:nvPr>
        </p:nvSpPr>
        <p:spPr>
          <a:xfrm>
            <a:off x="431515" y="390418"/>
            <a:ext cx="11311847" cy="3308279"/>
          </a:xfrm>
        </p:spPr>
        <p:txBody>
          <a:bodyPr>
            <a:normAutofit/>
          </a:bodyPr>
          <a:lstStyle/>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Virtualization can happen in one of two ways. First, we can create a run-time system, which effectively offers an abstract instruction set for use in running programs. Instructions can be mimicked, as is done when running Windows applications on UNIX platforms, or they can be interpreted, as is the case for the Java runtime environment. Keep in mind that in the latter scenario, the emulator will also need to replicate how system calls behave, which has historically proven to be anything but simple. This kind of virtualization emphasizes that virtualization is primarily only done for a single process by referring to a process virtual machine.</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An alternative method of virtualization is to offer a system that is effectively constructed as a layer that entirely shields the original hardware while exposing the entire instruction set of that hardware (or other hardware) as an interface. </a:t>
            </a:r>
          </a:p>
          <a:p>
            <a:endParaRPr lang="en-US" sz="2200" dirty="0">
              <a:latin typeface="Times New Roman" panose="02020603050405020304" pitchFamily="18" charset="0"/>
              <a:cs typeface="Times New Roman" panose="02020603050405020304" pitchFamily="18" charset="0"/>
            </a:endParaRPr>
          </a:p>
        </p:txBody>
      </p:sp>
      <p:pic>
        <p:nvPicPr>
          <p:cNvPr id="5122" name="Picture 2" descr="Virtualization in Distributed Systems | by Sertsedengle Shewandagn | Medium">
            <a:extLst>
              <a:ext uri="{FF2B5EF4-FFF2-40B4-BE49-F238E27FC236}">
                <a16:creationId xmlns:a16="http://schemas.microsoft.com/office/drawing/2014/main" id="{8B23ABFC-DCF3-4F49-6793-3A4990F0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487" y="3698697"/>
            <a:ext cx="5867239" cy="308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19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0F3897-E1A6-2F8E-A2EE-D8B75E4C7516}"/>
              </a:ext>
            </a:extLst>
          </p:cNvPr>
          <p:cNvPicPr>
            <a:picLocks noChangeAspect="1"/>
          </p:cNvPicPr>
          <p:nvPr/>
        </p:nvPicPr>
        <p:blipFill>
          <a:blip r:embed="rId2"/>
          <a:stretch>
            <a:fillRect/>
          </a:stretch>
        </p:blipFill>
        <p:spPr>
          <a:xfrm>
            <a:off x="823176" y="947391"/>
            <a:ext cx="10545647" cy="4963218"/>
          </a:xfrm>
          <a:prstGeom prst="rect">
            <a:avLst/>
          </a:prstGeom>
        </p:spPr>
      </p:pic>
    </p:spTree>
    <p:extLst>
      <p:ext uri="{BB962C8B-B14F-4D97-AF65-F5344CB8AC3E}">
        <p14:creationId xmlns:p14="http://schemas.microsoft.com/office/powerpoint/2010/main" val="351812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1FC-2CBA-166A-DA1A-E6519FAC60F8}"/>
              </a:ext>
            </a:extLst>
          </p:cNvPr>
          <p:cNvSpPr>
            <a:spLocks noGrp="1"/>
          </p:cNvSpPr>
          <p:nvPr>
            <p:ph type="title"/>
          </p:nvPr>
        </p:nvSpPr>
        <p:spPr>
          <a:xfrm>
            <a:off x="838200" y="241836"/>
            <a:ext cx="10515600" cy="713662"/>
          </a:xfrm>
        </p:spPr>
        <p:txBody>
          <a:bodyPr>
            <a:normAutofit/>
          </a:bodyPr>
          <a:lstStyle/>
          <a:p>
            <a:pPr algn="ctr"/>
            <a:r>
              <a:rPr lang="en-US" sz="4000" u="sng" dirty="0">
                <a:solidFill>
                  <a:schemeClr val="accent1"/>
                </a:solidFill>
                <a:latin typeface="Times New Roman" panose="02020603050405020304" pitchFamily="18" charset="0"/>
                <a:cs typeface="Times New Roman" panose="02020603050405020304" pitchFamily="18" charset="0"/>
              </a:rPr>
              <a:t>What is Process?</a:t>
            </a:r>
          </a:p>
        </p:txBody>
      </p:sp>
      <p:sp>
        <p:nvSpPr>
          <p:cNvPr id="3" name="Content Placeholder 2">
            <a:extLst>
              <a:ext uri="{FF2B5EF4-FFF2-40B4-BE49-F238E27FC236}">
                <a16:creationId xmlns:a16="http://schemas.microsoft.com/office/drawing/2014/main" id="{8489398F-49BB-AFEC-7308-DE5E50D4205D}"/>
              </a:ext>
            </a:extLst>
          </p:cNvPr>
          <p:cNvSpPr>
            <a:spLocks noGrp="1"/>
          </p:cNvSpPr>
          <p:nvPr>
            <p:ph idx="1"/>
          </p:nvPr>
        </p:nvSpPr>
        <p:spPr>
          <a:xfrm>
            <a:off x="503433" y="1263720"/>
            <a:ext cx="11034445" cy="5147353"/>
          </a:xfrm>
        </p:spPr>
        <p:txBody>
          <a:bodyPr>
            <a:normAutofit/>
          </a:bodyPr>
          <a:lstStyle/>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are isolated units with their own memory and resources, suitable for running independent programs.</a:t>
            </a:r>
          </a:p>
          <a:p>
            <a:pPr algn="l"/>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 </a:t>
            </a: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is an instance of a computer program that is being executed. It contains the program code and its current activity. Depending on the operating system, a process can be made up of multiple threads of execution that execute instructions concurrently. </a:t>
            </a:r>
          </a:p>
          <a:p>
            <a:pPr algn="l"/>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Key characteristics of a process include: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Isolation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are isolated from each other. Each process has its own memory space and resources.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Allocation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are allocated separate resources by the operating system, including memory, file handles, and CPU time.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Execution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process executes in its own address space and has at least one main thread of execution.</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Communication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Inter-process communication (IPC) mechanisms are used for processes to communicate with each other since they do not share memory space.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4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cess vs Thread: What's the Difference? - javatpoint">
            <a:extLst>
              <a:ext uri="{FF2B5EF4-FFF2-40B4-BE49-F238E27FC236}">
                <a16:creationId xmlns:a16="http://schemas.microsoft.com/office/drawing/2014/main" id="{7616CE1A-AD47-155A-1082-FD34672FE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01" y="801385"/>
            <a:ext cx="11054990" cy="552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032DF-F001-392B-8C66-02C97B080BA9}"/>
              </a:ext>
            </a:extLst>
          </p:cNvPr>
          <p:cNvSpPr>
            <a:spLocks noGrp="1"/>
          </p:cNvSpPr>
          <p:nvPr>
            <p:ph idx="1"/>
          </p:nvPr>
        </p:nvSpPr>
        <p:spPr>
          <a:xfrm>
            <a:off x="359595" y="1325366"/>
            <a:ext cx="11322121" cy="5290797"/>
          </a:xfrm>
        </p:spPr>
        <p:txBody>
          <a:bodyPr>
            <a:normAutofit/>
          </a:bodyPr>
          <a:lstStyle/>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are lightweight units of execution within a process that share the same memory space, allowing for parallel execution and efficient resource usage within a single application.</a:t>
            </a:r>
          </a:p>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 </a:t>
            </a: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is the smallest unit of processing that can be scheduled by an operating system. Threads are sometimes called lightweight processes because they share the same memory space and resources of their parent process. </a:t>
            </a:r>
          </a:p>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Key characteristics of a thread include: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Shared Resources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of the same process share the same memory space and resources (e.g., file descriptors, global variables).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Concurrent Execution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Multiple threads within the same process can execute concurrently, allowing for parallelism within a process.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Lighter Context Switching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Switching between threads is generally faster and more efficient than switching between processes because threads share the same memory space.</a:t>
            </a:r>
          </a:p>
          <a:p>
            <a:endParaRPr lang="en-US"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610AAC0-143A-A4D9-374F-34D5745FB784}"/>
              </a:ext>
            </a:extLst>
          </p:cNvPr>
          <p:cNvSpPr>
            <a:spLocks noGrp="1"/>
          </p:cNvSpPr>
          <p:nvPr>
            <p:ph type="title"/>
          </p:nvPr>
        </p:nvSpPr>
        <p:spPr>
          <a:xfrm>
            <a:off x="838200" y="241836"/>
            <a:ext cx="10515600" cy="713662"/>
          </a:xfrm>
        </p:spPr>
        <p:txBody>
          <a:bodyPr>
            <a:normAutofit/>
          </a:bodyPr>
          <a:lstStyle/>
          <a:p>
            <a:pPr algn="ctr"/>
            <a:r>
              <a:rPr lang="en-US" sz="4000" u="sng" dirty="0">
                <a:solidFill>
                  <a:schemeClr val="accent1"/>
                </a:solidFill>
                <a:latin typeface="Times New Roman" panose="02020603050405020304" pitchFamily="18" charset="0"/>
                <a:cs typeface="Times New Roman" panose="02020603050405020304" pitchFamily="18" charset="0"/>
              </a:rPr>
              <a:t>What is Thread?</a:t>
            </a:r>
          </a:p>
        </p:txBody>
      </p:sp>
    </p:spTree>
    <p:extLst>
      <p:ext uri="{BB962C8B-B14F-4D97-AF65-F5344CB8AC3E}">
        <p14:creationId xmlns:p14="http://schemas.microsoft.com/office/powerpoint/2010/main" val="217082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9BBD5D-A16C-92F0-01D2-1281A9A76ED6}"/>
              </a:ext>
            </a:extLst>
          </p:cNvPr>
          <p:cNvGraphicFramePr>
            <a:graphicFrameLocks noGrp="1"/>
          </p:cNvGraphicFramePr>
          <p:nvPr/>
        </p:nvGraphicFramePr>
        <p:xfrm>
          <a:off x="308224" y="-1"/>
          <a:ext cx="11455687" cy="6596008"/>
        </p:xfrm>
        <a:graphic>
          <a:graphicData uri="http://schemas.openxmlformats.org/drawingml/2006/table">
            <a:tbl>
              <a:tblPr/>
              <a:tblGrid>
                <a:gridCol w="2326133">
                  <a:extLst>
                    <a:ext uri="{9D8B030D-6E8A-4147-A177-3AD203B41FA5}">
                      <a16:colId xmlns:a16="http://schemas.microsoft.com/office/drawing/2014/main" val="231718039"/>
                    </a:ext>
                  </a:extLst>
                </a:gridCol>
                <a:gridCol w="4292023">
                  <a:extLst>
                    <a:ext uri="{9D8B030D-6E8A-4147-A177-3AD203B41FA5}">
                      <a16:colId xmlns:a16="http://schemas.microsoft.com/office/drawing/2014/main" val="29234395"/>
                    </a:ext>
                  </a:extLst>
                </a:gridCol>
                <a:gridCol w="4837531">
                  <a:extLst>
                    <a:ext uri="{9D8B030D-6E8A-4147-A177-3AD203B41FA5}">
                      <a16:colId xmlns:a16="http://schemas.microsoft.com/office/drawing/2014/main" val="378489227"/>
                    </a:ext>
                  </a:extLst>
                </a:gridCol>
              </a:tblGrid>
              <a:tr h="309689">
                <a:tc>
                  <a:txBody>
                    <a:bodyPr/>
                    <a:lstStyle/>
                    <a:p>
                      <a:pPr fontAlgn="b"/>
                      <a:r>
                        <a:rPr lang="en-US" sz="1800" b="1" dirty="0">
                          <a:effectLst/>
                          <a:latin typeface="Times New Roman" panose="02020603050405020304" pitchFamily="18" charset="0"/>
                          <a:cs typeface="Times New Roman" panose="02020603050405020304" pitchFamily="18" charset="0"/>
                        </a:rPr>
                        <a:t>Aspect</a:t>
                      </a:r>
                    </a:p>
                  </a:txBody>
                  <a:tcPr marL="18675" marR="18675" marT="9338" marB="9338" anchor="b">
                    <a:lnL w="6350" cap="flat" cmpd="sng" algn="ctr">
                      <a:solidFill>
                        <a:srgbClr val="18DE18"/>
                      </a:solidFill>
                      <a:prstDash val="solid"/>
                      <a:round/>
                      <a:headEnd type="none" w="med" len="med"/>
                      <a:tailEnd type="none" w="med" len="med"/>
                    </a:lnL>
                    <a:lnR w="6350" cap="flat" cmpd="sng" algn="ctr">
                      <a:solidFill>
                        <a:srgbClr val="48F318"/>
                      </a:solidFill>
                      <a:prstDash val="solid"/>
                      <a:round/>
                      <a:headEnd type="none" w="med" len="med"/>
                      <a:tailEnd type="none" w="med" len="med"/>
                    </a:lnR>
                    <a:lnT w="6350" cap="flat" cmpd="sng" algn="ctr">
                      <a:solidFill>
                        <a:srgbClr val="18DE18"/>
                      </a:solidFill>
                      <a:prstDash val="solid"/>
                      <a:round/>
                      <a:headEnd type="none" w="med" len="med"/>
                      <a:tailEnd type="none" w="med" len="med"/>
                    </a:lnT>
                    <a:lnB w="12700" cap="flat" cmpd="sng" algn="ctr">
                      <a:solidFill>
                        <a:srgbClr val="78F918"/>
                      </a:solidFill>
                      <a:prstDash val="solid"/>
                      <a:round/>
                      <a:headEnd type="none" w="med" len="med"/>
                      <a:tailEnd type="none" w="med" len="med"/>
                    </a:lnB>
                    <a:solidFill>
                      <a:srgbClr val="FFFFFF"/>
                    </a:solidFill>
                  </a:tcPr>
                </a:tc>
                <a:tc>
                  <a:txBody>
                    <a:bodyPr/>
                    <a:lstStyle/>
                    <a:p>
                      <a:pPr fontAlgn="b"/>
                      <a:r>
                        <a:rPr lang="en-US" sz="1800" b="1">
                          <a:solidFill>
                            <a:schemeClr val="accent1"/>
                          </a:solidFill>
                          <a:effectLst/>
                          <a:latin typeface="Times New Roman" panose="02020603050405020304" pitchFamily="18" charset="0"/>
                          <a:cs typeface="Times New Roman" panose="02020603050405020304" pitchFamily="18" charset="0"/>
                        </a:rPr>
                        <a:t>Process</a:t>
                      </a:r>
                    </a:p>
                  </a:txBody>
                  <a:tcPr marL="18675" marR="18675" marT="9338" marB="9338" anchor="b">
                    <a:lnL w="6350" cap="flat" cmpd="sng" algn="ctr">
                      <a:solidFill>
                        <a:srgbClr val="48F318"/>
                      </a:solidFill>
                      <a:prstDash val="solid"/>
                      <a:round/>
                      <a:headEnd type="none" w="med" len="med"/>
                      <a:tailEnd type="none" w="med" len="med"/>
                    </a:lnL>
                    <a:lnR w="6350" cap="flat" cmpd="sng" algn="ctr">
                      <a:solidFill>
                        <a:srgbClr val="08F718"/>
                      </a:solidFill>
                      <a:prstDash val="solid"/>
                      <a:round/>
                      <a:headEnd type="none" w="med" len="med"/>
                      <a:tailEnd type="none" w="med" len="med"/>
                    </a:lnR>
                    <a:lnT w="6350" cap="flat" cmpd="sng" algn="ctr">
                      <a:solidFill>
                        <a:srgbClr val="48F318"/>
                      </a:solidFill>
                      <a:prstDash val="solid"/>
                      <a:round/>
                      <a:headEnd type="none" w="med" len="med"/>
                      <a:tailEnd type="none" w="med" len="med"/>
                    </a:lnT>
                    <a:lnB w="12700" cap="flat" cmpd="sng" algn="ctr">
                      <a:solidFill>
                        <a:srgbClr val="88FB18"/>
                      </a:solidFill>
                      <a:prstDash val="solid"/>
                      <a:round/>
                      <a:headEnd type="none" w="med" len="med"/>
                      <a:tailEnd type="none" w="med" len="med"/>
                    </a:lnB>
                    <a:solidFill>
                      <a:srgbClr val="FFFFFF"/>
                    </a:solidFill>
                  </a:tcPr>
                </a:tc>
                <a:tc>
                  <a:txBody>
                    <a:bodyPr/>
                    <a:lstStyle/>
                    <a:p>
                      <a:pPr fontAlgn="b"/>
                      <a:r>
                        <a:rPr lang="en-US" sz="1800" b="1">
                          <a:effectLst/>
                          <a:latin typeface="Times New Roman" panose="02020603050405020304" pitchFamily="18" charset="0"/>
                          <a:cs typeface="Times New Roman" panose="02020603050405020304" pitchFamily="18" charset="0"/>
                        </a:rPr>
                        <a:t>Thread</a:t>
                      </a:r>
                    </a:p>
                  </a:txBody>
                  <a:tcPr marL="18675" marR="18675" marT="9338" marB="9338" anchor="b">
                    <a:lnL w="6350" cap="flat" cmpd="sng" algn="ctr">
                      <a:solidFill>
                        <a:srgbClr val="08F718"/>
                      </a:solidFill>
                      <a:prstDash val="solid"/>
                      <a:round/>
                      <a:headEnd type="none" w="med" len="med"/>
                      <a:tailEnd type="none" w="med" len="med"/>
                    </a:lnL>
                    <a:lnR w="6350" cap="flat" cmpd="sng" algn="ctr">
                      <a:solidFill>
                        <a:srgbClr val="08F718"/>
                      </a:solidFill>
                      <a:prstDash val="solid"/>
                      <a:round/>
                      <a:headEnd type="none" w="med" len="med"/>
                      <a:tailEnd type="none" w="med" len="med"/>
                    </a:lnR>
                    <a:lnT w="6350" cap="flat" cmpd="sng" algn="ctr">
                      <a:solidFill>
                        <a:srgbClr val="08F718"/>
                      </a:solidFill>
                      <a:prstDash val="solid"/>
                      <a:round/>
                      <a:headEnd type="none" w="med" len="med"/>
                      <a:tailEnd type="none" w="med" len="med"/>
                    </a:lnT>
                    <a:lnB w="12700" cap="flat" cmpd="sng" algn="ctr">
                      <a:solidFill>
                        <a:srgbClr val="58F818"/>
                      </a:solidFill>
                      <a:prstDash val="solid"/>
                      <a:round/>
                      <a:headEnd type="none" w="med" len="med"/>
                      <a:tailEnd type="none" w="med" len="med"/>
                    </a:lnB>
                    <a:solidFill>
                      <a:srgbClr val="FFFFFF"/>
                    </a:solidFill>
                  </a:tcPr>
                </a:tc>
                <a:extLst>
                  <a:ext uri="{0D108BD9-81ED-4DB2-BD59-A6C34878D82A}">
                    <a16:rowId xmlns:a16="http://schemas.microsoft.com/office/drawing/2014/main" val="883944063"/>
                  </a:ext>
                </a:extLst>
              </a:tr>
              <a:tr h="599637">
                <a:tc>
                  <a:txBody>
                    <a:bodyPr/>
                    <a:lstStyle/>
                    <a:p>
                      <a:pPr fontAlgn="base"/>
                      <a:r>
                        <a:rPr lang="en-US" sz="1800" b="1" dirty="0">
                          <a:effectLst/>
                          <a:latin typeface="Times New Roman" panose="02020603050405020304" pitchFamily="18" charset="0"/>
                          <a:cs typeface="Times New Roman" panose="02020603050405020304" pitchFamily="18" charset="0"/>
                        </a:rPr>
                        <a:t>Definition</a:t>
                      </a:r>
                      <a:endParaRPr lang="en-US" sz="1800" dirty="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78F918"/>
                      </a:solidFill>
                      <a:prstDash val="solid"/>
                      <a:round/>
                      <a:headEnd type="none" w="med" len="med"/>
                      <a:tailEnd type="none" w="med" len="med"/>
                    </a:lnL>
                    <a:lnR w="6350" cap="flat" cmpd="sng" algn="ctr">
                      <a:solidFill>
                        <a:srgbClr val="88FB18"/>
                      </a:solidFill>
                      <a:prstDash val="solid"/>
                      <a:round/>
                      <a:headEnd type="none" w="med" len="med"/>
                      <a:tailEnd type="none" w="med" len="med"/>
                    </a:lnR>
                    <a:lnT w="12700" cap="flat" cmpd="sng" algn="ctr">
                      <a:solidFill>
                        <a:srgbClr val="78F918"/>
                      </a:solidFill>
                      <a:prstDash val="solid"/>
                      <a:round/>
                      <a:headEnd type="none" w="med" len="med"/>
                      <a:tailEnd type="none" w="med" len="med"/>
                    </a:lnT>
                    <a:lnB w="12700" cap="flat" cmpd="sng" algn="ctr">
                      <a:solidFill>
                        <a:srgbClr val="D8F9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A process is an independent program in execution.</a:t>
                      </a:r>
                    </a:p>
                  </a:txBody>
                  <a:tcPr marL="18675" marR="18675" marT="9338" marB="9338" anchor="ctr">
                    <a:lnL w="6350" cap="flat" cmpd="sng" algn="ctr">
                      <a:solidFill>
                        <a:srgbClr val="88FB18"/>
                      </a:solidFill>
                      <a:prstDash val="solid"/>
                      <a:round/>
                      <a:headEnd type="none" w="med" len="med"/>
                      <a:tailEnd type="none" w="med" len="med"/>
                    </a:lnL>
                    <a:lnR w="6350" cap="flat" cmpd="sng" algn="ctr">
                      <a:solidFill>
                        <a:srgbClr val="58F818"/>
                      </a:solidFill>
                      <a:prstDash val="solid"/>
                      <a:round/>
                      <a:headEnd type="none" w="med" len="med"/>
                      <a:tailEnd type="none" w="med" len="med"/>
                    </a:lnR>
                    <a:lnT w="12700" cap="flat" cmpd="sng" algn="ctr">
                      <a:solidFill>
                        <a:srgbClr val="88FB18"/>
                      </a:solidFill>
                      <a:prstDash val="solid"/>
                      <a:round/>
                      <a:headEnd type="none" w="med" len="med"/>
                      <a:tailEnd type="none" w="med" len="med"/>
                    </a:lnT>
                    <a:lnB w="12700" cap="flat" cmpd="sng" algn="ctr">
                      <a:solidFill>
                        <a:srgbClr val="A8F918"/>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A thread is the smallest unit of execution within a process.</a:t>
                      </a:r>
                    </a:p>
                  </a:txBody>
                  <a:tcPr marL="18675" marR="18675" marT="9338" marB="9338" anchor="ctr">
                    <a:lnL w="6350" cap="flat" cmpd="sng" algn="ctr">
                      <a:solidFill>
                        <a:srgbClr val="58F818"/>
                      </a:solidFill>
                      <a:prstDash val="solid"/>
                      <a:round/>
                      <a:headEnd type="none" w="med" len="med"/>
                      <a:tailEnd type="none" w="med" len="med"/>
                    </a:lnL>
                    <a:lnR w="6350" cap="flat" cmpd="sng" algn="ctr">
                      <a:solidFill>
                        <a:srgbClr val="58F818"/>
                      </a:solidFill>
                      <a:prstDash val="solid"/>
                      <a:round/>
                      <a:headEnd type="none" w="med" len="med"/>
                      <a:tailEnd type="none" w="med" len="med"/>
                    </a:lnR>
                    <a:lnT w="12700" cap="flat" cmpd="sng" algn="ctr">
                      <a:solidFill>
                        <a:srgbClr val="58F818"/>
                      </a:solidFill>
                      <a:prstDash val="solid"/>
                      <a:round/>
                      <a:headEnd type="none" w="med" len="med"/>
                      <a:tailEnd type="none" w="med" len="med"/>
                    </a:lnT>
                    <a:lnB w="12700" cap="flat" cmpd="sng" algn="ctr">
                      <a:solidFill>
                        <a:srgbClr val="A8F918"/>
                      </a:solidFill>
                      <a:prstDash val="solid"/>
                      <a:round/>
                      <a:headEnd type="none" w="med" len="med"/>
                      <a:tailEnd type="none" w="med" len="med"/>
                    </a:lnB>
                    <a:solidFill>
                      <a:srgbClr val="FFFFFF"/>
                    </a:solidFill>
                  </a:tcPr>
                </a:tc>
                <a:extLst>
                  <a:ext uri="{0D108BD9-81ED-4DB2-BD59-A6C34878D82A}">
                    <a16:rowId xmlns:a16="http://schemas.microsoft.com/office/drawing/2014/main" val="1907359362"/>
                  </a:ext>
                </a:extLst>
              </a:tr>
              <a:tr h="599637">
                <a:tc>
                  <a:txBody>
                    <a:bodyPr/>
                    <a:lstStyle/>
                    <a:p>
                      <a:pPr fontAlgn="base"/>
                      <a:r>
                        <a:rPr lang="en-US" sz="1800" b="1" dirty="0">
                          <a:effectLst/>
                          <a:latin typeface="Times New Roman" panose="02020603050405020304" pitchFamily="18" charset="0"/>
                          <a:cs typeface="Times New Roman" panose="02020603050405020304" pitchFamily="18" charset="0"/>
                        </a:rPr>
                        <a:t>Memory Space</a:t>
                      </a:r>
                      <a:endParaRPr lang="en-US" sz="1800" dirty="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D8F918"/>
                      </a:solidFill>
                      <a:prstDash val="solid"/>
                      <a:round/>
                      <a:headEnd type="none" w="med" len="med"/>
                      <a:tailEnd type="none" w="med" len="med"/>
                    </a:lnT>
                    <a:lnB w="12700" cap="flat" cmpd="sng" algn="ctr">
                      <a:solidFill>
                        <a:srgbClr val="E8F518"/>
                      </a:solidFill>
                      <a:prstDash val="solid"/>
                      <a:round/>
                      <a:headEnd type="none" w="med" len="med"/>
                      <a:tailEnd type="none" w="med" len="med"/>
                    </a:lnB>
                    <a:solidFill>
                      <a:srgbClr val="FFFFFF"/>
                    </a:solidFill>
                  </a:tcPr>
                </a:tc>
                <a:tc>
                  <a:txBody>
                    <a:bodyPr/>
                    <a:lstStyle/>
                    <a:p>
                      <a:pPr fontAlgn="base"/>
                      <a:r>
                        <a:rPr lang="en-US" sz="1800" dirty="0">
                          <a:solidFill>
                            <a:schemeClr val="accent1"/>
                          </a:solidFill>
                          <a:effectLst/>
                          <a:latin typeface="Times New Roman" panose="02020603050405020304" pitchFamily="18" charset="0"/>
                          <a:cs typeface="Times New Roman" panose="02020603050405020304" pitchFamily="18" charset="0"/>
                        </a:rPr>
                        <a:t>Has its own memory space; separate address space.</a:t>
                      </a:r>
                    </a:p>
                  </a:txBody>
                  <a:tcPr marL="18675" marR="18675" marT="9338" marB="9338" anchor="ctr">
                    <a:lnL w="6350" cap="flat" cmpd="sng" algn="ctr">
                      <a:solidFill>
                        <a:srgbClr val="A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A8F9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Shares memory space with other threads in the same process.</a:t>
                      </a:r>
                    </a:p>
                  </a:txBody>
                  <a:tcPr marL="18675" marR="18675" marT="9338" marB="9338" anchor="ctr">
                    <a:lnL w="6350" cap="flat" cmpd="sng" algn="ctr">
                      <a:solidFill>
                        <a:srgbClr val="A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A8F9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extLst>
                  <a:ext uri="{0D108BD9-81ED-4DB2-BD59-A6C34878D82A}">
                    <a16:rowId xmlns:a16="http://schemas.microsoft.com/office/drawing/2014/main" val="299418766"/>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Resource Sharing</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E8F5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E8F5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Does not share resources with other processes.</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Shares resources with other threads of the same process.</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98FD18"/>
                      </a:solidFill>
                      <a:prstDash val="solid"/>
                      <a:round/>
                      <a:headEnd type="none" w="med" len="med"/>
                      <a:tailEnd type="none" w="med" len="med"/>
                    </a:lnB>
                    <a:solidFill>
                      <a:srgbClr val="FFFFFF"/>
                    </a:solidFill>
                  </a:tcPr>
                </a:tc>
                <a:extLst>
                  <a:ext uri="{0D108BD9-81ED-4DB2-BD59-A6C34878D82A}">
                    <a16:rowId xmlns:a16="http://schemas.microsoft.com/office/drawing/2014/main" val="4263269370"/>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Isolation</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F80019"/>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Processes are isolated from each other.</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98FD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38FD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Threads are not isolated; they share data and resources.</a:t>
                      </a:r>
                    </a:p>
                  </a:txBody>
                  <a:tcPr marL="18675" marR="18675" marT="9338" marB="9338" anchor="ctr">
                    <a:lnL w="6350" cap="flat" cmpd="sng" algn="ctr">
                      <a:solidFill>
                        <a:srgbClr val="98FD18"/>
                      </a:solidFill>
                      <a:prstDash val="solid"/>
                      <a:round/>
                      <a:headEnd type="none" w="med" len="med"/>
                      <a:tailEnd type="none" w="med" len="med"/>
                    </a:lnL>
                    <a:lnR w="6350" cap="flat" cmpd="sng" algn="ctr">
                      <a:solidFill>
                        <a:srgbClr val="98FD18"/>
                      </a:solidFill>
                      <a:prstDash val="solid"/>
                      <a:round/>
                      <a:headEnd type="none" w="med" len="med"/>
                      <a:tailEnd type="none" w="med" len="med"/>
                    </a:lnR>
                    <a:lnT w="12700" cap="flat" cmpd="sng" algn="ctr">
                      <a:solidFill>
                        <a:srgbClr val="98FD18"/>
                      </a:solidFill>
                      <a:prstDash val="solid"/>
                      <a:round/>
                      <a:headEnd type="none" w="med" len="med"/>
                      <a:tailEnd type="none" w="med" len="med"/>
                    </a:lnT>
                    <a:lnB w="12700" cap="flat" cmpd="sng" algn="ctr">
                      <a:solidFill>
                        <a:srgbClr val="18FC18"/>
                      </a:solidFill>
                      <a:prstDash val="solid"/>
                      <a:round/>
                      <a:headEnd type="none" w="med" len="med"/>
                      <a:tailEnd type="none" w="med" len="med"/>
                    </a:lnB>
                    <a:solidFill>
                      <a:srgbClr val="FFFFFF"/>
                    </a:solidFill>
                  </a:tcPr>
                </a:tc>
                <a:extLst>
                  <a:ext uri="{0D108BD9-81ED-4DB2-BD59-A6C34878D82A}">
                    <a16:rowId xmlns:a16="http://schemas.microsoft.com/office/drawing/2014/main" val="3133790352"/>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Communication</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F80019"/>
                      </a:solidFill>
                      <a:prstDash val="solid"/>
                      <a:round/>
                      <a:headEnd type="none" w="med" len="med"/>
                      <a:tailEnd type="none" w="med" len="med"/>
                    </a:lnL>
                    <a:lnR w="6350" cap="flat" cmpd="sng" algn="ctr">
                      <a:solidFill>
                        <a:srgbClr val="38FD18"/>
                      </a:solidFill>
                      <a:prstDash val="solid"/>
                      <a:round/>
                      <a:headEnd type="none" w="med" len="med"/>
                      <a:tailEnd type="none" w="med" len="med"/>
                    </a:lnR>
                    <a:lnT w="12700" cap="flat" cmpd="sng" algn="ctr">
                      <a:solidFill>
                        <a:srgbClr val="F80019"/>
                      </a:solidFill>
                      <a:prstDash val="solid"/>
                      <a:round/>
                      <a:headEnd type="none" w="med" len="med"/>
                      <a:tailEnd type="none" w="med" len="med"/>
                    </a:lnT>
                    <a:lnB w="12700" cap="flat" cmpd="sng" algn="ctr">
                      <a:solidFill>
                        <a:srgbClr val="18FC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Requires Inter-process Communication (IPC) mechanisms.</a:t>
                      </a:r>
                    </a:p>
                  </a:txBody>
                  <a:tcPr marL="18675" marR="18675" marT="9338" marB="9338" anchor="ctr">
                    <a:lnL w="6350" cap="flat" cmpd="sng" algn="ctr">
                      <a:solidFill>
                        <a:srgbClr val="38FD18"/>
                      </a:solidFill>
                      <a:prstDash val="solid"/>
                      <a:round/>
                      <a:headEnd type="none" w="med" len="med"/>
                      <a:tailEnd type="none" w="med" len="med"/>
                    </a:lnL>
                    <a:lnR w="6350" cap="flat" cmpd="sng" algn="ctr">
                      <a:solidFill>
                        <a:srgbClr val="18FC18"/>
                      </a:solidFill>
                      <a:prstDash val="solid"/>
                      <a:round/>
                      <a:headEnd type="none" w="med" len="med"/>
                      <a:tailEnd type="none" w="med" len="med"/>
                    </a:lnR>
                    <a:lnT w="12700" cap="flat" cmpd="sng" algn="ctr">
                      <a:solidFill>
                        <a:srgbClr val="38FD18"/>
                      </a:solidFill>
                      <a:prstDash val="solid"/>
                      <a:round/>
                      <a:headEnd type="none" w="med" len="med"/>
                      <a:tailEnd type="none" w="med" len="med"/>
                    </a:lnT>
                    <a:lnB w="12700" cap="flat" cmpd="sng" algn="ctr">
                      <a:solidFill>
                        <a:srgbClr val="E8FE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Direct communication is possible since threads share memory.</a:t>
                      </a:r>
                    </a:p>
                  </a:txBody>
                  <a:tcPr marL="18675" marR="18675" marT="9338" marB="9338" anchor="ctr">
                    <a:lnL w="6350" cap="flat" cmpd="sng" algn="ctr">
                      <a:solidFill>
                        <a:srgbClr val="18FC18"/>
                      </a:solidFill>
                      <a:prstDash val="solid"/>
                      <a:round/>
                      <a:headEnd type="none" w="med" len="med"/>
                      <a:tailEnd type="none" w="med" len="med"/>
                    </a:lnL>
                    <a:lnR w="6350" cap="flat" cmpd="sng" algn="ctr">
                      <a:solidFill>
                        <a:srgbClr val="18FC18"/>
                      </a:solidFill>
                      <a:prstDash val="solid"/>
                      <a:round/>
                      <a:headEnd type="none" w="med" len="med"/>
                      <a:tailEnd type="none" w="med" len="med"/>
                    </a:lnR>
                    <a:lnT w="12700" cap="flat" cmpd="sng" algn="ctr">
                      <a:solidFill>
                        <a:srgbClr val="18FC18"/>
                      </a:solidFill>
                      <a:prstDash val="solid"/>
                      <a:round/>
                      <a:headEnd type="none" w="med" len="med"/>
                      <a:tailEnd type="none" w="med" len="med"/>
                    </a:lnT>
                    <a:lnB w="12700" cap="flat" cmpd="sng" algn="ctr">
                      <a:solidFill>
                        <a:srgbClr val="68FD18"/>
                      </a:solidFill>
                      <a:prstDash val="solid"/>
                      <a:round/>
                      <a:headEnd type="none" w="med" len="med"/>
                      <a:tailEnd type="none" w="med" len="med"/>
                    </a:lnB>
                    <a:solidFill>
                      <a:srgbClr val="FFFFFF"/>
                    </a:solidFill>
                  </a:tcPr>
                </a:tc>
                <a:extLst>
                  <a:ext uri="{0D108BD9-81ED-4DB2-BD59-A6C34878D82A}">
                    <a16:rowId xmlns:a16="http://schemas.microsoft.com/office/drawing/2014/main" val="2200013780"/>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Overhead</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18FC18"/>
                      </a:solidFill>
                      <a:prstDash val="solid"/>
                      <a:round/>
                      <a:headEnd type="none" w="med" len="med"/>
                      <a:tailEnd type="none" w="med" len="med"/>
                    </a:lnL>
                    <a:lnR w="6350" cap="flat" cmpd="sng" algn="ctr">
                      <a:solidFill>
                        <a:srgbClr val="E8FE18"/>
                      </a:solidFill>
                      <a:prstDash val="solid"/>
                      <a:round/>
                      <a:headEnd type="none" w="med" len="med"/>
                      <a:tailEnd type="none" w="med" len="med"/>
                    </a:lnR>
                    <a:lnT w="12700" cap="flat" cmpd="sng" algn="ctr">
                      <a:solidFill>
                        <a:srgbClr val="18FC18"/>
                      </a:solidFill>
                      <a:prstDash val="solid"/>
                      <a:round/>
                      <a:headEnd type="none" w="med" len="med"/>
                      <a:tailEnd type="none" w="med" len="med"/>
                    </a:lnT>
                    <a:lnB w="12700" cap="flat" cmpd="sng" algn="ctr">
                      <a:solidFill>
                        <a:srgbClr val="A8FC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Higher overhead due to the need for separate memory allocation.</a:t>
                      </a:r>
                    </a:p>
                  </a:txBody>
                  <a:tcPr marL="18675" marR="18675" marT="9338" marB="9338" anchor="ctr">
                    <a:lnL w="6350" cap="flat" cmpd="sng" algn="ctr">
                      <a:solidFill>
                        <a:srgbClr val="E8FE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E8FE18"/>
                      </a:solidFill>
                      <a:prstDash val="solid"/>
                      <a:round/>
                      <a:headEnd type="none" w="med" len="med"/>
                      <a:tailEnd type="none" w="med" len="med"/>
                    </a:lnT>
                    <a:lnB w="12700" cap="flat" cmpd="sng" algn="ctr">
                      <a:solidFill>
                        <a:srgbClr val="9800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Lower overhead; less memory allocation required.</a:t>
                      </a:r>
                    </a:p>
                  </a:txBody>
                  <a:tcPr marL="18675" marR="18675" marT="9338" marB="9338" anchor="ctr">
                    <a:lnL w="6350" cap="flat" cmpd="sng" algn="ctr">
                      <a:solidFill>
                        <a:srgbClr val="68FD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68FD18"/>
                      </a:solidFill>
                      <a:prstDash val="solid"/>
                      <a:round/>
                      <a:headEnd type="none" w="med" len="med"/>
                      <a:tailEnd type="none" w="med" len="med"/>
                    </a:lnT>
                    <a:lnB w="12700" cap="flat" cmpd="sng" algn="ctr">
                      <a:solidFill>
                        <a:srgbClr val="68FD18"/>
                      </a:solidFill>
                      <a:prstDash val="solid"/>
                      <a:round/>
                      <a:headEnd type="none" w="med" len="med"/>
                      <a:tailEnd type="none" w="med" len="med"/>
                    </a:lnB>
                    <a:solidFill>
                      <a:srgbClr val="FFFFFF"/>
                    </a:solidFill>
                  </a:tcPr>
                </a:tc>
                <a:extLst>
                  <a:ext uri="{0D108BD9-81ED-4DB2-BD59-A6C34878D82A}">
                    <a16:rowId xmlns:a16="http://schemas.microsoft.com/office/drawing/2014/main" val="1380524175"/>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Context Switching</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A8FC18"/>
                      </a:solidFill>
                      <a:prstDash val="solid"/>
                      <a:round/>
                      <a:headEnd type="none" w="med" len="med"/>
                      <a:tailEnd type="none" w="med" len="med"/>
                    </a:lnL>
                    <a:lnR w="6350" cap="flat" cmpd="sng" algn="ctr">
                      <a:solidFill>
                        <a:srgbClr val="980019"/>
                      </a:solidFill>
                      <a:prstDash val="solid"/>
                      <a:round/>
                      <a:headEnd type="none" w="med" len="med"/>
                      <a:tailEnd type="none" w="med" len="med"/>
                    </a:lnR>
                    <a:lnT w="12700" cap="flat" cmpd="sng" algn="ctr">
                      <a:solidFill>
                        <a:srgbClr val="A8FC18"/>
                      </a:solidFill>
                      <a:prstDash val="solid"/>
                      <a:round/>
                      <a:headEnd type="none" w="med" len="med"/>
                      <a:tailEnd type="none" w="med" len="med"/>
                    </a:lnT>
                    <a:lnB w="12700" cap="flat" cmpd="sng" algn="ctr">
                      <a:solidFill>
                        <a:srgbClr val="D8FF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More expensive and slower due to the need to switch memory maps.</a:t>
                      </a:r>
                    </a:p>
                  </a:txBody>
                  <a:tcPr marL="18675" marR="18675" marT="9338" marB="9338" anchor="ctr">
                    <a:lnL w="6350" cap="flat" cmpd="sng" algn="ctr">
                      <a:solidFill>
                        <a:srgbClr val="980019"/>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980019"/>
                      </a:solidFill>
                      <a:prstDash val="solid"/>
                      <a:round/>
                      <a:headEnd type="none" w="med" len="med"/>
                      <a:tailEnd type="none" w="med" len="med"/>
                    </a:lnT>
                    <a:lnB w="12700" cap="flat" cmpd="sng" algn="ctr">
                      <a:solidFill>
                        <a:srgbClr val="A8FF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Less expensive and faster due to shared memory.</a:t>
                      </a:r>
                    </a:p>
                  </a:txBody>
                  <a:tcPr marL="18675" marR="18675" marT="9338" marB="9338" anchor="ctr">
                    <a:lnL w="6350" cap="flat" cmpd="sng" algn="ctr">
                      <a:solidFill>
                        <a:srgbClr val="68FD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68FD18"/>
                      </a:solidFill>
                      <a:prstDash val="solid"/>
                      <a:round/>
                      <a:headEnd type="none" w="med" len="med"/>
                      <a:tailEnd type="none" w="med" len="med"/>
                    </a:lnT>
                    <a:lnB w="12700" cap="flat" cmpd="sng" algn="ctr">
                      <a:solidFill>
                        <a:srgbClr val="78FC18"/>
                      </a:solidFill>
                      <a:prstDash val="solid"/>
                      <a:round/>
                      <a:headEnd type="none" w="med" len="med"/>
                      <a:tailEnd type="none" w="med" len="med"/>
                    </a:lnB>
                    <a:solidFill>
                      <a:srgbClr val="FFFFFF"/>
                    </a:solidFill>
                  </a:tcPr>
                </a:tc>
                <a:extLst>
                  <a:ext uri="{0D108BD9-81ED-4DB2-BD59-A6C34878D82A}">
                    <a16:rowId xmlns:a16="http://schemas.microsoft.com/office/drawing/2014/main" val="2878903524"/>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Creation Time</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F18"/>
                      </a:solidFill>
                      <a:prstDash val="solid"/>
                      <a:round/>
                      <a:headEnd type="none" w="med" len="med"/>
                      <a:tailEnd type="none" w="med" len="med"/>
                    </a:lnL>
                    <a:lnR w="6350" cap="flat" cmpd="sng" algn="ctr">
                      <a:solidFill>
                        <a:srgbClr val="A8FF18"/>
                      </a:solidFill>
                      <a:prstDash val="solid"/>
                      <a:round/>
                      <a:headEnd type="none" w="med" len="med"/>
                      <a:tailEnd type="none" w="med" len="med"/>
                    </a:lnR>
                    <a:lnT w="12700" cap="flat" cmpd="sng" algn="ctr">
                      <a:solidFill>
                        <a:srgbClr val="D8FF18"/>
                      </a:solidFill>
                      <a:prstDash val="solid"/>
                      <a:round/>
                      <a:headEnd type="none" w="med" len="med"/>
                      <a:tailEnd type="none" w="med" len="med"/>
                    </a:lnT>
                    <a:lnB w="12700" cap="flat" cmpd="sng" algn="ctr">
                      <a:solidFill>
                        <a:srgbClr val="D8FF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Takes more time to create compared to threads.</a:t>
                      </a:r>
                    </a:p>
                  </a:txBody>
                  <a:tcPr marL="18675" marR="18675" marT="9338" marB="9338" anchor="ctr">
                    <a:lnL w="6350" cap="flat" cmpd="sng" algn="ctr">
                      <a:solidFill>
                        <a:srgbClr val="A8FF18"/>
                      </a:solidFill>
                      <a:prstDash val="solid"/>
                      <a:round/>
                      <a:headEnd type="none" w="med" len="med"/>
                      <a:tailEnd type="none" w="med" len="med"/>
                    </a:lnL>
                    <a:lnR w="6350" cap="flat" cmpd="sng" algn="ctr">
                      <a:solidFill>
                        <a:srgbClr val="78FC18"/>
                      </a:solidFill>
                      <a:prstDash val="solid"/>
                      <a:round/>
                      <a:headEnd type="none" w="med" len="med"/>
                      <a:tailEnd type="none" w="med" len="med"/>
                    </a:lnR>
                    <a:lnT w="12700" cap="flat" cmpd="sng" algn="ctr">
                      <a:solidFill>
                        <a:srgbClr val="A8FF18"/>
                      </a:solidFill>
                      <a:prstDash val="solid"/>
                      <a:round/>
                      <a:headEnd type="none" w="med" len="med"/>
                      <a:tailEnd type="none" w="med" len="med"/>
                    </a:lnT>
                    <a:lnB w="12700" cap="flat" cmpd="sng" algn="ctr">
                      <a:solidFill>
                        <a:srgbClr val="B801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Takes less time to create compared to processes.</a:t>
                      </a:r>
                    </a:p>
                  </a:txBody>
                  <a:tcPr marL="18675" marR="18675" marT="9338" marB="9338" anchor="ctr">
                    <a:lnL w="6350" cap="flat" cmpd="sng" algn="ctr">
                      <a:solidFill>
                        <a:srgbClr val="78FC18"/>
                      </a:solidFill>
                      <a:prstDash val="solid"/>
                      <a:round/>
                      <a:headEnd type="none" w="med" len="med"/>
                      <a:tailEnd type="none" w="med" len="med"/>
                    </a:lnL>
                    <a:lnR w="6350" cap="flat" cmpd="sng" algn="ctr">
                      <a:solidFill>
                        <a:srgbClr val="78FC18"/>
                      </a:solidFill>
                      <a:prstDash val="solid"/>
                      <a:round/>
                      <a:headEnd type="none" w="med" len="med"/>
                      <a:tailEnd type="none" w="med" len="med"/>
                    </a:lnR>
                    <a:lnT w="12700" cap="flat" cmpd="sng" algn="ctr">
                      <a:solidFill>
                        <a:srgbClr val="78FC18"/>
                      </a:solidFill>
                      <a:prstDash val="solid"/>
                      <a:round/>
                      <a:headEnd type="none" w="med" len="med"/>
                      <a:tailEnd type="none" w="med" len="med"/>
                    </a:lnT>
                    <a:lnB w="12700" cap="flat" cmpd="sng" algn="ctr">
                      <a:solidFill>
                        <a:srgbClr val="C80619"/>
                      </a:solidFill>
                      <a:prstDash val="solid"/>
                      <a:round/>
                      <a:headEnd type="none" w="med" len="med"/>
                      <a:tailEnd type="none" w="med" len="med"/>
                    </a:lnB>
                    <a:solidFill>
                      <a:srgbClr val="FFFFFF"/>
                    </a:solidFill>
                  </a:tcPr>
                </a:tc>
                <a:extLst>
                  <a:ext uri="{0D108BD9-81ED-4DB2-BD59-A6C34878D82A}">
                    <a16:rowId xmlns:a16="http://schemas.microsoft.com/office/drawing/2014/main" val="2842374632"/>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Stability</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F18"/>
                      </a:solidFill>
                      <a:prstDash val="solid"/>
                      <a:round/>
                      <a:headEnd type="none" w="med" len="med"/>
                      <a:tailEnd type="none" w="med" len="med"/>
                    </a:lnL>
                    <a:lnR w="6350" cap="flat" cmpd="sng" algn="ctr">
                      <a:solidFill>
                        <a:srgbClr val="B80119"/>
                      </a:solidFill>
                      <a:prstDash val="solid"/>
                      <a:round/>
                      <a:headEnd type="none" w="med" len="med"/>
                      <a:tailEnd type="none" w="med" len="med"/>
                    </a:lnR>
                    <a:lnT w="12700" cap="flat" cmpd="sng" algn="ctr">
                      <a:solidFill>
                        <a:srgbClr val="D8FF18"/>
                      </a:solidFill>
                      <a:prstDash val="solid"/>
                      <a:round/>
                      <a:headEnd type="none" w="med" len="med"/>
                      <a:tailEnd type="none" w="med" len="med"/>
                    </a:lnT>
                    <a:lnB w="12700" cap="flat" cmpd="sng" algn="ctr">
                      <a:solidFill>
                        <a:srgbClr val="C80619"/>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A crash in one process does not affect other processes.</a:t>
                      </a:r>
                    </a:p>
                  </a:txBody>
                  <a:tcPr marL="18675" marR="18675" marT="9338" marB="9338" anchor="ctr">
                    <a:lnL w="6350" cap="flat" cmpd="sng" algn="ctr">
                      <a:solidFill>
                        <a:srgbClr val="B80119"/>
                      </a:solidFill>
                      <a:prstDash val="solid"/>
                      <a:round/>
                      <a:headEnd type="none" w="med" len="med"/>
                      <a:tailEnd type="none" w="med" len="med"/>
                    </a:lnL>
                    <a:lnR w="6350" cap="flat" cmpd="sng" algn="ctr">
                      <a:solidFill>
                        <a:srgbClr val="C80619"/>
                      </a:solidFill>
                      <a:prstDash val="solid"/>
                      <a:round/>
                      <a:headEnd type="none" w="med" len="med"/>
                      <a:tailEnd type="none" w="med" len="med"/>
                    </a:lnR>
                    <a:lnT w="12700" cap="flat" cmpd="sng" algn="ctr">
                      <a:solidFill>
                        <a:srgbClr val="B80119"/>
                      </a:solidFill>
                      <a:prstDash val="solid"/>
                      <a:round/>
                      <a:headEnd type="none" w="med" len="med"/>
                      <a:tailEnd type="none" w="med" len="med"/>
                    </a:lnT>
                    <a:lnB w="12700" cap="flat" cmpd="sng" algn="ctr">
                      <a:solidFill>
                        <a:srgbClr val="B807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A crash in a thread can potentially crash the entire process.</a:t>
                      </a:r>
                    </a:p>
                  </a:txBody>
                  <a:tcPr marL="18675" marR="18675" marT="9338" marB="9338" anchor="ctr">
                    <a:lnL w="6350" cap="flat" cmpd="sng" algn="ctr">
                      <a:solidFill>
                        <a:srgbClr val="C80619"/>
                      </a:solidFill>
                      <a:prstDash val="solid"/>
                      <a:round/>
                      <a:headEnd type="none" w="med" len="med"/>
                      <a:tailEnd type="none" w="med" len="med"/>
                    </a:lnL>
                    <a:lnR w="6350" cap="flat" cmpd="sng" algn="ctr">
                      <a:solidFill>
                        <a:srgbClr val="C80619"/>
                      </a:solidFill>
                      <a:prstDash val="solid"/>
                      <a:round/>
                      <a:headEnd type="none" w="med" len="med"/>
                      <a:tailEnd type="none" w="med" len="med"/>
                    </a:lnR>
                    <a:lnT w="12700" cap="flat" cmpd="sng" algn="ctr">
                      <a:solidFill>
                        <a:srgbClr val="C80619"/>
                      </a:solidFill>
                      <a:prstDash val="solid"/>
                      <a:round/>
                      <a:headEnd type="none" w="med" len="med"/>
                      <a:tailEnd type="none" w="med" len="med"/>
                    </a:lnT>
                    <a:lnB w="12700" cap="flat" cmpd="sng" algn="ctr">
                      <a:solidFill>
                        <a:srgbClr val="580419"/>
                      </a:solidFill>
                      <a:prstDash val="solid"/>
                      <a:round/>
                      <a:headEnd type="none" w="med" len="med"/>
                      <a:tailEnd type="none" w="med" len="med"/>
                    </a:lnB>
                    <a:solidFill>
                      <a:srgbClr val="FFFFFF"/>
                    </a:solidFill>
                  </a:tcPr>
                </a:tc>
                <a:extLst>
                  <a:ext uri="{0D108BD9-81ED-4DB2-BD59-A6C34878D82A}">
                    <a16:rowId xmlns:a16="http://schemas.microsoft.com/office/drawing/2014/main" val="2020007324"/>
                  </a:ext>
                </a:extLst>
              </a:tr>
              <a:tr h="889586">
                <a:tc>
                  <a:txBody>
                    <a:bodyPr/>
                    <a:lstStyle/>
                    <a:p>
                      <a:pPr fontAlgn="base"/>
                      <a:r>
                        <a:rPr lang="en-US" sz="1800" b="1">
                          <a:effectLst/>
                          <a:latin typeface="Times New Roman" panose="02020603050405020304" pitchFamily="18" charset="0"/>
                          <a:cs typeface="Times New Roman" panose="02020603050405020304" pitchFamily="18" charset="0"/>
                        </a:rPr>
                        <a:t>Example Use Case</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C80619"/>
                      </a:solidFill>
                      <a:prstDash val="solid"/>
                      <a:round/>
                      <a:headEnd type="none" w="med" len="med"/>
                      <a:tailEnd type="none" w="med" len="med"/>
                    </a:lnL>
                    <a:lnR w="6350" cap="flat" cmpd="sng" algn="ctr">
                      <a:solidFill>
                        <a:srgbClr val="B80719"/>
                      </a:solidFill>
                      <a:prstDash val="solid"/>
                      <a:round/>
                      <a:headEnd type="none" w="med" len="med"/>
                      <a:tailEnd type="none" w="med" len="med"/>
                    </a:lnR>
                    <a:lnT w="12700" cap="flat" cmpd="sng" algn="ctr">
                      <a:solidFill>
                        <a:srgbClr val="C80619"/>
                      </a:solidFill>
                      <a:prstDash val="solid"/>
                      <a:round/>
                      <a:headEnd type="none" w="med" len="med"/>
                      <a:tailEnd type="none" w="med" len="med"/>
                    </a:lnT>
                    <a:lnB w="6350" cap="flat" cmpd="sng" algn="ctr">
                      <a:solidFill>
                        <a:srgbClr val="C80619"/>
                      </a:solidFill>
                      <a:prstDash val="solid"/>
                      <a:round/>
                      <a:headEnd type="none" w="med" len="med"/>
                      <a:tailEnd type="none" w="med" len="med"/>
                    </a:lnB>
                    <a:solidFill>
                      <a:srgbClr val="FFFFFF"/>
                    </a:solidFill>
                  </a:tcPr>
                </a:tc>
                <a:tc>
                  <a:txBody>
                    <a:bodyPr/>
                    <a:lstStyle/>
                    <a:p>
                      <a:pPr fontAlgn="base"/>
                      <a:r>
                        <a:rPr lang="en-US" sz="1800" dirty="0">
                          <a:solidFill>
                            <a:schemeClr val="accent1"/>
                          </a:solidFill>
                          <a:effectLst/>
                          <a:latin typeface="Times New Roman" panose="02020603050405020304" pitchFamily="18" charset="0"/>
                          <a:cs typeface="Times New Roman" panose="02020603050405020304" pitchFamily="18" charset="0"/>
                        </a:rPr>
                        <a:t>Running different applications (e.g., a web browser and a text editor).</a:t>
                      </a:r>
                    </a:p>
                  </a:txBody>
                  <a:tcPr marL="18675" marR="18675" marT="9338" marB="9338" anchor="ctr">
                    <a:lnL w="6350" cap="flat" cmpd="sng" algn="ctr">
                      <a:solidFill>
                        <a:srgbClr val="B80719"/>
                      </a:solidFill>
                      <a:prstDash val="solid"/>
                      <a:round/>
                      <a:headEnd type="none" w="med" len="med"/>
                      <a:tailEnd type="none" w="med" len="med"/>
                    </a:lnL>
                    <a:lnR w="6350" cap="flat" cmpd="sng" algn="ctr">
                      <a:solidFill>
                        <a:srgbClr val="580419"/>
                      </a:solidFill>
                      <a:prstDash val="solid"/>
                      <a:round/>
                      <a:headEnd type="none" w="med" len="med"/>
                      <a:tailEnd type="none" w="med" len="med"/>
                    </a:lnR>
                    <a:lnT w="12700" cap="flat" cmpd="sng" algn="ctr">
                      <a:solidFill>
                        <a:srgbClr val="B80719"/>
                      </a:solidFill>
                      <a:prstDash val="solid"/>
                      <a:round/>
                      <a:headEnd type="none" w="med" len="med"/>
                      <a:tailEnd type="none" w="med" len="med"/>
                    </a:lnT>
                    <a:lnB w="6350" cap="flat" cmpd="sng" algn="ctr">
                      <a:solidFill>
                        <a:srgbClr val="B807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Performing multiple tasks within the same application (e.g., multiple tabs in a web browser).</a:t>
                      </a:r>
                    </a:p>
                  </a:txBody>
                  <a:tcPr marL="18675" marR="18675" marT="9338" marB="9338" anchor="ctr">
                    <a:lnL w="6350" cap="flat" cmpd="sng" algn="ctr">
                      <a:solidFill>
                        <a:srgbClr val="580419"/>
                      </a:solidFill>
                      <a:prstDash val="solid"/>
                      <a:round/>
                      <a:headEnd type="none" w="med" len="med"/>
                      <a:tailEnd type="none" w="med" len="med"/>
                    </a:lnL>
                    <a:lnR w="6350" cap="flat" cmpd="sng" algn="ctr">
                      <a:solidFill>
                        <a:srgbClr val="580419"/>
                      </a:solidFill>
                      <a:prstDash val="solid"/>
                      <a:round/>
                      <a:headEnd type="none" w="med" len="med"/>
                      <a:tailEnd type="none" w="med" len="med"/>
                    </a:lnR>
                    <a:lnT w="12700" cap="flat" cmpd="sng" algn="ctr">
                      <a:solidFill>
                        <a:srgbClr val="580419"/>
                      </a:solidFill>
                      <a:prstDash val="solid"/>
                      <a:round/>
                      <a:headEnd type="none" w="med" len="med"/>
                      <a:tailEnd type="none" w="med" len="med"/>
                    </a:lnT>
                    <a:lnB w="6350" cap="flat" cmpd="sng" algn="ctr">
                      <a:solidFill>
                        <a:srgbClr val="580419"/>
                      </a:solidFill>
                      <a:prstDash val="solid"/>
                      <a:round/>
                      <a:headEnd type="none" w="med" len="med"/>
                      <a:tailEnd type="none" w="med" len="med"/>
                    </a:lnB>
                    <a:solidFill>
                      <a:srgbClr val="FFFFFF"/>
                    </a:solidFill>
                  </a:tcPr>
                </a:tc>
                <a:extLst>
                  <a:ext uri="{0D108BD9-81ED-4DB2-BD59-A6C34878D82A}">
                    <a16:rowId xmlns:a16="http://schemas.microsoft.com/office/drawing/2014/main" val="1526931312"/>
                  </a:ext>
                </a:extLst>
              </a:tr>
            </a:tbl>
          </a:graphicData>
        </a:graphic>
      </p:graphicFrame>
    </p:spTree>
    <p:extLst>
      <p:ext uri="{BB962C8B-B14F-4D97-AF65-F5344CB8AC3E}">
        <p14:creationId xmlns:p14="http://schemas.microsoft.com/office/powerpoint/2010/main" val="200336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9D8D-97AB-560D-D646-F1C198DA157E}"/>
              </a:ext>
            </a:extLst>
          </p:cNvPr>
          <p:cNvSpPr>
            <a:spLocks noGrp="1"/>
          </p:cNvSpPr>
          <p:nvPr>
            <p:ph type="title"/>
          </p:nvPr>
        </p:nvSpPr>
        <p:spPr>
          <a:xfrm>
            <a:off x="616449" y="313754"/>
            <a:ext cx="11209106" cy="949967"/>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Why Process and Thread are useful in Distributed System?</a:t>
            </a:r>
          </a:p>
        </p:txBody>
      </p:sp>
      <p:sp>
        <p:nvSpPr>
          <p:cNvPr id="3" name="Content Placeholder 2">
            <a:extLst>
              <a:ext uri="{FF2B5EF4-FFF2-40B4-BE49-F238E27FC236}">
                <a16:creationId xmlns:a16="http://schemas.microsoft.com/office/drawing/2014/main" id="{F65E0877-FFAD-08EE-F950-F32BF33363F1}"/>
              </a:ext>
            </a:extLst>
          </p:cNvPr>
          <p:cNvSpPr>
            <a:spLocks noGrp="1"/>
          </p:cNvSpPr>
          <p:nvPr>
            <p:ph idx="1"/>
          </p:nvPr>
        </p:nvSpPr>
        <p:spPr>
          <a:xfrm>
            <a:off x="400691" y="1397284"/>
            <a:ext cx="11578975" cy="5250095"/>
          </a:xfrm>
        </p:spPr>
        <p:txBody>
          <a:bodyPr>
            <a:noAutofit/>
          </a:bodyPr>
          <a:lstStyle/>
          <a:p>
            <a:pPr marL="0" indent="0" algn="ctr">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Processes in Distributed Systems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Isolation and Fault Tolerance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provide isolation between different components of a distributed system. If one process crashes, it does not affect other processes. This isolation enhances fault tolerance and makes the system more robust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Allocation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allow for controlled allocation of resources. Each process can be given specific resources, which can be managed independently by the operating system.</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run in separate memory spaces, which helps in maintaining security boundaries. Sensitive data in one process cannot be directly accessed by another process.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Distributed systems often need to scale across multiple machines. Processes can be distributed across different nodes in a network, enabling horizontal scaling and better utilization of distributed resources.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Inter-process Communication (IPC)</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use IPC mechanisms (such as message passing, sockets, or remote procedure calls) to communicate with each other. This is fundamental in distributed systems where processes running on different machines need to coordinate and exchange data.</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83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68112-8D6F-FEFE-5BAD-18084DA2F63A}"/>
              </a:ext>
            </a:extLst>
          </p:cNvPr>
          <p:cNvSpPr>
            <a:spLocks noGrp="1"/>
          </p:cNvSpPr>
          <p:nvPr>
            <p:ph idx="1"/>
          </p:nvPr>
        </p:nvSpPr>
        <p:spPr>
          <a:xfrm>
            <a:off x="482885" y="390418"/>
            <a:ext cx="11373493" cy="6102849"/>
          </a:xfrm>
        </p:spPr>
        <p:txBody>
          <a:bodyPr>
            <a:normAutofit/>
          </a:bodyPr>
          <a:lstStyle/>
          <a:p>
            <a:pPr marL="0" indent="0" algn="ctr">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Threads in Distributed Systems</a:t>
            </a:r>
          </a:p>
          <a:p>
            <a:pPr marL="0" indent="0" algn="ctr">
              <a:buNone/>
            </a:pPr>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Concurrency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allow multiple tasks to be performed concurrently within the same process. This is essential in distributed systems for handling multiple client requests simultaneously, improving responsiveness and throughput.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Sharing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within the same process share memory and resources, making it easier to manage shared state and data. This is useful in scenarios where tasks need to collaborate or share intermediate results.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are more lightweight compared to processes, with lower overhead for creation and context switching. This efficiency is beneficial for distributed systems where performance and resource utilization are critical.</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Parallelism</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can run on multiple processors or cores, enabling parallel execution of tasks. This parallelism is important for distributed systems that need to process large volumes of data or perform compute-intensive tasks.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Responsiveness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In interactive distributed applications, threads can be used to handle different parts of the application (e.g., user interface, network communication, and background processing) simultaneously, improving overall responsiveness.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5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5C2-1525-0133-AFF1-F966917580AE}"/>
              </a:ext>
            </a:extLst>
          </p:cNvPr>
          <p:cNvSpPr>
            <a:spLocks noGrp="1"/>
          </p:cNvSpPr>
          <p:nvPr>
            <p:ph type="title"/>
          </p:nvPr>
        </p:nvSpPr>
        <p:spPr>
          <a:xfrm>
            <a:off x="838200" y="365126"/>
            <a:ext cx="10515600" cy="754758"/>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Use Cases in Distributed Systems</a:t>
            </a:r>
          </a:p>
        </p:txBody>
      </p:sp>
      <p:sp>
        <p:nvSpPr>
          <p:cNvPr id="3" name="Content Placeholder 2">
            <a:extLst>
              <a:ext uri="{FF2B5EF4-FFF2-40B4-BE49-F238E27FC236}">
                <a16:creationId xmlns:a16="http://schemas.microsoft.com/office/drawing/2014/main" id="{FC81BF26-2878-00C1-1C18-EDF2444F1D70}"/>
              </a:ext>
            </a:extLst>
          </p:cNvPr>
          <p:cNvSpPr>
            <a:spLocks noGrp="1"/>
          </p:cNvSpPr>
          <p:nvPr>
            <p:ph idx="1"/>
          </p:nvPr>
        </p:nvSpPr>
        <p:spPr>
          <a:xfrm>
            <a:off x="534255" y="1602769"/>
            <a:ext cx="11137187" cy="4130211"/>
          </a:xfrm>
        </p:spPr>
        <p:txBody>
          <a:bodyPr>
            <a:normAutofit/>
          </a:bodyPr>
          <a:lstStyle/>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Web Servers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web server might use multiple processes to handle different clients and multiple threads within each process to manage various tasks such as handling requests, processing data, and communicating with databases.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Microservices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Each microservice in a distributed system can run as a separate process. Within each microservice, multiple threads can be used to handle incoming requests concurrently, perform background jobs, or manage asynchronous tasks.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Database Servers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Database systems often use threads to handle multiple client connections and queries simultaneously, improving throughput and responsiveness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Big Data Processing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Distributed computing frameworks like Hadoop and Spark use processes to distribute tasks across multiple nodes in a cluster. Each node may run multiple threads to process chunks of data in parallel, enhancing performance and scalability.</a:t>
            </a:r>
          </a:p>
          <a:p>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9B3340-7330-F173-8701-3F91929DC949}"/>
              </a:ext>
            </a:extLst>
          </p:cNvPr>
          <p:cNvSpPr txBox="1"/>
          <p:nvPr/>
        </p:nvSpPr>
        <p:spPr>
          <a:xfrm>
            <a:off x="1818527" y="5764440"/>
            <a:ext cx="9955658" cy="707886"/>
          </a:xfrm>
          <a:prstGeom prst="rect">
            <a:avLst/>
          </a:prstGeom>
          <a:noFill/>
        </p:spPr>
        <p:txBody>
          <a:bodyPr wrap="square">
            <a:spAutoFit/>
          </a:bodyPr>
          <a:lstStyle/>
          <a:p>
            <a:r>
              <a:rPr lang="en-US" sz="2000" b="0" i="0" dirty="0">
                <a:solidFill>
                  <a:srgbClr val="0D0D0D"/>
                </a:solidFill>
                <a:effectLst/>
                <a:highlight>
                  <a:srgbClr val="FFFFFF"/>
                </a:highlight>
                <a:latin typeface="ui-sans-serif"/>
              </a:rPr>
              <a:t>Together, processes and threads enable distributed systems to be more robust, scalable, efficient, and responsive, meeting the complex demands of modern distributed applications.</a:t>
            </a:r>
            <a:endParaRPr lang="en-US" sz="2000" dirty="0"/>
          </a:p>
        </p:txBody>
      </p:sp>
    </p:spTree>
    <p:extLst>
      <p:ext uri="{BB962C8B-B14F-4D97-AF65-F5344CB8AC3E}">
        <p14:creationId xmlns:p14="http://schemas.microsoft.com/office/powerpoint/2010/main" val="193142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ui-sans-serif</vt:lpstr>
      <vt:lpstr>Office Theme</vt:lpstr>
      <vt:lpstr>UNIT3: Processes UNIT4: Communication </vt:lpstr>
      <vt:lpstr>PowerPoint Presentation</vt:lpstr>
      <vt:lpstr>What is Process?</vt:lpstr>
      <vt:lpstr>PowerPoint Presentation</vt:lpstr>
      <vt:lpstr>What is Thread?</vt:lpstr>
      <vt:lpstr>PowerPoint Presentation</vt:lpstr>
      <vt:lpstr>Why Process and Thread are useful in Distributed System?</vt:lpstr>
      <vt:lpstr>PowerPoint Presentation</vt:lpstr>
      <vt:lpstr>Use Cases in Distributed Systems</vt:lpstr>
      <vt:lpstr>Virtualization in Distributed System</vt:lpstr>
      <vt:lpstr>The Role of Virtualization in Distributed Systems:</vt:lpstr>
      <vt:lpstr>Architectures of Virtual Machines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Processes UNIT4: Communication </dc:title>
  <dc:creator>Microsoft Office User</dc:creator>
  <cp:lastModifiedBy>Microsoft Office User</cp:lastModifiedBy>
  <cp:revision>1</cp:revision>
  <dcterms:created xsi:type="dcterms:W3CDTF">2024-06-24T03:14:01Z</dcterms:created>
  <dcterms:modified xsi:type="dcterms:W3CDTF">2024-06-24T03:14:29Z</dcterms:modified>
</cp:coreProperties>
</file>