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0" r:id="rId1"/>
  </p:sldMasterIdLst>
  <p:notesMasterIdLst>
    <p:notesMasterId r:id="rId53"/>
  </p:notesMasterIdLst>
  <p:handoutMasterIdLst>
    <p:handoutMasterId r:id="rId54"/>
  </p:handoutMasterIdLst>
  <p:sldIdLst>
    <p:sldId id="1229" r:id="rId2"/>
    <p:sldId id="1817" r:id="rId3"/>
    <p:sldId id="1675" r:id="rId4"/>
    <p:sldId id="1880" r:id="rId5"/>
    <p:sldId id="1878" r:id="rId6"/>
    <p:sldId id="1879" r:id="rId7"/>
    <p:sldId id="1881" r:id="rId8"/>
    <p:sldId id="1883" r:id="rId9"/>
    <p:sldId id="1882" r:id="rId10"/>
    <p:sldId id="1982" r:id="rId11"/>
    <p:sldId id="1972" r:id="rId12"/>
    <p:sldId id="1886" r:id="rId13"/>
    <p:sldId id="1967" r:id="rId14"/>
    <p:sldId id="1968" r:id="rId15"/>
    <p:sldId id="1983" r:id="rId16"/>
    <p:sldId id="1976" r:id="rId17"/>
    <p:sldId id="1975" r:id="rId18"/>
    <p:sldId id="1979" r:id="rId19"/>
    <p:sldId id="1980" r:id="rId20"/>
    <p:sldId id="1896" r:id="rId21"/>
    <p:sldId id="1981" r:id="rId22"/>
    <p:sldId id="1984" r:id="rId23"/>
    <p:sldId id="1977" r:id="rId24"/>
    <p:sldId id="1910" r:id="rId25"/>
    <p:sldId id="1991" r:id="rId26"/>
    <p:sldId id="1992" r:id="rId27"/>
    <p:sldId id="1995" r:id="rId28"/>
    <p:sldId id="1996" r:id="rId29"/>
    <p:sldId id="1999" r:id="rId30"/>
    <p:sldId id="2000" r:id="rId31"/>
    <p:sldId id="2001" r:id="rId32"/>
    <p:sldId id="2002" r:id="rId33"/>
    <p:sldId id="2003" r:id="rId34"/>
    <p:sldId id="1997" r:id="rId35"/>
    <p:sldId id="1998" r:id="rId36"/>
    <p:sldId id="1986" r:id="rId37"/>
    <p:sldId id="1987" r:id="rId38"/>
    <p:sldId id="1988" r:id="rId39"/>
    <p:sldId id="1989" r:id="rId40"/>
    <p:sldId id="2004" r:id="rId41"/>
    <p:sldId id="1923" r:id="rId42"/>
    <p:sldId id="1924" r:id="rId43"/>
    <p:sldId id="1925" r:id="rId44"/>
    <p:sldId id="1928" r:id="rId45"/>
    <p:sldId id="1793" r:id="rId46"/>
    <p:sldId id="1794" r:id="rId47"/>
    <p:sldId id="1926" r:id="rId48"/>
    <p:sldId id="1862" r:id="rId49"/>
    <p:sldId id="1863" r:id="rId50"/>
    <p:sldId id="1788" r:id="rId51"/>
    <p:sldId id="1954" r:id="rId52"/>
  </p:sldIdLst>
  <p:sldSz cx="10980738" cy="6858000"/>
  <p:notesSz cx="6858000" cy="9144000"/>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45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FF99"/>
    <a:srgbClr val="CCFF66"/>
    <a:srgbClr val="FFCCFF"/>
    <a:srgbClr val="993300"/>
    <a:srgbClr val="990000"/>
    <a:srgbClr val="CCECFF"/>
    <a:srgbClr val="99FFCC"/>
    <a:srgbClr val="FFFFFF"/>
    <a:srgbClr val="6600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36" autoAdjust="0"/>
    <p:restoredTop sz="91208" autoAdjust="0"/>
  </p:normalViewPr>
  <p:slideViewPr>
    <p:cSldViewPr>
      <p:cViewPr varScale="1">
        <p:scale>
          <a:sx n="102" d="100"/>
          <a:sy n="102" d="100"/>
        </p:scale>
        <p:origin x="1230" y="114"/>
      </p:cViewPr>
      <p:guideLst>
        <p:guide orient="horz" pos="2160"/>
        <p:guide pos="34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2" d="100"/>
          <a:sy n="72" d="100"/>
        </p:scale>
        <p:origin x="-2250"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200" b="0">
                <a:latin typeface="Arial" pitchFamily="34" charset="0"/>
                <a:ea typeface="宋体" pitchFamily="2" charset="-122"/>
              </a:defRPr>
            </a:lvl1pPr>
          </a:lstStyle>
          <a:p>
            <a:pPr>
              <a:defRPr/>
            </a:pPr>
            <a:endParaRPr lang="en-US" altLang="zh-CN"/>
          </a:p>
        </p:txBody>
      </p:sp>
      <p:sp>
        <p:nvSpPr>
          <p:cNvPr id="2222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b="0">
                <a:latin typeface="Arial" pitchFamily="34" charset="0"/>
                <a:ea typeface="宋体" pitchFamily="2" charset="-122"/>
              </a:defRPr>
            </a:lvl1pPr>
          </a:lstStyle>
          <a:p>
            <a:pPr>
              <a:defRPr/>
            </a:pPr>
            <a:endParaRPr lang="en-US" altLang="zh-CN"/>
          </a:p>
        </p:txBody>
      </p:sp>
      <p:sp>
        <p:nvSpPr>
          <p:cNvPr id="2222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b="0">
                <a:latin typeface="Arial" pitchFamily="34" charset="0"/>
                <a:ea typeface="宋体" pitchFamily="2" charset="-122"/>
              </a:defRPr>
            </a:lvl1pPr>
          </a:lstStyle>
          <a:p>
            <a:pPr>
              <a:defRPr/>
            </a:pPr>
            <a:endParaRPr lang="en-US" altLang="zh-CN"/>
          </a:p>
        </p:txBody>
      </p:sp>
      <p:sp>
        <p:nvSpPr>
          <p:cNvPr id="2222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799742E1-9DB9-4115-8BAF-FA8431C541BB}" type="slidenum">
              <a:rPr lang="en-US" altLang="zh-CN"/>
              <a:pPr/>
              <a:t>‹#›</a:t>
            </a:fld>
            <a:endParaRPr lang="en-US" altLang="zh-CN"/>
          </a:p>
        </p:txBody>
      </p:sp>
    </p:spTree>
    <p:extLst>
      <p:ext uri="{BB962C8B-B14F-4D97-AF65-F5344CB8AC3E}">
        <p14:creationId xmlns:p14="http://schemas.microsoft.com/office/powerpoint/2010/main" val="2847147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200" b="0">
                <a:latin typeface="Arial" pitchFamily="34" charset="0"/>
                <a:ea typeface="宋体" pitchFamily="2" charset="-122"/>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b="0">
                <a:latin typeface="Arial" pitchFamily="34"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684213" y="685800"/>
            <a:ext cx="548957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b="0">
                <a:latin typeface="Arial" pitchFamily="34" charset="0"/>
                <a:ea typeface="宋体" pitchFamily="2" charset="-122"/>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8EEF6AA9-FAD4-4E41-8C0E-A87581722B79}" type="slidenum">
              <a:rPr lang="en-US" altLang="zh-CN"/>
              <a:pPr/>
              <a:t>‹#›</a:t>
            </a:fld>
            <a:endParaRPr lang="en-US" altLang="zh-CN"/>
          </a:p>
        </p:txBody>
      </p:sp>
    </p:spTree>
    <p:extLst>
      <p:ext uri="{BB962C8B-B14F-4D97-AF65-F5344CB8AC3E}">
        <p14:creationId xmlns:p14="http://schemas.microsoft.com/office/powerpoint/2010/main" val="2347534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4213" y="685800"/>
            <a:ext cx="54895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EF6AA9-FAD4-4E41-8C0E-A87581722B79}" type="slidenum">
              <a:rPr lang="en-US" altLang="zh-CN" smtClean="0"/>
              <a:pPr/>
              <a:t>1</a:t>
            </a:fld>
            <a:endParaRPr lang="en-US" altLang="zh-CN"/>
          </a:p>
        </p:txBody>
      </p:sp>
    </p:spTree>
    <p:extLst>
      <p:ext uri="{BB962C8B-B14F-4D97-AF65-F5344CB8AC3E}">
        <p14:creationId xmlns:p14="http://schemas.microsoft.com/office/powerpoint/2010/main" val="3028812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510698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98947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45596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655510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409760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321248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913851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712575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341537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494562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541075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602017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177869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1161419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426980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2323147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3137338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2789040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79233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734744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212537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41094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3358455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Arial" pitchFamily="34" charset="0"/>
                <a:ea typeface="宋体" pitchFamily="2" charset="-122"/>
                <a:cs typeface="+mn-cs"/>
              </a:rPr>
              <a:t>字典的每个键值 </a:t>
            </a:r>
            <a:r>
              <a:rPr lang="en-US" altLang="zh-CN" sz="1200" b="1" i="0" kern="1200" dirty="0">
                <a:solidFill>
                  <a:schemeClr val="tx1"/>
                </a:solidFill>
                <a:effectLst/>
                <a:latin typeface="Arial" pitchFamily="34" charset="0"/>
                <a:ea typeface="宋体" pitchFamily="2" charset="-122"/>
                <a:cs typeface="+mn-cs"/>
              </a:rPr>
              <a:t>key=&gt;value</a:t>
            </a:r>
            <a:r>
              <a:rPr lang="zh-CN" altLang="en-US" sz="1200" b="0" i="0" kern="1200" dirty="0">
                <a:solidFill>
                  <a:schemeClr val="tx1"/>
                </a:solidFill>
                <a:effectLst/>
                <a:latin typeface="Arial" pitchFamily="34" charset="0"/>
                <a:ea typeface="宋体" pitchFamily="2" charset="-122"/>
                <a:cs typeface="+mn-cs"/>
              </a:rPr>
              <a:t> 对用冒号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分割，每个键值对之间用逗号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分割，整个字典包括在花括号 </a:t>
            </a:r>
            <a:r>
              <a:rPr lang="en-US" altLang="zh-CN" sz="1200" b="1"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 中 </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格式如下所示：</a:t>
            </a:r>
            <a:endParaRPr lang="zh-CN" altLang="en-US" dirty="0"/>
          </a:p>
        </p:txBody>
      </p:sp>
    </p:spTree>
    <p:extLst>
      <p:ext uri="{BB962C8B-B14F-4D97-AF65-F5344CB8AC3E}">
        <p14:creationId xmlns:p14="http://schemas.microsoft.com/office/powerpoint/2010/main" val="4066266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877500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683909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210182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可以将元组理解为不能修改的列表，用来存放多个</a:t>
            </a:r>
            <a:r>
              <a:rPr lang="zh-CN" altLang="en-US"/>
              <a:t>相关的、但不能被修改的数据。因为其元素不能修改，所以列表中所有会修改元素的操作均不适合无组，除此外无组的操作和列表基本一致。</a:t>
            </a:r>
            <a:endParaRPr lang="zh-CN" altLang="en-US" dirty="0"/>
          </a:p>
        </p:txBody>
      </p:sp>
    </p:spTree>
    <p:extLst>
      <p:ext uri="{BB962C8B-B14F-4D97-AF65-F5344CB8AC3E}">
        <p14:creationId xmlns:p14="http://schemas.microsoft.com/office/powerpoint/2010/main" val="3710758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可以将元组理解为不能修改的列表，用来存放多个</a:t>
            </a:r>
            <a:r>
              <a:rPr lang="zh-CN" altLang="en-US"/>
              <a:t>相关的、但不能被修改的数据。因为其元素不能修改，所以列表中所有会修改元素的操作均不适合无组，除此外无组的操作和列表基本一致。</a:t>
            </a:r>
            <a:endParaRPr lang="zh-CN" altLang="en-US" dirty="0"/>
          </a:p>
        </p:txBody>
      </p:sp>
    </p:spTree>
    <p:extLst>
      <p:ext uri="{BB962C8B-B14F-4D97-AF65-F5344CB8AC3E}">
        <p14:creationId xmlns:p14="http://schemas.microsoft.com/office/powerpoint/2010/main" val="1934997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701298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340309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50015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744309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647329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79642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1615916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1756684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406440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4959981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200941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894570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078078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59797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766051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096339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684213" y="685800"/>
            <a:ext cx="5489575"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33075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8784590" y="1219200"/>
            <a:ext cx="0" cy="5029200"/>
          </a:xfrm>
          <a:prstGeom prst="line">
            <a:avLst/>
          </a:prstGeom>
          <a:noFill/>
          <a:ln w="9525">
            <a:solidFill>
              <a:schemeClr val="tx1"/>
            </a:solidFill>
            <a:round/>
            <a:headEnd/>
            <a:tailEnd/>
          </a:ln>
        </p:spPr>
        <p:txBody>
          <a:bodyPr/>
          <a:lstStyle/>
          <a:p>
            <a:pPr>
              <a:defRPr/>
            </a:pPr>
            <a:endParaRPr lang="zh-CN" altLang="en-US" sz="3200">
              <a:latin typeface="Arial" charset="0"/>
              <a:ea typeface="黑体" pitchFamily="2" charset="-122"/>
            </a:endParaRPr>
          </a:p>
        </p:txBody>
      </p:sp>
      <p:grpSp>
        <p:nvGrpSpPr>
          <p:cNvPr id="5" name="Group 7"/>
          <p:cNvGrpSpPr>
            <a:grpSpLocks/>
          </p:cNvGrpSpPr>
          <p:nvPr userDrawn="1"/>
        </p:nvGrpSpPr>
        <p:grpSpPr bwMode="auto">
          <a:xfrm>
            <a:off x="8998105" y="3983038"/>
            <a:ext cx="1607078" cy="2189162"/>
            <a:chOff x="4704" y="1885"/>
            <a:chExt cx="843" cy="1379"/>
          </a:xfrm>
        </p:grpSpPr>
        <p:sp>
          <p:nvSpPr>
            <p:cNvPr id="6" name="Oval 8"/>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7" name="Oval 9"/>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8" name="Oval 10"/>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9" name="Oval 11"/>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0" name="Oval 12"/>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1" name="Oval 13"/>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2" name="Oval 14"/>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3" name="Oval 15"/>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4" name="Oval 16"/>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5" name="Oval 17"/>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6" name="Oval 18"/>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7" name="Oval 19"/>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8" name="Oval 20"/>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19" name="Oval 21"/>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0" name="Oval 22"/>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1" name="Oval 23"/>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2" name="Oval 24"/>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3" name="Oval 25"/>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4" name="Oval 26"/>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5" name="Oval 27"/>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6" name="Oval 28"/>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7" name="Oval 29"/>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8" name="Oval 30"/>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29" name="Oval 31"/>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30" name="Oval 32"/>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31" name="Oval 33"/>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32" name="Oval 34"/>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33" name="Oval 35"/>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34" name="Oval 36"/>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35" name="Oval 37"/>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sp>
          <p:nvSpPr>
            <p:cNvPr id="36" name="Oval 38"/>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eaLnBrk="1" hangingPunct="1">
                <a:defRPr/>
              </a:pPr>
              <a:endParaRPr lang="zh-CN" altLang="en-US" sz="1900">
                <a:latin typeface="Arial" charset="0"/>
                <a:ea typeface="宋体" pitchFamily="2" charset="-122"/>
              </a:endParaRPr>
            </a:p>
          </p:txBody>
        </p:sp>
      </p:grpSp>
      <p:sp>
        <p:nvSpPr>
          <p:cNvPr id="37" name="Line 39"/>
          <p:cNvSpPr>
            <a:spLocks noChangeShapeType="1"/>
          </p:cNvSpPr>
          <p:nvPr userDrawn="1"/>
        </p:nvSpPr>
        <p:spPr bwMode="auto">
          <a:xfrm>
            <a:off x="366025" y="3810000"/>
            <a:ext cx="9882664" cy="0"/>
          </a:xfrm>
          <a:prstGeom prst="line">
            <a:avLst/>
          </a:prstGeom>
          <a:noFill/>
          <a:ln w="6350">
            <a:solidFill>
              <a:schemeClr val="tx1"/>
            </a:solidFill>
            <a:round/>
            <a:headEnd/>
            <a:tailEnd/>
          </a:ln>
        </p:spPr>
        <p:txBody>
          <a:bodyPr/>
          <a:lstStyle/>
          <a:p>
            <a:pPr>
              <a:defRPr/>
            </a:pPr>
            <a:endParaRPr lang="zh-CN" altLang="en-US" sz="3200">
              <a:latin typeface="Arial" charset="0"/>
              <a:ea typeface="黑体" pitchFamily="2" charset="-122"/>
            </a:endParaRPr>
          </a:p>
        </p:txBody>
      </p:sp>
      <p:sp>
        <p:nvSpPr>
          <p:cNvPr id="152578" name="Rectangle 2"/>
          <p:cNvSpPr>
            <a:spLocks noGrp="1" noChangeArrowheads="1"/>
          </p:cNvSpPr>
          <p:nvPr>
            <p:ph type="ctrTitle"/>
          </p:nvPr>
        </p:nvSpPr>
        <p:spPr>
          <a:xfrm>
            <a:off x="821650" y="1341440"/>
            <a:ext cx="9333627" cy="1470025"/>
          </a:xfrm>
        </p:spPr>
        <p:txBody>
          <a:bodyPr/>
          <a:lstStyle>
            <a:lvl1pPr>
              <a:defRPr sz="3200">
                <a:solidFill>
                  <a:srgbClr val="0087E2"/>
                </a:solidFill>
              </a:defRPr>
            </a:lvl1pPr>
          </a:lstStyle>
          <a:p>
            <a:r>
              <a:rPr lang="zh-CN" altLang="en-US"/>
              <a:t>单击此处编辑母版标题样式</a:t>
            </a:r>
          </a:p>
        </p:txBody>
      </p:sp>
      <p:sp>
        <p:nvSpPr>
          <p:cNvPr id="152579" name="Rectangle 3"/>
          <p:cNvSpPr>
            <a:spLocks noGrp="1" noChangeArrowheads="1"/>
          </p:cNvSpPr>
          <p:nvPr>
            <p:ph type="subTitle" idx="1"/>
          </p:nvPr>
        </p:nvSpPr>
        <p:spPr>
          <a:xfrm>
            <a:off x="821650" y="3429002"/>
            <a:ext cx="8511978" cy="1273175"/>
          </a:xfrm>
          <a:effectLst>
            <a:outerShdw dist="17961" dir="2700000" algn="ctr" rotWithShape="0">
              <a:schemeClr val="tx1"/>
            </a:outerShdw>
          </a:effectLst>
        </p:spPr>
        <p:txBody>
          <a:bodyPr/>
          <a:lstStyle>
            <a:lvl1pPr marL="0" indent="0">
              <a:buFont typeface="Wingdings" pitchFamily="2" charset="2"/>
              <a:buNone/>
              <a:defRPr sz="2000" b="1">
                <a:solidFill>
                  <a:srgbClr val="FFFF00"/>
                </a:solidFill>
              </a:defRPr>
            </a:lvl1pPr>
          </a:lstStyle>
          <a:p>
            <a:r>
              <a:rPr lang="zh-CN" altLang="en-US"/>
              <a:t>单击此处编辑母版副标题样式</a:t>
            </a:r>
          </a:p>
        </p:txBody>
      </p:sp>
    </p:spTree>
    <p:extLst>
      <p:ext uri="{BB962C8B-B14F-4D97-AF65-F5344CB8AC3E}">
        <p14:creationId xmlns:p14="http://schemas.microsoft.com/office/powerpoint/2010/main" val="2530935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Text Box 98" descr="29641"/>
          <p:cNvSpPr txBox="1">
            <a:spLocks noChangeArrowheads="1"/>
          </p:cNvSpPr>
          <p:nvPr userDrawn="1"/>
        </p:nvSpPr>
        <p:spPr bwMode="gray">
          <a:xfrm>
            <a:off x="10246336" y="27856"/>
            <a:ext cx="692014" cy="304800"/>
          </a:xfrm>
          <a:prstGeom prst="rect">
            <a:avLst/>
          </a:prstGeom>
          <a:noFill/>
          <a:ln>
            <a:noFill/>
          </a:ln>
        </p:spPr>
        <p:txBody>
          <a:bodyPr>
            <a:spAutoFit/>
          </a:bodyPr>
          <a:lstStyle>
            <a:lvl1pPr>
              <a:defRPr sz="3200">
                <a:solidFill>
                  <a:schemeClr val="tx1"/>
                </a:solidFill>
                <a:latin typeface="Arial" panose="020B0604020202020204" pitchFamily="34" charset="0"/>
                <a:ea typeface="黑体" panose="02010609060101010101" pitchFamily="49" charset="-122"/>
              </a:defRPr>
            </a:lvl1pPr>
            <a:lvl2pPr marL="742950" indent="-285750">
              <a:defRPr sz="3200">
                <a:solidFill>
                  <a:schemeClr val="tx1"/>
                </a:solidFill>
                <a:latin typeface="Arial" panose="020B0604020202020204" pitchFamily="34" charset="0"/>
                <a:ea typeface="黑体" panose="02010609060101010101" pitchFamily="49" charset="-122"/>
              </a:defRPr>
            </a:lvl2pPr>
            <a:lvl3pPr marL="1143000" indent="-228600">
              <a:defRPr sz="3200">
                <a:solidFill>
                  <a:schemeClr val="tx1"/>
                </a:solidFill>
                <a:latin typeface="Arial" panose="020B0604020202020204" pitchFamily="34" charset="0"/>
                <a:ea typeface="黑体" panose="02010609060101010101" pitchFamily="49" charset="-122"/>
              </a:defRPr>
            </a:lvl3pPr>
            <a:lvl4pPr marL="1600200" indent="-228600">
              <a:defRPr sz="3200">
                <a:solidFill>
                  <a:schemeClr val="tx1"/>
                </a:solidFill>
                <a:latin typeface="Arial" panose="020B0604020202020204" pitchFamily="34" charset="0"/>
                <a:ea typeface="黑体" panose="02010609060101010101" pitchFamily="49" charset="-122"/>
              </a:defRPr>
            </a:lvl4pPr>
            <a:lvl5pPr marL="2057400" indent="-228600">
              <a:defRPr sz="3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9pPr>
          </a:lstStyle>
          <a:p>
            <a:pPr algn="r" eaLnBrk="1" hangingPunct="1">
              <a:spcBef>
                <a:spcPct val="50000"/>
              </a:spcBef>
            </a:pPr>
            <a:fld id="{A1AE0160-D6F6-4AF0-B8ED-DA574846F05A}" type="slidenum">
              <a:rPr lang="zh-CN" altLang="en-US" sz="1400" b="1">
                <a:ea typeface="宋体" panose="02010600030101010101" pitchFamily="2" charset="-122"/>
              </a:rPr>
              <a:pPr algn="r" eaLnBrk="1" hangingPunct="1">
                <a:spcBef>
                  <a:spcPct val="50000"/>
                </a:spcBef>
              </a:pPr>
              <a:t>‹#›</a:t>
            </a:fld>
            <a:endParaRPr lang="en-US" altLang="zh-CN" sz="1400" b="1" dirty="0">
              <a:ea typeface="宋体" panose="02010600030101010101" pitchFamily="2" charset="-122"/>
            </a:endParaRPr>
          </a:p>
        </p:txBody>
      </p:sp>
      <p:sp>
        <p:nvSpPr>
          <p:cNvPr id="21" name="AutoShape 54"/>
          <p:cNvSpPr>
            <a:spLocks noChangeArrowheads="1"/>
          </p:cNvSpPr>
          <p:nvPr userDrawn="1"/>
        </p:nvSpPr>
        <p:spPr bwMode="auto">
          <a:xfrm>
            <a:off x="1253237" y="836712"/>
            <a:ext cx="9122807" cy="5590322"/>
          </a:xfrm>
          <a:prstGeom prst="roundRect">
            <a:avLst>
              <a:gd name="adj" fmla="val 2810"/>
            </a:avLst>
          </a:prstGeom>
          <a:noFill/>
          <a:ln w="9525">
            <a:solidFill>
              <a:srgbClr val="E1FFE1"/>
            </a:solidFill>
            <a:round/>
            <a:headEnd/>
            <a:tailEnd/>
          </a:ln>
        </p:spPr>
        <p:txBody>
          <a:bodyPr wrap="none" anchor="ctr"/>
          <a:lstStyle/>
          <a:p>
            <a:pPr eaLnBrk="1" hangingPunct="1">
              <a:defRPr/>
            </a:pPr>
            <a:endParaRPr lang="en-US" altLang="zh-CN" sz="3200">
              <a:latin typeface="Arial" charset="0"/>
              <a:ea typeface="黑体" pitchFamily="2" charset="-122"/>
            </a:endParaRPr>
          </a:p>
        </p:txBody>
      </p:sp>
      <p:sp>
        <p:nvSpPr>
          <p:cNvPr id="3" name="内容占位符 2"/>
          <p:cNvSpPr>
            <a:spLocks noGrp="1"/>
          </p:cNvSpPr>
          <p:nvPr>
            <p:ph idx="1"/>
          </p:nvPr>
        </p:nvSpPr>
        <p:spPr>
          <a:xfrm>
            <a:off x="1253237" y="836712"/>
            <a:ext cx="9122807" cy="559032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23" name="Group 50"/>
          <p:cNvGrpSpPr>
            <a:grpSpLocks/>
          </p:cNvGrpSpPr>
          <p:nvPr userDrawn="1"/>
        </p:nvGrpSpPr>
        <p:grpSpPr bwMode="auto">
          <a:xfrm>
            <a:off x="85863" y="6495843"/>
            <a:ext cx="3934481" cy="45719"/>
            <a:chOff x="158" y="870"/>
            <a:chExt cx="5304" cy="65"/>
          </a:xfrm>
        </p:grpSpPr>
        <p:sp>
          <p:nvSpPr>
            <p:cNvPr id="24" name="AutoShape 51"/>
            <p:cNvSpPr>
              <a:spLocks noChangeArrowheads="1"/>
            </p:cNvSpPr>
            <p:nvPr/>
          </p:nvSpPr>
          <p:spPr bwMode="auto">
            <a:xfrm>
              <a:off x="398" y="870"/>
              <a:ext cx="4795" cy="65"/>
            </a:xfrm>
            <a:prstGeom prst="roundRect">
              <a:avLst>
                <a:gd name="adj" fmla="val 0"/>
              </a:avLst>
            </a:prstGeom>
            <a:gradFill rotWithShape="1">
              <a:gsLst>
                <a:gs pos="0">
                  <a:srgbClr val="660066"/>
                </a:gs>
                <a:gs pos="100000">
                  <a:srgbClr val="C80000"/>
                </a:gs>
              </a:gsLst>
              <a:lin ang="0" scaled="1"/>
            </a:gradFill>
            <a:ln w="9525">
              <a:noFill/>
              <a:round/>
              <a:headEnd/>
              <a:tailEnd/>
            </a:ln>
          </p:spPr>
          <p:txBody>
            <a:bodyPr wrap="none" anchor="ctr"/>
            <a:lstStyle/>
            <a:p>
              <a:pPr eaLnBrk="1" hangingPunct="1">
                <a:defRPr/>
              </a:pPr>
              <a:endParaRPr lang="en-US" altLang="zh-CN" sz="3200">
                <a:latin typeface="Arial" charset="0"/>
                <a:ea typeface="黑体" pitchFamily="2" charset="-122"/>
              </a:endParaRPr>
            </a:p>
          </p:txBody>
        </p:sp>
        <p:sp>
          <p:nvSpPr>
            <p:cNvPr id="25" name="AutoShape 52"/>
            <p:cNvSpPr>
              <a:spLocks noChangeArrowheads="1"/>
            </p:cNvSpPr>
            <p:nvPr/>
          </p:nvSpPr>
          <p:spPr bwMode="auto">
            <a:xfrm flipH="1">
              <a:off x="158" y="870"/>
              <a:ext cx="269" cy="65"/>
            </a:xfrm>
            <a:prstGeom prst="flowChartDelay">
              <a:avLst/>
            </a:prstGeom>
            <a:solidFill>
              <a:srgbClr val="660066"/>
            </a:solidFill>
            <a:ln w="9525">
              <a:noFill/>
              <a:miter lim="800000"/>
              <a:headEnd/>
              <a:tailEnd/>
            </a:ln>
          </p:spPr>
          <p:txBody>
            <a:bodyPr wrap="none" anchor="ctr"/>
            <a:lstStyle/>
            <a:p>
              <a:pPr eaLnBrk="1" hangingPunct="1">
                <a:defRPr/>
              </a:pPr>
              <a:endParaRPr lang="en-US" altLang="zh-CN" sz="3200">
                <a:latin typeface="Arial" charset="0"/>
                <a:ea typeface="黑体" pitchFamily="2" charset="-122"/>
              </a:endParaRPr>
            </a:p>
          </p:txBody>
        </p:sp>
        <p:sp>
          <p:nvSpPr>
            <p:cNvPr id="26" name="AutoShape 53"/>
            <p:cNvSpPr>
              <a:spLocks noChangeArrowheads="1"/>
            </p:cNvSpPr>
            <p:nvPr userDrawn="1"/>
          </p:nvSpPr>
          <p:spPr bwMode="auto">
            <a:xfrm flipV="1">
              <a:off x="5193" y="870"/>
              <a:ext cx="269" cy="65"/>
            </a:xfrm>
            <a:prstGeom prst="flowChartDelay">
              <a:avLst/>
            </a:prstGeom>
            <a:solidFill>
              <a:srgbClr val="C80000"/>
            </a:solidFill>
            <a:ln w="9525">
              <a:noFill/>
              <a:miter lim="800000"/>
              <a:headEnd/>
              <a:tailEnd/>
            </a:ln>
          </p:spPr>
          <p:txBody>
            <a:bodyPr wrap="none" anchor="ctr"/>
            <a:lstStyle/>
            <a:p>
              <a:pPr eaLnBrk="1" hangingPunct="1">
                <a:defRPr/>
              </a:pPr>
              <a:endParaRPr lang="en-US" altLang="zh-CN" sz="3200">
                <a:latin typeface="Arial" charset="0"/>
                <a:ea typeface="黑体" pitchFamily="2" charset="-122"/>
              </a:endParaRPr>
            </a:p>
          </p:txBody>
        </p:sp>
      </p:grpSp>
      <p:sp>
        <p:nvSpPr>
          <p:cNvPr id="27" name="文本框 26"/>
          <p:cNvSpPr txBox="1"/>
          <p:nvPr userDrawn="1"/>
        </p:nvSpPr>
        <p:spPr>
          <a:xfrm>
            <a:off x="85862" y="6541605"/>
            <a:ext cx="4020953" cy="276999"/>
          </a:xfrm>
          <a:prstGeom prst="rect">
            <a:avLst/>
          </a:prstGeom>
          <a:noFill/>
        </p:spPr>
        <p:txBody>
          <a:bodyPr wrap="square" rtlCol="0">
            <a:spAutoFit/>
          </a:bodyPr>
          <a:lstStyle/>
          <a:p>
            <a:r>
              <a:rPr lang="zh-CN" altLang="en-US" sz="1200" dirty="0">
                <a:solidFill>
                  <a:schemeClr val="tx1">
                    <a:lumMod val="60000"/>
                    <a:lumOff val="40000"/>
                  </a:schemeClr>
                </a:solidFill>
              </a:rPr>
              <a:t>计算机科学与通信工程学院 通信工程系</a:t>
            </a:r>
          </a:p>
        </p:txBody>
      </p:sp>
      <p:sp>
        <p:nvSpPr>
          <p:cNvPr id="28" name="矩形 27"/>
          <p:cNvSpPr>
            <a:spLocks noChangeArrowheads="1"/>
          </p:cNvSpPr>
          <p:nvPr userDrawn="1"/>
        </p:nvSpPr>
        <p:spPr bwMode="auto">
          <a:xfrm>
            <a:off x="0" y="133834"/>
            <a:ext cx="10980738" cy="594867"/>
          </a:xfrm>
          <a:prstGeom prst="rect">
            <a:avLst/>
          </a:prstGeom>
          <a:solidFill>
            <a:srgbClr val="66CCFF">
              <a:alpha val="42744"/>
            </a:srgbClr>
          </a:solidFill>
          <a:ln w="9525" algn="ctr">
            <a:solidFill>
              <a:schemeClr val="accent1"/>
            </a:solidFill>
            <a:round/>
            <a:headEnd/>
            <a:tailEnd/>
          </a:ln>
        </p:spPr>
        <p:txBody>
          <a:bodyPr anchor="ctr" anchorCtr="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000" b="1">
                <a:latin typeface="华文中宋" panose="02010600040101010101" pitchFamily="2" charset="-122"/>
                <a:ea typeface="华文中宋" panose="02010600040101010101" pitchFamily="2" charset="-122"/>
              </a:rPr>
              <a:t> </a:t>
            </a:r>
            <a:endParaRPr lang="en-US" altLang="zh-CN" sz="4000" b="1">
              <a:latin typeface="华文中宋" panose="02010600040101010101" pitchFamily="2" charset="-122"/>
              <a:ea typeface="华文中宋" panose="02010600040101010101" pitchFamily="2" charset="-122"/>
            </a:endParaRPr>
          </a:p>
        </p:txBody>
      </p:sp>
      <p:pic>
        <p:nvPicPr>
          <p:cNvPr id="13" name="Picture 5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 y="8620"/>
            <a:ext cx="943656"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9261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Arc 1033"/>
          <p:cNvSpPr>
            <a:spLocks/>
          </p:cNvSpPr>
          <p:nvPr userDrawn="1"/>
        </p:nvSpPr>
        <p:spPr bwMode="auto">
          <a:xfrm>
            <a:off x="2" y="714356"/>
            <a:ext cx="2117986" cy="6143644"/>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a:gsLst>
              <a:gs pos="0">
                <a:srgbClr val="66CCFF">
                  <a:alpha val="51765"/>
                </a:srgbClr>
              </a:gs>
              <a:gs pos="80000">
                <a:srgbClr val="FFFF00">
                  <a:alpha val="23000"/>
                </a:srgbClr>
              </a:gs>
              <a:gs pos="100000">
                <a:schemeClr val="accent1">
                  <a:tint val="23500"/>
                  <a:satMod val="160000"/>
                </a:schemeClr>
              </a:gs>
            </a:gsLst>
            <a:lin ang="5400000" scaled="0"/>
          </a:gradFill>
          <a:ln w="9525">
            <a:noFill/>
            <a:round/>
            <a:headEnd type="none" w="sm" len="sm"/>
            <a:tailEnd type="none" w="sm" len="sm"/>
          </a:ln>
        </p:spPr>
        <p:txBody>
          <a:bodyPr/>
          <a:lstStyle/>
          <a:p>
            <a:pPr eaLnBrk="1" hangingPunct="1">
              <a:defRPr/>
            </a:pPr>
            <a:endParaRPr lang="zh-CN" altLang="en-US" sz="3200">
              <a:latin typeface="Arial" charset="0"/>
              <a:ea typeface="黑体" pitchFamily="2" charset="-122"/>
            </a:endParaRPr>
          </a:p>
        </p:txBody>
      </p:sp>
      <p:sp>
        <p:nvSpPr>
          <p:cNvPr id="11266" name="Rectangle 3"/>
          <p:cNvSpPr>
            <a:spLocks noGrp="1" noChangeArrowheads="1"/>
          </p:cNvSpPr>
          <p:nvPr>
            <p:ph type="body" idx="1"/>
          </p:nvPr>
        </p:nvSpPr>
        <p:spPr bwMode="auto">
          <a:xfrm>
            <a:off x="2031486" y="1808163"/>
            <a:ext cx="8430718"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1267" name="Rectangle 2"/>
          <p:cNvSpPr>
            <a:spLocks noGrp="1" noChangeArrowheads="1"/>
          </p:cNvSpPr>
          <p:nvPr>
            <p:ph type="title"/>
          </p:nvPr>
        </p:nvSpPr>
        <p:spPr bwMode="white">
          <a:xfrm>
            <a:off x="2291467" y="873127"/>
            <a:ext cx="600890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5782" tIns="47891" rIns="95782" bIns="47891" numCol="1" anchor="ctr" anchorCtr="0" compatLnSpc="1">
            <a:prstTxWarp prst="textNoShape">
              <a:avLst/>
            </a:prstTxWarp>
          </a:bodyPr>
          <a:lstStyle/>
          <a:p>
            <a:pPr lvl="0"/>
            <a:r>
              <a:rPr lang="en-US" altLang="zh-CN"/>
              <a:t>Click to edit Master title style</a:t>
            </a:r>
          </a:p>
        </p:txBody>
      </p:sp>
      <p:sp>
        <p:nvSpPr>
          <p:cNvPr id="1028" name="Rectangle 55"/>
          <p:cNvSpPr>
            <a:spLocks noChangeArrowheads="1"/>
          </p:cNvSpPr>
          <p:nvPr userDrawn="1"/>
        </p:nvSpPr>
        <p:spPr bwMode="auto">
          <a:xfrm>
            <a:off x="0" y="6632575"/>
            <a:ext cx="10980738" cy="228600"/>
          </a:xfrm>
          <a:prstGeom prst="rect">
            <a:avLst/>
          </a:prstGeom>
          <a:gradFill rotWithShape="0">
            <a:gsLst>
              <a:gs pos="0">
                <a:schemeClr val="bg1"/>
              </a:gs>
              <a:gs pos="100000">
                <a:schemeClr val="accent1"/>
              </a:gs>
            </a:gsLst>
            <a:lin ang="5400000" scaled="1"/>
          </a:gradFill>
          <a:ln w="9525">
            <a:noFill/>
            <a:miter lim="800000"/>
            <a:headEnd/>
            <a:tailEnd/>
          </a:ln>
        </p:spPr>
        <p:txBody>
          <a:bodyPr wrap="none" anchor="ctr"/>
          <a:lstStyle/>
          <a:p>
            <a:pPr eaLnBrk="1" hangingPunct="1">
              <a:defRPr/>
            </a:pPr>
            <a:endParaRPr lang="en-US" altLang="zh-CN" sz="3200">
              <a:latin typeface="Arial" charset="0"/>
              <a:ea typeface="黑体" pitchFamily="2" charset="-122"/>
            </a:endParaRPr>
          </a:p>
        </p:txBody>
      </p:sp>
      <p:sp>
        <p:nvSpPr>
          <p:cNvPr id="1030" name="Arc 60"/>
          <p:cNvSpPr>
            <a:spLocks/>
          </p:cNvSpPr>
          <p:nvPr userDrawn="1"/>
        </p:nvSpPr>
        <p:spPr bwMode="ltGray">
          <a:xfrm>
            <a:off x="1908" y="6665915"/>
            <a:ext cx="10967393" cy="219075"/>
          </a:xfrm>
          <a:custGeom>
            <a:avLst/>
            <a:gdLst>
              <a:gd name="T0" fmla="*/ 2147483646 w 43200"/>
              <a:gd name="T1" fmla="*/ 218760351 h 21918"/>
              <a:gd name="T2" fmla="*/ 2147483646 w 43200"/>
              <a:gd name="T3" fmla="*/ 218760351 h 21918"/>
              <a:gd name="T4" fmla="*/ 2147483646 w 43200"/>
              <a:gd name="T5" fmla="*/ 215586892 h 21918"/>
              <a:gd name="T6" fmla="*/ 0 60000 65536"/>
              <a:gd name="T7" fmla="*/ 0 60000 65536"/>
              <a:gd name="T8" fmla="*/ 0 60000 65536"/>
            </a:gdLst>
            <a:ahLst/>
            <a:cxnLst>
              <a:cxn ang="T6">
                <a:pos x="T0" y="T1"/>
              </a:cxn>
              <a:cxn ang="T7">
                <a:pos x="T2" y="T3"/>
              </a:cxn>
              <a:cxn ang="T8">
                <a:pos x="T4" y="T5"/>
              </a:cxn>
            </a:cxnLst>
            <a:rect l="0" t="0" r="r" b="b"/>
            <a:pathLst>
              <a:path w="43200" h="21918" fill="none" extrusionOk="0">
                <a:moveTo>
                  <a:pt x="2" y="21917"/>
                </a:moveTo>
                <a:cubicBezTo>
                  <a:pt x="0" y="21812"/>
                  <a:pt x="0" y="21706"/>
                  <a:pt x="0" y="21600"/>
                </a:cubicBezTo>
                <a:cubicBezTo>
                  <a:pt x="0" y="9670"/>
                  <a:pt x="9670" y="0"/>
                  <a:pt x="21600" y="0"/>
                </a:cubicBezTo>
                <a:cubicBezTo>
                  <a:pt x="33529" y="0"/>
                  <a:pt x="43200" y="9670"/>
                  <a:pt x="43200" y="21600"/>
                </a:cubicBezTo>
                <a:cubicBezTo>
                  <a:pt x="43200" y="21706"/>
                  <a:pt x="43199" y="21812"/>
                  <a:pt x="43197" y="21917"/>
                </a:cubicBezTo>
              </a:path>
              <a:path w="43200" h="21918" stroke="0" extrusionOk="0">
                <a:moveTo>
                  <a:pt x="2" y="21917"/>
                </a:moveTo>
                <a:cubicBezTo>
                  <a:pt x="0" y="21812"/>
                  <a:pt x="0" y="21706"/>
                  <a:pt x="0" y="21600"/>
                </a:cubicBezTo>
                <a:cubicBezTo>
                  <a:pt x="0" y="9670"/>
                  <a:pt x="9670" y="0"/>
                  <a:pt x="21600" y="0"/>
                </a:cubicBezTo>
                <a:cubicBezTo>
                  <a:pt x="33529" y="0"/>
                  <a:pt x="43200" y="9670"/>
                  <a:pt x="43200" y="21600"/>
                </a:cubicBezTo>
                <a:cubicBezTo>
                  <a:pt x="43200" y="21706"/>
                  <a:pt x="43199" y="21812"/>
                  <a:pt x="43197" y="21917"/>
                </a:cubicBezTo>
                <a:lnTo>
                  <a:pt x="21600" y="21600"/>
                </a:lnTo>
                <a:lnTo>
                  <a:pt x="2" y="21917"/>
                </a:lnTo>
                <a:close/>
              </a:path>
            </a:pathLst>
          </a:custGeom>
          <a:solidFill>
            <a:srgbClr val="66FF66"/>
          </a:solidFill>
          <a:ln w="9525" cap="rnd">
            <a:noFill/>
            <a:round/>
            <a:headEnd/>
            <a:tailEnd/>
          </a:ln>
        </p:spPr>
        <p:txBody>
          <a:bodyPr wrap="none" anchor="ctr"/>
          <a:lstStyle/>
          <a:p>
            <a:pPr>
              <a:defRPr/>
            </a:pPr>
            <a:endParaRPr lang="zh-CN" altLang="en-US" sz="3200">
              <a:latin typeface="Arial" charset="0"/>
              <a:ea typeface="黑体" pitchFamily="2" charset="-122"/>
            </a:endParaRPr>
          </a:p>
        </p:txBody>
      </p:sp>
      <p:grpSp>
        <p:nvGrpSpPr>
          <p:cNvPr id="2" name="Group 65"/>
          <p:cNvGrpSpPr>
            <a:grpSpLocks/>
          </p:cNvGrpSpPr>
          <p:nvPr userDrawn="1"/>
        </p:nvGrpSpPr>
        <p:grpSpPr bwMode="auto">
          <a:xfrm>
            <a:off x="-30502" y="6759624"/>
            <a:ext cx="11011240" cy="138113"/>
            <a:chOff x="0" y="4032"/>
            <a:chExt cx="5776" cy="87"/>
          </a:xfrm>
          <a:solidFill>
            <a:srgbClr val="00FFFF"/>
          </a:solidFill>
        </p:grpSpPr>
        <p:sp>
          <p:nvSpPr>
            <p:cNvPr id="1045" name="Freeform 66"/>
            <p:cNvSpPr>
              <a:spLocks/>
            </p:cNvSpPr>
            <p:nvPr/>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pFill/>
            <a:ln w="9525" cap="flat" cmpd="sng">
              <a:noFill/>
              <a:prstDash val="solid"/>
              <a:round/>
              <a:headEnd type="none" w="med" len="med"/>
              <a:tailEnd type="none" w="med" len="med"/>
            </a:ln>
          </p:spPr>
          <p:txBody>
            <a:bodyPr wrap="none" anchor="ctr"/>
            <a:lstStyle/>
            <a:p>
              <a:pPr>
                <a:defRPr/>
              </a:pPr>
              <a:endParaRPr lang="zh-CN" altLang="en-US" sz="3200">
                <a:latin typeface="Arial" charset="0"/>
                <a:ea typeface="黑体" pitchFamily="2" charset="-122"/>
              </a:endParaRPr>
            </a:p>
          </p:txBody>
        </p:sp>
        <p:sp>
          <p:nvSpPr>
            <p:cNvPr id="1046" name="Freeform 67"/>
            <p:cNvSpPr>
              <a:spLocks/>
            </p:cNvSpPr>
            <p:nvPr/>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pFill/>
            <a:ln w="9525" cap="flat" cmpd="sng">
              <a:noFill/>
              <a:prstDash val="solid"/>
              <a:round/>
              <a:headEnd type="none" w="med" len="med"/>
              <a:tailEnd type="none" w="med" len="med"/>
            </a:ln>
          </p:spPr>
          <p:txBody>
            <a:bodyPr wrap="none" anchor="ctr"/>
            <a:lstStyle/>
            <a:p>
              <a:pPr>
                <a:defRPr/>
              </a:pPr>
              <a:endParaRPr lang="zh-CN" altLang="en-US" sz="3200">
                <a:latin typeface="Arial" charset="0"/>
                <a:ea typeface="黑体" pitchFamily="2" charset="-122"/>
              </a:endParaRPr>
            </a:p>
          </p:txBody>
        </p:sp>
        <p:sp>
          <p:nvSpPr>
            <p:cNvPr id="1047" name="Freeform 68"/>
            <p:cNvSpPr>
              <a:spLocks/>
            </p:cNvSpPr>
            <p:nvPr/>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pFill/>
            <a:ln w="9525" cap="flat" cmpd="sng">
              <a:noFill/>
              <a:prstDash val="solid"/>
              <a:round/>
              <a:headEnd type="none" w="med" len="med"/>
              <a:tailEnd type="none" w="med" len="med"/>
            </a:ln>
          </p:spPr>
          <p:txBody>
            <a:bodyPr wrap="none" anchor="ctr"/>
            <a:lstStyle/>
            <a:p>
              <a:pPr>
                <a:defRPr/>
              </a:pPr>
              <a:endParaRPr lang="zh-CN" altLang="en-US" sz="3200">
                <a:latin typeface="Arial" charset="0"/>
                <a:ea typeface="黑体" pitchFamily="2" charset="-122"/>
              </a:endParaRPr>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Lst>
  <p:hf sldNum="0" hdr="0" dt="0"/>
  <p:txStyles>
    <p:titleStyle>
      <a:lvl1pPr algn="ctr" defTabSz="957263" rtl="0" eaLnBrk="0" fontAlgn="base" hangingPunct="0">
        <a:spcBef>
          <a:spcPct val="0"/>
        </a:spcBef>
        <a:spcAft>
          <a:spcPct val="0"/>
        </a:spcAft>
        <a:defRPr sz="3600" b="1">
          <a:solidFill>
            <a:schemeClr val="bg1"/>
          </a:solidFill>
          <a:latin typeface="隶书" pitchFamily="49" charset="-122"/>
          <a:ea typeface="隶书" pitchFamily="49" charset="-122"/>
          <a:cs typeface="+mj-cs"/>
        </a:defRPr>
      </a:lvl1pPr>
      <a:lvl2pPr algn="ctr" defTabSz="957263" rtl="0" eaLnBrk="0" fontAlgn="base" hangingPunct="0">
        <a:spcBef>
          <a:spcPct val="0"/>
        </a:spcBef>
        <a:spcAft>
          <a:spcPct val="0"/>
        </a:spcAft>
        <a:defRPr sz="3600" b="1">
          <a:solidFill>
            <a:schemeClr val="bg1"/>
          </a:solidFill>
          <a:latin typeface="隶书" pitchFamily="49" charset="-122"/>
          <a:ea typeface="隶书" pitchFamily="49" charset="-122"/>
        </a:defRPr>
      </a:lvl2pPr>
      <a:lvl3pPr algn="ctr" defTabSz="957263" rtl="0" eaLnBrk="0" fontAlgn="base" hangingPunct="0">
        <a:spcBef>
          <a:spcPct val="0"/>
        </a:spcBef>
        <a:spcAft>
          <a:spcPct val="0"/>
        </a:spcAft>
        <a:defRPr sz="3600" b="1">
          <a:solidFill>
            <a:schemeClr val="bg1"/>
          </a:solidFill>
          <a:latin typeface="隶书" pitchFamily="49" charset="-122"/>
          <a:ea typeface="隶书" pitchFamily="49" charset="-122"/>
        </a:defRPr>
      </a:lvl3pPr>
      <a:lvl4pPr algn="ctr" defTabSz="957263" rtl="0" eaLnBrk="0" fontAlgn="base" hangingPunct="0">
        <a:spcBef>
          <a:spcPct val="0"/>
        </a:spcBef>
        <a:spcAft>
          <a:spcPct val="0"/>
        </a:spcAft>
        <a:defRPr sz="3600" b="1">
          <a:solidFill>
            <a:schemeClr val="bg1"/>
          </a:solidFill>
          <a:latin typeface="隶书" pitchFamily="49" charset="-122"/>
          <a:ea typeface="隶书" pitchFamily="49" charset="-122"/>
        </a:defRPr>
      </a:lvl4pPr>
      <a:lvl5pPr algn="ctr" defTabSz="957263" rtl="0" eaLnBrk="0" fontAlgn="base" hangingPunct="0">
        <a:spcBef>
          <a:spcPct val="0"/>
        </a:spcBef>
        <a:spcAft>
          <a:spcPct val="0"/>
        </a:spcAft>
        <a:defRPr sz="3600" b="1">
          <a:solidFill>
            <a:schemeClr val="bg1"/>
          </a:solidFill>
          <a:latin typeface="隶书" pitchFamily="49" charset="-122"/>
          <a:ea typeface="隶书" pitchFamily="49" charset="-122"/>
        </a:defRPr>
      </a:lvl5pPr>
      <a:lvl6pPr marL="457200" algn="ctr" defTabSz="957263" rtl="0" fontAlgn="base">
        <a:spcBef>
          <a:spcPct val="0"/>
        </a:spcBef>
        <a:spcAft>
          <a:spcPct val="0"/>
        </a:spcAft>
        <a:defRPr sz="2900" b="1">
          <a:solidFill>
            <a:schemeClr val="bg1"/>
          </a:solidFill>
          <a:latin typeface="Arial" pitchFamily="34" charset="0"/>
          <a:ea typeface="宋体" pitchFamily="2" charset="-122"/>
        </a:defRPr>
      </a:lvl6pPr>
      <a:lvl7pPr marL="914400" algn="ctr" defTabSz="957263" rtl="0" fontAlgn="base">
        <a:spcBef>
          <a:spcPct val="0"/>
        </a:spcBef>
        <a:spcAft>
          <a:spcPct val="0"/>
        </a:spcAft>
        <a:defRPr sz="2900" b="1">
          <a:solidFill>
            <a:schemeClr val="bg1"/>
          </a:solidFill>
          <a:latin typeface="Arial" pitchFamily="34" charset="0"/>
          <a:ea typeface="宋体" pitchFamily="2" charset="-122"/>
        </a:defRPr>
      </a:lvl7pPr>
      <a:lvl8pPr marL="1371600" algn="ctr" defTabSz="957263" rtl="0" fontAlgn="base">
        <a:spcBef>
          <a:spcPct val="0"/>
        </a:spcBef>
        <a:spcAft>
          <a:spcPct val="0"/>
        </a:spcAft>
        <a:defRPr sz="2900" b="1">
          <a:solidFill>
            <a:schemeClr val="bg1"/>
          </a:solidFill>
          <a:latin typeface="Arial" pitchFamily="34" charset="0"/>
          <a:ea typeface="宋体" pitchFamily="2" charset="-122"/>
        </a:defRPr>
      </a:lvl8pPr>
      <a:lvl9pPr marL="1828800" algn="ctr" defTabSz="957263" rtl="0" fontAlgn="base">
        <a:spcBef>
          <a:spcPct val="0"/>
        </a:spcBef>
        <a:spcAft>
          <a:spcPct val="0"/>
        </a:spcAft>
        <a:defRPr sz="2900" b="1">
          <a:solidFill>
            <a:schemeClr val="bg1"/>
          </a:solidFill>
          <a:latin typeface="Arial" pitchFamily="34" charset="0"/>
          <a:ea typeface="宋体" pitchFamily="2" charset="-122"/>
        </a:defRPr>
      </a:lvl9pPr>
    </p:titleStyle>
    <p:body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bwMode="auto">
          <a:xfrm>
            <a:off x="1537494" y="2151065"/>
            <a:ext cx="6629400" cy="1620837"/>
          </a:xfrm>
        </p:spPr>
        <p:txBody>
          <a:bodyPr/>
          <a:lstStyle/>
          <a:p>
            <a:pPr algn="r">
              <a:spcBef>
                <a:spcPct val="100000"/>
              </a:spcBef>
              <a:spcAft>
                <a:spcPct val="100000"/>
              </a:spcAft>
            </a:pPr>
            <a:r>
              <a:rPr lang="en-US" altLang="zh-CN" sz="4800" dirty="0">
                <a:latin typeface="华文隶书" panose="02010800040101010101" pitchFamily="2" charset="-122"/>
                <a:ea typeface="华文隶书" panose="02010800040101010101" pitchFamily="2" charset="-122"/>
              </a:rPr>
              <a:t>Python</a:t>
            </a:r>
            <a:r>
              <a:rPr lang="zh-CN" altLang="en-US" sz="4800" dirty="0">
                <a:latin typeface="华文隶书" panose="02010800040101010101" pitchFamily="2" charset="-122"/>
                <a:ea typeface="华文隶书" panose="02010800040101010101" pitchFamily="2" charset="-122"/>
              </a:rPr>
              <a:t>编程与科学计算</a:t>
            </a:r>
            <a:endParaRPr lang="zh-CN" altLang="en-US" sz="4800" dirty="0">
              <a:solidFill>
                <a:srgbClr val="480024"/>
              </a:solidFill>
              <a:latin typeface="华文隶书" panose="02010800040101010101" pitchFamily="2" charset="-122"/>
              <a:ea typeface="华文隶书" panose="02010800040101010101" pitchFamily="2" charset="-122"/>
            </a:endParaRPr>
          </a:p>
        </p:txBody>
      </p:sp>
      <p:sp>
        <p:nvSpPr>
          <p:cNvPr id="8195" name="Rectangle 3"/>
          <p:cNvSpPr>
            <a:spLocks noGrp="1" noChangeArrowheads="1"/>
          </p:cNvSpPr>
          <p:nvPr>
            <p:ph type="subTitle" idx="1"/>
          </p:nvPr>
        </p:nvSpPr>
        <p:spPr>
          <a:xfrm>
            <a:off x="1889919" y="5291140"/>
            <a:ext cx="6248400" cy="401637"/>
          </a:xfrm>
        </p:spPr>
        <p:txBody>
          <a:bodyPr/>
          <a:lstStyle/>
          <a:p>
            <a:pPr algn="r">
              <a:buClr>
                <a:srgbClr val="CC0000"/>
              </a:buClr>
              <a:defRPr/>
            </a:pPr>
            <a:r>
              <a:rPr kumimoji="1" lang="zh-CN" altLang="en-US" sz="1800">
                <a:solidFill>
                  <a:srgbClr val="0000CC"/>
                </a:solidFill>
                <a:latin typeface="华文新魏" pitchFamily="2" charset="-122"/>
                <a:ea typeface="华文新魏" pitchFamily="2" charset="-122"/>
              </a:rPr>
              <a:t>江苏大学计算机科学与通信工程学院        王洪金</a:t>
            </a:r>
          </a:p>
        </p:txBody>
      </p:sp>
      <p:sp>
        <p:nvSpPr>
          <p:cNvPr id="16388" name="TextBox 3"/>
          <p:cNvSpPr txBox="1">
            <a:spLocks noChangeArrowheads="1"/>
          </p:cNvSpPr>
          <p:nvPr/>
        </p:nvSpPr>
        <p:spPr bwMode="auto">
          <a:xfrm>
            <a:off x="1547019" y="873127"/>
            <a:ext cx="1675098" cy="523875"/>
          </a:xfrm>
          <a:prstGeom prst="rect">
            <a:avLst/>
          </a:prstGeom>
          <a:noFill/>
          <a:ln w="9525">
            <a:noFill/>
            <a:miter lim="800000"/>
            <a:headEnd/>
            <a:tailEnd/>
          </a:ln>
        </p:spPr>
        <p:txBody>
          <a:bodyPr wrap="square">
            <a:spAutoFit/>
          </a:bodyPr>
          <a:lstStyle>
            <a:lvl1pPr>
              <a:defRPr sz="3200">
                <a:solidFill>
                  <a:schemeClr val="tx1"/>
                </a:solidFill>
                <a:latin typeface="Arial" panose="020B0604020202020204" pitchFamily="34" charset="0"/>
                <a:ea typeface="黑体" panose="02010609060101010101" pitchFamily="49" charset="-122"/>
              </a:defRPr>
            </a:lvl1pPr>
            <a:lvl2pPr marL="742950" indent="-285750">
              <a:defRPr sz="3200">
                <a:solidFill>
                  <a:schemeClr val="tx1"/>
                </a:solidFill>
                <a:latin typeface="Arial" panose="020B0604020202020204" pitchFamily="34" charset="0"/>
                <a:ea typeface="黑体" panose="02010609060101010101" pitchFamily="49" charset="-122"/>
              </a:defRPr>
            </a:lvl2pPr>
            <a:lvl3pPr marL="1143000" indent="-228600">
              <a:defRPr sz="3200">
                <a:solidFill>
                  <a:schemeClr val="tx1"/>
                </a:solidFill>
                <a:latin typeface="Arial" panose="020B0604020202020204" pitchFamily="34" charset="0"/>
                <a:ea typeface="黑体" panose="02010609060101010101" pitchFamily="49" charset="-122"/>
              </a:defRPr>
            </a:lvl3pPr>
            <a:lvl4pPr marL="1600200" indent="-228600">
              <a:defRPr sz="3200">
                <a:solidFill>
                  <a:schemeClr val="tx1"/>
                </a:solidFill>
                <a:latin typeface="Arial" panose="020B0604020202020204" pitchFamily="34" charset="0"/>
                <a:ea typeface="黑体" panose="02010609060101010101" pitchFamily="49" charset="-122"/>
              </a:defRPr>
            </a:lvl4pPr>
            <a:lvl5pPr marL="2057400" indent="-228600">
              <a:defRPr sz="3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9pPr>
          </a:lstStyle>
          <a:p>
            <a:pPr algn="ctr" eaLnBrk="1" hangingPunct="1"/>
            <a:r>
              <a:rPr lang="zh-CN" altLang="en-US" sz="2800" b="1" dirty="0">
                <a:solidFill>
                  <a:srgbClr val="800080"/>
                </a:solidFill>
                <a:ea typeface="隶书" panose="02010509060101010101" pitchFamily="49" charset="-122"/>
              </a:rPr>
              <a:t>课程名称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889969" y="800708"/>
            <a:ext cx="7884876" cy="1569660"/>
          </a:xfrm>
          <a:prstGeom prst="rect">
            <a:avLst/>
          </a:prstGeom>
        </p:spPr>
        <p:txBody>
          <a:bodyPr wrap="square">
            <a:spAutoFit/>
          </a:bodyPr>
          <a:lstStyle/>
          <a:p>
            <a:r>
              <a:rPr lang="zh-CN" altLang="en-US" sz="2400" dirty="0"/>
              <a:t>练习</a:t>
            </a:r>
            <a:r>
              <a:rPr lang="en-US" altLang="zh-CN" sz="2400" dirty="0"/>
              <a:t>3-1</a:t>
            </a:r>
            <a:r>
              <a:rPr lang="zh-CN" altLang="en-US" sz="2400" dirty="0"/>
              <a:t>：问候语 将一些朋友的姓名存储在一个列表中，并将其命名为</a:t>
            </a:r>
            <a:r>
              <a:rPr lang="en-US" altLang="zh-CN" sz="2400" dirty="0"/>
              <a:t>names </a:t>
            </a:r>
            <a:r>
              <a:rPr lang="zh-CN" altLang="en-US" sz="2400" dirty="0"/>
              <a:t>。依次访问该列表中的每个元素，为每人打印一条消息。每条消息都包含相同的问候语，但抬头为相应朋友的姓名。</a:t>
            </a:r>
            <a:endParaRPr lang="en-US" altLang="zh-CN" sz="2400" dirty="0">
              <a:solidFill>
                <a:schemeClr val="accent1">
                  <a:lumMod val="50000"/>
                </a:schemeClr>
              </a:solidFill>
              <a:latin typeface="Microsoft YaHei" panose="020B0503020204020204" pitchFamily="34" charset="-122"/>
              <a:ea typeface="Microsoft YaHei" panose="020B0503020204020204" pitchFamily="34" charset="-122"/>
            </a:endParaRPr>
          </a:p>
        </p:txBody>
      </p:sp>
      <p:sp>
        <p:nvSpPr>
          <p:cNvPr id="5" name="AutoShape 11"/>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zh-CN" altLang="en-US" sz="2800" dirty="0">
                <a:solidFill>
                  <a:srgbClr val="0000FF"/>
                </a:solidFill>
                <a:latin typeface="黑体" pitchFamily="2" charset="-122"/>
                <a:ea typeface="黑体" pitchFamily="2" charset="-122"/>
              </a:rPr>
              <a:t>动手试一试</a:t>
            </a:r>
            <a:r>
              <a:rPr lang="en-US" altLang="zh-CN" sz="2800" dirty="0">
                <a:solidFill>
                  <a:srgbClr val="0000FF"/>
                </a:solidFill>
                <a:latin typeface="黑体" pitchFamily="2" charset="-122"/>
                <a:ea typeface="黑体" pitchFamily="2" charset="-122"/>
              </a:rPr>
              <a:t>1</a:t>
            </a:r>
            <a:endParaRPr lang="zh-CN" altLang="en-US" sz="2800" dirty="0">
              <a:solidFill>
                <a:srgbClr val="0000FF"/>
              </a:solidFill>
              <a:latin typeface="黑体" pitchFamily="2" charset="-122"/>
              <a:ea typeface="黑体" pitchFamily="2" charset="-122"/>
            </a:endParaRPr>
          </a:p>
        </p:txBody>
      </p:sp>
      <p:sp>
        <p:nvSpPr>
          <p:cNvPr id="2" name="矩形 1">
            <a:extLst>
              <a:ext uri="{FF2B5EF4-FFF2-40B4-BE49-F238E27FC236}">
                <a16:creationId xmlns:a16="http://schemas.microsoft.com/office/drawing/2014/main" id="{9DF6EB32-C386-4FD7-A338-EEC765692802}"/>
              </a:ext>
            </a:extLst>
          </p:cNvPr>
          <p:cNvSpPr/>
          <p:nvPr/>
        </p:nvSpPr>
        <p:spPr>
          <a:xfrm>
            <a:off x="2745581" y="2672916"/>
            <a:ext cx="5489575" cy="1200329"/>
          </a:xfrm>
          <a:prstGeom prst="rect">
            <a:avLst/>
          </a:prstGeom>
        </p:spPr>
        <p:txBody>
          <a:bodyPr>
            <a:spAutoFit/>
          </a:bodyPr>
          <a:lstStyle/>
          <a:p>
            <a:r>
              <a:rPr lang="zh-CN" altLang="en-US" sz="2400" dirty="0"/>
              <a:t>names = ['ron', 'tyler', 'dani']</a:t>
            </a:r>
          </a:p>
          <a:p>
            <a:r>
              <a:rPr lang="zh-CN" altLang="en-US" sz="2400" dirty="0"/>
              <a:t>for name in names:</a:t>
            </a:r>
          </a:p>
          <a:p>
            <a:r>
              <a:rPr lang="zh-CN" altLang="en-US" sz="2400" dirty="0"/>
              <a:t>    print(f"{name.title()}, how are you!")</a:t>
            </a:r>
          </a:p>
        </p:txBody>
      </p:sp>
    </p:spTree>
    <p:extLst>
      <p:ext uri="{BB962C8B-B14F-4D97-AF65-F5344CB8AC3E}">
        <p14:creationId xmlns:p14="http://schemas.microsoft.com/office/powerpoint/2010/main" val="135665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1"/>
          <p:cNvSpPr>
            <a:spLocks noChangeArrowheads="1"/>
          </p:cNvSpPr>
          <p:nvPr/>
        </p:nvSpPr>
        <p:spPr bwMode="gray">
          <a:xfrm>
            <a:off x="2716920" y="1511641"/>
            <a:ext cx="5689774" cy="508000"/>
          </a:xfrm>
          <a:prstGeom prst="roundRect">
            <a:avLst>
              <a:gd name="adj" fmla="val 15000"/>
            </a:avLst>
          </a:prstGeom>
          <a:solidFill>
            <a:srgbClr val="FFFF00"/>
          </a:solidFill>
          <a:ln w="38100" algn="ctr">
            <a:solidFill>
              <a:schemeClr val="accent2">
                <a:lumMod val="60000"/>
                <a:lumOff val="40000"/>
              </a:schemeClr>
            </a:solidFill>
            <a:round/>
            <a:headEnd/>
            <a:tailEnd/>
          </a:ln>
        </p:spPr>
        <p:txBody>
          <a:bodyPr anchor="ctr"/>
          <a:lstStyle/>
          <a:p>
            <a:pPr algn="ctr">
              <a:lnSpc>
                <a:spcPct val="115000"/>
              </a:lnSpc>
              <a:buNone/>
            </a:pPr>
            <a:r>
              <a:rPr lang="en-US" altLang="zh-CN" sz="2800" dirty="0"/>
              <a:t> </a:t>
            </a:r>
            <a:endParaRPr lang="en-US" altLang="en-US" sz="2800" dirty="0">
              <a:latin typeface="黑体" panose="02010609060101010101" pitchFamily="49" charset="-122"/>
            </a:endParaRPr>
          </a:p>
        </p:txBody>
      </p:sp>
      <p:sp>
        <p:nvSpPr>
          <p:cNvPr id="15362" name="Rectangle 2"/>
          <p:cNvSpPr>
            <a:spLocks noGrp="1" noChangeArrowheads="1"/>
          </p:cNvSpPr>
          <p:nvPr>
            <p:ph type="title" idx="4294967295"/>
          </p:nvPr>
        </p:nvSpPr>
        <p:spPr>
          <a:xfrm>
            <a:off x="2826544" y="361952"/>
            <a:ext cx="5003800" cy="563563"/>
          </a:xfrm>
        </p:spPr>
        <p:txBody>
          <a:bodyPr/>
          <a:lstStyle/>
          <a:p>
            <a:r>
              <a:rPr lang="en-US" altLang="zh-CN"/>
              <a:t> </a:t>
            </a:r>
            <a:endParaRPr lang="zh-CN" altLang="en-US"/>
          </a:p>
        </p:txBody>
      </p:sp>
      <p:sp>
        <p:nvSpPr>
          <p:cNvPr id="9" name="AutoShape 11"/>
          <p:cNvSpPr>
            <a:spLocks noChangeArrowheads="1"/>
          </p:cNvSpPr>
          <p:nvPr/>
        </p:nvSpPr>
        <p:spPr bwMode="gray">
          <a:xfrm>
            <a:off x="2716920" y="193862"/>
            <a:ext cx="5689774" cy="508000"/>
          </a:xfrm>
          <a:prstGeom prst="roundRect">
            <a:avLst>
              <a:gd name="adj" fmla="val 15000"/>
            </a:avLst>
          </a:prstGeom>
          <a:solidFill>
            <a:srgbClr val="CCFF66"/>
          </a:solidFill>
          <a:ln w="38100" algn="ctr">
            <a:solidFill>
              <a:schemeClr val="accent1"/>
            </a:solidFill>
            <a:round/>
            <a:headEnd/>
            <a:tailEnd/>
          </a:ln>
        </p:spPr>
        <p:txBody>
          <a:bodyPr anchor="ctr"/>
          <a:lstStyle/>
          <a:p>
            <a:pPr algn="ctr">
              <a:lnSpc>
                <a:spcPct val="115000"/>
              </a:lnSpc>
              <a:buNone/>
            </a:pPr>
            <a:r>
              <a:rPr lang="zh-CN" altLang="en-US" sz="2800" dirty="0"/>
              <a:t>第</a:t>
            </a:r>
            <a:r>
              <a:rPr lang="en-US" altLang="zh-CN" sz="2800" dirty="0"/>
              <a:t>3</a:t>
            </a:r>
            <a:r>
              <a:rPr lang="zh-CN" altLang="en-US" sz="2800" dirty="0"/>
              <a:t>课  列表字典与元组</a:t>
            </a:r>
            <a:endParaRPr lang="en-US" altLang="en-US" sz="2800" dirty="0">
              <a:latin typeface="黑体" panose="02010609060101010101" pitchFamily="49" charset="-122"/>
            </a:endParaRPr>
          </a:p>
        </p:txBody>
      </p:sp>
      <p:sp>
        <p:nvSpPr>
          <p:cNvPr id="3" name="矩形 2"/>
          <p:cNvSpPr/>
          <p:nvPr/>
        </p:nvSpPr>
        <p:spPr>
          <a:xfrm>
            <a:off x="4158221" y="6309320"/>
            <a:ext cx="4572000" cy="338554"/>
          </a:xfrm>
          <a:prstGeom prst="rect">
            <a:avLst/>
          </a:prstGeom>
        </p:spPr>
        <p:txBody>
          <a:bodyPr>
            <a:spAutoFit/>
          </a:bodyPr>
          <a:lstStyle/>
          <a:p>
            <a:r>
              <a:rPr lang="zh-CN" altLang="en-US" sz="1600" dirty="0"/>
              <a:t>https://www.showmeai.tech/article-detail/77</a:t>
            </a:r>
          </a:p>
        </p:txBody>
      </p:sp>
      <p:sp>
        <p:nvSpPr>
          <p:cNvPr id="8" name="内容占位符 1"/>
          <p:cNvSpPr txBox="1">
            <a:spLocks/>
          </p:cNvSpPr>
          <p:nvPr/>
        </p:nvSpPr>
        <p:spPr bwMode="auto">
          <a:xfrm>
            <a:off x="3760853" y="858544"/>
            <a:ext cx="4645843" cy="440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marL="0" indent="0">
              <a:lnSpc>
                <a:spcPct val="150000"/>
              </a:lnSpc>
              <a:spcBef>
                <a:spcPts val="0"/>
              </a:spcBef>
              <a:buNone/>
            </a:pPr>
            <a:r>
              <a:rPr lang="en-US" altLang="zh-CN" kern="0">
                <a:solidFill>
                  <a:schemeClr val="tx1">
                    <a:lumMod val="60000"/>
                    <a:lumOff val="40000"/>
                  </a:schemeClr>
                </a:solidFill>
                <a:latin typeface="黑体" pitchFamily="2" charset="-122"/>
                <a:ea typeface="黑体" pitchFamily="2" charset="-122"/>
              </a:rPr>
              <a:t>§3.1 </a:t>
            </a:r>
            <a:r>
              <a:rPr lang="zh-CN" altLang="en-US" kern="0">
                <a:solidFill>
                  <a:schemeClr val="tx1">
                    <a:lumMod val="60000"/>
                    <a:lumOff val="40000"/>
                  </a:schemeClr>
                </a:solidFill>
                <a:latin typeface="黑体" pitchFamily="2" charset="-122"/>
                <a:ea typeface="黑体" pitchFamily="2" charset="-122"/>
              </a:rPr>
              <a:t>	列表与元素访问</a:t>
            </a:r>
          </a:p>
          <a:p>
            <a:pPr marL="0" indent="0">
              <a:lnSpc>
                <a:spcPct val="150000"/>
              </a:lnSpc>
              <a:spcBef>
                <a:spcPts val="0"/>
              </a:spcBef>
              <a:buNone/>
            </a:pPr>
            <a:r>
              <a:rPr lang="en-US" altLang="zh-CN" kern="0">
                <a:solidFill>
                  <a:srgbClr val="0000FF"/>
                </a:solidFill>
                <a:latin typeface="黑体" pitchFamily="2" charset="-122"/>
                <a:ea typeface="黑体" pitchFamily="2" charset="-122"/>
              </a:rPr>
              <a:t>§3.2 </a:t>
            </a:r>
            <a:r>
              <a:rPr lang="zh-CN" altLang="en-US" kern="0">
                <a:solidFill>
                  <a:srgbClr val="0000FF"/>
                </a:solidFill>
                <a:latin typeface="黑体" pitchFamily="2" charset="-122"/>
                <a:ea typeface="黑体" pitchFamily="2" charset="-122"/>
              </a:rPr>
              <a:t>操作列表元素</a:t>
            </a:r>
          </a:p>
          <a:p>
            <a:pPr marL="0" indent="0">
              <a:lnSpc>
                <a:spcPct val="150000"/>
              </a:lnSpc>
              <a:spcBef>
                <a:spcPts val="0"/>
              </a:spcBef>
              <a:buNone/>
            </a:pPr>
            <a:r>
              <a:rPr lang="en-US" altLang="zh-CN" kern="0">
                <a:solidFill>
                  <a:srgbClr val="0000FF"/>
                </a:solidFill>
                <a:latin typeface="黑体" pitchFamily="2" charset="-122"/>
                <a:ea typeface="黑体" pitchFamily="2" charset="-122"/>
              </a:rPr>
              <a:t>§3.3 </a:t>
            </a:r>
            <a:r>
              <a:rPr lang="zh-CN" altLang="en-US" kern="0">
                <a:solidFill>
                  <a:srgbClr val="0000FF"/>
                </a:solidFill>
                <a:latin typeface="黑体" pitchFamily="2" charset="-122"/>
                <a:ea typeface="黑体" pitchFamily="2" charset="-122"/>
              </a:rPr>
              <a:t>	操作列表</a:t>
            </a:r>
          </a:p>
          <a:p>
            <a:pPr marL="0" indent="0">
              <a:lnSpc>
                <a:spcPct val="150000"/>
              </a:lnSpc>
              <a:spcBef>
                <a:spcPts val="0"/>
              </a:spcBef>
              <a:buNone/>
            </a:pPr>
            <a:r>
              <a:rPr lang="en-US" altLang="zh-CN" kern="0">
                <a:solidFill>
                  <a:srgbClr val="0000FF"/>
                </a:solidFill>
                <a:latin typeface="黑体" pitchFamily="2" charset="-122"/>
                <a:ea typeface="黑体" pitchFamily="2" charset="-122"/>
              </a:rPr>
              <a:t>§3.4 </a:t>
            </a:r>
            <a:r>
              <a:rPr lang="zh-CN" altLang="en-US" kern="0">
                <a:solidFill>
                  <a:srgbClr val="0000FF"/>
                </a:solidFill>
                <a:latin typeface="黑体" pitchFamily="2" charset="-122"/>
                <a:ea typeface="黑体" pitchFamily="2" charset="-122"/>
              </a:rPr>
              <a:t>	字典</a:t>
            </a:r>
          </a:p>
          <a:p>
            <a:pPr marL="0" indent="0">
              <a:lnSpc>
                <a:spcPct val="150000"/>
              </a:lnSpc>
              <a:spcBef>
                <a:spcPts val="0"/>
              </a:spcBef>
              <a:buNone/>
            </a:pPr>
            <a:r>
              <a:rPr lang="en-US" altLang="zh-CN" kern="0">
                <a:solidFill>
                  <a:srgbClr val="0000FF"/>
                </a:solidFill>
                <a:latin typeface="黑体" pitchFamily="2" charset="-122"/>
                <a:ea typeface="黑体" pitchFamily="2" charset="-122"/>
              </a:rPr>
              <a:t>§3.5 </a:t>
            </a:r>
            <a:r>
              <a:rPr lang="zh-CN" altLang="en-US" kern="0">
                <a:solidFill>
                  <a:srgbClr val="0000FF"/>
                </a:solidFill>
                <a:latin typeface="黑体" pitchFamily="2" charset="-122"/>
                <a:ea typeface="黑体" pitchFamily="2" charset="-122"/>
              </a:rPr>
              <a:t>	元组</a:t>
            </a:r>
          </a:p>
          <a:p>
            <a:pPr marL="0" indent="0">
              <a:lnSpc>
                <a:spcPct val="150000"/>
              </a:lnSpc>
              <a:spcBef>
                <a:spcPts val="0"/>
              </a:spcBef>
              <a:buNone/>
            </a:pPr>
            <a:r>
              <a:rPr lang="en-US" altLang="zh-CN" kern="0">
                <a:solidFill>
                  <a:srgbClr val="0000FF"/>
                </a:solidFill>
                <a:latin typeface="黑体" pitchFamily="2" charset="-122"/>
                <a:ea typeface="黑体" pitchFamily="2" charset="-122"/>
              </a:rPr>
              <a:t>§3.6 </a:t>
            </a:r>
            <a:r>
              <a:rPr lang="zh-CN" altLang="en-US" kern="0">
                <a:solidFill>
                  <a:srgbClr val="0000FF"/>
                </a:solidFill>
                <a:latin typeface="黑体" pitchFamily="2" charset="-122"/>
                <a:ea typeface="黑体" pitchFamily="2" charset="-122"/>
              </a:rPr>
              <a:t>	集合</a:t>
            </a:r>
            <a:endParaRPr lang="en-US" altLang="zh-CN" kern="0">
              <a:solidFill>
                <a:srgbClr val="0000FF"/>
              </a:solidFill>
              <a:latin typeface="黑体" pitchFamily="2" charset="-122"/>
              <a:ea typeface="黑体" pitchFamily="2" charset="-122"/>
            </a:endParaRPr>
          </a:p>
          <a:p>
            <a:pPr marL="0" indent="0">
              <a:lnSpc>
                <a:spcPct val="150000"/>
              </a:lnSpc>
              <a:spcBef>
                <a:spcPts val="0"/>
              </a:spcBef>
              <a:buNone/>
            </a:pPr>
            <a:r>
              <a:rPr lang="en-US" altLang="zh-CN" kern="0">
                <a:solidFill>
                  <a:srgbClr val="0000FF"/>
                </a:solidFill>
                <a:latin typeface="黑体" pitchFamily="2" charset="-122"/>
                <a:ea typeface="黑体" pitchFamily="2" charset="-122"/>
              </a:rPr>
              <a:t>§3.7 </a:t>
            </a:r>
            <a:r>
              <a:rPr lang="zh-CN" altLang="en-US" kern="0">
                <a:solidFill>
                  <a:srgbClr val="0000FF"/>
                </a:solidFill>
                <a:latin typeface="黑体" pitchFamily="2" charset="-122"/>
                <a:ea typeface="黑体" pitchFamily="2" charset="-122"/>
              </a:rPr>
              <a:t>综合应用</a:t>
            </a:r>
            <a:endParaRPr lang="zh-CN" altLang="en-US" kern="0" dirty="0">
              <a:solidFill>
                <a:srgbClr val="0000FF"/>
              </a:solidFill>
              <a:latin typeface="+mn-ea"/>
            </a:endParaRPr>
          </a:p>
        </p:txBody>
      </p:sp>
    </p:spTree>
    <p:extLst>
      <p:ext uri="{BB962C8B-B14F-4D97-AF65-F5344CB8AC3E}">
        <p14:creationId xmlns:p14="http://schemas.microsoft.com/office/powerpoint/2010/main" val="57622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1"/>
          <p:cNvSpPr>
            <a:spLocks noChangeArrowheads="1"/>
          </p:cNvSpPr>
          <p:nvPr/>
        </p:nvSpPr>
        <p:spPr bwMode="gray">
          <a:xfrm>
            <a:off x="3982325" y="2913478"/>
            <a:ext cx="5972540" cy="3756874"/>
          </a:xfrm>
          <a:prstGeom prst="roundRect">
            <a:avLst>
              <a:gd name="adj" fmla="val 1005"/>
            </a:avLst>
          </a:prstGeom>
          <a:solidFill>
            <a:srgbClr val="CCFF66"/>
          </a:solidFill>
          <a:ln w="1905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 </a:t>
            </a:r>
            <a:endParaRPr lang="zh-CN" altLang="en-US" sz="2800" dirty="0">
              <a:solidFill>
                <a:srgbClr val="0000FF"/>
              </a:solidFill>
              <a:latin typeface="黑体" pitchFamily="2" charset="-122"/>
              <a:ea typeface="黑体" pitchFamily="2" charset="-122"/>
            </a:endParaRPr>
          </a:p>
        </p:txBody>
      </p:sp>
      <p:sp>
        <p:nvSpPr>
          <p:cNvPr id="13" name="AutoShape 11"/>
          <p:cNvSpPr>
            <a:spLocks noChangeArrowheads="1"/>
          </p:cNvSpPr>
          <p:nvPr/>
        </p:nvSpPr>
        <p:spPr bwMode="gray">
          <a:xfrm>
            <a:off x="1133885" y="908722"/>
            <a:ext cx="2808312" cy="635767"/>
          </a:xfrm>
          <a:prstGeom prst="roundRect">
            <a:avLst>
              <a:gd name="adj" fmla="val 5386"/>
            </a:avLst>
          </a:prstGeom>
          <a:solidFill>
            <a:srgbClr val="99FF99"/>
          </a:solidFill>
          <a:ln w="1905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 </a:t>
            </a:r>
            <a:endParaRPr lang="zh-CN" altLang="en-US" sz="2800" dirty="0">
              <a:solidFill>
                <a:srgbClr val="0000FF"/>
              </a:solidFill>
              <a:latin typeface="黑体" pitchFamily="2" charset="-122"/>
              <a:ea typeface="黑体" pitchFamily="2" charset="-122"/>
            </a:endParaRPr>
          </a:p>
        </p:txBody>
      </p:sp>
      <p:sp>
        <p:nvSpPr>
          <p:cNvPr id="9" name="AutoShape 11"/>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§3.2 </a:t>
            </a:r>
            <a:r>
              <a:rPr lang="zh-CN" altLang="en-US" sz="2800" dirty="0">
                <a:solidFill>
                  <a:srgbClr val="0000FF"/>
                </a:solidFill>
                <a:latin typeface="黑体" pitchFamily="2" charset="-122"/>
                <a:ea typeface="黑体" pitchFamily="2" charset="-122"/>
              </a:rPr>
              <a:t>操作列表元素</a:t>
            </a:r>
          </a:p>
        </p:txBody>
      </p:sp>
      <p:sp>
        <p:nvSpPr>
          <p:cNvPr id="10" name="文本框 3"/>
          <p:cNvSpPr txBox="1">
            <a:spLocks noChangeArrowheads="1"/>
          </p:cNvSpPr>
          <p:nvPr/>
        </p:nvSpPr>
        <p:spPr bwMode="auto">
          <a:xfrm>
            <a:off x="1405934" y="995128"/>
            <a:ext cx="2304257"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1.</a:t>
            </a:r>
            <a:r>
              <a:rPr lang="zh-CN" altLang="en-US" sz="2400" b="1" dirty="0"/>
              <a:t>修改列表元素</a:t>
            </a:r>
          </a:p>
        </p:txBody>
      </p:sp>
      <p:sp>
        <p:nvSpPr>
          <p:cNvPr id="6" name="矩形 5"/>
          <p:cNvSpPr/>
          <p:nvPr/>
        </p:nvSpPr>
        <p:spPr>
          <a:xfrm>
            <a:off x="4014205" y="908722"/>
            <a:ext cx="5544616" cy="44807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bicycles = ['</a:t>
            </a:r>
            <a:r>
              <a:rPr lang="zh-CN" altLang="en-US" sz="2000" dirty="0"/>
              <a:t>捷安特</a:t>
            </a:r>
            <a:r>
              <a:rPr lang="en-US" altLang="zh-CN" sz="2000" dirty="0"/>
              <a:t>', '</a:t>
            </a:r>
            <a:r>
              <a:rPr lang="zh-CN" altLang="en-US" sz="2000" dirty="0"/>
              <a:t>永久</a:t>
            </a:r>
            <a:r>
              <a:rPr lang="en-US" altLang="zh-CN" sz="2000" dirty="0"/>
              <a:t>', '</a:t>
            </a:r>
            <a:r>
              <a:rPr lang="zh-CN" altLang="en-US" sz="2000" dirty="0"/>
              <a:t>凤凰</a:t>
            </a:r>
            <a:r>
              <a:rPr lang="en-US" altLang="zh-CN" sz="2000" dirty="0"/>
              <a:t>', '</a:t>
            </a:r>
            <a:r>
              <a:rPr lang="zh-CN" altLang="en-US" sz="2000" dirty="0"/>
              <a:t>飞鸽</a:t>
            </a:r>
            <a:r>
              <a:rPr lang="en-US" altLang="zh-CN" sz="2000" dirty="0"/>
              <a:t>', '</a:t>
            </a:r>
            <a:r>
              <a:rPr lang="zh-CN" altLang="en-US" sz="2000" dirty="0"/>
              <a:t>哈啰</a:t>
            </a:r>
            <a:r>
              <a:rPr lang="en-US" altLang="zh-CN" sz="2000" dirty="0"/>
              <a:t>']</a:t>
            </a:r>
            <a:endParaRPr lang="zh-CN" altLang="en-US" sz="2000" dirty="0"/>
          </a:p>
        </p:txBody>
      </p:sp>
      <p:sp>
        <p:nvSpPr>
          <p:cNvPr id="11" name="矩形 10"/>
          <p:cNvSpPr/>
          <p:nvPr/>
        </p:nvSpPr>
        <p:spPr>
          <a:xfrm>
            <a:off x="4013697" y="1563524"/>
            <a:ext cx="5545124" cy="44807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Bicycles[4] = ‘</a:t>
            </a:r>
            <a:r>
              <a:rPr lang="zh-CN" altLang="en-US" sz="2000" dirty="0"/>
              <a:t>美利达</a:t>
            </a:r>
            <a:r>
              <a:rPr lang="en-US" altLang="zh-CN" sz="2000" dirty="0"/>
              <a:t>'</a:t>
            </a:r>
            <a:endParaRPr lang="zh-CN" altLang="en-US" sz="2000" dirty="0"/>
          </a:p>
        </p:txBody>
      </p:sp>
      <p:pic>
        <p:nvPicPr>
          <p:cNvPr id="2" name="图片 1"/>
          <p:cNvPicPr>
            <a:picLocks noChangeAspect="1"/>
          </p:cNvPicPr>
          <p:nvPr/>
        </p:nvPicPr>
        <p:blipFill>
          <a:blip r:embed="rId3"/>
          <a:stretch>
            <a:fillRect/>
          </a:stretch>
        </p:blipFill>
        <p:spPr>
          <a:xfrm>
            <a:off x="4013697" y="2235478"/>
            <a:ext cx="5545124" cy="522453"/>
          </a:xfrm>
          <a:prstGeom prst="rect">
            <a:avLst/>
          </a:prstGeom>
          <a:ln w="28575">
            <a:solidFill>
              <a:schemeClr val="accent2">
                <a:lumMod val="60000"/>
                <a:lumOff val="40000"/>
              </a:schemeClr>
            </a:solidFill>
          </a:ln>
        </p:spPr>
      </p:pic>
      <p:sp>
        <p:nvSpPr>
          <p:cNvPr id="7" name="文本框 3"/>
          <p:cNvSpPr txBox="1">
            <a:spLocks noChangeArrowheads="1"/>
          </p:cNvSpPr>
          <p:nvPr/>
        </p:nvSpPr>
        <p:spPr bwMode="auto">
          <a:xfrm>
            <a:off x="1414546" y="1738964"/>
            <a:ext cx="2311629"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2.</a:t>
            </a:r>
            <a:r>
              <a:rPr lang="zh-CN" altLang="en-US" sz="2400" b="1" dirty="0"/>
              <a:t>添加列表元素</a:t>
            </a:r>
          </a:p>
        </p:txBody>
      </p:sp>
      <p:sp>
        <p:nvSpPr>
          <p:cNvPr id="8" name="文本框 3"/>
          <p:cNvSpPr txBox="1">
            <a:spLocks noChangeArrowheads="1"/>
          </p:cNvSpPr>
          <p:nvPr/>
        </p:nvSpPr>
        <p:spPr bwMode="auto">
          <a:xfrm>
            <a:off x="1415158" y="2416425"/>
            <a:ext cx="2311017"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3.</a:t>
            </a:r>
            <a:r>
              <a:rPr lang="zh-CN" altLang="en-US" sz="2400" b="1" dirty="0"/>
              <a:t>删除列表元素</a:t>
            </a:r>
          </a:p>
        </p:txBody>
      </p:sp>
      <p:sp>
        <p:nvSpPr>
          <p:cNvPr id="12" name="文本框 3"/>
          <p:cNvSpPr txBox="1">
            <a:spLocks noChangeArrowheads="1"/>
          </p:cNvSpPr>
          <p:nvPr/>
        </p:nvSpPr>
        <p:spPr bwMode="auto">
          <a:xfrm>
            <a:off x="1414546" y="3106127"/>
            <a:ext cx="2419641" cy="430887"/>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200" b="1" dirty="0"/>
              <a:t>4.</a:t>
            </a:r>
            <a:r>
              <a:rPr lang="zh-CN" altLang="en-US" sz="2200" b="1" dirty="0"/>
              <a:t>元素排序与统计</a:t>
            </a:r>
          </a:p>
        </p:txBody>
      </p:sp>
      <p:sp>
        <p:nvSpPr>
          <p:cNvPr id="14" name="Rectangle 3"/>
          <p:cNvSpPr txBox="1">
            <a:spLocks noChangeArrowheads="1"/>
          </p:cNvSpPr>
          <p:nvPr/>
        </p:nvSpPr>
        <p:spPr bwMode="auto">
          <a:xfrm>
            <a:off x="4194225" y="3069969"/>
            <a:ext cx="2700300"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zh-CN" altLang="en-US" dirty="0">
                <a:solidFill>
                  <a:schemeClr val="tx1">
                    <a:lumMod val="60000"/>
                    <a:lumOff val="40000"/>
                  </a:schemeClr>
                </a:solidFill>
              </a:rPr>
              <a:t>在末尾添加：</a:t>
            </a:r>
            <a:endParaRPr lang="en-US" altLang="en-US" kern="0" dirty="0">
              <a:solidFill>
                <a:schemeClr val="tx1">
                  <a:lumMod val="60000"/>
                  <a:lumOff val="40000"/>
                </a:schemeClr>
              </a:solidFill>
              <a:latin typeface="黑体" panose="02010609060101010101" pitchFamily="49" charset="-122"/>
              <a:ea typeface="黑体" panose="02010609060101010101" pitchFamily="49" charset="-122"/>
            </a:endParaRPr>
          </a:p>
        </p:txBody>
      </p:sp>
      <p:sp>
        <p:nvSpPr>
          <p:cNvPr id="15" name="Rectangle 3"/>
          <p:cNvSpPr txBox="1">
            <a:spLocks noChangeArrowheads="1"/>
          </p:cNvSpPr>
          <p:nvPr/>
        </p:nvSpPr>
        <p:spPr bwMode="auto">
          <a:xfrm>
            <a:off x="4230229" y="4961702"/>
            <a:ext cx="3240360"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zh-CN" altLang="en-US" dirty="0">
                <a:solidFill>
                  <a:schemeClr val="tx1">
                    <a:lumMod val="60000"/>
                    <a:lumOff val="40000"/>
                  </a:schemeClr>
                </a:solidFill>
              </a:rPr>
              <a:t>在列表中插入元素</a:t>
            </a:r>
            <a:endParaRPr lang="en-US" altLang="en-US" kern="0" dirty="0">
              <a:solidFill>
                <a:schemeClr val="tx1">
                  <a:lumMod val="60000"/>
                  <a:lumOff val="40000"/>
                </a:schemeClr>
              </a:solidFill>
              <a:latin typeface="黑体" panose="02010609060101010101" pitchFamily="49" charset="-122"/>
              <a:ea typeface="黑体" panose="02010609060101010101" pitchFamily="49" charset="-122"/>
            </a:endParaRPr>
          </a:p>
        </p:txBody>
      </p:sp>
      <p:sp>
        <p:nvSpPr>
          <p:cNvPr id="16" name="矩形 15"/>
          <p:cNvSpPr/>
          <p:nvPr/>
        </p:nvSpPr>
        <p:spPr>
          <a:xfrm>
            <a:off x="4590269" y="3615444"/>
            <a:ext cx="3564396" cy="44807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t>bicycles.</a:t>
            </a:r>
            <a:r>
              <a:rPr lang="en-US" altLang="zh-CN" sz="2000" dirty="0" err="1">
                <a:solidFill>
                  <a:srgbClr val="FF0000"/>
                </a:solidFill>
              </a:rPr>
              <a:t>append</a:t>
            </a:r>
            <a:r>
              <a:rPr lang="en-US" altLang="zh-CN" sz="2000" dirty="0"/>
              <a:t>(‘</a:t>
            </a:r>
            <a:r>
              <a:rPr lang="zh-CN" altLang="en-US" sz="2000" dirty="0"/>
              <a:t>喜德盛</a:t>
            </a:r>
            <a:r>
              <a:rPr lang="en-US" altLang="zh-CN" sz="2000" dirty="0"/>
              <a:t>')</a:t>
            </a:r>
            <a:endParaRPr lang="zh-CN" altLang="en-US" sz="2000" dirty="0"/>
          </a:p>
        </p:txBody>
      </p:sp>
      <p:sp>
        <p:nvSpPr>
          <p:cNvPr id="17" name="矩形 16"/>
          <p:cNvSpPr/>
          <p:nvPr/>
        </p:nvSpPr>
        <p:spPr>
          <a:xfrm>
            <a:off x="4590269" y="5488732"/>
            <a:ext cx="3564396" cy="44807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t>bicycles.</a:t>
            </a:r>
            <a:r>
              <a:rPr lang="en-US" altLang="zh-CN" sz="2000" dirty="0" err="1">
                <a:solidFill>
                  <a:srgbClr val="FF0000"/>
                </a:solidFill>
              </a:rPr>
              <a:t>insert</a:t>
            </a:r>
            <a:r>
              <a:rPr lang="en-US" altLang="zh-CN" sz="2000" dirty="0"/>
              <a:t>(0, '</a:t>
            </a:r>
            <a:r>
              <a:rPr lang="zh-CN" altLang="en-US" sz="2000" dirty="0"/>
              <a:t>崔克</a:t>
            </a:r>
            <a:r>
              <a:rPr lang="en-US" altLang="zh-CN" sz="2000" dirty="0"/>
              <a:t>')</a:t>
            </a:r>
            <a:endParaRPr lang="zh-CN" altLang="en-US" sz="2000" dirty="0"/>
          </a:p>
        </p:txBody>
      </p:sp>
      <p:pic>
        <p:nvPicPr>
          <p:cNvPr id="18" name="图片 17"/>
          <p:cNvPicPr>
            <a:picLocks noChangeAspect="1"/>
          </p:cNvPicPr>
          <p:nvPr/>
        </p:nvPicPr>
        <p:blipFill>
          <a:blip r:embed="rId4"/>
          <a:stretch>
            <a:fillRect/>
          </a:stretch>
        </p:blipFill>
        <p:spPr>
          <a:xfrm>
            <a:off x="4013699" y="4241788"/>
            <a:ext cx="5821021" cy="533850"/>
          </a:xfrm>
          <a:prstGeom prst="rect">
            <a:avLst/>
          </a:prstGeom>
          <a:ln w="28575">
            <a:solidFill>
              <a:schemeClr val="accent2">
                <a:lumMod val="60000"/>
                <a:lumOff val="40000"/>
              </a:schemeClr>
            </a:solidFill>
          </a:ln>
        </p:spPr>
      </p:pic>
      <p:pic>
        <p:nvPicPr>
          <p:cNvPr id="19" name="图片 18"/>
          <p:cNvPicPr>
            <a:picLocks noChangeAspect="1"/>
          </p:cNvPicPr>
          <p:nvPr/>
        </p:nvPicPr>
        <p:blipFill>
          <a:blip r:embed="rId5"/>
          <a:stretch>
            <a:fillRect/>
          </a:stretch>
        </p:blipFill>
        <p:spPr>
          <a:xfrm>
            <a:off x="4026310" y="6054291"/>
            <a:ext cx="5892553" cy="444892"/>
          </a:xfrm>
          <a:prstGeom prst="rect">
            <a:avLst/>
          </a:prstGeom>
          <a:ln w="28575">
            <a:solidFill>
              <a:schemeClr val="accent2">
                <a:lumMod val="60000"/>
                <a:lumOff val="40000"/>
              </a:schemeClr>
            </a:solidFill>
          </a:ln>
        </p:spPr>
      </p:pic>
    </p:spTree>
    <p:extLst>
      <p:ext uri="{BB962C8B-B14F-4D97-AF65-F5344CB8AC3E}">
        <p14:creationId xmlns:p14="http://schemas.microsoft.com/office/powerpoint/2010/main" val="4002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3.33333E-6 -3.7037E-6 L -3.33333E-6 0.10602 " pathEditMode="relative" rAng="0" ptsTypes="AA">
                                      <p:cBhvr>
                                        <p:cTn id="24" dur="2000" fill="hold"/>
                                        <p:tgtEl>
                                          <p:spTgt spid="13"/>
                                        </p:tgtEl>
                                        <p:attrNameLst>
                                          <p:attrName>ppt_x</p:attrName>
                                          <p:attrName>ppt_y</p:attrName>
                                        </p:attrNameLst>
                                      </p:cBhvr>
                                      <p:rCtr x="0" y="5301"/>
                                    </p:animMotion>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3" grpId="0" animBg="1"/>
      <p:bldP spid="13" grpId="1" animBg="1"/>
      <p:bldP spid="6" grpId="0" animBg="1"/>
      <p:bldP spid="11" grpId="0" animBg="1"/>
      <p:bldP spid="14" grpId="0"/>
      <p:bldP spid="15" grpId="0"/>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11"/>
          <p:cNvSpPr>
            <a:spLocks noChangeArrowheads="1"/>
          </p:cNvSpPr>
          <p:nvPr/>
        </p:nvSpPr>
        <p:spPr bwMode="gray">
          <a:xfrm>
            <a:off x="1133885" y="2325183"/>
            <a:ext cx="2808312" cy="635767"/>
          </a:xfrm>
          <a:prstGeom prst="roundRect">
            <a:avLst>
              <a:gd name="adj" fmla="val 5386"/>
            </a:avLst>
          </a:prstGeom>
          <a:solidFill>
            <a:srgbClr val="99FF99"/>
          </a:solidFill>
          <a:ln w="1905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 </a:t>
            </a:r>
            <a:endParaRPr lang="zh-CN" altLang="en-US" sz="2800" dirty="0">
              <a:solidFill>
                <a:srgbClr val="0000FF"/>
              </a:solidFill>
              <a:latin typeface="黑体" pitchFamily="2" charset="-122"/>
              <a:ea typeface="黑体" pitchFamily="2" charset="-122"/>
            </a:endParaRPr>
          </a:p>
        </p:txBody>
      </p:sp>
      <p:sp>
        <p:nvSpPr>
          <p:cNvPr id="9" name="AutoShape 11"/>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§3.2 </a:t>
            </a:r>
            <a:r>
              <a:rPr lang="zh-CN" altLang="en-US" sz="2800" dirty="0">
                <a:solidFill>
                  <a:srgbClr val="0000FF"/>
                </a:solidFill>
                <a:latin typeface="黑体" pitchFamily="2" charset="-122"/>
                <a:ea typeface="黑体" pitchFamily="2" charset="-122"/>
              </a:rPr>
              <a:t>操作列表元素</a:t>
            </a:r>
          </a:p>
        </p:txBody>
      </p:sp>
      <p:sp>
        <p:nvSpPr>
          <p:cNvPr id="10" name="文本框 3"/>
          <p:cNvSpPr txBox="1">
            <a:spLocks noChangeArrowheads="1"/>
          </p:cNvSpPr>
          <p:nvPr/>
        </p:nvSpPr>
        <p:spPr bwMode="auto">
          <a:xfrm>
            <a:off x="1405934" y="995128"/>
            <a:ext cx="2304257"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1.</a:t>
            </a:r>
            <a:r>
              <a:rPr lang="zh-CN" altLang="en-US" sz="2400" b="1" dirty="0"/>
              <a:t>修改列表元素</a:t>
            </a:r>
          </a:p>
        </p:txBody>
      </p:sp>
      <p:sp>
        <p:nvSpPr>
          <p:cNvPr id="7" name="文本框 3"/>
          <p:cNvSpPr txBox="1">
            <a:spLocks noChangeArrowheads="1"/>
          </p:cNvSpPr>
          <p:nvPr/>
        </p:nvSpPr>
        <p:spPr bwMode="auto">
          <a:xfrm>
            <a:off x="1414546" y="1738964"/>
            <a:ext cx="2311629"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2.</a:t>
            </a:r>
            <a:r>
              <a:rPr lang="zh-CN" altLang="en-US" sz="2400" b="1" dirty="0"/>
              <a:t>添加列表元素</a:t>
            </a:r>
          </a:p>
        </p:txBody>
      </p:sp>
      <p:sp>
        <p:nvSpPr>
          <p:cNvPr id="8" name="文本框 3"/>
          <p:cNvSpPr txBox="1">
            <a:spLocks noChangeArrowheads="1"/>
          </p:cNvSpPr>
          <p:nvPr/>
        </p:nvSpPr>
        <p:spPr bwMode="auto">
          <a:xfrm>
            <a:off x="1415158" y="2416425"/>
            <a:ext cx="2311017"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3.</a:t>
            </a:r>
            <a:r>
              <a:rPr lang="zh-CN" altLang="en-US" sz="2400" b="1" dirty="0"/>
              <a:t>删除列表元素</a:t>
            </a:r>
          </a:p>
        </p:txBody>
      </p:sp>
      <p:sp>
        <p:nvSpPr>
          <p:cNvPr id="12" name="文本框 3"/>
          <p:cNvSpPr txBox="1">
            <a:spLocks noChangeArrowheads="1"/>
          </p:cNvSpPr>
          <p:nvPr/>
        </p:nvSpPr>
        <p:spPr bwMode="auto">
          <a:xfrm>
            <a:off x="1414546" y="3106127"/>
            <a:ext cx="2419641" cy="430887"/>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200" b="1" dirty="0"/>
              <a:t>4.</a:t>
            </a:r>
            <a:r>
              <a:rPr lang="zh-CN" altLang="en-US" sz="2200" b="1" dirty="0"/>
              <a:t>元素排序与统计</a:t>
            </a:r>
          </a:p>
        </p:txBody>
      </p:sp>
      <p:pic>
        <p:nvPicPr>
          <p:cNvPr id="19" name="图片 18"/>
          <p:cNvPicPr>
            <a:picLocks noChangeAspect="1"/>
          </p:cNvPicPr>
          <p:nvPr/>
        </p:nvPicPr>
        <p:blipFill>
          <a:blip r:embed="rId3"/>
          <a:stretch>
            <a:fillRect/>
          </a:stretch>
        </p:blipFill>
        <p:spPr>
          <a:xfrm>
            <a:off x="3942199" y="764704"/>
            <a:ext cx="5892553" cy="444892"/>
          </a:xfrm>
          <a:prstGeom prst="rect">
            <a:avLst/>
          </a:prstGeom>
          <a:ln w="28575">
            <a:solidFill>
              <a:schemeClr val="accent2">
                <a:lumMod val="60000"/>
                <a:lumOff val="40000"/>
              </a:schemeClr>
            </a:solidFill>
          </a:ln>
        </p:spPr>
      </p:pic>
      <p:sp>
        <p:nvSpPr>
          <p:cNvPr id="21" name="Rectangle 3"/>
          <p:cNvSpPr txBox="1">
            <a:spLocks noChangeArrowheads="1"/>
          </p:cNvSpPr>
          <p:nvPr/>
        </p:nvSpPr>
        <p:spPr bwMode="auto">
          <a:xfrm>
            <a:off x="4156505" y="1232756"/>
            <a:ext cx="4500500"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sz="2000" dirty="0"/>
              <a:t>1).</a:t>
            </a:r>
            <a:r>
              <a:rPr lang="zh-CN" altLang="en-US" sz="2000" dirty="0"/>
              <a:t>使用</a:t>
            </a:r>
            <a:r>
              <a:rPr lang="en-US" altLang="zh-CN" sz="2000" dirty="0"/>
              <a:t>del </a:t>
            </a:r>
            <a:r>
              <a:rPr lang="zh-CN" altLang="en-US" sz="2000" dirty="0"/>
              <a:t>语句删除元素</a:t>
            </a:r>
            <a:r>
              <a:rPr lang="zh-CN" altLang="en-US" sz="2000" dirty="0">
                <a:solidFill>
                  <a:schemeClr val="tx2">
                    <a:lumMod val="50000"/>
                  </a:schemeClr>
                </a:solidFill>
              </a:rPr>
              <a:t>：</a:t>
            </a:r>
            <a:endParaRPr lang="en-US" altLang="en-US" sz="2000" kern="0" dirty="0">
              <a:solidFill>
                <a:schemeClr val="tx2">
                  <a:lumMod val="50000"/>
                </a:schemeClr>
              </a:solidFill>
              <a:latin typeface="黑体" panose="02010609060101010101" pitchFamily="49" charset="-122"/>
              <a:ea typeface="黑体" panose="02010609060101010101" pitchFamily="49" charset="-122"/>
            </a:endParaRPr>
          </a:p>
        </p:txBody>
      </p:sp>
      <p:sp>
        <p:nvSpPr>
          <p:cNvPr id="22" name="Rectangle 3"/>
          <p:cNvSpPr txBox="1">
            <a:spLocks noChangeArrowheads="1"/>
          </p:cNvSpPr>
          <p:nvPr/>
        </p:nvSpPr>
        <p:spPr bwMode="auto">
          <a:xfrm>
            <a:off x="4264519" y="2636912"/>
            <a:ext cx="4543265"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sz="2000" dirty="0"/>
              <a:t>2).</a:t>
            </a:r>
            <a:r>
              <a:rPr lang="zh-CN" altLang="en-US" sz="2000" dirty="0"/>
              <a:t>方法</a:t>
            </a:r>
            <a:r>
              <a:rPr lang="en-US" altLang="zh-CN" sz="2000" dirty="0"/>
              <a:t>pop()</a:t>
            </a:r>
            <a:r>
              <a:rPr lang="zh-CN" altLang="en-US" sz="2000" dirty="0"/>
              <a:t>删除列表元素</a:t>
            </a:r>
            <a:endParaRPr lang="en-US" altLang="en-US" sz="2000" kern="0" dirty="0">
              <a:solidFill>
                <a:schemeClr val="tx2">
                  <a:lumMod val="50000"/>
                </a:schemeClr>
              </a:solidFill>
              <a:latin typeface="黑体" panose="02010609060101010101" pitchFamily="49" charset="-122"/>
              <a:ea typeface="黑体" panose="02010609060101010101" pitchFamily="49" charset="-122"/>
            </a:endParaRPr>
          </a:p>
        </p:txBody>
      </p:sp>
      <p:sp>
        <p:nvSpPr>
          <p:cNvPr id="23" name="Rectangle 3"/>
          <p:cNvSpPr txBox="1">
            <a:spLocks noChangeArrowheads="1"/>
          </p:cNvSpPr>
          <p:nvPr/>
        </p:nvSpPr>
        <p:spPr bwMode="auto">
          <a:xfrm>
            <a:off x="4264519" y="4041068"/>
            <a:ext cx="5155333"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sz="2000" dirty="0"/>
              <a:t>3).</a:t>
            </a:r>
            <a:r>
              <a:rPr lang="zh-CN" altLang="en-US" sz="2000" dirty="0"/>
              <a:t>方法</a:t>
            </a:r>
            <a:r>
              <a:rPr lang="en-US" altLang="zh-CN" sz="2000" dirty="0"/>
              <a:t>pop()</a:t>
            </a:r>
            <a:r>
              <a:rPr lang="zh-CN" altLang="en-US" sz="2000" dirty="0"/>
              <a:t>删除任意位置元素</a:t>
            </a:r>
            <a:endParaRPr lang="en-US" altLang="en-US" sz="2000" kern="0" dirty="0">
              <a:solidFill>
                <a:schemeClr val="tx2">
                  <a:lumMod val="50000"/>
                </a:schemeClr>
              </a:solidFill>
              <a:latin typeface="黑体" panose="02010609060101010101" pitchFamily="49" charset="-122"/>
              <a:ea typeface="黑体" panose="02010609060101010101" pitchFamily="49" charset="-122"/>
            </a:endParaRPr>
          </a:p>
        </p:txBody>
      </p:sp>
      <p:sp>
        <p:nvSpPr>
          <p:cNvPr id="24" name="Rectangle 3"/>
          <p:cNvSpPr txBox="1">
            <a:spLocks noChangeArrowheads="1"/>
          </p:cNvSpPr>
          <p:nvPr/>
        </p:nvSpPr>
        <p:spPr bwMode="auto">
          <a:xfrm>
            <a:off x="4266233" y="5409220"/>
            <a:ext cx="3384376"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sz="2000" dirty="0"/>
              <a:t>4).</a:t>
            </a:r>
            <a:r>
              <a:rPr lang="zh-CN" altLang="en-US" sz="2000" dirty="0"/>
              <a:t>根据值删除元素</a:t>
            </a:r>
            <a:endParaRPr lang="en-US" altLang="en-US" sz="2000" kern="0" dirty="0">
              <a:solidFill>
                <a:schemeClr val="tx2">
                  <a:lumMod val="50000"/>
                </a:schemeClr>
              </a:solidFill>
              <a:latin typeface="黑体" panose="02010609060101010101" pitchFamily="49" charset="-122"/>
              <a:ea typeface="黑体" panose="02010609060101010101" pitchFamily="49" charset="-122"/>
            </a:endParaRPr>
          </a:p>
        </p:txBody>
      </p:sp>
      <p:sp>
        <p:nvSpPr>
          <p:cNvPr id="25" name="矩形 24"/>
          <p:cNvSpPr/>
          <p:nvPr/>
        </p:nvSpPr>
        <p:spPr>
          <a:xfrm>
            <a:off x="5002951" y="1664806"/>
            <a:ext cx="3564396" cy="45082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solidFill>
                  <a:srgbClr val="FF0000"/>
                </a:solidFill>
              </a:rPr>
              <a:t>del </a:t>
            </a:r>
            <a:r>
              <a:rPr lang="en-US" altLang="zh-CN" sz="2000" dirty="0"/>
              <a:t>bicycles[0]</a:t>
            </a:r>
            <a:endParaRPr lang="zh-CN" altLang="en-US" sz="2000" dirty="0"/>
          </a:p>
        </p:txBody>
      </p:sp>
      <p:sp>
        <p:nvSpPr>
          <p:cNvPr id="26" name="矩形 25"/>
          <p:cNvSpPr/>
          <p:nvPr/>
        </p:nvSpPr>
        <p:spPr>
          <a:xfrm>
            <a:off x="4998415" y="3068962"/>
            <a:ext cx="3564396" cy="45082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t>bicycles.</a:t>
            </a:r>
            <a:r>
              <a:rPr lang="en-US" altLang="zh-CN" sz="2000" dirty="0" err="1">
                <a:solidFill>
                  <a:srgbClr val="FF0000"/>
                </a:solidFill>
              </a:rPr>
              <a:t>pop</a:t>
            </a:r>
            <a:r>
              <a:rPr lang="en-US" altLang="zh-CN" sz="2000" dirty="0"/>
              <a:t>()</a:t>
            </a:r>
            <a:endParaRPr lang="zh-CN" altLang="en-US" sz="2000" dirty="0"/>
          </a:p>
        </p:txBody>
      </p:sp>
      <p:sp>
        <p:nvSpPr>
          <p:cNvPr id="27" name="矩形 26"/>
          <p:cNvSpPr/>
          <p:nvPr/>
        </p:nvSpPr>
        <p:spPr>
          <a:xfrm>
            <a:off x="4998415" y="4437114"/>
            <a:ext cx="3564396" cy="45082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t>bicycles.</a:t>
            </a:r>
            <a:r>
              <a:rPr lang="en-US" altLang="zh-CN" sz="2000" dirty="0" err="1">
                <a:solidFill>
                  <a:srgbClr val="FF0000"/>
                </a:solidFill>
              </a:rPr>
              <a:t>pop</a:t>
            </a:r>
            <a:r>
              <a:rPr lang="en-US" altLang="zh-CN" sz="2000" dirty="0">
                <a:solidFill>
                  <a:srgbClr val="FF0000"/>
                </a:solidFill>
              </a:rPr>
              <a:t>(2</a:t>
            </a:r>
            <a:r>
              <a:rPr lang="en-US" altLang="zh-CN" sz="2000" dirty="0"/>
              <a:t>)</a:t>
            </a:r>
            <a:endParaRPr lang="zh-CN" altLang="en-US" sz="2000" dirty="0"/>
          </a:p>
        </p:txBody>
      </p:sp>
      <p:sp>
        <p:nvSpPr>
          <p:cNvPr id="28" name="矩形 27"/>
          <p:cNvSpPr/>
          <p:nvPr/>
        </p:nvSpPr>
        <p:spPr>
          <a:xfrm>
            <a:off x="4998415" y="5824630"/>
            <a:ext cx="3564396" cy="44807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t>bicycles.</a:t>
            </a:r>
            <a:r>
              <a:rPr lang="en-US" altLang="zh-CN" sz="2000" dirty="0" err="1">
                <a:solidFill>
                  <a:srgbClr val="FF0000"/>
                </a:solidFill>
              </a:rPr>
              <a:t>remove</a:t>
            </a:r>
            <a:r>
              <a:rPr lang="en-US" altLang="zh-CN" sz="2000" dirty="0"/>
              <a:t>('</a:t>
            </a:r>
            <a:r>
              <a:rPr lang="zh-CN" altLang="en-US" sz="2000" dirty="0"/>
              <a:t>美利达</a:t>
            </a:r>
            <a:r>
              <a:rPr lang="en-US" altLang="zh-CN" sz="2000" dirty="0"/>
              <a:t>')</a:t>
            </a:r>
            <a:endParaRPr lang="zh-CN" altLang="en-US" sz="2000" dirty="0"/>
          </a:p>
        </p:txBody>
      </p:sp>
      <p:pic>
        <p:nvPicPr>
          <p:cNvPr id="29" name="图片 28"/>
          <p:cNvPicPr>
            <a:picLocks noChangeAspect="1"/>
          </p:cNvPicPr>
          <p:nvPr/>
        </p:nvPicPr>
        <p:blipFill>
          <a:blip r:embed="rId4"/>
          <a:stretch>
            <a:fillRect/>
          </a:stretch>
        </p:blipFill>
        <p:spPr>
          <a:xfrm>
            <a:off x="4998415" y="2197839"/>
            <a:ext cx="4992454" cy="457862"/>
          </a:xfrm>
          <a:prstGeom prst="rect">
            <a:avLst/>
          </a:prstGeom>
          <a:ln w="28575">
            <a:solidFill>
              <a:schemeClr val="accent2">
                <a:lumMod val="60000"/>
                <a:lumOff val="40000"/>
              </a:schemeClr>
            </a:solidFill>
          </a:ln>
        </p:spPr>
      </p:pic>
      <p:pic>
        <p:nvPicPr>
          <p:cNvPr id="30" name="图片 29"/>
          <p:cNvPicPr>
            <a:picLocks noChangeAspect="1"/>
          </p:cNvPicPr>
          <p:nvPr/>
        </p:nvPicPr>
        <p:blipFill rotWithShape="1">
          <a:blip r:embed="rId5"/>
          <a:srcRect b="51887"/>
          <a:stretch/>
        </p:blipFill>
        <p:spPr>
          <a:xfrm>
            <a:off x="5027767" y="3642851"/>
            <a:ext cx="4548203" cy="406115"/>
          </a:xfrm>
          <a:prstGeom prst="rect">
            <a:avLst/>
          </a:prstGeom>
          <a:ln w="28575">
            <a:solidFill>
              <a:schemeClr val="accent2">
                <a:lumMod val="60000"/>
                <a:lumOff val="40000"/>
              </a:schemeClr>
            </a:solidFill>
          </a:ln>
        </p:spPr>
      </p:pic>
      <p:pic>
        <p:nvPicPr>
          <p:cNvPr id="31" name="图片 30"/>
          <p:cNvPicPr>
            <a:picLocks noChangeAspect="1"/>
          </p:cNvPicPr>
          <p:nvPr/>
        </p:nvPicPr>
        <p:blipFill rotWithShape="1">
          <a:blip r:embed="rId6"/>
          <a:srcRect b="52401"/>
          <a:stretch/>
        </p:blipFill>
        <p:spPr>
          <a:xfrm>
            <a:off x="5027765" y="4984360"/>
            <a:ext cx="3700078" cy="374725"/>
          </a:xfrm>
          <a:prstGeom prst="rect">
            <a:avLst/>
          </a:prstGeom>
          <a:ln w="28575">
            <a:solidFill>
              <a:schemeClr val="accent2">
                <a:lumMod val="60000"/>
                <a:lumOff val="40000"/>
              </a:schemeClr>
            </a:solidFill>
          </a:ln>
        </p:spPr>
      </p:pic>
      <p:pic>
        <p:nvPicPr>
          <p:cNvPr id="32" name="图片 31"/>
          <p:cNvPicPr>
            <a:picLocks noChangeAspect="1"/>
          </p:cNvPicPr>
          <p:nvPr/>
        </p:nvPicPr>
        <p:blipFill>
          <a:blip r:embed="rId7"/>
          <a:stretch>
            <a:fillRect/>
          </a:stretch>
        </p:blipFill>
        <p:spPr>
          <a:xfrm>
            <a:off x="5027765" y="6381330"/>
            <a:ext cx="2695238" cy="447619"/>
          </a:xfrm>
          <a:prstGeom prst="rect">
            <a:avLst/>
          </a:prstGeom>
          <a:ln w="28575">
            <a:solidFill>
              <a:schemeClr val="accent2">
                <a:lumMod val="60000"/>
                <a:lumOff val="40000"/>
              </a:schemeClr>
            </a:solidFill>
          </a:ln>
        </p:spPr>
      </p:pic>
    </p:spTree>
    <p:extLst>
      <p:ext uri="{BB962C8B-B14F-4D97-AF65-F5344CB8AC3E}">
        <p14:creationId xmlns:p14="http://schemas.microsoft.com/office/powerpoint/2010/main" val="337522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animBg="1"/>
      <p:bldP spid="2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11"/>
          <p:cNvSpPr>
            <a:spLocks noChangeArrowheads="1"/>
          </p:cNvSpPr>
          <p:nvPr/>
        </p:nvSpPr>
        <p:spPr bwMode="gray">
          <a:xfrm>
            <a:off x="1166202" y="2990520"/>
            <a:ext cx="2808312" cy="635767"/>
          </a:xfrm>
          <a:prstGeom prst="roundRect">
            <a:avLst>
              <a:gd name="adj" fmla="val 5386"/>
            </a:avLst>
          </a:prstGeom>
          <a:solidFill>
            <a:srgbClr val="99FF99"/>
          </a:solidFill>
          <a:ln w="1905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 </a:t>
            </a:r>
            <a:endParaRPr lang="zh-CN" altLang="en-US" sz="2800" dirty="0">
              <a:solidFill>
                <a:srgbClr val="0000FF"/>
              </a:solidFill>
              <a:latin typeface="黑体" pitchFamily="2" charset="-122"/>
              <a:ea typeface="黑体" pitchFamily="2" charset="-122"/>
            </a:endParaRPr>
          </a:p>
        </p:txBody>
      </p:sp>
      <p:sp>
        <p:nvSpPr>
          <p:cNvPr id="9" name="AutoShape 11"/>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§3.2 </a:t>
            </a:r>
            <a:r>
              <a:rPr lang="zh-CN" altLang="en-US" sz="2800" dirty="0">
                <a:solidFill>
                  <a:srgbClr val="0000FF"/>
                </a:solidFill>
                <a:latin typeface="黑体" pitchFamily="2" charset="-122"/>
                <a:ea typeface="黑体" pitchFamily="2" charset="-122"/>
              </a:rPr>
              <a:t>操作列表元素</a:t>
            </a:r>
          </a:p>
        </p:txBody>
      </p:sp>
      <p:sp>
        <p:nvSpPr>
          <p:cNvPr id="10" name="文本框 3"/>
          <p:cNvSpPr txBox="1">
            <a:spLocks noChangeArrowheads="1"/>
          </p:cNvSpPr>
          <p:nvPr/>
        </p:nvSpPr>
        <p:spPr bwMode="auto">
          <a:xfrm>
            <a:off x="1405934" y="995128"/>
            <a:ext cx="2304257"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1.</a:t>
            </a:r>
            <a:r>
              <a:rPr lang="zh-CN" altLang="en-US" sz="2400" b="1" dirty="0"/>
              <a:t>修改列表元素</a:t>
            </a:r>
          </a:p>
        </p:txBody>
      </p:sp>
      <p:sp>
        <p:nvSpPr>
          <p:cNvPr id="7" name="文本框 3"/>
          <p:cNvSpPr txBox="1">
            <a:spLocks noChangeArrowheads="1"/>
          </p:cNvSpPr>
          <p:nvPr/>
        </p:nvSpPr>
        <p:spPr bwMode="auto">
          <a:xfrm>
            <a:off x="1414546" y="1738964"/>
            <a:ext cx="2311629"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2.</a:t>
            </a:r>
            <a:r>
              <a:rPr lang="zh-CN" altLang="en-US" sz="2400" b="1" dirty="0"/>
              <a:t>添加列表元素</a:t>
            </a:r>
          </a:p>
        </p:txBody>
      </p:sp>
      <p:sp>
        <p:nvSpPr>
          <p:cNvPr id="8" name="文本框 3"/>
          <p:cNvSpPr txBox="1">
            <a:spLocks noChangeArrowheads="1"/>
          </p:cNvSpPr>
          <p:nvPr/>
        </p:nvSpPr>
        <p:spPr bwMode="auto">
          <a:xfrm>
            <a:off x="1415158" y="2416425"/>
            <a:ext cx="2311017" cy="461665"/>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3.</a:t>
            </a:r>
            <a:r>
              <a:rPr lang="zh-CN" altLang="en-US" sz="2400" b="1" dirty="0"/>
              <a:t>删除列表元素</a:t>
            </a:r>
          </a:p>
        </p:txBody>
      </p:sp>
      <p:sp>
        <p:nvSpPr>
          <p:cNvPr id="12" name="文本框 3"/>
          <p:cNvSpPr txBox="1">
            <a:spLocks noChangeArrowheads="1"/>
          </p:cNvSpPr>
          <p:nvPr/>
        </p:nvSpPr>
        <p:spPr bwMode="auto">
          <a:xfrm>
            <a:off x="1414546" y="3106127"/>
            <a:ext cx="2419641" cy="430887"/>
          </a:xfrm>
          <a:prstGeom prst="rect">
            <a:avLst/>
          </a:prstGeom>
          <a:noFill/>
          <a:ln>
            <a:solidFill>
              <a:schemeClr val="accent2">
                <a:lumMod val="60000"/>
                <a:lumOff val="40000"/>
              </a:schemeClr>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200" b="1" dirty="0"/>
              <a:t>4.</a:t>
            </a:r>
            <a:r>
              <a:rPr lang="zh-CN" altLang="en-US" sz="2200" b="1" dirty="0"/>
              <a:t>元素排序与统计</a:t>
            </a:r>
          </a:p>
        </p:txBody>
      </p:sp>
      <p:sp>
        <p:nvSpPr>
          <p:cNvPr id="21" name="Rectangle 3"/>
          <p:cNvSpPr txBox="1">
            <a:spLocks noChangeArrowheads="1"/>
          </p:cNvSpPr>
          <p:nvPr/>
        </p:nvSpPr>
        <p:spPr bwMode="auto">
          <a:xfrm>
            <a:off x="4156505" y="1232756"/>
            <a:ext cx="4898260"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sz="2000" dirty="0"/>
              <a:t>1).</a:t>
            </a:r>
            <a:r>
              <a:rPr lang="zh-CN" altLang="en-US" sz="2000" dirty="0"/>
              <a:t>使用方法</a:t>
            </a:r>
            <a:r>
              <a:rPr lang="en-US" altLang="zh-CN" sz="2000" dirty="0"/>
              <a:t>sort() </a:t>
            </a:r>
            <a:r>
              <a:rPr lang="zh-CN" altLang="en-US" sz="2000" dirty="0"/>
              <a:t>对列表永久排序</a:t>
            </a:r>
            <a:endParaRPr lang="en-US" altLang="en-US" sz="2000" kern="0" dirty="0">
              <a:solidFill>
                <a:schemeClr val="tx2">
                  <a:lumMod val="50000"/>
                </a:schemeClr>
              </a:solidFill>
              <a:latin typeface="黑体" panose="02010609060101010101" pitchFamily="49" charset="-122"/>
              <a:ea typeface="黑体" panose="02010609060101010101" pitchFamily="49" charset="-122"/>
            </a:endParaRPr>
          </a:p>
        </p:txBody>
      </p:sp>
      <p:sp>
        <p:nvSpPr>
          <p:cNvPr id="22" name="Rectangle 3"/>
          <p:cNvSpPr txBox="1">
            <a:spLocks noChangeArrowheads="1"/>
          </p:cNvSpPr>
          <p:nvPr/>
        </p:nvSpPr>
        <p:spPr bwMode="auto">
          <a:xfrm>
            <a:off x="4264519" y="2636912"/>
            <a:ext cx="5155333"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sz="2000" dirty="0"/>
              <a:t>2).</a:t>
            </a:r>
            <a:r>
              <a:rPr lang="zh-CN" altLang="en-US" sz="2000" dirty="0"/>
              <a:t>使用函数</a:t>
            </a:r>
            <a:r>
              <a:rPr lang="en-US" altLang="zh-CN" sz="2000" dirty="0"/>
              <a:t>sorted() </a:t>
            </a:r>
            <a:r>
              <a:rPr lang="zh-CN" altLang="en-US" sz="2000" dirty="0"/>
              <a:t>对列表临时排序</a:t>
            </a:r>
            <a:endParaRPr lang="en-US" altLang="en-US" sz="2000" kern="0" dirty="0">
              <a:solidFill>
                <a:schemeClr val="tx2">
                  <a:lumMod val="50000"/>
                </a:schemeClr>
              </a:solidFill>
              <a:latin typeface="黑体" panose="02010609060101010101" pitchFamily="49" charset="-122"/>
              <a:ea typeface="黑体" panose="02010609060101010101" pitchFamily="49" charset="-122"/>
            </a:endParaRPr>
          </a:p>
        </p:txBody>
      </p:sp>
      <p:sp>
        <p:nvSpPr>
          <p:cNvPr id="23" name="Rectangle 3"/>
          <p:cNvSpPr txBox="1">
            <a:spLocks noChangeArrowheads="1"/>
          </p:cNvSpPr>
          <p:nvPr/>
        </p:nvSpPr>
        <p:spPr bwMode="auto">
          <a:xfrm>
            <a:off x="4264519" y="4357353"/>
            <a:ext cx="5155333"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buFont typeface="Wingdings" panose="05000000000000000000" pitchFamily="2" charset="2"/>
              <a:buChar char="Ø"/>
            </a:pPr>
            <a:r>
              <a:rPr lang="en-US" altLang="zh-CN" sz="2000" dirty="0"/>
              <a:t>3).</a:t>
            </a:r>
            <a:r>
              <a:rPr lang="zh-CN" altLang="en-US" sz="2000" dirty="0"/>
              <a:t>倒序打印列表</a:t>
            </a:r>
          </a:p>
        </p:txBody>
      </p:sp>
      <p:sp>
        <p:nvSpPr>
          <p:cNvPr id="24" name="Rectangle 3"/>
          <p:cNvSpPr txBox="1">
            <a:spLocks noChangeArrowheads="1"/>
          </p:cNvSpPr>
          <p:nvPr/>
        </p:nvSpPr>
        <p:spPr bwMode="auto">
          <a:xfrm>
            <a:off x="4266233" y="5725505"/>
            <a:ext cx="3384376"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sz="2000" dirty="0"/>
              <a:t>4).</a:t>
            </a:r>
            <a:r>
              <a:rPr lang="zh-CN" altLang="en-US" sz="2000" dirty="0"/>
              <a:t>确定列表的长度</a:t>
            </a:r>
            <a:endParaRPr lang="en-US" altLang="en-US" sz="2000" kern="0" dirty="0">
              <a:solidFill>
                <a:schemeClr val="tx2">
                  <a:lumMod val="50000"/>
                </a:schemeClr>
              </a:solidFill>
              <a:latin typeface="黑体" panose="02010609060101010101" pitchFamily="49" charset="-122"/>
              <a:ea typeface="黑体" panose="02010609060101010101" pitchFamily="49" charset="-122"/>
            </a:endParaRPr>
          </a:p>
        </p:txBody>
      </p:sp>
      <p:sp>
        <p:nvSpPr>
          <p:cNvPr id="25" name="矩形 24"/>
          <p:cNvSpPr/>
          <p:nvPr/>
        </p:nvSpPr>
        <p:spPr>
          <a:xfrm>
            <a:off x="4070630" y="750681"/>
            <a:ext cx="5419966" cy="44807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solidFill>
                  <a:schemeClr val="tx1">
                    <a:lumMod val="60000"/>
                    <a:lumOff val="40000"/>
                  </a:schemeClr>
                </a:solidFill>
              </a:rPr>
              <a:t>bicycles = ['</a:t>
            </a:r>
            <a:r>
              <a:rPr lang="zh-CN" altLang="en-US" sz="2000" dirty="0">
                <a:solidFill>
                  <a:schemeClr val="tx1">
                    <a:lumMod val="60000"/>
                    <a:lumOff val="40000"/>
                  </a:schemeClr>
                </a:solidFill>
              </a:rPr>
              <a:t>捷安特</a:t>
            </a:r>
            <a:r>
              <a:rPr lang="en-US" altLang="zh-CN" sz="2000" dirty="0">
                <a:solidFill>
                  <a:schemeClr val="tx1">
                    <a:lumMod val="60000"/>
                    <a:lumOff val="40000"/>
                  </a:schemeClr>
                </a:solidFill>
              </a:rPr>
              <a:t>', '</a:t>
            </a:r>
            <a:r>
              <a:rPr lang="zh-CN" altLang="en-US" sz="2000" dirty="0">
                <a:solidFill>
                  <a:schemeClr val="tx1">
                    <a:lumMod val="60000"/>
                    <a:lumOff val="40000"/>
                  </a:schemeClr>
                </a:solidFill>
              </a:rPr>
              <a:t>永久</a:t>
            </a:r>
            <a:r>
              <a:rPr lang="en-US" altLang="zh-CN" sz="2000" dirty="0">
                <a:solidFill>
                  <a:schemeClr val="tx1">
                    <a:lumMod val="60000"/>
                    <a:lumOff val="40000"/>
                  </a:schemeClr>
                </a:solidFill>
              </a:rPr>
              <a:t>', '</a:t>
            </a:r>
            <a:r>
              <a:rPr lang="zh-CN" altLang="en-US" sz="2000" dirty="0">
                <a:solidFill>
                  <a:schemeClr val="tx1">
                    <a:lumMod val="60000"/>
                    <a:lumOff val="40000"/>
                  </a:schemeClr>
                </a:solidFill>
              </a:rPr>
              <a:t>凤凰</a:t>
            </a:r>
            <a:r>
              <a:rPr lang="en-US" altLang="zh-CN" sz="2000" dirty="0">
                <a:solidFill>
                  <a:schemeClr val="tx1">
                    <a:lumMod val="60000"/>
                    <a:lumOff val="40000"/>
                  </a:schemeClr>
                </a:solidFill>
              </a:rPr>
              <a:t>', '</a:t>
            </a:r>
            <a:r>
              <a:rPr lang="zh-CN" altLang="en-US" sz="2000" dirty="0">
                <a:solidFill>
                  <a:schemeClr val="tx1">
                    <a:lumMod val="60000"/>
                    <a:lumOff val="40000"/>
                  </a:schemeClr>
                </a:solidFill>
              </a:rPr>
              <a:t>飞鸽</a:t>
            </a:r>
            <a:r>
              <a:rPr lang="en-US" altLang="zh-CN" sz="2000" dirty="0">
                <a:solidFill>
                  <a:schemeClr val="tx1">
                    <a:lumMod val="60000"/>
                    <a:lumOff val="40000"/>
                  </a:schemeClr>
                </a:solidFill>
              </a:rPr>
              <a:t>', '</a:t>
            </a:r>
            <a:r>
              <a:rPr lang="zh-CN" altLang="en-US" sz="2000" dirty="0">
                <a:solidFill>
                  <a:schemeClr val="tx1">
                    <a:lumMod val="60000"/>
                    <a:lumOff val="40000"/>
                  </a:schemeClr>
                </a:solidFill>
              </a:rPr>
              <a:t>哈啰</a:t>
            </a:r>
            <a:r>
              <a:rPr lang="en-US" altLang="zh-CN" sz="2000" dirty="0">
                <a:solidFill>
                  <a:schemeClr val="tx1">
                    <a:lumMod val="60000"/>
                    <a:lumOff val="40000"/>
                  </a:schemeClr>
                </a:solidFill>
              </a:rPr>
              <a:t>']</a:t>
            </a:r>
            <a:endParaRPr lang="zh-CN" altLang="en-US" sz="2000" dirty="0">
              <a:solidFill>
                <a:schemeClr val="tx1">
                  <a:lumMod val="60000"/>
                  <a:lumOff val="40000"/>
                </a:schemeClr>
              </a:solidFill>
            </a:endParaRPr>
          </a:p>
        </p:txBody>
      </p:sp>
      <p:sp>
        <p:nvSpPr>
          <p:cNvPr id="26" name="矩形 25"/>
          <p:cNvSpPr/>
          <p:nvPr/>
        </p:nvSpPr>
        <p:spPr>
          <a:xfrm>
            <a:off x="4998415" y="3068962"/>
            <a:ext cx="3564396" cy="45082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solidFill>
                  <a:srgbClr val="FF0000"/>
                </a:solidFill>
              </a:rPr>
              <a:t>sorted</a:t>
            </a:r>
            <a:r>
              <a:rPr lang="en-US" altLang="zh-CN" sz="2000" dirty="0"/>
              <a:t>(bicycles)</a:t>
            </a:r>
            <a:endParaRPr lang="zh-CN" altLang="en-US" sz="2000" dirty="0"/>
          </a:p>
        </p:txBody>
      </p:sp>
      <p:sp>
        <p:nvSpPr>
          <p:cNvPr id="27" name="矩形 26"/>
          <p:cNvSpPr/>
          <p:nvPr/>
        </p:nvSpPr>
        <p:spPr>
          <a:xfrm>
            <a:off x="4998415" y="4753399"/>
            <a:ext cx="3564396" cy="45082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t>bicycles.</a:t>
            </a:r>
            <a:r>
              <a:rPr lang="en-US" altLang="zh-CN" sz="2000" dirty="0" err="1">
                <a:solidFill>
                  <a:srgbClr val="FF0000"/>
                </a:solidFill>
              </a:rPr>
              <a:t>reverse</a:t>
            </a:r>
            <a:r>
              <a:rPr lang="en-US" altLang="zh-CN" sz="2000" dirty="0"/>
              <a:t>()</a:t>
            </a:r>
            <a:endParaRPr lang="zh-CN" altLang="en-US" sz="2000" dirty="0"/>
          </a:p>
        </p:txBody>
      </p:sp>
      <p:sp>
        <p:nvSpPr>
          <p:cNvPr id="28" name="矩形 27"/>
          <p:cNvSpPr/>
          <p:nvPr/>
        </p:nvSpPr>
        <p:spPr>
          <a:xfrm>
            <a:off x="4998415" y="6140915"/>
            <a:ext cx="3564396" cy="45082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solidFill>
                  <a:srgbClr val="FF0000"/>
                </a:solidFill>
              </a:rPr>
              <a:t>len</a:t>
            </a:r>
            <a:r>
              <a:rPr lang="en-US" altLang="zh-CN" sz="2000" dirty="0"/>
              <a:t>(bicycles)</a:t>
            </a:r>
            <a:endParaRPr lang="zh-CN" altLang="en-US" sz="2000" dirty="0"/>
          </a:p>
        </p:txBody>
      </p:sp>
      <p:sp>
        <p:nvSpPr>
          <p:cNvPr id="33" name="矩形 32"/>
          <p:cNvSpPr/>
          <p:nvPr/>
        </p:nvSpPr>
        <p:spPr>
          <a:xfrm>
            <a:off x="4970448" y="1650897"/>
            <a:ext cx="3564396" cy="45082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t>bicycles.</a:t>
            </a:r>
            <a:r>
              <a:rPr lang="en-US" altLang="zh-CN" sz="2000" dirty="0" err="1">
                <a:solidFill>
                  <a:srgbClr val="FF0000"/>
                </a:solidFill>
              </a:rPr>
              <a:t>sort</a:t>
            </a:r>
            <a:r>
              <a:rPr lang="en-US" altLang="zh-CN" sz="2000" dirty="0"/>
              <a:t>()</a:t>
            </a:r>
            <a:endParaRPr lang="zh-CN" altLang="en-US" sz="2000" dirty="0"/>
          </a:p>
        </p:txBody>
      </p:sp>
      <p:pic>
        <p:nvPicPr>
          <p:cNvPr id="2" name="图片 1"/>
          <p:cNvPicPr>
            <a:picLocks noChangeAspect="1"/>
          </p:cNvPicPr>
          <p:nvPr/>
        </p:nvPicPr>
        <p:blipFill>
          <a:blip r:embed="rId3"/>
          <a:stretch>
            <a:fillRect/>
          </a:stretch>
        </p:blipFill>
        <p:spPr>
          <a:xfrm>
            <a:off x="5000266" y="2203027"/>
            <a:ext cx="3750279" cy="428021"/>
          </a:xfrm>
          <a:prstGeom prst="rect">
            <a:avLst/>
          </a:prstGeom>
          <a:ln w="28575">
            <a:solidFill>
              <a:schemeClr val="accent2">
                <a:lumMod val="60000"/>
                <a:lumOff val="40000"/>
              </a:schemeClr>
            </a:solidFill>
          </a:ln>
        </p:spPr>
      </p:pic>
      <p:pic>
        <p:nvPicPr>
          <p:cNvPr id="3" name="图片 2"/>
          <p:cNvPicPr>
            <a:picLocks noChangeAspect="1"/>
          </p:cNvPicPr>
          <p:nvPr/>
        </p:nvPicPr>
        <p:blipFill>
          <a:blip r:embed="rId4"/>
          <a:stretch>
            <a:fillRect/>
          </a:stretch>
        </p:blipFill>
        <p:spPr>
          <a:xfrm>
            <a:off x="4998415" y="3618047"/>
            <a:ext cx="3514286" cy="695238"/>
          </a:xfrm>
          <a:prstGeom prst="rect">
            <a:avLst/>
          </a:prstGeom>
          <a:ln w="28575">
            <a:solidFill>
              <a:schemeClr val="accent2">
                <a:lumMod val="60000"/>
                <a:lumOff val="40000"/>
              </a:schemeClr>
            </a:solidFill>
          </a:ln>
        </p:spPr>
      </p:pic>
      <p:pic>
        <p:nvPicPr>
          <p:cNvPr id="4" name="图片 3"/>
          <p:cNvPicPr>
            <a:picLocks noChangeAspect="1"/>
          </p:cNvPicPr>
          <p:nvPr/>
        </p:nvPicPr>
        <p:blipFill>
          <a:blip r:embed="rId5"/>
          <a:stretch>
            <a:fillRect/>
          </a:stretch>
        </p:blipFill>
        <p:spPr>
          <a:xfrm>
            <a:off x="5039625" y="5309016"/>
            <a:ext cx="3835120" cy="369777"/>
          </a:xfrm>
          <a:prstGeom prst="rect">
            <a:avLst/>
          </a:prstGeom>
          <a:ln w="28575">
            <a:solidFill>
              <a:schemeClr val="accent2">
                <a:lumMod val="60000"/>
                <a:lumOff val="40000"/>
              </a:schemeClr>
            </a:solidFill>
          </a:ln>
        </p:spPr>
      </p:pic>
      <p:pic>
        <p:nvPicPr>
          <p:cNvPr id="5" name="图片 4"/>
          <p:cNvPicPr>
            <a:picLocks noChangeAspect="1"/>
          </p:cNvPicPr>
          <p:nvPr/>
        </p:nvPicPr>
        <p:blipFill>
          <a:blip r:embed="rId6"/>
          <a:stretch>
            <a:fillRect/>
          </a:stretch>
        </p:blipFill>
        <p:spPr>
          <a:xfrm>
            <a:off x="8658721" y="6140915"/>
            <a:ext cx="376230" cy="517317"/>
          </a:xfrm>
          <a:prstGeom prst="rect">
            <a:avLst/>
          </a:prstGeom>
          <a:ln w="28575">
            <a:solidFill>
              <a:schemeClr val="accent2">
                <a:lumMod val="60000"/>
                <a:lumOff val="40000"/>
              </a:schemeClr>
            </a:solidFill>
          </a:ln>
        </p:spPr>
      </p:pic>
    </p:spTree>
    <p:extLst>
      <p:ext uri="{BB962C8B-B14F-4D97-AF65-F5344CB8AC3E}">
        <p14:creationId xmlns:p14="http://schemas.microsoft.com/office/powerpoint/2010/main" val="117782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6" grpId="0" animBg="1"/>
      <p:bldP spid="27" grpId="0" animBg="1"/>
      <p:bldP spid="28"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889969" y="800710"/>
            <a:ext cx="7884876" cy="2708434"/>
          </a:xfrm>
          <a:prstGeom prst="rect">
            <a:avLst/>
          </a:prstGeom>
        </p:spPr>
        <p:txBody>
          <a:bodyPr wrap="square">
            <a:spAutoFit/>
          </a:bodyPr>
          <a:lstStyle/>
          <a:p>
            <a:r>
              <a:rPr lang="zh-CN" altLang="en-US" sz="1700" dirty="0"/>
              <a:t>练习</a:t>
            </a:r>
            <a:r>
              <a:rPr lang="en-US" altLang="zh-CN" sz="1700" dirty="0"/>
              <a:t>3-2</a:t>
            </a:r>
            <a:r>
              <a:rPr lang="zh-CN" altLang="en-US" sz="1700" dirty="0"/>
              <a:t>：假设有列表</a:t>
            </a:r>
            <a:r>
              <a:rPr lang="en-US" altLang="zh-CN" sz="1700" dirty="0" err="1"/>
              <a:t>list_student</a:t>
            </a:r>
            <a:r>
              <a:rPr lang="en-US" altLang="zh-CN" sz="1700" dirty="0"/>
              <a:t>=[[“001”,”</a:t>
            </a:r>
            <a:r>
              <a:rPr lang="zh-CN" altLang="en-US" sz="1700" dirty="0"/>
              <a:t>李元芳”，</a:t>
            </a:r>
            <a:r>
              <a:rPr lang="en-US" altLang="zh-CN" sz="1700" dirty="0"/>
              <a:t>19],[“002”,”</a:t>
            </a:r>
            <a:r>
              <a:rPr lang="zh-CN" altLang="en-US" sz="1700" dirty="0"/>
              <a:t>刘禅”</a:t>
            </a:r>
            <a:r>
              <a:rPr lang="en-US" altLang="zh-CN" sz="1700" dirty="0"/>
              <a:t>,20], [“003”,”</a:t>
            </a:r>
            <a:r>
              <a:rPr lang="zh-CN" altLang="en-US" sz="1700" dirty="0"/>
              <a:t>张三丰“，</a:t>
            </a:r>
            <a:r>
              <a:rPr lang="en-US" altLang="zh-CN" sz="1700" dirty="0"/>
              <a:t>18]]</a:t>
            </a:r>
            <a:r>
              <a:rPr lang="zh-CN" altLang="en-US" sz="1700" dirty="0"/>
              <a:t>，依次存放了每名学生的学号、姓名和年龄。试编写程序，实现以下功能：</a:t>
            </a:r>
          </a:p>
          <a:p>
            <a:r>
              <a:rPr lang="zh-CN" altLang="en-US" sz="1700" dirty="0"/>
              <a:t>（</a:t>
            </a:r>
            <a:r>
              <a:rPr lang="en-US" altLang="zh-CN" sz="1700" dirty="0"/>
              <a:t>a</a:t>
            </a:r>
            <a:r>
              <a:rPr lang="zh-CN" altLang="en-US" sz="1700" dirty="0"/>
              <a:t>）在列表末尾添加学生信息：学号“</a:t>
            </a:r>
            <a:r>
              <a:rPr lang="en-US" altLang="zh-CN" sz="1700" dirty="0"/>
              <a:t>004”</a:t>
            </a:r>
            <a:r>
              <a:rPr lang="zh-CN" altLang="en-US" sz="1700" dirty="0"/>
              <a:t>，姓名“柯镇恶”，年龄</a:t>
            </a:r>
            <a:r>
              <a:rPr lang="en-US" altLang="zh-CN" sz="1700" dirty="0"/>
              <a:t>19</a:t>
            </a:r>
            <a:r>
              <a:rPr lang="zh-CN" altLang="en-US" sz="1700" dirty="0"/>
              <a:t>；学号“</a:t>
            </a:r>
            <a:r>
              <a:rPr lang="en-US" altLang="zh-CN" sz="1700" dirty="0"/>
              <a:t>006”</a:t>
            </a:r>
            <a:r>
              <a:rPr lang="zh-CN" altLang="en-US" sz="1700" dirty="0"/>
              <a:t>，姓名“十三郎”，年龄２０。</a:t>
            </a:r>
          </a:p>
          <a:p>
            <a:r>
              <a:rPr lang="zh-CN" altLang="en-US" sz="1700" dirty="0"/>
              <a:t>（ｂ）在列表的适当位置添加如下的学生信息：学号“００５”，姓名“唐涤生”，年龄２０。</a:t>
            </a:r>
          </a:p>
          <a:p>
            <a:r>
              <a:rPr lang="zh-CN" altLang="en-US" sz="1700" dirty="0"/>
              <a:t>（ｃ）输出学号为００３的学生信息。</a:t>
            </a:r>
          </a:p>
          <a:p>
            <a:r>
              <a:rPr lang="zh-CN" altLang="en-US" sz="1700" dirty="0"/>
              <a:t>（ｄ）输出所有学生的姓名。</a:t>
            </a:r>
          </a:p>
          <a:p>
            <a:r>
              <a:rPr lang="zh-CN" altLang="en-US" sz="1700" dirty="0"/>
              <a:t>（</a:t>
            </a:r>
            <a:r>
              <a:rPr lang="en-US" altLang="zh-CN" sz="1700" dirty="0"/>
              <a:t>e</a:t>
            </a:r>
            <a:r>
              <a:rPr lang="zh-CN" altLang="en-US" sz="1700" dirty="0"/>
              <a:t>）输出年龄大于</a:t>
            </a:r>
            <a:r>
              <a:rPr lang="en-US" altLang="zh-CN" sz="1700" dirty="0"/>
              <a:t>19</a:t>
            </a:r>
            <a:r>
              <a:rPr lang="zh-CN" altLang="en-US" sz="1700" dirty="0"/>
              <a:t>的所有学生的信息。 </a:t>
            </a:r>
            <a:endParaRPr lang="en-US" altLang="zh-CN" sz="1700" dirty="0">
              <a:solidFill>
                <a:schemeClr val="accent1">
                  <a:lumMod val="50000"/>
                </a:schemeClr>
              </a:solidFill>
              <a:latin typeface="Microsoft YaHei" panose="020B0503020204020204" pitchFamily="34" charset="-122"/>
              <a:ea typeface="Microsoft YaHei" panose="020B0503020204020204" pitchFamily="34" charset="-122"/>
            </a:endParaRPr>
          </a:p>
        </p:txBody>
      </p:sp>
      <p:sp>
        <p:nvSpPr>
          <p:cNvPr id="5" name="AutoShape 11"/>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zh-CN" altLang="en-US" sz="2800" dirty="0">
                <a:solidFill>
                  <a:srgbClr val="0000FF"/>
                </a:solidFill>
                <a:latin typeface="黑体" pitchFamily="2" charset="-122"/>
                <a:ea typeface="黑体" pitchFamily="2" charset="-122"/>
              </a:rPr>
              <a:t>动手试一试</a:t>
            </a:r>
            <a:r>
              <a:rPr lang="en-US" altLang="zh-CN" sz="2800" dirty="0">
                <a:solidFill>
                  <a:srgbClr val="0000FF"/>
                </a:solidFill>
                <a:latin typeface="黑体" pitchFamily="2" charset="-122"/>
                <a:ea typeface="黑体" pitchFamily="2" charset="-122"/>
              </a:rPr>
              <a:t>2</a:t>
            </a:r>
            <a:endParaRPr lang="zh-CN" altLang="en-US" sz="2800" dirty="0">
              <a:solidFill>
                <a:srgbClr val="0000FF"/>
              </a:solidFill>
              <a:latin typeface="黑体" pitchFamily="2" charset="-122"/>
              <a:ea typeface="黑体" pitchFamily="2" charset="-122"/>
            </a:endParaRPr>
          </a:p>
        </p:txBody>
      </p:sp>
      <p:sp>
        <p:nvSpPr>
          <p:cNvPr id="2" name="矩形 1">
            <a:extLst>
              <a:ext uri="{FF2B5EF4-FFF2-40B4-BE49-F238E27FC236}">
                <a16:creationId xmlns:a16="http://schemas.microsoft.com/office/drawing/2014/main" id="{891F4AA5-1B8E-47C1-8F45-0628DEB676FC}"/>
              </a:ext>
            </a:extLst>
          </p:cNvPr>
          <p:cNvSpPr/>
          <p:nvPr/>
        </p:nvSpPr>
        <p:spPr>
          <a:xfrm>
            <a:off x="3169146" y="3573016"/>
            <a:ext cx="5849615" cy="2585323"/>
          </a:xfrm>
          <a:prstGeom prst="rect">
            <a:avLst/>
          </a:prstGeom>
          <a:solidFill>
            <a:srgbClr val="FFFF00"/>
          </a:solidFill>
        </p:spPr>
        <p:txBody>
          <a:bodyPr wrap="square">
            <a:spAutoFit/>
          </a:bodyPr>
          <a:lstStyle/>
          <a:p>
            <a:r>
              <a:rPr lang="zh-CN" altLang="en-US" sz="1800" dirty="0"/>
              <a:t>lst_student=[["001","李元芳",19],["002","刘禅",20],["003","张三丰",18]]</a:t>
            </a:r>
          </a:p>
          <a:p>
            <a:r>
              <a:rPr lang="zh-CN" altLang="en-US" sz="1800" dirty="0"/>
              <a:t>lst_student1=[["004","柯镇恶",19],["006","十三郎",20]]</a:t>
            </a:r>
          </a:p>
          <a:p>
            <a:r>
              <a:rPr lang="zh-CN" altLang="en-US" sz="1800" dirty="0"/>
              <a:t>lst_student.extend(lst_student1)</a:t>
            </a:r>
          </a:p>
          <a:p>
            <a:r>
              <a:rPr lang="zh-CN" altLang="en-US" sz="1800" dirty="0"/>
              <a:t>add=["005","唐涤生",20]</a:t>
            </a:r>
          </a:p>
          <a:p>
            <a:r>
              <a:rPr lang="zh-CN" altLang="en-US" sz="1800" dirty="0"/>
              <a:t>lst_student.insert(4,add)</a:t>
            </a:r>
          </a:p>
          <a:p>
            <a:r>
              <a:rPr lang="zh-CN" altLang="en-US" sz="1800" dirty="0"/>
              <a:t>print(lst_student[2])</a:t>
            </a:r>
          </a:p>
          <a:p>
            <a:r>
              <a:rPr lang="zh-CN" altLang="en-US" sz="1800" dirty="0"/>
              <a:t>print("年龄大于19的所有学生的信息：",[x for x in lst_student if x[2]&gt;19])</a:t>
            </a:r>
          </a:p>
        </p:txBody>
      </p:sp>
    </p:spTree>
    <p:extLst>
      <p:ext uri="{BB962C8B-B14F-4D97-AF65-F5344CB8AC3E}">
        <p14:creationId xmlns:p14="http://schemas.microsoft.com/office/powerpoint/2010/main" val="296264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1"/>
          <p:cNvSpPr>
            <a:spLocks noChangeArrowheads="1"/>
          </p:cNvSpPr>
          <p:nvPr/>
        </p:nvSpPr>
        <p:spPr bwMode="gray">
          <a:xfrm>
            <a:off x="2686671" y="2024844"/>
            <a:ext cx="5689774" cy="508000"/>
          </a:xfrm>
          <a:prstGeom prst="roundRect">
            <a:avLst>
              <a:gd name="adj" fmla="val 15000"/>
            </a:avLst>
          </a:prstGeom>
          <a:solidFill>
            <a:srgbClr val="FFFF00"/>
          </a:solidFill>
          <a:ln w="38100" algn="ctr">
            <a:solidFill>
              <a:schemeClr val="accent2">
                <a:lumMod val="60000"/>
                <a:lumOff val="40000"/>
              </a:schemeClr>
            </a:solidFill>
            <a:round/>
            <a:headEnd/>
            <a:tailEnd/>
          </a:ln>
        </p:spPr>
        <p:txBody>
          <a:bodyPr anchor="ctr"/>
          <a:lstStyle/>
          <a:p>
            <a:pPr algn="ctr">
              <a:lnSpc>
                <a:spcPct val="115000"/>
              </a:lnSpc>
              <a:buNone/>
            </a:pPr>
            <a:r>
              <a:rPr lang="en-US" altLang="zh-CN" sz="2800" dirty="0"/>
              <a:t> </a:t>
            </a:r>
            <a:endParaRPr lang="en-US" altLang="en-US" sz="2800" dirty="0">
              <a:latin typeface="黑体" panose="02010609060101010101" pitchFamily="49" charset="-122"/>
            </a:endParaRPr>
          </a:p>
        </p:txBody>
      </p:sp>
      <p:sp>
        <p:nvSpPr>
          <p:cNvPr id="15362" name="Rectangle 2"/>
          <p:cNvSpPr>
            <a:spLocks noGrp="1" noChangeArrowheads="1"/>
          </p:cNvSpPr>
          <p:nvPr>
            <p:ph type="title" idx="4294967295"/>
          </p:nvPr>
        </p:nvSpPr>
        <p:spPr>
          <a:xfrm>
            <a:off x="2826544" y="361952"/>
            <a:ext cx="5003800" cy="563563"/>
          </a:xfrm>
        </p:spPr>
        <p:txBody>
          <a:bodyPr/>
          <a:lstStyle/>
          <a:p>
            <a:r>
              <a:rPr lang="en-US" altLang="zh-CN"/>
              <a:t> </a:t>
            </a:r>
            <a:endParaRPr lang="zh-CN" altLang="en-US"/>
          </a:p>
        </p:txBody>
      </p:sp>
      <p:sp>
        <p:nvSpPr>
          <p:cNvPr id="9" name="AutoShape 11"/>
          <p:cNvSpPr>
            <a:spLocks noChangeArrowheads="1"/>
          </p:cNvSpPr>
          <p:nvPr/>
        </p:nvSpPr>
        <p:spPr bwMode="gray">
          <a:xfrm>
            <a:off x="2716920" y="193862"/>
            <a:ext cx="5689774" cy="508000"/>
          </a:xfrm>
          <a:prstGeom prst="roundRect">
            <a:avLst>
              <a:gd name="adj" fmla="val 15000"/>
            </a:avLst>
          </a:prstGeom>
          <a:solidFill>
            <a:srgbClr val="CCFF66"/>
          </a:solidFill>
          <a:ln w="38100" algn="ctr">
            <a:solidFill>
              <a:schemeClr val="accent1"/>
            </a:solidFill>
            <a:round/>
            <a:headEnd/>
            <a:tailEnd/>
          </a:ln>
        </p:spPr>
        <p:txBody>
          <a:bodyPr anchor="ctr"/>
          <a:lstStyle/>
          <a:p>
            <a:pPr algn="ctr">
              <a:lnSpc>
                <a:spcPct val="115000"/>
              </a:lnSpc>
              <a:buNone/>
            </a:pPr>
            <a:r>
              <a:rPr lang="zh-CN" altLang="en-US" sz="2800" dirty="0"/>
              <a:t>第</a:t>
            </a:r>
            <a:r>
              <a:rPr lang="en-US" altLang="zh-CN" sz="2800" dirty="0"/>
              <a:t>3</a:t>
            </a:r>
            <a:r>
              <a:rPr lang="zh-CN" altLang="en-US" sz="2800" dirty="0"/>
              <a:t>课  列表字典与元组</a:t>
            </a:r>
            <a:endParaRPr lang="en-US" altLang="en-US" sz="2800" dirty="0">
              <a:latin typeface="黑体" panose="02010609060101010101" pitchFamily="49" charset="-122"/>
            </a:endParaRPr>
          </a:p>
        </p:txBody>
      </p:sp>
      <p:sp>
        <p:nvSpPr>
          <p:cNvPr id="2" name="内容占位符 1"/>
          <p:cNvSpPr>
            <a:spLocks noGrp="1"/>
          </p:cNvSpPr>
          <p:nvPr>
            <p:ph idx="1"/>
          </p:nvPr>
        </p:nvSpPr>
        <p:spPr>
          <a:xfrm>
            <a:off x="3760853" y="858544"/>
            <a:ext cx="4645843" cy="4406660"/>
          </a:xfrm>
        </p:spPr>
        <p:txBody>
          <a:bodyPr/>
          <a:lstStyle/>
          <a:p>
            <a:pPr marL="0" indent="0">
              <a:lnSpc>
                <a:spcPct val="150000"/>
              </a:lnSpc>
              <a:spcBef>
                <a:spcPts val="0"/>
              </a:spcBef>
              <a:buNone/>
            </a:pPr>
            <a:r>
              <a:rPr lang="en-US" altLang="zh-CN" dirty="0">
                <a:solidFill>
                  <a:schemeClr val="tx1">
                    <a:lumMod val="60000"/>
                    <a:lumOff val="40000"/>
                  </a:schemeClr>
                </a:solidFill>
                <a:latin typeface="黑体" pitchFamily="2" charset="-122"/>
                <a:ea typeface="黑体" pitchFamily="2" charset="-122"/>
              </a:rPr>
              <a:t>§3.1 </a:t>
            </a:r>
            <a:r>
              <a:rPr lang="zh-CN" altLang="en-US" dirty="0">
                <a:solidFill>
                  <a:schemeClr val="tx1">
                    <a:lumMod val="60000"/>
                    <a:lumOff val="40000"/>
                  </a:schemeClr>
                </a:solidFill>
                <a:latin typeface="黑体" pitchFamily="2" charset="-122"/>
                <a:ea typeface="黑体" pitchFamily="2" charset="-122"/>
              </a:rPr>
              <a:t>	列表与元素访问</a:t>
            </a:r>
          </a:p>
          <a:p>
            <a:pPr marL="0" indent="0">
              <a:lnSpc>
                <a:spcPct val="150000"/>
              </a:lnSpc>
              <a:spcBef>
                <a:spcPts val="0"/>
              </a:spcBef>
              <a:buNone/>
            </a:pPr>
            <a:r>
              <a:rPr lang="en-US" altLang="zh-CN" dirty="0">
                <a:solidFill>
                  <a:srgbClr val="0000FF"/>
                </a:solidFill>
                <a:latin typeface="黑体" pitchFamily="2" charset="-122"/>
                <a:ea typeface="黑体" pitchFamily="2" charset="-122"/>
              </a:rPr>
              <a:t>§3.2 </a:t>
            </a:r>
            <a:r>
              <a:rPr lang="zh-CN" altLang="en-US" dirty="0">
                <a:solidFill>
                  <a:srgbClr val="0000FF"/>
                </a:solidFill>
                <a:latin typeface="黑体" pitchFamily="2" charset="-122"/>
                <a:ea typeface="黑体" pitchFamily="2" charset="-122"/>
              </a:rPr>
              <a:t>操作列表元素</a:t>
            </a:r>
          </a:p>
          <a:p>
            <a:pPr marL="0" indent="0">
              <a:lnSpc>
                <a:spcPct val="150000"/>
              </a:lnSpc>
              <a:spcBef>
                <a:spcPts val="0"/>
              </a:spcBef>
              <a:buNone/>
            </a:pPr>
            <a:r>
              <a:rPr lang="en-US" altLang="zh-CN" dirty="0">
                <a:solidFill>
                  <a:srgbClr val="0000FF"/>
                </a:solidFill>
                <a:latin typeface="黑体" pitchFamily="2" charset="-122"/>
                <a:ea typeface="黑体" pitchFamily="2" charset="-122"/>
              </a:rPr>
              <a:t>§3.3 </a:t>
            </a:r>
            <a:r>
              <a:rPr lang="zh-CN" altLang="en-US" dirty="0">
                <a:solidFill>
                  <a:srgbClr val="0000FF"/>
                </a:solidFill>
                <a:latin typeface="黑体" pitchFamily="2" charset="-122"/>
                <a:ea typeface="黑体" pitchFamily="2" charset="-122"/>
              </a:rPr>
              <a:t>	操作列表</a:t>
            </a:r>
          </a:p>
          <a:p>
            <a:pPr marL="0" indent="0">
              <a:lnSpc>
                <a:spcPct val="150000"/>
              </a:lnSpc>
              <a:spcBef>
                <a:spcPts val="0"/>
              </a:spcBef>
              <a:buNone/>
            </a:pPr>
            <a:r>
              <a:rPr lang="en-US" altLang="zh-CN" dirty="0">
                <a:solidFill>
                  <a:srgbClr val="0000FF"/>
                </a:solidFill>
                <a:latin typeface="黑体" pitchFamily="2" charset="-122"/>
                <a:ea typeface="黑体" pitchFamily="2" charset="-122"/>
              </a:rPr>
              <a:t>§3.4 </a:t>
            </a:r>
            <a:r>
              <a:rPr lang="zh-CN" altLang="en-US" dirty="0">
                <a:solidFill>
                  <a:srgbClr val="0000FF"/>
                </a:solidFill>
                <a:latin typeface="黑体" pitchFamily="2" charset="-122"/>
                <a:ea typeface="黑体" pitchFamily="2" charset="-122"/>
              </a:rPr>
              <a:t>	字典</a:t>
            </a:r>
          </a:p>
          <a:p>
            <a:pPr marL="0" indent="0">
              <a:lnSpc>
                <a:spcPct val="150000"/>
              </a:lnSpc>
              <a:spcBef>
                <a:spcPts val="0"/>
              </a:spcBef>
              <a:buNone/>
            </a:pPr>
            <a:r>
              <a:rPr lang="en-US" altLang="zh-CN" dirty="0">
                <a:solidFill>
                  <a:srgbClr val="0000FF"/>
                </a:solidFill>
                <a:latin typeface="黑体" pitchFamily="2" charset="-122"/>
                <a:ea typeface="黑体" pitchFamily="2" charset="-122"/>
              </a:rPr>
              <a:t>§3.5 </a:t>
            </a:r>
            <a:r>
              <a:rPr lang="zh-CN" altLang="en-US" dirty="0">
                <a:solidFill>
                  <a:srgbClr val="0000FF"/>
                </a:solidFill>
                <a:latin typeface="黑体" pitchFamily="2" charset="-122"/>
                <a:ea typeface="黑体" pitchFamily="2" charset="-122"/>
              </a:rPr>
              <a:t>	元组</a:t>
            </a:r>
          </a:p>
          <a:p>
            <a:pPr marL="0" indent="0">
              <a:lnSpc>
                <a:spcPct val="150000"/>
              </a:lnSpc>
              <a:spcBef>
                <a:spcPts val="0"/>
              </a:spcBef>
              <a:buNone/>
            </a:pPr>
            <a:r>
              <a:rPr lang="en-US" altLang="zh-CN" dirty="0">
                <a:solidFill>
                  <a:srgbClr val="0000FF"/>
                </a:solidFill>
                <a:latin typeface="黑体" pitchFamily="2" charset="-122"/>
                <a:ea typeface="黑体" pitchFamily="2" charset="-122"/>
              </a:rPr>
              <a:t>§3.6 </a:t>
            </a:r>
            <a:r>
              <a:rPr lang="zh-CN" altLang="en-US" dirty="0">
                <a:solidFill>
                  <a:srgbClr val="0000FF"/>
                </a:solidFill>
                <a:latin typeface="黑体" pitchFamily="2" charset="-122"/>
                <a:ea typeface="黑体" pitchFamily="2" charset="-122"/>
              </a:rPr>
              <a:t>	集合</a:t>
            </a:r>
            <a:endParaRPr lang="en-US" altLang="zh-CN" dirty="0">
              <a:solidFill>
                <a:srgbClr val="0000FF"/>
              </a:solidFill>
              <a:latin typeface="黑体" pitchFamily="2" charset="-122"/>
              <a:ea typeface="黑体" pitchFamily="2" charset="-122"/>
            </a:endParaRPr>
          </a:p>
          <a:p>
            <a:pPr marL="0" indent="0">
              <a:lnSpc>
                <a:spcPct val="150000"/>
              </a:lnSpc>
              <a:spcBef>
                <a:spcPts val="0"/>
              </a:spcBef>
              <a:buNone/>
            </a:pPr>
            <a:r>
              <a:rPr lang="en-US" altLang="zh-CN" dirty="0">
                <a:solidFill>
                  <a:srgbClr val="0000FF"/>
                </a:solidFill>
                <a:latin typeface="黑体" pitchFamily="2" charset="-122"/>
                <a:ea typeface="黑体" pitchFamily="2" charset="-122"/>
              </a:rPr>
              <a:t>§3.7 </a:t>
            </a:r>
            <a:r>
              <a:rPr lang="zh-CN" altLang="en-US" dirty="0">
                <a:solidFill>
                  <a:srgbClr val="0000FF"/>
                </a:solidFill>
                <a:latin typeface="黑体" pitchFamily="2" charset="-122"/>
                <a:ea typeface="黑体" pitchFamily="2" charset="-122"/>
              </a:rPr>
              <a:t>综合应用</a:t>
            </a:r>
            <a:endParaRPr lang="zh-CN" altLang="en-US" dirty="0">
              <a:solidFill>
                <a:srgbClr val="0000FF"/>
              </a:solidFill>
              <a:latin typeface="+mn-ea"/>
            </a:endParaRPr>
          </a:p>
        </p:txBody>
      </p:sp>
      <p:sp>
        <p:nvSpPr>
          <p:cNvPr id="3" name="矩形 2"/>
          <p:cNvSpPr/>
          <p:nvPr/>
        </p:nvSpPr>
        <p:spPr>
          <a:xfrm>
            <a:off x="4158221" y="6309320"/>
            <a:ext cx="4572000" cy="338554"/>
          </a:xfrm>
          <a:prstGeom prst="rect">
            <a:avLst/>
          </a:prstGeom>
        </p:spPr>
        <p:txBody>
          <a:bodyPr>
            <a:spAutoFit/>
          </a:bodyPr>
          <a:lstStyle/>
          <a:p>
            <a:r>
              <a:rPr lang="zh-CN" altLang="en-US" sz="1600" dirty="0"/>
              <a:t>https://www.showmeai.tech/article-detail/77</a:t>
            </a:r>
          </a:p>
        </p:txBody>
      </p:sp>
    </p:spTree>
    <p:extLst>
      <p:ext uri="{BB962C8B-B14F-4D97-AF65-F5344CB8AC3E}">
        <p14:creationId xmlns:p14="http://schemas.microsoft.com/office/powerpoint/2010/main" val="2985228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3"/>
          <p:cNvSpPr txBox="1">
            <a:spLocks noChangeArrowheads="1"/>
          </p:cNvSpPr>
          <p:nvPr/>
        </p:nvSpPr>
        <p:spPr bwMode="auto">
          <a:xfrm>
            <a:off x="2033985" y="872718"/>
            <a:ext cx="2088232" cy="461665"/>
          </a:xfrm>
          <a:prstGeom prst="rect">
            <a:avLst/>
          </a:prstGeom>
          <a:solidFill>
            <a:srgbClr val="CCFF66"/>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创建新列表</a:t>
            </a:r>
          </a:p>
        </p:txBody>
      </p:sp>
      <p:sp>
        <p:nvSpPr>
          <p:cNvPr id="2" name="矩形 1"/>
          <p:cNvSpPr/>
          <p:nvPr/>
        </p:nvSpPr>
        <p:spPr>
          <a:xfrm>
            <a:off x="2033985" y="1988842"/>
            <a:ext cx="7560840" cy="1005147"/>
          </a:xfrm>
          <a:prstGeom prst="rect">
            <a:avLst/>
          </a:prstGeom>
        </p:spPr>
        <p:txBody>
          <a:bodyPr wrap="square">
            <a:spAutoFit/>
          </a:bodyPr>
          <a:lstStyle/>
          <a:p>
            <a:pPr>
              <a:lnSpc>
                <a:spcPct val="130000"/>
              </a:lnSpc>
            </a:pPr>
            <a:r>
              <a:rPr lang="zh-CN" altLang="en-US" sz="2400" dirty="0">
                <a:solidFill>
                  <a:schemeClr val="tx1">
                    <a:lumMod val="60000"/>
                    <a:lumOff val="40000"/>
                  </a:schemeClr>
                </a:solidFill>
                <a:latin typeface="Microsoft YaHei" panose="020B0503020204020204" pitchFamily="34" charset="-122"/>
                <a:ea typeface="Microsoft YaHei" panose="020B0503020204020204" pitchFamily="34" charset="-122"/>
              </a:rPr>
              <a:t>    创建一个列表，只要把逗号分隔的不同的数据项使用方括号括起来即可。</a:t>
            </a:r>
            <a:endParaRPr lang="zh-CN" altLang="en-US" sz="2400" dirty="0">
              <a:solidFill>
                <a:schemeClr val="tx1">
                  <a:lumMod val="60000"/>
                  <a:lumOff val="40000"/>
                </a:schemeClr>
              </a:solidFill>
            </a:endParaRPr>
          </a:p>
        </p:txBody>
      </p:sp>
      <p:sp>
        <p:nvSpPr>
          <p:cNvPr id="13" name="矩形 12"/>
          <p:cNvSpPr/>
          <p:nvPr/>
        </p:nvSpPr>
        <p:spPr>
          <a:xfrm>
            <a:off x="2970091" y="3265812"/>
            <a:ext cx="6696235" cy="2012859"/>
          </a:xfrm>
          <a:prstGeom prst="rect">
            <a:avLst/>
          </a:prstGeom>
        </p:spPr>
        <p:txBody>
          <a:bodyPr wrap="square">
            <a:spAutoFit/>
          </a:bodyPr>
          <a:lstStyle/>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list1 = ['python', '</a:t>
            </a:r>
            <a:r>
              <a:rPr lang="en-US" altLang="zh-CN" sz="2400" dirty="0" err="1">
                <a:solidFill>
                  <a:schemeClr val="tx1">
                    <a:lumMod val="60000"/>
                    <a:lumOff val="40000"/>
                  </a:schemeClr>
                </a:solidFill>
                <a:latin typeface="Microsoft YaHei" panose="020B0503020204020204" pitchFamily="34" charset="-122"/>
                <a:ea typeface="Microsoft YaHei" panose="020B0503020204020204" pitchFamily="34" charset="-122"/>
              </a:rPr>
              <a:t>ShowMeAI</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1997, 2022]</a:t>
            </a:r>
          </a:p>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list2 = [1, 2, 3, 4, 5 ]</a:t>
            </a:r>
          </a:p>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list3 = ["a", "b", "c", "d"]</a:t>
            </a:r>
          </a:p>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list4 = []</a:t>
            </a:r>
            <a:endParaRPr lang="zh-CN" altLang="en-US" sz="2400" dirty="0">
              <a:solidFill>
                <a:schemeClr val="tx1">
                  <a:lumMod val="60000"/>
                  <a:lumOff val="40000"/>
                </a:schemeClr>
              </a:solidFill>
            </a:endParaRPr>
          </a:p>
        </p:txBody>
      </p:sp>
      <p:sp>
        <p:nvSpPr>
          <p:cNvPr id="6" name="AutoShape 11"/>
          <p:cNvSpPr>
            <a:spLocks noChangeArrowheads="1"/>
          </p:cNvSpPr>
          <p:nvPr/>
        </p:nvSpPr>
        <p:spPr bwMode="gray">
          <a:xfrm>
            <a:off x="3726173" y="188640"/>
            <a:ext cx="4243262" cy="491844"/>
          </a:xfrm>
          <a:prstGeom prst="roundRect">
            <a:avLst>
              <a:gd name="adj" fmla="val 27696"/>
            </a:avLst>
          </a:prstGeom>
          <a:solidFill>
            <a:schemeClr val="accent1">
              <a:lumMod val="40000"/>
              <a:lumOff val="60000"/>
            </a:schemeClr>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§3.3 </a:t>
            </a:r>
            <a:r>
              <a:rPr lang="zh-CN" altLang="en-US" sz="2800" dirty="0">
                <a:solidFill>
                  <a:srgbClr val="0000FF"/>
                </a:solidFill>
                <a:latin typeface="黑体" pitchFamily="2" charset="-122"/>
                <a:ea typeface="黑体" pitchFamily="2" charset="-122"/>
              </a:rPr>
              <a:t>操作列表</a:t>
            </a:r>
          </a:p>
        </p:txBody>
      </p:sp>
      <p:sp>
        <p:nvSpPr>
          <p:cNvPr id="9" name="Rectangle 3"/>
          <p:cNvSpPr txBox="1">
            <a:spLocks noChangeArrowheads="1"/>
          </p:cNvSpPr>
          <p:nvPr/>
        </p:nvSpPr>
        <p:spPr bwMode="auto">
          <a:xfrm>
            <a:off x="2394025" y="1433658"/>
            <a:ext cx="2412268"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buFont typeface="Wingdings" panose="05000000000000000000" pitchFamily="2" charset="2"/>
              <a:buChar char="Ø"/>
            </a:pPr>
            <a:r>
              <a:rPr lang="en-US" altLang="zh-CN" dirty="0"/>
              <a:t>(1)</a:t>
            </a:r>
            <a:r>
              <a:rPr lang="zh-CN" altLang="en-US" dirty="0">
                <a:solidFill>
                  <a:schemeClr val="tx1">
                    <a:lumMod val="60000"/>
                    <a:lumOff val="40000"/>
                  </a:schemeClr>
                </a:solidFill>
              </a:rPr>
              <a:t>直接创建</a:t>
            </a:r>
          </a:p>
        </p:txBody>
      </p:sp>
    </p:spTree>
    <p:extLst>
      <p:ext uri="{BB962C8B-B14F-4D97-AF65-F5344CB8AC3E}">
        <p14:creationId xmlns:p14="http://schemas.microsoft.com/office/powerpoint/2010/main" val="222123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3"/>
          <p:cNvSpPr txBox="1">
            <a:spLocks noChangeArrowheads="1"/>
          </p:cNvSpPr>
          <p:nvPr/>
        </p:nvSpPr>
        <p:spPr bwMode="auto">
          <a:xfrm>
            <a:off x="2033985" y="872718"/>
            <a:ext cx="2088232" cy="461665"/>
          </a:xfrm>
          <a:prstGeom prst="rect">
            <a:avLst/>
          </a:prstGeom>
          <a:solidFill>
            <a:srgbClr val="CCFF66"/>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创建新列表</a:t>
            </a:r>
          </a:p>
        </p:txBody>
      </p:sp>
      <p:sp>
        <p:nvSpPr>
          <p:cNvPr id="6" name="AutoShape 11"/>
          <p:cNvSpPr>
            <a:spLocks noChangeArrowheads="1"/>
          </p:cNvSpPr>
          <p:nvPr/>
        </p:nvSpPr>
        <p:spPr bwMode="gray">
          <a:xfrm>
            <a:off x="3726173" y="188640"/>
            <a:ext cx="4243262" cy="491844"/>
          </a:xfrm>
          <a:prstGeom prst="roundRect">
            <a:avLst>
              <a:gd name="adj" fmla="val 27696"/>
            </a:avLst>
          </a:prstGeom>
          <a:solidFill>
            <a:schemeClr val="accent1">
              <a:lumMod val="40000"/>
              <a:lumOff val="60000"/>
            </a:schemeClr>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§3.3 </a:t>
            </a:r>
            <a:r>
              <a:rPr lang="zh-CN" altLang="en-US" sz="2800" dirty="0">
                <a:solidFill>
                  <a:srgbClr val="0000FF"/>
                </a:solidFill>
                <a:latin typeface="黑体" pitchFamily="2" charset="-122"/>
                <a:ea typeface="黑体" pitchFamily="2" charset="-122"/>
              </a:rPr>
              <a:t>操作列表</a:t>
            </a:r>
          </a:p>
        </p:txBody>
      </p:sp>
      <p:sp>
        <p:nvSpPr>
          <p:cNvPr id="9" name="矩形 8"/>
          <p:cNvSpPr/>
          <p:nvPr/>
        </p:nvSpPr>
        <p:spPr>
          <a:xfrm>
            <a:off x="3438143" y="2016111"/>
            <a:ext cx="3719801" cy="85093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numbers = list(</a:t>
            </a:r>
            <a:r>
              <a:rPr lang="en-US" altLang="zh-CN" sz="2000" dirty="0">
                <a:solidFill>
                  <a:srgbClr val="FF0000"/>
                </a:solidFill>
              </a:rPr>
              <a:t>range(1, 6)</a:t>
            </a:r>
            <a:r>
              <a:rPr lang="en-US" altLang="zh-CN" sz="2000" dirty="0"/>
              <a:t>)</a:t>
            </a:r>
          </a:p>
          <a:p>
            <a:pPr>
              <a:lnSpc>
                <a:spcPct val="130000"/>
              </a:lnSpc>
            </a:pPr>
            <a:r>
              <a:rPr lang="en-US" altLang="zh-CN" sz="2000" dirty="0"/>
              <a:t>print(numbers)</a:t>
            </a:r>
            <a:endParaRPr lang="zh-CN" altLang="en-US" sz="2000" dirty="0"/>
          </a:p>
        </p:txBody>
      </p:sp>
      <p:sp>
        <p:nvSpPr>
          <p:cNvPr id="10" name="Rectangle 3"/>
          <p:cNvSpPr txBox="1">
            <a:spLocks noChangeArrowheads="1"/>
          </p:cNvSpPr>
          <p:nvPr/>
        </p:nvSpPr>
        <p:spPr bwMode="auto">
          <a:xfrm>
            <a:off x="2394025" y="1433658"/>
            <a:ext cx="5328236"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dirty="0"/>
              <a:t>(2)</a:t>
            </a:r>
            <a:r>
              <a:rPr lang="zh-CN" altLang="en-US" dirty="0"/>
              <a:t>使用</a:t>
            </a:r>
            <a:r>
              <a:rPr lang="en-US" altLang="zh-CN" dirty="0"/>
              <a:t>range() </a:t>
            </a:r>
            <a:r>
              <a:rPr lang="zh-CN" altLang="en-US" dirty="0"/>
              <a:t>创建数字列表</a:t>
            </a:r>
            <a:endParaRPr lang="en-US" altLang="en-US" kern="0" dirty="0">
              <a:solidFill>
                <a:schemeClr val="tx2">
                  <a:lumMod val="50000"/>
                </a:schemeClr>
              </a:solidFill>
              <a:latin typeface="黑体" panose="02010609060101010101" pitchFamily="49" charset="-122"/>
              <a:ea typeface="黑体" panose="02010609060101010101" pitchFamily="49" charset="-122"/>
            </a:endParaRPr>
          </a:p>
        </p:txBody>
      </p:sp>
      <p:sp>
        <p:nvSpPr>
          <p:cNvPr id="11" name="Rectangle 3"/>
          <p:cNvSpPr txBox="1">
            <a:spLocks noChangeArrowheads="1"/>
          </p:cNvSpPr>
          <p:nvPr/>
        </p:nvSpPr>
        <p:spPr bwMode="auto">
          <a:xfrm>
            <a:off x="2502037" y="3012843"/>
            <a:ext cx="5328236"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dirty="0"/>
              <a:t>(3)</a:t>
            </a:r>
            <a:r>
              <a:rPr lang="zh-CN" altLang="en-US" dirty="0"/>
              <a:t>利用列表推导式创建新列表</a:t>
            </a:r>
            <a:endParaRPr lang="en-US" altLang="en-US" kern="0" dirty="0">
              <a:solidFill>
                <a:schemeClr val="tx2">
                  <a:lumMod val="50000"/>
                </a:schemeClr>
              </a:solidFill>
              <a:latin typeface="黑体" panose="02010609060101010101" pitchFamily="49" charset="-122"/>
              <a:ea typeface="黑体" panose="02010609060101010101" pitchFamily="49" charset="-122"/>
            </a:endParaRPr>
          </a:p>
        </p:txBody>
      </p:sp>
      <p:sp>
        <p:nvSpPr>
          <p:cNvPr id="12" name="矩形 11"/>
          <p:cNvSpPr/>
          <p:nvPr/>
        </p:nvSpPr>
        <p:spPr>
          <a:xfrm>
            <a:off x="3438141" y="3600201"/>
            <a:ext cx="5580620" cy="85093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list1 = [ </a:t>
            </a:r>
            <a:r>
              <a:rPr lang="en-US" altLang="zh-CN" sz="2000" dirty="0" err="1">
                <a:solidFill>
                  <a:srgbClr val="FF0000"/>
                </a:solidFill>
              </a:rPr>
              <a:t>i</a:t>
            </a:r>
            <a:r>
              <a:rPr lang="en-US" altLang="zh-CN" sz="2000" dirty="0">
                <a:solidFill>
                  <a:srgbClr val="FF0000"/>
                </a:solidFill>
              </a:rPr>
              <a:t> for </a:t>
            </a:r>
            <a:r>
              <a:rPr lang="en-US" altLang="zh-CN" sz="2000" dirty="0" err="1">
                <a:solidFill>
                  <a:srgbClr val="FF0000"/>
                </a:solidFill>
              </a:rPr>
              <a:t>i</a:t>
            </a:r>
            <a:r>
              <a:rPr lang="en-US" altLang="zh-CN" sz="2000" dirty="0">
                <a:solidFill>
                  <a:srgbClr val="FF0000"/>
                </a:solidFill>
              </a:rPr>
              <a:t> in range(1, 11)</a:t>
            </a:r>
            <a:r>
              <a:rPr lang="en-US" altLang="zh-CN" sz="2000" dirty="0"/>
              <a:t>]</a:t>
            </a:r>
          </a:p>
          <a:p>
            <a:pPr>
              <a:lnSpc>
                <a:spcPct val="130000"/>
              </a:lnSpc>
            </a:pPr>
            <a:r>
              <a:rPr lang="en-US" altLang="zh-CN" sz="2000" dirty="0"/>
              <a:t>list1</a:t>
            </a:r>
            <a:endParaRPr lang="zh-CN" altLang="en-US" sz="2000" dirty="0"/>
          </a:p>
        </p:txBody>
      </p:sp>
      <p:sp>
        <p:nvSpPr>
          <p:cNvPr id="14" name="矩形 13"/>
          <p:cNvSpPr/>
          <p:nvPr/>
        </p:nvSpPr>
        <p:spPr>
          <a:xfrm>
            <a:off x="3438141" y="4555322"/>
            <a:ext cx="5580620" cy="85093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squares1 = [ </a:t>
            </a:r>
            <a:r>
              <a:rPr lang="en-US" altLang="zh-CN" sz="2000" dirty="0">
                <a:solidFill>
                  <a:srgbClr val="FF0000"/>
                </a:solidFill>
              </a:rPr>
              <a:t>value**2</a:t>
            </a:r>
            <a:r>
              <a:rPr lang="en-US" altLang="zh-CN" sz="2000" dirty="0"/>
              <a:t> for value in range(1, 11)]</a:t>
            </a:r>
          </a:p>
          <a:p>
            <a:pPr>
              <a:lnSpc>
                <a:spcPct val="130000"/>
              </a:lnSpc>
            </a:pPr>
            <a:r>
              <a:rPr lang="en-US" altLang="zh-CN" sz="2000" dirty="0"/>
              <a:t>squares1</a:t>
            </a:r>
            <a:endParaRPr lang="zh-CN" altLang="en-US" sz="2000" dirty="0"/>
          </a:p>
        </p:txBody>
      </p:sp>
      <p:sp>
        <p:nvSpPr>
          <p:cNvPr id="15" name="矩形 14"/>
          <p:cNvSpPr/>
          <p:nvPr/>
        </p:nvSpPr>
        <p:spPr>
          <a:xfrm>
            <a:off x="3438141" y="5510443"/>
            <a:ext cx="5580620" cy="85093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squares2 = [ </a:t>
            </a:r>
            <a:r>
              <a:rPr lang="en-US" altLang="zh-CN" sz="2000" dirty="0" err="1"/>
              <a:t>i</a:t>
            </a:r>
            <a:r>
              <a:rPr lang="en-US" altLang="zh-CN" sz="2000" dirty="0"/>
              <a:t>**2 for </a:t>
            </a:r>
            <a:r>
              <a:rPr lang="en-US" altLang="zh-CN" sz="2000" dirty="0" err="1"/>
              <a:t>i</a:t>
            </a:r>
            <a:r>
              <a:rPr lang="en-US" altLang="zh-CN" sz="2000" dirty="0"/>
              <a:t> in list1]</a:t>
            </a:r>
          </a:p>
          <a:p>
            <a:pPr>
              <a:lnSpc>
                <a:spcPct val="130000"/>
              </a:lnSpc>
            </a:pPr>
            <a:r>
              <a:rPr lang="en-US" altLang="zh-CN" sz="2000" dirty="0"/>
              <a:t>squares2</a:t>
            </a:r>
            <a:endParaRPr lang="zh-CN" altLang="en-US" sz="2000" dirty="0"/>
          </a:p>
        </p:txBody>
      </p:sp>
      <p:pic>
        <p:nvPicPr>
          <p:cNvPr id="3" name="图片 2"/>
          <p:cNvPicPr>
            <a:picLocks noChangeAspect="1"/>
          </p:cNvPicPr>
          <p:nvPr/>
        </p:nvPicPr>
        <p:blipFill>
          <a:blip r:embed="rId3"/>
          <a:stretch>
            <a:fillRect/>
          </a:stretch>
        </p:blipFill>
        <p:spPr>
          <a:xfrm>
            <a:off x="4626275" y="944726"/>
            <a:ext cx="5257143" cy="5742857"/>
          </a:xfrm>
          <a:prstGeom prst="rect">
            <a:avLst/>
          </a:prstGeom>
          <a:ln w="28575">
            <a:solidFill>
              <a:srgbClr val="0070C0"/>
            </a:solidFill>
          </a:ln>
        </p:spPr>
      </p:pic>
    </p:spTree>
    <p:extLst>
      <p:ext uri="{BB962C8B-B14F-4D97-AF65-F5344CB8AC3E}">
        <p14:creationId xmlns:p14="http://schemas.microsoft.com/office/powerpoint/2010/main" val="167363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3"/>
          <p:cNvSpPr txBox="1">
            <a:spLocks noChangeArrowheads="1"/>
          </p:cNvSpPr>
          <p:nvPr/>
        </p:nvSpPr>
        <p:spPr bwMode="auto">
          <a:xfrm>
            <a:off x="2033985" y="872718"/>
            <a:ext cx="2088232" cy="461665"/>
          </a:xfrm>
          <a:prstGeom prst="rect">
            <a:avLst/>
          </a:prstGeom>
          <a:solidFill>
            <a:srgbClr val="CCFF66"/>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创建新列表</a:t>
            </a:r>
          </a:p>
        </p:txBody>
      </p:sp>
      <p:sp>
        <p:nvSpPr>
          <p:cNvPr id="6" name="AutoShape 11"/>
          <p:cNvSpPr>
            <a:spLocks noChangeArrowheads="1"/>
          </p:cNvSpPr>
          <p:nvPr/>
        </p:nvSpPr>
        <p:spPr bwMode="gray">
          <a:xfrm>
            <a:off x="3726173" y="188640"/>
            <a:ext cx="4243262" cy="491844"/>
          </a:xfrm>
          <a:prstGeom prst="roundRect">
            <a:avLst>
              <a:gd name="adj" fmla="val 27696"/>
            </a:avLst>
          </a:prstGeom>
          <a:solidFill>
            <a:schemeClr val="accent1">
              <a:lumMod val="40000"/>
              <a:lumOff val="60000"/>
            </a:schemeClr>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§3.3 </a:t>
            </a:r>
            <a:r>
              <a:rPr lang="zh-CN" altLang="en-US" sz="2800" dirty="0">
                <a:solidFill>
                  <a:srgbClr val="0000FF"/>
                </a:solidFill>
                <a:latin typeface="黑体" pitchFamily="2" charset="-122"/>
                <a:ea typeface="黑体" pitchFamily="2" charset="-122"/>
              </a:rPr>
              <a:t>操作列表</a:t>
            </a:r>
          </a:p>
        </p:txBody>
      </p:sp>
      <p:sp>
        <p:nvSpPr>
          <p:cNvPr id="10" name="Rectangle 3"/>
          <p:cNvSpPr txBox="1">
            <a:spLocks noChangeArrowheads="1"/>
          </p:cNvSpPr>
          <p:nvPr/>
        </p:nvSpPr>
        <p:spPr bwMode="auto">
          <a:xfrm>
            <a:off x="2394025" y="1433658"/>
            <a:ext cx="3924436"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en-US" altLang="zh-CN" dirty="0"/>
              <a:t>(4)</a:t>
            </a:r>
            <a:r>
              <a:rPr lang="zh-CN" altLang="en-US" dirty="0"/>
              <a:t>使用列表的一部分</a:t>
            </a:r>
            <a:endParaRPr lang="en-US" altLang="en-US" kern="0" dirty="0">
              <a:solidFill>
                <a:schemeClr val="tx2">
                  <a:lumMod val="50000"/>
                </a:schemeClr>
              </a:solidFill>
              <a:latin typeface="黑体" panose="02010609060101010101" pitchFamily="49" charset="-122"/>
              <a:ea typeface="黑体" panose="02010609060101010101" pitchFamily="49" charset="-122"/>
            </a:endParaRPr>
          </a:p>
        </p:txBody>
      </p:sp>
      <p:sp>
        <p:nvSpPr>
          <p:cNvPr id="13" name="Rectangle 3"/>
          <p:cNvSpPr txBox="1">
            <a:spLocks noChangeArrowheads="1"/>
          </p:cNvSpPr>
          <p:nvPr/>
        </p:nvSpPr>
        <p:spPr bwMode="auto">
          <a:xfrm>
            <a:off x="2394025" y="1916277"/>
            <a:ext cx="1188132"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marL="0" indent="0">
              <a:lnSpc>
                <a:spcPct val="115000"/>
              </a:lnSpc>
              <a:buNone/>
            </a:pPr>
            <a:r>
              <a:rPr lang="en-US" altLang="zh-CN" dirty="0">
                <a:solidFill>
                  <a:schemeClr val="accent2">
                    <a:lumMod val="75000"/>
                  </a:schemeClr>
                </a:solidFill>
              </a:rPr>
              <a:t>I.</a:t>
            </a:r>
            <a:r>
              <a:rPr lang="zh-CN" altLang="en-US" dirty="0">
                <a:solidFill>
                  <a:schemeClr val="accent2">
                    <a:lumMod val="75000"/>
                  </a:schemeClr>
                </a:solidFill>
              </a:rPr>
              <a:t>切片</a:t>
            </a:r>
            <a:endParaRPr lang="en-US" altLang="en-US" kern="0" dirty="0">
              <a:solidFill>
                <a:schemeClr val="accent2">
                  <a:lumMod val="75000"/>
                </a:schemeClr>
              </a:solidFill>
              <a:latin typeface="黑体" panose="02010609060101010101" pitchFamily="49" charset="-122"/>
              <a:ea typeface="黑体" panose="02010609060101010101" pitchFamily="49" charset="-122"/>
            </a:endParaRPr>
          </a:p>
        </p:txBody>
      </p:sp>
      <p:sp>
        <p:nvSpPr>
          <p:cNvPr id="16" name="矩形 15"/>
          <p:cNvSpPr/>
          <p:nvPr/>
        </p:nvSpPr>
        <p:spPr>
          <a:xfrm>
            <a:off x="3437821" y="3501010"/>
            <a:ext cx="6192688" cy="169277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players = ['</a:t>
            </a:r>
            <a:r>
              <a:rPr lang="en-US" altLang="zh-CN" sz="2000" dirty="0" err="1"/>
              <a:t>charles</a:t>
            </a:r>
            <a:r>
              <a:rPr lang="en-US" altLang="zh-CN" sz="2000" dirty="0"/>
              <a:t>', '</a:t>
            </a:r>
            <a:r>
              <a:rPr lang="en-US" altLang="zh-CN" sz="2000" dirty="0" err="1"/>
              <a:t>martina</a:t>
            </a:r>
            <a:r>
              <a:rPr lang="en-US" altLang="zh-CN" sz="2000" dirty="0"/>
              <a:t>', '</a:t>
            </a:r>
            <a:r>
              <a:rPr lang="en-US" altLang="zh-CN" sz="2000" dirty="0" err="1"/>
              <a:t>michael</a:t>
            </a:r>
            <a:r>
              <a:rPr lang="en-US" altLang="zh-CN" sz="2000" dirty="0"/>
              <a:t>', '</a:t>
            </a:r>
            <a:r>
              <a:rPr lang="en-US" altLang="zh-CN" sz="2000" dirty="0" err="1"/>
              <a:t>florence</a:t>
            </a:r>
            <a:r>
              <a:rPr lang="en-US" altLang="zh-CN" sz="2000" dirty="0"/>
              <a:t>', '</a:t>
            </a:r>
            <a:r>
              <a:rPr lang="en-US" altLang="zh-CN" sz="2000" dirty="0" err="1"/>
              <a:t>eli</a:t>
            </a:r>
            <a:r>
              <a:rPr lang="en-US" altLang="zh-CN" sz="2000" dirty="0"/>
              <a:t>']</a:t>
            </a:r>
          </a:p>
          <a:p>
            <a:pPr>
              <a:lnSpc>
                <a:spcPct val="130000"/>
              </a:lnSpc>
            </a:pPr>
            <a:r>
              <a:rPr lang="en-US" altLang="zh-CN" sz="2000" dirty="0"/>
              <a:t>print("Here are the first three players on my team:")</a:t>
            </a:r>
          </a:p>
          <a:p>
            <a:pPr>
              <a:lnSpc>
                <a:spcPct val="130000"/>
              </a:lnSpc>
            </a:pPr>
            <a:r>
              <a:rPr lang="en-US" altLang="zh-CN" sz="2000" dirty="0"/>
              <a:t>for player in players[</a:t>
            </a:r>
            <a:r>
              <a:rPr lang="en-US" altLang="zh-CN" sz="2000" dirty="0">
                <a:solidFill>
                  <a:srgbClr val="FF0000"/>
                </a:solidFill>
              </a:rPr>
              <a:t>:3</a:t>
            </a:r>
            <a:r>
              <a:rPr lang="en-US" altLang="zh-CN" sz="2000" dirty="0"/>
              <a:t>]:</a:t>
            </a:r>
          </a:p>
          <a:p>
            <a:pPr>
              <a:lnSpc>
                <a:spcPct val="130000"/>
              </a:lnSpc>
            </a:pPr>
            <a:r>
              <a:rPr lang="en-US" altLang="zh-CN" sz="2000" dirty="0"/>
              <a:t>    print(</a:t>
            </a:r>
            <a:r>
              <a:rPr lang="en-US" altLang="zh-CN" sz="2000" dirty="0" err="1"/>
              <a:t>player.title</a:t>
            </a:r>
            <a:r>
              <a:rPr lang="en-US" altLang="zh-CN" sz="2000" dirty="0"/>
              <a:t>())</a:t>
            </a:r>
            <a:endParaRPr lang="zh-CN" altLang="en-US" sz="2000" dirty="0"/>
          </a:p>
        </p:txBody>
      </p:sp>
      <p:sp>
        <p:nvSpPr>
          <p:cNvPr id="17" name="矩形 16"/>
          <p:cNvSpPr/>
          <p:nvPr/>
        </p:nvSpPr>
        <p:spPr>
          <a:xfrm>
            <a:off x="3443647" y="1988842"/>
            <a:ext cx="6187182" cy="85093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players = ['</a:t>
            </a:r>
            <a:r>
              <a:rPr lang="en-US" altLang="zh-CN" sz="2000" dirty="0" err="1"/>
              <a:t>charles</a:t>
            </a:r>
            <a:r>
              <a:rPr lang="en-US" altLang="zh-CN" sz="2000" dirty="0"/>
              <a:t>', '</a:t>
            </a:r>
            <a:r>
              <a:rPr lang="en-US" altLang="zh-CN" sz="2000" dirty="0" err="1"/>
              <a:t>martina</a:t>
            </a:r>
            <a:r>
              <a:rPr lang="en-US" altLang="zh-CN" sz="2000" dirty="0"/>
              <a:t>', '</a:t>
            </a:r>
            <a:r>
              <a:rPr lang="en-US" altLang="zh-CN" sz="2000" dirty="0" err="1"/>
              <a:t>michael</a:t>
            </a:r>
            <a:r>
              <a:rPr lang="en-US" altLang="zh-CN" sz="2000" dirty="0"/>
              <a:t>', '</a:t>
            </a:r>
            <a:r>
              <a:rPr lang="en-US" altLang="zh-CN" sz="2000" dirty="0" err="1"/>
              <a:t>florence</a:t>
            </a:r>
            <a:r>
              <a:rPr lang="en-US" altLang="zh-CN" sz="2000" dirty="0"/>
              <a:t>', '</a:t>
            </a:r>
            <a:r>
              <a:rPr lang="en-US" altLang="zh-CN" sz="2000" dirty="0" err="1"/>
              <a:t>eli</a:t>
            </a:r>
            <a:r>
              <a:rPr lang="en-US" altLang="zh-CN" sz="2000" dirty="0"/>
              <a:t>']</a:t>
            </a:r>
          </a:p>
          <a:p>
            <a:pPr>
              <a:lnSpc>
                <a:spcPct val="130000"/>
              </a:lnSpc>
            </a:pPr>
            <a:r>
              <a:rPr lang="en-US" altLang="zh-CN" sz="2000" dirty="0"/>
              <a:t>players[</a:t>
            </a:r>
            <a:r>
              <a:rPr lang="en-US" altLang="zh-CN" sz="2000" dirty="0">
                <a:solidFill>
                  <a:srgbClr val="FF0000"/>
                </a:solidFill>
              </a:rPr>
              <a:t>0:3</a:t>
            </a:r>
            <a:r>
              <a:rPr lang="en-US" altLang="zh-CN" sz="2000" dirty="0"/>
              <a:t>]</a:t>
            </a:r>
            <a:endParaRPr lang="zh-CN" altLang="en-US" sz="2000" dirty="0"/>
          </a:p>
        </p:txBody>
      </p:sp>
      <p:sp>
        <p:nvSpPr>
          <p:cNvPr id="18" name="Rectangle 3"/>
          <p:cNvSpPr txBox="1">
            <a:spLocks noChangeArrowheads="1"/>
          </p:cNvSpPr>
          <p:nvPr/>
        </p:nvSpPr>
        <p:spPr bwMode="auto">
          <a:xfrm>
            <a:off x="2394025" y="2983601"/>
            <a:ext cx="1907856"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marL="0" indent="0">
              <a:lnSpc>
                <a:spcPct val="115000"/>
              </a:lnSpc>
              <a:buNone/>
            </a:pPr>
            <a:r>
              <a:rPr lang="en-US" altLang="zh-CN" dirty="0">
                <a:solidFill>
                  <a:schemeClr val="accent2">
                    <a:lumMod val="75000"/>
                  </a:schemeClr>
                </a:solidFill>
              </a:rPr>
              <a:t>II.</a:t>
            </a:r>
            <a:r>
              <a:rPr lang="zh-CN" altLang="en-US" dirty="0">
                <a:solidFill>
                  <a:schemeClr val="accent2">
                    <a:lumMod val="75000"/>
                  </a:schemeClr>
                </a:solidFill>
              </a:rPr>
              <a:t>遍历切片</a:t>
            </a:r>
            <a:endParaRPr lang="en-US" altLang="en-US" kern="0" dirty="0">
              <a:solidFill>
                <a:schemeClr val="accent2">
                  <a:lumMod val="75000"/>
                </a:schemeClr>
              </a:solidFill>
              <a:latin typeface="黑体" panose="02010609060101010101" pitchFamily="49" charset="-122"/>
              <a:ea typeface="黑体" panose="02010609060101010101" pitchFamily="49" charset="-122"/>
            </a:endParaRPr>
          </a:p>
        </p:txBody>
      </p:sp>
      <p:sp>
        <p:nvSpPr>
          <p:cNvPr id="19" name="Rectangle 3"/>
          <p:cNvSpPr txBox="1">
            <a:spLocks noChangeArrowheads="1"/>
          </p:cNvSpPr>
          <p:nvPr/>
        </p:nvSpPr>
        <p:spPr bwMode="auto">
          <a:xfrm>
            <a:off x="2394025" y="5262000"/>
            <a:ext cx="2087978"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marL="0" indent="0">
              <a:lnSpc>
                <a:spcPct val="115000"/>
              </a:lnSpc>
              <a:buNone/>
            </a:pPr>
            <a:r>
              <a:rPr lang="en-US" altLang="zh-CN" dirty="0">
                <a:solidFill>
                  <a:schemeClr val="accent2">
                    <a:lumMod val="75000"/>
                  </a:schemeClr>
                </a:solidFill>
              </a:rPr>
              <a:t>III.</a:t>
            </a:r>
            <a:r>
              <a:rPr lang="zh-CN" altLang="en-US" dirty="0">
                <a:solidFill>
                  <a:schemeClr val="accent2">
                    <a:lumMod val="75000"/>
                  </a:schemeClr>
                </a:solidFill>
              </a:rPr>
              <a:t>复制列表</a:t>
            </a:r>
            <a:endParaRPr lang="en-US" altLang="en-US" kern="0" dirty="0">
              <a:solidFill>
                <a:schemeClr val="accent2">
                  <a:lumMod val="75000"/>
                </a:schemeClr>
              </a:solidFill>
              <a:latin typeface="黑体" panose="02010609060101010101" pitchFamily="49" charset="-122"/>
              <a:ea typeface="黑体" panose="02010609060101010101" pitchFamily="49" charset="-122"/>
            </a:endParaRPr>
          </a:p>
        </p:txBody>
      </p:sp>
      <p:sp>
        <p:nvSpPr>
          <p:cNvPr id="20" name="矩形 19"/>
          <p:cNvSpPr/>
          <p:nvPr/>
        </p:nvSpPr>
        <p:spPr>
          <a:xfrm>
            <a:off x="3443647" y="5813397"/>
            <a:ext cx="6187182" cy="850939"/>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err="1"/>
              <a:t>my_foods</a:t>
            </a:r>
            <a:r>
              <a:rPr lang="en-US" altLang="zh-CN" sz="2000" dirty="0"/>
              <a:t> = ['pizza', 'falafel', 'carrot cake']</a:t>
            </a:r>
          </a:p>
          <a:p>
            <a:pPr>
              <a:lnSpc>
                <a:spcPct val="130000"/>
              </a:lnSpc>
            </a:pPr>
            <a:r>
              <a:rPr lang="en-US" altLang="zh-CN" sz="2000" dirty="0" err="1">
                <a:solidFill>
                  <a:srgbClr val="FF0000"/>
                </a:solidFill>
              </a:rPr>
              <a:t>friend_foods</a:t>
            </a:r>
            <a:r>
              <a:rPr lang="en-US" altLang="zh-CN" sz="2000" dirty="0">
                <a:solidFill>
                  <a:srgbClr val="FF0000"/>
                </a:solidFill>
              </a:rPr>
              <a:t> = </a:t>
            </a:r>
            <a:r>
              <a:rPr lang="en-US" altLang="zh-CN" sz="2000" dirty="0" err="1">
                <a:solidFill>
                  <a:srgbClr val="FF0000"/>
                </a:solidFill>
              </a:rPr>
              <a:t>my_foods</a:t>
            </a:r>
            <a:r>
              <a:rPr lang="en-US" altLang="zh-CN" sz="2000" dirty="0">
                <a:solidFill>
                  <a:srgbClr val="FF0000"/>
                </a:solidFill>
              </a:rPr>
              <a:t>[:]</a:t>
            </a:r>
            <a:endParaRPr lang="zh-CN" altLang="en-US" sz="2000" dirty="0">
              <a:solidFill>
                <a:srgbClr val="FF0000"/>
              </a:solidFill>
            </a:endParaRPr>
          </a:p>
        </p:txBody>
      </p:sp>
      <p:pic>
        <p:nvPicPr>
          <p:cNvPr id="4" name="图片 3"/>
          <p:cNvPicPr>
            <a:picLocks noChangeAspect="1"/>
          </p:cNvPicPr>
          <p:nvPr/>
        </p:nvPicPr>
        <p:blipFill>
          <a:blip r:embed="rId3"/>
          <a:stretch>
            <a:fillRect/>
          </a:stretch>
        </p:blipFill>
        <p:spPr>
          <a:xfrm>
            <a:off x="4122219" y="285824"/>
            <a:ext cx="5723809" cy="6361905"/>
          </a:xfrm>
          <a:prstGeom prst="rect">
            <a:avLst/>
          </a:prstGeom>
          <a:ln w="38100">
            <a:solidFill>
              <a:srgbClr val="0070C0"/>
            </a:solidFill>
          </a:ln>
        </p:spPr>
      </p:pic>
    </p:spTree>
    <p:extLst>
      <p:ext uri="{BB962C8B-B14F-4D97-AF65-F5344CB8AC3E}">
        <p14:creationId xmlns:p14="http://schemas.microsoft.com/office/powerpoint/2010/main" val="190953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animBg="1"/>
      <p:bldP spid="17" grpId="0" animBg="1"/>
      <p:bldP spid="18" grpId="0"/>
      <p:bldP spid="19" grpId="0"/>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1"/>
          <p:cNvSpPr>
            <a:spLocks noChangeArrowheads="1"/>
          </p:cNvSpPr>
          <p:nvPr/>
        </p:nvSpPr>
        <p:spPr bwMode="gray">
          <a:xfrm>
            <a:off x="3402138" y="188640"/>
            <a:ext cx="3627188" cy="508000"/>
          </a:xfrm>
          <a:prstGeom prst="roundRect">
            <a:avLst>
              <a:gd name="adj" fmla="val 26667"/>
            </a:avLst>
          </a:prstGeom>
          <a:solidFill>
            <a:srgbClr val="CCFF66"/>
          </a:solidFill>
          <a:ln w="38100" algn="ctr">
            <a:solidFill>
              <a:srgbClr val="0000FF"/>
            </a:solidFill>
            <a:round/>
            <a:headEnd/>
            <a:tailEnd/>
          </a:ln>
        </p:spPr>
        <p:txBody>
          <a:bodyPr anchor="ctr"/>
          <a:lstStyle/>
          <a:p>
            <a:pPr algn="ctr">
              <a:lnSpc>
                <a:spcPct val="90000"/>
              </a:lnSpc>
              <a:defRPr/>
            </a:pPr>
            <a:r>
              <a:rPr lang="en-US" altLang="zh-CN" dirty="0"/>
              <a:t>Python</a:t>
            </a:r>
            <a:r>
              <a:rPr lang="zh-CN" altLang="en-US" dirty="0">
                <a:solidFill>
                  <a:srgbClr val="0000CC"/>
                </a:solidFill>
                <a:effectLst>
                  <a:outerShdw blurRad="38100" dist="38100" dir="2700000" algn="tl">
                    <a:srgbClr val="000000"/>
                  </a:outerShdw>
                </a:effectLst>
                <a:latin typeface="隶书" pitchFamily="49" charset="-122"/>
                <a:ea typeface="隶书" pitchFamily="49" charset="-122"/>
              </a:rPr>
              <a:t>简介</a:t>
            </a:r>
          </a:p>
        </p:txBody>
      </p:sp>
      <p:sp>
        <p:nvSpPr>
          <p:cNvPr id="9" name="矩形 8"/>
          <p:cNvSpPr/>
          <p:nvPr/>
        </p:nvSpPr>
        <p:spPr>
          <a:xfrm>
            <a:off x="1817961" y="2539355"/>
            <a:ext cx="1404156" cy="461665"/>
          </a:xfrm>
          <a:prstGeom prst="rect">
            <a:avLst/>
          </a:prstGeom>
        </p:spPr>
        <p:txBody>
          <a:bodyPr wrap="square">
            <a:spAutoFit/>
          </a:bodyPr>
          <a:lstStyle/>
          <a:p>
            <a:r>
              <a:rPr lang="zh-CN" altLang="en-US" sz="2400" dirty="0">
                <a:solidFill>
                  <a:schemeClr val="tx1">
                    <a:lumMod val="75000"/>
                  </a:schemeClr>
                </a:solidFill>
                <a:latin typeface="黑体" panose="02010609060101010101" pitchFamily="49" charset="-122"/>
              </a:rPr>
              <a:t>基础语法</a:t>
            </a:r>
          </a:p>
        </p:txBody>
      </p:sp>
      <p:cxnSp>
        <p:nvCxnSpPr>
          <p:cNvPr id="3" name="直接箭头连接符 2"/>
          <p:cNvCxnSpPr/>
          <p:nvPr/>
        </p:nvCxnSpPr>
        <p:spPr bwMode="auto">
          <a:xfrm>
            <a:off x="3222117" y="2791381"/>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13" name="直接箭头连接符 12"/>
          <p:cNvCxnSpPr/>
          <p:nvPr/>
        </p:nvCxnSpPr>
        <p:spPr bwMode="auto">
          <a:xfrm flipV="1">
            <a:off x="3618161" y="944724"/>
            <a:ext cx="0" cy="756084"/>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15" name="直接箭头连接符 14"/>
          <p:cNvCxnSpPr/>
          <p:nvPr/>
        </p:nvCxnSpPr>
        <p:spPr bwMode="auto">
          <a:xfrm>
            <a:off x="3618161" y="944724"/>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16" name="矩形 15"/>
          <p:cNvSpPr/>
          <p:nvPr/>
        </p:nvSpPr>
        <p:spPr>
          <a:xfrm>
            <a:off x="3906193" y="692696"/>
            <a:ext cx="828092" cy="400110"/>
          </a:xfrm>
          <a:prstGeom prst="rect">
            <a:avLst/>
          </a:prstGeom>
        </p:spPr>
        <p:txBody>
          <a:bodyPr wrap="square">
            <a:spAutoFit/>
          </a:bodyPr>
          <a:lstStyle/>
          <a:p>
            <a:r>
              <a:rPr lang="zh-CN" altLang="en-US" sz="2000" dirty="0">
                <a:solidFill>
                  <a:schemeClr val="tx1">
                    <a:lumMod val="75000"/>
                  </a:schemeClr>
                </a:solidFill>
                <a:latin typeface="黑体" panose="02010609060101010101" pitchFamily="49" charset="-122"/>
              </a:rPr>
              <a:t>注释</a:t>
            </a:r>
          </a:p>
        </p:txBody>
      </p:sp>
      <p:cxnSp>
        <p:nvCxnSpPr>
          <p:cNvPr id="17" name="直接箭头连接符 16"/>
          <p:cNvCxnSpPr/>
          <p:nvPr/>
        </p:nvCxnSpPr>
        <p:spPr bwMode="auto">
          <a:xfrm>
            <a:off x="4626272" y="939625"/>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6" name="矩形 5"/>
          <p:cNvSpPr/>
          <p:nvPr/>
        </p:nvSpPr>
        <p:spPr>
          <a:xfrm>
            <a:off x="5022316" y="751346"/>
            <a:ext cx="2304256" cy="369332"/>
          </a:xfrm>
          <a:prstGeom prst="rect">
            <a:avLst/>
          </a:prstGeom>
        </p:spPr>
        <p:txBody>
          <a:bodyPr wrap="square">
            <a:spAutoFit/>
          </a:bodyPr>
          <a:lstStyle/>
          <a:p>
            <a:r>
              <a:rPr lang="zh-CN" altLang="en-US" sz="1800" dirty="0">
                <a:solidFill>
                  <a:schemeClr val="tx1">
                    <a:lumMod val="60000"/>
                    <a:lumOff val="40000"/>
                  </a:schemeClr>
                </a:solidFill>
                <a:latin typeface="黑体" panose="02010609060101010101" pitchFamily="49" charset="-122"/>
              </a:rPr>
              <a:t>单行注释、多行注释</a:t>
            </a:r>
          </a:p>
        </p:txBody>
      </p:sp>
      <p:cxnSp>
        <p:nvCxnSpPr>
          <p:cNvPr id="24" name="直接箭头连接符 23"/>
          <p:cNvCxnSpPr/>
          <p:nvPr/>
        </p:nvCxnSpPr>
        <p:spPr bwMode="auto">
          <a:xfrm>
            <a:off x="3618161" y="1272826"/>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25" name="矩形 24"/>
          <p:cNvSpPr/>
          <p:nvPr/>
        </p:nvSpPr>
        <p:spPr>
          <a:xfrm>
            <a:off x="3906193" y="1052736"/>
            <a:ext cx="828092" cy="400110"/>
          </a:xfrm>
          <a:prstGeom prst="rect">
            <a:avLst/>
          </a:prstGeom>
        </p:spPr>
        <p:txBody>
          <a:bodyPr wrap="square">
            <a:spAutoFit/>
          </a:bodyPr>
          <a:lstStyle/>
          <a:p>
            <a:r>
              <a:rPr lang="zh-CN" altLang="en-US" sz="2000" dirty="0">
                <a:solidFill>
                  <a:schemeClr val="tx1">
                    <a:lumMod val="75000"/>
                  </a:schemeClr>
                </a:solidFill>
                <a:latin typeface="黑体" panose="02010609060101010101" pitchFamily="49" charset="-122"/>
              </a:rPr>
              <a:t>变量</a:t>
            </a:r>
          </a:p>
        </p:txBody>
      </p:sp>
      <p:cxnSp>
        <p:nvCxnSpPr>
          <p:cNvPr id="26" name="直接箭头连接符 25"/>
          <p:cNvCxnSpPr/>
          <p:nvPr/>
        </p:nvCxnSpPr>
        <p:spPr bwMode="auto">
          <a:xfrm>
            <a:off x="4662277" y="1272826"/>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30" name="矩形 29"/>
          <p:cNvSpPr/>
          <p:nvPr/>
        </p:nvSpPr>
        <p:spPr>
          <a:xfrm>
            <a:off x="5058321" y="1084807"/>
            <a:ext cx="2160240" cy="369332"/>
          </a:xfrm>
          <a:prstGeom prst="rect">
            <a:avLst/>
          </a:prstGeom>
        </p:spPr>
        <p:txBody>
          <a:bodyPr wrap="square">
            <a:spAutoFit/>
          </a:bodyPr>
          <a:lstStyle/>
          <a:p>
            <a:r>
              <a:rPr lang="zh-CN" altLang="en-US" sz="1800" dirty="0">
                <a:solidFill>
                  <a:schemeClr val="tx1">
                    <a:lumMod val="60000"/>
                    <a:lumOff val="40000"/>
                  </a:schemeClr>
                </a:solidFill>
                <a:latin typeface="黑体" panose="02010609060101010101" pitchFamily="49" charset="-122"/>
              </a:rPr>
              <a:t>命名规则、赋值</a:t>
            </a:r>
          </a:p>
        </p:txBody>
      </p:sp>
      <p:cxnSp>
        <p:nvCxnSpPr>
          <p:cNvPr id="37" name="直接箭头连接符 36"/>
          <p:cNvCxnSpPr/>
          <p:nvPr/>
        </p:nvCxnSpPr>
        <p:spPr bwMode="auto">
          <a:xfrm>
            <a:off x="3618161" y="1672936"/>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38" name="矩形 37"/>
          <p:cNvSpPr/>
          <p:nvPr/>
        </p:nvSpPr>
        <p:spPr>
          <a:xfrm>
            <a:off x="3906193" y="1452846"/>
            <a:ext cx="2340260" cy="400110"/>
          </a:xfrm>
          <a:prstGeom prst="rect">
            <a:avLst/>
          </a:prstGeom>
        </p:spPr>
        <p:txBody>
          <a:bodyPr wrap="square">
            <a:spAutoFit/>
          </a:bodyPr>
          <a:lstStyle/>
          <a:p>
            <a:r>
              <a:rPr lang="zh-CN" altLang="en-US" sz="2000" dirty="0">
                <a:solidFill>
                  <a:schemeClr val="tx1">
                    <a:lumMod val="75000"/>
                  </a:schemeClr>
                </a:solidFill>
                <a:latin typeface="黑体" panose="02010609060101010101" pitchFamily="49" charset="-122"/>
              </a:rPr>
              <a:t>输入和输出函数</a:t>
            </a:r>
          </a:p>
        </p:txBody>
      </p:sp>
      <p:cxnSp>
        <p:nvCxnSpPr>
          <p:cNvPr id="39" name="直接箭头连接符 38"/>
          <p:cNvCxnSpPr/>
          <p:nvPr/>
        </p:nvCxnSpPr>
        <p:spPr bwMode="auto">
          <a:xfrm flipV="1">
            <a:off x="3618161" y="1552726"/>
            <a:ext cx="0" cy="684076"/>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41" name="直接箭头连接符 40"/>
          <p:cNvCxnSpPr/>
          <p:nvPr/>
        </p:nvCxnSpPr>
        <p:spPr bwMode="auto">
          <a:xfrm flipV="1">
            <a:off x="3618161" y="1772816"/>
            <a:ext cx="0" cy="828092"/>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42" name="直接箭头连接符 41"/>
          <p:cNvCxnSpPr/>
          <p:nvPr/>
        </p:nvCxnSpPr>
        <p:spPr bwMode="auto">
          <a:xfrm>
            <a:off x="3618161" y="3142709"/>
            <a:ext cx="252028"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43" name="矩形 42"/>
          <p:cNvSpPr/>
          <p:nvPr/>
        </p:nvSpPr>
        <p:spPr>
          <a:xfrm>
            <a:off x="3870189" y="2897068"/>
            <a:ext cx="1116124" cy="400110"/>
          </a:xfrm>
          <a:prstGeom prst="rect">
            <a:avLst/>
          </a:prstGeom>
        </p:spPr>
        <p:txBody>
          <a:bodyPr wrap="square">
            <a:spAutoFit/>
          </a:bodyPr>
          <a:lstStyle/>
          <a:p>
            <a:r>
              <a:rPr lang="zh-CN" altLang="en-US" sz="2000" dirty="0">
                <a:solidFill>
                  <a:schemeClr val="tx1">
                    <a:lumMod val="75000"/>
                  </a:schemeClr>
                </a:solidFill>
                <a:latin typeface="黑体" panose="02010609060101010101" pitchFamily="49" charset="-122"/>
              </a:rPr>
              <a:t>运算符</a:t>
            </a:r>
          </a:p>
        </p:txBody>
      </p:sp>
      <p:cxnSp>
        <p:nvCxnSpPr>
          <p:cNvPr id="44" name="直接箭头连接符 43"/>
          <p:cNvCxnSpPr/>
          <p:nvPr/>
        </p:nvCxnSpPr>
        <p:spPr bwMode="auto">
          <a:xfrm>
            <a:off x="4806293" y="3113092"/>
            <a:ext cx="21602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45" name="直接箭头连接符 44"/>
          <p:cNvCxnSpPr/>
          <p:nvPr/>
        </p:nvCxnSpPr>
        <p:spPr bwMode="auto">
          <a:xfrm flipV="1">
            <a:off x="5022317" y="2702200"/>
            <a:ext cx="0" cy="892302"/>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46" name="直接箭头连接符 45"/>
          <p:cNvCxnSpPr/>
          <p:nvPr/>
        </p:nvCxnSpPr>
        <p:spPr bwMode="auto">
          <a:xfrm>
            <a:off x="5022317" y="2702200"/>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47" name="直接箭头连接符 46"/>
          <p:cNvCxnSpPr/>
          <p:nvPr/>
        </p:nvCxnSpPr>
        <p:spPr bwMode="auto">
          <a:xfrm>
            <a:off x="5022317" y="3271622"/>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48" name="矩形 47"/>
          <p:cNvSpPr/>
          <p:nvPr/>
        </p:nvSpPr>
        <p:spPr>
          <a:xfrm>
            <a:off x="5346353" y="2522180"/>
            <a:ext cx="1338828" cy="369332"/>
          </a:xfrm>
          <a:prstGeom prst="rect">
            <a:avLst/>
          </a:prstGeom>
        </p:spPr>
        <p:txBody>
          <a:bodyPr wrap="none">
            <a:spAutoFit/>
          </a:bodyPr>
          <a:lstStyle/>
          <a:p>
            <a:r>
              <a:rPr lang="zh-CN" altLang="en-US" sz="1800" dirty="0">
                <a:solidFill>
                  <a:schemeClr val="tx1">
                    <a:lumMod val="60000"/>
                    <a:lumOff val="40000"/>
                  </a:schemeClr>
                </a:solidFill>
                <a:latin typeface="黑体" panose="02010609060101010101" pitchFamily="49" charset="-122"/>
              </a:rPr>
              <a:t>算术运算符</a:t>
            </a:r>
          </a:p>
        </p:txBody>
      </p:sp>
      <p:sp>
        <p:nvSpPr>
          <p:cNvPr id="49" name="矩形 48"/>
          <p:cNvSpPr/>
          <p:nvPr/>
        </p:nvSpPr>
        <p:spPr>
          <a:xfrm>
            <a:off x="5346353" y="3072688"/>
            <a:ext cx="1342034" cy="369332"/>
          </a:xfrm>
          <a:prstGeom prst="rect">
            <a:avLst/>
          </a:prstGeom>
        </p:spPr>
        <p:txBody>
          <a:bodyPr wrap="none">
            <a:spAutoFit/>
          </a:bodyPr>
          <a:lstStyle/>
          <a:p>
            <a:r>
              <a:rPr lang="zh-CN" altLang="en-US" sz="1800" dirty="0">
                <a:solidFill>
                  <a:schemeClr val="tx1">
                    <a:lumMod val="60000"/>
                    <a:lumOff val="40000"/>
                  </a:schemeClr>
                </a:solidFill>
                <a:latin typeface="黑体" panose="02010609060101010101" pitchFamily="49" charset="-122"/>
              </a:rPr>
              <a:t>关系运算符</a:t>
            </a:r>
          </a:p>
        </p:txBody>
      </p:sp>
      <p:sp>
        <p:nvSpPr>
          <p:cNvPr id="51" name="矩形 50"/>
          <p:cNvSpPr/>
          <p:nvPr/>
        </p:nvSpPr>
        <p:spPr>
          <a:xfrm>
            <a:off x="6642497" y="2501024"/>
            <a:ext cx="1764196" cy="338554"/>
          </a:xfrm>
          <a:prstGeom prst="rect">
            <a:avLst/>
          </a:prstGeom>
        </p:spPr>
        <p:txBody>
          <a:bodyPr wrap="square">
            <a:spAutoFit/>
          </a:bodyPr>
          <a:lstStyle/>
          <a:p>
            <a:r>
              <a:rPr lang="en-US" altLang="zh-CN" sz="1600" dirty="0">
                <a:solidFill>
                  <a:srgbClr val="00B0F0"/>
                </a:solidFill>
              </a:rPr>
              <a:t>+, -, *, /, %, **, //</a:t>
            </a:r>
            <a:endParaRPr lang="zh-CN" altLang="en-US" sz="1600" dirty="0">
              <a:solidFill>
                <a:srgbClr val="00B0F0"/>
              </a:solidFill>
            </a:endParaRPr>
          </a:p>
        </p:txBody>
      </p:sp>
      <p:sp>
        <p:nvSpPr>
          <p:cNvPr id="52" name="矩形 51"/>
          <p:cNvSpPr/>
          <p:nvPr/>
        </p:nvSpPr>
        <p:spPr>
          <a:xfrm>
            <a:off x="6642497" y="3081154"/>
            <a:ext cx="2260900" cy="338554"/>
          </a:xfrm>
          <a:prstGeom prst="rect">
            <a:avLst/>
          </a:prstGeom>
        </p:spPr>
        <p:txBody>
          <a:bodyPr wrap="square">
            <a:spAutoFit/>
          </a:bodyPr>
          <a:lstStyle/>
          <a:p>
            <a:r>
              <a:rPr lang="en-US" altLang="zh-CN" sz="1600" dirty="0">
                <a:solidFill>
                  <a:srgbClr val="00B0F0"/>
                </a:solidFill>
              </a:rPr>
              <a:t>==, !=, &gt;, &lt;, &gt;=, &lt;=</a:t>
            </a:r>
            <a:endParaRPr lang="zh-CN" altLang="en-US" sz="1600" dirty="0">
              <a:solidFill>
                <a:srgbClr val="00B0F0"/>
              </a:solidFill>
            </a:endParaRPr>
          </a:p>
        </p:txBody>
      </p:sp>
      <p:sp>
        <p:nvSpPr>
          <p:cNvPr id="53" name="矩形 52"/>
          <p:cNvSpPr/>
          <p:nvPr/>
        </p:nvSpPr>
        <p:spPr>
          <a:xfrm>
            <a:off x="5346353" y="3365120"/>
            <a:ext cx="1346844" cy="369332"/>
          </a:xfrm>
          <a:prstGeom prst="rect">
            <a:avLst/>
          </a:prstGeom>
        </p:spPr>
        <p:txBody>
          <a:bodyPr wrap="none">
            <a:spAutoFit/>
          </a:bodyPr>
          <a:lstStyle/>
          <a:p>
            <a:r>
              <a:rPr lang="zh-CN" altLang="en-US" sz="1800">
                <a:solidFill>
                  <a:schemeClr val="tx1">
                    <a:lumMod val="60000"/>
                    <a:lumOff val="40000"/>
                  </a:schemeClr>
                </a:solidFill>
                <a:latin typeface="黑体" panose="02010609060101010101" pitchFamily="49" charset="-122"/>
              </a:rPr>
              <a:t>逻辑运算符</a:t>
            </a:r>
            <a:endParaRPr lang="zh-CN" altLang="en-US" sz="1800" dirty="0">
              <a:solidFill>
                <a:schemeClr val="tx1">
                  <a:lumMod val="60000"/>
                  <a:lumOff val="40000"/>
                </a:schemeClr>
              </a:solidFill>
              <a:latin typeface="黑体" panose="02010609060101010101" pitchFamily="49" charset="-122"/>
            </a:endParaRPr>
          </a:p>
        </p:txBody>
      </p:sp>
      <p:sp>
        <p:nvSpPr>
          <p:cNvPr id="54" name="矩形 53"/>
          <p:cNvSpPr/>
          <p:nvPr/>
        </p:nvSpPr>
        <p:spPr>
          <a:xfrm>
            <a:off x="6642497" y="3369186"/>
            <a:ext cx="1620180" cy="339324"/>
          </a:xfrm>
          <a:prstGeom prst="rect">
            <a:avLst/>
          </a:prstGeom>
        </p:spPr>
        <p:txBody>
          <a:bodyPr wrap="square">
            <a:spAutoFit/>
          </a:bodyPr>
          <a:lstStyle/>
          <a:p>
            <a:pPr>
              <a:lnSpc>
                <a:spcPct val="115000"/>
              </a:lnSpc>
              <a:buNone/>
            </a:pPr>
            <a:r>
              <a:rPr lang="en-US" altLang="zh-CN" sz="1600" kern="0" dirty="0">
                <a:solidFill>
                  <a:srgbClr val="00B0F0"/>
                </a:solidFill>
                <a:latin typeface="黑体" panose="02010609060101010101" pitchFamily="49" charset="-122"/>
              </a:rPr>
              <a:t>and, or, not</a:t>
            </a:r>
            <a:endParaRPr lang="en-US" altLang="en-US" sz="1600" kern="0" dirty="0">
              <a:solidFill>
                <a:srgbClr val="00B0F0"/>
              </a:solidFill>
              <a:latin typeface="黑体" panose="02010609060101010101" pitchFamily="49" charset="-122"/>
            </a:endParaRPr>
          </a:p>
        </p:txBody>
      </p:sp>
      <p:cxnSp>
        <p:nvCxnSpPr>
          <p:cNvPr id="55" name="直接箭头连接符 54"/>
          <p:cNvCxnSpPr/>
          <p:nvPr/>
        </p:nvCxnSpPr>
        <p:spPr bwMode="auto">
          <a:xfrm>
            <a:off x="5022317" y="3581144"/>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58" name="矩形 57"/>
          <p:cNvSpPr/>
          <p:nvPr/>
        </p:nvSpPr>
        <p:spPr>
          <a:xfrm>
            <a:off x="3906193" y="3842464"/>
            <a:ext cx="1152128" cy="707886"/>
          </a:xfrm>
          <a:prstGeom prst="rect">
            <a:avLst/>
          </a:prstGeom>
        </p:spPr>
        <p:txBody>
          <a:bodyPr wrap="square">
            <a:spAutoFit/>
          </a:bodyPr>
          <a:lstStyle/>
          <a:p>
            <a:r>
              <a:rPr lang="zh-CN" altLang="en-US" sz="2000" dirty="0">
                <a:solidFill>
                  <a:schemeClr val="tx1">
                    <a:lumMod val="75000"/>
                  </a:schemeClr>
                </a:solidFill>
                <a:latin typeface="黑体" panose="02010609060101010101" pitchFamily="49" charset="-122"/>
              </a:rPr>
              <a:t>分支循环结构</a:t>
            </a:r>
          </a:p>
        </p:txBody>
      </p:sp>
      <p:cxnSp>
        <p:nvCxnSpPr>
          <p:cNvPr id="59" name="直接箭头连接符 58"/>
          <p:cNvCxnSpPr/>
          <p:nvPr/>
        </p:nvCxnSpPr>
        <p:spPr bwMode="auto">
          <a:xfrm>
            <a:off x="4806293" y="4258160"/>
            <a:ext cx="21602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60" name="直接箭头连接符 59"/>
          <p:cNvCxnSpPr/>
          <p:nvPr/>
        </p:nvCxnSpPr>
        <p:spPr bwMode="auto">
          <a:xfrm flipV="1">
            <a:off x="5022317" y="3827616"/>
            <a:ext cx="0" cy="92424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61" name="直接箭头连接符 60"/>
          <p:cNvCxnSpPr/>
          <p:nvPr/>
        </p:nvCxnSpPr>
        <p:spPr bwMode="auto">
          <a:xfrm>
            <a:off x="5022317" y="3827616"/>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62" name="直接箭头连接符 61"/>
          <p:cNvCxnSpPr/>
          <p:nvPr/>
        </p:nvCxnSpPr>
        <p:spPr bwMode="auto">
          <a:xfrm>
            <a:off x="5022317" y="4149410"/>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63" name="矩形 62"/>
          <p:cNvSpPr/>
          <p:nvPr/>
        </p:nvSpPr>
        <p:spPr>
          <a:xfrm>
            <a:off x="5346353" y="3950476"/>
            <a:ext cx="1338828" cy="369332"/>
          </a:xfrm>
          <a:prstGeom prst="rect">
            <a:avLst/>
          </a:prstGeom>
        </p:spPr>
        <p:txBody>
          <a:bodyPr wrap="none">
            <a:spAutoFit/>
          </a:bodyPr>
          <a:lstStyle/>
          <a:p>
            <a:r>
              <a:rPr lang="zh-CN" altLang="en-US" sz="1800" dirty="0">
                <a:solidFill>
                  <a:schemeClr val="tx1">
                    <a:lumMod val="60000"/>
                    <a:lumOff val="40000"/>
                  </a:schemeClr>
                </a:solidFill>
                <a:latin typeface="黑体" panose="02010609060101010101" pitchFamily="49" charset="-122"/>
              </a:rPr>
              <a:t>多分支结构</a:t>
            </a:r>
          </a:p>
        </p:txBody>
      </p:sp>
      <p:sp>
        <p:nvSpPr>
          <p:cNvPr id="64" name="矩形 63"/>
          <p:cNvSpPr/>
          <p:nvPr/>
        </p:nvSpPr>
        <p:spPr>
          <a:xfrm>
            <a:off x="6642497" y="3950476"/>
            <a:ext cx="2160240" cy="338554"/>
          </a:xfrm>
          <a:prstGeom prst="rect">
            <a:avLst/>
          </a:prstGeom>
        </p:spPr>
        <p:txBody>
          <a:bodyPr wrap="square">
            <a:spAutoFit/>
          </a:bodyPr>
          <a:lstStyle/>
          <a:p>
            <a:r>
              <a:rPr lang="en-US" altLang="zh-CN" sz="1600" dirty="0">
                <a:solidFill>
                  <a:srgbClr val="00B0F0"/>
                </a:solidFill>
              </a:rPr>
              <a:t>if...</a:t>
            </a:r>
            <a:r>
              <a:rPr lang="en-US" altLang="zh-CN" sz="1600" dirty="0" err="1">
                <a:solidFill>
                  <a:srgbClr val="00B0F0"/>
                </a:solidFill>
              </a:rPr>
              <a:t>elif</a:t>
            </a:r>
            <a:r>
              <a:rPr lang="en-US" altLang="zh-CN" sz="1600" dirty="0">
                <a:solidFill>
                  <a:srgbClr val="00B0F0"/>
                </a:solidFill>
              </a:rPr>
              <a:t>…</a:t>
            </a:r>
            <a:r>
              <a:rPr lang="en-US" altLang="zh-CN" sz="1600" dirty="0" err="1">
                <a:solidFill>
                  <a:srgbClr val="00B0F0"/>
                </a:solidFill>
              </a:rPr>
              <a:t>elif</a:t>
            </a:r>
            <a:r>
              <a:rPr lang="en-US" altLang="zh-CN" sz="1600" dirty="0">
                <a:solidFill>
                  <a:srgbClr val="00B0F0"/>
                </a:solidFill>
              </a:rPr>
              <a:t>…else</a:t>
            </a:r>
            <a:endParaRPr lang="zh-CN" altLang="en-US" sz="1600" dirty="0">
              <a:solidFill>
                <a:srgbClr val="00B0F0"/>
              </a:solidFill>
            </a:endParaRPr>
          </a:p>
        </p:txBody>
      </p:sp>
      <p:sp>
        <p:nvSpPr>
          <p:cNvPr id="65" name="矩形 64"/>
          <p:cNvSpPr/>
          <p:nvPr/>
        </p:nvSpPr>
        <p:spPr>
          <a:xfrm>
            <a:off x="5346353" y="4238508"/>
            <a:ext cx="1226618" cy="369332"/>
          </a:xfrm>
          <a:prstGeom prst="rect">
            <a:avLst/>
          </a:prstGeom>
        </p:spPr>
        <p:txBody>
          <a:bodyPr wrap="none">
            <a:spAutoFit/>
          </a:bodyPr>
          <a:lstStyle/>
          <a:p>
            <a:r>
              <a:rPr lang="en-US" altLang="zh-CN" sz="1800" dirty="0">
                <a:solidFill>
                  <a:schemeClr val="tx1">
                    <a:lumMod val="60000"/>
                    <a:lumOff val="40000"/>
                  </a:schemeClr>
                </a:solidFill>
                <a:latin typeface="黑体" panose="02010609060101010101" pitchFamily="49" charset="-122"/>
              </a:rPr>
              <a:t>while</a:t>
            </a:r>
            <a:r>
              <a:rPr lang="zh-CN" altLang="en-US" sz="1800" dirty="0">
                <a:solidFill>
                  <a:schemeClr val="tx1">
                    <a:lumMod val="60000"/>
                    <a:lumOff val="40000"/>
                  </a:schemeClr>
                </a:solidFill>
                <a:latin typeface="黑体" panose="02010609060101010101" pitchFamily="49" charset="-122"/>
              </a:rPr>
              <a:t>循环</a:t>
            </a:r>
          </a:p>
        </p:txBody>
      </p:sp>
      <p:sp>
        <p:nvSpPr>
          <p:cNvPr id="66" name="矩形 65"/>
          <p:cNvSpPr/>
          <p:nvPr/>
        </p:nvSpPr>
        <p:spPr>
          <a:xfrm>
            <a:off x="6642497" y="4547097"/>
            <a:ext cx="1728192" cy="349198"/>
          </a:xfrm>
          <a:prstGeom prst="rect">
            <a:avLst/>
          </a:prstGeom>
        </p:spPr>
        <p:txBody>
          <a:bodyPr wrap="square">
            <a:spAutoFit/>
          </a:bodyPr>
          <a:lstStyle/>
          <a:p>
            <a:pPr>
              <a:lnSpc>
                <a:spcPct val="115000"/>
              </a:lnSpc>
              <a:buNone/>
            </a:pPr>
            <a:r>
              <a:rPr lang="en-US" altLang="zh-CN" sz="1600" dirty="0">
                <a:solidFill>
                  <a:srgbClr val="00B0F0"/>
                </a:solidFill>
              </a:rPr>
              <a:t>for</a:t>
            </a:r>
            <a:r>
              <a:rPr lang="zh-CN" altLang="en-US" sz="1600" dirty="0">
                <a:solidFill>
                  <a:srgbClr val="00B0F0"/>
                </a:solidFill>
              </a:rPr>
              <a:t>、</a:t>
            </a:r>
            <a:r>
              <a:rPr lang="en-US" altLang="zh-CN" sz="1600" dirty="0">
                <a:solidFill>
                  <a:srgbClr val="00B0F0"/>
                </a:solidFill>
              </a:rPr>
              <a:t>for...else</a:t>
            </a:r>
            <a:endParaRPr lang="en-US" altLang="en-US" sz="1600" kern="0" dirty="0">
              <a:solidFill>
                <a:srgbClr val="00B0F0"/>
              </a:solidFill>
              <a:latin typeface="黑体" panose="02010609060101010101" pitchFamily="49" charset="-122"/>
            </a:endParaRPr>
          </a:p>
        </p:txBody>
      </p:sp>
      <p:cxnSp>
        <p:nvCxnSpPr>
          <p:cNvPr id="67" name="直接箭头连接符 66"/>
          <p:cNvCxnSpPr/>
          <p:nvPr/>
        </p:nvCxnSpPr>
        <p:spPr bwMode="auto">
          <a:xfrm>
            <a:off x="5022317" y="4454532"/>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68" name="矩形 67"/>
          <p:cNvSpPr/>
          <p:nvPr/>
        </p:nvSpPr>
        <p:spPr>
          <a:xfrm>
            <a:off x="5346353" y="3653152"/>
            <a:ext cx="1338828" cy="369332"/>
          </a:xfrm>
          <a:prstGeom prst="rect">
            <a:avLst/>
          </a:prstGeom>
        </p:spPr>
        <p:txBody>
          <a:bodyPr wrap="none">
            <a:spAutoFit/>
          </a:bodyPr>
          <a:lstStyle/>
          <a:p>
            <a:r>
              <a:rPr lang="zh-CN" altLang="en-US" sz="1800" dirty="0">
                <a:solidFill>
                  <a:schemeClr val="tx1">
                    <a:lumMod val="60000"/>
                    <a:lumOff val="40000"/>
                  </a:schemeClr>
                </a:solidFill>
                <a:latin typeface="黑体" panose="02010609060101010101" pitchFamily="49" charset="-122"/>
              </a:rPr>
              <a:t>单分支结构</a:t>
            </a:r>
          </a:p>
        </p:txBody>
      </p:sp>
      <p:sp>
        <p:nvSpPr>
          <p:cNvPr id="69" name="矩形 68"/>
          <p:cNvSpPr/>
          <p:nvPr/>
        </p:nvSpPr>
        <p:spPr>
          <a:xfrm>
            <a:off x="6642497" y="3697229"/>
            <a:ext cx="1601368" cy="338554"/>
          </a:xfrm>
          <a:prstGeom prst="rect">
            <a:avLst/>
          </a:prstGeom>
        </p:spPr>
        <p:txBody>
          <a:bodyPr wrap="square">
            <a:spAutoFit/>
          </a:bodyPr>
          <a:lstStyle/>
          <a:p>
            <a:r>
              <a:rPr lang="en-US" altLang="zh-CN" sz="1600" dirty="0">
                <a:solidFill>
                  <a:srgbClr val="00B0F0"/>
                </a:solidFill>
              </a:rPr>
              <a:t>if...else</a:t>
            </a:r>
            <a:endParaRPr lang="zh-CN" altLang="en-US" sz="1600" dirty="0">
              <a:solidFill>
                <a:srgbClr val="00B0F0"/>
              </a:solidFill>
            </a:endParaRPr>
          </a:p>
        </p:txBody>
      </p:sp>
      <p:sp>
        <p:nvSpPr>
          <p:cNvPr id="70" name="矩形 69"/>
          <p:cNvSpPr/>
          <p:nvPr/>
        </p:nvSpPr>
        <p:spPr>
          <a:xfrm>
            <a:off x="5346355" y="4535832"/>
            <a:ext cx="995785" cy="369332"/>
          </a:xfrm>
          <a:prstGeom prst="rect">
            <a:avLst/>
          </a:prstGeom>
        </p:spPr>
        <p:txBody>
          <a:bodyPr wrap="none">
            <a:spAutoFit/>
          </a:bodyPr>
          <a:lstStyle/>
          <a:p>
            <a:r>
              <a:rPr lang="en-US" altLang="zh-CN" sz="1800" dirty="0">
                <a:solidFill>
                  <a:schemeClr val="tx1">
                    <a:lumMod val="60000"/>
                    <a:lumOff val="40000"/>
                  </a:schemeClr>
                </a:solidFill>
                <a:latin typeface="黑体" panose="02010609060101010101" pitchFamily="49" charset="-122"/>
              </a:rPr>
              <a:t>for</a:t>
            </a:r>
            <a:r>
              <a:rPr lang="zh-CN" altLang="en-US" sz="1800" dirty="0">
                <a:solidFill>
                  <a:schemeClr val="tx1">
                    <a:lumMod val="60000"/>
                    <a:lumOff val="40000"/>
                  </a:schemeClr>
                </a:solidFill>
                <a:latin typeface="黑体" panose="02010609060101010101" pitchFamily="49" charset="-122"/>
              </a:rPr>
              <a:t>循环</a:t>
            </a:r>
          </a:p>
        </p:txBody>
      </p:sp>
      <p:cxnSp>
        <p:nvCxnSpPr>
          <p:cNvPr id="71" name="直接箭头连接符 70"/>
          <p:cNvCxnSpPr/>
          <p:nvPr/>
        </p:nvCxnSpPr>
        <p:spPr bwMode="auto">
          <a:xfrm>
            <a:off x="5022317" y="4762216"/>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73" name="直接箭头连接符 72"/>
          <p:cNvCxnSpPr/>
          <p:nvPr/>
        </p:nvCxnSpPr>
        <p:spPr bwMode="auto">
          <a:xfrm>
            <a:off x="3618161" y="4277417"/>
            <a:ext cx="288032"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74" name="直接箭头连接符 73"/>
          <p:cNvCxnSpPr/>
          <p:nvPr/>
        </p:nvCxnSpPr>
        <p:spPr bwMode="auto">
          <a:xfrm flipV="1">
            <a:off x="3618161" y="2456892"/>
            <a:ext cx="0" cy="324036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76" name="矩形 75"/>
          <p:cNvSpPr/>
          <p:nvPr/>
        </p:nvSpPr>
        <p:spPr>
          <a:xfrm>
            <a:off x="6642497" y="4238508"/>
            <a:ext cx="2052228" cy="349198"/>
          </a:xfrm>
          <a:prstGeom prst="rect">
            <a:avLst/>
          </a:prstGeom>
        </p:spPr>
        <p:txBody>
          <a:bodyPr wrap="square">
            <a:spAutoFit/>
          </a:bodyPr>
          <a:lstStyle/>
          <a:p>
            <a:pPr>
              <a:lnSpc>
                <a:spcPct val="115000"/>
              </a:lnSpc>
              <a:buNone/>
            </a:pPr>
            <a:r>
              <a:rPr lang="en-US" altLang="zh-CN" sz="1600" dirty="0">
                <a:solidFill>
                  <a:srgbClr val="00B0F0"/>
                </a:solidFill>
              </a:rPr>
              <a:t>break</a:t>
            </a:r>
            <a:r>
              <a:rPr lang="zh-CN" altLang="en-US" sz="1600" dirty="0">
                <a:solidFill>
                  <a:srgbClr val="00B0F0"/>
                </a:solidFill>
              </a:rPr>
              <a:t>、</a:t>
            </a:r>
            <a:r>
              <a:rPr lang="en-US" altLang="zh-CN" sz="1600" dirty="0">
                <a:solidFill>
                  <a:srgbClr val="00B0F0"/>
                </a:solidFill>
              </a:rPr>
              <a:t>continue</a:t>
            </a:r>
            <a:endParaRPr lang="en-US" altLang="en-US" sz="1600" kern="0" dirty="0">
              <a:solidFill>
                <a:srgbClr val="00B0F0"/>
              </a:solidFill>
              <a:latin typeface="黑体" panose="02010609060101010101" pitchFamily="49" charset="-122"/>
            </a:endParaRPr>
          </a:p>
        </p:txBody>
      </p:sp>
      <p:cxnSp>
        <p:nvCxnSpPr>
          <p:cNvPr id="77" name="直接箭头连接符 76"/>
          <p:cNvCxnSpPr/>
          <p:nvPr/>
        </p:nvCxnSpPr>
        <p:spPr bwMode="auto">
          <a:xfrm>
            <a:off x="5022317" y="2969076"/>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78" name="矩形 77"/>
          <p:cNvSpPr/>
          <p:nvPr/>
        </p:nvSpPr>
        <p:spPr>
          <a:xfrm>
            <a:off x="5346353" y="2789056"/>
            <a:ext cx="1338828" cy="369332"/>
          </a:xfrm>
          <a:prstGeom prst="rect">
            <a:avLst/>
          </a:prstGeom>
        </p:spPr>
        <p:txBody>
          <a:bodyPr wrap="none">
            <a:spAutoFit/>
          </a:bodyPr>
          <a:lstStyle/>
          <a:p>
            <a:r>
              <a:rPr lang="zh-CN" altLang="en-US" sz="1800" dirty="0">
                <a:solidFill>
                  <a:schemeClr val="tx1">
                    <a:lumMod val="60000"/>
                    <a:lumOff val="40000"/>
                  </a:schemeClr>
                </a:solidFill>
                <a:latin typeface="黑体" panose="02010609060101010101" pitchFamily="49" charset="-122"/>
              </a:rPr>
              <a:t>赋值运算符</a:t>
            </a:r>
          </a:p>
        </p:txBody>
      </p:sp>
      <p:sp>
        <p:nvSpPr>
          <p:cNvPr id="79" name="矩形 78"/>
          <p:cNvSpPr/>
          <p:nvPr/>
        </p:nvSpPr>
        <p:spPr>
          <a:xfrm>
            <a:off x="6642497" y="2793122"/>
            <a:ext cx="2664296" cy="338554"/>
          </a:xfrm>
          <a:prstGeom prst="rect">
            <a:avLst/>
          </a:prstGeom>
        </p:spPr>
        <p:txBody>
          <a:bodyPr wrap="square">
            <a:spAutoFit/>
          </a:bodyPr>
          <a:lstStyle/>
          <a:p>
            <a:r>
              <a:rPr lang="en-US" altLang="zh-CN" sz="1600" dirty="0">
                <a:solidFill>
                  <a:srgbClr val="00B0F0"/>
                </a:solidFill>
              </a:rPr>
              <a:t>=, +=, -=, *=, /=, %=, //=</a:t>
            </a:r>
            <a:endParaRPr lang="zh-CN" altLang="en-US" sz="1600" dirty="0">
              <a:solidFill>
                <a:srgbClr val="00B0F0"/>
              </a:solidFill>
            </a:endParaRPr>
          </a:p>
        </p:txBody>
      </p:sp>
      <p:sp>
        <p:nvSpPr>
          <p:cNvPr id="85" name="矩形 84"/>
          <p:cNvSpPr/>
          <p:nvPr/>
        </p:nvSpPr>
        <p:spPr>
          <a:xfrm>
            <a:off x="8524591" y="3117783"/>
            <a:ext cx="710195" cy="584775"/>
          </a:xfrm>
          <a:prstGeom prst="rect">
            <a:avLst/>
          </a:prstGeom>
        </p:spPr>
        <p:txBody>
          <a:bodyPr wrap="square">
            <a:spAutoFit/>
          </a:bodyPr>
          <a:lstStyle/>
          <a:p>
            <a:r>
              <a:rPr lang="en-US" altLang="zh-CN" sz="1600" dirty="0">
                <a:solidFill>
                  <a:srgbClr val="FF0000"/>
                </a:solidFill>
              </a:rPr>
              <a:t>True</a:t>
            </a:r>
          </a:p>
          <a:p>
            <a:r>
              <a:rPr lang="en-US" altLang="zh-CN" sz="1600" dirty="0">
                <a:solidFill>
                  <a:srgbClr val="FF0000"/>
                </a:solidFill>
              </a:rPr>
              <a:t>False</a:t>
            </a:r>
            <a:endParaRPr lang="zh-CN" altLang="en-US" sz="1600" dirty="0">
              <a:solidFill>
                <a:srgbClr val="FF0000"/>
              </a:solidFill>
            </a:endParaRPr>
          </a:p>
        </p:txBody>
      </p:sp>
      <p:sp>
        <p:nvSpPr>
          <p:cNvPr id="72" name="矩形 71"/>
          <p:cNvSpPr/>
          <p:nvPr/>
        </p:nvSpPr>
        <p:spPr>
          <a:xfrm>
            <a:off x="5770790" y="1467819"/>
            <a:ext cx="1662054" cy="338554"/>
          </a:xfrm>
          <a:prstGeom prst="rect">
            <a:avLst/>
          </a:prstGeom>
        </p:spPr>
        <p:txBody>
          <a:bodyPr wrap="square">
            <a:spAutoFit/>
          </a:bodyPr>
          <a:lstStyle/>
          <a:p>
            <a:r>
              <a:rPr lang="en-US" altLang="zh-CN" sz="1600" dirty="0">
                <a:solidFill>
                  <a:schemeClr val="tx1">
                    <a:lumMod val="75000"/>
                  </a:schemeClr>
                </a:solidFill>
              </a:rPr>
              <a:t>Input(), print()</a:t>
            </a:r>
            <a:endParaRPr lang="zh-CN" altLang="en-US" sz="1600" dirty="0">
              <a:solidFill>
                <a:schemeClr val="tx1">
                  <a:lumMod val="75000"/>
                </a:schemeClr>
              </a:solidFill>
            </a:endParaRPr>
          </a:p>
        </p:txBody>
      </p:sp>
      <p:sp>
        <p:nvSpPr>
          <p:cNvPr id="84" name="矩形 83"/>
          <p:cNvSpPr/>
          <p:nvPr/>
        </p:nvSpPr>
        <p:spPr>
          <a:xfrm>
            <a:off x="3978202" y="4859027"/>
            <a:ext cx="5652629" cy="369332"/>
          </a:xfrm>
          <a:prstGeom prst="rect">
            <a:avLst/>
          </a:prstGeom>
        </p:spPr>
        <p:txBody>
          <a:bodyPr wrap="square">
            <a:spAutoFit/>
          </a:bodyPr>
          <a:lstStyle/>
          <a:p>
            <a:r>
              <a:rPr lang="zh-CN" altLang="en-US" sz="1800" dirty="0">
                <a:solidFill>
                  <a:srgbClr val="FF0000"/>
                </a:solidFill>
                <a:latin typeface="Times New Roman" panose="02020603050405020304" pitchFamily="18" charset="0"/>
                <a:cs typeface="Times New Roman" panose="02020603050405020304" pitchFamily="18" charset="0"/>
              </a:rPr>
              <a:t>列表</a:t>
            </a:r>
            <a:r>
              <a:rPr lang="en-US" altLang="zh-CN" sz="1800" dirty="0">
                <a:solidFill>
                  <a:srgbClr val="FF0000"/>
                </a:solidFill>
                <a:latin typeface="Times New Roman" panose="02020603050405020304" pitchFamily="18" charset="0"/>
                <a:cs typeface="Times New Roman" panose="02020603050405020304" pitchFamily="18" charset="0"/>
              </a:rPr>
              <a:t>(List)</a:t>
            </a:r>
            <a:r>
              <a:rPr lang="zh-CN" altLang="en-US" sz="1800" dirty="0">
                <a:latin typeface="Times New Roman" panose="02020603050405020304" pitchFamily="18" charset="0"/>
                <a:cs typeface="Times New Roman" panose="02020603050405020304" pitchFamily="18" charset="0"/>
              </a:rPr>
              <a:t>、元组</a:t>
            </a:r>
            <a:r>
              <a:rPr lang="en-US" altLang="zh-CN" sz="1800" dirty="0">
                <a:latin typeface="Times New Roman" panose="02020603050405020304" pitchFamily="18" charset="0"/>
                <a:cs typeface="Times New Roman" panose="02020603050405020304" pitchFamily="18" charset="0"/>
              </a:rPr>
              <a:t>(tuple)</a:t>
            </a:r>
            <a:r>
              <a:rPr lang="zh-CN" altLang="en-US" sz="1800" dirty="0">
                <a:latin typeface="Times New Roman" panose="02020603050405020304" pitchFamily="18" charset="0"/>
                <a:cs typeface="Times New Roman" panose="02020603050405020304" pitchFamily="18" charset="0"/>
              </a:rPr>
              <a:t>、</a:t>
            </a:r>
            <a:r>
              <a:rPr lang="zh-CN" altLang="en-US" sz="1800" dirty="0">
                <a:solidFill>
                  <a:srgbClr val="FF0000"/>
                </a:solidFill>
                <a:latin typeface="Times New Roman" panose="02020603050405020304" pitchFamily="18" charset="0"/>
                <a:cs typeface="Times New Roman" panose="02020603050405020304" pitchFamily="18" charset="0"/>
              </a:rPr>
              <a:t>字典</a:t>
            </a:r>
            <a:r>
              <a:rPr lang="en-US" altLang="zh-CN" sz="1800" dirty="0">
                <a:solidFill>
                  <a:srgbClr val="FF0000"/>
                </a:solidFill>
                <a:latin typeface="Times New Roman" panose="02020603050405020304" pitchFamily="18" charset="0"/>
                <a:cs typeface="Times New Roman" panose="02020603050405020304" pitchFamily="18" charset="0"/>
              </a:rPr>
              <a:t>(dictionary)</a:t>
            </a:r>
            <a:r>
              <a:rPr lang="zh-CN" altLang="en-US" sz="1800" dirty="0">
                <a:latin typeface="Times New Roman" panose="02020603050405020304" pitchFamily="18" charset="0"/>
                <a:cs typeface="Times New Roman" panose="02020603050405020304" pitchFamily="18" charset="0"/>
              </a:rPr>
              <a:t>、集合</a:t>
            </a:r>
            <a:r>
              <a:rPr lang="en-US" altLang="zh-CN" sz="1800" dirty="0">
                <a:latin typeface="Times New Roman" panose="02020603050405020304" pitchFamily="18" charset="0"/>
                <a:cs typeface="Times New Roman" panose="02020603050405020304" pitchFamily="18" charset="0"/>
              </a:rPr>
              <a:t>(set)</a:t>
            </a:r>
            <a:endParaRPr lang="zh-CN" altLang="en-US" sz="1800" dirty="0">
              <a:solidFill>
                <a:srgbClr val="121212"/>
              </a:solidFill>
              <a:latin typeface="Times New Roman" panose="02020603050405020304" pitchFamily="18" charset="0"/>
              <a:cs typeface="Times New Roman" panose="02020603050405020304" pitchFamily="18" charset="0"/>
            </a:endParaRPr>
          </a:p>
        </p:txBody>
      </p:sp>
      <p:sp>
        <p:nvSpPr>
          <p:cNvPr id="87" name="矩形 86"/>
          <p:cNvSpPr/>
          <p:nvPr/>
        </p:nvSpPr>
        <p:spPr>
          <a:xfrm>
            <a:off x="3978201" y="5183063"/>
            <a:ext cx="1692188" cy="369332"/>
          </a:xfrm>
          <a:prstGeom prst="rect">
            <a:avLst/>
          </a:prstGeom>
        </p:spPr>
        <p:txBody>
          <a:bodyPr wrap="square">
            <a:spAutoFit/>
          </a:bodyPr>
          <a:lstStyle/>
          <a:p>
            <a:r>
              <a:rPr lang="zh-CN" altLang="en-US" sz="1800" dirty="0">
                <a:latin typeface="黑体" panose="02010609060101010101" pitchFamily="49" charset="-122"/>
              </a:rPr>
              <a:t>函数操作</a:t>
            </a:r>
            <a:endParaRPr lang="zh-CN" altLang="en-US" sz="1800" dirty="0">
              <a:solidFill>
                <a:srgbClr val="121212"/>
              </a:solidFill>
              <a:latin typeface="黑体" panose="02010609060101010101" pitchFamily="49" charset="-122"/>
            </a:endParaRPr>
          </a:p>
        </p:txBody>
      </p:sp>
      <p:sp>
        <p:nvSpPr>
          <p:cNvPr id="88" name="矩形 87"/>
          <p:cNvSpPr/>
          <p:nvPr/>
        </p:nvSpPr>
        <p:spPr>
          <a:xfrm>
            <a:off x="3978201" y="5480387"/>
            <a:ext cx="2304256" cy="369332"/>
          </a:xfrm>
          <a:prstGeom prst="rect">
            <a:avLst/>
          </a:prstGeom>
        </p:spPr>
        <p:txBody>
          <a:bodyPr wrap="square">
            <a:spAutoFit/>
          </a:bodyPr>
          <a:lstStyle/>
          <a:p>
            <a:r>
              <a:rPr lang="zh-CN" altLang="en-US" sz="1800" dirty="0">
                <a:latin typeface="黑体" panose="02010609060101010101" pitchFamily="49" charset="-122"/>
              </a:rPr>
              <a:t>文件操作</a:t>
            </a:r>
            <a:endParaRPr lang="zh-CN" altLang="en-US" sz="1800" dirty="0">
              <a:solidFill>
                <a:srgbClr val="121212"/>
              </a:solidFill>
              <a:latin typeface="黑体" panose="02010609060101010101" pitchFamily="49" charset="-122"/>
            </a:endParaRPr>
          </a:p>
        </p:txBody>
      </p:sp>
      <p:cxnSp>
        <p:nvCxnSpPr>
          <p:cNvPr id="93" name="直接箭头连接符 92"/>
          <p:cNvCxnSpPr/>
          <p:nvPr/>
        </p:nvCxnSpPr>
        <p:spPr bwMode="auto">
          <a:xfrm>
            <a:off x="3618161" y="5048339"/>
            <a:ext cx="288032"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94" name="直接箭头连接符 93"/>
          <p:cNvCxnSpPr/>
          <p:nvPr/>
        </p:nvCxnSpPr>
        <p:spPr bwMode="auto">
          <a:xfrm>
            <a:off x="3618161" y="5372375"/>
            <a:ext cx="288032"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95" name="直接箭头连接符 94"/>
          <p:cNvCxnSpPr/>
          <p:nvPr/>
        </p:nvCxnSpPr>
        <p:spPr bwMode="auto">
          <a:xfrm>
            <a:off x="3618161" y="5696411"/>
            <a:ext cx="288032"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100" name="矩形 99"/>
          <p:cNvSpPr/>
          <p:nvPr/>
        </p:nvSpPr>
        <p:spPr>
          <a:xfrm>
            <a:off x="1879718" y="5942147"/>
            <a:ext cx="1415772" cy="461665"/>
          </a:xfrm>
          <a:prstGeom prst="rect">
            <a:avLst/>
          </a:prstGeom>
        </p:spPr>
        <p:txBody>
          <a:bodyPr wrap="none">
            <a:spAutoFit/>
          </a:bodyPr>
          <a:lstStyle/>
          <a:p>
            <a:r>
              <a:rPr lang="zh-CN" altLang="en-US" sz="2400" dirty="0">
                <a:solidFill>
                  <a:srgbClr val="121212"/>
                </a:solidFill>
                <a:latin typeface="黑体" panose="02010609060101010101" pitchFamily="49" charset="-122"/>
              </a:rPr>
              <a:t>模块和包</a:t>
            </a:r>
            <a:endParaRPr lang="zh-CN" altLang="en-US" sz="2400" dirty="0">
              <a:latin typeface="黑体" panose="02010609060101010101" pitchFamily="49" charset="-122"/>
            </a:endParaRPr>
          </a:p>
        </p:txBody>
      </p:sp>
      <p:cxnSp>
        <p:nvCxnSpPr>
          <p:cNvPr id="101" name="直接箭头连接符 100"/>
          <p:cNvCxnSpPr/>
          <p:nvPr/>
        </p:nvCxnSpPr>
        <p:spPr bwMode="auto">
          <a:xfrm>
            <a:off x="3223482" y="6194173"/>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102" name="直接箭头连接符 101"/>
          <p:cNvCxnSpPr/>
          <p:nvPr/>
        </p:nvCxnSpPr>
        <p:spPr bwMode="auto">
          <a:xfrm>
            <a:off x="3619526" y="6020541"/>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103" name="矩形 102"/>
          <p:cNvSpPr/>
          <p:nvPr/>
        </p:nvSpPr>
        <p:spPr>
          <a:xfrm>
            <a:off x="3978201" y="5824841"/>
            <a:ext cx="864096" cy="369332"/>
          </a:xfrm>
          <a:prstGeom prst="rect">
            <a:avLst/>
          </a:prstGeom>
        </p:spPr>
        <p:txBody>
          <a:bodyPr wrap="square">
            <a:spAutoFit/>
          </a:bodyPr>
          <a:lstStyle/>
          <a:p>
            <a:r>
              <a:rPr lang="zh-CN" altLang="en-US" sz="1800" dirty="0">
                <a:latin typeface="黑体" panose="02010609060101010101" pitchFamily="49" charset="-122"/>
              </a:rPr>
              <a:t>模块</a:t>
            </a:r>
            <a:endParaRPr lang="zh-CN" altLang="en-US" sz="1800" dirty="0">
              <a:solidFill>
                <a:srgbClr val="121212"/>
              </a:solidFill>
              <a:latin typeface="黑体" panose="02010609060101010101" pitchFamily="49" charset="-122"/>
            </a:endParaRPr>
          </a:p>
        </p:txBody>
      </p:sp>
      <p:cxnSp>
        <p:nvCxnSpPr>
          <p:cNvPr id="104" name="直接箭头连接符 103"/>
          <p:cNvCxnSpPr/>
          <p:nvPr/>
        </p:nvCxnSpPr>
        <p:spPr bwMode="auto">
          <a:xfrm>
            <a:off x="3619526" y="6338189"/>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105" name="矩形 104"/>
          <p:cNvSpPr/>
          <p:nvPr/>
        </p:nvSpPr>
        <p:spPr>
          <a:xfrm>
            <a:off x="4014205" y="6122165"/>
            <a:ext cx="720080" cy="369332"/>
          </a:xfrm>
          <a:prstGeom prst="rect">
            <a:avLst/>
          </a:prstGeom>
        </p:spPr>
        <p:txBody>
          <a:bodyPr wrap="square">
            <a:spAutoFit/>
          </a:bodyPr>
          <a:lstStyle/>
          <a:p>
            <a:r>
              <a:rPr lang="zh-CN" altLang="en-US" sz="1800" dirty="0">
                <a:latin typeface="黑体" panose="02010609060101010101" pitchFamily="49" charset="-122"/>
              </a:rPr>
              <a:t>包：</a:t>
            </a:r>
            <a:endParaRPr lang="zh-CN" altLang="en-US" sz="1800" dirty="0">
              <a:solidFill>
                <a:srgbClr val="121212"/>
              </a:solidFill>
              <a:latin typeface="黑体" panose="02010609060101010101" pitchFamily="49" charset="-122"/>
            </a:endParaRPr>
          </a:p>
        </p:txBody>
      </p:sp>
      <p:cxnSp>
        <p:nvCxnSpPr>
          <p:cNvPr id="106" name="直接箭头连接符 105"/>
          <p:cNvCxnSpPr/>
          <p:nvPr/>
        </p:nvCxnSpPr>
        <p:spPr bwMode="auto">
          <a:xfrm flipV="1">
            <a:off x="3619526" y="6020543"/>
            <a:ext cx="0" cy="317646"/>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107" name="矩形 106"/>
          <p:cNvSpPr/>
          <p:nvPr/>
        </p:nvSpPr>
        <p:spPr>
          <a:xfrm>
            <a:off x="4446255" y="5834133"/>
            <a:ext cx="4357283" cy="338554"/>
          </a:xfrm>
          <a:prstGeom prst="rect">
            <a:avLst/>
          </a:prstGeom>
        </p:spPr>
        <p:txBody>
          <a:bodyPr wrap="none">
            <a:spAutoFit/>
          </a:bodyPr>
          <a:lstStyle/>
          <a:p>
            <a:r>
              <a:rPr lang="zh-CN" altLang="en-US" sz="1600" dirty="0">
                <a:solidFill>
                  <a:schemeClr val="tx1">
                    <a:lumMod val="60000"/>
                    <a:lumOff val="40000"/>
                  </a:schemeClr>
                </a:solidFill>
                <a:latin typeface="黑体" panose="02010609060101010101" pitchFamily="49" charset="-122"/>
              </a:rPr>
              <a:t>：你定义的函数和变量的文件，其后缀名是</a:t>
            </a:r>
            <a:r>
              <a:rPr lang="en-US" altLang="zh-CN" sz="1600" dirty="0">
                <a:solidFill>
                  <a:schemeClr val="tx1">
                    <a:lumMod val="60000"/>
                    <a:lumOff val="40000"/>
                  </a:schemeClr>
                </a:solidFill>
                <a:latin typeface="黑体" panose="02010609060101010101" pitchFamily="49" charset="-122"/>
              </a:rPr>
              <a:t>.</a:t>
            </a:r>
            <a:r>
              <a:rPr lang="en-US" altLang="zh-CN" sz="1600" dirty="0" err="1">
                <a:solidFill>
                  <a:schemeClr val="tx1">
                    <a:lumMod val="60000"/>
                    <a:lumOff val="40000"/>
                  </a:schemeClr>
                </a:solidFill>
                <a:latin typeface="黑体" panose="02010609060101010101" pitchFamily="49" charset="-122"/>
              </a:rPr>
              <a:t>py</a:t>
            </a:r>
            <a:endParaRPr lang="en-US" altLang="zh-CN" sz="1600" dirty="0">
              <a:solidFill>
                <a:schemeClr val="tx1">
                  <a:lumMod val="60000"/>
                  <a:lumOff val="40000"/>
                </a:schemeClr>
              </a:solidFill>
              <a:latin typeface="黑体" panose="02010609060101010101" pitchFamily="49" charset="-122"/>
            </a:endParaRPr>
          </a:p>
        </p:txBody>
      </p:sp>
      <p:sp>
        <p:nvSpPr>
          <p:cNvPr id="108" name="矩形 107"/>
          <p:cNvSpPr/>
          <p:nvPr/>
        </p:nvSpPr>
        <p:spPr>
          <a:xfrm>
            <a:off x="4663642" y="6143651"/>
            <a:ext cx="3467616" cy="338554"/>
          </a:xfrm>
          <a:prstGeom prst="rect">
            <a:avLst/>
          </a:prstGeom>
        </p:spPr>
        <p:txBody>
          <a:bodyPr wrap="none">
            <a:spAutoFit/>
          </a:bodyPr>
          <a:lstStyle/>
          <a:p>
            <a:r>
              <a:rPr lang="zh-CN" altLang="en-US" sz="1600" dirty="0">
                <a:solidFill>
                  <a:schemeClr val="tx1">
                    <a:lumMod val="60000"/>
                    <a:lumOff val="40000"/>
                  </a:schemeClr>
                </a:solidFill>
                <a:latin typeface="黑体" panose="02010609060101010101" pitchFamily="49" charset="-122"/>
              </a:rPr>
              <a:t>文件夹（定义了一个由模块及子包）</a:t>
            </a:r>
            <a:endParaRPr lang="en-US" altLang="zh-CN" sz="1600" dirty="0">
              <a:solidFill>
                <a:schemeClr val="tx1">
                  <a:lumMod val="60000"/>
                  <a:lumOff val="40000"/>
                </a:schemeClr>
              </a:solidFill>
              <a:latin typeface="黑体" panose="02010609060101010101" pitchFamily="49" charset="-122"/>
            </a:endParaRPr>
          </a:p>
        </p:txBody>
      </p:sp>
      <p:cxnSp>
        <p:nvCxnSpPr>
          <p:cNvPr id="81" name="直接箭头连接符 80"/>
          <p:cNvCxnSpPr/>
          <p:nvPr/>
        </p:nvCxnSpPr>
        <p:spPr bwMode="auto">
          <a:xfrm>
            <a:off x="3618161" y="2024003"/>
            <a:ext cx="288032"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83" name="矩形 82"/>
          <p:cNvSpPr/>
          <p:nvPr/>
        </p:nvSpPr>
        <p:spPr>
          <a:xfrm>
            <a:off x="3942197" y="1844824"/>
            <a:ext cx="2088232" cy="369332"/>
          </a:xfrm>
          <a:prstGeom prst="rect">
            <a:avLst/>
          </a:prstGeom>
        </p:spPr>
        <p:txBody>
          <a:bodyPr wrap="square">
            <a:spAutoFit/>
          </a:bodyPr>
          <a:lstStyle/>
          <a:p>
            <a:r>
              <a:rPr lang="zh-CN" altLang="en-US" sz="1800" dirty="0">
                <a:latin typeface="Times New Roman" panose="02020603050405020304" pitchFamily="18" charset="0"/>
                <a:cs typeface="Times New Roman" panose="02020603050405020304" pitchFamily="18" charset="0"/>
              </a:rPr>
              <a:t>数字</a:t>
            </a:r>
            <a:r>
              <a:rPr lang="en-US" altLang="zh-CN" sz="1800" dirty="0">
                <a:latin typeface="Times New Roman" panose="02020603050405020304" pitchFamily="18" charset="0"/>
                <a:cs typeface="Times New Roman" panose="02020603050405020304" pitchFamily="18" charset="0"/>
              </a:rPr>
              <a:t>(Number)</a:t>
            </a:r>
            <a:endParaRPr lang="zh-CN" altLang="en-US" sz="1800" dirty="0">
              <a:solidFill>
                <a:srgbClr val="121212"/>
              </a:solidFill>
              <a:latin typeface="Times New Roman" panose="02020603050405020304" pitchFamily="18" charset="0"/>
              <a:cs typeface="Times New Roman" panose="02020603050405020304" pitchFamily="18" charset="0"/>
            </a:endParaRPr>
          </a:p>
        </p:txBody>
      </p:sp>
      <p:sp>
        <p:nvSpPr>
          <p:cNvPr id="86" name="矩形 85"/>
          <p:cNvSpPr/>
          <p:nvPr/>
        </p:nvSpPr>
        <p:spPr>
          <a:xfrm>
            <a:off x="3942197" y="2194731"/>
            <a:ext cx="2052228" cy="369332"/>
          </a:xfrm>
          <a:prstGeom prst="rect">
            <a:avLst/>
          </a:prstGeom>
        </p:spPr>
        <p:txBody>
          <a:bodyPr wrap="square">
            <a:spAutoFit/>
          </a:bodyPr>
          <a:lstStyle/>
          <a:p>
            <a:r>
              <a:rPr lang="zh-CN" altLang="en-US" sz="1800" dirty="0">
                <a:latin typeface="Times New Roman" panose="02020603050405020304" pitchFamily="18" charset="0"/>
                <a:cs typeface="Times New Roman" panose="02020603050405020304" pitchFamily="18" charset="0"/>
              </a:rPr>
              <a:t>字符串</a:t>
            </a:r>
            <a:r>
              <a:rPr lang="en-US" altLang="zh-CN" sz="1800" dirty="0">
                <a:latin typeface="Times New Roman" panose="02020603050405020304" pitchFamily="18" charset="0"/>
                <a:cs typeface="Times New Roman" panose="02020603050405020304" pitchFamily="18" charset="0"/>
              </a:rPr>
              <a:t>(string)</a:t>
            </a:r>
            <a:endParaRPr lang="zh-CN" altLang="en-US" sz="1800" dirty="0">
              <a:solidFill>
                <a:srgbClr val="121212"/>
              </a:solidFill>
              <a:latin typeface="Times New Roman" panose="02020603050405020304" pitchFamily="18" charset="0"/>
              <a:cs typeface="Times New Roman" panose="02020603050405020304" pitchFamily="18" charset="0"/>
            </a:endParaRPr>
          </a:p>
        </p:txBody>
      </p:sp>
      <p:cxnSp>
        <p:nvCxnSpPr>
          <p:cNvPr id="89" name="直接箭头连接符 88"/>
          <p:cNvCxnSpPr/>
          <p:nvPr/>
        </p:nvCxnSpPr>
        <p:spPr bwMode="auto">
          <a:xfrm>
            <a:off x="3618161" y="2384043"/>
            <a:ext cx="288032"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cxnSp>
        <p:nvCxnSpPr>
          <p:cNvPr id="90" name="直接箭头连接符 89"/>
          <p:cNvCxnSpPr/>
          <p:nvPr/>
        </p:nvCxnSpPr>
        <p:spPr bwMode="auto">
          <a:xfrm>
            <a:off x="5526373" y="2028069"/>
            <a:ext cx="396044" cy="0"/>
          </a:xfrm>
          <a:prstGeom prst="straightConnector1">
            <a:avLst/>
          </a:prstGeom>
          <a:blipFill dpi="0" rotWithShape="1">
            <a:blip r:embed="rId2"/>
            <a:srcRect/>
            <a:stretch>
              <a:fillRect/>
            </a:stretch>
          </a:blipFill>
          <a:ln w="12700" cap="flat" cmpd="sng" algn="ctr">
            <a:solidFill>
              <a:srgbClr val="0000FF"/>
            </a:solidFill>
            <a:prstDash val="solid"/>
            <a:round/>
            <a:headEnd type="none" w="med" len="med"/>
            <a:tailEnd type="none" w="med" len="med"/>
          </a:ln>
          <a:effectLst/>
        </p:spPr>
      </p:cxnSp>
      <p:sp>
        <p:nvSpPr>
          <p:cNvPr id="91" name="矩形 90"/>
          <p:cNvSpPr/>
          <p:nvPr/>
        </p:nvSpPr>
        <p:spPr>
          <a:xfrm>
            <a:off x="5886413" y="1848049"/>
            <a:ext cx="4032448" cy="338554"/>
          </a:xfrm>
          <a:prstGeom prst="rect">
            <a:avLst/>
          </a:prstGeom>
        </p:spPr>
        <p:txBody>
          <a:bodyPr wrap="square">
            <a:spAutoFit/>
          </a:bodyPr>
          <a:lstStyle/>
          <a:p>
            <a:r>
              <a:rPr lang="en-US" altLang="zh-CN" sz="1600" dirty="0" err="1">
                <a:solidFill>
                  <a:schemeClr val="tx1">
                    <a:lumMod val="60000"/>
                    <a:lumOff val="40000"/>
                  </a:schemeClr>
                </a:solidFill>
              </a:rPr>
              <a:t>int</a:t>
            </a:r>
            <a:r>
              <a:rPr lang="en-US" altLang="zh-CN" sz="1600" dirty="0">
                <a:solidFill>
                  <a:schemeClr val="tx1">
                    <a:lumMod val="60000"/>
                    <a:lumOff val="40000"/>
                  </a:schemeClr>
                </a:solidFill>
              </a:rPr>
              <a:t>(</a:t>
            </a:r>
            <a:r>
              <a:rPr lang="zh-CN" altLang="en-US" sz="1600" dirty="0">
                <a:solidFill>
                  <a:schemeClr val="tx1">
                    <a:lumMod val="60000"/>
                    <a:lumOff val="40000"/>
                  </a:schemeClr>
                </a:solidFill>
              </a:rPr>
              <a:t>整型</a:t>
            </a:r>
            <a:r>
              <a:rPr lang="en-US" altLang="zh-CN" sz="1600" dirty="0">
                <a:solidFill>
                  <a:schemeClr val="tx1">
                    <a:lumMod val="60000"/>
                    <a:lumOff val="40000"/>
                  </a:schemeClr>
                </a:solidFill>
              </a:rPr>
              <a:t>)</a:t>
            </a:r>
            <a:r>
              <a:rPr lang="zh-CN" altLang="en-US" sz="1600" dirty="0">
                <a:solidFill>
                  <a:schemeClr val="tx1">
                    <a:lumMod val="60000"/>
                    <a:lumOff val="40000"/>
                  </a:schemeClr>
                </a:solidFill>
              </a:rPr>
              <a:t>、</a:t>
            </a:r>
            <a:r>
              <a:rPr lang="en-US" altLang="zh-CN" sz="1600" dirty="0">
                <a:solidFill>
                  <a:schemeClr val="tx1">
                    <a:lumMod val="60000"/>
                    <a:lumOff val="40000"/>
                  </a:schemeClr>
                </a:solidFill>
              </a:rPr>
              <a:t>float(</a:t>
            </a:r>
            <a:r>
              <a:rPr lang="zh-CN" altLang="en-US" sz="1600" dirty="0">
                <a:solidFill>
                  <a:schemeClr val="tx1">
                    <a:lumMod val="60000"/>
                    <a:lumOff val="40000"/>
                  </a:schemeClr>
                </a:solidFill>
              </a:rPr>
              <a:t>浮点型</a:t>
            </a:r>
            <a:r>
              <a:rPr lang="en-US" altLang="zh-CN" sz="1600" dirty="0">
                <a:solidFill>
                  <a:schemeClr val="tx1">
                    <a:lumMod val="60000"/>
                    <a:lumOff val="40000"/>
                  </a:schemeClr>
                </a:solidFill>
              </a:rPr>
              <a:t>)</a:t>
            </a:r>
            <a:r>
              <a:rPr lang="zh-CN" altLang="en-US" sz="1600" dirty="0">
                <a:solidFill>
                  <a:schemeClr val="tx1">
                    <a:lumMod val="60000"/>
                    <a:lumOff val="40000"/>
                  </a:schemeClr>
                </a:solidFill>
              </a:rPr>
              <a:t>、</a:t>
            </a:r>
            <a:r>
              <a:rPr lang="en-US" altLang="zh-CN" sz="1600" dirty="0">
                <a:solidFill>
                  <a:schemeClr val="tx1">
                    <a:lumMod val="60000"/>
                    <a:lumOff val="40000"/>
                  </a:schemeClr>
                </a:solidFill>
              </a:rPr>
              <a:t>complex(</a:t>
            </a:r>
            <a:r>
              <a:rPr lang="zh-CN" altLang="en-US" sz="1600" dirty="0">
                <a:solidFill>
                  <a:schemeClr val="tx1">
                    <a:lumMod val="60000"/>
                    <a:lumOff val="40000"/>
                  </a:schemeClr>
                </a:solidFill>
              </a:rPr>
              <a:t>复数型</a:t>
            </a:r>
            <a:r>
              <a:rPr lang="en-US" altLang="zh-CN" sz="1600" dirty="0">
                <a:solidFill>
                  <a:schemeClr val="tx1">
                    <a:lumMod val="60000"/>
                    <a:lumOff val="40000"/>
                  </a:schemeClr>
                </a:solidFill>
              </a:rPr>
              <a:t>)</a:t>
            </a:r>
            <a:endParaRPr lang="zh-CN" altLang="en-US" sz="1600" dirty="0">
              <a:solidFill>
                <a:schemeClr val="tx1">
                  <a:lumMod val="60000"/>
                  <a:lumOff val="40000"/>
                </a:schemeClr>
              </a:solidFill>
            </a:endParaRPr>
          </a:p>
        </p:txBody>
      </p:sp>
      <p:sp>
        <p:nvSpPr>
          <p:cNvPr id="75" name="圆角矩形 74"/>
          <p:cNvSpPr/>
          <p:nvPr/>
        </p:nvSpPr>
        <p:spPr bwMode="auto">
          <a:xfrm>
            <a:off x="3107010" y="4859870"/>
            <a:ext cx="6580883" cy="386847"/>
          </a:xfrm>
          <a:prstGeom prst="roundRect">
            <a:avLst>
              <a:gd name="adj" fmla="val 1659"/>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Tree>
    <p:extLst>
      <p:ext uri="{BB962C8B-B14F-4D97-AF65-F5344CB8AC3E}">
        <p14:creationId xmlns:p14="http://schemas.microsoft.com/office/powerpoint/2010/main" val="381687278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3726173" y="188640"/>
            <a:ext cx="4243262" cy="491844"/>
          </a:xfrm>
          <a:prstGeom prst="roundRect">
            <a:avLst>
              <a:gd name="adj" fmla="val 27696"/>
            </a:avLst>
          </a:prstGeom>
          <a:solidFill>
            <a:schemeClr val="accent1">
              <a:lumMod val="40000"/>
              <a:lumOff val="60000"/>
            </a:schemeClr>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§3.3 </a:t>
            </a:r>
            <a:r>
              <a:rPr lang="zh-CN" altLang="en-US" sz="2800" dirty="0">
                <a:solidFill>
                  <a:srgbClr val="0000FF"/>
                </a:solidFill>
                <a:latin typeface="黑体" pitchFamily="2" charset="-122"/>
                <a:ea typeface="黑体" pitchFamily="2" charset="-122"/>
              </a:rPr>
              <a:t>操作列表</a:t>
            </a:r>
          </a:p>
        </p:txBody>
      </p:sp>
      <p:sp>
        <p:nvSpPr>
          <p:cNvPr id="10" name="文本框 3"/>
          <p:cNvSpPr txBox="1">
            <a:spLocks noChangeArrowheads="1"/>
          </p:cNvSpPr>
          <p:nvPr/>
        </p:nvSpPr>
        <p:spPr bwMode="auto">
          <a:xfrm>
            <a:off x="2033986" y="872718"/>
            <a:ext cx="1764197" cy="461665"/>
          </a:xfrm>
          <a:prstGeom prst="rect">
            <a:avLst/>
          </a:prstGeom>
          <a:solidFill>
            <a:schemeClr val="accent1">
              <a:lumMod val="40000"/>
              <a:lumOff val="60000"/>
            </a:schemeClr>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2.</a:t>
            </a:r>
            <a:r>
              <a:rPr lang="zh-CN" altLang="en-US" sz="2400" b="1" dirty="0"/>
              <a:t>列表排序</a:t>
            </a:r>
          </a:p>
        </p:txBody>
      </p:sp>
      <p:sp>
        <p:nvSpPr>
          <p:cNvPr id="7" name="Rectangle 3"/>
          <p:cNvSpPr txBox="1">
            <a:spLocks noChangeArrowheads="1"/>
          </p:cNvSpPr>
          <p:nvPr/>
        </p:nvSpPr>
        <p:spPr bwMode="auto">
          <a:xfrm>
            <a:off x="2538041" y="4133958"/>
            <a:ext cx="4932548"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r>
              <a:rPr lang="zh-CN" altLang="en-US" dirty="0"/>
              <a:t>函数</a:t>
            </a:r>
            <a:r>
              <a:rPr lang="en-US" altLang="zh-CN" dirty="0"/>
              <a:t>sorted()</a:t>
            </a:r>
            <a:r>
              <a:rPr lang="zh-CN" altLang="en-US" dirty="0"/>
              <a:t>对列表临时排序</a:t>
            </a:r>
          </a:p>
        </p:txBody>
      </p:sp>
      <p:sp>
        <p:nvSpPr>
          <p:cNvPr id="18" name="矩形 17"/>
          <p:cNvSpPr/>
          <p:nvPr/>
        </p:nvSpPr>
        <p:spPr>
          <a:xfrm>
            <a:off x="3150109" y="4688559"/>
            <a:ext cx="6372708" cy="169277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bicycles = ['</a:t>
            </a:r>
            <a:r>
              <a:rPr lang="zh-CN" altLang="en-US" sz="2000" dirty="0"/>
              <a:t>捷安特</a:t>
            </a:r>
            <a:r>
              <a:rPr lang="en-US" altLang="zh-CN" sz="2000" dirty="0"/>
              <a:t>', '</a:t>
            </a:r>
            <a:r>
              <a:rPr lang="zh-CN" altLang="en-US" sz="2000" dirty="0"/>
              <a:t>永久</a:t>
            </a:r>
            <a:r>
              <a:rPr lang="en-US" altLang="zh-CN" sz="2000" dirty="0"/>
              <a:t>', '</a:t>
            </a:r>
            <a:r>
              <a:rPr lang="zh-CN" altLang="en-US" sz="2000" dirty="0"/>
              <a:t>凤凰</a:t>
            </a:r>
            <a:r>
              <a:rPr lang="en-US" altLang="zh-CN" sz="2000" dirty="0"/>
              <a:t>', '</a:t>
            </a:r>
            <a:r>
              <a:rPr lang="zh-CN" altLang="en-US" sz="2000" dirty="0"/>
              <a:t>飞鸽</a:t>
            </a:r>
            <a:r>
              <a:rPr lang="en-US" altLang="zh-CN" sz="2000" dirty="0"/>
              <a:t>', '</a:t>
            </a:r>
            <a:r>
              <a:rPr lang="zh-CN" altLang="en-US" sz="2000" dirty="0"/>
              <a:t>哈啰</a:t>
            </a:r>
            <a:r>
              <a:rPr lang="en-US" altLang="zh-CN" sz="2000" dirty="0"/>
              <a:t>']</a:t>
            </a:r>
          </a:p>
          <a:p>
            <a:pPr>
              <a:lnSpc>
                <a:spcPct val="130000"/>
              </a:lnSpc>
            </a:pPr>
            <a:r>
              <a:rPr lang="en-US" altLang="zh-CN" sz="2000" dirty="0"/>
              <a:t>bicycles</a:t>
            </a:r>
          </a:p>
          <a:p>
            <a:pPr>
              <a:lnSpc>
                <a:spcPct val="130000"/>
              </a:lnSpc>
            </a:pPr>
            <a:r>
              <a:rPr lang="en-US" altLang="zh-CN" sz="2000" dirty="0">
                <a:solidFill>
                  <a:srgbClr val="FF0000"/>
                </a:solidFill>
              </a:rPr>
              <a:t>sorted(bicycles, reverse=True)</a:t>
            </a:r>
          </a:p>
          <a:p>
            <a:pPr>
              <a:lnSpc>
                <a:spcPct val="130000"/>
              </a:lnSpc>
            </a:pPr>
            <a:r>
              <a:rPr lang="en-US" altLang="zh-CN" sz="2000" dirty="0"/>
              <a:t>bicycles</a:t>
            </a:r>
            <a:endParaRPr lang="zh-CN" altLang="en-US" sz="2000" dirty="0"/>
          </a:p>
        </p:txBody>
      </p:sp>
      <p:sp>
        <p:nvSpPr>
          <p:cNvPr id="17" name="矩形 16"/>
          <p:cNvSpPr/>
          <p:nvPr/>
        </p:nvSpPr>
        <p:spPr>
          <a:xfrm>
            <a:off x="3150109" y="1985532"/>
            <a:ext cx="6444716" cy="2092881"/>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bicycles = ['</a:t>
            </a:r>
            <a:r>
              <a:rPr lang="zh-CN" altLang="en-US" sz="2000" dirty="0"/>
              <a:t>捷安特</a:t>
            </a:r>
            <a:r>
              <a:rPr lang="en-US" altLang="zh-CN" sz="2000" dirty="0"/>
              <a:t>', '</a:t>
            </a:r>
            <a:r>
              <a:rPr lang="zh-CN" altLang="en-US" sz="2000" dirty="0"/>
              <a:t>永久</a:t>
            </a:r>
            <a:r>
              <a:rPr lang="en-US" altLang="zh-CN" sz="2000" dirty="0"/>
              <a:t>', '</a:t>
            </a:r>
            <a:r>
              <a:rPr lang="zh-CN" altLang="en-US" sz="2000" dirty="0"/>
              <a:t>凤凰</a:t>
            </a:r>
            <a:r>
              <a:rPr lang="en-US" altLang="zh-CN" sz="2000" dirty="0"/>
              <a:t>', '</a:t>
            </a:r>
            <a:r>
              <a:rPr lang="zh-CN" altLang="en-US" sz="2000" dirty="0"/>
              <a:t>飞鸽</a:t>
            </a:r>
            <a:r>
              <a:rPr lang="en-US" altLang="zh-CN" sz="2000" dirty="0"/>
              <a:t>', '</a:t>
            </a:r>
            <a:r>
              <a:rPr lang="zh-CN" altLang="en-US" sz="2000" dirty="0"/>
              <a:t>哈啰</a:t>
            </a:r>
            <a:r>
              <a:rPr lang="en-US" altLang="zh-CN" sz="2000" dirty="0"/>
              <a:t>']</a:t>
            </a:r>
          </a:p>
          <a:p>
            <a:pPr>
              <a:lnSpc>
                <a:spcPct val="130000"/>
              </a:lnSpc>
            </a:pPr>
            <a:r>
              <a:rPr lang="en-US" altLang="zh-CN" sz="2000" dirty="0" err="1"/>
              <a:t>bicycles</a:t>
            </a:r>
            <a:r>
              <a:rPr lang="en-US" altLang="zh-CN" sz="2000" dirty="0" err="1">
                <a:solidFill>
                  <a:srgbClr val="FF0000"/>
                </a:solidFill>
              </a:rPr>
              <a:t>.sort</a:t>
            </a:r>
            <a:r>
              <a:rPr lang="en-US" altLang="zh-CN" sz="2000" dirty="0">
                <a:solidFill>
                  <a:srgbClr val="FF0000"/>
                </a:solidFill>
              </a:rPr>
              <a:t>()</a:t>
            </a:r>
          </a:p>
          <a:p>
            <a:pPr>
              <a:lnSpc>
                <a:spcPct val="130000"/>
              </a:lnSpc>
            </a:pPr>
            <a:r>
              <a:rPr lang="en-US" altLang="zh-CN" sz="2000" dirty="0"/>
              <a:t>bicycles</a:t>
            </a:r>
          </a:p>
          <a:p>
            <a:pPr>
              <a:lnSpc>
                <a:spcPct val="130000"/>
              </a:lnSpc>
            </a:pPr>
            <a:r>
              <a:rPr lang="en-US" altLang="zh-CN" sz="2000" dirty="0" err="1">
                <a:solidFill>
                  <a:srgbClr val="FF0000"/>
                </a:solidFill>
              </a:rPr>
              <a:t>bicycles.sort</a:t>
            </a:r>
            <a:r>
              <a:rPr lang="en-US" altLang="zh-CN" sz="2000" dirty="0">
                <a:solidFill>
                  <a:srgbClr val="FF0000"/>
                </a:solidFill>
              </a:rPr>
              <a:t>(reverse=True)</a:t>
            </a:r>
          </a:p>
          <a:p>
            <a:pPr>
              <a:lnSpc>
                <a:spcPct val="130000"/>
              </a:lnSpc>
            </a:pPr>
            <a:r>
              <a:rPr lang="en-US" altLang="zh-CN" sz="2000" dirty="0"/>
              <a:t>bicycles</a:t>
            </a:r>
            <a:endParaRPr lang="zh-CN" altLang="en-US" sz="2000" dirty="0"/>
          </a:p>
        </p:txBody>
      </p:sp>
      <p:sp>
        <p:nvSpPr>
          <p:cNvPr id="13" name="Rectangle 3"/>
          <p:cNvSpPr txBox="1">
            <a:spLocks noChangeArrowheads="1"/>
          </p:cNvSpPr>
          <p:nvPr/>
        </p:nvSpPr>
        <p:spPr bwMode="auto">
          <a:xfrm>
            <a:off x="2538041" y="1457366"/>
            <a:ext cx="4428492" cy="4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r>
              <a:rPr lang="zh-CN" altLang="en-US" dirty="0"/>
              <a:t>方法</a:t>
            </a:r>
            <a:r>
              <a:rPr lang="en-US" altLang="zh-CN" dirty="0"/>
              <a:t>sort()</a:t>
            </a:r>
            <a:r>
              <a:rPr lang="zh-CN" altLang="en-US" dirty="0"/>
              <a:t>对列表永久排序</a:t>
            </a:r>
          </a:p>
        </p:txBody>
      </p:sp>
      <p:pic>
        <p:nvPicPr>
          <p:cNvPr id="2" name="图片 1"/>
          <p:cNvPicPr>
            <a:picLocks noChangeAspect="1"/>
          </p:cNvPicPr>
          <p:nvPr/>
        </p:nvPicPr>
        <p:blipFill>
          <a:blip r:embed="rId3"/>
          <a:stretch>
            <a:fillRect/>
          </a:stretch>
        </p:blipFill>
        <p:spPr>
          <a:xfrm>
            <a:off x="3978203" y="418579"/>
            <a:ext cx="5761905" cy="6133333"/>
          </a:xfrm>
          <a:prstGeom prst="rect">
            <a:avLst/>
          </a:prstGeom>
          <a:ln w="28575">
            <a:solidFill>
              <a:srgbClr val="0070C0"/>
            </a:solidFill>
          </a:ln>
        </p:spPr>
      </p:pic>
    </p:spTree>
    <p:extLst>
      <p:ext uri="{BB962C8B-B14F-4D97-AF65-F5344CB8AC3E}">
        <p14:creationId xmlns:p14="http://schemas.microsoft.com/office/powerpoint/2010/main" val="29326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animBg="1"/>
      <p:bldP spid="17"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3726173" y="188640"/>
            <a:ext cx="4243262" cy="491844"/>
          </a:xfrm>
          <a:prstGeom prst="roundRect">
            <a:avLst>
              <a:gd name="adj" fmla="val 27696"/>
            </a:avLst>
          </a:prstGeom>
          <a:solidFill>
            <a:schemeClr val="accent1">
              <a:lumMod val="40000"/>
              <a:lumOff val="60000"/>
            </a:schemeClr>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§3.3 </a:t>
            </a:r>
            <a:r>
              <a:rPr lang="zh-CN" altLang="en-US" sz="2800" dirty="0">
                <a:solidFill>
                  <a:srgbClr val="0000FF"/>
                </a:solidFill>
                <a:latin typeface="黑体" pitchFamily="2" charset="-122"/>
                <a:ea typeface="黑体" pitchFamily="2" charset="-122"/>
              </a:rPr>
              <a:t>操作列表</a:t>
            </a:r>
          </a:p>
        </p:txBody>
      </p:sp>
      <p:sp>
        <p:nvSpPr>
          <p:cNvPr id="10" name="文本框 3"/>
          <p:cNvSpPr txBox="1">
            <a:spLocks noChangeArrowheads="1"/>
          </p:cNvSpPr>
          <p:nvPr/>
        </p:nvSpPr>
        <p:spPr bwMode="auto">
          <a:xfrm>
            <a:off x="2033986" y="872718"/>
            <a:ext cx="2592289" cy="461665"/>
          </a:xfrm>
          <a:prstGeom prst="rect">
            <a:avLst/>
          </a:prstGeom>
          <a:solidFill>
            <a:srgbClr val="FFC000"/>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3.</a:t>
            </a:r>
            <a:r>
              <a:rPr lang="zh-CN" altLang="en-US" sz="2400" b="1" dirty="0"/>
              <a:t>列表的统计操作</a:t>
            </a:r>
          </a:p>
        </p:txBody>
      </p:sp>
      <p:sp>
        <p:nvSpPr>
          <p:cNvPr id="18" name="矩形 17"/>
          <p:cNvSpPr/>
          <p:nvPr/>
        </p:nvSpPr>
        <p:spPr>
          <a:xfrm>
            <a:off x="2970089" y="4620614"/>
            <a:ext cx="4896544" cy="1292662"/>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cars = ['</a:t>
            </a:r>
            <a:r>
              <a:rPr lang="en-US" altLang="zh-CN" sz="2000" dirty="0" err="1"/>
              <a:t>bmw</a:t>
            </a:r>
            <a:r>
              <a:rPr lang="en-US" altLang="zh-CN" sz="2000" dirty="0"/>
              <a:t>', '</a:t>
            </a:r>
            <a:r>
              <a:rPr lang="en-US" altLang="zh-CN" sz="2000" dirty="0" err="1"/>
              <a:t>audi</a:t>
            </a:r>
            <a:r>
              <a:rPr lang="en-US" altLang="zh-CN" sz="2000" dirty="0"/>
              <a:t>', '</a:t>
            </a:r>
            <a:r>
              <a:rPr lang="en-US" altLang="zh-CN" sz="2000" dirty="0" err="1"/>
              <a:t>toyota</a:t>
            </a:r>
            <a:r>
              <a:rPr lang="en-US" altLang="zh-CN" sz="2000" dirty="0"/>
              <a:t>', '</a:t>
            </a:r>
            <a:r>
              <a:rPr lang="en-US" altLang="zh-CN" sz="2000" dirty="0" err="1"/>
              <a:t>subaru</a:t>
            </a:r>
            <a:r>
              <a:rPr lang="en-US" altLang="zh-CN" sz="2000" dirty="0"/>
              <a:t>']</a:t>
            </a:r>
          </a:p>
          <a:p>
            <a:pPr>
              <a:lnSpc>
                <a:spcPct val="130000"/>
              </a:lnSpc>
            </a:pPr>
            <a:r>
              <a:rPr lang="en-US" altLang="zh-CN" sz="2000" dirty="0"/>
              <a:t>for car in cars:</a:t>
            </a:r>
          </a:p>
          <a:p>
            <a:pPr>
              <a:lnSpc>
                <a:spcPct val="130000"/>
              </a:lnSpc>
            </a:pPr>
            <a:r>
              <a:rPr lang="en-US" altLang="zh-CN" sz="2000" dirty="0"/>
              <a:t>    print(f"{</a:t>
            </a:r>
            <a:r>
              <a:rPr lang="en-US" altLang="zh-CN" sz="2000" dirty="0" err="1">
                <a:solidFill>
                  <a:srgbClr val="FF0000"/>
                </a:solidFill>
              </a:rPr>
              <a:t>car.title</a:t>
            </a:r>
            <a:r>
              <a:rPr lang="en-US" altLang="zh-CN" sz="2000" dirty="0">
                <a:solidFill>
                  <a:srgbClr val="FF0000"/>
                </a:solidFill>
              </a:rPr>
              <a:t>()</a:t>
            </a:r>
            <a:r>
              <a:rPr lang="en-US" altLang="zh-CN" sz="2000" dirty="0"/>
              <a:t>}, </a:t>
            </a:r>
            <a:r>
              <a:rPr lang="zh-CN" altLang="en-US" sz="2000" dirty="0"/>
              <a:t>是一辆好车</a:t>
            </a:r>
            <a:r>
              <a:rPr lang="en-US" altLang="zh-CN" sz="2000" dirty="0"/>
              <a:t>!")</a:t>
            </a:r>
            <a:endParaRPr lang="zh-CN" altLang="en-US" sz="2000" dirty="0"/>
          </a:p>
        </p:txBody>
      </p:sp>
      <p:sp>
        <p:nvSpPr>
          <p:cNvPr id="17" name="矩形 16"/>
          <p:cNvSpPr/>
          <p:nvPr/>
        </p:nvSpPr>
        <p:spPr>
          <a:xfrm>
            <a:off x="2970089" y="1448794"/>
            <a:ext cx="4890718" cy="2492990"/>
          </a:xfrm>
          <a:prstGeom prst="rect">
            <a:avLst/>
          </a:prstGeom>
          <a:solidFill>
            <a:srgbClr val="FFFF00"/>
          </a:solidFill>
          <a:ln w="28575">
            <a:solidFill>
              <a:schemeClr val="accent1"/>
            </a:solidFill>
          </a:ln>
        </p:spPr>
        <p:txBody>
          <a:bodyPr wrap="square">
            <a:spAutoFit/>
          </a:bodyPr>
          <a:lstStyle/>
          <a:p>
            <a:pPr>
              <a:lnSpc>
                <a:spcPct val="130000"/>
              </a:lnSpc>
            </a:pPr>
            <a:r>
              <a:rPr lang="en-US" altLang="zh-CN" sz="2000" dirty="0"/>
              <a:t>digits = [</a:t>
            </a:r>
            <a:r>
              <a:rPr lang="en-US" altLang="zh-CN" sz="2000" dirty="0" err="1"/>
              <a:t>i</a:t>
            </a:r>
            <a:r>
              <a:rPr lang="en-US" altLang="zh-CN" sz="2000" dirty="0"/>
              <a:t> for </a:t>
            </a:r>
            <a:r>
              <a:rPr lang="en-US" altLang="zh-CN" sz="2000" dirty="0" err="1"/>
              <a:t>i</a:t>
            </a:r>
            <a:r>
              <a:rPr lang="en-US" altLang="zh-CN" sz="2000" dirty="0"/>
              <a:t> in range(10)]</a:t>
            </a:r>
          </a:p>
          <a:p>
            <a:pPr>
              <a:lnSpc>
                <a:spcPct val="130000"/>
              </a:lnSpc>
            </a:pPr>
            <a:r>
              <a:rPr lang="en-US" altLang="zh-CN" sz="2000" dirty="0"/>
              <a:t>digits</a:t>
            </a:r>
          </a:p>
          <a:p>
            <a:pPr>
              <a:lnSpc>
                <a:spcPct val="130000"/>
              </a:lnSpc>
            </a:pPr>
            <a:r>
              <a:rPr lang="en-US" altLang="zh-CN" sz="2000" dirty="0" err="1"/>
              <a:t>len</a:t>
            </a:r>
            <a:r>
              <a:rPr lang="en-US" altLang="zh-CN" sz="2000" dirty="0"/>
              <a:t>(digits)</a:t>
            </a:r>
          </a:p>
          <a:p>
            <a:pPr>
              <a:lnSpc>
                <a:spcPct val="130000"/>
              </a:lnSpc>
            </a:pPr>
            <a:r>
              <a:rPr lang="en-US" altLang="zh-CN" sz="2000" dirty="0"/>
              <a:t>min(digits)</a:t>
            </a:r>
          </a:p>
          <a:p>
            <a:pPr>
              <a:lnSpc>
                <a:spcPct val="130000"/>
              </a:lnSpc>
            </a:pPr>
            <a:r>
              <a:rPr lang="en-US" altLang="zh-CN" sz="2000" dirty="0"/>
              <a:t>max(digits)</a:t>
            </a:r>
          </a:p>
          <a:p>
            <a:pPr>
              <a:lnSpc>
                <a:spcPct val="130000"/>
              </a:lnSpc>
            </a:pPr>
            <a:r>
              <a:rPr lang="en-US" altLang="zh-CN" sz="2000" dirty="0"/>
              <a:t>sum(digits)</a:t>
            </a:r>
            <a:endParaRPr lang="zh-CN" altLang="en-US" sz="2000" dirty="0"/>
          </a:p>
        </p:txBody>
      </p:sp>
      <p:sp>
        <p:nvSpPr>
          <p:cNvPr id="13" name="文本框 3"/>
          <p:cNvSpPr txBox="1">
            <a:spLocks noChangeArrowheads="1"/>
          </p:cNvSpPr>
          <p:nvPr/>
        </p:nvSpPr>
        <p:spPr bwMode="auto">
          <a:xfrm>
            <a:off x="2033707" y="4041070"/>
            <a:ext cx="2340261" cy="461665"/>
          </a:xfrm>
          <a:prstGeom prst="rect">
            <a:avLst/>
          </a:prstGeom>
          <a:solidFill>
            <a:srgbClr val="99FF99"/>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t>4.</a:t>
            </a:r>
            <a:r>
              <a:rPr lang="zh-CN" altLang="en-US" sz="2400" b="1" dirty="0"/>
              <a:t>遍历整个列表</a:t>
            </a:r>
          </a:p>
        </p:txBody>
      </p:sp>
      <p:pic>
        <p:nvPicPr>
          <p:cNvPr id="2" name="图片 1"/>
          <p:cNvPicPr>
            <a:picLocks noChangeAspect="1"/>
          </p:cNvPicPr>
          <p:nvPr/>
        </p:nvPicPr>
        <p:blipFill>
          <a:blip r:embed="rId3"/>
          <a:stretch>
            <a:fillRect/>
          </a:stretch>
        </p:blipFill>
        <p:spPr>
          <a:xfrm>
            <a:off x="3798183" y="194921"/>
            <a:ext cx="6033379" cy="6561523"/>
          </a:xfrm>
          <a:prstGeom prst="rect">
            <a:avLst/>
          </a:prstGeom>
          <a:ln w="38100">
            <a:solidFill>
              <a:srgbClr val="0070C0"/>
            </a:solidFill>
          </a:ln>
        </p:spPr>
      </p:pic>
    </p:spTree>
    <p:extLst>
      <p:ext uri="{BB962C8B-B14F-4D97-AF65-F5344CB8AC3E}">
        <p14:creationId xmlns:p14="http://schemas.microsoft.com/office/powerpoint/2010/main" val="20080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889969" y="800710"/>
            <a:ext cx="7884876" cy="1015663"/>
          </a:xfrm>
          <a:prstGeom prst="rect">
            <a:avLst/>
          </a:prstGeom>
        </p:spPr>
        <p:txBody>
          <a:bodyPr wrap="square">
            <a:spAutoFit/>
          </a:bodyPr>
          <a:lstStyle/>
          <a:p>
            <a:pPr>
              <a:spcBef>
                <a:spcPts val="600"/>
              </a:spcBef>
            </a:pPr>
            <a:r>
              <a:rPr lang="zh-CN" altLang="en-US" sz="2000" dirty="0"/>
              <a:t>练习</a:t>
            </a:r>
            <a:r>
              <a:rPr lang="en-US" altLang="zh-CN" sz="2000" dirty="0"/>
              <a:t>3-3</a:t>
            </a:r>
            <a:r>
              <a:rPr lang="zh-CN" altLang="en-US" sz="2000" dirty="0"/>
              <a:t>： 编写程序，实现以下功能：创建一个列表，依次存放每个月对应的天数。假设</a:t>
            </a:r>
            <a:r>
              <a:rPr lang="en-US" altLang="zh-CN" sz="2000" dirty="0"/>
              <a:t>2</a:t>
            </a:r>
            <a:r>
              <a:rPr lang="zh-CN" altLang="en-US" sz="2000" dirty="0"/>
              <a:t>月份的天数固定为</a:t>
            </a:r>
            <a:r>
              <a:rPr lang="en-US" altLang="zh-CN" sz="2000" dirty="0"/>
              <a:t>28</a:t>
            </a:r>
            <a:r>
              <a:rPr lang="zh-CN" altLang="en-US" sz="2000" dirty="0"/>
              <a:t>天。根据用户输入的月份查询该月的天数并输出。</a:t>
            </a:r>
            <a:endParaRPr lang="en-US" altLang="zh-CN" sz="2000" dirty="0">
              <a:solidFill>
                <a:schemeClr val="accent1">
                  <a:lumMod val="50000"/>
                </a:schemeClr>
              </a:solidFill>
              <a:latin typeface="Microsoft YaHei" panose="020B0503020204020204" pitchFamily="34" charset="-122"/>
              <a:ea typeface="Microsoft YaHei" panose="020B0503020204020204" pitchFamily="34" charset="-122"/>
            </a:endParaRPr>
          </a:p>
        </p:txBody>
      </p:sp>
      <p:sp>
        <p:nvSpPr>
          <p:cNvPr id="5" name="AutoShape 11"/>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zh-CN" altLang="en-US" sz="2800" dirty="0">
                <a:solidFill>
                  <a:srgbClr val="0000FF"/>
                </a:solidFill>
                <a:latin typeface="黑体" pitchFamily="2" charset="-122"/>
                <a:ea typeface="黑体" pitchFamily="2" charset="-122"/>
              </a:rPr>
              <a:t>动手试一试</a:t>
            </a:r>
            <a:r>
              <a:rPr lang="en-US" altLang="zh-CN" sz="2800" dirty="0">
                <a:solidFill>
                  <a:srgbClr val="0000FF"/>
                </a:solidFill>
                <a:latin typeface="黑体" pitchFamily="2" charset="-122"/>
                <a:ea typeface="黑体" pitchFamily="2" charset="-122"/>
              </a:rPr>
              <a:t>3</a:t>
            </a:r>
            <a:endParaRPr lang="zh-CN" altLang="en-US" sz="2800" dirty="0">
              <a:solidFill>
                <a:srgbClr val="0000FF"/>
              </a:solidFill>
              <a:latin typeface="黑体" pitchFamily="2" charset="-122"/>
              <a:ea typeface="黑体" pitchFamily="2" charset="-122"/>
            </a:endParaRPr>
          </a:p>
        </p:txBody>
      </p:sp>
      <p:sp>
        <p:nvSpPr>
          <p:cNvPr id="4" name="矩形 3">
            <a:extLst>
              <a:ext uri="{FF2B5EF4-FFF2-40B4-BE49-F238E27FC236}">
                <a16:creationId xmlns:a16="http://schemas.microsoft.com/office/drawing/2014/main" id="{93801051-FAF5-4EFC-BE4C-3F4FC762CB48}"/>
              </a:ext>
            </a:extLst>
          </p:cNvPr>
          <p:cNvSpPr/>
          <p:nvPr/>
        </p:nvSpPr>
        <p:spPr>
          <a:xfrm>
            <a:off x="2754065" y="2168860"/>
            <a:ext cx="6768752" cy="2308324"/>
          </a:xfrm>
          <a:prstGeom prst="rect">
            <a:avLst/>
          </a:prstGeom>
          <a:solidFill>
            <a:srgbClr val="FFFF00"/>
          </a:solidFill>
        </p:spPr>
        <p:txBody>
          <a:bodyPr wrap="square">
            <a:spAutoFit/>
          </a:bodyPr>
          <a:lstStyle/>
          <a:p>
            <a:r>
              <a:rPr lang="en-US" altLang="zh-CN" sz="2400"/>
              <a:t>month = [31, 28,31,30,31,30,31,31,30,31,30,31]</a:t>
            </a:r>
          </a:p>
          <a:p>
            <a:r>
              <a:rPr lang="en-US" altLang="zh-CN" sz="2400"/>
              <a:t>a = int(input("</a:t>
            </a:r>
            <a:r>
              <a:rPr lang="zh-CN" altLang="en-US" sz="2400"/>
              <a:t>请输入查询的月份：</a:t>
            </a:r>
            <a:r>
              <a:rPr lang="en-US" altLang="zh-CN" sz="2400"/>
              <a:t>"))</a:t>
            </a:r>
          </a:p>
          <a:p>
            <a:r>
              <a:rPr lang="en-US" altLang="zh-CN" sz="2400"/>
              <a:t>if a &lt;= 12 and a&gt;0 :</a:t>
            </a:r>
          </a:p>
          <a:p>
            <a:r>
              <a:rPr lang="en-US" altLang="zh-CN" sz="2400"/>
              <a:t>    print("</a:t>
            </a:r>
            <a:r>
              <a:rPr lang="zh-CN" altLang="en-US" sz="2400"/>
              <a:t>这个月有</a:t>
            </a:r>
            <a:r>
              <a:rPr lang="en-US" altLang="zh-CN" sz="2400"/>
              <a:t>", month[a-1], "</a:t>
            </a:r>
            <a:r>
              <a:rPr lang="zh-CN" altLang="en-US" sz="2400"/>
              <a:t>天</a:t>
            </a:r>
            <a:r>
              <a:rPr lang="en-US" altLang="zh-CN" sz="2400"/>
              <a:t>")</a:t>
            </a:r>
          </a:p>
          <a:p>
            <a:r>
              <a:rPr lang="en-US" altLang="zh-CN" sz="2400"/>
              <a:t>else:</a:t>
            </a:r>
          </a:p>
          <a:p>
            <a:r>
              <a:rPr lang="en-US" altLang="zh-CN" sz="2400"/>
              <a:t>    print("</a:t>
            </a:r>
            <a:r>
              <a:rPr lang="zh-CN" altLang="en-US" sz="2400"/>
              <a:t>输入数字出错</a:t>
            </a:r>
            <a:r>
              <a:rPr lang="en-US" altLang="zh-CN" sz="2400"/>
              <a:t>")</a:t>
            </a:r>
            <a:endParaRPr lang="zh-CN" altLang="en-US" sz="2400" dirty="0"/>
          </a:p>
        </p:txBody>
      </p:sp>
    </p:spTree>
    <p:extLst>
      <p:ext uri="{BB962C8B-B14F-4D97-AF65-F5344CB8AC3E}">
        <p14:creationId xmlns:p14="http://schemas.microsoft.com/office/powerpoint/2010/main" val="174485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1"/>
          <p:cNvSpPr>
            <a:spLocks noChangeArrowheads="1"/>
          </p:cNvSpPr>
          <p:nvPr/>
        </p:nvSpPr>
        <p:spPr bwMode="gray">
          <a:xfrm>
            <a:off x="2610049" y="2587358"/>
            <a:ext cx="5689774" cy="508000"/>
          </a:xfrm>
          <a:prstGeom prst="roundRect">
            <a:avLst>
              <a:gd name="adj" fmla="val 15000"/>
            </a:avLst>
          </a:prstGeom>
          <a:solidFill>
            <a:srgbClr val="FFFF00"/>
          </a:solidFill>
          <a:ln w="38100" algn="ctr">
            <a:solidFill>
              <a:schemeClr val="accent2">
                <a:lumMod val="60000"/>
                <a:lumOff val="40000"/>
              </a:schemeClr>
            </a:solidFill>
            <a:round/>
            <a:headEnd/>
            <a:tailEnd/>
          </a:ln>
        </p:spPr>
        <p:txBody>
          <a:bodyPr anchor="ctr"/>
          <a:lstStyle/>
          <a:p>
            <a:pPr algn="ctr">
              <a:lnSpc>
                <a:spcPct val="115000"/>
              </a:lnSpc>
              <a:buNone/>
            </a:pPr>
            <a:r>
              <a:rPr lang="en-US" altLang="zh-CN" sz="2800" dirty="0"/>
              <a:t> </a:t>
            </a:r>
            <a:endParaRPr lang="en-US" altLang="en-US" sz="2800" dirty="0">
              <a:latin typeface="黑体" panose="02010609060101010101" pitchFamily="49" charset="-122"/>
            </a:endParaRPr>
          </a:p>
        </p:txBody>
      </p:sp>
      <p:sp>
        <p:nvSpPr>
          <p:cNvPr id="15362" name="Rectangle 2"/>
          <p:cNvSpPr>
            <a:spLocks noGrp="1" noChangeArrowheads="1"/>
          </p:cNvSpPr>
          <p:nvPr>
            <p:ph type="title" idx="4294967295"/>
          </p:nvPr>
        </p:nvSpPr>
        <p:spPr>
          <a:xfrm>
            <a:off x="2826544" y="361952"/>
            <a:ext cx="5003800" cy="563563"/>
          </a:xfrm>
        </p:spPr>
        <p:txBody>
          <a:bodyPr/>
          <a:lstStyle/>
          <a:p>
            <a:r>
              <a:rPr lang="en-US" altLang="zh-CN"/>
              <a:t> </a:t>
            </a:r>
            <a:endParaRPr lang="zh-CN" altLang="en-US"/>
          </a:p>
        </p:txBody>
      </p:sp>
      <p:sp>
        <p:nvSpPr>
          <p:cNvPr id="9" name="AutoShape 11"/>
          <p:cNvSpPr>
            <a:spLocks noChangeArrowheads="1"/>
          </p:cNvSpPr>
          <p:nvPr/>
        </p:nvSpPr>
        <p:spPr bwMode="gray">
          <a:xfrm>
            <a:off x="2716920" y="193862"/>
            <a:ext cx="5689774" cy="508000"/>
          </a:xfrm>
          <a:prstGeom prst="roundRect">
            <a:avLst>
              <a:gd name="adj" fmla="val 15000"/>
            </a:avLst>
          </a:prstGeom>
          <a:solidFill>
            <a:srgbClr val="CCFF66"/>
          </a:solidFill>
          <a:ln w="38100" algn="ctr">
            <a:solidFill>
              <a:schemeClr val="accent1"/>
            </a:solidFill>
            <a:round/>
            <a:headEnd/>
            <a:tailEnd/>
          </a:ln>
        </p:spPr>
        <p:txBody>
          <a:bodyPr anchor="ctr"/>
          <a:lstStyle/>
          <a:p>
            <a:pPr algn="ctr">
              <a:lnSpc>
                <a:spcPct val="115000"/>
              </a:lnSpc>
              <a:buNone/>
            </a:pPr>
            <a:r>
              <a:rPr lang="zh-CN" altLang="en-US" sz="2800" dirty="0"/>
              <a:t>第</a:t>
            </a:r>
            <a:r>
              <a:rPr lang="en-US" altLang="zh-CN" sz="2800" dirty="0"/>
              <a:t>3</a:t>
            </a:r>
            <a:r>
              <a:rPr lang="zh-CN" altLang="en-US" sz="2800" dirty="0"/>
              <a:t>课  列表字典与元组</a:t>
            </a:r>
            <a:endParaRPr lang="en-US" altLang="en-US" sz="2800" dirty="0">
              <a:latin typeface="黑体" panose="02010609060101010101" pitchFamily="49" charset="-122"/>
            </a:endParaRPr>
          </a:p>
        </p:txBody>
      </p:sp>
      <p:sp>
        <p:nvSpPr>
          <p:cNvPr id="2" name="内容占位符 1"/>
          <p:cNvSpPr>
            <a:spLocks noGrp="1"/>
          </p:cNvSpPr>
          <p:nvPr>
            <p:ph idx="1"/>
          </p:nvPr>
        </p:nvSpPr>
        <p:spPr>
          <a:xfrm>
            <a:off x="3760853" y="858544"/>
            <a:ext cx="4645843" cy="4406660"/>
          </a:xfrm>
        </p:spPr>
        <p:txBody>
          <a:bodyPr/>
          <a:lstStyle/>
          <a:p>
            <a:pPr marL="0" indent="0">
              <a:lnSpc>
                <a:spcPct val="150000"/>
              </a:lnSpc>
              <a:spcBef>
                <a:spcPts val="0"/>
              </a:spcBef>
              <a:buNone/>
            </a:pPr>
            <a:r>
              <a:rPr lang="en-US" altLang="zh-CN" dirty="0">
                <a:solidFill>
                  <a:schemeClr val="tx1">
                    <a:lumMod val="60000"/>
                    <a:lumOff val="40000"/>
                  </a:schemeClr>
                </a:solidFill>
                <a:latin typeface="黑体" pitchFamily="2" charset="-122"/>
                <a:ea typeface="黑体" pitchFamily="2" charset="-122"/>
              </a:rPr>
              <a:t>§3.1 </a:t>
            </a:r>
            <a:r>
              <a:rPr lang="zh-CN" altLang="en-US" dirty="0">
                <a:solidFill>
                  <a:schemeClr val="tx1">
                    <a:lumMod val="60000"/>
                    <a:lumOff val="40000"/>
                  </a:schemeClr>
                </a:solidFill>
                <a:latin typeface="黑体" pitchFamily="2" charset="-122"/>
                <a:ea typeface="黑体" pitchFamily="2" charset="-122"/>
              </a:rPr>
              <a:t>	列表与元素访问</a:t>
            </a:r>
          </a:p>
          <a:p>
            <a:pPr marL="0" indent="0">
              <a:lnSpc>
                <a:spcPct val="150000"/>
              </a:lnSpc>
              <a:spcBef>
                <a:spcPts val="0"/>
              </a:spcBef>
              <a:buNone/>
            </a:pPr>
            <a:r>
              <a:rPr lang="en-US" altLang="zh-CN" dirty="0">
                <a:solidFill>
                  <a:srgbClr val="0000FF"/>
                </a:solidFill>
                <a:latin typeface="黑体" pitchFamily="2" charset="-122"/>
                <a:ea typeface="黑体" pitchFamily="2" charset="-122"/>
              </a:rPr>
              <a:t>§3.2 </a:t>
            </a:r>
            <a:r>
              <a:rPr lang="zh-CN" altLang="en-US" dirty="0">
                <a:solidFill>
                  <a:srgbClr val="0000FF"/>
                </a:solidFill>
                <a:latin typeface="黑体" pitchFamily="2" charset="-122"/>
                <a:ea typeface="黑体" pitchFamily="2" charset="-122"/>
              </a:rPr>
              <a:t>操作列表元素</a:t>
            </a:r>
          </a:p>
          <a:p>
            <a:pPr marL="0" indent="0">
              <a:lnSpc>
                <a:spcPct val="150000"/>
              </a:lnSpc>
              <a:spcBef>
                <a:spcPts val="0"/>
              </a:spcBef>
              <a:buNone/>
            </a:pPr>
            <a:r>
              <a:rPr lang="en-US" altLang="zh-CN" dirty="0">
                <a:solidFill>
                  <a:srgbClr val="0000FF"/>
                </a:solidFill>
                <a:latin typeface="黑体" pitchFamily="2" charset="-122"/>
                <a:ea typeface="黑体" pitchFamily="2" charset="-122"/>
              </a:rPr>
              <a:t>§3.3 </a:t>
            </a:r>
            <a:r>
              <a:rPr lang="zh-CN" altLang="en-US" dirty="0">
                <a:solidFill>
                  <a:srgbClr val="0000FF"/>
                </a:solidFill>
                <a:latin typeface="黑体" pitchFamily="2" charset="-122"/>
                <a:ea typeface="黑体" pitchFamily="2" charset="-122"/>
              </a:rPr>
              <a:t>	操作列表</a:t>
            </a:r>
          </a:p>
          <a:p>
            <a:pPr marL="0" indent="0">
              <a:lnSpc>
                <a:spcPct val="150000"/>
              </a:lnSpc>
              <a:spcBef>
                <a:spcPts val="0"/>
              </a:spcBef>
              <a:buNone/>
            </a:pPr>
            <a:r>
              <a:rPr lang="en-US" altLang="zh-CN" dirty="0">
                <a:solidFill>
                  <a:srgbClr val="0000FF"/>
                </a:solidFill>
                <a:latin typeface="黑体" pitchFamily="2" charset="-122"/>
                <a:ea typeface="黑体" pitchFamily="2" charset="-122"/>
              </a:rPr>
              <a:t>§3.4 </a:t>
            </a:r>
            <a:r>
              <a:rPr lang="zh-CN" altLang="en-US" dirty="0">
                <a:solidFill>
                  <a:srgbClr val="0000FF"/>
                </a:solidFill>
                <a:latin typeface="黑体" pitchFamily="2" charset="-122"/>
                <a:ea typeface="黑体" pitchFamily="2" charset="-122"/>
              </a:rPr>
              <a:t>	字典</a:t>
            </a:r>
          </a:p>
          <a:p>
            <a:pPr marL="0" indent="0">
              <a:lnSpc>
                <a:spcPct val="150000"/>
              </a:lnSpc>
              <a:spcBef>
                <a:spcPts val="0"/>
              </a:spcBef>
              <a:buNone/>
            </a:pPr>
            <a:r>
              <a:rPr lang="en-US" altLang="zh-CN" dirty="0">
                <a:solidFill>
                  <a:srgbClr val="0000FF"/>
                </a:solidFill>
                <a:latin typeface="黑体" pitchFamily="2" charset="-122"/>
                <a:ea typeface="黑体" pitchFamily="2" charset="-122"/>
              </a:rPr>
              <a:t>§3.5 </a:t>
            </a:r>
            <a:r>
              <a:rPr lang="zh-CN" altLang="en-US" dirty="0">
                <a:solidFill>
                  <a:srgbClr val="0000FF"/>
                </a:solidFill>
                <a:latin typeface="黑体" pitchFamily="2" charset="-122"/>
                <a:ea typeface="黑体" pitchFamily="2" charset="-122"/>
              </a:rPr>
              <a:t>	元组</a:t>
            </a:r>
          </a:p>
          <a:p>
            <a:pPr marL="0" indent="0">
              <a:lnSpc>
                <a:spcPct val="150000"/>
              </a:lnSpc>
              <a:spcBef>
                <a:spcPts val="0"/>
              </a:spcBef>
              <a:buNone/>
            </a:pPr>
            <a:r>
              <a:rPr lang="en-US" altLang="zh-CN" dirty="0">
                <a:solidFill>
                  <a:srgbClr val="0000FF"/>
                </a:solidFill>
                <a:latin typeface="黑体" pitchFamily="2" charset="-122"/>
                <a:ea typeface="黑体" pitchFamily="2" charset="-122"/>
              </a:rPr>
              <a:t>§3.6 </a:t>
            </a:r>
            <a:r>
              <a:rPr lang="zh-CN" altLang="en-US" dirty="0">
                <a:solidFill>
                  <a:srgbClr val="0000FF"/>
                </a:solidFill>
                <a:latin typeface="黑体" pitchFamily="2" charset="-122"/>
                <a:ea typeface="黑体" pitchFamily="2" charset="-122"/>
              </a:rPr>
              <a:t>	集合</a:t>
            </a:r>
            <a:endParaRPr lang="en-US" altLang="zh-CN" dirty="0">
              <a:solidFill>
                <a:srgbClr val="0000FF"/>
              </a:solidFill>
              <a:latin typeface="黑体" pitchFamily="2" charset="-122"/>
              <a:ea typeface="黑体" pitchFamily="2" charset="-122"/>
            </a:endParaRPr>
          </a:p>
          <a:p>
            <a:pPr marL="0" indent="0">
              <a:lnSpc>
                <a:spcPct val="150000"/>
              </a:lnSpc>
              <a:spcBef>
                <a:spcPts val="0"/>
              </a:spcBef>
              <a:buNone/>
            </a:pPr>
            <a:r>
              <a:rPr lang="en-US" altLang="zh-CN" dirty="0">
                <a:solidFill>
                  <a:srgbClr val="0000FF"/>
                </a:solidFill>
                <a:latin typeface="黑体" pitchFamily="2" charset="-122"/>
                <a:ea typeface="黑体" pitchFamily="2" charset="-122"/>
              </a:rPr>
              <a:t>§3.7 </a:t>
            </a:r>
            <a:r>
              <a:rPr lang="zh-CN" altLang="en-US" dirty="0">
                <a:solidFill>
                  <a:srgbClr val="0000FF"/>
                </a:solidFill>
                <a:latin typeface="黑体" pitchFamily="2" charset="-122"/>
                <a:ea typeface="黑体" pitchFamily="2" charset="-122"/>
              </a:rPr>
              <a:t>综合应用</a:t>
            </a:r>
            <a:endParaRPr lang="zh-CN" altLang="en-US" dirty="0">
              <a:solidFill>
                <a:srgbClr val="0000FF"/>
              </a:solidFill>
              <a:latin typeface="+mn-ea"/>
            </a:endParaRPr>
          </a:p>
        </p:txBody>
      </p:sp>
      <p:sp>
        <p:nvSpPr>
          <p:cNvPr id="3" name="矩形 2"/>
          <p:cNvSpPr/>
          <p:nvPr/>
        </p:nvSpPr>
        <p:spPr>
          <a:xfrm>
            <a:off x="4158221" y="6309320"/>
            <a:ext cx="4572000" cy="338554"/>
          </a:xfrm>
          <a:prstGeom prst="rect">
            <a:avLst/>
          </a:prstGeom>
        </p:spPr>
        <p:txBody>
          <a:bodyPr>
            <a:spAutoFit/>
          </a:bodyPr>
          <a:lstStyle/>
          <a:p>
            <a:r>
              <a:rPr lang="zh-CN" altLang="en-US" sz="1600" dirty="0"/>
              <a:t>https://www.showmeai.tech/article-detail/77</a:t>
            </a:r>
          </a:p>
        </p:txBody>
      </p:sp>
    </p:spTree>
    <p:extLst>
      <p:ext uri="{BB962C8B-B14F-4D97-AF65-F5344CB8AC3E}">
        <p14:creationId xmlns:p14="http://schemas.microsoft.com/office/powerpoint/2010/main" val="376367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
        <p:nvSpPr>
          <p:cNvPr id="19" name="Rectangle 3"/>
          <p:cNvSpPr txBox="1">
            <a:spLocks noChangeArrowheads="1"/>
          </p:cNvSpPr>
          <p:nvPr/>
        </p:nvSpPr>
        <p:spPr bwMode="auto">
          <a:xfrm>
            <a:off x="1817961" y="1556793"/>
            <a:ext cx="7776864" cy="134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None/>
            </a:pPr>
            <a:r>
              <a:rPr lang="zh-CN" altLang="en-US" dirty="0">
                <a:solidFill>
                  <a:srgbClr val="000000"/>
                </a:solidFill>
              </a:rPr>
              <a:t>        字典是一种</a:t>
            </a:r>
            <a:r>
              <a:rPr lang="zh-CN" altLang="en-US" dirty="0">
                <a:solidFill>
                  <a:srgbClr val="FF0000"/>
                </a:solidFill>
              </a:rPr>
              <a:t>通过名字或者关键字</a:t>
            </a:r>
            <a:r>
              <a:rPr lang="zh-CN" altLang="en-US" dirty="0">
                <a:solidFill>
                  <a:srgbClr val="000000"/>
                </a:solidFill>
              </a:rPr>
              <a:t>引用的数据结构，其键可以是数字、字符串、元组，这种结构类型也称之为映射。</a:t>
            </a:r>
            <a:endParaRPr lang="en-US" altLang="en-US" kern="0" dirty="0">
              <a:latin typeface="黑体" panose="02010609060101010101" pitchFamily="49" charset="-122"/>
              <a:ea typeface="黑体" panose="02010609060101010101" pitchFamily="49" charset="-122"/>
            </a:endParaRPr>
          </a:p>
        </p:txBody>
      </p:sp>
      <p:sp>
        <p:nvSpPr>
          <p:cNvPr id="17" name="Rectangle 3"/>
          <p:cNvSpPr txBox="1">
            <a:spLocks noChangeArrowheads="1"/>
          </p:cNvSpPr>
          <p:nvPr/>
        </p:nvSpPr>
        <p:spPr bwMode="auto">
          <a:xfrm>
            <a:off x="4365205" y="3091608"/>
            <a:ext cx="4562812" cy="46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None/>
            </a:pPr>
            <a:r>
              <a:rPr lang="en-US" altLang="zh-CN" dirty="0">
                <a:solidFill>
                  <a:srgbClr val="000000"/>
                </a:solidFill>
              </a:rPr>
              <a:t>{</a:t>
            </a:r>
            <a:r>
              <a:rPr lang="zh-CN" altLang="en-US" dirty="0">
                <a:solidFill>
                  <a:srgbClr val="000000"/>
                </a:solidFill>
              </a:rPr>
              <a:t>键</a:t>
            </a:r>
            <a:r>
              <a:rPr lang="en-US" altLang="zh-CN" dirty="0">
                <a:solidFill>
                  <a:srgbClr val="000000"/>
                </a:solidFill>
              </a:rPr>
              <a:t>1</a:t>
            </a:r>
            <a:r>
              <a:rPr lang="zh-CN" altLang="en-US" dirty="0">
                <a:solidFill>
                  <a:srgbClr val="000000"/>
                </a:solidFill>
              </a:rPr>
              <a:t>：值</a:t>
            </a:r>
            <a:r>
              <a:rPr lang="en-US" altLang="zh-CN" dirty="0">
                <a:solidFill>
                  <a:srgbClr val="000000"/>
                </a:solidFill>
              </a:rPr>
              <a:t>1</a:t>
            </a:r>
            <a:r>
              <a:rPr lang="zh-CN" altLang="en-US" dirty="0">
                <a:solidFill>
                  <a:srgbClr val="000000"/>
                </a:solidFill>
              </a:rPr>
              <a:t>，键</a:t>
            </a:r>
            <a:r>
              <a:rPr lang="en-US" altLang="zh-CN" dirty="0">
                <a:solidFill>
                  <a:srgbClr val="000000"/>
                </a:solidFill>
              </a:rPr>
              <a:t>2</a:t>
            </a:r>
            <a:r>
              <a:rPr lang="zh-CN" altLang="en-US" dirty="0">
                <a:solidFill>
                  <a:srgbClr val="000000"/>
                </a:solidFill>
              </a:rPr>
              <a:t>：值</a:t>
            </a:r>
            <a:r>
              <a:rPr lang="en-US" altLang="zh-CN" dirty="0">
                <a:solidFill>
                  <a:srgbClr val="000000"/>
                </a:solidFill>
              </a:rPr>
              <a:t>2</a:t>
            </a:r>
            <a:r>
              <a:rPr lang="zh-CN" altLang="en-US" dirty="0">
                <a:solidFill>
                  <a:srgbClr val="000000"/>
                </a:solidFill>
              </a:rPr>
              <a:t>，</a:t>
            </a:r>
            <a:r>
              <a:rPr lang="en-US" altLang="zh-CN" dirty="0">
                <a:solidFill>
                  <a:srgbClr val="000000"/>
                </a:solidFill>
              </a:rPr>
              <a:t>…}</a:t>
            </a:r>
            <a:endParaRPr lang="en-US" altLang="en-US" kern="0" dirty="0">
              <a:latin typeface="黑体" panose="02010609060101010101" pitchFamily="49" charset="-122"/>
              <a:ea typeface="黑体" panose="02010609060101010101" pitchFamily="49" charset="-122"/>
            </a:endParaRPr>
          </a:p>
        </p:txBody>
      </p:sp>
      <p:sp>
        <p:nvSpPr>
          <p:cNvPr id="8" name="Rectangle 3"/>
          <p:cNvSpPr txBox="1">
            <a:spLocks noChangeArrowheads="1"/>
          </p:cNvSpPr>
          <p:nvPr/>
        </p:nvSpPr>
        <p:spPr bwMode="auto">
          <a:xfrm>
            <a:off x="2980236" y="3721872"/>
            <a:ext cx="5947783" cy="46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例： </a:t>
            </a:r>
            <a:r>
              <a:rPr lang="zh-CN" altLang="en-US" dirty="0">
                <a:solidFill>
                  <a:srgbClr val="000000"/>
                </a:solidFill>
                <a:latin typeface="Times New Roman" panose="02020603050405020304" pitchFamily="18" charset="0"/>
                <a:cs typeface="Times New Roman" panose="02020603050405020304" pitchFamily="18" charset="0"/>
              </a:rPr>
              <a:t>d={</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one</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 ‘ </a:t>
            </a:r>
            <a:r>
              <a:rPr lang="zh-CN" altLang="en-US" dirty="0">
                <a:solidFill>
                  <a:srgbClr val="000000"/>
                </a:solidFill>
                <a:latin typeface="Times New Roman" panose="02020603050405020304" pitchFamily="18" charset="0"/>
                <a:cs typeface="Times New Roman" panose="02020603050405020304" pitchFamily="18" charset="0"/>
              </a:rPr>
              <a:t>two</a:t>
            </a:r>
            <a:r>
              <a:rPr lang="en-US" altLang="zh-CN"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three</a:t>
            </a:r>
            <a:r>
              <a:rPr lang="en-US" altLang="zh-CN"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:3}</a:t>
            </a:r>
            <a:r>
              <a:rPr lang="en-US" altLang="zh-CN" dirty="0">
                <a:solidFill>
                  <a:srgbClr val="000000"/>
                </a:solidFill>
                <a:latin typeface="Times New Roman" panose="02020603050405020304" pitchFamily="18" charset="0"/>
                <a:cs typeface="Times New Roman" panose="02020603050405020304" pitchFamily="18" charset="0"/>
              </a:rPr>
              <a:t>,  d={}</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12" name="文本框 3"/>
          <p:cNvSpPr txBox="1">
            <a:spLocks noChangeArrowheads="1"/>
          </p:cNvSpPr>
          <p:nvPr/>
        </p:nvSpPr>
        <p:spPr bwMode="auto">
          <a:xfrm>
            <a:off x="2921133" y="3093157"/>
            <a:ext cx="2668208"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zh-CN" altLang="en-US" sz="2400" b="1" dirty="0">
                <a:solidFill>
                  <a:schemeClr val="tx1">
                    <a:lumMod val="60000"/>
                    <a:lumOff val="40000"/>
                  </a:schemeClr>
                </a:solidFill>
              </a:rPr>
              <a:t>字典格式：</a:t>
            </a:r>
          </a:p>
        </p:txBody>
      </p:sp>
      <p:sp>
        <p:nvSpPr>
          <p:cNvPr id="13" name="Rectangle 3"/>
          <p:cNvSpPr txBox="1">
            <a:spLocks noChangeArrowheads="1"/>
          </p:cNvSpPr>
          <p:nvPr/>
        </p:nvSpPr>
        <p:spPr bwMode="auto">
          <a:xfrm>
            <a:off x="2934085" y="4394470"/>
            <a:ext cx="5688632" cy="46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None/>
            </a:pPr>
            <a:r>
              <a:rPr lang="zh-CN" altLang="en-US" dirty="0">
                <a:solidFill>
                  <a:srgbClr val="000000"/>
                </a:solidFill>
              </a:rPr>
              <a:t>使用键读取字典的值</a:t>
            </a:r>
            <a:endParaRPr lang="en-US" altLang="en-US" kern="0" dirty="0">
              <a:latin typeface="黑体" panose="02010609060101010101" pitchFamily="49" charset="-122"/>
              <a:ea typeface="黑体" panose="02010609060101010101" pitchFamily="49" charset="-122"/>
            </a:endParaRPr>
          </a:p>
        </p:txBody>
      </p:sp>
      <p:sp>
        <p:nvSpPr>
          <p:cNvPr id="16" name="矩形 15"/>
          <p:cNvSpPr/>
          <p:nvPr/>
        </p:nvSpPr>
        <p:spPr>
          <a:xfrm>
            <a:off x="3750467" y="5052263"/>
            <a:ext cx="2738945" cy="1361911"/>
          </a:xfrm>
          <a:prstGeom prst="rect">
            <a:avLst/>
          </a:prstGeom>
          <a:solidFill>
            <a:srgbClr val="FFFF00"/>
          </a:solidFill>
          <a:ln w="28575">
            <a:solidFill>
              <a:srgbClr val="0070C0"/>
            </a:solidFill>
          </a:ln>
        </p:spPr>
        <p:txBody>
          <a:bodyPr wrap="square">
            <a:spAutoFit/>
          </a:bodyPr>
          <a:lstStyle/>
          <a:p>
            <a:pPr>
              <a:lnSpc>
                <a:spcPct val="125000"/>
              </a:lnSpc>
            </a:pPr>
            <a:r>
              <a:rPr lang="en-US" altLang="zh-CN" sz="2200" dirty="0">
                <a:solidFill>
                  <a:srgbClr val="000000"/>
                </a:solidFill>
                <a:latin typeface="Consolas" panose="020B0609020204030204" pitchFamily="49" charset="0"/>
              </a:rPr>
              <a:t>d['one']</a:t>
            </a:r>
          </a:p>
          <a:p>
            <a:pPr>
              <a:lnSpc>
                <a:spcPct val="125000"/>
              </a:lnSpc>
            </a:pPr>
            <a:r>
              <a:rPr lang="en-US" altLang="zh-CN" sz="2200" dirty="0">
                <a:solidFill>
                  <a:srgbClr val="000000"/>
                </a:solidFill>
                <a:latin typeface="Consolas" panose="020B0609020204030204" pitchFamily="49" charset="0"/>
              </a:rPr>
              <a:t>d['two']</a:t>
            </a:r>
          </a:p>
          <a:p>
            <a:pPr>
              <a:lnSpc>
                <a:spcPct val="125000"/>
              </a:lnSpc>
            </a:pPr>
            <a:r>
              <a:rPr lang="en-US" altLang="zh-CN" sz="2200" dirty="0">
                <a:solidFill>
                  <a:srgbClr val="000000"/>
                </a:solidFill>
                <a:latin typeface="Consolas" panose="020B0609020204030204" pitchFamily="49" charset="0"/>
              </a:rPr>
              <a:t>d['three']</a:t>
            </a:r>
            <a:endParaRPr lang="zh-CN" altLang="en-US" sz="2200" dirty="0">
              <a:latin typeface="Consolas" panose="020B0609020204030204" pitchFamily="49" charset="0"/>
            </a:endParaRPr>
          </a:p>
        </p:txBody>
      </p:sp>
      <p:sp>
        <p:nvSpPr>
          <p:cNvPr id="2" name="矩形 1"/>
          <p:cNvSpPr/>
          <p:nvPr/>
        </p:nvSpPr>
        <p:spPr>
          <a:xfrm>
            <a:off x="2993775" y="5034955"/>
            <a:ext cx="800219" cy="461665"/>
          </a:xfrm>
          <a:prstGeom prst="rect">
            <a:avLst/>
          </a:prstGeom>
        </p:spPr>
        <p:txBody>
          <a:bodyPr wrap="none">
            <a:spAutoFit/>
          </a:bodyPr>
          <a:lstStyle/>
          <a:p>
            <a:r>
              <a:rPr lang="zh-CN" altLang="en-US" sz="2400" kern="0" dirty="0">
                <a:latin typeface="Times New Roman" panose="02020603050405020304" pitchFamily="18" charset="0"/>
                <a:cs typeface="Times New Roman" panose="02020603050405020304" pitchFamily="18" charset="0"/>
              </a:rPr>
              <a:t>例：</a:t>
            </a:r>
            <a:endParaRPr lang="zh-CN" altLang="en-US" sz="2400" dirty="0"/>
          </a:p>
        </p:txBody>
      </p:sp>
      <p:pic>
        <p:nvPicPr>
          <p:cNvPr id="3" name="图片 2"/>
          <p:cNvPicPr>
            <a:picLocks noChangeAspect="1"/>
          </p:cNvPicPr>
          <p:nvPr/>
        </p:nvPicPr>
        <p:blipFill>
          <a:blip r:embed="rId3"/>
          <a:stretch>
            <a:fillRect/>
          </a:stretch>
        </p:blipFill>
        <p:spPr>
          <a:xfrm>
            <a:off x="6705436" y="5047973"/>
            <a:ext cx="693147" cy="1366201"/>
          </a:xfrm>
          <a:prstGeom prst="rect">
            <a:avLst/>
          </a:prstGeom>
          <a:ln w="28575">
            <a:solidFill>
              <a:schemeClr val="accent1"/>
            </a:solidFill>
          </a:ln>
        </p:spPr>
      </p:pic>
      <p:sp>
        <p:nvSpPr>
          <p:cNvPr id="11" name="文本框 3"/>
          <p:cNvSpPr txBox="1">
            <a:spLocks noChangeArrowheads="1"/>
          </p:cNvSpPr>
          <p:nvPr/>
        </p:nvSpPr>
        <p:spPr bwMode="auto">
          <a:xfrm>
            <a:off x="1997983" y="872718"/>
            <a:ext cx="2069047" cy="461665"/>
          </a:xfrm>
          <a:prstGeom prst="rect">
            <a:avLst/>
          </a:prstGeom>
          <a:solidFill>
            <a:srgbClr val="99FF99"/>
          </a:solid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spcBef>
                <a:spcPts val="0"/>
              </a:spcBef>
            </a:pPr>
            <a:r>
              <a:rPr lang="en-US" altLang="zh-CN" sz="2400" b="1" dirty="0"/>
              <a:t>1. </a:t>
            </a:r>
            <a:r>
              <a:rPr lang="zh-CN" altLang="en-US" sz="2400" b="1" dirty="0"/>
              <a:t>字典的概述</a:t>
            </a:r>
            <a:endParaRPr lang="zh-CN" altLang="en-US" sz="2400" b="1"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17877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8" grpId="0"/>
      <p:bldP spid="12" grpId="0"/>
      <p:bldP spid="13" grpId="0"/>
      <p:bldP spid="16"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4" y="872718"/>
            <a:ext cx="1692187" cy="461665"/>
          </a:xfrm>
          <a:prstGeom prst="rect">
            <a:avLst/>
          </a:prstGeom>
          <a:solidFill>
            <a:srgbClr val="FFFF00"/>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spcBef>
                <a:spcPts val="0"/>
              </a:spcBef>
            </a:pPr>
            <a:r>
              <a:rPr lang="en-US" altLang="zh-CN" sz="2400" b="1" dirty="0">
                <a:solidFill>
                  <a:schemeClr val="tx1">
                    <a:lumMod val="60000"/>
                    <a:lumOff val="40000"/>
                  </a:schemeClr>
                </a:solidFill>
              </a:rPr>
              <a:t>2.</a:t>
            </a:r>
            <a:r>
              <a:rPr lang="zh-CN" altLang="en-US" sz="2400" b="1" dirty="0">
                <a:solidFill>
                  <a:schemeClr val="tx1">
                    <a:lumMod val="60000"/>
                    <a:lumOff val="40000"/>
                  </a:schemeClr>
                </a:solidFill>
              </a:rPr>
              <a:t>使用字典</a:t>
            </a:r>
            <a:endParaRPr lang="zh-CN" altLang="en-US" sz="2400" b="1" dirty="0">
              <a:solidFill>
                <a:schemeClr val="tx1">
                  <a:lumMod val="60000"/>
                  <a:lumOff val="40000"/>
                </a:schemeClr>
              </a:solidFill>
              <a:latin typeface="黑体" pitchFamily="2" charset="-122"/>
              <a:ea typeface="黑体" pitchFamily="2" charset="-122"/>
            </a:endParaRPr>
          </a:p>
        </p:txBody>
      </p:sp>
      <p:sp>
        <p:nvSpPr>
          <p:cNvPr id="14" name="文本框 3"/>
          <p:cNvSpPr txBox="1">
            <a:spLocks noChangeArrowheads="1"/>
          </p:cNvSpPr>
          <p:nvPr/>
        </p:nvSpPr>
        <p:spPr bwMode="auto">
          <a:xfrm>
            <a:off x="1720535" y="1499731"/>
            <a:ext cx="3961353" cy="4524315"/>
          </a:xfrm>
          <a:prstGeom prst="rect">
            <a:avLst/>
          </a:prstGeom>
          <a:solidFill>
            <a:srgbClr val="FFC000"/>
          </a:solid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直接创建字典</a:t>
            </a:r>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zh-CN" altLang="en-US" sz="2400" b="1" dirty="0">
              <a:solidFill>
                <a:schemeClr val="tx1">
                  <a:lumMod val="60000"/>
                  <a:lumOff val="40000"/>
                </a:schemeClr>
              </a:solidFill>
            </a:endParaRPr>
          </a:p>
        </p:txBody>
      </p:sp>
      <p:sp>
        <p:nvSpPr>
          <p:cNvPr id="15" name="文本框 3"/>
          <p:cNvSpPr txBox="1">
            <a:spLocks noChangeArrowheads="1"/>
          </p:cNvSpPr>
          <p:nvPr/>
        </p:nvSpPr>
        <p:spPr bwMode="auto">
          <a:xfrm>
            <a:off x="1710986" y="2752110"/>
            <a:ext cx="2668208"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 </a:t>
            </a:r>
            <a:r>
              <a:rPr lang="zh-CN" altLang="en-US" sz="2400" b="1" dirty="0">
                <a:solidFill>
                  <a:schemeClr val="tx1">
                    <a:lumMod val="60000"/>
                    <a:lumOff val="40000"/>
                  </a:schemeClr>
                </a:solidFill>
              </a:rPr>
              <a:t>添加键值对</a:t>
            </a:r>
          </a:p>
        </p:txBody>
      </p:sp>
      <p:sp>
        <p:nvSpPr>
          <p:cNvPr id="18" name="文本框 3"/>
          <p:cNvSpPr txBox="1">
            <a:spLocks noChangeArrowheads="1"/>
          </p:cNvSpPr>
          <p:nvPr/>
        </p:nvSpPr>
        <p:spPr bwMode="auto">
          <a:xfrm>
            <a:off x="1707074" y="3379685"/>
            <a:ext cx="2884232"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(3). </a:t>
            </a:r>
            <a:r>
              <a:rPr lang="zh-CN" altLang="en-US" sz="2400" b="1" dirty="0">
                <a:solidFill>
                  <a:schemeClr val="tx1">
                    <a:lumMod val="60000"/>
                    <a:lumOff val="40000"/>
                  </a:schemeClr>
                </a:solidFill>
              </a:rPr>
              <a:t>访问字典中的值</a:t>
            </a:r>
          </a:p>
        </p:txBody>
      </p:sp>
      <p:sp>
        <p:nvSpPr>
          <p:cNvPr id="20" name="文本框 3"/>
          <p:cNvSpPr txBox="1">
            <a:spLocks noChangeArrowheads="1"/>
          </p:cNvSpPr>
          <p:nvPr/>
        </p:nvSpPr>
        <p:spPr bwMode="auto">
          <a:xfrm>
            <a:off x="1707074" y="4016337"/>
            <a:ext cx="3100256"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(4). </a:t>
            </a:r>
            <a:r>
              <a:rPr lang="zh-CN" altLang="en-US" sz="2400" b="1" dirty="0">
                <a:solidFill>
                  <a:schemeClr val="tx1">
                    <a:lumMod val="60000"/>
                    <a:lumOff val="40000"/>
                  </a:schemeClr>
                </a:solidFill>
              </a:rPr>
              <a:t>修改字典中的值</a:t>
            </a:r>
          </a:p>
        </p:txBody>
      </p:sp>
      <p:sp>
        <p:nvSpPr>
          <p:cNvPr id="21" name="文本框 3"/>
          <p:cNvSpPr txBox="1">
            <a:spLocks noChangeArrowheads="1"/>
          </p:cNvSpPr>
          <p:nvPr/>
        </p:nvSpPr>
        <p:spPr bwMode="auto">
          <a:xfrm>
            <a:off x="1710986" y="4648430"/>
            <a:ext cx="2668208"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(5). </a:t>
            </a:r>
            <a:r>
              <a:rPr lang="zh-CN" altLang="en-US" sz="2400" b="1" dirty="0">
                <a:solidFill>
                  <a:schemeClr val="tx1">
                    <a:lumMod val="60000"/>
                    <a:lumOff val="40000"/>
                  </a:schemeClr>
                </a:solidFill>
              </a:rPr>
              <a:t>删除键值对</a:t>
            </a:r>
          </a:p>
        </p:txBody>
      </p:sp>
      <p:sp>
        <p:nvSpPr>
          <p:cNvPr id="22" name="文本框 3"/>
          <p:cNvSpPr txBox="1">
            <a:spLocks noChangeArrowheads="1"/>
          </p:cNvSpPr>
          <p:nvPr/>
        </p:nvSpPr>
        <p:spPr bwMode="auto">
          <a:xfrm>
            <a:off x="1707074" y="5276005"/>
            <a:ext cx="3820336"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(6).</a:t>
            </a:r>
            <a:r>
              <a:rPr lang="zh-CN" altLang="en-US" sz="2400" b="1" dirty="0">
                <a:solidFill>
                  <a:schemeClr val="tx1">
                    <a:lumMod val="60000"/>
                    <a:lumOff val="40000"/>
                  </a:schemeClr>
                </a:solidFill>
              </a:rPr>
              <a:t>使用</a:t>
            </a:r>
            <a:r>
              <a:rPr lang="en-US" altLang="zh-CN" sz="2400" b="1" dirty="0">
                <a:solidFill>
                  <a:schemeClr val="tx1">
                    <a:lumMod val="60000"/>
                    <a:lumOff val="40000"/>
                  </a:schemeClr>
                </a:solidFill>
              </a:rPr>
              <a:t>get() </a:t>
            </a:r>
            <a:r>
              <a:rPr lang="zh-CN" altLang="en-US" sz="2400" b="1" dirty="0">
                <a:solidFill>
                  <a:schemeClr val="tx1">
                    <a:lumMod val="60000"/>
                    <a:lumOff val="40000"/>
                  </a:schemeClr>
                </a:solidFill>
              </a:rPr>
              <a:t>来访问值</a:t>
            </a:r>
          </a:p>
        </p:txBody>
      </p:sp>
      <p:sp>
        <p:nvSpPr>
          <p:cNvPr id="23" name="文本框 3"/>
          <p:cNvSpPr txBox="1">
            <a:spLocks noChangeArrowheads="1"/>
          </p:cNvSpPr>
          <p:nvPr/>
        </p:nvSpPr>
        <p:spPr bwMode="auto">
          <a:xfrm>
            <a:off x="5742397" y="1424349"/>
            <a:ext cx="2668208" cy="461665"/>
          </a:xfrm>
          <a:prstGeom prst="rect">
            <a:avLst/>
          </a:prstGeom>
          <a:solidFill>
            <a:srgbClr val="FFFF00"/>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err="1">
                <a:solidFill>
                  <a:schemeClr val="tx1">
                    <a:lumMod val="60000"/>
                    <a:lumOff val="40000"/>
                  </a:schemeClr>
                </a:solidFill>
              </a:rPr>
              <a:t>dicAreas</a:t>
            </a:r>
            <a:r>
              <a:rPr lang="en-US" altLang="zh-CN" sz="2400" b="1" dirty="0">
                <a:solidFill>
                  <a:schemeClr val="tx1">
                    <a:lumMod val="60000"/>
                    <a:lumOff val="40000"/>
                  </a:schemeClr>
                </a:solidFill>
              </a:rPr>
              <a:t> = {}</a:t>
            </a:r>
            <a:endParaRPr lang="zh-CN" altLang="en-US" sz="2400" b="1" dirty="0">
              <a:solidFill>
                <a:schemeClr val="tx1">
                  <a:lumMod val="60000"/>
                  <a:lumOff val="40000"/>
                </a:schemeClr>
              </a:solidFill>
            </a:endParaRPr>
          </a:p>
        </p:txBody>
      </p:sp>
      <p:sp>
        <p:nvSpPr>
          <p:cNvPr id="24" name="文本框 3"/>
          <p:cNvSpPr txBox="1">
            <a:spLocks noChangeArrowheads="1"/>
          </p:cNvSpPr>
          <p:nvPr/>
        </p:nvSpPr>
        <p:spPr bwMode="auto">
          <a:xfrm>
            <a:off x="5742397" y="3833755"/>
            <a:ext cx="4035722" cy="1323439"/>
          </a:xfrm>
          <a:prstGeom prst="rect">
            <a:avLst/>
          </a:prstGeom>
          <a:solidFill>
            <a:srgbClr val="FFFF00"/>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000" b="1" dirty="0" err="1">
                <a:solidFill>
                  <a:schemeClr val="tx1">
                    <a:lumMod val="60000"/>
                    <a:lumOff val="40000"/>
                  </a:schemeClr>
                </a:solidFill>
              </a:rPr>
              <a:t>dicAreas</a:t>
            </a:r>
            <a:r>
              <a:rPr lang="en-US" altLang="zh-CN" sz="2000" b="1" dirty="0">
                <a:solidFill>
                  <a:schemeClr val="tx1">
                    <a:lumMod val="60000"/>
                    <a:lumOff val="40000"/>
                  </a:schemeClr>
                </a:solidFill>
              </a:rPr>
              <a:t>['China'] = 960.1</a:t>
            </a:r>
          </a:p>
          <a:p>
            <a:r>
              <a:rPr lang="en-US" altLang="zh-CN" sz="2000" b="1" dirty="0" err="1">
                <a:solidFill>
                  <a:schemeClr val="tx1">
                    <a:lumMod val="60000"/>
                    <a:lumOff val="40000"/>
                  </a:schemeClr>
                </a:solidFill>
              </a:rPr>
              <a:t>dicAreas</a:t>
            </a:r>
            <a:r>
              <a:rPr lang="en-US" altLang="zh-CN" sz="2000" b="1" dirty="0">
                <a:solidFill>
                  <a:schemeClr val="tx1">
                    <a:lumMod val="60000"/>
                    <a:lumOff val="40000"/>
                  </a:schemeClr>
                </a:solidFill>
              </a:rPr>
              <a:t>['Canada'] = 991.7</a:t>
            </a:r>
          </a:p>
          <a:p>
            <a:r>
              <a:rPr lang="en-US" altLang="zh-CN" sz="2000" b="1" dirty="0" err="1">
                <a:solidFill>
                  <a:schemeClr val="tx1">
                    <a:lumMod val="60000"/>
                    <a:lumOff val="40000"/>
                  </a:schemeClr>
                </a:solidFill>
              </a:rPr>
              <a:t>dicAreas</a:t>
            </a:r>
            <a:r>
              <a:rPr lang="en-US" altLang="zh-CN" sz="2000" b="1" dirty="0">
                <a:solidFill>
                  <a:schemeClr val="tx1">
                    <a:lumMod val="60000"/>
                    <a:lumOff val="40000"/>
                  </a:schemeClr>
                </a:solidFill>
              </a:rPr>
              <a:t>['Russia'] = 1707.5</a:t>
            </a:r>
          </a:p>
          <a:p>
            <a:r>
              <a:rPr lang="en-US" altLang="zh-CN" sz="2000" b="1" dirty="0" err="1">
                <a:solidFill>
                  <a:schemeClr val="tx1">
                    <a:lumMod val="60000"/>
                    <a:lumOff val="40000"/>
                  </a:schemeClr>
                </a:solidFill>
              </a:rPr>
              <a:t>dicAreas</a:t>
            </a:r>
            <a:r>
              <a:rPr lang="en-US" altLang="zh-CN" sz="2000" b="1" dirty="0">
                <a:solidFill>
                  <a:schemeClr val="tx1">
                    <a:lumMod val="60000"/>
                    <a:lumOff val="40000"/>
                  </a:schemeClr>
                </a:solidFill>
              </a:rPr>
              <a:t>['Brazil'] = 856.7</a:t>
            </a:r>
            <a:endParaRPr lang="zh-CN" altLang="en-US" sz="2000" b="1" dirty="0">
              <a:solidFill>
                <a:schemeClr val="tx1">
                  <a:lumMod val="60000"/>
                  <a:lumOff val="40000"/>
                </a:schemeClr>
              </a:solidFill>
            </a:endParaRPr>
          </a:p>
        </p:txBody>
      </p:sp>
      <p:pic>
        <p:nvPicPr>
          <p:cNvPr id="25" name="图片 24"/>
          <p:cNvPicPr>
            <a:picLocks noChangeAspect="1"/>
          </p:cNvPicPr>
          <p:nvPr/>
        </p:nvPicPr>
        <p:blipFill>
          <a:blip r:embed="rId3"/>
          <a:stretch>
            <a:fillRect/>
          </a:stretch>
        </p:blipFill>
        <p:spPr>
          <a:xfrm>
            <a:off x="8730729" y="1293900"/>
            <a:ext cx="648072" cy="717509"/>
          </a:xfrm>
          <a:prstGeom prst="rect">
            <a:avLst/>
          </a:prstGeom>
          <a:ln w="28575">
            <a:solidFill>
              <a:schemeClr val="accent1"/>
            </a:solidFill>
          </a:ln>
        </p:spPr>
      </p:pic>
      <p:sp>
        <p:nvSpPr>
          <p:cNvPr id="26" name="文本框 3"/>
          <p:cNvSpPr txBox="1">
            <a:spLocks noChangeArrowheads="1"/>
          </p:cNvSpPr>
          <p:nvPr/>
        </p:nvSpPr>
        <p:spPr bwMode="auto">
          <a:xfrm>
            <a:off x="5752859" y="5237911"/>
            <a:ext cx="4025927" cy="1323439"/>
          </a:xfrm>
          <a:prstGeom prst="rect">
            <a:avLst/>
          </a:prstGeom>
          <a:solidFill>
            <a:srgbClr val="CCFF66"/>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lvl="0"/>
            <a:r>
              <a:rPr lang="zh-CN" altLang="zh-CN" sz="2000" dirty="0">
                <a:latin typeface="Arial Unicode MS" panose="020B0604020202020204" pitchFamily="34" charset="-122"/>
                <a:ea typeface="var(--jp-code-font-family)"/>
              </a:rPr>
              <a:t>{'China': 960.1, </a:t>
            </a:r>
            <a:r>
              <a:rPr lang="en-US" altLang="zh-CN" sz="2000" dirty="0">
                <a:latin typeface="Arial Unicode MS" panose="020B0604020202020204" pitchFamily="34" charset="-122"/>
                <a:ea typeface="var(--jp-code-font-family)"/>
              </a:rPr>
              <a:t> </a:t>
            </a:r>
          </a:p>
          <a:p>
            <a:pPr lvl="0"/>
            <a:r>
              <a:rPr lang="zh-CN" altLang="zh-CN" sz="2000" dirty="0">
                <a:latin typeface="Arial Unicode MS" panose="020B0604020202020204" pitchFamily="34" charset="-122"/>
                <a:ea typeface="var(--jp-code-font-family)"/>
              </a:rPr>
              <a:t>'Canada': 991.7, </a:t>
            </a:r>
            <a:r>
              <a:rPr lang="en-US" altLang="zh-CN" sz="2000" dirty="0">
                <a:latin typeface="Arial Unicode MS" panose="020B0604020202020204" pitchFamily="34" charset="-122"/>
                <a:ea typeface="var(--jp-code-font-family)"/>
              </a:rPr>
              <a:t> </a:t>
            </a:r>
          </a:p>
          <a:p>
            <a:pPr lvl="0"/>
            <a:r>
              <a:rPr lang="zh-CN" altLang="zh-CN" sz="2000" dirty="0">
                <a:latin typeface="Arial Unicode MS" panose="020B0604020202020204" pitchFamily="34" charset="-122"/>
                <a:ea typeface="var(--jp-code-font-family)"/>
              </a:rPr>
              <a:t>'Russia': 1707.5, </a:t>
            </a:r>
            <a:endParaRPr lang="en-US" altLang="zh-CN" sz="2000" dirty="0">
              <a:latin typeface="Arial Unicode MS" panose="020B0604020202020204" pitchFamily="34" charset="-122"/>
              <a:ea typeface="var(--jp-code-font-family)"/>
            </a:endParaRPr>
          </a:p>
          <a:p>
            <a:pPr lvl="0"/>
            <a:r>
              <a:rPr lang="zh-CN" altLang="zh-CN" sz="2000" dirty="0">
                <a:latin typeface="Arial Unicode MS" panose="020B0604020202020204" pitchFamily="34" charset="-122"/>
                <a:ea typeface="var(--jp-code-font-family)"/>
              </a:rPr>
              <a:t>'Brazil': 856.7}</a:t>
            </a:r>
            <a:r>
              <a:rPr lang="zh-CN" altLang="zh-CN" sz="2000" dirty="0"/>
              <a:t> </a:t>
            </a:r>
          </a:p>
        </p:txBody>
      </p:sp>
      <p:sp>
        <p:nvSpPr>
          <p:cNvPr id="27" name="AutoShape 11"/>
          <p:cNvSpPr>
            <a:spLocks noChangeArrowheads="1"/>
          </p:cNvSpPr>
          <p:nvPr/>
        </p:nvSpPr>
        <p:spPr bwMode="gray">
          <a:xfrm>
            <a:off x="1396375" y="1416776"/>
            <a:ext cx="4346022" cy="632093"/>
          </a:xfrm>
          <a:prstGeom prst="roundRect">
            <a:avLst>
              <a:gd name="adj" fmla="val 9049"/>
            </a:avLst>
          </a:prstGeom>
          <a:solidFill>
            <a:srgbClr val="CCFF66">
              <a:alpha val="50000"/>
            </a:srgbClr>
          </a:solidFill>
          <a:ln w="1905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 </a:t>
            </a:r>
            <a:endParaRPr lang="zh-CN" altLang="en-US" sz="2800" dirty="0">
              <a:solidFill>
                <a:srgbClr val="0000FF"/>
              </a:solidFill>
              <a:latin typeface="黑体" pitchFamily="2" charset="-122"/>
              <a:ea typeface="黑体" pitchFamily="2" charset="-122"/>
            </a:endParaRPr>
          </a:p>
        </p:txBody>
      </p:sp>
      <p:sp>
        <p:nvSpPr>
          <p:cNvPr id="28" name="文本框 3"/>
          <p:cNvSpPr txBox="1">
            <a:spLocks noChangeArrowheads="1"/>
          </p:cNvSpPr>
          <p:nvPr/>
        </p:nvSpPr>
        <p:spPr bwMode="auto">
          <a:xfrm>
            <a:off x="2250011" y="2115458"/>
            <a:ext cx="3445923"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zh-CN" altLang="en-US" sz="2400" b="1" dirty="0">
                <a:solidFill>
                  <a:schemeClr val="tx1">
                    <a:lumMod val="60000"/>
                    <a:lumOff val="40000"/>
                  </a:schemeClr>
                </a:solidFill>
              </a:rPr>
              <a:t>内置函数</a:t>
            </a:r>
            <a:r>
              <a:rPr lang="en-US" altLang="zh-CN" sz="2400" b="1" dirty="0" err="1">
                <a:solidFill>
                  <a:schemeClr val="tx1">
                    <a:lumMod val="60000"/>
                    <a:lumOff val="40000"/>
                  </a:schemeClr>
                </a:solidFill>
              </a:rPr>
              <a:t>dict</a:t>
            </a:r>
            <a:r>
              <a:rPr lang="en-US" altLang="zh-CN" sz="2400" b="1" dirty="0">
                <a:solidFill>
                  <a:schemeClr val="tx1">
                    <a:lumMod val="60000"/>
                    <a:lumOff val="40000"/>
                  </a:schemeClr>
                </a:solidFill>
              </a:rPr>
              <a:t>()</a:t>
            </a:r>
            <a:r>
              <a:rPr lang="zh-CN" altLang="en-US" sz="2400" b="1" dirty="0">
                <a:solidFill>
                  <a:schemeClr val="tx1">
                    <a:lumMod val="60000"/>
                    <a:lumOff val="40000"/>
                  </a:schemeClr>
                </a:solidFill>
              </a:rPr>
              <a:t>创建字典</a:t>
            </a:r>
          </a:p>
        </p:txBody>
      </p:sp>
      <p:sp>
        <p:nvSpPr>
          <p:cNvPr id="29" name="文本框 3"/>
          <p:cNvSpPr txBox="1">
            <a:spLocks noChangeArrowheads="1"/>
          </p:cNvSpPr>
          <p:nvPr/>
        </p:nvSpPr>
        <p:spPr bwMode="auto">
          <a:xfrm>
            <a:off x="5744191" y="1958022"/>
            <a:ext cx="4302126" cy="1015663"/>
          </a:xfrm>
          <a:prstGeom prst="rect">
            <a:avLst/>
          </a:prstGeom>
          <a:solidFill>
            <a:srgbClr val="FFFF00"/>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000" b="1" dirty="0" err="1">
                <a:solidFill>
                  <a:schemeClr val="tx1">
                    <a:lumMod val="60000"/>
                    <a:lumOff val="40000"/>
                  </a:schemeClr>
                </a:solidFill>
              </a:rPr>
              <a:t>tuplekey</a:t>
            </a:r>
            <a:r>
              <a:rPr lang="en-US" altLang="zh-CN" sz="2000" b="1" dirty="0">
                <a:solidFill>
                  <a:schemeClr val="tx1">
                    <a:lumMod val="60000"/>
                    <a:lumOff val="40000"/>
                  </a:schemeClr>
                </a:solidFill>
              </a:rPr>
              <a:t>=('n1','n2','n3','n4','n5')</a:t>
            </a:r>
          </a:p>
          <a:p>
            <a:r>
              <a:rPr lang="en-US" altLang="zh-CN" sz="2000" b="1" dirty="0" err="1">
                <a:solidFill>
                  <a:schemeClr val="tx1">
                    <a:lumMod val="60000"/>
                    <a:lumOff val="40000"/>
                  </a:schemeClr>
                </a:solidFill>
              </a:rPr>
              <a:t>listvalue</a:t>
            </a:r>
            <a:r>
              <a:rPr lang="en-US" altLang="zh-CN" sz="2000" b="1" dirty="0">
                <a:solidFill>
                  <a:schemeClr val="tx1">
                    <a:lumMod val="60000"/>
                    <a:lumOff val="40000"/>
                  </a:schemeClr>
                </a:solidFill>
              </a:rPr>
              <a:t>=['</a:t>
            </a:r>
            <a:r>
              <a:rPr lang="zh-CN" altLang="en-US" sz="2000" b="1" dirty="0">
                <a:solidFill>
                  <a:schemeClr val="tx1">
                    <a:lumMod val="60000"/>
                    <a:lumOff val="40000"/>
                  </a:schemeClr>
                </a:solidFill>
              </a:rPr>
              <a:t>一</a:t>
            </a:r>
            <a:r>
              <a:rPr lang="en-US" altLang="zh-CN" sz="2000" b="1" dirty="0">
                <a:solidFill>
                  <a:schemeClr val="tx1">
                    <a:lumMod val="60000"/>
                    <a:lumOff val="40000"/>
                  </a:schemeClr>
                </a:solidFill>
              </a:rPr>
              <a:t>','</a:t>
            </a:r>
            <a:r>
              <a:rPr lang="zh-CN" altLang="en-US" sz="2000" b="1" dirty="0">
                <a:solidFill>
                  <a:schemeClr val="tx1">
                    <a:lumMod val="60000"/>
                    <a:lumOff val="40000"/>
                  </a:schemeClr>
                </a:solidFill>
              </a:rPr>
              <a:t>二</a:t>
            </a:r>
            <a:r>
              <a:rPr lang="en-US" altLang="zh-CN" sz="2000" b="1" dirty="0">
                <a:solidFill>
                  <a:schemeClr val="tx1">
                    <a:lumMod val="60000"/>
                    <a:lumOff val="40000"/>
                  </a:schemeClr>
                </a:solidFill>
              </a:rPr>
              <a:t>','</a:t>
            </a:r>
            <a:r>
              <a:rPr lang="zh-CN" altLang="en-US" sz="2000" b="1" dirty="0">
                <a:solidFill>
                  <a:schemeClr val="tx1">
                    <a:lumMod val="60000"/>
                    <a:lumOff val="40000"/>
                  </a:schemeClr>
                </a:solidFill>
              </a:rPr>
              <a:t>三</a:t>
            </a:r>
            <a:r>
              <a:rPr lang="en-US" altLang="zh-CN" sz="2000" b="1" dirty="0">
                <a:solidFill>
                  <a:schemeClr val="tx1">
                    <a:lumMod val="60000"/>
                    <a:lumOff val="40000"/>
                  </a:schemeClr>
                </a:solidFill>
              </a:rPr>
              <a:t>','</a:t>
            </a:r>
            <a:r>
              <a:rPr lang="zh-CN" altLang="en-US" sz="2000" b="1" dirty="0">
                <a:solidFill>
                  <a:schemeClr val="tx1">
                    <a:lumMod val="60000"/>
                    <a:lumOff val="40000"/>
                  </a:schemeClr>
                </a:solidFill>
              </a:rPr>
              <a:t>四</a:t>
            </a:r>
            <a:r>
              <a:rPr lang="en-US" altLang="zh-CN" sz="2000" b="1" dirty="0">
                <a:solidFill>
                  <a:schemeClr val="tx1">
                    <a:lumMod val="60000"/>
                    <a:lumOff val="40000"/>
                  </a:schemeClr>
                </a:solidFill>
              </a:rPr>
              <a:t>','</a:t>
            </a:r>
            <a:r>
              <a:rPr lang="zh-CN" altLang="en-US" sz="2000" b="1" dirty="0">
                <a:solidFill>
                  <a:schemeClr val="tx1">
                    <a:lumMod val="60000"/>
                    <a:lumOff val="40000"/>
                  </a:schemeClr>
                </a:solidFill>
              </a:rPr>
              <a:t>五</a:t>
            </a:r>
            <a:r>
              <a:rPr lang="en-US" altLang="zh-CN" sz="2000" b="1" dirty="0">
                <a:solidFill>
                  <a:schemeClr val="tx1">
                    <a:lumMod val="60000"/>
                    <a:lumOff val="40000"/>
                  </a:schemeClr>
                </a:solidFill>
              </a:rPr>
              <a:t>']</a:t>
            </a:r>
          </a:p>
          <a:p>
            <a:r>
              <a:rPr lang="en-US" altLang="zh-CN" sz="2000" b="1" dirty="0">
                <a:solidFill>
                  <a:schemeClr val="tx1">
                    <a:lumMod val="60000"/>
                    <a:lumOff val="40000"/>
                  </a:schemeClr>
                </a:solidFill>
              </a:rPr>
              <a:t>dict2 = </a:t>
            </a:r>
            <a:r>
              <a:rPr lang="en-US" altLang="zh-CN" sz="2000" b="1" dirty="0" err="1">
                <a:solidFill>
                  <a:schemeClr val="tx1">
                    <a:lumMod val="60000"/>
                    <a:lumOff val="40000"/>
                  </a:schemeClr>
                </a:solidFill>
              </a:rPr>
              <a:t>dict</a:t>
            </a:r>
            <a:r>
              <a:rPr lang="en-US" altLang="zh-CN" sz="2000" b="1" dirty="0">
                <a:solidFill>
                  <a:schemeClr val="tx1">
                    <a:lumMod val="60000"/>
                    <a:lumOff val="40000"/>
                  </a:schemeClr>
                </a:solidFill>
              </a:rPr>
              <a:t>(zip(</a:t>
            </a:r>
            <a:r>
              <a:rPr lang="en-US" altLang="zh-CN" sz="2000" b="1" dirty="0" err="1">
                <a:solidFill>
                  <a:schemeClr val="tx1">
                    <a:lumMod val="60000"/>
                    <a:lumOff val="40000"/>
                  </a:schemeClr>
                </a:solidFill>
              </a:rPr>
              <a:t>tuplekey,listvalue</a:t>
            </a:r>
            <a:r>
              <a:rPr lang="en-US" altLang="zh-CN" sz="2000" b="1" dirty="0">
                <a:solidFill>
                  <a:schemeClr val="tx1">
                    <a:lumMod val="60000"/>
                    <a:lumOff val="40000"/>
                  </a:schemeClr>
                </a:solidFill>
              </a:rPr>
              <a:t>))</a:t>
            </a:r>
            <a:endParaRPr lang="zh-CN" altLang="en-US" sz="2000" b="1" dirty="0">
              <a:solidFill>
                <a:schemeClr val="tx1">
                  <a:lumMod val="60000"/>
                  <a:lumOff val="40000"/>
                </a:schemeClr>
              </a:solidFill>
            </a:endParaRPr>
          </a:p>
        </p:txBody>
      </p:sp>
      <p:sp>
        <p:nvSpPr>
          <p:cNvPr id="30" name="文本框 3"/>
          <p:cNvSpPr txBox="1">
            <a:spLocks noChangeArrowheads="1"/>
          </p:cNvSpPr>
          <p:nvPr/>
        </p:nvSpPr>
        <p:spPr bwMode="auto">
          <a:xfrm>
            <a:off x="5744191" y="3056761"/>
            <a:ext cx="4033928" cy="707886"/>
          </a:xfrm>
          <a:prstGeom prst="rect">
            <a:avLst/>
          </a:prstGeom>
          <a:solidFill>
            <a:srgbClr val="CCFF66"/>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lvl="0"/>
            <a:r>
              <a:rPr lang="zh-CN" altLang="zh-CN" sz="2000" dirty="0">
                <a:latin typeface="Arial Unicode MS" panose="020B0604020202020204" pitchFamily="34" charset="-122"/>
                <a:ea typeface="var(--jp-code-font-family)"/>
              </a:rPr>
              <a:t>{'n1': '一', 'n2': '二', 'n3': '三', 'n4': '四', 'n5': '五'}</a:t>
            </a:r>
            <a:r>
              <a:rPr lang="zh-CN" altLang="zh-CN" sz="800" dirty="0"/>
              <a:t> </a:t>
            </a:r>
            <a:endParaRPr lang="zh-CN" altLang="zh-CN" sz="4400" dirty="0"/>
          </a:p>
        </p:txBody>
      </p:sp>
      <p:sp>
        <p:nvSpPr>
          <p:cNvPr id="31"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336990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1" nodeType="clickEffect">
                                  <p:stCondLst>
                                    <p:cond delay="0"/>
                                  </p:stCondLst>
                                  <p:childTnLst>
                                    <p:animMotion origin="layout" path="M -5.55556E-7 3.7037E-6 L 0.00017 0.09213 " pathEditMode="relative" rAng="0" ptsTypes="AA">
                                      <p:cBhvr>
                                        <p:cTn id="43" dur="2000" fill="hold"/>
                                        <p:tgtEl>
                                          <p:spTgt spid="27"/>
                                        </p:tgtEl>
                                        <p:attrNameLst>
                                          <p:attrName>ppt_x</p:attrName>
                                          <p:attrName>ppt_y</p:attrName>
                                        </p:attrNameLst>
                                      </p:cBhvr>
                                      <p:rCtr x="0" y="4606"/>
                                    </p:animMotion>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2" nodeType="clickEffect">
                                  <p:stCondLst>
                                    <p:cond delay="0"/>
                                  </p:stCondLst>
                                  <p:childTnLst>
                                    <p:animMotion origin="layout" path="M -5.55556E-7 0.09305 L 0.00139 0.18865 " pathEditMode="relative" rAng="0" ptsTypes="AA">
                                      <p:cBhvr>
                                        <p:cTn id="55" dur="2000" fill="hold"/>
                                        <p:tgtEl>
                                          <p:spTgt spid="27"/>
                                        </p:tgtEl>
                                        <p:attrNameLst>
                                          <p:attrName>ppt_x</p:attrName>
                                          <p:attrName>ppt_y</p:attrName>
                                        </p:attrNameLst>
                                      </p:cBhvr>
                                      <p:rCtr x="69" y="4769"/>
                                    </p:animMotion>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p:bldP spid="20" grpId="0"/>
      <p:bldP spid="21" grpId="0"/>
      <p:bldP spid="22" grpId="0"/>
      <p:bldP spid="23" grpId="0" animBg="1"/>
      <p:bldP spid="24" grpId="0" animBg="1"/>
      <p:bldP spid="26" grpId="0" animBg="1"/>
      <p:bldP spid="27" grpId="0" animBg="1"/>
      <p:bldP spid="27" grpId="1" animBg="1"/>
      <p:bldP spid="27" grpId="2" animBg="1"/>
      <p:bldP spid="28" grpId="0"/>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4" y="872718"/>
            <a:ext cx="1692187" cy="461665"/>
          </a:xfrm>
          <a:prstGeom prst="rect">
            <a:avLst/>
          </a:prstGeom>
          <a:solidFill>
            <a:srgbClr val="FFFF00"/>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spcBef>
                <a:spcPts val="0"/>
              </a:spcBef>
            </a:pPr>
            <a:r>
              <a:rPr lang="en-US" altLang="zh-CN" sz="2400" b="1" dirty="0">
                <a:solidFill>
                  <a:schemeClr val="tx1">
                    <a:lumMod val="60000"/>
                    <a:lumOff val="40000"/>
                  </a:schemeClr>
                </a:solidFill>
              </a:rPr>
              <a:t>2.</a:t>
            </a:r>
            <a:r>
              <a:rPr lang="zh-CN" altLang="en-US" sz="2400" b="1" dirty="0">
                <a:solidFill>
                  <a:schemeClr val="tx1">
                    <a:lumMod val="60000"/>
                    <a:lumOff val="40000"/>
                  </a:schemeClr>
                </a:solidFill>
              </a:rPr>
              <a:t>使用字典</a:t>
            </a:r>
            <a:endParaRPr lang="zh-CN" altLang="en-US" sz="2400" b="1" dirty="0">
              <a:solidFill>
                <a:schemeClr val="tx1">
                  <a:lumMod val="60000"/>
                  <a:lumOff val="40000"/>
                </a:schemeClr>
              </a:solidFill>
              <a:latin typeface="黑体" pitchFamily="2" charset="-122"/>
              <a:ea typeface="黑体" pitchFamily="2" charset="-122"/>
            </a:endParaRPr>
          </a:p>
        </p:txBody>
      </p:sp>
      <p:sp>
        <p:nvSpPr>
          <p:cNvPr id="14" name="文本框 3"/>
          <p:cNvSpPr txBox="1">
            <a:spLocks noChangeArrowheads="1"/>
          </p:cNvSpPr>
          <p:nvPr/>
        </p:nvSpPr>
        <p:spPr bwMode="auto">
          <a:xfrm>
            <a:off x="1720535" y="1499731"/>
            <a:ext cx="3961353" cy="4524315"/>
          </a:xfrm>
          <a:prstGeom prst="rect">
            <a:avLst/>
          </a:prstGeom>
          <a:solidFill>
            <a:srgbClr val="FFC000"/>
          </a:solid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直接创建字典</a:t>
            </a:r>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zh-CN" altLang="en-US" sz="2400" b="1" dirty="0">
              <a:solidFill>
                <a:schemeClr val="tx1">
                  <a:lumMod val="60000"/>
                  <a:lumOff val="40000"/>
                </a:schemeClr>
              </a:solidFill>
            </a:endParaRPr>
          </a:p>
        </p:txBody>
      </p:sp>
      <p:sp>
        <p:nvSpPr>
          <p:cNvPr id="15" name="文本框 3"/>
          <p:cNvSpPr txBox="1">
            <a:spLocks noChangeArrowheads="1"/>
          </p:cNvSpPr>
          <p:nvPr/>
        </p:nvSpPr>
        <p:spPr bwMode="auto">
          <a:xfrm>
            <a:off x="1710986" y="2752110"/>
            <a:ext cx="2668208"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 </a:t>
            </a:r>
            <a:r>
              <a:rPr lang="zh-CN" altLang="en-US" sz="2400" b="1" dirty="0">
                <a:solidFill>
                  <a:schemeClr val="tx1">
                    <a:lumMod val="60000"/>
                    <a:lumOff val="40000"/>
                  </a:schemeClr>
                </a:solidFill>
              </a:rPr>
              <a:t>添加键值对</a:t>
            </a:r>
          </a:p>
        </p:txBody>
      </p:sp>
      <p:sp>
        <p:nvSpPr>
          <p:cNvPr id="18" name="文本框 3"/>
          <p:cNvSpPr txBox="1">
            <a:spLocks noChangeArrowheads="1"/>
          </p:cNvSpPr>
          <p:nvPr/>
        </p:nvSpPr>
        <p:spPr bwMode="auto">
          <a:xfrm>
            <a:off x="1707074" y="3379685"/>
            <a:ext cx="2884232"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(3).</a:t>
            </a:r>
            <a:r>
              <a:rPr lang="zh-CN" altLang="en-US" sz="2400" b="1" dirty="0">
                <a:solidFill>
                  <a:schemeClr val="tx1">
                    <a:lumMod val="60000"/>
                    <a:lumOff val="40000"/>
                  </a:schemeClr>
                </a:solidFill>
              </a:rPr>
              <a:t>访问字典中的值</a:t>
            </a:r>
          </a:p>
        </p:txBody>
      </p:sp>
      <p:sp>
        <p:nvSpPr>
          <p:cNvPr id="20" name="文本框 3"/>
          <p:cNvSpPr txBox="1">
            <a:spLocks noChangeArrowheads="1"/>
          </p:cNvSpPr>
          <p:nvPr/>
        </p:nvSpPr>
        <p:spPr bwMode="auto">
          <a:xfrm>
            <a:off x="1707074" y="4016337"/>
            <a:ext cx="3100256"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(4). </a:t>
            </a:r>
            <a:r>
              <a:rPr lang="zh-CN" altLang="en-US" sz="2400" b="1" dirty="0">
                <a:solidFill>
                  <a:schemeClr val="tx1">
                    <a:lumMod val="60000"/>
                    <a:lumOff val="40000"/>
                  </a:schemeClr>
                </a:solidFill>
              </a:rPr>
              <a:t>修改字典中的值</a:t>
            </a:r>
          </a:p>
        </p:txBody>
      </p:sp>
      <p:sp>
        <p:nvSpPr>
          <p:cNvPr id="21" name="文本框 3"/>
          <p:cNvSpPr txBox="1">
            <a:spLocks noChangeArrowheads="1"/>
          </p:cNvSpPr>
          <p:nvPr/>
        </p:nvSpPr>
        <p:spPr bwMode="auto">
          <a:xfrm>
            <a:off x="1710986" y="4648430"/>
            <a:ext cx="2668208"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(5). </a:t>
            </a:r>
            <a:r>
              <a:rPr lang="zh-CN" altLang="en-US" sz="2400" b="1" dirty="0">
                <a:solidFill>
                  <a:schemeClr val="tx1">
                    <a:lumMod val="60000"/>
                    <a:lumOff val="40000"/>
                  </a:schemeClr>
                </a:solidFill>
              </a:rPr>
              <a:t>删除键值对</a:t>
            </a:r>
          </a:p>
        </p:txBody>
      </p:sp>
      <p:sp>
        <p:nvSpPr>
          <p:cNvPr id="22" name="文本框 3"/>
          <p:cNvSpPr txBox="1">
            <a:spLocks noChangeArrowheads="1"/>
          </p:cNvSpPr>
          <p:nvPr/>
        </p:nvSpPr>
        <p:spPr bwMode="auto">
          <a:xfrm>
            <a:off x="1707074" y="5276005"/>
            <a:ext cx="3820336"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(6).</a:t>
            </a:r>
            <a:r>
              <a:rPr lang="zh-CN" altLang="en-US" sz="2400" b="1" dirty="0">
                <a:solidFill>
                  <a:schemeClr val="tx1">
                    <a:lumMod val="60000"/>
                    <a:lumOff val="40000"/>
                  </a:schemeClr>
                </a:solidFill>
              </a:rPr>
              <a:t>使用</a:t>
            </a:r>
            <a:r>
              <a:rPr lang="en-US" altLang="zh-CN" sz="2400" b="1" dirty="0">
                <a:solidFill>
                  <a:schemeClr val="tx1">
                    <a:lumMod val="60000"/>
                    <a:lumOff val="40000"/>
                  </a:schemeClr>
                </a:solidFill>
              </a:rPr>
              <a:t>get() </a:t>
            </a:r>
            <a:r>
              <a:rPr lang="zh-CN" altLang="en-US" sz="2400" b="1" dirty="0">
                <a:solidFill>
                  <a:schemeClr val="tx1">
                    <a:lumMod val="60000"/>
                    <a:lumOff val="40000"/>
                  </a:schemeClr>
                </a:solidFill>
              </a:rPr>
              <a:t>来访问值</a:t>
            </a:r>
          </a:p>
        </p:txBody>
      </p:sp>
      <p:sp>
        <p:nvSpPr>
          <p:cNvPr id="27" name="AutoShape 11"/>
          <p:cNvSpPr>
            <a:spLocks noChangeArrowheads="1"/>
          </p:cNvSpPr>
          <p:nvPr/>
        </p:nvSpPr>
        <p:spPr bwMode="gray">
          <a:xfrm>
            <a:off x="1396375" y="3264961"/>
            <a:ext cx="4346022" cy="632093"/>
          </a:xfrm>
          <a:prstGeom prst="roundRect">
            <a:avLst>
              <a:gd name="adj" fmla="val 9049"/>
            </a:avLst>
          </a:prstGeom>
          <a:solidFill>
            <a:srgbClr val="CCFF66">
              <a:alpha val="50000"/>
            </a:srgbClr>
          </a:solidFill>
          <a:ln w="1905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 </a:t>
            </a:r>
            <a:endParaRPr lang="zh-CN" altLang="en-US" sz="2800" dirty="0">
              <a:solidFill>
                <a:srgbClr val="0000FF"/>
              </a:solidFill>
              <a:latin typeface="黑体" pitchFamily="2" charset="-122"/>
              <a:ea typeface="黑体" pitchFamily="2" charset="-122"/>
            </a:endParaRPr>
          </a:p>
        </p:txBody>
      </p:sp>
      <p:sp>
        <p:nvSpPr>
          <p:cNvPr id="28" name="文本框 3"/>
          <p:cNvSpPr txBox="1">
            <a:spLocks noChangeArrowheads="1"/>
          </p:cNvSpPr>
          <p:nvPr/>
        </p:nvSpPr>
        <p:spPr bwMode="auto">
          <a:xfrm>
            <a:off x="2250011" y="2115458"/>
            <a:ext cx="3445923"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zh-CN" altLang="en-US" sz="2400" b="1" dirty="0">
                <a:solidFill>
                  <a:schemeClr val="tx1">
                    <a:lumMod val="60000"/>
                    <a:lumOff val="40000"/>
                  </a:schemeClr>
                </a:solidFill>
              </a:rPr>
              <a:t>内置函数</a:t>
            </a:r>
            <a:r>
              <a:rPr lang="en-US" altLang="zh-CN" sz="2400" b="1" dirty="0" err="1">
                <a:solidFill>
                  <a:schemeClr val="tx1">
                    <a:lumMod val="60000"/>
                    <a:lumOff val="40000"/>
                  </a:schemeClr>
                </a:solidFill>
              </a:rPr>
              <a:t>dict</a:t>
            </a:r>
            <a:r>
              <a:rPr lang="en-US" altLang="zh-CN" sz="2400" b="1" dirty="0">
                <a:solidFill>
                  <a:schemeClr val="tx1">
                    <a:lumMod val="60000"/>
                    <a:lumOff val="40000"/>
                  </a:schemeClr>
                </a:solidFill>
              </a:rPr>
              <a:t>()</a:t>
            </a:r>
            <a:r>
              <a:rPr lang="zh-CN" altLang="en-US" sz="2400" b="1" dirty="0">
                <a:solidFill>
                  <a:schemeClr val="tx1">
                    <a:lumMod val="60000"/>
                    <a:lumOff val="40000"/>
                  </a:schemeClr>
                </a:solidFill>
              </a:rPr>
              <a:t>创建字典</a:t>
            </a:r>
          </a:p>
        </p:txBody>
      </p:sp>
      <p:sp>
        <p:nvSpPr>
          <p:cNvPr id="19" name="文本框 3"/>
          <p:cNvSpPr txBox="1">
            <a:spLocks noChangeArrowheads="1"/>
          </p:cNvSpPr>
          <p:nvPr/>
        </p:nvSpPr>
        <p:spPr bwMode="auto">
          <a:xfrm>
            <a:off x="5767942" y="800708"/>
            <a:ext cx="4114917" cy="1446550"/>
          </a:xfrm>
          <a:prstGeom prst="rect">
            <a:avLst/>
          </a:prstGeom>
          <a:solidFill>
            <a:srgbClr val="FFCCFF"/>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['China'] = 960.1</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['Canada'] = 991.7</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['Russia'] = 1707.5</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['Brazil'] = 856.7</a:t>
            </a:r>
            <a:endParaRPr lang="zh-CN" altLang="en-US" sz="2200" b="1" dirty="0">
              <a:solidFill>
                <a:schemeClr val="tx1">
                  <a:lumMod val="60000"/>
                  <a:lumOff val="40000"/>
                </a:schemeClr>
              </a:solidFill>
            </a:endParaRPr>
          </a:p>
        </p:txBody>
      </p:sp>
      <p:sp>
        <p:nvSpPr>
          <p:cNvPr id="31" name="文本框 3"/>
          <p:cNvSpPr txBox="1">
            <a:spLocks noChangeArrowheads="1"/>
          </p:cNvSpPr>
          <p:nvPr/>
        </p:nvSpPr>
        <p:spPr bwMode="auto">
          <a:xfrm>
            <a:off x="5767942" y="2499238"/>
            <a:ext cx="3250821" cy="1644296"/>
          </a:xfrm>
          <a:prstGeom prst="rect">
            <a:avLst/>
          </a:prstGeom>
          <a:solidFill>
            <a:srgbClr val="FFFF00"/>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lnSpc>
                <a:spcPct val="107000"/>
              </a:lnSpc>
            </a:pPr>
            <a:r>
              <a:rPr lang="en-US" altLang="zh-CN" sz="2400" b="1" dirty="0" err="1">
                <a:solidFill>
                  <a:schemeClr val="tx1">
                    <a:lumMod val="60000"/>
                    <a:lumOff val="40000"/>
                  </a:schemeClr>
                </a:solidFill>
              </a:rPr>
              <a:t>dicAreas</a:t>
            </a:r>
            <a:r>
              <a:rPr lang="en-US" altLang="zh-CN" sz="2400" b="1" dirty="0">
                <a:solidFill>
                  <a:schemeClr val="tx1">
                    <a:lumMod val="60000"/>
                    <a:lumOff val="40000"/>
                  </a:schemeClr>
                </a:solidFill>
              </a:rPr>
              <a:t>['China']</a:t>
            </a:r>
          </a:p>
          <a:p>
            <a:pPr>
              <a:lnSpc>
                <a:spcPct val="107000"/>
              </a:lnSpc>
            </a:pPr>
            <a:r>
              <a:rPr lang="en-US" altLang="zh-CN" sz="2400" b="1" dirty="0" err="1">
                <a:solidFill>
                  <a:schemeClr val="tx1">
                    <a:lumMod val="60000"/>
                    <a:lumOff val="40000"/>
                  </a:schemeClr>
                </a:solidFill>
              </a:rPr>
              <a:t>dicAreas</a:t>
            </a:r>
            <a:r>
              <a:rPr lang="en-US" altLang="zh-CN" sz="2400" b="1" dirty="0">
                <a:solidFill>
                  <a:schemeClr val="tx1">
                    <a:lumMod val="60000"/>
                    <a:lumOff val="40000"/>
                  </a:schemeClr>
                </a:solidFill>
              </a:rPr>
              <a:t>['Canada']</a:t>
            </a:r>
          </a:p>
          <a:p>
            <a:pPr>
              <a:lnSpc>
                <a:spcPct val="107000"/>
              </a:lnSpc>
            </a:pPr>
            <a:r>
              <a:rPr lang="en-US" altLang="zh-CN" sz="2400" b="1" dirty="0" err="1">
                <a:solidFill>
                  <a:schemeClr val="tx1">
                    <a:lumMod val="60000"/>
                    <a:lumOff val="40000"/>
                  </a:schemeClr>
                </a:solidFill>
              </a:rPr>
              <a:t>dicAreas</a:t>
            </a:r>
            <a:r>
              <a:rPr lang="en-US" altLang="zh-CN" sz="2400" b="1" dirty="0">
                <a:solidFill>
                  <a:schemeClr val="tx1">
                    <a:lumMod val="60000"/>
                    <a:lumOff val="40000"/>
                  </a:schemeClr>
                </a:solidFill>
              </a:rPr>
              <a:t>['Russia']</a:t>
            </a:r>
          </a:p>
          <a:p>
            <a:pPr>
              <a:lnSpc>
                <a:spcPct val="107000"/>
              </a:lnSpc>
            </a:pPr>
            <a:r>
              <a:rPr lang="en-US" altLang="zh-CN" sz="2400" b="1" dirty="0" err="1">
                <a:solidFill>
                  <a:schemeClr val="tx1">
                    <a:lumMod val="60000"/>
                    <a:lumOff val="40000"/>
                  </a:schemeClr>
                </a:solidFill>
              </a:rPr>
              <a:t>dicAreas</a:t>
            </a:r>
            <a:r>
              <a:rPr lang="en-US" altLang="zh-CN" sz="2400" b="1" dirty="0">
                <a:solidFill>
                  <a:schemeClr val="tx1">
                    <a:lumMod val="60000"/>
                    <a:lumOff val="40000"/>
                  </a:schemeClr>
                </a:solidFill>
              </a:rPr>
              <a:t>['Brazil']</a:t>
            </a:r>
            <a:endParaRPr lang="zh-CN" altLang="en-US" sz="2400" b="1" dirty="0">
              <a:solidFill>
                <a:schemeClr val="tx1">
                  <a:lumMod val="60000"/>
                  <a:lumOff val="40000"/>
                </a:schemeClr>
              </a:solidFill>
            </a:endParaRPr>
          </a:p>
        </p:txBody>
      </p:sp>
      <p:pic>
        <p:nvPicPr>
          <p:cNvPr id="32" name="图片 31"/>
          <p:cNvPicPr>
            <a:picLocks noChangeAspect="1"/>
          </p:cNvPicPr>
          <p:nvPr/>
        </p:nvPicPr>
        <p:blipFill>
          <a:blip r:embed="rId3"/>
          <a:stretch>
            <a:fillRect/>
          </a:stretch>
        </p:blipFill>
        <p:spPr>
          <a:xfrm>
            <a:off x="9082857" y="2503213"/>
            <a:ext cx="800000" cy="1647619"/>
          </a:xfrm>
          <a:prstGeom prst="rect">
            <a:avLst/>
          </a:prstGeom>
          <a:ln w="28575">
            <a:solidFill>
              <a:schemeClr val="accent1"/>
            </a:solidFill>
          </a:ln>
        </p:spPr>
      </p:pic>
      <p:sp>
        <p:nvSpPr>
          <p:cNvPr id="33" name="文本框 3"/>
          <p:cNvSpPr txBox="1">
            <a:spLocks noChangeArrowheads="1"/>
          </p:cNvSpPr>
          <p:nvPr/>
        </p:nvSpPr>
        <p:spPr bwMode="auto">
          <a:xfrm>
            <a:off x="5777842" y="5099700"/>
            <a:ext cx="4114917" cy="1569660"/>
          </a:xfrm>
          <a:prstGeom prst="rect">
            <a:avLst/>
          </a:prstGeom>
          <a:solidFill>
            <a:srgbClr val="CCFF66"/>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lvl="0"/>
            <a:r>
              <a:rPr lang="zh-CN" altLang="zh-CN" sz="2400" dirty="0">
                <a:latin typeface="Arial Unicode MS" panose="020B0604020202020204" pitchFamily="34" charset="-122"/>
                <a:ea typeface="var(--jp-code-font-family)"/>
              </a:rPr>
              <a:t>{'China': 960.1, </a:t>
            </a:r>
            <a:r>
              <a:rPr lang="en-US" altLang="zh-CN" sz="2400" dirty="0">
                <a:latin typeface="Arial Unicode MS" panose="020B0604020202020204" pitchFamily="34" charset="-122"/>
                <a:ea typeface="var(--jp-code-font-family)"/>
              </a:rPr>
              <a:t> </a:t>
            </a:r>
          </a:p>
          <a:p>
            <a:pPr lvl="0"/>
            <a:r>
              <a:rPr lang="zh-CN" altLang="zh-CN" sz="2400" dirty="0">
                <a:latin typeface="Arial Unicode MS" panose="020B0604020202020204" pitchFamily="34" charset="-122"/>
                <a:ea typeface="var(--jp-code-font-family)"/>
              </a:rPr>
              <a:t>'Canada': 991.7, </a:t>
            </a:r>
            <a:r>
              <a:rPr lang="en-US" altLang="zh-CN" sz="2400" dirty="0">
                <a:latin typeface="Arial Unicode MS" panose="020B0604020202020204" pitchFamily="34" charset="-122"/>
                <a:ea typeface="var(--jp-code-font-family)"/>
              </a:rPr>
              <a:t> </a:t>
            </a:r>
          </a:p>
          <a:p>
            <a:pPr lvl="0"/>
            <a:r>
              <a:rPr lang="zh-CN" altLang="zh-CN" sz="2400" dirty="0">
                <a:latin typeface="Arial Unicode MS" panose="020B0604020202020204" pitchFamily="34" charset="-122"/>
                <a:ea typeface="var(--jp-code-font-family)"/>
              </a:rPr>
              <a:t>'Russia': 1707.5, </a:t>
            </a:r>
            <a:endParaRPr lang="en-US" altLang="zh-CN" sz="2400" dirty="0">
              <a:latin typeface="Arial Unicode MS" panose="020B0604020202020204" pitchFamily="34" charset="-122"/>
              <a:ea typeface="var(--jp-code-font-family)"/>
            </a:endParaRPr>
          </a:p>
          <a:p>
            <a:pPr lvl="0"/>
            <a:r>
              <a:rPr lang="zh-CN" altLang="zh-CN" sz="2400" dirty="0">
                <a:latin typeface="Arial Unicode MS" panose="020B0604020202020204" pitchFamily="34" charset="-122"/>
                <a:ea typeface="var(--jp-code-font-family)"/>
              </a:rPr>
              <a:t>'Brazil': 85</a:t>
            </a:r>
            <a:r>
              <a:rPr lang="en-US" altLang="zh-CN" sz="2400" dirty="0">
                <a:latin typeface="Arial Unicode MS" panose="020B0604020202020204" pitchFamily="34" charset="-122"/>
                <a:ea typeface="var(--jp-code-font-family)"/>
              </a:rPr>
              <a:t>4</a:t>
            </a:r>
            <a:r>
              <a:rPr lang="zh-CN" altLang="zh-CN" sz="2400" dirty="0">
                <a:latin typeface="Arial Unicode MS" panose="020B0604020202020204" pitchFamily="34" charset="-122"/>
                <a:ea typeface="var(--jp-code-font-family)"/>
              </a:rPr>
              <a:t>.7}</a:t>
            </a:r>
            <a:r>
              <a:rPr lang="zh-CN" altLang="zh-CN" sz="800" dirty="0"/>
              <a:t> </a:t>
            </a:r>
            <a:endParaRPr lang="zh-CN" altLang="zh-CN" sz="4800" dirty="0"/>
          </a:p>
        </p:txBody>
      </p:sp>
      <p:sp>
        <p:nvSpPr>
          <p:cNvPr id="34" name="文本框 3"/>
          <p:cNvSpPr txBox="1">
            <a:spLocks noChangeArrowheads="1"/>
          </p:cNvSpPr>
          <p:nvPr/>
        </p:nvSpPr>
        <p:spPr bwMode="auto">
          <a:xfrm>
            <a:off x="5767942" y="4564279"/>
            <a:ext cx="4114917" cy="461665"/>
          </a:xfrm>
          <a:prstGeom prst="rect">
            <a:avLst/>
          </a:prstGeom>
          <a:solidFill>
            <a:srgbClr val="FFFF00"/>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err="1">
                <a:solidFill>
                  <a:schemeClr val="tx1">
                    <a:lumMod val="60000"/>
                    <a:lumOff val="40000"/>
                  </a:schemeClr>
                </a:solidFill>
              </a:rPr>
              <a:t>dicAreas</a:t>
            </a:r>
            <a:r>
              <a:rPr lang="en-US" altLang="zh-CN" sz="2400" b="1" dirty="0">
                <a:solidFill>
                  <a:schemeClr val="tx1">
                    <a:lumMod val="60000"/>
                    <a:lumOff val="40000"/>
                  </a:schemeClr>
                </a:solidFill>
              </a:rPr>
              <a:t>['Brazil'] = 854.7</a:t>
            </a:r>
            <a:endParaRPr lang="zh-CN" altLang="en-US" sz="2400" b="1" dirty="0">
              <a:solidFill>
                <a:schemeClr val="tx1">
                  <a:lumMod val="60000"/>
                  <a:lumOff val="40000"/>
                </a:schemeClr>
              </a:solidFill>
            </a:endParaRPr>
          </a:p>
        </p:txBody>
      </p:sp>
      <p:sp>
        <p:nvSpPr>
          <p:cNvPr id="35"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385025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5.55556E-7 -2.22222E-6 L 0.00017 0.09213 " pathEditMode="relative" rAng="0" ptsTypes="AA">
                                      <p:cBhvr>
                                        <p:cTn id="16" dur="2000" fill="hold"/>
                                        <p:tgtEl>
                                          <p:spTgt spid="27"/>
                                        </p:tgtEl>
                                        <p:attrNameLst>
                                          <p:attrName>ppt_x</p:attrName>
                                          <p:attrName>ppt_y</p:attrName>
                                        </p:attrNameLst>
                                      </p:cBhvr>
                                      <p:rCtr x="0" y="4606"/>
                                    </p:animMotion>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animBg="1"/>
      <p:bldP spid="31" grpId="0" animBg="1"/>
      <p:bldP spid="33"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4" y="872718"/>
            <a:ext cx="1692187" cy="461665"/>
          </a:xfrm>
          <a:prstGeom prst="rect">
            <a:avLst/>
          </a:prstGeom>
          <a:solidFill>
            <a:srgbClr val="FFFF00"/>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spcBef>
                <a:spcPts val="0"/>
              </a:spcBef>
            </a:pPr>
            <a:r>
              <a:rPr lang="en-US" altLang="zh-CN" sz="2400" b="1" dirty="0">
                <a:solidFill>
                  <a:schemeClr val="tx1">
                    <a:lumMod val="60000"/>
                    <a:lumOff val="40000"/>
                  </a:schemeClr>
                </a:solidFill>
              </a:rPr>
              <a:t>2.</a:t>
            </a:r>
            <a:r>
              <a:rPr lang="zh-CN" altLang="en-US" sz="2400" b="1" dirty="0">
                <a:solidFill>
                  <a:schemeClr val="tx1">
                    <a:lumMod val="60000"/>
                    <a:lumOff val="40000"/>
                  </a:schemeClr>
                </a:solidFill>
              </a:rPr>
              <a:t>使用字典</a:t>
            </a:r>
            <a:endParaRPr lang="zh-CN" altLang="en-US" sz="2400" b="1" dirty="0">
              <a:solidFill>
                <a:schemeClr val="tx1">
                  <a:lumMod val="60000"/>
                  <a:lumOff val="40000"/>
                </a:schemeClr>
              </a:solidFill>
              <a:latin typeface="黑体" pitchFamily="2" charset="-122"/>
              <a:ea typeface="黑体" pitchFamily="2" charset="-122"/>
            </a:endParaRPr>
          </a:p>
        </p:txBody>
      </p:sp>
      <p:sp>
        <p:nvSpPr>
          <p:cNvPr id="14" name="文本框 3"/>
          <p:cNvSpPr txBox="1">
            <a:spLocks noChangeArrowheads="1"/>
          </p:cNvSpPr>
          <p:nvPr/>
        </p:nvSpPr>
        <p:spPr bwMode="auto">
          <a:xfrm>
            <a:off x="1720535" y="1499731"/>
            <a:ext cx="3961353" cy="4524315"/>
          </a:xfrm>
          <a:prstGeom prst="rect">
            <a:avLst/>
          </a:prstGeom>
          <a:solidFill>
            <a:srgbClr val="FFC000"/>
          </a:solid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直接创建字典</a:t>
            </a:r>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en-US" altLang="zh-CN" sz="2400" b="1" dirty="0">
              <a:solidFill>
                <a:schemeClr val="tx1">
                  <a:lumMod val="60000"/>
                  <a:lumOff val="40000"/>
                </a:schemeClr>
              </a:solidFill>
            </a:endParaRPr>
          </a:p>
          <a:p>
            <a:endParaRPr lang="zh-CN" altLang="en-US" sz="2400" b="1" dirty="0">
              <a:solidFill>
                <a:schemeClr val="tx1">
                  <a:lumMod val="60000"/>
                  <a:lumOff val="40000"/>
                </a:schemeClr>
              </a:solidFill>
            </a:endParaRPr>
          </a:p>
        </p:txBody>
      </p:sp>
      <p:sp>
        <p:nvSpPr>
          <p:cNvPr id="15" name="文本框 3"/>
          <p:cNvSpPr txBox="1">
            <a:spLocks noChangeArrowheads="1"/>
          </p:cNvSpPr>
          <p:nvPr/>
        </p:nvSpPr>
        <p:spPr bwMode="auto">
          <a:xfrm>
            <a:off x="1710986" y="2752110"/>
            <a:ext cx="2668208"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 </a:t>
            </a:r>
            <a:r>
              <a:rPr lang="zh-CN" altLang="en-US" sz="2400" b="1" dirty="0">
                <a:solidFill>
                  <a:schemeClr val="tx1">
                    <a:lumMod val="60000"/>
                    <a:lumOff val="40000"/>
                  </a:schemeClr>
                </a:solidFill>
              </a:rPr>
              <a:t>添加键值对</a:t>
            </a:r>
          </a:p>
        </p:txBody>
      </p:sp>
      <p:sp>
        <p:nvSpPr>
          <p:cNvPr id="18" name="文本框 3"/>
          <p:cNvSpPr txBox="1">
            <a:spLocks noChangeArrowheads="1"/>
          </p:cNvSpPr>
          <p:nvPr/>
        </p:nvSpPr>
        <p:spPr bwMode="auto">
          <a:xfrm>
            <a:off x="1707074" y="3379685"/>
            <a:ext cx="2884232"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(3).</a:t>
            </a:r>
            <a:r>
              <a:rPr lang="zh-CN" altLang="en-US" sz="2400" b="1" dirty="0">
                <a:solidFill>
                  <a:schemeClr val="tx1">
                    <a:lumMod val="60000"/>
                    <a:lumOff val="40000"/>
                  </a:schemeClr>
                </a:solidFill>
              </a:rPr>
              <a:t>访问字典中的值</a:t>
            </a:r>
          </a:p>
        </p:txBody>
      </p:sp>
      <p:sp>
        <p:nvSpPr>
          <p:cNvPr id="20" name="文本框 3"/>
          <p:cNvSpPr txBox="1">
            <a:spLocks noChangeArrowheads="1"/>
          </p:cNvSpPr>
          <p:nvPr/>
        </p:nvSpPr>
        <p:spPr bwMode="auto">
          <a:xfrm>
            <a:off x="1707074" y="4016337"/>
            <a:ext cx="3100256"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(4). </a:t>
            </a:r>
            <a:r>
              <a:rPr lang="zh-CN" altLang="en-US" sz="2400" b="1" dirty="0">
                <a:solidFill>
                  <a:schemeClr val="tx1">
                    <a:lumMod val="60000"/>
                    <a:lumOff val="40000"/>
                  </a:schemeClr>
                </a:solidFill>
              </a:rPr>
              <a:t>修改字典中的值</a:t>
            </a:r>
          </a:p>
        </p:txBody>
      </p:sp>
      <p:sp>
        <p:nvSpPr>
          <p:cNvPr id="21" name="文本框 3"/>
          <p:cNvSpPr txBox="1">
            <a:spLocks noChangeArrowheads="1"/>
          </p:cNvSpPr>
          <p:nvPr/>
        </p:nvSpPr>
        <p:spPr bwMode="auto">
          <a:xfrm>
            <a:off x="1710986" y="4648430"/>
            <a:ext cx="2668208"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(5). </a:t>
            </a:r>
            <a:r>
              <a:rPr lang="zh-CN" altLang="en-US" sz="2400" b="1" dirty="0">
                <a:solidFill>
                  <a:schemeClr val="tx1">
                    <a:lumMod val="60000"/>
                    <a:lumOff val="40000"/>
                  </a:schemeClr>
                </a:solidFill>
              </a:rPr>
              <a:t>删除键值对</a:t>
            </a:r>
          </a:p>
        </p:txBody>
      </p:sp>
      <p:sp>
        <p:nvSpPr>
          <p:cNvPr id="22" name="文本框 3"/>
          <p:cNvSpPr txBox="1">
            <a:spLocks noChangeArrowheads="1"/>
          </p:cNvSpPr>
          <p:nvPr/>
        </p:nvSpPr>
        <p:spPr bwMode="auto">
          <a:xfrm>
            <a:off x="1707074" y="5276005"/>
            <a:ext cx="3820336"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(6).</a:t>
            </a:r>
            <a:r>
              <a:rPr lang="zh-CN" altLang="en-US" sz="2400" b="1" dirty="0">
                <a:solidFill>
                  <a:schemeClr val="tx1">
                    <a:lumMod val="60000"/>
                    <a:lumOff val="40000"/>
                  </a:schemeClr>
                </a:solidFill>
              </a:rPr>
              <a:t>使用</a:t>
            </a:r>
            <a:r>
              <a:rPr lang="en-US" altLang="zh-CN" sz="2400" b="1" dirty="0">
                <a:solidFill>
                  <a:schemeClr val="tx1">
                    <a:lumMod val="60000"/>
                    <a:lumOff val="40000"/>
                  </a:schemeClr>
                </a:solidFill>
              </a:rPr>
              <a:t>get() </a:t>
            </a:r>
            <a:r>
              <a:rPr lang="zh-CN" altLang="en-US" sz="2400" b="1" dirty="0">
                <a:solidFill>
                  <a:schemeClr val="tx1">
                    <a:lumMod val="60000"/>
                    <a:lumOff val="40000"/>
                  </a:schemeClr>
                </a:solidFill>
              </a:rPr>
              <a:t>来访问值</a:t>
            </a:r>
          </a:p>
        </p:txBody>
      </p:sp>
      <p:sp>
        <p:nvSpPr>
          <p:cNvPr id="27" name="AutoShape 11"/>
          <p:cNvSpPr>
            <a:spLocks noChangeArrowheads="1"/>
          </p:cNvSpPr>
          <p:nvPr/>
        </p:nvSpPr>
        <p:spPr bwMode="gray">
          <a:xfrm>
            <a:off x="1396375" y="4561105"/>
            <a:ext cx="4346022" cy="632093"/>
          </a:xfrm>
          <a:prstGeom prst="roundRect">
            <a:avLst>
              <a:gd name="adj" fmla="val 9049"/>
            </a:avLst>
          </a:prstGeom>
          <a:solidFill>
            <a:srgbClr val="CCFF66">
              <a:alpha val="50000"/>
            </a:srgbClr>
          </a:solidFill>
          <a:ln w="1905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 </a:t>
            </a:r>
            <a:endParaRPr lang="zh-CN" altLang="en-US" sz="2800" dirty="0">
              <a:solidFill>
                <a:srgbClr val="0000FF"/>
              </a:solidFill>
              <a:latin typeface="黑体" pitchFamily="2" charset="-122"/>
              <a:ea typeface="黑体" pitchFamily="2" charset="-122"/>
            </a:endParaRPr>
          </a:p>
        </p:txBody>
      </p:sp>
      <p:sp>
        <p:nvSpPr>
          <p:cNvPr id="28" name="文本框 3"/>
          <p:cNvSpPr txBox="1">
            <a:spLocks noChangeArrowheads="1"/>
          </p:cNvSpPr>
          <p:nvPr/>
        </p:nvSpPr>
        <p:spPr bwMode="auto">
          <a:xfrm>
            <a:off x="2250011" y="2115458"/>
            <a:ext cx="3445923" cy="461665"/>
          </a:xfrm>
          <a:prstGeom prst="rect">
            <a:avLst/>
          </a:prstGeom>
          <a:noFill/>
          <a:ln>
            <a:no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zh-CN" altLang="en-US" sz="2400" b="1" dirty="0">
                <a:solidFill>
                  <a:schemeClr val="tx1">
                    <a:lumMod val="60000"/>
                    <a:lumOff val="40000"/>
                  </a:schemeClr>
                </a:solidFill>
              </a:rPr>
              <a:t>内置函数</a:t>
            </a:r>
            <a:r>
              <a:rPr lang="en-US" altLang="zh-CN" sz="2400" b="1" dirty="0" err="1">
                <a:solidFill>
                  <a:schemeClr val="tx1">
                    <a:lumMod val="60000"/>
                    <a:lumOff val="40000"/>
                  </a:schemeClr>
                </a:solidFill>
              </a:rPr>
              <a:t>dict</a:t>
            </a:r>
            <a:r>
              <a:rPr lang="en-US" altLang="zh-CN" sz="2400" b="1" dirty="0">
                <a:solidFill>
                  <a:schemeClr val="tx1">
                    <a:lumMod val="60000"/>
                    <a:lumOff val="40000"/>
                  </a:schemeClr>
                </a:solidFill>
              </a:rPr>
              <a:t>()</a:t>
            </a:r>
            <a:r>
              <a:rPr lang="zh-CN" altLang="en-US" sz="2400" b="1" dirty="0">
                <a:solidFill>
                  <a:schemeClr val="tx1">
                    <a:lumMod val="60000"/>
                    <a:lumOff val="40000"/>
                  </a:schemeClr>
                </a:solidFill>
              </a:rPr>
              <a:t>创建字典</a:t>
            </a:r>
          </a:p>
        </p:txBody>
      </p:sp>
      <p:sp>
        <p:nvSpPr>
          <p:cNvPr id="19" name="文本框 3"/>
          <p:cNvSpPr txBox="1">
            <a:spLocks noChangeArrowheads="1"/>
          </p:cNvSpPr>
          <p:nvPr/>
        </p:nvSpPr>
        <p:spPr bwMode="auto">
          <a:xfrm>
            <a:off x="5767942" y="800708"/>
            <a:ext cx="4114917" cy="1446550"/>
          </a:xfrm>
          <a:prstGeom prst="rect">
            <a:avLst/>
          </a:prstGeom>
          <a:solidFill>
            <a:srgbClr val="FFCCFF"/>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['China'] = 960.1</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['Canada'] = 991.7</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['Russia'] = 1707.5</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['Brazil'] = 856.7</a:t>
            </a:r>
            <a:endParaRPr lang="zh-CN" altLang="en-US" sz="2200" b="1" dirty="0">
              <a:solidFill>
                <a:schemeClr val="tx1">
                  <a:lumMod val="60000"/>
                  <a:lumOff val="40000"/>
                </a:schemeClr>
              </a:solidFill>
            </a:endParaRPr>
          </a:p>
        </p:txBody>
      </p:sp>
      <p:sp>
        <p:nvSpPr>
          <p:cNvPr id="17" name="文本框 3"/>
          <p:cNvSpPr txBox="1">
            <a:spLocks noChangeArrowheads="1"/>
          </p:cNvSpPr>
          <p:nvPr/>
        </p:nvSpPr>
        <p:spPr bwMode="auto">
          <a:xfrm>
            <a:off x="5776238" y="3032958"/>
            <a:ext cx="4006905" cy="1200329"/>
          </a:xfrm>
          <a:prstGeom prst="rect">
            <a:avLst/>
          </a:prstGeom>
          <a:solidFill>
            <a:srgbClr val="CCFF66"/>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lvl="0"/>
            <a:r>
              <a:rPr lang="zh-CN" altLang="zh-CN" sz="2400" dirty="0">
                <a:latin typeface="Arial Unicode MS" panose="020B0604020202020204" pitchFamily="34" charset="-122"/>
                <a:ea typeface="var(--jp-code-font-family)"/>
              </a:rPr>
              <a:t>{'China': 960.1, </a:t>
            </a:r>
            <a:r>
              <a:rPr lang="en-US" altLang="zh-CN" sz="2400" dirty="0">
                <a:latin typeface="Arial Unicode MS" panose="020B0604020202020204" pitchFamily="34" charset="-122"/>
                <a:ea typeface="var(--jp-code-font-family)"/>
              </a:rPr>
              <a:t> </a:t>
            </a:r>
          </a:p>
          <a:p>
            <a:pPr lvl="0"/>
            <a:r>
              <a:rPr lang="zh-CN" altLang="zh-CN" sz="2400" dirty="0">
                <a:latin typeface="Arial Unicode MS" panose="020B0604020202020204" pitchFamily="34" charset="-122"/>
                <a:ea typeface="var(--jp-code-font-family)"/>
              </a:rPr>
              <a:t>'Canada': 991.7, </a:t>
            </a:r>
            <a:r>
              <a:rPr lang="en-US" altLang="zh-CN" sz="2400" dirty="0">
                <a:latin typeface="Arial Unicode MS" panose="020B0604020202020204" pitchFamily="34" charset="-122"/>
                <a:ea typeface="var(--jp-code-font-family)"/>
              </a:rPr>
              <a:t> </a:t>
            </a:r>
          </a:p>
          <a:p>
            <a:pPr lvl="0"/>
            <a:r>
              <a:rPr lang="zh-CN" altLang="zh-CN" sz="2400" dirty="0">
                <a:latin typeface="Arial Unicode MS" panose="020B0604020202020204" pitchFamily="34" charset="-122"/>
                <a:ea typeface="var(--jp-code-font-family)"/>
              </a:rPr>
              <a:t>'Russia': 1707.5}</a:t>
            </a:r>
            <a:r>
              <a:rPr lang="zh-CN" altLang="zh-CN" sz="800" dirty="0"/>
              <a:t> </a:t>
            </a:r>
            <a:endParaRPr lang="zh-CN" altLang="zh-CN" sz="4800" dirty="0"/>
          </a:p>
        </p:txBody>
      </p:sp>
      <p:sp>
        <p:nvSpPr>
          <p:cNvPr id="23" name="文本框 3"/>
          <p:cNvSpPr txBox="1">
            <a:spLocks noChangeArrowheads="1"/>
          </p:cNvSpPr>
          <p:nvPr/>
        </p:nvSpPr>
        <p:spPr bwMode="auto">
          <a:xfrm>
            <a:off x="5766338" y="2501194"/>
            <a:ext cx="4006905" cy="461665"/>
          </a:xfrm>
          <a:prstGeom prst="rect">
            <a:avLst/>
          </a:prstGeom>
          <a:solidFill>
            <a:srgbClr val="FFFF00"/>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del </a:t>
            </a:r>
            <a:r>
              <a:rPr lang="en-US" altLang="zh-CN" sz="2400" b="1" dirty="0" err="1">
                <a:solidFill>
                  <a:schemeClr val="tx1">
                    <a:lumMod val="60000"/>
                    <a:lumOff val="40000"/>
                  </a:schemeClr>
                </a:solidFill>
              </a:rPr>
              <a:t>dicAreas</a:t>
            </a:r>
            <a:r>
              <a:rPr lang="en-US" altLang="zh-CN" sz="2400" b="1" dirty="0">
                <a:solidFill>
                  <a:schemeClr val="tx1">
                    <a:lumMod val="60000"/>
                    <a:lumOff val="40000"/>
                  </a:schemeClr>
                </a:solidFill>
              </a:rPr>
              <a:t>['Brazil']</a:t>
            </a:r>
            <a:endParaRPr lang="zh-CN" altLang="en-US" sz="2400" b="1" dirty="0">
              <a:solidFill>
                <a:schemeClr val="tx1">
                  <a:lumMod val="60000"/>
                  <a:lumOff val="40000"/>
                </a:schemeClr>
              </a:solidFill>
            </a:endParaRPr>
          </a:p>
        </p:txBody>
      </p:sp>
      <p:sp>
        <p:nvSpPr>
          <p:cNvPr id="24" name="文本框 3"/>
          <p:cNvSpPr txBox="1">
            <a:spLocks noChangeArrowheads="1"/>
          </p:cNvSpPr>
          <p:nvPr/>
        </p:nvSpPr>
        <p:spPr bwMode="auto">
          <a:xfrm>
            <a:off x="5751223" y="4699997"/>
            <a:ext cx="4006905" cy="461665"/>
          </a:xfrm>
          <a:prstGeom prst="rect">
            <a:avLst/>
          </a:prstGeom>
          <a:solidFill>
            <a:srgbClr val="FFFF00"/>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a:solidFill>
                  <a:schemeClr val="tx1">
                    <a:lumMod val="60000"/>
                    <a:lumOff val="40000"/>
                  </a:schemeClr>
                </a:solidFill>
              </a:rPr>
              <a:t>dicAreas.get('China')</a:t>
            </a:r>
            <a:endParaRPr lang="zh-CN" altLang="en-US" sz="2400" b="1" dirty="0">
              <a:solidFill>
                <a:schemeClr val="tx1">
                  <a:lumMod val="60000"/>
                  <a:lumOff val="40000"/>
                </a:schemeClr>
              </a:solidFill>
            </a:endParaRPr>
          </a:p>
        </p:txBody>
      </p:sp>
      <p:pic>
        <p:nvPicPr>
          <p:cNvPr id="25" name="图片 24"/>
          <p:cNvPicPr>
            <a:picLocks noChangeAspect="1"/>
          </p:cNvPicPr>
          <p:nvPr/>
        </p:nvPicPr>
        <p:blipFill>
          <a:blip r:embed="rId3"/>
          <a:stretch>
            <a:fillRect/>
          </a:stretch>
        </p:blipFill>
        <p:spPr>
          <a:xfrm>
            <a:off x="5776270" y="5265206"/>
            <a:ext cx="1435217" cy="686941"/>
          </a:xfrm>
          <a:prstGeom prst="rect">
            <a:avLst/>
          </a:prstGeom>
          <a:ln w="28575">
            <a:solidFill>
              <a:schemeClr val="accent1"/>
            </a:solidFill>
          </a:ln>
        </p:spPr>
      </p:pic>
      <p:sp>
        <p:nvSpPr>
          <p:cNvPr id="26"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199268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5.55556E-7 -1.11111E-6 L 0.00017 0.09213 " pathEditMode="relative" rAng="0" ptsTypes="AA">
                                      <p:cBhvr>
                                        <p:cTn id="16" dur="2000" fill="hold"/>
                                        <p:tgtEl>
                                          <p:spTgt spid="27"/>
                                        </p:tgtEl>
                                        <p:attrNameLst>
                                          <p:attrName>ppt_x</p:attrName>
                                          <p:attrName>ppt_y</p:attrName>
                                        </p:attrNameLst>
                                      </p:cBhvr>
                                      <p:rCtr x="0" y="4606"/>
                                    </p:animMotion>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7"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3" y="872718"/>
            <a:ext cx="1692186" cy="461665"/>
          </a:xfrm>
          <a:prstGeom prst="rect">
            <a:avLst/>
          </a:prstGeom>
          <a:solidFill>
            <a:srgbClr val="CCFF66"/>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3.</a:t>
            </a:r>
            <a:r>
              <a:rPr lang="zh-CN" altLang="en-US" sz="2400" b="1" dirty="0"/>
              <a:t>遍历字典</a:t>
            </a:r>
            <a:endParaRPr lang="zh-CN" altLang="en-US" sz="2400" b="1" dirty="0">
              <a:solidFill>
                <a:schemeClr val="tx1">
                  <a:lumMod val="60000"/>
                  <a:lumOff val="40000"/>
                </a:schemeClr>
              </a:solidFill>
            </a:endParaRPr>
          </a:p>
        </p:txBody>
      </p:sp>
      <p:sp>
        <p:nvSpPr>
          <p:cNvPr id="19" name="文本框 3"/>
          <p:cNvSpPr txBox="1">
            <a:spLocks noChangeArrowheads="1"/>
          </p:cNvSpPr>
          <p:nvPr/>
        </p:nvSpPr>
        <p:spPr bwMode="auto">
          <a:xfrm>
            <a:off x="5767942" y="800708"/>
            <a:ext cx="4114917" cy="1446550"/>
          </a:xfrm>
          <a:prstGeom prst="rect">
            <a:avLst/>
          </a:prstGeom>
          <a:solidFill>
            <a:srgbClr val="FFCCFF"/>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['China'] = 960.1</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['Canada'] = 991.7</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['Russia'] = 1707.5</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['Brazil'] = 856.7</a:t>
            </a:r>
            <a:endParaRPr lang="zh-CN" altLang="en-US" sz="2200" b="1" dirty="0">
              <a:solidFill>
                <a:schemeClr val="tx1">
                  <a:lumMod val="60000"/>
                  <a:lumOff val="40000"/>
                </a:schemeClr>
              </a:solidFill>
            </a:endParaRPr>
          </a:p>
        </p:txBody>
      </p:sp>
      <p:sp>
        <p:nvSpPr>
          <p:cNvPr id="26"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
        <p:nvSpPr>
          <p:cNvPr id="29" name="矩形 28"/>
          <p:cNvSpPr/>
          <p:nvPr/>
        </p:nvSpPr>
        <p:spPr>
          <a:xfrm>
            <a:off x="4788548" y="2343387"/>
            <a:ext cx="5094311" cy="830997"/>
          </a:xfrm>
          <a:prstGeom prst="rect">
            <a:avLst/>
          </a:prstGeom>
          <a:solidFill>
            <a:srgbClr val="FFFF00"/>
          </a:solidFill>
          <a:ln w="38100">
            <a:solidFill>
              <a:srgbClr val="00B0F0"/>
            </a:solidFill>
          </a:ln>
        </p:spPr>
        <p:txBody>
          <a:bodyPr wrap="square">
            <a:spAutoFit/>
          </a:bodyPr>
          <a:lstStyle/>
          <a:p>
            <a:r>
              <a:rPr lang="en-US" altLang="zh-CN" sz="2400" dirty="0">
                <a:solidFill>
                  <a:srgbClr val="0000FF"/>
                </a:solidFill>
                <a:latin typeface="Consolas" panose="020B0609020204030204" pitchFamily="49" charset="0"/>
              </a:rPr>
              <a:t>for item in </a:t>
            </a:r>
            <a:r>
              <a:rPr lang="en-US" altLang="zh-CN" sz="2400" dirty="0" err="1">
                <a:solidFill>
                  <a:srgbClr val="0000FF"/>
                </a:solidFill>
                <a:latin typeface="Consolas" panose="020B0609020204030204" pitchFamily="49" charset="0"/>
              </a:rPr>
              <a:t>dicAreas.items</a:t>
            </a:r>
            <a:r>
              <a:rPr lang="en-US" altLang="zh-CN" sz="2400" dirty="0">
                <a:solidFill>
                  <a:srgbClr val="0000FF"/>
                </a:solidFill>
                <a:latin typeface="Consolas" panose="020B0609020204030204" pitchFamily="49" charset="0"/>
              </a:rPr>
              <a:t>():</a:t>
            </a:r>
          </a:p>
          <a:p>
            <a:r>
              <a:rPr lang="en-US" altLang="zh-CN" sz="2400" dirty="0">
                <a:solidFill>
                  <a:srgbClr val="0000FF"/>
                </a:solidFill>
                <a:latin typeface="Consolas" panose="020B0609020204030204" pitchFamily="49" charset="0"/>
              </a:rPr>
              <a:t>    print(item)</a:t>
            </a:r>
            <a:endParaRPr lang="en-US" altLang="zh-CN" sz="2400" dirty="0">
              <a:solidFill>
                <a:srgbClr val="000000"/>
              </a:solidFill>
              <a:latin typeface="Consolas" panose="020B0609020204030204" pitchFamily="49" charset="0"/>
            </a:endParaRPr>
          </a:p>
        </p:txBody>
      </p:sp>
      <p:pic>
        <p:nvPicPr>
          <p:cNvPr id="30" name="图片 29"/>
          <p:cNvPicPr>
            <a:picLocks noChangeAspect="1"/>
          </p:cNvPicPr>
          <p:nvPr/>
        </p:nvPicPr>
        <p:blipFill>
          <a:blip r:embed="rId3"/>
          <a:stretch>
            <a:fillRect/>
          </a:stretch>
        </p:blipFill>
        <p:spPr>
          <a:xfrm>
            <a:off x="7308556" y="2274416"/>
            <a:ext cx="2564580" cy="1441838"/>
          </a:xfrm>
          <a:prstGeom prst="rect">
            <a:avLst/>
          </a:prstGeom>
          <a:ln w="28575">
            <a:solidFill>
              <a:schemeClr val="accent1"/>
            </a:solidFill>
          </a:ln>
        </p:spPr>
      </p:pic>
      <p:sp>
        <p:nvSpPr>
          <p:cNvPr id="31" name="文本框 3"/>
          <p:cNvSpPr txBox="1">
            <a:spLocks noChangeArrowheads="1"/>
          </p:cNvSpPr>
          <p:nvPr/>
        </p:nvSpPr>
        <p:spPr bwMode="auto">
          <a:xfrm>
            <a:off x="2322017" y="1851213"/>
            <a:ext cx="2844316"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a:t>
            </a:r>
            <a:r>
              <a:rPr lang="zh-CN" altLang="en-US" sz="2400" b="1" dirty="0"/>
              <a:t>遍历所有键值对</a:t>
            </a:r>
            <a:endParaRPr lang="zh-CN" altLang="en-US" sz="2400" b="1" dirty="0">
              <a:solidFill>
                <a:schemeClr val="tx1">
                  <a:lumMod val="60000"/>
                  <a:lumOff val="40000"/>
                </a:schemeClr>
              </a:solidFill>
            </a:endParaRPr>
          </a:p>
        </p:txBody>
      </p:sp>
      <p:sp>
        <p:nvSpPr>
          <p:cNvPr id="32" name="文本框 3"/>
          <p:cNvSpPr txBox="1">
            <a:spLocks noChangeArrowheads="1"/>
          </p:cNvSpPr>
          <p:nvPr/>
        </p:nvSpPr>
        <p:spPr bwMode="auto">
          <a:xfrm>
            <a:off x="2322017" y="3220714"/>
            <a:ext cx="2484276"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a:t>
            </a:r>
            <a:r>
              <a:rPr lang="zh-CN" altLang="en-US" sz="2400" b="1" dirty="0"/>
              <a:t>遍历的所有键</a:t>
            </a:r>
            <a:endParaRPr lang="zh-CN" altLang="en-US" sz="2400" b="1" dirty="0">
              <a:solidFill>
                <a:schemeClr val="tx1">
                  <a:lumMod val="60000"/>
                  <a:lumOff val="40000"/>
                </a:schemeClr>
              </a:solidFill>
            </a:endParaRPr>
          </a:p>
        </p:txBody>
      </p:sp>
      <p:sp>
        <p:nvSpPr>
          <p:cNvPr id="33" name="文本框 3"/>
          <p:cNvSpPr txBox="1">
            <a:spLocks noChangeArrowheads="1"/>
          </p:cNvSpPr>
          <p:nvPr/>
        </p:nvSpPr>
        <p:spPr bwMode="auto">
          <a:xfrm>
            <a:off x="2335871" y="4659525"/>
            <a:ext cx="2484276"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(3).</a:t>
            </a:r>
            <a:r>
              <a:rPr lang="zh-CN" altLang="en-US" sz="2400" b="1" dirty="0"/>
              <a:t>遍历的所有值</a:t>
            </a:r>
            <a:endParaRPr lang="zh-CN" altLang="en-US" sz="2400" b="1" dirty="0">
              <a:solidFill>
                <a:schemeClr val="tx1">
                  <a:lumMod val="60000"/>
                  <a:lumOff val="40000"/>
                </a:schemeClr>
              </a:solidFill>
            </a:endParaRPr>
          </a:p>
        </p:txBody>
      </p:sp>
      <p:sp>
        <p:nvSpPr>
          <p:cNvPr id="34" name="矩形 33"/>
          <p:cNvSpPr/>
          <p:nvPr/>
        </p:nvSpPr>
        <p:spPr>
          <a:xfrm>
            <a:off x="4788548" y="3750133"/>
            <a:ext cx="5094311" cy="830997"/>
          </a:xfrm>
          <a:prstGeom prst="rect">
            <a:avLst/>
          </a:prstGeom>
          <a:solidFill>
            <a:srgbClr val="FFFF00"/>
          </a:solidFill>
          <a:ln w="38100">
            <a:solidFill>
              <a:srgbClr val="00B0F0"/>
            </a:solidFill>
          </a:ln>
        </p:spPr>
        <p:txBody>
          <a:bodyPr wrap="square">
            <a:spAutoFit/>
          </a:bodyPr>
          <a:lstStyle/>
          <a:p>
            <a:r>
              <a:rPr lang="en-US" altLang="zh-CN" sz="2400" dirty="0">
                <a:solidFill>
                  <a:srgbClr val="0000FF"/>
                </a:solidFill>
                <a:latin typeface="Consolas" panose="020B0609020204030204" pitchFamily="49" charset="0"/>
              </a:rPr>
              <a:t>for</a:t>
            </a:r>
            <a:r>
              <a:rPr lang="en-US" altLang="zh-CN" sz="2400" dirty="0">
                <a:solidFill>
                  <a:srgbClr val="000000"/>
                </a:solidFill>
                <a:latin typeface="Consolas" panose="020B0609020204030204" pitchFamily="49" charset="0"/>
              </a:rPr>
              <a:t> key </a:t>
            </a:r>
            <a:r>
              <a:rPr lang="en-US" altLang="zh-CN" sz="2400" dirty="0">
                <a:solidFill>
                  <a:srgbClr val="0000FF"/>
                </a:solidFill>
                <a:latin typeface="Consolas" panose="020B0609020204030204" pitchFamily="49" charset="0"/>
              </a:rPr>
              <a:t>in</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dicAreas.keys</a:t>
            </a:r>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	key</a:t>
            </a:r>
          </a:p>
        </p:txBody>
      </p:sp>
      <p:sp>
        <p:nvSpPr>
          <p:cNvPr id="36" name="矩形 35"/>
          <p:cNvSpPr/>
          <p:nvPr/>
        </p:nvSpPr>
        <p:spPr>
          <a:xfrm>
            <a:off x="4788547" y="5175243"/>
            <a:ext cx="5094311" cy="1169551"/>
          </a:xfrm>
          <a:prstGeom prst="rect">
            <a:avLst/>
          </a:prstGeom>
          <a:solidFill>
            <a:srgbClr val="FFFF00"/>
          </a:solidFill>
          <a:ln w="38100">
            <a:solidFill>
              <a:srgbClr val="00B0F0"/>
            </a:solidFill>
          </a:ln>
        </p:spPr>
        <p:txBody>
          <a:bodyPr wrap="square">
            <a:spAutoFit/>
          </a:bodyPr>
          <a:lstStyle/>
          <a:p>
            <a:r>
              <a:rPr lang="en-US" altLang="zh-CN" sz="2200" dirty="0">
                <a:solidFill>
                  <a:srgbClr val="0000FF"/>
                </a:solidFill>
                <a:latin typeface="Consolas" panose="020B0609020204030204" pitchFamily="49" charset="0"/>
              </a:rPr>
              <a:t>for value in </a:t>
            </a:r>
            <a:r>
              <a:rPr lang="en-US" altLang="zh-CN" sz="2200" dirty="0" err="1">
                <a:solidFill>
                  <a:srgbClr val="0000FF"/>
                </a:solidFill>
                <a:latin typeface="Consolas" panose="020B0609020204030204" pitchFamily="49" charset="0"/>
              </a:rPr>
              <a:t>dicAreas.values</a:t>
            </a:r>
            <a:r>
              <a:rPr lang="en-US" altLang="zh-CN" sz="2200" dirty="0">
                <a:solidFill>
                  <a:srgbClr val="0000FF"/>
                </a:solidFill>
                <a:latin typeface="Consolas" panose="020B0609020204030204" pitchFamily="49" charset="0"/>
              </a:rPr>
              <a:t>():</a:t>
            </a:r>
          </a:p>
          <a:p>
            <a:r>
              <a:rPr lang="en-US" altLang="zh-CN" sz="2400" dirty="0">
                <a:solidFill>
                  <a:srgbClr val="0000FF"/>
                </a:solidFill>
                <a:latin typeface="Consolas" panose="020B0609020204030204" pitchFamily="49" charset="0"/>
              </a:rPr>
              <a:t>    f"{value}" ##</a:t>
            </a:r>
            <a:r>
              <a:rPr lang="zh-CN" altLang="en-US" sz="2400" dirty="0">
                <a:solidFill>
                  <a:srgbClr val="0000FF"/>
                </a:solidFill>
                <a:latin typeface="Consolas" panose="020B0609020204030204" pitchFamily="49" charset="0"/>
              </a:rPr>
              <a:t>字符串</a:t>
            </a:r>
            <a:endParaRPr lang="en-US" altLang="zh-CN" sz="2400" dirty="0">
              <a:solidFill>
                <a:srgbClr val="0000FF"/>
              </a:solidFill>
              <a:latin typeface="Consolas" panose="020B0609020204030204" pitchFamily="49" charset="0"/>
            </a:endParaRPr>
          </a:p>
          <a:p>
            <a:r>
              <a:rPr lang="zh-CN" altLang="en-US" sz="2400" dirty="0">
                <a:solidFill>
                  <a:srgbClr val="0000FF"/>
                </a:solidFill>
                <a:latin typeface="Consolas" panose="020B0609020204030204" pitchFamily="49" charset="0"/>
              </a:rPr>
              <a:t>    </a:t>
            </a:r>
            <a:r>
              <a:rPr lang="en-US" altLang="zh-CN" sz="2400" dirty="0">
                <a:solidFill>
                  <a:srgbClr val="0000FF"/>
                </a:solidFill>
                <a:latin typeface="Consolas" panose="020B0609020204030204" pitchFamily="49" charset="0"/>
              </a:rPr>
              <a:t>value ##</a:t>
            </a:r>
            <a:r>
              <a:rPr lang="zh-CN" altLang="en-US" sz="2400" dirty="0">
                <a:solidFill>
                  <a:srgbClr val="0000FF"/>
                </a:solidFill>
                <a:latin typeface="Consolas" panose="020B0609020204030204" pitchFamily="49" charset="0"/>
              </a:rPr>
              <a:t>数值</a:t>
            </a:r>
            <a:endParaRPr lang="en-US" altLang="zh-CN" sz="2400" dirty="0">
              <a:solidFill>
                <a:srgbClr val="000000"/>
              </a:solidFill>
              <a:latin typeface="Consolas" panose="020B0609020204030204" pitchFamily="49" charset="0"/>
            </a:endParaRPr>
          </a:p>
        </p:txBody>
      </p:sp>
      <p:pic>
        <p:nvPicPr>
          <p:cNvPr id="35" name="图片 34"/>
          <p:cNvPicPr>
            <a:picLocks noChangeAspect="1"/>
          </p:cNvPicPr>
          <p:nvPr/>
        </p:nvPicPr>
        <p:blipFill>
          <a:blip r:embed="rId4"/>
          <a:stretch>
            <a:fillRect/>
          </a:stretch>
        </p:blipFill>
        <p:spPr>
          <a:xfrm>
            <a:off x="8504984" y="3768495"/>
            <a:ext cx="1368152" cy="2070716"/>
          </a:xfrm>
          <a:prstGeom prst="rect">
            <a:avLst/>
          </a:prstGeom>
          <a:ln w="28575">
            <a:solidFill>
              <a:schemeClr val="accent1"/>
            </a:solidFill>
          </a:ln>
        </p:spPr>
      </p:pic>
      <p:pic>
        <p:nvPicPr>
          <p:cNvPr id="2" name="图片 1"/>
          <p:cNvPicPr>
            <a:picLocks noChangeAspect="1"/>
          </p:cNvPicPr>
          <p:nvPr/>
        </p:nvPicPr>
        <p:blipFill>
          <a:blip r:embed="rId5"/>
          <a:stretch>
            <a:fillRect/>
          </a:stretch>
        </p:blipFill>
        <p:spPr>
          <a:xfrm>
            <a:off x="7322698" y="2818293"/>
            <a:ext cx="1131116" cy="3538630"/>
          </a:xfrm>
          <a:prstGeom prst="rect">
            <a:avLst/>
          </a:prstGeom>
          <a:ln w="38100">
            <a:solidFill>
              <a:srgbClr val="0070C0"/>
            </a:solidFill>
          </a:ln>
        </p:spPr>
      </p:pic>
    </p:spTree>
    <p:extLst>
      <p:ext uri="{BB962C8B-B14F-4D97-AF65-F5344CB8AC3E}">
        <p14:creationId xmlns:p14="http://schemas.microsoft.com/office/powerpoint/2010/main" val="322052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500"/>
                                        <p:tgtEl>
                                          <p:spTgt spid="33"/>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P spid="34"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3" y="872718"/>
            <a:ext cx="2340258" cy="461665"/>
          </a:xfrm>
          <a:prstGeom prst="rect">
            <a:avLst/>
          </a:prstGeom>
          <a:solidFill>
            <a:srgbClr val="FFC000"/>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4.</a:t>
            </a:r>
            <a:r>
              <a:rPr lang="zh-CN" altLang="en-US" sz="2400" b="1" dirty="0"/>
              <a:t>排序遍历字典</a:t>
            </a:r>
            <a:endParaRPr lang="zh-CN" altLang="en-US" sz="2400" b="1" dirty="0">
              <a:solidFill>
                <a:schemeClr val="tx1">
                  <a:lumMod val="60000"/>
                  <a:lumOff val="40000"/>
                </a:schemeClr>
              </a:solidFill>
            </a:endParaRPr>
          </a:p>
        </p:txBody>
      </p:sp>
      <p:sp>
        <p:nvSpPr>
          <p:cNvPr id="19" name="文本框 3"/>
          <p:cNvSpPr txBox="1">
            <a:spLocks noChangeArrowheads="1"/>
          </p:cNvSpPr>
          <p:nvPr/>
        </p:nvSpPr>
        <p:spPr bwMode="auto">
          <a:xfrm>
            <a:off x="5767942" y="800708"/>
            <a:ext cx="4114917" cy="1446550"/>
          </a:xfrm>
          <a:prstGeom prst="rect">
            <a:avLst/>
          </a:prstGeom>
          <a:solidFill>
            <a:srgbClr val="FFCCFF"/>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['China'] = 960.1</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['Canada'] = 991.7</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['Russia'] = 1707.5</a:t>
            </a:r>
          </a:p>
          <a:p>
            <a:r>
              <a:rPr lang="en-US" altLang="zh-CN" sz="2200" b="1" dirty="0" err="1">
                <a:solidFill>
                  <a:schemeClr val="tx1">
                    <a:lumMod val="60000"/>
                    <a:lumOff val="40000"/>
                  </a:schemeClr>
                </a:solidFill>
              </a:rPr>
              <a:t>dicAreas</a:t>
            </a:r>
            <a:r>
              <a:rPr lang="en-US" altLang="zh-CN" sz="2200" b="1" dirty="0">
                <a:solidFill>
                  <a:schemeClr val="tx1">
                    <a:lumMod val="60000"/>
                    <a:lumOff val="40000"/>
                  </a:schemeClr>
                </a:solidFill>
              </a:rPr>
              <a:t>['Brazil'] = 856.7</a:t>
            </a:r>
            <a:endParaRPr lang="zh-CN" altLang="en-US" sz="2200" b="1" dirty="0">
              <a:solidFill>
                <a:schemeClr val="tx1">
                  <a:lumMod val="60000"/>
                  <a:lumOff val="40000"/>
                </a:schemeClr>
              </a:solidFill>
            </a:endParaRPr>
          </a:p>
        </p:txBody>
      </p:sp>
      <p:sp>
        <p:nvSpPr>
          <p:cNvPr id="26"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
        <p:nvSpPr>
          <p:cNvPr id="29" name="矩形 28"/>
          <p:cNvSpPr/>
          <p:nvPr/>
        </p:nvSpPr>
        <p:spPr>
          <a:xfrm>
            <a:off x="2574046" y="2856433"/>
            <a:ext cx="7308812" cy="769441"/>
          </a:xfrm>
          <a:prstGeom prst="rect">
            <a:avLst/>
          </a:prstGeom>
          <a:solidFill>
            <a:srgbClr val="FFFF00"/>
          </a:solidFill>
          <a:ln w="38100">
            <a:solidFill>
              <a:srgbClr val="00B0F0"/>
            </a:solidFill>
          </a:ln>
        </p:spPr>
        <p:txBody>
          <a:bodyPr wrap="square">
            <a:spAutoFit/>
          </a:bodyPr>
          <a:lstStyle/>
          <a:p>
            <a:r>
              <a:rPr lang="en-US" altLang="zh-CN" sz="2000" dirty="0">
                <a:solidFill>
                  <a:srgbClr val="0000FF"/>
                </a:solidFill>
                <a:latin typeface="Consolas" panose="020B0609020204030204" pitchFamily="49" charset="0"/>
              </a:rPr>
              <a:t>for name in sorted(</a:t>
            </a:r>
            <a:r>
              <a:rPr lang="en-US" altLang="zh-CN" sz="2000" dirty="0" err="1">
                <a:solidFill>
                  <a:srgbClr val="0000FF"/>
                </a:solidFill>
                <a:latin typeface="Consolas" panose="020B0609020204030204" pitchFamily="49" charset="0"/>
              </a:rPr>
              <a:t>dicAreas.keys</a:t>
            </a:r>
            <a:r>
              <a:rPr lang="en-US" altLang="zh-CN" sz="2000" dirty="0">
                <a:solidFill>
                  <a:srgbClr val="0000FF"/>
                </a:solidFill>
                <a:latin typeface="Consolas" panose="020B0609020204030204" pitchFamily="49" charset="0"/>
              </a:rPr>
              <a:t>(), reverse=True):</a:t>
            </a:r>
          </a:p>
          <a:p>
            <a:r>
              <a:rPr lang="en-US" altLang="zh-CN" sz="2400" dirty="0">
                <a:solidFill>
                  <a:srgbClr val="0000FF"/>
                </a:solidFill>
                <a:latin typeface="Consolas" panose="020B0609020204030204" pitchFamily="49" charset="0"/>
              </a:rPr>
              <a:t>    f"{</a:t>
            </a:r>
            <a:r>
              <a:rPr lang="en-US" altLang="zh-CN" sz="2400" dirty="0" err="1">
                <a:solidFill>
                  <a:srgbClr val="0000FF"/>
                </a:solidFill>
                <a:latin typeface="Consolas" panose="020B0609020204030204" pitchFamily="49" charset="0"/>
              </a:rPr>
              <a:t>name.title</a:t>
            </a:r>
            <a:r>
              <a:rPr lang="en-US" altLang="zh-CN" sz="2400" dirty="0">
                <a:solidFill>
                  <a:srgbClr val="0000FF"/>
                </a:solidFill>
                <a:latin typeface="Consolas" panose="020B0609020204030204" pitchFamily="49" charset="0"/>
              </a:rPr>
              <a:t>()}"</a:t>
            </a:r>
            <a:endParaRPr lang="en-US" altLang="zh-CN" sz="2400" dirty="0">
              <a:solidFill>
                <a:srgbClr val="000000"/>
              </a:solidFill>
              <a:latin typeface="Consolas" panose="020B0609020204030204" pitchFamily="49" charset="0"/>
            </a:endParaRPr>
          </a:p>
        </p:txBody>
      </p:sp>
      <p:sp>
        <p:nvSpPr>
          <p:cNvPr id="31" name="文本框 3"/>
          <p:cNvSpPr txBox="1">
            <a:spLocks noChangeArrowheads="1"/>
          </p:cNvSpPr>
          <p:nvPr/>
        </p:nvSpPr>
        <p:spPr bwMode="auto">
          <a:xfrm>
            <a:off x="2322017" y="2308051"/>
            <a:ext cx="3436202"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a:t>
            </a:r>
            <a:r>
              <a:rPr lang="zh-CN" altLang="en-US" sz="2400" b="1" dirty="0"/>
              <a:t>对返回的键进行排序</a:t>
            </a:r>
            <a:endParaRPr lang="zh-CN" altLang="en-US" sz="2400" b="1" dirty="0">
              <a:solidFill>
                <a:schemeClr val="tx1">
                  <a:lumMod val="60000"/>
                  <a:lumOff val="40000"/>
                </a:schemeClr>
              </a:solidFill>
            </a:endParaRPr>
          </a:p>
        </p:txBody>
      </p:sp>
      <p:sp>
        <p:nvSpPr>
          <p:cNvPr id="32" name="文本框 3"/>
          <p:cNvSpPr txBox="1">
            <a:spLocks noChangeArrowheads="1"/>
          </p:cNvSpPr>
          <p:nvPr/>
        </p:nvSpPr>
        <p:spPr bwMode="auto">
          <a:xfrm>
            <a:off x="2322017" y="4152577"/>
            <a:ext cx="4320480"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a:t>
            </a:r>
            <a:r>
              <a:rPr lang="zh-CN" altLang="en-US" sz="2400" b="1" dirty="0"/>
              <a:t>遍历字典中的所有值且排序</a:t>
            </a:r>
            <a:endParaRPr lang="zh-CN" altLang="en-US" sz="2400" b="1" dirty="0">
              <a:solidFill>
                <a:schemeClr val="tx1">
                  <a:lumMod val="60000"/>
                  <a:lumOff val="40000"/>
                </a:schemeClr>
              </a:solidFill>
            </a:endParaRPr>
          </a:p>
        </p:txBody>
      </p:sp>
      <p:sp>
        <p:nvSpPr>
          <p:cNvPr id="36" name="矩形 35"/>
          <p:cNvSpPr/>
          <p:nvPr/>
        </p:nvSpPr>
        <p:spPr>
          <a:xfrm>
            <a:off x="2574048" y="4772583"/>
            <a:ext cx="6372707" cy="769441"/>
          </a:xfrm>
          <a:prstGeom prst="rect">
            <a:avLst/>
          </a:prstGeom>
          <a:solidFill>
            <a:srgbClr val="FFFF00"/>
          </a:solidFill>
          <a:ln w="38100">
            <a:solidFill>
              <a:srgbClr val="00B0F0"/>
            </a:solidFill>
          </a:ln>
        </p:spPr>
        <p:txBody>
          <a:bodyPr wrap="square">
            <a:spAutoFit/>
          </a:bodyPr>
          <a:lstStyle/>
          <a:p>
            <a:r>
              <a:rPr lang="en-US" altLang="zh-CN" sz="2200" dirty="0">
                <a:solidFill>
                  <a:srgbClr val="0000FF"/>
                </a:solidFill>
                <a:latin typeface="Consolas" panose="020B0609020204030204" pitchFamily="49" charset="0"/>
              </a:rPr>
              <a:t>for value in sorted(</a:t>
            </a:r>
            <a:r>
              <a:rPr lang="en-US" altLang="zh-CN" sz="2200" dirty="0" err="1">
                <a:solidFill>
                  <a:srgbClr val="0000FF"/>
                </a:solidFill>
                <a:latin typeface="Consolas" panose="020B0609020204030204" pitchFamily="49" charset="0"/>
              </a:rPr>
              <a:t>dicAreas.values</a:t>
            </a:r>
            <a:r>
              <a:rPr lang="en-US" altLang="zh-CN" sz="2200" dirty="0">
                <a:solidFill>
                  <a:srgbClr val="0000FF"/>
                </a:solidFill>
                <a:latin typeface="Consolas" panose="020B0609020204030204" pitchFamily="49" charset="0"/>
              </a:rPr>
              <a:t>()):</a:t>
            </a:r>
          </a:p>
          <a:p>
            <a:r>
              <a:rPr lang="en-US" altLang="zh-CN" sz="2200" dirty="0">
                <a:solidFill>
                  <a:srgbClr val="0000FF"/>
                </a:solidFill>
                <a:latin typeface="Consolas" panose="020B0609020204030204" pitchFamily="49" charset="0"/>
              </a:rPr>
              <a:t>    f"{value}"</a:t>
            </a:r>
            <a:endParaRPr lang="en-US" altLang="zh-CN" sz="2400" dirty="0">
              <a:solidFill>
                <a:srgbClr val="000000"/>
              </a:solidFill>
              <a:latin typeface="Consolas" panose="020B0609020204030204" pitchFamily="49" charset="0"/>
            </a:endParaRPr>
          </a:p>
        </p:txBody>
      </p:sp>
      <p:pic>
        <p:nvPicPr>
          <p:cNvPr id="3" name="图片 2"/>
          <p:cNvPicPr>
            <a:picLocks noChangeAspect="1"/>
          </p:cNvPicPr>
          <p:nvPr/>
        </p:nvPicPr>
        <p:blipFill>
          <a:blip r:embed="rId3"/>
          <a:stretch>
            <a:fillRect/>
          </a:stretch>
        </p:blipFill>
        <p:spPr>
          <a:xfrm>
            <a:off x="6786513" y="2856433"/>
            <a:ext cx="1270114" cy="1866515"/>
          </a:xfrm>
          <a:prstGeom prst="rect">
            <a:avLst/>
          </a:prstGeom>
          <a:ln w="38100">
            <a:solidFill>
              <a:srgbClr val="0070C0"/>
            </a:solidFill>
          </a:ln>
        </p:spPr>
      </p:pic>
      <p:pic>
        <p:nvPicPr>
          <p:cNvPr id="4" name="图片 3"/>
          <p:cNvPicPr>
            <a:picLocks noChangeAspect="1"/>
          </p:cNvPicPr>
          <p:nvPr/>
        </p:nvPicPr>
        <p:blipFill>
          <a:blip r:embed="rId4"/>
          <a:stretch>
            <a:fillRect/>
          </a:stretch>
        </p:blipFill>
        <p:spPr>
          <a:xfrm>
            <a:off x="6764423" y="4772583"/>
            <a:ext cx="1292204" cy="1932783"/>
          </a:xfrm>
          <a:prstGeom prst="rect">
            <a:avLst/>
          </a:prstGeom>
          <a:ln w="38100">
            <a:solidFill>
              <a:srgbClr val="0070C0"/>
            </a:solidFill>
          </a:ln>
        </p:spPr>
      </p:pic>
    </p:spTree>
    <p:extLst>
      <p:ext uri="{BB962C8B-B14F-4D97-AF65-F5344CB8AC3E}">
        <p14:creationId xmlns:p14="http://schemas.microsoft.com/office/powerpoint/2010/main" val="39596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7" name="AutoShape 11"/>
          <p:cNvSpPr>
            <a:spLocks noChangeArrowheads="1"/>
          </p:cNvSpPr>
          <p:nvPr/>
        </p:nvSpPr>
        <p:spPr bwMode="gray">
          <a:xfrm>
            <a:off x="3190084" y="188640"/>
            <a:ext cx="4537075" cy="508000"/>
          </a:xfrm>
          <a:prstGeom prst="roundRect">
            <a:avLst>
              <a:gd name="adj" fmla="val 24000"/>
            </a:avLst>
          </a:prstGeom>
          <a:solidFill>
            <a:srgbClr val="CCFF66"/>
          </a:solidFill>
          <a:ln w="38100" algn="ctr">
            <a:solidFill>
              <a:srgbClr val="66FF66"/>
            </a:solidFill>
            <a:round/>
            <a:headEnd/>
            <a:tailEnd/>
          </a:ln>
        </p:spPr>
        <p:txBody>
          <a:bodyPr anchor="ctr"/>
          <a:lstStyle/>
          <a:p>
            <a:pPr algn="ctr">
              <a:lnSpc>
                <a:spcPct val="90000"/>
              </a:lnSpc>
              <a:defRPr/>
            </a:pPr>
            <a:r>
              <a:rPr lang="zh-CN" altLang="en-US" b="1" dirty="0">
                <a:solidFill>
                  <a:srgbClr val="990033"/>
                </a:solidFill>
                <a:latin typeface="华文行楷" pitchFamily="2" charset="-122"/>
                <a:ea typeface="华文行楷" pitchFamily="2" charset="-122"/>
              </a:rPr>
              <a:t>前 课 内 容</a:t>
            </a:r>
            <a:endParaRPr lang="zh-CN" altLang="en-US" b="1" dirty="0">
              <a:solidFill>
                <a:srgbClr val="990033"/>
              </a:solidFill>
              <a:effectLst>
                <a:outerShdw blurRad="38100" dist="38100" dir="2700000" algn="tl">
                  <a:srgbClr val="000000"/>
                </a:outerShdw>
              </a:effectLst>
              <a:latin typeface="华文行楷" pitchFamily="2" charset="-122"/>
              <a:ea typeface="华文行楷" pitchFamily="2" charset="-122"/>
            </a:endParaRPr>
          </a:p>
        </p:txBody>
      </p:sp>
      <p:sp>
        <p:nvSpPr>
          <p:cNvPr id="5" name="AutoShape 11"/>
          <p:cNvSpPr>
            <a:spLocks noChangeArrowheads="1"/>
          </p:cNvSpPr>
          <p:nvPr/>
        </p:nvSpPr>
        <p:spPr bwMode="gray">
          <a:xfrm>
            <a:off x="3906194" y="3465004"/>
            <a:ext cx="3104852" cy="508000"/>
          </a:xfrm>
          <a:prstGeom prst="roundRect">
            <a:avLst>
              <a:gd name="adj" fmla="val 24000"/>
            </a:avLst>
          </a:prstGeom>
          <a:solidFill>
            <a:srgbClr val="FFFF00"/>
          </a:solidFill>
          <a:ln w="38100" algn="ctr">
            <a:solidFill>
              <a:schemeClr val="accent1"/>
            </a:solidFill>
            <a:round/>
            <a:headEnd/>
            <a:tailEnd/>
          </a:ln>
        </p:spPr>
        <p:txBody>
          <a:bodyPr anchor="ctr"/>
          <a:lstStyle/>
          <a:p>
            <a:pPr algn="ctr">
              <a:lnSpc>
                <a:spcPct val="90000"/>
              </a:lnSpc>
              <a:defRPr/>
            </a:pPr>
            <a:r>
              <a:rPr lang="zh-CN" altLang="en-US" b="1" dirty="0">
                <a:solidFill>
                  <a:srgbClr val="990033"/>
                </a:solidFill>
                <a:latin typeface="华文行楷" pitchFamily="2" charset="-122"/>
                <a:ea typeface="华文行楷" pitchFamily="2" charset="-122"/>
              </a:rPr>
              <a:t>本课内容</a:t>
            </a:r>
            <a:endParaRPr lang="zh-CN" altLang="en-US" b="1" dirty="0">
              <a:solidFill>
                <a:srgbClr val="990033"/>
              </a:solidFill>
              <a:effectLst>
                <a:outerShdw blurRad="38100" dist="38100" dir="2700000" algn="tl">
                  <a:srgbClr val="000000"/>
                </a:outerShdw>
              </a:effectLst>
              <a:latin typeface="华文行楷" pitchFamily="2" charset="-122"/>
              <a:ea typeface="华文行楷" pitchFamily="2" charset="-122"/>
            </a:endParaRPr>
          </a:p>
        </p:txBody>
      </p:sp>
      <p:sp>
        <p:nvSpPr>
          <p:cNvPr id="6" name="Rectangle 5"/>
          <p:cNvSpPr>
            <a:spLocks noChangeArrowheads="1"/>
          </p:cNvSpPr>
          <p:nvPr/>
        </p:nvSpPr>
        <p:spPr bwMode="auto">
          <a:xfrm>
            <a:off x="3222117" y="944724"/>
            <a:ext cx="5221288"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57263">
              <a:defRPr sz="3200">
                <a:solidFill>
                  <a:schemeClr val="tx1"/>
                </a:solidFill>
                <a:latin typeface="Arial" panose="020B0604020202020204" pitchFamily="34" charset="0"/>
                <a:ea typeface="黑体" panose="02010609060101010101" pitchFamily="49" charset="-122"/>
              </a:defRPr>
            </a:lvl1pPr>
            <a:lvl2pPr marL="777875" indent="-298450" defTabSz="957263">
              <a:defRPr sz="3200">
                <a:solidFill>
                  <a:schemeClr val="tx1"/>
                </a:solidFill>
                <a:latin typeface="Arial" panose="020B0604020202020204" pitchFamily="34" charset="0"/>
                <a:ea typeface="黑体" panose="02010609060101010101" pitchFamily="49" charset="-122"/>
              </a:defRPr>
            </a:lvl2pPr>
            <a:lvl3pPr marL="1143000" indent="-228600" defTabSz="957263">
              <a:defRPr sz="3200">
                <a:solidFill>
                  <a:schemeClr val="tx1"/>
                </a:solidFill>
                <a:latin typeface="Arial" panose="020B0604020202020204" pitchFamily="34" charset="0"/>
                <a:ea typeface="黑体" panose="02010609060101010101" pitchFamily="49" charset="-122"/>
              </a:defRPr>
            </a:lvl3pPr>
            <a:lvl4pPr marL="1600200" indent="-228600" defTabSz="957263">
              <a:defRPr sz="3200">
                <a:solidFill>
                  <a:schemeClr val="tx1"/>
                </a:solidFill>
                <a:latin typeface="Arial" panose="020B0604020202020204" pitchFamily="34" charset="0"/>
                <a:ea typeface="黑体" panose="02010609060101010101" pitchFamily="49" charset="-122"/>
              </a:defRPr>
            </a:lvl4pPr>
            <a:lvl5pPr marL="2057400" indent="-228600" defTabSz="957263">
              <a:defRPr sz="3200">
                <a:solidFill>
                  <a:schemeClr val="tx1"/>
                </a:solidFill>
                <a:latin typeface="Arial" panose="020B0604020202020204" pitchFamily="34" charset="0"/>
                <a:ea typeface="黑体" panose="02010609060101010101" pitchFamily="49" charset="-122"/>
              </a:defRPr>
            </a:lvl5pPr>
            <a:lvl6pPr marL="2514600" indent="-228600" defTabSz="957263"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6pPr>
            <a:lvl7pPr marL="2971800" indent="-228600" defTabSz="957263"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7pPr>
            <a:lvl8pPr marL="3429000" indent="-228600" defTabSz="957263"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8pPr>
            <a:lvl9pPr marL="3886200" indent="-228600" defTabSz="957263" eaLnBrk="0" fontAlgn="base" hangingPunct="0">
              <a:spcBef>
                <a:spcPct val="0"/>
              </a:spcBef>
              <a:spcAft>
                <a:spcPct val="0"/>
              </a:spcAft>
              <a:defRPr sz="3200">
                <a:solidFill>
                  <a:schemeClr val="tx1"/>
                </a:solidFill>
                <a:latin typeface="Arial" panose="020B0604020202020204" pitchFamily="34" charset="0"/>
                <a:ea typeface="黑体" panose="02010609060101010101" pitchFamily="49" charset="-122"/>
              </a:defRPr>
            </a:lvl9pPr>
          </a:lstStyle>
          <a:p>
            <a:pPr lvl="1">
              <a:lnSpc>
                <a:spcPct val="124000"/>
              </a:lnSpc>
              <a:buClr>
                <a:schemeClr val="accent1"/>
              </a:buClr>
            </a:pPr>
            <a:r>
              <a:rPr lang="en-US" altLang="zh-CN" sz="24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．简介了 选择与</a:t>
            </a:r>
            <a:r>
              <a:rPr lang="zh-CN" altLang="en-US" sz="2400" dirty="0"/>
              <a:t>流程控制</a:t>
            </a:r>
            <a:r>
              <a:rPr lang="zh-CN" altLang="en-US" sz="2400" dirty="0">
                <a:latin typeface="华文新魏" panose="02010800040101010101" pitchFamily="2" charset="-122"/>
                <a:ea typeface="华文新魏" panose="02010800040101010101" pitchFamily="2" charset="-122"/>
              </a:rPr>
              <a:t>。</a:t>
            </a:r>
            <a:endParaRPr lang="en-US" altLang="zh-CN" sz="2400" dirty="0">
              <a:latin typeface="华文新魏" panose="02010800040101010101" pitchFamily="2" charset="-122"/>
              <a:ea typeface="华文新魏" panose="02010800040101010101" pitchFamily="2" charset="-122"/>
            </a:endParaRPr>
          </a:p>
          <a:p>
            <a:pPr lvl="1">
              <a:lnSpc>
                <a:spcPct val="124000"/>
              </a:lnSpc>
              <a:buClr>
                <a:schemeClr val="accent1"/>
              </a:buClr>
            </a:pPr>
            <a:r>
              <a:rPr lang="en-US" altLang="zh-CN" sz="2400" dirty="0">
                <a:latin typeface="华文新魏" panose="02010800040101010101" pitchFamily="2" charset="-122"/>
                <a:ea typeface="华文新魏" panose="02010800040101010101" pitchFamily="2" charset="-122"/>
              </a:rPr>
              <a:t>       If, for, while</a:t>
            </a:r>
            <a:endParaRPr lang="zh-CN" altLang="en-US" sz="2400" dirty="0">
              <a:latin typeface="华文新魏" panose="02010800040101010101" pitchFamily="2" charset="-122"/>
              <a:ea typeface="华文新魏" panose="02010800040101010101" pitchFamily="2" charset="-122"/>
            </a:endParaRPr>
          </a:p>
        </p:txBody>
      </p:sp>
      <p:sp>
        <p:nvSpPr>
          <p:cNvPr id="7" name="Rectangle 3"/>
          <p:cNvSpPr txBox="1">
            <a:spLocks noChangeArrowheads="1"/>
          </p:cNvSpPr>
          <p:nvPr/>
        </p:nvSpPr>
        <p:spPr bwMode="auto">
          <a:xfrm>
            <a:off x="4050209" y="4293098"/>
            <a:ext cx="4104456" cy="115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24000"/>
              </a:lnSpc>
              <a:buNone/>
            </a:pPr>
            <a:r>
              <a:rPr lang="en-US" altLang="zh-CN" dirty="0">
                <a:latin typeface="华文新魏" panose="02010800040101010101" pitchFamily="2" charset="-122"/>
                <a:ea typeface="华文新魏" panose="02010800040101010101" pitchFamily="2" charset="-122"/>
              </a:rPr>
              <a:t>1. </a:t>
            </a:r>
            <a:r>
              <a:rPr lang="zh-CN" altLang="en-US" dirty="0">
                <a:latin typeface="华文新魏" panose="02010800040101010101" pitchFamily="2" charset="-122"/>
                <a:ea typeface="华文新魏" panose="02010800040101010101" pitchFamily="2" charset="-122"/>
              </a:rPr>
              <a:t>了解列表、</a:t>
            </a:r>
            <a:r>
              <a:rPr lang="zh-CN" altLang="en-US" kern="0" dirty="0">
                <a:latin typeface="华文新魏" panose="02010800040101010101" pitchFamily="2" charset="-122"/>
                <a:ea typeface="华文新魏" panose="02010800040101010101" pitchFamily="2" charset="-122"/>
              </a:rPr>
              <a:t>字典</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nSpc>
                <a:spcPct val="124000"/>
              </a:lnSpc>
              <a:buNone/>
            </a:pPr>
            <a:r>
              <a:rPr lang="en-US" altLang="zh-CN" kern="0"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了解元组</a:t>
            </a:r>
            <a:r>
              <a:rPr lang="zh-CN" altLang="en-US" kern="0" dirty="0">
                <a:latin typeface="华文新魏" panose="02010800040101010101" pitchFamily="2" charset="-122"/>
                <a:ea typeface="华文新魏" panose="02010800040101010101" pitchFamily="2" charset="-122"/>
              </a:rPr>
              <a:t>与集合 </a:t>
            </a:r>
            <a:r>
              <a:rPr lang="en-US" altLang="zh-CN" kern="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41317196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3" y="872718"/>
            <a:ext cx="1692186" cy="461665"/>
          </a:xfrm>
          <a:prstGeom prst="rect">
            <a:avLst/>
          </a:prstGeom>
          <a:solidFill>
            <a:srgbClr val="99FF99"/>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5.</a:t>
            </a:r>
            <a:r>
              <a:rPr lang="zh-CN" altLang="en-US" sz="2400" b="1" dirty="0"/>
              <a:t>字典嵌套</a:t>
            </a:r>
            <a:endParaRPr lang="zh-CN" altLang="en-US" sz="24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26"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
        <p:nvSpPr>
          <p:cNvPr id="31" name="文本框 3"/>
          <p:cNvSpPr txBox="1">
            <a:spLocks noChangeArrowheads="1"/>
          </p:cNvSpPr>
          <p:nvPr/>
        </p:nvSpPr>
        <p:spPr bwMode="auto">
          <a:xfrm>
            <a:off x="2322017" y="2308051"/>
            <a:ext cx="1944216"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a:t>
            </a:r>
            <a:r>
              <a:rPr lang="zh-CN" altLang="en-US" sz="2400" b="1" dirty="0">
                <a:solidFill>
                  <a:schemeClr val="tx1">
                    <a:lumMod val="60000"/>
                    <a:lumOff val="40000"/>
                  </a:schemeClr>
                </a:solidFill>
              </a:rPr>
              <a:t>字典列表</a:t>
            </a:r>
          </a:p>
        </p:txBody>
      </p:sp>
      <p:sp>
        <p:nvSpPr>
          <p:cNvPr id="32" name="文本框 3"/>
          <p:cNvSpPr txBox="1">
            <a:spLocks noChangeArrowheads="1"/>
          </p:cNvSpPr>
          <p:nvPr/>
        </p:nvSpPr>
        <p:spPr bwMode="auto">
          <a:xfrm>
            <a:off x="2322019" y="2888942"/>
            <a:ext cx="3235347"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 </a:t>
            </a:r>
            <a:r>
              <a:rPr lang="zh-CN" altLang="en-US" sz="2400" b="1" dirty="0"/>
              <a:t>在字典中存储列表</a:t>
            </a:r>
            <a:endParaRPr lang="zh-CN" altLang="en-US" sz="24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2" name="文本框 3"/>
          <p:cNvSpPr txBox="1">
            <a:spLocks noChangeArrowheads="1"/>
          </p:cNvSpPr>
          <p:nvPr/>
        </p:nvSpPr>
        <p:spPr bwMode="auto">
          <a:xfrm>
            <a:off x="2250010" y="1409873"/>
            <a:ext cx="74217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    将一系列字典存储在列表中，或将列表作为值存储在字典中，这称为嵌套</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3" name="文本框 3"/>
          <p:cNvSpPr txBox="1">
            <a:spLocks noChangeArrowheads="1"/>
          </p:cNvSpPr>
          <p:nvPr/>
        </p:nvSpPr>
        <p:spPr bwMode="auto">
          <a:xfrm>
            <a:off x="2327032" y="3471393"/>
            <a:ext cx="3235347"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(3). </a:t>
            </a:r>
            <a:r>
              <a:rPr lang="zh-CN" altLang="en-US" sz="2400" b="1" dirty="0"/>
              <a:t>在字典中存储字典</a:t>
            </a:r>
            <a:endParaRPr lang="zh-CN" altLang="en-US" sz="24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892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3" y="872718"/>
            <a:ext cx="1692186" cy="461665"/>
          </a:xfrm>
          <a:prstGeom prst="rect">
            <a:avLst/>
          </a:prstGeom>
          <a:solidFill>
            <a:srgbClr val="99FF99"/>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5.</a:t>
            </a:r>
            <a:r>
              <a:rPr lang="zh-CN" altLang="en-US" sz="2400" b="1" dirty="0"/>
              <a:t>字典嵌套</a:t>
            </a:r>
            <a:endParaRPr lang="zh-CN" altLang="en-US" sz="24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26"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
        <p:nvSpPr>
          <p:cNvPr id="31" name="文本框 3"/>
          <p:cNvSpPr txBox="1">
            <a:spLocks noChangeArrowheads="1"/>
          </p:cNvSpPr>
          <p:nvPr/>
        </p:nvSpPr>
        <p:spPr bwMode="auto">
          <a:xfrm>
            <a:off x="2322017" y="2308051"/>
            <a:ext cx="1944216"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a:t>
            </a:r>
            <a:r>
              <a:rPr lang="zh-CN" altLang="en-US" sz="2400" b="1" dirty="0">
                <a:solidFill>
                  <a:schemeClr val="tx1">
                    <a:lumMod val="60000"/>
                    <a:lumOff val="40000"/>
                  </a:schemeClr>
                </a:solidFill>
              </a:rPr>
              <a:t>字典列表</a:t>
            </a:r>
          </a:p>
        </p:txBody>
      </p:sp>
      <p:sp>
        <p:nvSpPr>
          <p:cNvPr id="12" name="文本框 3"/>
          <p:cNvSpPr txBox="1">
            <a:spLocks noChangeArrowheads="1"/>
          </p:cNvSpPr>
          <p:nvPr/>
        </p:nvSpPr>
        <p:spPr bwMode="auto">
          <a:xfrm>
            <a:off x="2250010" y="1409873"/>
            <a:ext cx="74217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    将一系列字典存储在列表中，或将列表作为值存储在字典中，这称为嵌套</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8" name="文本框 3"/>
          <p:cNvSpPr txBox="1">
            <a:spLocks noChangeArrowheads="1"/>
          </p:cNvSpPr>
          <p:nvPr/>
        </p:nvSpPr>
        <p:spPr bwMode="auto">
          <a:xfrm>
            <a:off x="2581430" y="2852938"/>
            <a:ext cx="6133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字典</a:t>
            </a:r>
            <a:r>
              <a:rPr lang="en-US" altLang="zh-CN" sz="2400" dirty="0" err="1"/>
              <a:t>alien_X</a:t>
            </a:r>
            <a:r>
              <a:rPr lang="en-US" altLang="zh-CN" sz="2400" dirty="0"/>
              <a:t> </a:t>
            </a:r>
            <a:r>
              <a:rPr lang="zh-CN" altLang="en-US" sz="2400" dirty="0"/>
              <a:t>包含一个外星人的各种信息</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9" name="文本框 3"/>
          <p:cNvSpPr txBox="1">
            <a:spLocks noChangeArrowheads="1"/>
          </p:cNvSpPr>
          <p:nvPr/>
        </p:nvSpPr>
        <p:spPr bwMode="auto">
          <a:xfrm>
            <a:off x="2853920" y="3346565"/>
            <a:ext cx="6133759" cy="1200329"/>
          </a:xfrm>
          <a:prstGeom prst="rect">
            <a:avLst/>
          </a:prstGeom>
          <a:solidFill>
            <a:srgbClr val="FFFF00"/>
          </a:solidFill>
          <a:ln>
            <a:solidFill>
              <a:schemeClr val="accent1"/>
            </a:solidFill>
          </a:ln>
          <a:extLst/>
        </p:spPr>
        <p:txBody>
          <a:bodyPr wrap="square">
            <a:spAutoFit/>
          </a:bodyPr>
          <a:lstStyle/>
          <a:p>
            <a:r>
              <a:rPr lang="en-US" altLang="zh-CN" sz="2400" dirty="0"/>
              <a:t>alien_0 = {'color': 'green', 'points': 5}</a:t>
            </a:r>
          </a:p>
          <a:p>
            <a:r>
              <a:rPr lang="en-US" altLang="zh-CN" sz="2400" dirty="0"/>
              <a:t>alien_1 = {'color': 'yellow', 'points': 10}</a:t>
            </a:r>
          </a:p>
          <a:p>
            <a:r>
              <a:rPr lang="en-US" altLang="zh-CN" sz="2400" dirty="0"/>
              <a:t>alien_2 = {'color': 'red', 'points': 15}</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0" name="文本框 3"/>
          <p:cNvSpPr txBox="1">
            <a:spLocks noChangeArrowheads="1"/>
          </p:cNvSpPr>
          <p:nvPr/>
        </p:nvSpPr>
        <p:spPr bwMode="auto">
          <a:xfrm>
            <a:off x="2571965" y="4655818"/>
            <a:ext cx="6133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管理成群结队的外星人</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4" name="文本框 3"/>
          <p:cNvSpPr txBox="1">
            <a:spLocks noChangeArrowheads="1"/>
          </p:cNvSpPr>
          <p:nvPr/>
        </p:nvSpPr>
        <p:spPr bwMode="auto">
          <a:xfrm>
            <a:off x="2873396" y="5177115"/>
            <a:ext cx="4977697" cy="461665"/>
          </a:xfrm>
          <a:prstGeom prst="rect">
            <a:avLst/>
          </a:prstGeom>
          <a:solidFill>
            <a:srgbClr val="FFFF00"/>
          </a:solidFill>
          <a:ln w="9525">
            <a:solidFill>
              <a:schemeClr val="accent1"/>
            </a:solidFill>
            <a:miter lim="800000"/>
            <a:headEnd/>
            <a:tailEnd/>
          </a:ln>
          <a:extLst/>
        </p:spPr>
        <p:txBody>
          <a:bodyPr wrap="square">
            <a:spAutoFit/>
          </a:bodyPr>
          <a:lstStyle/>
          <a:p>
            <a:r>
              <a:rPr lang="en-US" altLang="zh-CN" sz="2400" dirty="0"/>
              <a:t>aliens = [alien_0, alien_1, alien_2]</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5" name="文本框 3"/>
          <p:cNvSpPr txBox="1">
            <a:spLocks noChangeArrowheads="1"/>
          </p:cNvSpPr>
          <p:nvPr/>
        </p:nvSpPr>
        <p:spPr bwMode="auto">
          <a:xfrm>
            <a:off x="2384881" y="5716018"/>
            <a:ext cx="1125268" cy="461665"/>
          </a:xfrm>
          <a:prstGeom prst="rect">
            <a:avLst/>
          </a:prstGeom>
          <a:solidFill>
            <a:srgbClr val="FFFF00"/>
          </a:solidFill>
          <a:ln w="9525">
            <a:solidFill>
              <a:schemeClr val="accent1"/>
            </a:solidFill>
            <a:miter lim="800000"/>
            <a:headEnd/>
            <a:tailEnd/>
          </a:ln>
          <a:extLst/>
        </p:spPr>
        <p:txBody>
          <a:bodyPr wrap="square">
            <a:spAutoFit/>
          </a:bodyPr>
          <a:lstStyle/>
          <a:p>
            <a:r>
              <a:rPr lang="zh-CN" altLang="en-US" sz="2400" dirty="0"/>
              <a:t>输出：</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6" name="文本框 3"/>
          <p:cNvSpPr txBox="1">
            <a:spLocks noChangeArrowheads="1"/>
          </p:cNvSpPr>
          <p:nvPr/>
        </p:nvSpPr>
        <p:spPr bwMode="auto">
          <a:xfrm>
            <a:off x="6282457" y="5707885"/>
            <a:ext cx="3183894" cy="830997"/>
          </a:xfrm>
          <a:prstGeom prst="rect">
            <a:avLst/>
          </a:prstGeom>
          <a:solidFill>
            <a:srgbClr val="FFFF00"/>
          </a:solidFill>
          <a:ln w="9525">
            <a:solidFill>
              <a:srgbClr val="000000"/>
            </a:solidFill>
            <a:miter lim="800000"/>
            <a:headEnd/>
            <a:tailEnd/>
          </a:ln>
          <a:extLst/>
        </p:spPr>
        <p:txBody>
          <a:bodyPr wrap="square">
            <a:spAutoFit/>
          </a:bodyPr>
          <a:lstStyle/>
          <a:p>
            <a:r>
              <a:rPr lang="en-US" altLang="zh-CN" sz="2400" dirty="0"/>
              <a:t>for alien in aliens[:2]:</a:t>
            </a:r>
          </a:p>
          <a:p>
            <a:r>
              <a:rPr lang="en-US" altLang="zh-CN" sz="2400" dirty="0"/>
              <a:t>    print(alien)</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7" name="文本框 3"/>
          <p:cNvSpPr txBox="1">
            <a:spLocks noChangeArrowheads="1"/>
          </p:cNvSpPr>
          <p:nvPr/>
        </p:nvSpPr>
        <p:spPr bwMode="auto">
          <a:xfrm>
            <a:off x="3510149" y="5707762"/>
            <a:ext cx="2772308" cy="830997"/>
          </a:xfrm>
          <a:prstGeom prst="rect">
            <a:avLst/>
          </a:prstGeom>
          <a:solidFill>
            <a:srgbClr val="FFFF00"/>
          </a:solidFill>
          <a:ln w="9525">
            <a:solidFill>
              <a:srgbClr val="000000"/>
            </a:solidFill>
            <a:miter lim="800000"/>
            <a:headEnd/>
            <a:tailEnd/>
          </a:ln>
          <a:extLst/>
        </p:spPr>
        <p:txBody>
          <a:bodyPr wrap="square">
            <a:spAutoFit/>
          </a:bodyPr>
          <a:lstStyle/>
          <a:p>
            <a:r>
              <a:rPr lang="en-US" altLang="zh-CN" sz="2400" dirty="0"/>
              <a:t>for alien in aliens:</a:t>
            </a:r>
          </a:p>
          <a:p>
            <a:r>
              <a:rPr lang="en-US" altLang="zh-CN" sz="2400" dirty="0"/>
              <a:t>    print(alien)</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pic>
        <p:nvPicPr>
          <p:cNvPr id="20" name="图片 19"/>
          <p:cNvPicPr>
            <a:picLocks noChangeAspect="1"/>
          </p:cNvPicPr>
          <p:nvPr/>
        </p:nvPicPr>
        <p:blipFill>
          <a:blip r:embed="rId3"/>
          <a:stretch>
            <a:fillRect/>
          </a:stretch>
        </p:blipFill>
        <p:spPr>
          <a:xfrm>
            <a:off x="5273333" y="3645026"/>
            <a:ext cx="4609524" cy="3145457"/>
          </a:xfrm>
          <a:prstGeom prst="rect">
            <a:avLst/>
          </a:prstGeom>
          <a:ln w="38100">
            <a:solidFill>
              <a:srgbClr val="0070C0"/>
            </a:solidFill>
          </a:ln>
        </p:spPr>
      </p:pic>
      <p:pic>
        <p:nvPicPr>
          <p:cNvPr id="21" name="图片 20"/>
          <p:cNvPicPr>
            <a:picLocks noChangeAspect="1"/>
          </p:cNvPicPr>
          <p:nvPr/>
        </p:nvPicPr>
        <p:blipFill>
          <a:blip r:embed="rId4"/>
          <a:stretch>
            <a:fillRect/>
          </a:stretch>
        </p:blipFill>
        <p:spPr>
          <a:xfrm>
            <a:off x="5273332" y="116634"/>
            <a:ext cx="4609524" cy="3523809"/>
          </a:xfrm>
          <a:prstGeom prst="rect">
            <a:avLst/>
          </a:prstGeom>
          <a:ln w="38100">
            <a:solidFill>
              <a:srgbClr val="0070C0"/>
            </a:solidFill>
          </a:ln>
        </p:spPr>
      </p:pic>
    </p:spTree>
    <p:extLst>
      <p:ext uri="{BB962C8B-B14F-4D97-AF65-F5344CB8AC3E}">
        <p14:creationId xmlns:p14="http://schemas.microsoft.com/office/powerpoint/2010/main" val="19838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4" grpId="0" animBg="1"/>
      <p:bldP spid="15" grpId="0" animBg="1"/>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3" y="872718"/>
            <a:ext cx="1692186" cy="461665"/>
          </a:xfrm>
          <a:prstGeom prst="rect">
            <a:avLst/>
          </a:prstGeom>
          <a:solidFill>
            <a:srgbClr val="99FF99"/>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5.</a:t>
            </a:r>
            <a:r>
              <a:rPr lang="zh-CN" altLang="en-US" sz="2400" b="1" dirty="0"/>
              <a:t>字典嵌套</a:t>
            </a:r>
            <a:endParaRPr lang="zh-CN" altLang="en-US" sz="24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26"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
        <p:nvSpPr>
          <p:cNvPr id="18" name="文本框 3"/>
          <p:cNvSpPr txBox="1">
            <a:spLocks noChangeArrowheads="1"/>
          </p:cNvSpPr>
          <p:nvPr/>
        </p:nvSpPr>
        <p:spPr bwMode="auto">
          <a:xfrm>
            <a:off x="2322019" y="1455169"/>
            <a:ext cx="3235347"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 </a:t>
            </a:r>
            <a:r>
              <a:rPr lang="zh-CN" altLang="en-US" sz="2400" b="1" dirty="0"/>
              <a:t>在字典中存储列表</a:t>
            </a:r>
            <a:endParaRPr lang="zh-CN" altLang="en-US" sz="24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9" name="文本框 3"/>
          <p:cNvSpPr txBox="1">
            <a:spLocks noChangeArrowheads="1"/>
          </p:cNvSpPr>
          <p:nvPr/>
        </p:nvSpPr>
        <p:spPr bwMode="auto">
          <a:xfrm>
            <a:off x="2322017" y="1996385"/>
            <a:ext cx="7380820" cy="4708981"/>
          </a:xfrm>
          <a:prstGeom prst="rect">
            <a:avLst/>
          </a:prstGeom>
          <a:solidFill>
            <a:srgbClr val="FFFF00"/>
          </a:solidFill>
          <a:ln>
            <a:solidFill>
              <a:schemeClr val="accent1"/>
            </a:solidFill>
          </a:ln>
          <a:extLst/>
        </p:spPr>
        <p:txBody>
          <a:bodyPr wrap="square">
            <a:spAutoFit/>
          </a:bodyPr>
          <a:lstStyle/>
          <a:p>
            <a:pPr>
              <a:lnSpc>
                <a:spcPct val="125000"/>
              </a:lnSpc>
            </a:pPr>
            <a:r>
              <a:rPr lang="en-US" altLang="zh-CN" sz="2400" dirty="0" err="1"/>
              <a:t>favorite_languages</a:t>
            </a:r>
            <a:r>
              <a:rPr lang="en-US" altLang="zh-CN" sz="2400" dirty="0"/>
              <a:t> = {</a:t>
            </a:r>
          </a:p>
          <a:p>
            <a:pPr>
              <a:lnSpc>
                <a:spcPct val="125000"/>
              </a:lnSpc>
            </a:pPr>
            <a:r>
              <a:rPr lang="en-US" altLang="zh-CN" sz="2400" dirty="0"/>
              <a:t>    </a:t>
            </a:r>
            <a:r>
              <a:rPr lang="en-US" altLang="zh-CN" sz="2400" dirty="0">
                <a:solidFill>
                  <a:srgbClr val="C00000"/>
                </a:solidFill>
              </a:rPr>
              <a:t>'</a:t>
            </a:r>
            <a:r>
              <a:rPr lang="en-US" altLang="zh-CN" sz="2400" dirty="0" err="1">
                <a:solidFill>
                  <a:srgbClr val="C00000"/>
                </a:solidFill>
              </a:rPr>
              <a:t>jen</a:t>
            </a:r>
            <a:r>
              <a:rPr lang="en-US" altLang="zh-CN" sz="2400" dirty="0">
                <a:solidFill>
                  <a:srgbClr val="C00000"/>
                </a:solidFill>
              </a:rPr>
              <a:t>': ['python', 'ruby'],</a:t>
            </a:r>
          </a:p>
          <a:p>
            <a:pPr>
              <a:lnSpc>
                <a:spcPct val="125000"/>
              </a:lnSpc>
            </a:pPr>
            <a:r>
              <a:rPr lang="en-US" altLang="zh-CN" sz="2400" dirty="0">
                <a:solidFill>
                  <a:srgbClr val="C00000"/>
                </a:solidFill>
              </a:rPr>
              <a:t>    '</a:t>
            </a:r>
            <a:r>
              <a:rPr lang="en-US" altLang="zh-CN" sz="2400" dirty="0" err="1">
                <a:solidFill>
                  <a:srgbClr val="C00000"/>
                </a:solidFill>
              </a:rPr>
              <a:t>sarah</a:t>
            </a:r>
            <a:r>
              <a:rPr lang="en-US" altLang="zh-CN" sz="2400" dirty="0">
                <a:solidFill>
                  <a:srgbClr val="C00000"/>
                </a:solidFill>
              </a:rPr>
              <a:t>': ['c'],</a:t>
            </a:r>
          </a:p>
          <a:p>
            <a:pPr>
              <a:lnSpc>
                <a:spcPct val="125000"/>
              </a:lnSpc>
            </a:pPr>
            <a:r>
              <a:rPr lang="en-US" altLang="zh-CN" sz="2400" dirty="0">
                <a:solidFill>
                  <a:srgbClr val="C00000"/>
                </a:solidFill>
              </a:rPr>
              <a:t>    '</a:t>
            </a:r>
            <a:r>
              <a:rPr lang="en-US" altLang="zh-CN" sz="2400" dirty="0" err="1">
                <a:solidFill>
                  <a:srgbClr val="C00000"/>
                </a:solidFill>
              </a:rPr>
              <a:t>edward</a:t>
            </a:r>
            <a:r>
              <a:rPr lang="en-US" altLang="zh-CN" sz="2400" dirty="0">
                <a:solidFill>
                  <a:srgbClr val="C00000"/>
                </a:solidFill>
              </a:rPr>
              <a:t>': ['ruby', 'go'], </a:t>
            </a:r>
          </a:p>
          <a:p>
            <a:pPr>
              <a:lnSpc>
                <a:spcPct val="125000"/>
              </a:lnSpc>
            </a:pPr>
            <a:r>
              <a:rPr lang="en-US" altLang="zh-CN" sz="2400" dirty="0">
                <a:solidFill>
                  <a:srgbClr val="C00000"/>
                </a:solidFill>
              </a:rPr>
              <a:t>   '</a:t>
            </a:r>
            <a:r>
              <a:rPr lang="en-US" altLang="zh-CN" sz="2400" dirty="0" err="1">
                <a:solidFill>
                  <a:srgbClr val="C00000"/>
                </a:solidFill>
              </a:rPr>
              <a:t>phil</a:t>
            </a:r>
            <a:r>
              <a:rPr lang="en-US" altLang="zh-CN" sz="2400" dirty="0">
                <a:solidFill>
                  <a:srgbClr val="C00000"/>
                </a:solidFill>
              </a:rPr>
              <a:t>': ['python', '</a:t>
            </a:r>
            <a:r>
              <a:rPr lang="en-US" altLang="zh-CN" sz="2400" dirty="0" err="1">
                <a:solidFill>
                  <a:srgbClr val="C00000"/>
                </a:solidFill>
              </a:rPr>
              <a:t>haskell</a:t>
            </a:r>
            <a:r>
              <a:rPr lang="en-US" altLang="zh-CN" sz="2400" dirty="0">
                <a:solidFill>
                  <a:srgbClr val="C00000"/>
                </a:solidFill>
              </a:rPr>
              <a:t>'],</a:t>
            </a:r>
          </a:p>
          <a:p>
            <a:pPr>
              <a:lnSpc>
                <a:spcPct val="125000"/>
              </a:lnSpc>
            </a:pPr>
            <a:r>
              <a:rPr lang="en-US" altLang="zh-CN" sz="2400" dirty="0"/>
              <a:t>    }</a:t>
            </a:r>
          </a:p>
          <a:p>
            <a:pPr>
              <a:lnSpc>
                <a:spcPct val="125000"/>
              </a:lnSpc>
            </a:pPr>
            <a:r>
              <a:rPr lang="en-US" altLang="zh-CN" sz="2400" dirty="0"/>
              <a:t>for name, languages in </a:t>
            </a:r>
            <a:r>
              <a:rPr lang="en-US" altLang="zh-CN" sz="2400" dirty="0" err="1"/>
              <a:t>favorite_languages.items</a:t>
            </a:r>
            <a:r>
              <a:rPr lang="en-US" altLang="zh-CN" sz="2400" dirty="0"/>
              <a:t>():</a:t>
            </a:r>
          </a:p>
          <a:p>
            <a:pPr>
              <a:lnSpc>
                <a:spcPct val="125000"/>
              </a:lnSpc>
            </a:pPr>
            <a:r>
              <a:rPr lang="en-US" altLang="zh-CN" sz="2400" dirty="0"/>
              <a:t>    print(f"\n{</a:t>
            </a:r>
            <a:r>
              <a:rPr lang="en-US" altLang="zh-CN" sz="2400" dirty="0" err="1"/>
              <a:t>name.title</a:t>
            </a:r>
            <a:r>
              <a:rPr lang="en-US" altLang="zh-CN" sz="2400" dirty="0"/>
              <a:t>()}'s favorite languages are:") </a:t>
            </a:r>
          </a:p>
          <a:p>
            <a:pPr>
              <a:lnSpc>
                <a:spcPct val="125000"/>
              </a:lnSpc>
            </a:pPr>
            <a:r>
              <a:rPr lang="en-US" altLang="zh-CN" sz="2400" dirty="0"/>
              <a:t>   for language in languages:</a:t>
            </a:r>
          </a:p>
          <a:p>
            <a:pPr>
              <a:lnSpc>
                <a:spcPct val="125000"/>
              </a:lnSpc>
            </a:pPr>
            <a:r>
              <a:rPr lang="en-US" altLang="zh-CN" sz="2400" dirty="0"/>
              <a:t>        print(f"\t{</a:t>
            </a:r>
            <a:r>
              <a:rPr lang="en-US" altLang="zh-CN" sz="2400" dirty="0" err="1"/>
              <a:t>language.title</a:t>
            </a:r>
            <a:r>
              <a:rPr lang="en-US" altLang="zh-CN" sz="2400" dirty="0"/>
              <a:t>()}")</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6110272" y="944726"/>
            <a:ext cx="3628571" cy="3742857"/>
          </a:xfrm>
          <a:prstGeom prst="rect">
            <a:avLst/>
          </a:prstGeom>
          <a:ln w="38100">
            <a:solidFill>
              <a:srgbClr val="0070C0"/>
            </a:solidFill>
          </a:ln>
        </p:spPr>
      </p:pic>
    </p:spTree>
    <p:extLst>
      <p:ext uri="{BB962C8B-B14F-4D97-AF65-F5344CB8AC3E}">
        <p14:creationId xmlns:p14="http://schemas.microsoft.com/office/powerpoint/2010/main" val="148388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1997983" y="872718"/>
            <a:ext cx="1692186" cy="461665"/>
          </a:xfrm>
          <a:prstGeom prst="rect">
            <a:avLst/>
          </a:prstGeom>
          <a:solidFill>
            <a:srgbClr val="99FF99"/>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5.</a:t>
            </a:r>
            <a:r>
              <a:rPr lang="zh-CN" altLang="en-US" sz="2400" b="1" dirty="0"/>
              <a:t>字典嵌套</a:t>
            </a:r>
            <a:endParaRPr lang="zh-CN" altLang="en-US" sz="24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26" name="AutoShape 11"/>
          <p:cNvSpPr>
            <a:spLocks noChangeArrowheads="1"/>
          </p:cNvSpPr>
          <p:nvPr/>
        </p:nvSpPr>
        <p:spPr bwMode="gray">
          <a:xfrm>
            <a:off x="4067029" y="188640"/>
            <a:ext cx="3564394" cy="508000"/>
          </a:xfrm>
          <a:prstGeom prst="roundRect">
            <a:avLst>
              <a:gd name="adj" fmla="val 28045"/>
            </a:avLst>
          </a:prstGeom>
          <a:solidFill>
            <a:srgbClr val="EDFECE"/>
          </a:solidFill>
          <a:ln w="38100" algn="ctr">
            <a:solidFill>
              <a:schemeClr val="accent1"/>
            </a:solidFill>
            <a:round/>
            <a:headEnd/>
            <a:tailEnd/>
          </a:ln>
        </p:spPr>
        <p:txBody>
          <a:bodyPr anchor="ctr" anchorCtr="1"/>
          <a:lstStyle/>
          <a:p>
            <a:pPr algn="ctr">
              <a:lnSpc>
                <a:spcPct val="150000"/>
              </a:lnSpc>
              <a:spcBef>
                <a:spcPts val="0"/>
              </a:spcBef>
            </a:pPr>
            <a:r>
              <a:rPr lang="en-US" altLang="zh-CN" sz="2800" dirty="0">
                <a:solidFill>
                  <a:srgbClr val="0000FF"/>
                </a:solidFill>
                <a:latin typeface="黑体" pitchFamily="2" charset="-122"/>
                <a:ea typeface="黑体" pitchFamily="2" charset="-122"/>
              </a:rPr>
              <a:t>§3.4</a:t>
            </a:r>
            <a:r>
              <a:rPr lang="zh-CN" altLang="en-US" sz="2800" dirty="0"/>
              <a:t> 字 典</a:t>
            </a:r>
            <a:endParaRPr lang="zh-CN" altLang="en-US" sz="2800" dirty="0">
              <a:solidFill>
                <a:srgbClr val="0000FF"/>
              </a:solidFill>
              <a:latin typeface="黑体" pitchFamily="2" charset="-122"/>
              <a:ea typeface="黑体" pitchFamily="2" charset="-122"/>
            </a:endParaRPr>
          </a:p>
        </p:txBody>
      </p:sp>
      <p:sp>
        <p:nvSpPr>
          <p:cNvPr id="5" name="文本框 3"/>
          <p:cNvSpPr txBox="1">
            <a:spLocks noChangeArrowheads="1"/>
          </p:cNvSpPr>
          <p:nvPr/>
        </p:nvSpPr>
        <p:spPr bwMode="auto">
          <a:xfrm>
            <a:off x="2317796" y="1458018"/>
            <a:ext cx="3235347" cy="461665"/>
          </a:xfrm>
          <a:prstGeom prst="rect">
            <a:avLst/>
          </a:prstGeom>
          <a:solidFill>
            <a:schemeClr val="accent4">
              <a:lumMod val="10000"/>
              <a:lumOff val="90000"/>
            </a:schemeClr>
          </a:solidFill>
          <a:ln>
            <a:solidFill>
              <a:srgbClr val="0070C0"/>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(3). </a:t>
            </a:r>
            <a:r>
              <a:rPr lang="zh-CN" altLang="en-US" sz="2400" b="1" dirty="0"/>
              <a:t>在字典中存储字典</a:t>
            </a:r>
            <a:endParaRPr lang="zh-CN" altLang="en-US" sz="24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6" name="文本框 3"/>
          <p:cNvSpPr txBox="1">
            <a:spLocks noChangeArrowheads="1"/>
          </p:cNvSpPr>
          <p:nvPr/>
        </p:nvSpPr>
        <p:spPr bwMode="auto">
          <a:xfrm>
            <a:off x="2322017" y="2040551"/>
            <a:ext cx="4581510" cy="4524315"/>
          </a:xfrm>
          <a:prstGeom prst="rect">
            <a:avLst/>
          </a:prstGeom>
          <a:solidFill>
            <a:srgbClr val="FFFF00"/>
          </a:solidFill>
          <a:ln>
            <a:solidFill>
              <a:schemeClr val="accent1"/>
            </a:solidFill>
          </a:ln>
          <a:extLst/>
        </p:spPr>
        <p:txBody>
          <a:bodyPr wrap="square">
            <a:spAutoFit/>
          </a:bodyPr>
          <a:lstStyle/>
          <a:p>
            <a:r>
              <a:rPr lang="en-US" altLang="zh-CN" sz="2400" dirty="0"/>
              <a:t>users = {</a:t>
            </a:r>
          </a:p>
          <a:p>
            <a:r>
              <a:rPr lang="en-US" altLang="zh-CN" sz="2400" dirty="0">
                <a:solidFill>
                  <a:srgbClr val="C00000"/>
                </a:solidFill>
              </a:rPr>
              <a:t>    '</a:t>
            </a:r>
            <a:r>
              <a:rPr lang="en-US" altLang="zh-CN" sz="2400" dirty="0" err="1">
                <a:solidFill>
                  <a:srgbClr val="C00000"/>
                </a:solidFill>
              </a:rPr>
              <a:t>aeinstein</a:t>
            </a:r>
            <a:r>
              <a:rPr lang="en-US" altLang="zh-CN" sz="2400" dirty="0">
                <a:solidFill>
                  <a:srgbClr val="C00000"/>
                </a:solidFill>
              </a:rPr>
              <a:t>': {</a:t>
            </a:r>
          </a:p>
          <a:p>
            <a:r>
              <a:rPr lang="en-US" altLang="zh-CN" sz="2400" dirty="0">
                <a:solidFill>
                  <a:srgbClr val="C00000"/>
                </a:solidFill>
              </a:rPr>
              <a:t>        'first': 'albert',</a:t>
            </a:r>
          </a:p>
          <a:p>
            <a:r>
              <a:rPr lang="en-US" altLang="zh-CN" sz="2400" dirty="0">
                <a:solidFill>
                  <a:srgbClr val="C00000"/>
                </a:solidFill>
              </a:rPr>
              <a:t>        'last': '</a:t>
            </a:r>
            <a:r>
              <a:rPr lang="en-US" altLang="zh-CN" sz="2400" dirty="0" err="1">
                <a:solidFill>
                  <a:srgbClr val="C00000"/>
                </a:solidFill>
              </a:rPr>
              <a:t>einstein</a:t>
            </a:r>
            <a:r>
              <a:rPr lang="en-US" altLang="zh-CN" sz="2400" dirty="0">
                <a:solidFill>
                  <a:srgbClr val="C00000"/>
                </a:solidFill>
              </a:rPr>
              <a:t>',</a:t>
            </a:r>
          </a:p>
          <a:p>
            <a:r>
              <a:rPr lang="en-US" altLang="zh-CN" sz="2400" dirty="0">
                <a:solidFill>
                  <a:srgbClr val="C00000"/>
                </a:solidFill>
              </a:rPr>
              <a:t>        'location': '</a:t>
            </a:r>
            <a:r>
              <a:rPr lang="en-US" altLang="zh-CN" sz="2400" dirty="0" err="1">
                <a:solidFill>
                  <a:srgbClr val="C00000"/>
                </a:solidFill>
              </a:rPr>
              <a:t>princeton</a:t>
            </a:r>
            <a:r>
              <a:rPr lang="en-US" altLang="zh-CN" sz="2400" dirty="0">
                <a:solidFill>
                  <a:srgbClr val="C00000"/>
                </a:solidFill>
              </a:rPr>
              <a:t>',</a:t>
            </a:r>
          </a:p>
          <a:p>
            <a:r>
              <a:rPr lang="en-US" altLang="zh-CN" sz="2400" dirty="0"/>
              <a:t>    },</a:t>
            </a:r>
          </a:p>
          <a:p>
            <a:r>
              <a:rPr lang="en-US" altLang="zh-CN" sz="2400" dirty="0"/>
              <a:t>    '</a:t>
            </a:r>
            <a:r>
              <a:rPr lang="en-US" altLang="zh-CN" sz="2400" dirty="0" err="1"/>
              <a:t>mcurie</a:t>
            </a:r>
            <a:r>
              <a:rPr lang="en-US" altLang="zh-CN" sz="2400" dirty="0"/>
              <a:t>': {</a:t>
            </a:r>
          </a:p>
          <a:p>
            <a:r>
              <a:rPr lang="en-US" altLang="zh-CN" sz="2400" dirty="0"/>
              <a:t>        'first': '</a:t>
            </a:r>
            <a:r>
              <a:rPr lang="en-US" altLang="zh-CN" sz="2400" dirty="0" err="1"/>
              <a:t>marie</a:t>
            </a:r>
            <a:r>
              <a:rPr lang="en-US" altLang="zh-CN" sz="2400" dirty="0"/>
              <a:t>',</a:t>
            </a:r>
          </a:p>
          <a:p>
            <a:r>
              <a:rPr lang="en-US" altLang="zh-CN" sz="2400" dirty="0"/>
              <a:t>        'last': 'curie',</a:t>
            </a:r>
          </a:p>
          <a:p>
            <a:r>
              <a:rPr lang="en-US" altLang="zh-CN" sz="2400" dirty="0"/>
              <a:t>        'location': '</a:t>
            </a:r>
            <a:r>
              <a:rPr lang="en-US" altLang="zh-CN" sz="2400" dirty="0" err="1"/>
              <a:t>paris</a:t>
            </a:r>
            <a:r>
              <a:rPr lang="en-US" altLang="zh-CN" sz="2400" dirty="0"/>
              <a:t>',</a:t>
            </a:r>
          </a:p>
          <a:p>
            <a:r>
              <a:rPr lang="en-US" altLang="zh-CN" sz="2400" dirty="0"/>
              <a:t>    },</a:t>
            </a:r>
          </a:p>
          <a:p>
            <a:r>
              <a:rPr lang="en-US" altLang="zh-CN" sz="2400" dirty="0"/>
              <a:t>}</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7" name="文本框 3"/>
          <p:cNvSpPr txBox="1">
            <a:spLocks noChangeArrowheads="1"/>
          </p:cNvSpPr>
          <p:nvPr/>
        </p:nvSpPr>
        <p:spPr bwMode="auto">
          <a:xfrm>
            <a:off x="2322017" y="4349203"/>
            <a:ext cx="7380820" cy="2308324"/>
          </a:xfrm>
          <a:prstGeom prst="rect">
            <a:avLst/>
          </a:prstGeom>
          <a:solidFill>
            <a:srgbClr val="FFFF00"/>
          </a:solidFill>
          <a:ln>
            <a:solidFill>
              <a:schemeClr val="accent1"/>
            </a:solidFill>
          </a:ln>
          <a:extLst/>
        </p:spPr>
        <p:txBody>
          <a:bodyPr wrap="square">
            <a:spAutoFit/>
          </a:bodyPr>
          <a:lstStyle/>
          <a:p>
            <a:r>
              <a:rPr lang="en-US" altLang="zh-CN" sz="2400" dirty="0"/>
              <a:t>for username, </a:t>
            </a:r>
            <a:r>
              <a:rPr lang="en-US" altLang="zh-CN" sz="2400" dirty="0" err="1"/>
              <a:t>user_info</a:t>
            </a:r>
            <a:r>
              <a:rPr lang="en-US" altLang="zh-CN" sz="2400" dirty="0"/>
              <a:t> in </a:t>
            </a:r>
            <a:r>
              <a:rPr lang="en-US" altLang="zh-CN" sz="2400" dirty="0" err="1"/>
              <a:t>users.items</a:t>
            </a:r>
            <a:r>
              <a:rPr lang="en-US" altLang="zh-CN" sz="2400" dirty="0"/>
              <a:t>():</a:t>
            </a:r>
          </a:p>
          <a:p>
            <a:r>
              <a:rPr lang="en-US" altLang="zh-CN" sz="2400" dirty="0"/>
              <a:t>    print(</a:t>
            </a:r>
            <a:r>
              <a:rPr lang="en-US" altLang="zh-CN" sz="2400" dirty="0">
                <a:solidFill>
                  <a:srgbClr val="C00000"/>
                </a:solidFill>
              </a:rPr>
              <a:t>f"\</a:t>
            </a:r>
            <a:r>
              <a:rPr lang="en-US" altLang="zh-CN" sz="2400" dirty="0" err="1">
                <a:solidFill>
                  <a:srgbClr val="C00000"/>
                </a:solidFill>
              </a:rPr>
              <a:t>nUsername</a:t>
            </a:r>
            <a:r>
              <a:rPr lang="en-US" altLang="zh-CN" sz="2400" dirty="0">
                <a:solidFill>
                  <a:srgbClr val="C00000"/>
                </a:solidFill>
              </a:rPr>
              <a:t>: {username}"</a:t>
            </a:r>
            <a:r>
              <a:rPr lang="en-US" altLang="zh-CN" sz="2400" dirty="0"/>
              <a:t>)</a:t>
            </a:r>
          </a:p>
          <a:p>
            <a:r>
              <a:rPr lang="en-US" altLang="zh-CN" sz="2400" dirty="0"/>
              <a:t>    </a:t>
            </a:r>
            <a:r>
              <a:rPr lang="en-US" altLang="zh-CN" sz="2400" dirty="0" err="1"/>
              <a:t>full_name</a:t>
            </a:r>
            <a:r>
              <a:rPr lang="en-US" altLang="zh-CN" sz="2400" dirty="0"/>
              <a:t> = </a:t>
            </a:r>
            <a:r>
              <a:rPr lang="en-US" altLang="zh-CN" sz="2400" dirty="0">
                <a:solidFill>
                  <a:srgbClr val="C00000"/>
                </a:solidFill>
              </a:rPr>
              <a:t>f"{</a:t>
            </a:r>
            <a:r>
              <a:rPr lang="en-US" altLang="zh-CN" sz="2400" dirty="0" err="1">
                <a:solidFill>
                  <a:srgbClr val="C00000"/>
                </a:solidFill>
              </a:rPr>
              <a:t>user_info</a:t>
            </a:r>
            <a:r>
              <a:rPr lang="en-US" altLang="zh-CN" sz="2400" dirty="0">
                <a:solidFill>
                  <a:srgbClr val="C00000"/>
                </a:solidFill>
              </a:rPr>
              <a:t>['first']} {</a:t>
            </a:r>
            <a:r>
              <a:rPr lang="en-US" altLang="zh-CN" sz="2400" dirty="0" err="1">
                <a:solidFill>
                  <a:srgbClr val="C00000"/>
                </a:solidFill>
              </a:rPr>
              <a:t>user_info</a:t>
            </a:r>
            <a:r>
              <a:rPr lang="en-US" altLang="zh-CN" sz="2400" dirty="0">
                <a:solidFill>
                  <a:srgbClr val="C00000"/>
                </a:solidFill>
              </a:rPr>
              <a:t>['last']}"</a:t>
            </a:r>
          </a:p>
          <a:p>
            <a:r>
              <a:rPr lang="en-US" altLang="zh-CN" sz="2400" dirty="0"/>
              <a:t>    location = </a:t>
            </a:r>
            <a:r>
              <a:rPr lang="en-US" altLang="zh-CN" sz="2400" dirty="0" err="1"/>
              <a:t>user_info</a:t>
            </a:r>
            <a:r>
              <a:rPr lang="en-US" altLang="zh-CN" sz="2400" dirty="0"/>
              <a:t>[</a:t>
            </a:r>
            <a:r>
              <a:rPr lang="en-US" altLang="zh-CN" sz="2400" dirty="0">
                <a:solidFill>
                  <a:srgbClr val="C00000"/>
                </a:solidFill>
              </a:rPr>
              <a:t>'location'</a:t>
            </a:r>
            <a:r>
              <a:rPr lang="en-US" altLang="zh-CN" sz="2400" dirty="0"/>
              <a:t>]</a:t>
            </a:r>
          </a:p>
          <a:p>
            <a:r>
              <a:rPr lang="en-US" altLang="zh-CN" sz="2400" dirty="0"/>
              <a:t>    print(</a:t>
            </a:r>
            <a:r>
              <a:rPr lang="en-US" altLang="zh-CN" sz="2400" dirty="0">
                <a:solidFill>
                  <a:srgbClr val="C00000"/>
                </a:solidFill>
              </a:rPr>
              <a:t>f"\</a:t>
            </a:r>
            <a:r>
              <a:rPr lang="en-US" altLang="zh-CN" sz="2400" dirty="0" err="1">
                <a:solidFill>
                  <a:srgbClr val="C00000"/>
                </a:solidFill>
              </a:rPr>
              <a:t>tFull</a:t>
            </a:r>
            <a:r>
              <a:rPr lang="en-US" altLang="zh-CN" sz="2400" dirty="0">
                <a:solidFill>
                  <a:srgbClr val="C00000"/>
                </a:solidFill>
              </a:rPr>
              <a:t> name: {</a:t>
            </a:r>
            <a:r>
              <a:rPr lang="en-US" altLang="zh-CN" sz="2400" dirty="0" err="1">
                <a:solidFill>
                  <a:srgbClr val="00B0F0"/>
                </a:solidFill>
              </a:rPr>
              <a:t>full_name.title</a:t>
            </a:r>
            <a:r>
              <a:rPr lang="en-US" altLang="zh-CN" sz="2400" dirty="0">
                <a:solidFill>
                  <a:srgbClr val="00B0F0"/>
                </a:solidFill>
              </a:rPr>
              <a:t>()</a:t>
            </a:r>
            <a:r>
              <a:rPr lang="en-US" altLang="zh-CN" sz="2400" dirty="0">
                <a:solidFill>
                  <a:srgbClr val="C00000"/>
                </a:solidFill>
              </a:rPr>
              <a:t>}"</a:t>
            </a:r>
            <a:r>
              <a:rPr lang="en-US" altLang="zh-CN" sz="2400" dirty="0"/>
              <a:t>)</a:t>
            </a:r>
          </a:p>
          <a:p>
            <a:r>
              <a:rPr lang="en-US" altLang="zh-CN" sz="2400" dirty="0"/>
              <a:t>    print(</a:t>
            </a:r>
            <a:r>
              <a:rPr lang="en-US" altLang="zh-CN" sz="2400" dirty="0">
                <a:solidFill>
                  <a:srgbClr val="C00000"/>
                </a:solidFill>
              </a:rPr>
              <a:t>f"\</a:t>
            </a:r>
            <a:r>
              <a:rPr lang="en-US" altLang="zh-CN" sz="2400" dirty="0" err="1">
                <a:solidFill>
                  <a:srgbClr val="C00000"/>
                </a:solidFill>
              </a:rPr>
              <a:t>tLocation</a:t>
            </a:r>
            <a:r>
              <a:rPr lang="en-US" altLang="zh-CN" sz="2400" dirty="0">
                <a:solidFill>
                  <a:srgbClr val="C00000"/>
                </a:solidFill>
              </a:rPr>
              <a:t>: {</a:t>
            </a:r>
            <a:r>
              <a:rPr lang="en-US" altLang="zh-CN" sz="2400" dirty="0" err="1">
                <a:solidFill>
                  <a:srgbClr val="00B0F0"/>
                </a:solidFill>
              </a:rPr>
              <a:t>location.title</a:t>
            </a:r>
            <a:r>
              <a:rPr lang="en-US" altLang="zh-CN" sz="2400" dirty="0">
                <a:solidFill>
                  <a:srgbClr val="00B0F0"/>
                </a:solidFill>
              </a:rPr>
              <a:t>()</a:t>
            </a:r>
            <a:r>
              <a:rPr lang="en-US" altLang="zh-CN" sz="2400" dirty="0">
                <a:solidFill>
                  <a:srgbClr val="C00000"/>
                </a:solidFill>
              </a:rPr>
              <a:t>}"</a:t>
            </a:r>
            <a:r>
              <a:rPr lang="en-US" altLang="zh-CN" sz="2400" dirty="0"/>
              <a:t>)</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rotWithShape="1">
          <a:blip r:embed="rId3"/>
          <a:srcRect t="10799"/>
          <a:stretch/>
        </p:blipFill>
        <p:spPr>
          <a:xfrm>
            <a:off x="4986313" y="2040549"/>
            <a:ext cx="4969950" cy="2421878"/>
          </a:xfrm>
          <a:prstGeom prst="rect">
            <a:avLst/>
          </a:prstGeom>
          <a:ln w="28575">
            <a:solidFill>
              <a:schemeClr val="accent1"/>
            </a:solidFill>
          </a:ln>
        </p:spPr>
      </p:pic>
    </p:spTree>
    <p:extLst>
      <p:ext uri="{BB962C8B-B14F-4D97-AF65-F5344CB8AC3E}">
        <p14:creationId xmlns:p14="http://schemas.microsoft.com/office/powerpoint/2010/main" val="373101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889969" y="800710"/>
            <a:ext cx="7884876" cy="1631216"/>
          </a:xfrm>
          <a:prstGeom prst="rect">
            <a:avLst/>
          </a:prstGeom>
        </p:spPr>
        <p:txBody>
          <a:bodyPr wrap="square">
            <a:spAutoFit/>
          </a:bodyPr>
          <a:lstStyle/>
          <a:p>
            <a:r>
              <a:rPr lang="zh-CN" altLang="en-US" sz="2000" dirty="0"/>
              <a:t>练习</a:t>
            </a:r>
            <a:r>
              <a:rPr lang="en-US" altLang="zh-CN" sz="2000" dirty="0"/>
              <a:t>3-4</a:t>
            </a:r>
            <a:r>
              <a:rPr lang="zh-CN" altLang="en-US" sz="2000" dirty="0"/>
              <a:t>：已知字符串</a:t>
            </a:r>
            <a:r>
              <a:rPr lang="en-US" altLang="zh-CN" sz="2000" dirty="0"/>
              <a:t>s=”Whether the weather be fine, or whether the weather be not. Whether the weather be cold, or whether the weather be </a:t>
            </a:r>
            <a:r>
              <a:rPr lang="en-US" altLang="zh-CN" sz="2000" dirty="0" err="1"/>
              <a:t>hot.We</a:t>
            </a:r>
            <a:r>
              <a:rPr lang="en-US" altLang="zh-CN" sz="2000" dirty="0"/>
              <a:t> will weather the whether we like it or not.”,</a:t>
            </a:r>
            <a:r>
              <a:rPr lang="zh-CN" altLang="en-US" sz="2000" dirty="0"/>
              <a:t>存放了一个英文绕口令。试编写程序，统计该字符串中英文单词的个数（不区分大小写且不能重复）。</a:t>
            </a:r>
          </a:p>
        </p:txBody>
      </p:sp>
      <p:sp>
        <p:nvSpPr>
          <p:cNvPr id="5" name="AutoShape 11"/>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zh-CN" altLang="en-US" sz="2800" dirty="0">
                <a:solidFill>
                  <a:srgbClr val="0000FF"/>
                </a:solidFill>
                <a:latin typeface="黑体" pitchFamily="2" charset="-122"/>
                <a:ea typeface="黑体" pitchFamily="2" charset="-122"/>
              </a:rPr>
              <a:t>动手试一试</a:t>
            </a:r>
            <a:r>
              <a:rPr lang="en-US" altLang="zh-CN" sz="2800" dirty="0">
                <a:solidFill>
                  <a:srgbClr val="0000FF"/>
                </a:solidFill>
                <a:latin typeface="黑体" pitchFamily="2" charset="-122"/>
                <a:ea typeface="黑体" pitchFamily="2" charset="-122"/>
              </a:rPr>
              <a:t>4</a:t>
            </a:r>
            <a:endParaRPr lang="zh-CN" altLang="en-US" sz="2800" dirty="0">
              <a:solidFill>
                <a:srgbClr val="0000FF"/>
              </a:solidFill>
              <a:latin typeface="黑体" pitchFamily="2" charset="-122"/>
              <a:ea typeface="黑体" pitchFamily="2" charset="-122"/>
            </a:endParaRPr>
          </a:p>
        </p:txBody>
      </p:sp>
      <p:sp>
        <p:nvSpPr>
          <p:cNvPr id="4" name="Rectangle 3"/>
          <p:cNvSpPr txBox="1">
            <a:spLocks noChangeArrowheads="1"/>
          </p:cNvSpPr>
          <p:nvPr/>
        </p:nvSpPr>
        <p:spPr bwMode="auto">
          <a:xfrm>
            <a:off x="2358021" y="2635598"/>
            <a:ext cx="7416824" cy="3313682"/>
          </a:xfrm>
          <a:prstGeom prst="rect">
            <a:avLst/>
          </a:prstGeom>
          <a:solidFill>
            <a:srgbClr val="FFFF00"/>
          </a:solidFill>
          <a:ln w="28575">
            <a:solidFill>
              <a:schemeClr val="accent1"/>
            </a:solidFill>
          </a:ln>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marL="0" indent="0">
              <a:buNone/>
            </a:pPr>
            <a:r>
              <a:rPr lang="en-US" altLang="zh-CN" sz="2000" dirty="0"/>
              <a:t>s = '''Whether the weather be fine, or whether the weather be not. Whether the weather be cold, or whether the weather be hot. We will weather the weather whether we like it or not.'''</a:t>
            </a:r>
          </a:p>
          <a:p>
            <a:pPr marL="0" indent="0">
              <a:buNone/>
            </a:pPr>
            <a:r>
              <a:rPr lang="en-US" altLang="zh-CN" sz="2000" dirty="0"/>
              <a:t>s = </a:t>
            </a:r>
            <a:r>
              <a:rPr lang="en-US" altLang="zh-CN" sz="2000" dirty="0" err="1"/>
              <a:t>s.lower</a:t>
            </a:r>
            <a:r>
              <a:rPr lang="en-US" altLang="zh-CN" sz="2000" dirty="0"/>
              <a:t>().replace(',','').replace('.','')</a:t>
            </a:r>
          </a:p>
          <a:p>
            <a:pPr marL="0" indent="0">
              <a:buNone/>
            </a:pPr>
            <a:r>
              <a:rPr lang="en-US" altLang="zh-CN" sz="2000" dirty="0" err="1"/>
              <a:t>lst</a:t>
            </a:r>
            <a:r>
              <a:rPr lang="en-US" altLang="zh-CN" sz="2000" dirty="0"/>
              <a:t> = </a:t>
            </a:r>
            <a:r>
              <a:rPr lang="en-US" altLang="zh-CN" sz="2000" dirty="0" err="1"/>
              <a:t>s.split</a:t>
            </a:r>
            <a:r>
              <a:rPr lang="en-US" altLang="zh-CN" sz="2000" dirty="0"/>
              <a:t>(' ')</a:t>
            </a:r>
          </a:p>
          <a:p>
            <a:pPr marL="0" indent="0">
              <a:buNone/>
            </a:pPr>
            <a:r>
              <a:rPr lang="en-US" altLang="zh-CN" sz="2000" dirty="0" err="1"/>
              <a:t>wordSet</a:t>
            </a:r>
            <a:r>
              <a:rPr lang="en-US" altLang="zh-CN" sz="2000" dirty="0"/>
              <a:t> = set(</a:t>
            </a:r>
            <a:r>
              <a:rPr lang="en-US" altLang="zh-CN" sz="2000" dirty="0" err="1"/>
              <a:t>lst</a:t>
            </a:r>
            <a:r>
              <a:rPr lang="en-US" altLang="zh-CN" sz="2000" dirty="0"/>
              <a:t>)</a:t>
            </a:r>
          </a:p>
          <a:p>
            <a:pPr marL="0" indent="0">
              <a:buNone/>
            </a:pPr>
            <a:r>
              <a:rPr lang="en-US" altLang="zh-CN" sz="2000" dirty="0"/>
              <a:t>print(</a:t>
            </a:r>
            <a:r>
              <a:rPr lang="en-US" altLang="zh-CN" sz="2000" dirty="0" err="1"/>
              <a:t>wordSet</a:t>
            </a:r>
            <a:r>
              <a:rPr lang="en-US" altLang="zh-CN" sz="2000" dirty="0"/>
              <a:t>)</a:t>
            </a:r>
          </a:p>
          <a:p>
            <a:pPr marL="0" indent="0">
              <a:buNone/>
            </a:pPr>
            <a:r>
              <a:rPr lang="en-US" altLang="zh-CN" sz="2000" dirty="0"/>
              <a:t>print("</a:t>
            </a:r>
            <a:r>
              <a:rPr lang="zh-CN" altLang="en-US" sz="2000" dirty="0"/>
              <a:t>一共出现了</a:t>
            </a:r>
            <a:r>
              <a:rPr lang="en-US" altLang="zh-CN" sz="2000" dirty="0"/>
              <a:t>{}</a:t>
            </a:r>
            <a:r>
              <a:rPr lang="zh-CN" altLang="en-US" sz="2000" dirty="0"/>
              <a:t>个单词。</a:t>
            </a:r>
            <a:r>
              <a:rPr lang="en-US" altLang="zh-CN" sz="2000" dirty="0"/>
              <a:t>".format(</a:t>
            </a:r>
            <a:r>
              <a:rPr lang="en-US" altLang="zh-CN" sz="2000" dirty="0" err="1"/>
              <a:t>len</a:t>
            </a:r>
            <a:r>
              <a:rPr lang="en-US" altLang="zh-CN" sz="2000" dirty="0"/>
              <a:t>(</a:t>
            </a:r>
            <a:r>
              <a:rPr lang="en-US" altLang="zh-CN" sz="2000" dirty="0" err="1"/>
              <a:t>wordSet</a:t>
            </a:r>
            <a:r>
              <a:rPr lang="en-US" altLang="zh-CN" sz="2000" dirty="0"/>
              <a:t>)))</a:t>
            </a:r>
          </a:p>
        </p:txBody>
      </p:sp>
    </p:spTree>
    <p:extLst>
      <p:ext uri="{BB962C8B-B14F-4D97-AF65-F5344CB8AC3E}">
        <p14:creationId xmlns:p14="http://schemas.microsoft.com/office/powerpoint/2010/main" val="259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853965" y="800710"/>
            <a:ext cx="8208912" cy="3785652"/>
          </a:xfrm>
          <a:prstGeom prst="rect">
            <a:avLst/>
          </a:prstGeom>
        </p:spPr>
        <p:txBody>
          <a:bodyPr wrap="square">
            <a:spAutoFit/>
          </a:bodyPr>
          <a:lstStyle/>
          <a:p>
            <a:r>
              <a:rPr lang="zh-CN" altLang="en-US" sz="2000" dirty="0"/>
              <a:t>练习</a:t>
            </a:r>
            <a:r>
              <a:rPr lang="en-US" altLang="zh-CN" sz="2000" dirty="0"/>
              <a:t>3-5</a:t>
            </a:r>
            <a:r>
              <a:rPr lang="zh-CN" altLang="en-US" sz="2000" dirty="0"/>
              <a:t>：编写程序，完成以下功能：</a:t>
            </a:r>
          </a:p>
          <a:p>
            <a:pPr marL="457200" indent="-457200">
              <a:buAutoNum type="alphaLcParenBoth"/>
            </a:pPr>
            <a:r>
              <a:rPr lang="zh-CN" altLang="en-US" sz="2000" dirty="0"/>
              <a:t>设计一个空字典，用于存放用户的</a:t>
            </a:r>
            <a:endParaRPr lang="en-US" altLang="zh-CN" sz="2000" dirty="0"/>
          </a:p>
          <a:p>
            <a:r>
              <a:rPr lang="en-US" altLang="zh-CN" sz="2000" dirty="0"/>
              <a:t>      </a:t>
            </a:r>
            <a:r>
              <a:rPr lang="zh-CN" altLang="en-US" sz="2000" dirty="0"/>
              <a:t>通信录（包括姓名和电话号码）。</a:t>
            </a:r>
          </a:p>
          <a:p>
            <a:r>
              <a:rPr lang="en-US" altLang="zh-CN" sz="2000" dirty="0"/>
              <a:t>(b) </a:t>
            </a:r>
            <a:r>
              <a:rPr lang="zh-CN" altLang="en-US" sz="2000" dirty="0"/>
              <a:t>程序运行后，显示用户选项：</a:t>
            </a:r>
          </a:p>
          <a:p>
            <a:r>
              <a:rPr lang="zh-CN" altLang="en-US" sz="2000" dirty="0"/>
              <a:t>①　新增联系人</a:t>
            </a:r>
          </a:p>
          <a:p>
            <a:r>
              <a:rPr lang="zh-CN" altLang="en-US" sz="2000" dirty="0"/>
              <a:t>②　查询联系人</a:t>
            </a:r>
          </a:p>
          <a:p>
            <a:r>
              <a:rPr lang="zh-CN" altLang="en-US" sz="2000" dirty="0"/>
              <a:t>③　删除联系人</a:t>
            </a:r>
          </a:p>
          <a:p>
            <a:r>
              <a:rPr lang="zh-CN" altLang="en-US" sz="2000" dirty="0"/>
              <a:t>④　退出程序</a:t>
            </a:r>
          </a:p>
          <a:p>
            <a:r>
              <a:rPr lang="en-US" altLang="zh-CN" sz="2000" dirty="0"/>
              <a:t>(c) </a:t>
            </a:r>
            <a:r>
              <a:rPr lang="zh-CN" altLang="en-US" sz="2000" dirty="0"/>
              <a:t>根据用户的选择，进入下一步，</a:t>
            </a:r>
            <a:endParaRPr lang="en-US" altLang="zh-CN" sz="2000" dirty="0"/>
          </a:p>
          <a:p>
            <a:r>
              <a:rPr lang="en-US" altLang="zh-CN" sz="2000" dirty="0"/>
              <a:t>     </a:t>
            </a:r>
            <a:r>
              <a:rPr lang="zh-CN" altLang="en-US" sz="2000" dirty="0"/>
              <a:t>执行相应的功能，完成通信录的</a:t>
            </a:r>
            <a:endParaRPr lang="en-US" altLang="zh-CN" sz="2000" dirty="0"/>
          </a:p>
          <a:p>
            <a:r>
              <a:rPr lang="en-US" altLang="zh-CN" sz="2000" dirty="0"/>
              <a:t>     </a:t>
            </a:r>
            <a:r>
              <a:rPr lang="zh-CN" altLang="en-US" sz="2000" dirty="0"/>
              <a:t>增加、查询、删除以及退出系统</a:t>
            </a:r>
            <a:endParaRPr lang="en-US" altLang="zh-CN" sz="2000" dirty="0"/>
          </a:p>
          <a:p>
            <a:r>
              <a:rPr lang="en-US" altLang="zh-CN" sz="2000" dirty="0"/>
              <a:t>     </a:t>
            </a:r>
            <a:r>
              <a:rPr lang="zh-CN" altLang="en-US" sz="2000" dirty="0"/>
              <a:t>的功能。</a:t>
            </a:r>
          </a:p>
        </p:txBody>
      </p:sp>
      <p:sp>
        <p:nvSpPr>
          <p:cNvPr id="5" name="AutoShape 11"/>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zh-CN" altLang="en-US" sz="2800" dirty="0">
                <a:solidFill>
                  <a:srgbClr val="0000FF"/>
                </a:solidFill>
                <a:latin typeface="黑体" pitchFamily="2" charset="-122"/>
                <a:ea typeface="黑体" pitchFamily="2" charset="-122"/>
              </a:rPr>
              <a:t>动手试一试</a:t>
            </a:r>
            <a:r>
              <a:rPr lang="en-US" altLang="zh-CN" sz="2800" dirty="0">
                <a:solidFill>
                  <a:srgbClr val="0000FF"/>
                </a:solidFill>
                <a:latin typeface="黑体" pitchFamily="2" charset="-122"/>
                <a:ea typeface="黑体" pitchFamily="2" charset="-122"/>
              </a:rPr>
              <a:t>4</a:t>
            </a:r>
            <a:endParaRPr lang="zh-CN" altLang="en-US" sz="2800" dirty="0">
              <a:solidFill>
                <a:srgbClr val="0000FF"/>
              </a:solidFill>
              <a:latin typeface="黑体" pitchFamily="2" charset="-122"/>
              <a:ea typeface="黑体" pitchFamily="2" charset="-122"/>
            </a:endParaRPr>
          </a:p>
        </p:txBody>
      </p:sp>
      <p:sp>
        <p:nvSpPr>
          <p:cNvPr id="4" name="Rectangle 3"/>
          <p:cNvSpPr txBox="1">
            <a:spLocks noChangeArrowheads="1"/>
          </p:cNvSpPr>
          <p:nvPr/>
        </p:nvSpPr>
        <p:spPr bwMode="auto">
          <a:xfrm>
            <a:off x="6249156" y="836712"/>
            <a:ext cx="4209765" cy="5184576"/>
          </a:xfrm>
          <a:prstGeom prst="rect">
            <a:avLst/>
          </a:prstGeom>
          <a:solidFill>
            <a:srgbClr val="FFFF00"/>
          </a:solidFill>
          <a:ln w="28575">
            <a:solidFill>
              <a:schemeClr val="accent1"/>
            </a:solidFill>
          </a:ln>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marL="0" indent="0">
              <a:buNone/>
            </a:pPr>
            <a:r>
              <a:rPr lang="en-US" altLang="zh-CN" sz="1200"/>
              <a:t>phone = {}</a:t>
            </a:r>
          </a:p>
          <a:p>
            <a:pPr marL="0" indent="0">
              <a:buNone/>
            </a:pPr>
            <a:r>
              <a:rPr lang="en-US" altLang="zh-CN" sz="1200"/>
              <a:t>while 1:</a:t>
            </a:r>
          </a:p>
          <a:p>
            <a:pPr marL="0" indent="0">
              <a:buNone/>
            </a:pPr>
            <a:r>
              <a:rPr lang="en-US" altLang="zh-CN" sz="1200"/>
              <a:t>    choose = int(input("1.</a:t>
            </a:r>
            <a:r>
              <a:rPr lang="zh-CN" altLang="en-US" sz="1200"/>
              <a:t>新增联系人  </a:t>
            </a:r>
            <a:r>
              <a:rPr lang="en-US" altLang="zh-CN" sz="1200"/>
              <a:t>2. </a:t>
            </a:r>
            <a:r>
              <a:rPr lang="zh-CN" altLang="en-US" sz="1200"/>
              <a:t>查询联系人 </a:t>
            </a:r>
            <a:r>
              <a:rPr lang="en-US" altLang="zh-CN" sz="1200"/>
              <a:t>3. </a:t>
            </a:r>
            <a:r>
              <a:rPr lang="zh-CN" altLang="en-US" sz="1200"/>
              <a:t>删除联系人 </a:t>
            </a:r>
            <a:r>
              <a:rPr lang="en-US" altLang="zh-CN" sz="1200"/>
              <a:t>4.</a:t>
            </a:r>
            <a:r>
              <a:rPr lang="zh-CN" altLang="en-US" sz="1200"/>
              <a:t>退出程序</a:t>
            </a:r>
            <a:r>
              <a:rPr lang="en-US" altLang="zh-CN" sz="1200"/>
              <a:t>"))</a:t>
            </a:r>
          </a:p>
          <a:p>
            <a:pPr marL="0" indent="0">
              <a:buNone/>
            </a:pPr>
            <a:r>
              <a:rPr lang="en-US" altLang="zh-CN" sz="1200"/>
              <a:t>    if choose == 1:</a:t>
            </a:r>
          </a:p>
          <a:p>
            <a:pPr marL="0" indent="0">
              <a:buNone/>
            </a:pPr>
            <a:r>
              <a:rPr lang="en-US" altLang="zh-CN" sz="1200"/>
              <a:t>        name = str(input("</a:t>
            </a:r>
            <a:r>
              <a:rPr lang="zh-CN" altLang="en-US" sz="1200"/>
              <a:t>请输入姓名</a:t>
            </a:r>
            <a:r>
              <a:rPr lang="en-US" altLang="zh-CN" sz="1200"/>
              <a:t>"))</a:t>
            </a:r>
          </a:p>
          <a:p>
            <a:pPr marL="0" indent="0">
              <a:buNone/>
            </a:pPr>
            <a:r>
              <a:rPr lang="en-US" altLang="zh-CN" sz="1200"/>
              <a:t>        num = int(input("</a:t>
            </a:r>
            <a:r>
              <a:rPr lang="zh-CN" altLang="en-US" sz="1200"/>
              <a:t>请输入电话号码</a:t>
            </a:r>
            <a:r>
              <a:rPr lang="en-US" altLang="zh-CN" sz="1200"/>
              <a:t>"))</a:t>
            </a:r>
          </a:p>
          <a:p>
            <a:pPr marL="0" indent="0">
              <a:buNone/>
            </a:pPr>
            <a:r>
              <a:rPr lang="en-US" altLang="zh-CN" sz="1200"/>
              <a:t>        phone[name] = num</a:t>
            </a:r>
          </a:p>
          <a:p>
            <a:pPr marL="0" indent="0">
              <a:buNone/>
            </a:pPr>
            <a:r>
              <a:rPr lang="en-US" altLang="zh-CN" sz="1200"/>
              <a:t>        print("</a:t>
            </a:r>
            <a:r>
              <a:rPr lang="zh-CN" altLang="en-US" sz="1200"/>
              <a:t>添加成功当前通讯录</a:t>
            </a:r>
            <a:r>
              <a:rPr lang="en-US" altLang="zh-CN" sz="1200"/>
              <a:t>", phone)</a:t>
            </a:r>
          </a:p>
          <a:p>
            <a:pPr marL="0" indent="0">
              <a:buNone/>
            </a:pPr>
            <a:r>
              <a:rPr lang="en-US" altLang="zh-CN" sz="1200"/>
              <a:t>    elif choose == 2:</a:t>
            </a:r>
          </a:p>
          <a:p>
            <a:pPr marL="0" indent="0">
              <a:buNone/>
            </a:pPr>
            <a:r>
              <a:rPr lang="en-US" altLang="zh-CN" sz="1200"/>
              <a:t>        name = str(input("</a:t>
            </a:r>
            <a:r>
              <a:rPr lang="zh-CN" altLang="en-US" sz="1200"/>
              <a:t>请输入姓名</a:t>
            </a:r>
            <a:r>
              <a:rPr lang="en-US" altLang="zh-CN" sz="1200"/>
              <a:t>"))</a:t>
            </a:r>
          </a:p>
          <a:p>
            <a:pPr marL="0" indent="0">
              <a:buNone/>
            </a:pPr>
            <a:r>
              <a:rPr lang="en-US" altLang="zh-CN" sz="1200"/>
              <a:t>        if name in phone:</a:t>
            </a:r>
          </a:p>
          <a:p>
            <a:pPr marL="0" indent="0">
              <a:buNone/>
            </a:pPr>
            <a:r>
              <a:rPr lang="en-US" altLang="zh-CN" sz="1200"/>
              <a:t>            print(phone[name])</a:t>
            </a:r>
          </a:p>
          <a:p>
            <a:pPr marL="0" indent="0">
              <a:buNone/>
            </a:pPr>
            <a:r>
              <a:rPr lang="en-US" altLang="zh-CN" sz="1200"/>
              <a:t>        else:</a:t>
            </a:r>
          </a:p>
          <a:p>
            <a:pPr marL="0" indent="0">
              <a:buNone/>
            </a:pPr>
            <a:r>
              <a:rPr lang="en-US" altLang="zh-CN" sz="1200"/>
              <a:t>            print("</a:t>
            </a:r>
            <a:r>
              <a:rPr lang="zh-CN" altLang="en-US" sz="1200"/>
              <a:t>查无此人</a:t>
            </a:r>
            <a:r>
              <a:rPr lang="en-US" altLang="zh-CN" sz="1200"/>
              <a:t>")</a:t>
            </a:r>
          </a:p>
          <a:p>
            <a:pPr marL="0" indent="0">
              <a:buNone/>
            </a:pPr>
            <a:r>
              <a:rPr lang="en-US" altLang="zh-CN" sz="1200"/>
              <a:t>    elif choose == 3:</a:t>
            </a:r>
          </a:p>
          <a:p>
            <a:pPr marL="0" indent="0">
              <a:buNone/>
            </a:pPr>
            <a:r>
              <a:rPr lang="en-US" altLang="zh-CN" sz="1200"/>
              <a:t>        name = str(input("</a:t>
            </a:r>
            <a:r>
              <a:rPr lang="zh-CN" altLang="en-US" sz="1200"/>
              <a:t>请输入姓名</a:t>
            </a:r>
            <a:r>
              <a:rPr lang="en-US" altLang="zh-CN" sz="1200"/>
              <a:t>"))</a:t>
            </a:r>
          </a:p>
          <a:p>
            <a:pPr marL="0" indent="0">
              <a:buNone/>
            </a:pPr>
            <a:r>
              <a:rPr lang="en-US" altLang="zh-CN" sz="1200"/>
              <a:t>        del phone[name]</a:t>
            </a:r>
          </a:p>
          <a:p>
            <a:pPr marL="0" indent="0">
              <a:buNone/>
            </a:pPr>
            <a:r>
              <a:rPr lang="en-US" altLang="zh-CN" sz="1200"/>
              <a:t>        print("</a:t>
            </a:r>
            <a:r>
              <a:rPr lang="zh-CN" altLang="en-US" sz="1200"/>
              <a:t>删除成功当前通讯录</a:t>
            </a:r>
            <a:r>
              <a:rPr lang="en-US" altLang="zh-CN" sz="1200"/>
              <a:t>", phone)</a:t>
            </a:r>
          </a:p>
          <a:p>
            <a:pPr marL="0" indent="0">
              <a:buNone/>
            </a:pPr>
            <a:r>
              <a:rPr lang="en-US" altLang="zh-CN" sz="1200"/>
              <a:t>    elif choose == 4:</a:t>
            </a:r>
          </a:p>
          <a:p>
            <a:pPr marL="0" indent="0">
              <a:buNone/>
            </a:pPr>
            <a:r>
              <a:rPr lang="en-US" altLang="zh-CN" sz="1200"/>
              <a:t>        break</a:t>
            </a:r>
          </a:p>
          <a:p>
            <a:pPr marL="0" indent="0">
              <a:buNone/>
            </a:pPr>
            <a:r>
              <a:rPr lang="en-US" altLang="zh-CN" sz="1200"/>
              <a:t>    else:</a:t>
            </a:r>
          </a:p>
          <a:p>
            <a:pPr marL="0" indent="0">
              <a:buNone/>
            </a:pPr>
            <a:r>
              <a:rPr lang="en-US" altLang="zh-CN" sz="1200"/>
              <a:t>        print("</a:t>
            </a:r>
            <a:r>
              <a:rPr lang="zh-CN" altLang="en-US" sz="1200"/>
              <a:t>请按要求输入操作数</a:t>
            </a:r>
            <a:r>
              <a:rPr lang="en-US" altLang="zh-CN" sz="1200"/>
              <a:t>")</a:t>
            </a:r>
            <a:endParaRPr lang="en-US" altLang="zh-CN" sz="1200" dirty="0"/>
          </a:p>
        </p:txBody>
      </p:sp>
    </p:spTree>
    <p:extLst>
      <p:ext uri="{BB962C8B-B14F-4D97-AF65-F5344CB8AC3E}">
        <p14:creationId xmlns:p14="http://schemas.microsoft.com/office/powerpoint/2010/main" val="233911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1"/>
          <p:cNvSpPr>
            <a:spLocks noChangeArrowheads="1"/>
          </p:cNvSpPr>
          <p:nvPr/>
        </p:nvSpPr>
        <p:spPr bwMode="gray">
          <a:xfrm>
            <a:off x="2704224" y="3101020"/>
            <a:ext cx="5689774" cy="508000"/>
          </a:xfrm>
          <a:prstGeom prst="roundRect">
            <a:avLst>
              <a:gd name="adj" fmla="val 15000"/>
            </a:avLst>
          </a:prstGeom>
          <a:solidFill>
            <a:srgbClr val="FFFF00"/>
          </a:solidFill>
          <a:ln w="38100" algn="ctr">
            <a:solidFill>
              <a:schemeClr val="accent2">
                <a:lumMod val="60000"/>
                <a:lumOff val="40000"/>
              </a:schemeClr>
            </a:solidFill>
            <a:round/>
            <a:headEnd/>
            <a:tailEnd/>
          </a:ln>
        </p:spPr>
        <p:txBody>
          <a:bodyPr anchor="ctr"/>
          <a:lstStyle/>
          <a:p>
            <a:pPr algn="ctr">
              <a:lnSpc>
                <a:spcPct val="115000"/>
              </a:lnSpc>
              <a:buNone/>
            </a:pPr>
            <a:r>
              <a:rPr lang="en-US" altLang="zh-CN" sz="2800" dirty="0"/>
              <a:t> </a:t>
            </a:r>
            <a:endParaRPr lang="en-US" altLang="en-US" sz="2800" dirty="0">
              <a:latin typeface="黑体" panose="02010609060101010101" pitchFamily="49" charset="-122"/>
            </a:endParaRPr>
          </a:p>
        </p:txBody>
      </p:sp>
      <p:sp>
        <p:nvSpPr>
          <p:cNvPr id="15362" name="Rectangle 2"/>
          <p:cNvSpPr>
            <a:spLocks noGrp="1" noChangeArrowheads="1"/>
          </p:cNvSpPr>
          <p:nvPr>
            <p:ph type="title" idx="4294967295"/>
          </p:nvPr>
        </p:nvSpPr>
        <p:spPr>
          <a:xfrm>
            <a:off x="2826544" y="361952"/>
            <a:ext cx="5003800" cy="563563"/>
          </a:xfrm>
        </p:spPr>
        <p:txBody>
          <a:bodyPr/>
          <a:lstStyle/>
          <a:p>
            <a:r>
              <a:rPr lang="en-US" altLang="zh-CN"/>
              <a:t> </a:t>
            </a:r>
            <a:endParaRPr lang="zh-CN" altLang="en-US"/>
          </a:p>
        </p:txBody>
      </p:sp>
      <p:sp>
        <p:nvSpPr>
          <p:cNvPr id="9" name="AutoShape 11"/>
          <p:cNvSpPr>
            <a:spLocks noChangeArrowheads="1"/>
          </p:cNvSpPr>
          <p:nvPr/>
        </p:nvSpPr>
        <p:spPr bwMode="gray">
          <a:xfrm>
            <a:off x="2716920" y="193862"/>
            <a:ext cx="5689774" cy="508000"/>
          </a:xfrm>
          <a:prstGeom prst="roundRect">
            <a:avLst>
              <a:gd name="adj" fmla="val 15000"/>
            </a:avLst>
          </a:prstGeom>
          <a:solidFill>
            <a:srgbClr val="CCFF66"/>
          </a:solidFill>
          <a:ln w="38100" algn="ctr">
            <a:solidFill>
              <a:schemeClr val="accent1"/>
            </a:solidFill>
            <a:round/>
            <a:headEnd/>
            <a:tailEnd/>
          </a:ln>
        </p:spPr>
        <p:txBody>
          <a:bodyPr anchor="ctr"/>
          <a:lstStyle/>
          <a:p>
            <a:pPr algn="ctr">
              <a:lnSpc>
                <a:spcPct val="115000"/>
              </a:lnSpc>
              <a:buNone/>
            </a:pPr>
            <a:r>
              <a:rPr lang="zh-CN" altLang="en-US" sz="2800" dirty="0"/>
              <a:t>第</a:t>
            </a:r>
            <a:r>
              <a:rPr lang="en-US" altLang="zh-CN" sz="2800" dirty="0"/>
              <a:t>3</a:t>
            </a:r>
            <a:r>
              <a:rPr lang="zh-CN" altLang="en-US" sz="2800" dirty="0"/>
              <a:t>课  列表字典与元组</a:t>
            </a:r>
            <a:endParaRPr lang="en-US" altLang="en-US" sz="2800" dirty="0">
              <a:latin typeface="黑体" panose="02010609060101010101" pitchFamily="49" charset="-122"/>
            </a:endParaRPr>
          </a:p>
        </p:txBody>
      </p:sp>
      <p:sp>
        <p:nvSpPr>
          <p:cNvPr id="2" name="内容占位符 1"/>
          <p:cNvSpPr>
            <a:spLocks noGrp="1"/>
          </p:cNvSpPr>
          <p:nvPr>
            <p:ph idx="1"/>
          </p:nvPr>
        </p:nvSpPr>
        <p:spPr>
          <a:xfrm>
            <a:off x="3760853" y="858544"/>
            <a:ext cx="4645843" cy="4406660"/>
          </a:xfrm>
        </p:spPr>
        <p:txBody>
          <a:bodyPr/>
          <a:lstStyle/>
          <a:p>
            <a:pPr marL="0" indent="0">
              <a:lnSpc>
                <a:spcPct val="150000"/>
              </a:lnSpc>
              <a:spcBef>
                <a:spcPts val="0"/>
              </a:spcBef>
              <a:buNone/>
            </a:pPr>
            <a:r>
              <a:rPr lang="en-US" altLang="zh-CN" dirty="0">
                <a:solidFill>
                  <a:schemeClr val="tx1">
                    <a:lumMod val="60000"/>
                    <a:lumOff val="40000"/>
                  </a:schemeClr>
                </a:solidFill>
                <a:latin typeface="黑体" pitchFamily="2" charset="-122"/>
                <a:ea typeface="黑体" pitchFamily="2" charset="-122"/>
              </a:rPr>
              <a:t>§3.1 </a:t>
            </a:r>
            <a:r>
              <a:rPr lang="zh-CN" altLang="en-US" dirty="0">
                <a:solidFill>
                  <a:schemeClr val="tx1">
                    <a:lumMod val="60000"/>
                    <a:lumOff val="40000"/>
                  </a:schemeClr>
                </a:solidFill>
                <a:latin typeface="黑体" pitchFamily="2" charset="-122"/>
                <a:ea typeface="黑体" pitchFamily="2" charset="-122"/>
              </a:rPr>
              <a:t>	列表与元素访问</a:t>
            </a:r>
          </a:p>
          <a:p>
            <a:pPr marL="0" indent="0">
              <a:lnSpc>
                <a:spcPct val="150000"/>
              </a:lnSpc>
              <a:spcBef>
                <a:spcPts val="0"/>
              </a:spcBef>
              <a:buNone/>
            </a:pPr>
            <a:r>
              <a:rPr lang="en-US" altLang="zh-CN" dirty="0">
                <a:solidFill>
                  <a:srgbClr val="0000FF"/>
                </a:solidFill>
                <a:latin typeface="黑体" pitchFamily="2" charset="-122"/>
                <a:ea typeface="黑体" pitchFamily="2" charset="-122"/>
              </a:rPr>
              <a:t>§3.2 </a:t>
            </a:r>
            <a:r>
              <a:rPr lang="zh-CN" altLang="en-US" dirty="0">
                <a:solidFill>
                  <a:srgbClr val="0000FF"/>
                </a:solidFill>
                <a:latin typeface="黑体" pitchFamily="2" charset="-122"/>
                <a:ea typeface="黑体" pitchFamily="2" charset="-122"/>
              </a:rPr>
              <a:t>操作列表元素</a:t>
            </a:r>
          </a:p>
          <a:p>
            <a:pPr marL="0" indent="0">
              <a:lnSpc>
                <a:spcPct val="150000"/>
              </a:lnSpc>
              <a:spcBef>
                <a:spcPts val="0"/>
              </a:spcBef>
              <a:buNone/>
            </a:pPr>
            <a:r>
              <a:rPr lang="en-US" altLang="zh-CN" dirty="0">
                <a:solidFill>
                  <a:srgbClr val="0000FF"/>
                </a:solidFill>
                <a:latin typeface="黑体" pitchFamily="2" charset="-122"/>
                <a:ea typeface="黑体" pitchFamily="2" charset="-122"/>
              </a:rPr>
              <a:t>§3.3 </a:t>
            </a:r>
            <a:r>
              <a:rPr lang="zh-CN" altLang="en-US" dirty="0">
                <a:solidFill>
                  <a:srgbClr val="0000FF"/>
                </a:solidFill>
                <a:latin typeface="黑体" pitchFamily="2" charset="-122"/>
                <a:ea typeface="黑体" pitchFamily="2" charset="-122"/>
              </a:rPr>
              <a:t>	操作列表</a:t>
            </a:r>
          </a:p>
          <a:p>
            <a:pPr marL="0" indent="0">
              <a:lnSpc>
                <a:spcPct val="150000"/>
              </a:lnSpc>
              <a:spcBef>
                <a:spcPts val="0"/>
              </a:spcBef>
              <a:buNone/>
            </a:pPr>
            <a:r>
              <a:rPr lang="en-US" altLang="zh-CN" dirty="0">
                <a:solidFill>
                  <a:srgbClr val="0000FF"/>
                </a:solidFill>
                <a:latin typeface="黑体" pitchFamily="2" charset="-122"/>
                <a:ea typeface="黑体" pitchFamily="2" charset="-122"/>
              </a:rPr>
              <a:t>§3.4 </a:t>
            </a:r>
            <a:r>
              <a:rPr lang="zh-CN" altLang="en-US" dirty="0">
                <a:solidFill>
                  <a:srgbClr val="0000FF"/>
                </a:solidFill>
                <a:latin typeface="黑体" pitchFamily="2" charset="-122"/>
                <a:ea typeface="黑体" pitchFamily="2" charset="-122"/>
              </a:rPr>
              <a:t>	字典</a:t>
            </a:r>
          </a:p>
          <a:p>
            <a:pPr marL="0" indent="0">
              <a:lnSpc>
                <a:spcPct val="150000"/>
              </a:lnSpc>
              <a:spcBef>
                <a:spcPts val="0"/>
              </a:spcBef>
              <a:buNone/>
            </a:pPr>
            <a:r>
              <a:rPr lang="en-US" altLang="zh-CN" dirty="0">
                <a:solidFill>
                  <a:srgbClr val="0000FF"/>
                </a:solidFill>
                <a:latin typeface="黑体" pitchFamily="2" charset="-122"/>
                <a:ea typeface="黑体" pitchFamily="2" charset="-122"/>
              </a:rPr>
              <a:t>§3.5 </a:t>
            </a:r>
            <a:r>
              <a:rPr lang="zh-CN" altLang="en-US" dirty="0">
                <a:solidFill>
                  <a:srgbClr val="0000FF"/>
                </a:solidFill>
                <a:latin typeface="黑体" pitchFamily="2" charset="-122"/>
                <a:ea typeface="黑体" pitchFamily="2" charset="-122"/>
              </a:rPr>
              <a:t>	元组</a:t>
            </a:r>
          </a:p>
          <a:p>
            <a:pPr marL="0" indent="0">
              <a:lnSpc>
                <a:spcPct val="150000"/>
              </a:lnSpc>
              <a:spcBef>
                <a:spcPts val="0"/>
              </a:spcBef>
              <a:buNone/>
            </a:pPr>
            <a:r>
              <a:rPr lang="en-US" altLang="zh-CN" dirty="0">
                <a:solidFill>
                  <a:srgbClr val="0000FF"/>
                </a:solidFill>
                <a:latin typeface="黑体" pitchFamily="2" charset="-122"/>
                <a:ea typeface="黑体" pitchFamily="2" charset="-122"/>
              </a:rPr>
              <a:t>§3.6 </a:t>
            </a:r>
            <a:r>
              <a:rPr lang="zh-CN" altLang="en-US" dirty="0">
                <a:solidFill>
                  <a:srgbClr val="0000FF"/>
                </a:solidFill>
                <a:latin typeface="黑体" pitchFamily="2" charset="-122"/>
                <a:ea typeface="黑体" pitchFamily="2" charset="-122"/>
              </a:rPr>
              <a:t>	集合</a:t>
            </a:r>
            <a:endParaRPr lang="en-US" altLang="zh-CN" dirty="0">
              <a:solidFill>
                <a:srgbClr val="0000FF"/>
              </a:solidFill>
              <a:latin typeface="黑体" pitchFamily="2" charset="-122"/>
              <a:ea typeface="黑体" pitchFamily="2" charset="-122"/>
            </a:endParaRPr>
          </a:p>
          <a:p>
            <a:pPr marL="0" indent="0">
              <a:lnSpc>
                <a:spcPct val="150000"/>
              </a:lnSpc>
              <a:spcBef>
                <a:spcPts val="0"/>
              </a:spcBef>
              <a:buNone/>
            </a:pPr>
            <a:r>
              <a:rPr lang="en-US" altLang="zh-CN" dirty="0">
                <a:solidFill>
                  <a:srgbClr val="0000FF"/>
                </a:solidFill>
                <a:latin typeface="黑体" pitchFamily="2" charset="-122"/>
                <a:ea typeface="黑体" pitchFamily="2" charset="-122"/>
              </a:rPr>
              <a:t>§3.7 </a:t>
            </a:r>
            <a:r>
              <a:rPr lang="zh-CN" altLang="en-US" dirty="0">
                <a:solidFill>
                  <a:srgbClr val="0000FF"/>
                </a:solidFill>
                <a:latin typeface="黑体" pitchFamily="2" charset="-122"/>
                <a:ea typeface="黑体" pitchFamily="2" charset="-122"/>
              </a:rPr>
              <a:t>综合应用</a:t>
            </a:r>
            <a:endParaRPr lang="zh-CN" altLang="en-US" dirty="0">
              <a:solidFill>
                <a:srgbClr val="0000FF"/>
              </a:solidFill>
              <a:latin typeface="+mn-ea"/>
            </a:endParaRPr>
          </a:p>
        </p:txBody>
      </p:sp>
      <p:sp>
        <p:nvSpPr>
          <p:cNvPr id="3" name="矩形 2"/>
          <p:cNvSpPr/>
          <p:nvPr/>
        </p:nvSpPr>
        <p:spPr>
          <a:xfrm>
            <a:off x="4158221" y="6309320"/>
            <a:ext cx="4572000" cy="338554"/>
          </a:xfrm>
          <a:prstGeom prst="rect">
            <a:avLst/>
          </a:prstGeom>
        </p:spPr>
        <p:txBody>
          <a:bodyPr>
            <a:spAutoFit/>
          </a:bodyPr>
          <a:lstStyle/>
          <a:p>
            <a:r>
              <a:rPr lang="zh-CN" altLang="en-US" sz="1600" dirty="0"/>
              <a:t>https://www.showmeai.tech/article-detail/77</a:t>
            </a:r>
          </a:p>
        </p:txBody>
      </p:sp>
    </p:spTree>
    <p:extLst>
      <p:ext uri="{BB962C8B-B14F-4D97-AF65-F5344CB8AC3E}">
        <p14:creationId xmlns:p14="http://schemas.microsoft.com/office/powerpoint/2010/main" val="800557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4338241" y="188640"/>
            <a:ext cx="3019126" cy="491844"/>
          </a:xfrm>
          <a:prstGeom prst="roundRect">
            <a:avLst>
              <a:gd name="adj" fmla="val 27696"/>
            </a:avLst>
          </a:prstGeom>
          <a:solidFill>
            <a:srgbClr val="CCFF66"/>
          </a:solidFill>
          <a:ln w="38100" algn="ctr">
            <a:solidFill>
              <a:schemeClr val="accent1"/>
            </a:solidFill>
            <a:round/>
            <a:headEnd/>
            <a:tailEnd/>
          </a:ln>
        </p:spPr>
        <p:txBody>
          <a:bodyPr anchor="ctr" anchorCtr="1"/>
          <a:lstStyle/>
          <a:p>
            <a:pPr>
              <a:lnSpc>
                <a:spcPct val="150000"/>
              </a:lnSpc>
              <a:spcBef>
                <a:spcPts val="0"/>
              </a:spcBef>
            </a:pPr>
            <a:r>
              <a:rPr lang="en-US" altLang="zh-CN" sz="2800" dirty="0">
                <a:solidFill>
                  <a:srgbClr val="0000FF"/>
                </a:solidFill>
                <a:latin typeface="黑体" pitchFamily="2" charset="-122"/>
                <a:ea typeface="黑体" pitchFamily="2" charset="-122"/>
              </a:rPr>
              <a:t>§3.5 </a:t>
            </a:r>
            <a:r>
              <a:rPr lang="zh-CN" altLang="en-US" sz="2800" dirty="0">
                <a:solidFill>
                  <a:srgbClr val="0000FF"/>
                </a:solidFill>
                <a:latin typeface="黑体" pitchFamily="2" charset="-122"/>
                <a:ea typeface="黑体" pitchFamily="2" charset="-122"/>
              </a:rPr>
              <a:t>元组</a:t>
            </a:r>
          </a:p>
        </p:txBody>
      </p:sp>
      <p:sp>
        <p:nvSpPr>
          <p:cNvPr id="12" name="文本框 3"/>
          <p:cNvSpPr txBox="1">
            <a:spLocks noChangeArrowheads="1"/>
          </p:cNvSpPr>
          <p:nvPr/>
        </p:nvSpPr>
        <p:spPr bwMode="auto">
          <a:xfrm>
            <a:off x="2574045" y="3140970"/>
            <a:ext cx="1836204" cy="461665"/>
          </a:xfrm>
          <a:prstGeom prst="rect">
            <a:avLst/>
          </a:prstGeom>
          <a:solidFill>
            <a:schemeClr val="accent1">
              <a:lumMod val="60000"/>
              <a:lumOff val="40000"/>
            </a:schemeClr>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75000"/>
                  </a:schemeClr>
                </a:solidFill>
              </a:rPr>
              <a:t>1. </a:t>
            </a:r>
            <a:r>
              <a:rPr lang="zh-CN" altLang="en-US" sz="2400" b="1" dirty="0">
                <a:solidFill>
                  <a:schemeClr val="tx1">
                    <a:lumMod val="75000"/>
                  </a:schemeClr>
                </a:solidFill>
              </a:rPr>
              <a:t>定义元组</a:t>
            </a:r>
          </a:p>
        </p:txBody>
      </p:sp>
      <p:sp>
        <p:nvSpPr>
          <p:cNvPr id="13" name="文本框 3"/>
          <p:cNvSpPr txBox="1">
            <a:spLocks noChangeArrowheads="1"/>
          </p:cNvSpPr>
          <p:nvPr/>
        </p:nvSpPr>
        <p:spPr bwMode="auto">
          <a:xfrm>
            <a:off x="2778164" y="2024846"/>
            <a:ext cx="6240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75000"/>
                  </a:schemeClr>
                </a:solidFill>
              </a:rPr>
              <a:t>   </a:t>
            </a:r>
            <a:r>
              <a:rPr lang="en-US" altLang="zh-CN" sz="2400" dirty="0">
                <a:solidFill>
                  <a:schemeClr val="tx1">
                    <a:lumMod val="75000"/>
                  </a:schemeClr>
                </a:solidFill>
              </a:rPr>
              <a:t>(1)</a:t>
            </a:r>
            <a:r>
              <a:rPr lang="zh-CN" altLang="en-US" sz="2400" dirty="0">
                <a:solidFill>
                  <a:schemeClr val="tx1">
                    <a:lumMod val="75000"/>
                  </a:schemeClr>
                </a:solidFill>
              </a:rPr>
              <a:t>元组使用</a:t>
            </a:r>
            <a:r>
              <a:rPr lang="zh-CN" altLang="en-US" sz="2400" dirty="0">
                <a:solidFill>
                  <a:srgbClr val="FF0000"/>
                </a:solidFill>
              </a:rPr>
              <a:t>圆括号</a:t>
            </a:r>
            <a:r>
              <a:rPr lang="en-US" altLang="zh-CN" sz="2400" dirty="0">
                <a:solidFill>
                  <a:srgbClr val="FF0000"/>
                </a:solidFill>
              </a:rPr>
              <a:t>()</a:t>
            </a:r>
            <a:r>
              <a:rPr lang="zh-CN" altLang="en-US" sz="2400" dirty="0">
                <a:solidFill>
                  <a:schemeClr val="tx1">
                    <a:lumMod val="75000"/>
                  </a:schemeClr>
                </a:solidFill>
              </a:rPr>
              <a:t>。列表使用方括号</a:t>
            </a:r>
            <a:r>
              <a:rPr lang="en-US" altLang="zh-CN" sz="2400" dirty="0">
                <a:solidFill>
                  <a:schemeClr val="tx1">
                    <a:lumMod val="75000"/>
                  </a:schemeClr>
                </a:solidFill>
              </a:rPr>
              <a:t>[]</a:t>
            </a:r>
            <a:r>
              <a:rPr lang="zh-CN" altLang="en-US" sz="2400" dirty="0">
                <a:solidFill>
                  <a:schemeClr val="tx1">
                    <a:lumMod val="75000"/>
                  </a:schemeClr>
                </a:solidFill>
              </a:rPr>
              <a:t>。</a:t>
            </a:r>
            <a:endParaRPr lang="zh-CN" altLang="en-US" sz="24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9" name="文本框 3"/>
          <p:cNvSpPr txBox="1">
            <a:spLocks noChangeArrowheads="1"/>
          </p:cNvSpPr>
          <p:nvPr/>
        </p:nvSpPr>
        <p:spPr bwMode="auto">
          <a:xfrm>
            <a:off x="2778163" y="2528902"/>
            <a:ext cx="62405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75000"/>
                  </a:schemeClr>
                </a:solidFill>
              </a:rPr>
              <a:t>   </a:t>
            </a:r>
            <a:r>
              <a:rPr lang="en-US" altLang="zh-CN" sz="2400" dirty="0">
                <a:solidFill>
                  <a:schemeClr val="tx1">
                    <a:lumMod val="75000"/>
                  </a:schemeClr>
                </a:solidFill>
              </a:rPr>
              <a:t>(2)</a:t>
            </a:r>
            <a:r>
              <a:rPr lang="zh-CN" altLang="en-US" sz="2400" dirty="0">
                <a:solidFill>
                  <a:schemeClr val="tx1">
                    <a:lumMod val="75000"/>
                  </a:schemeClr>
                </a:solidFill>
              </a:rPr>
              <a:t>元组的</a:t>
            </a:r>
            <a:r>
              <a:rPr lang="zh-CN" altLang="en-US" sz="2400" dirty="0">
                <a:solidFill>
                  <a:srgbClr val="FF0000"/>
                </a:solidFill>
              </a:rPr>
              <a:t>元素不能修改</a:t>
            </a:r>
            <a:r>
              <a:rPr lang="zh-CN" altLang="en-US" sz="2400" dirty="0">
                <a:solidFill>
                  <a:schemeClr val="tx1">
                    <a:lumMod val="75000"/>
                  </a:schemeClr>
                </a:solidFill>
              </a:rPr>
              <a:t>。</a:t>
            </a:r>
            <a:endParaRPr lang="zh-CN" altLang="en-US" sz="24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22" name="文本框 3"/>
          <p:cNvSpPr txBox="1">
            <a:spLocks noChangeArrowheads="1"/>
          </p:cNvSpPr>
          <p:nvPr/>
        </p:nvSpPr>
        <p:spPr bwMode="auto">
          <a:xfrm>
            <a:off x="3654168" y="3790147"/>
            <a:ext cx="3573773" cy="461665"/>
          </a:xfrm>
          <a:prstGeom prst="rect">
            <a:avLst/>
          </a:prstGeom>
          <a:solidFill>
            <a:srgbClr val="FFFF00"/>
          </a:solidFill>
          <a:ln>
            <a:solidFill>
              <a:srgbClr val="66FF99"/>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eaLnBrk="1" hangingPunct="1"/>
            <a:r>
              <a:rPr lang="zh-CN" altLang="en-US" sz="2400" dirty="0">
                <a:solidFill>
                  <a:srgbClr val="000000"/>
                </a:solidFill>
              </a:rPr>
              <a:t>tuple = ('a', 'b', 'c', 'd', 'e')</a:t>
            </a:r>
          </a:p>
        </p:txBody>
      </p:sp>
      <p:sp>
        <p:nvSpPr>
          <p:cNvPr id="29" name="文本框 3"/>
          <p:cNvSpPr txBox="1">
            <a:spLocks noChangeArrowheads="1"/>
          </p:cNvSpPr>
          <p:nvPr/>
        </p:nvSpPr>
        <p:spPr bwMode="auto">
          <a:xfrm>
            <a:off x="2832469" y="980730"/>
            <a:ext cx="53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75000"/>
                  </a:schemeClr>
                </a:solidFill>
              </a:rPr>
              <a:t>   元组也是用来存放一组相关的数据。</a:t>
            </a:r>
            <a:endParaRPr lang="zh-CN" altLang="en-US" sz="24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4" name="文本框 3"/>
          <p:cNvSpPr txBox="1">
            <a:spLocks noChangeArrowheads="1"/>
          </p:cNvSpPr>
          <p:nvPr/>
        </p:nvSpPr>
        <p:spPr bwMode="auto">
          <a:xfrm>
            <a:off x="3654165" y="4330207"/>
            <a:ext cx="2853694" cy="830997"/>
          </a:xfrm>
          <a:prstGeom prst="rect">
            <a:avLst/>
          </a:prstGeom>
          <a:solidFill>
            <a:srgbClr val="FFFF00"/>
          </a:solidFill>
          <a:ln>
            <a:solidFill>
              <a:srgbClr val="66FF99"/>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eaLnBrk="1" hangingPunct="1"/>
            <a:r>
              <a:rPr lang="en-US" altLang="zh-CN" sz="2400" b="1" dirty="0">
                <a:solidFill>
                  <a:schemeClr val="tx1">
                    <a:lumMod val="75000"/>
                  </a:schemeClr>
                </a:solidFill>
              </a:rPr>
              <a:t>tuple1[0]</a:t>
            </a:r>
          </a:p>
          <a:p>
            <a:pPr eaLnBrk="1" hangingPunct="1"/>
            <a:r>
              <a:rPr lang="en-US" altLang="zh-CN" sz="2400" b="1" dirty="0">
                <a:solidFill>
                  <a:schemeClr val="tx1">
                    <a:lumMod val="75000"/>
                  </a:schemeClr>
                </a:solidFill>
              </a:rPr>
              <a:t>tuple1[1]</a:t>
            </a:r>
            <a:endParaRPr lang="zh-CN" altLang="en-US" sz="2400" b="1" dirty="0">
              <a:solidFill>
                <a:schemeClr val="tx1">
                  <a:lumMod val="75000"/>
                </a:schemeClr>
              </a:solidFill>
            </a:endParaRPr>
          </a:p>
        </p:txBody>
      </p:sp>
      <p:sp>
        <p:nvSpPr>
          <p:cNvPr id="15" name="文本框 3"/>
          <p:cNvSpPr txBox="1">
            <a:spLocks noChangeArrowheads="1"/>
          </p:cNvSpPr>
          <p:nvPr/>
        </p:nvSpPr>
        <p:spPr bwMode="auto">
          <a:xfrm>
            <a:off x="2168413" y="1556794"/>
            <a:ext cx="37900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75000"/>
                  </a:schemeClr>
                </a:solidFill>
              </a:rPr>
              <a:t>   元组与列表的区别：</a:t>
            </a:r>
            <a:endParaRPr lang="zh-CN" altLang="en-US" sz="24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687879" y="4364627"/>
            <a:ext cx="485714" cy="828571"/>
          </a:xfrm>
          <a:prstGeom prst="rect">
            <a:avLst/>
          </a:prstGeom>
          <a:ln w="28575">
            <a:solidFill>
              <a:schemeClr val="accent2">
                <a:lumMod val="60000"/>
                <a:lumOff val="40000"/>
              </a:schemeClr>
            </a:solidFill>
          </a:ln>
        </p:spPr>
      </p:pic>
    </p:spTree>
    <p:extLst>
      <p:ext uri="{BB962C8B-B14F-4D97-AF65-F5344CB8AC3E}">
        <p14:creationId xmlns:p14="http://schemas.microsoft.com/office/powerpoint/2010/main" val="181827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9" grpId="0"/>
      <p:bldP spid="22" grpId="0" animBg="1"/>
      <p:bldP spid="29" grpId="0"/>
      <p:bldP spid="14"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4338241" y="188640"/>
            <a:ext cx="3019126" cy="491844"/>
          </a:xfrm>
          <a:prstGeom prst="roundRect">
            <a:avLst>
              <a:gd name="adj" fmla="val 27696"/>
            </a:avLst>
          </a:prstGeom>
          <a:solidFill>
            <a:srgbClr val="CCFF66"/>
          </a:solidFill>
          <a:ln w="38100" algn="ctr">
            <a:solidFill>
              <a:schemeClr val="accent1"/>
            </a:solidFill>
            <a:round/>
            <a:headEnd/>
            <a:tailEnd/>
          </a:ln>
        </p:spPr>
        <p:txBody>
          <a:bodyPr anchor="ctr" anchorCtr="1"/>
          <a:lstStyle/>
          <a:p>
            <a:pPr>
              <a:lnSpc>
                <a:spcPct val="150000"/>
              </a:lnSpc>
              <a:spcBef>
                <a:spcPts val="0"/>
              </a:spcBef>
            </a:pPr>
            <a:r>
              <a:rPr lang="en-US" altLang="zh-CN" sz="2800" dirty="0">
                <a:solidFill>
                  <a:srgbClr val="0000FF"/>
                </a:solidFill>
                <a:latin typeface="黑体" pitchFamily="2" charset="-122"/>
                <a:ea typeface="黑体" pitchFamily="2" charset="-122"/>
              </a:rPr>
              <a:t>§3.5 </a:t>
            </a:r>
            <a:r>
              <a:rPr lang="zh-CN" altLang="en-US" sz="2800" dirty="0">
                <a:solidFill>
                  <a:srgbClr val="0000FF"/>
                </a:solidFill>
                <a:latin typeface="黑体" pitchFamily="2" charset="-122"/>
                <a:ea typeface="黑体" pitchFamily="2" charset="-122"/>
              </a:rPr>
              <a:t>元组</a:t>
            </a:r>
          </a:p>
        </p:txBody>
      </p:sp>
      <p:sp>
        <p:nvSpPr>
          <p:cNvPr id="27" name="文本框 3"/>
          <p:cNvSpPr txBox="1">
            <a:spLocks noChangeArrowheads="1"/>
          </p:cNvSpPr>
          <p:nvPr/>
        </p:nvSpPr>
        <p:spPr bwMode="auto">
          <a:xfrm>
            <a:off x="2109820" y="879105"/>
            <a:ext cx="3348372" cy="461665"/>
          </a:xfrm>
          <a:prstGeom prst="rect">
            <a:avLst/>
          </a:prstGeom>
          <a:solidFill>
            <a:srgbClr val="FFC000"/>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75000"/>
                  </a:schemeClr>
                </a:solidFill>
              </a:rPr>
              <a:t>2.</a:t>
            </a:r>
            <a:r>
              <a:rPr lang="zh-CN" altLang="en-US" sz="2400" b="1" dirty="0"/>
              <a:t>遍历元组中的所有值</a:t>
            </a:r>
            <a:endParaRPr lang="zh-CN" altLang="en-US" sz="2400" b="1" dirty="0">
              <a:solidFill>
                <a:schemeClr val="tx1">
                  <a:lumMod val="75000"/>
                </a:schemeClr>
              </a:solidFill>
            </a:endParaRPr>
          </a:p>
        </p:txBody>
      </p:sp>
      <p:sp>
        <p:nvSpPr>
          <p:cNvPr id="17" name="矩形 16"/>
          <p:cNvSpPr/>
          <p:nvPr/>
        </p:nvSpPr>
        <p:spPr>
          <a:xfrm>
            <a:off x="3066841" y="1451028"/>
            <a:ext cx="4227557" cy="1015663"/>
          </a:xfrm>
          <a:prstGeom prst="rect">
            <a:avLst/>
          </a:prstGeom>
          <a:solidFill>
            <a:srgbClr val="FFFF00"/>
          </a:solidFill>
          <a:ln w="28575">
            <a:solidFill>
              <a:schemeClr val="accent1"/>
            </a:solidFill>
          </a:ln>
        </p:spPr>
        <p:txBody>
          <a:bodyPr wrap="square">
            <a:spAutoFit/>
          </a:bodyPr>
          <a:lstStyle/>
          <a:p>
            <a:pPr eaLnBrk="1" hangingPunct="1"/>
            <a:r>
              <a:rPr lang="en-US" altLang="zh-CN" sz="2000" b="1" dirty="0">
                <a:solidFill>
                  <a:schemeClr val="tx1">
                    <a:lumMod val="75000"/>
                  </a:schemeClr>
                </a:solidFill>
              </a:rPr>
              <a:t>tuple1 = ('a', 'b', 'c', 'd', 'e')</a:t>
            </a:r>
          </a:p>
          <a:p>
            <a:pPr eaLnBrk="1" hangingPunct="1"/>
            <a:r>
              <a:rPr lang="en-US" altLang="zh-CN" sz="2000" b="1" dirty="0">
                <a:solidFill>
                  <a:schemeClr val="tx1">
                    <a:lumMod val="75000"/>
                  </a:schemeClr>
                </a:solidFill>
              </a:rPr>
              <a:t>for tuple2 in tuple1:</a:t>
            </a:r>
          </a:p>
          <a:p>
            <a:pPr eaLnBrk="1" hangingPunct="1"/>
            <a:r>
              <a:rPr lang="en-US" altLang="zh-CN" sz="2000" b="1" dirty="0">
                <a:solidFill>
                  <a:schemeClr val="tx1">
                    <a:lumMod val="75000"/>
                  </a:schemeClr>
                </a:solidFill>
              </a:rPr>
              <a:t>    print(tuple2)</a:t>
            </a:r>
            <a:endParaRPr lang="zh-CN" altLang="en-US" sz="2000" b="1" dirty="0">
              <a:solidFill>
                <a:schemeClr val="tx1">
                  <a:lumMod val="75000"/>
                </a:schemeClr>
              </a:solidFill>
            </a:endParaRPr>
          </a:p>
        </p:txBody>
      </p:sp>
      <p:pic>
        <p:nvPicPr>
          <p:cNvPr id="2" name="图片 1"/>
          <p:cNvPicPr>
            <a:picLocks noChangeAspect="1"/>
          </p:cNvPicPr>
          <p:nvPr/>
        </p:nvPicPr>
        <p:blipFill>
          <a:blip r:embed="rId3"/>
          <a:stretch>
            <a:fillRect/>
          </a:stretch>
        </p:blipFill>
        <p:spPr>
          <a:xfrm>
            <a:off x="7582430" y="1268760"/>
            <a:ext cx="500227" cy="1906270"/>
          </a:xfrm>
          <a:prstGeom prst="rect">
            <a:avLst/>
          </a:prstGeom>
          <a:ln w="28575">
            <a:solidFill>
              <a:schemeClr val="accent2">
                <a:lumMod val="60000"/>
                <a:lumOff val="40000"/>
              </a:schemeClr>
            </a:solidFill>
          </a:ln>
        </p:spPr>
      </p:pic>
      <p:sp>
        <p:nvSpPr>
          <p:cNvPr id="18" name="文本框 3"/>
          <p:cNvSpPr txBox="1">
            <a:spLocks noChangeArrowheads="1"/>
          </p:cNvSpPr>
          <p:nvPr/>
        </p:nvSpPr>
        <p:spPr bwMode="auto">
          <a:xfrm>
            <a:off x="2098600" y="2724099"/>
            <a:ext cx="2495496" cy="461665"/>
          </a:xfrm>
          <a:prstGeom prst="rect">
            <a:avLst/>
          </a:prstGeom>
          <a:solidFill>
            <a:srgbClr val="CCFF66"/>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75000"/>
                  </a:schemeClr>
                </a:solidFill>
              </a:rPr>
              <a:t>3.</a:t>
            </a:r>
            <a:r>
              <a:rPr lang="zh-CN" altLang="en-US" sz="2400" b="1" dirty="0"/>
              <a:t> 修改元组变量</a:t>
            </a:r>
            <a:endParaRPr lang="zh-CN" altLang="en-US" sz="2400" b="1" dirty="0">
              <a:solidFill>
                <a:schemeClr val="tx1">
                  <a:lumMod val="75000"/>
                </a:schemeClr>
              </a:solidFill>
            </a:endParaRPr>
          </a:p>
        </p:txBody>
      </p:sp>
      <p:sp>
        <p:nvSpPr>
          <p:cNvPr id="20" name="矩形 19"/>
          <p:cNvSpPr/>
          <p:nvPr/>
        </p:nvSpPr>
        <p:spPr>
          <a:xfrm>
            <a:off x="3066840" y="3278164"/>
            <a:ext cx="4227557" cy="1938992"/>
          </a:xfrm>
          <a:prstGeom prst="rect">
            <a:avLst/>
          </a:prstGeom>
          <a:solidFill>
            <a:srgbClr val="FFFF00"/>
          </a:solidFill>
          <a:ln w="28575">
            <a:solidFill>
              <a:schemeClr val="accent1"/>
            </a:solidFill>
          </a:ln>
        </p:spPr>
        <p:txBody>
          <a:bodyPr wrap="square">
            <a:spAutoFit/>
          </a:bodyPr>
          <a:lstStyle/>
          <a:p>
            <a:pPr eaLnBrk="1" hangingPunct="1"/>
            <a:r>
              <a:rPr lang="en-US" altLang="zh-CN" sz="2000" b="1">
                <a:solidFill>
                  <a:schemeClr val="tx1">
                    <a:lumMod val="75000"/>
                  </a:schemeClr>
                </a:solidFill>
              </a:rPr>
              <a:t>tuple1 = ('a', 'b', 'c', 'd', 'e')</a:t>
            </a:r>
          </a:p>
          <a:p>
            <a:pPr eaLnBrk="1" hangingPunct="1"/>
            <a:r>
              <a:rPr lang="en-US" altLang="zh-CN" sz="2000" b="1">
                <a:solidFill>
                  <a:schemeClr val="tx1">
                    <a:lumMod val="75000"/>
                  </a:schemeClr>
                </a:solidFill>
              </a:rPr>
              <a:t>for tuple2 in tuple1:</a:t>
            </a:r>
          </a:p>
          <a:p>
            <a:pPr eaLnBrk="1" hangingPunct="1"/>
            <a:r>
              <a:rPr lang="en-US" altLang="zh-CN" sz="2000" b="1">
                <a:solidFill>
                  <a:schemeClr val="tx1">
                    <a:lumMod val="75000"/>
                  </a:schemeClr>
                </a:solidFill>
              </a:rPr>
              <a:t>    print(tuple2)</a:t>
            </a:r>
          </a:p>
          <a:p>
            <a:pPr eaLnBrk="1" hangingPunct="1"/>
            <a:r>
              <a:rPr lang="en-US" altLang="zh-CN" sz="2000" b="1">
                <a:solidFill>
                  <a:schemeClr val="tx1">
                    <a:lumMod val="75000"/>
                  </a:schemeClr>
                </a:solidFill>
              </a:rPr>
              <a:t>tuple1 = ('a1', 'b1', 'c1', 'd1', 'e1')</a:t>
            </a:r>
          </a:p>
          <a:p>
            <a:pPr eaLnBrk="1" hangingPunct="1"/>
            <a:r>
              <a:rPr lang="en-US" altLang="zh-CN" sz="2000" b="1">
                <a:solidFill>
                  <a:schemeClr val="tx1">
                    <a:lumMod val="75000"/>
                  </a:schemeClr>
                </a:solidFill>
              </a:rPr>
              <a:t>for tuple2 in tuple1:</a:t>
            </a:r>
          </a:p>
          <a:p>
            <a:pPr eaLnBrk="1" hangingPunct="1"/>
            <a:r>
              <a:rPr lang="en-US" altLang="zh-CN" sz="2000" b="1">
                <a:solidFill>
                  <a:schemeClr val="tx1">
                    <a:lumMod val="75000"/>
                  </a:schemeClr>
                </a:solidFill>
              </a:rPr>
              <a:t>    print(tuple2)</a:t>
            </a:r>
            <a:endParaRPr lang="zh-CN" altLang="en-US" sz="2000" b="1" dirty="0">
              <a:solidFill>
                <a:schemeClr val="tx1">
                  <a:lumMod val="75000"/>
                </a:schemeClr>
              </a:solidFill>
            </a:endParaRPr>
          </a:p>
        </p:txBody>
      </p:sp>
      <p:pic>
        <p:nvPicPr>
          <p:cNvPr id="3" name="图片 2"/>
          <p:cNvPicPr>
            <a:picLocks noChangeAspect="1"/>
          </p:cNvPicPr>
          <p:nvPr/>
        </p:nvPicPr>
        <p:blipFill>
          <a:blip r:embed="rId4"/>
          <a:stretch>
            <a:fillRect/>
          </a:stretch>
        </p:blipFill>
        <p:spPr>
          <a:xfrm>
            <a:off x="7582430" y="3278165"/>
            <a:ext cx="500227" cy="2890203"/>
          </a:xfrm>
          <a:prstGeom prst="rect">
            <a:avLst/>
          </a:prstGeom>
          <a:ln w="28575">
            <a:solidFill>
              <a:schemeClr val="accent2">
                <a:lumMod val="60000"/>
                <a:lumOff val="40000"/>
              </a:schemeClr>
            </a:solidFill>
          </a:ln>
        </p:spPr>
      </p:pic>
    </p:spTree>
    <p:extLst>
      <p:ext uri="{BB962C8B-B14F-4D97-AF65-F5344CB8AC3E}">
        <p14:creationId xmlns:p14="http://schemas.microsoft.com/office/powerpoint/2010/main" val="91771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7" grpId="0" animBg="1"/>
      <p:bldP spid="18"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2033985" y="800710"/>
            <a:ext cx="8064896" cy="4201150"/>
          </a:xfrm>
          <a:prstGeom prst="rect">
            <a:avLst/>
          </a:prstGeom>
        </p:spPr>
        <p:txBody>
          <a:bodyPr wrap="square">
            <a:spAutoFit/>
          </a:bodyPr>
          <a:lstStyle/>
          <a:p>
            <a:pPr>
              <a:lnSpc>
                <a:spcPct val="125000"/>
              </a:lnSpc>
            </a:pPr>
            <a:r>
              <a:rPr lang="zh-CN" altLang="en-US" sz="2400" dirty="0"/>
              <a:t>练习</a:t>
            </a:r>
            <a:r>
              <a:rPr lang="en-US" altLang="zh-CN" sz="2400" dirty="0"/>
              <a:t>3-5</a:t>
            </a:r>
            <a:r>
              <a:rPr lang="zh-CN" altLang="en-US" sz="2400" dirty="0"/>
              <a:t>：自助餐。有一家自助式餐馆，只提供五种简单的食品。请想出五种简单的食品，并将其存储在一个元组中。</a:t>
            </a:r>
            <a:endParaRPr lang="en-US" altLang="zh-CN" sz="2400" dirty="0"/>
          </a:p>
          <a:p>
            <a:pPr>
              <a:lnSpc>
                <a:spcPct val="125000"/>
              </a:lnSpc>
            </a:pPr>
            <a:r>
              <a:rPr lang="en-US" altLang="zh-CN" sz="2400" dirty="0"/>
              <a:t>(1)</a:t>
            </a:r>
            <a:r>
              <a:rPr lang="zh-CN" altLang="en-US" sz="2400" dirty="0"/>
              <a:t>使用一个</a:t>
            </a:r>
            <a:r>
              <a:rPr lang="en-US" altLang="zh-CN" sz="2400" dirty="0"/>
              <a:t>for </a:t>
            </a:r>
            <a:r>
              <a:rPr lang="zh-CN" altLang="en-US" sz="2400" dirty="0"/>
              <a:t>循环将该餐馆提供的五种食品都打印出来。</a:t>
            </a:r>
            <a:endParaRPr lang="en-US" altLang="zh-CN" sz="2400" dirty="0"/>
          </a:p>
          <a:p>
            <a:pPr>
              <a:lnSpc>
                <a:spcPct val="125000"/>
              </a:lnSpc>
            </a:pPr>
            <a:r>
              <a:rPr lang="en-US" altLang="zh-CN" sz="2400" dirty="0"/>
              <a:t>(2)</a:t>
            </a:r>
            <a:r>
              <a:rPr lang="zh-CN" altLang="en-US" sz="2400" dirty="0"/>
              <a:t>尝试修改其中的一个元素，核实</a:t>
            </a:r>
            <a:r>
              <a:rPr lang="en-US" altLang="zh-CN" sz="2400" dirty="0"/>
              <a:t>Python</a:t>
            </a:r>
            <a:r>
              <a:rPr lang="zh-CN" altLang="en-US" sz="2400" dirty="0"/>
              <a:t>确实会拒绝你这样做。</a:t>
            </a:r>
            <a:endParaRPr lang="en-US" altLang="zh-CN" sz="2400" dirty="0"/>
          </a:p>
          <a:p>
            <a:pPr>
              <a:lnSpc>
                <a:spcPct val="125000"/>
              </a:lnSpc>
            </a:pPr>
            <a:r>
              <a:rPr lang="en-US" altLang="zh-CN" sz="2400" dirty="0"/>
              <a:t>(3)</a:t>
            </a:r>
            <a:r>
              <a:rPr lang="zh-CN" altLang="en-US" sz="2400" dirty="0"/>
              <a:t>餐馆调整了菜单，替换了它提供的其中两种食品。</a:t>
            </a:r>
            <a:endParaRPr lang="en-US" altLang="zh-CN" sz="2400" dirty="0"/>
          </a:p>
          <a:p>
            <a:pPr>
              <a:lnSpc>
                <a:spcPct val="125000"/>
              </a:lnSpc>
            </a:pPr>
            <a:r>
              <a:rPr lang="en-US" altLang="zh-CN" sz="2400" dirty="0"/>
              <a:t>(4)</a:t>
            </a:r>
            <a:r>
              <a:rPr lang="zh-CN" altLang="en-US" sz="2400" dirty="0"/>
              <a:t>请编写一个这样的代码块：给元组变量赋值，并使用一个</a:t>
            </a:r>
            <a:r>
              <a:rPr lang="en-US" altLang="zh-CN" sz="2400" dirty="0"/>
              <a:t>for </a:t>
            </a:r>
            <a:r>
              <a:rPr lang="zh-CN" altLang="en-US" sz="2400" dirty="0"/>
              <a:t>循环将新元组的每个元素都打印出来。</a:t>
            </a:r>
            <a:endParaRPr lang="en-US" altLang="zh-CN" sz="2400" dirty="0">
              <a:solidFill>
                <a:schemeClr val="accent1">
                  <a:lumMod val="50000"/>
                </a:schemeClr>
              </a:solidFill>
              <a:latin typeface="Microsoft YaHei" panose="020B0503020204020204" pitchFamily="34" charset="-122"/>
              <a:ea typeface="Microsoft YaHei" panose="020B0503020204020204" pitchFamily="34" charset="-122"/>
            </a:endParaRPr>
          </a:p>
        </p:txBody>
      </p:sp>
      <p:sp>
        <p:nvSpPr>
          <p:cNvPr id="5" name="AutoShape 11">
            <a:extLst>
              <a:ext uri="{FF2B5EF4-FFF2-40B4-BE49-F238E27FC236}">
                <a16:creationId xmlns:a16="http://schemas.microsoft.com/office/drawing/2014/main" id="{D93302D4-6062-48F0-9AF3-94BDFD983BA9}"/>
              </a:ext>
            </a:extLst>
          </p:cNvPr>
          <p:cNvSpPr>
            <a:spLocks noChangeArrowheads="1"/>
          </p:cNvSpPr>
          <p:nvPr/>
        </p:nvSpPr>
        <p:spPr bwMode="gray">
          <a:xfrm>
            <a:off x="3726173" y="188640"/>
            <a:ext cx="4243262"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lnSpc>
                <a:spcPct val="150000"/>
              </a:lnSpc>
              <a:spcBef>
                <a:spcPts val="0"/>
              </a:spcBef>
            </a:pPr>
            <a:r>
              <a:rPr lang="zh-CN" altLang="en-US" sz="2800" dirty="0">
                <a:solidFill>
                  <a:srgbClr val="0000FF"/>
                </a:solidFill>
                <a:latin typeface="黑体" pitchFamily="2" charset="-122"/>
                <a:ea typeface="黑体" pitchFamily="2" charset="-122"/>
              </a:rPr>
              <a:t>动手试一试</a:t>
            </a:r>
            <a:r>
              <a:rPr lang="en-US" altLang="zh-CN" sz="2800" dirty="0">
                <a:solidFill>
                  <a:srgbClr val="0000FF"/>
                </a:solidFill>
                <a:latin typeface="黑体" pitchFamily="2" charset="-122"/>
                <a:ea typeface="黑体" pitchFamily="2" charset="-122"/>
              </a:rPr>
              <a:t>4</a:t>
            </a:r>
            <a:endParaRPr lang="zh-CN" altLang="en-US" sz="2800" dirty="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36814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1"/>
          <p:cNvSpPr>
            <a:spLocks noChangeArrowheads="1"/>
          </p:cNvSpPr>
          <p:nvPr/>
        </p:nvSpPr>
        <p:spPr bwMode="gray">
          <a:xfrm>
            <a:off x="3258121" y="188640"/>
            <a:ext cx="5185594" cy="508000"/>
          </a:xfrm>
          <a:prstGeom prst="roundRect">
            <a:avLst>
              <a:gd name="adj" fmla="val 28045"/>
            </a:avLst>
          </a:prstGeom>
          <a:solidFill>
            <a:srgbClr val="EDFECE"/>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§4.1 </a:t>
            </a:r>
            <a:r>
              <a:rPr lang="zh-CN" altLang="en-US" sz="2800" dirty="0">
                <a:solidFill>
                  <a:srgbClr val="0000FF"/>
                </a:solidFill>
                <a:latin typeface="黑体" pitchFamily="2" charset="-122"/>
                <a:ea typeface="黑体" pitchFamily="2" charset="-122"/>
              </a:rPr>
              <a:t>列表介绍与元素访问</a:t>
            </a:r>
          </a:p>
        </p:txBody>
      </p:sp>
      <p:sp>
        <p:nvSpPr>
          <p:cNvPr id="8" name="文本框 3"/>
          <p:cNvSpPr txBox="1">
            <a:spLocks noChangeArrowheads="1"/>
          </p:cNvSpPr>
          <p:nvPr/>
        </p:nvSpPr>
        <p:spPr bwMode="auto">
          <a:xfrm>
            <a:off x="2033985" y="872718"/>
            <a:ext cx="1764196" cy="461665"/>
          </a:xfrm>
          <a:prstGeom prst="rect">
            <a:avLst/>
          </a:prstGeom>
          <a:solidFill>
            <a:srgbClr val="CCFF66"/>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 </a:t>
            </a:r>
            <a:r>
              <a:rPr lang="zh-CN" altLang="en-US" sz="2400" b="1" dirty="0">
                <a:solidFill>
                  <a:schemeClr val="tx1">
                    <a:lumMod val="60000"/>
                    <a:lumOff val="40000"/>
                  </a:schemeClr>
                </a:solidFill>
              </a:rPr>
              <a:t>创建列表</a:t>
            </a:r>
          </a:p>
        </p:txBody>
      </p:sp>
      <p:sp>
        <p:nvSpPr>
          <p:cNvPr id="2" name="矩形 1"/>
          <p:cNvSpPr/>
          <p:nvPr/>
        </p:nvSpPr>
        <p:spPr>
          <a:xfrm>
            <a:off x="2033985" y="1587915"/>
            <a:ext cx="7560840" cy="1005147"/>
          </a:xfrm>
          <a:prstGeom prst="rect">
            <a:avLst/>
          </a:prstGeom>
        </p:spPr>
        <p:txBody>
          <a:bodyPr wrap="square">
            <a:spAutoFit/>
          </a:bodyPr>
          <a:lstStyle/>
          <a:p>
            <a:pPr>
              <a:lnSpc>
                <a:spcPct val="130000"/>
              </a:lnSpc>
            </a:pPr>
            <a:r>
              <a:rPr lang="zh-CN" altLang="en-US" sz="2400" dirty="0">
                <a:solidFill>
                  <a:schemeClr val="tx1">
                    <a:lumMod val="60000"/>
                    <a:lumOff val="40000"/>
                  </a:schemeClr>
                </a:solidFill>
                <a:latin typeface="Microsoft YaHei" panose="020B0503020204020204" pitchFamily="34" charset="-122"/>
                <a:ea typeface="Microsoft YaHei" panose="020B0503020204020204" pitchFamily="34" charset="-122"/>
              </a:rPr>
              <a:t>    创建一个列表，只要把逗号分隔的不同的数据项使用方括号括起来即可。</a:t>
            </a:r>
            <a:endParaRPr lang="zh-CN" altLang="en-US" sz="2400" dirty="0">
              <a:solidFill>
                <a:schemeClr val="tx1">
                  <a:lumMod val="60000"/>
                  <a:lumOff val="40000"/>
                </a:schemeClr>
              </a:solidFill>
            </a:endParaRPr>
          </a:p>
        </p:txBody>
      </p:sp>
      <p:sp>
        <p:nvSpPr>
          <p:cNvPr id="13" name="矩形 12"/>
          <p:cNvSpPr/>
          <p:nvPr/>
        </p:nvSpPr>
        <p:spPr>
          <a:xfrm>
            <a:off x="2970091" y="2864883"/>
            <a:ext cx="6696235" cy="1485278"/>
          </a:xfrm>
          <a:prstGeom prst="rect">
            <a:avLst/>
          </a:prstGeom>
        </p:spPr>
        <p:txBody>
          <a:bodyPr wrap="square">
            <a:spAutoFit/>
          </a:bodyPr>
          <a:lstStyle/>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list1 = ['python', '</a:t>
            </a:r>
            <a:r>
              <a:rPr lang="en-US" altLang="zh-CN" sz="2400" dirty="0" err="1">
                <a:solidFill>
                  <a:schemeClr val="tx1">
                    <a:lumMod val="60000"/>
                    <a:lumOff val="40000"/>
                  </a:schemeClr>
                </a:solidFill>
                <a:latin typeface="Microsoft YaHei" panose="020B0503020204020204" pitchFamily="34" charset="-122"/>
                <a:ea typeface="Microsoft YaHei" panose="020B0503020204020204" pitchFamily="34" charset="-122"/>
              </a:rPr>
              <a:t>ShowMeAI</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1997, 2022]</a:t>
            </a:r>
          </a:p>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list2 = [1, 2, 3, 4, 5 ]</a:t>
            </a:r>
          </a:p>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list3 = ["a", "b", "c", "d"]</a:t>
            </a:r>
            <a:endParaRPr lang="zh-CN" altLang="en-US" sz="2400" dirty="0">
              <a:solidFill>
                <a:schemeClr val="tx1">
                  <a:lumMod val="60000"/>
                  <a:lumOff val="40000"/>
                </a:schemeClr>
              </a:solidFill>
            </a:endParaRPr>
          </a:p>
        </p:txBody>
      </p:sp>
    </p:spTree>
    <p:extLst>
      <p:ext uri="{BB962C8B-B14F-4D97-AF65-F5344CB8AC3E}">
        <p14:creationId xmlns:p14="http://schemas.microsoft.com/office/powerpoint/2010/main" val="390857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1"/>
          <p:cNvSpPr>
            <a:spLocks noChangeArrowheads="1"/>
          </p:cNvSpPr>
          <p:nvPr/>
        </p:nvSpPr>
        <p:spPr bwMode="gray">
          <a:xfrm>
            <a:off x="2704224" y="3677084"/>
            <a:ext cx="5689774" cy="508000"/>
          </a:xfrm>
          <a:prstGeom prst="roundRect">
            <a:avLst>
              <a:gd name="adj" fmla="val 15000"/>
            </a:avLst>
          </a:prstGeom>
          <a:solidFill>
            <a:srgbClr val="FFFF00"/>
          </a:solidFill>
          <a:ln w="38100" algn="ctr">
            <a:solidFill>
              <a:schemeClr val="accent2">
                <a:lumMod val="60000"/>
                <a:lumOff val="40000"/>
              </a:schemeClr>
            </a:solidFill>
            <a:round/>
            <a:headEnd/>
            <a:tailEnd/>
          </a:ln>
        </p:spPr>
        <p:txBody>
          <a:bodyPr anchor="ctr"/>
          <a:lstStyle/>
          <a:p>
            <a:pPr algn="ctr">
              <a:lnSpc>
                <a:spcPct val="115000"/>
              </a:lnSpc>
              <a:buNone/>
            </a:pPr>
            <a:r>
              <a:rPr lang="en-US" altLang="zh-CN" sz="2800" dirty="0"/>
              <a:t> </a:t>
            </a:r>
            <a:endParaRPr lang="en-US" altLang="en-US" sz="2800" dirty="0">
              <a:latin typeface="黑体" panose="02010609060101010101" pitchFamily="49" charset="-122"/>
            </a:endParaRPr>
          </a:p>
        </p:txBody>
      </p:sp>
      <p:sp>
        <p:nvSpPr>
          <p:cNvPr id="15362" name="Rectangle 2"/>
          <p:cNvSpPr>
            <a:spLocks noGrp="1" noChangeArrowheads="1"/>
          </p:cNvSpPr>
          <p:nvPr>
            <p:ph type="title" idx="4294967295"/>
          </p:nvPr>
        </p:nvSpPr>
        <p:spPr>
          <a:xfrm>
            <a:off x="2826544" y="361952"/>
            <a:ext cx="5003800" cy="563563"/>
          </a:xfrm>
        </p:spPr>
        <p:txBody>
          <a:bodyPr/>
          <a:lstStyle/>
          <a:p>
            <a:r>
              <a:rPr lang="en-US" altLang="zh-CN"/>
              <a:t> </a:t>
            </a:r>
            <a:endParaRPr lang="zh-CN" altLang="en-US"/>
          </a:p>
        </p:txBody>
      </p:sp>
      <p:sp>
        <p:nvSpPr>
          <p:cNvPr id="9" name="AutoShape 11"/>
          <p:cNvSpPr>
            <a:spLocks noChangeArrowheads="1"/>
          </p:cNvSpPr>
          <p:nvPr/>
        </p:nvSpPr>
        <p:spPr bwMode="gray">
          <a:xfrm>
            <a:off x="2716920" y="193862"/>
            <a:ext cx="5689774" cy="508000"/>
          </a:xfrm>
          <a:prstGeom prst="roundRect">
            <a:avLst>
              <a:gd name="adj" fmla="val 15000"/>
            </a:avLst>
          </a:prstGeom>
          <a:solidFill>
            <a:srgbClr val="CCFF66"/>
          </a:solidFill>
          <a:ln w="38100" algn="ctr">
            <a:solidFill>
              <a:schemeClr val="accent1"/>
            </a:solidFill>
            <a:round/>
            <a:headEnd/>
            <a:tailEnd/>
          </a:ln>
        </p:spPr>
        <p:txBody>
          <a:bodyPr anchor="ctr"/>
          <a:lstStyle/>
          <a:p>
            <a:pPr algn="ctr">
              <a:lnSpc>
                <a:spcPct val="115000"/>
              </a:lnSpc>
              <a:buNone/>
            </a:pPr>
            <a:r>
              <a:rPr lang="zh-CN" altLang="en-US" sz="2800" dirty="0"/>
              <a:t>第</a:t>
            </a:r>
            <a:r>
              <a:rPr lang="en-US" altLang="zh-CN" sz="2800" dirty="0"/>
              <a:t>3</a:t>
            </a:r>
            <a:r>
              <a:rPr lang="zh-CN" altLang="en-US" sz="2800" dirty="0"/>
              <a:t>课  列表字典与元组</a:t>
            </a:r>
            <a:endParaRPr lang="en-US" altLang="en-US" sz="2800" dirty="0">
              <a:latin typeface="黑体" panose="02010609060101010101" pitchFamily="49" charset="-122"/>
            </a:endParaRPr>
          </a:p>
        </p:txBody>
      </p:sp>
      <p:sp>
        <p:nvSpPr>
          <p:cNvPr id="2" name="内容占位符 1"/>
          <p:cNvSpPr>
            <a:spLocks noGrp="1"/>
          </p:cNvSpPr>
          <p:nvPr>
            <p:ph idx="1"/>
          </p:nvPr>
        </p:nvSpPr>
        <p:spPr>
          <a:xfrm>
            <a:off x="3760853" y="858544"/>
            <a:ext cx="4645843" cy="4406660"/>
          </a:xfrm>
        </p:spPr>
        <p:txBody>
          <a:bodyPr/>
          <a:lstStyle/>
          <a:p>
            <a:pPr marL="0" indent="0">
              <a:lnSpc>
                <a:spcPct val="150000"/>
              </a:lnSpc>
              <a:spcBef>
                <a:spcPts val="0"/>
              </a:spcBef>
              <a:buNone/>
            </a:pPr>
            <a:r>
              <a:rPr lang="en-US" altLang="zh-CN" dirty="0">
                <a:solidFill>
                  <a:schemeClr val="tx1">
                    <a:lumMod val="60000"/>
                    <a:lumOff val="40000"/>
                  </a:schemeClr>
                </a:solidFill>
                <a:latin typeface="黑体" pitchFamily="2" charset="-122"/>
                <a:ea typeface="黑体" pitchFamily="2" charset="-122"/>
              </a:rPr>
              <a:t>§3.1 </a:t>
            </a:r>
            <a:r>
              <a:rPr lang="zh-CN" altLang="en-US" dirty="0">
                <a:solidFill>
                  <a:schemeClr val="tx1">
                    <a:lumMod val="60000"/>
                    <a:lumOff val="40000"/>
                  </a:schemeClr>
                </a:solidFill>
                <a:latin typeface="黑体" pitchFamily="2" charset="-122"/>
                <a:ea typeface="黑体" pitchFamily="2" charset="-122"/>
              </a:rPr>
              <a:t>	列表与元素访问</a:t>
            </a:r>
          </a:p>
          <a:p>
            <a:pPr marL="0" indent="0">
              <a:lnSpc>
                <a:spcPct val="150000"/>
              </a:lnSpc>
              <a:spcBef>
                <a:spcPts val="0"/>
              </a:spcBef>
              <a:buNone/>
            </a:pPr>
            <a:r>
              <a:rPr lang="en-US" altLang="zh-CN" dirty="0">
                <a:solidFill>
                  <a:srgbClr val="0000FF"/>
                </a:solidFill>
                <a:latin typeface="黑体" pitchFamily="2" charset="-122"/>
                <a:ea typeface="黑体" pitchFamily="2" charset="-122"/>
              </a:rPr>
              <a:t>§3.2 </a:t>
            </a:r>
            <a:r>
              <a:rPr lang="zh-CN" altLang="en-US" dirty="0">
                <a:solidFill>
                  <a:srgbClr val="0000FF"/>
                </a:solidFill>
                <a:latin typeface="黑体" pitchFamily="2" charset="-122"/>
                <a:ea typeface="黑体" pitchFamily="2" charset="-122"/>
              </a:rPr>
              <a:t>操作列表元素</a:t>
            </a:r>
          </a:p>
          <a:p>
            <a:pPr marL="0" indent="0">
              <a:lnSpc>
                <a:spcPct val="150000"/>
              </a:lnSpc>
              <a:spcBef>
                <a:spcPts val="0"/>
              </a:spcBef>
              <a:buNone/>
            </a:pPr>
            <a:r>
              <a:rPr lang="en-US" altLang="zh-CN" dirty="0">
                <a:solidFill>
                  <a:srgbClr val="0000FF"/>
                </a:solidFill>
                <a:latin typeface="黑体" pitchFamily="2" charset="-122"/>
                <a:ea typeface="黑体" pitchFamily="2" charset="-122"/>
              </a:rPr>
              <a:t>§3.3 </a:t>
            </a:r>
            <a:r>
              <a:rPr lang="zh-CN" altLang="en-US" dirty="0">
                <a:solidFill>
                  <a:srgbClr val="0000FF"/>
                </a:solidFill>
                <a:latin typeface="黑体" pitchFamily="2" charset="-122"/>
                <a:ea typeface="黑体" pitchFamily="2" charset="-122"/>
              </a:rPr>
              <a:t>	操作列表</a:t>
            </a:r>
          </a:p>
          <a:p>
            <a:pPr marL="0" indent="0">
              <a:lnSpc>
                <a:spcPct val="150000"/>
              </a:lnSpc>
              <a:spcBef>
                <a:spcPts val="0"/>
              </a:spcBef>
              <a:buNone/>
            </a:pPr>
            <a:r>
              <a:rPr lang="en-US" altLang="zh-CN" dirty="0">
                <a:solidFill>
                  <a:srgbClr val="0000FF"/>
                </a:solidFill>
                <a:latin typeface="黑体" pitchFamily="2" charset="-122"/>
                <a:ea typeface="黑体" pitchFamily="2" charset="-122"/>
              </a:rPr>
              <a:t>§3.4 </a:t>
            </a:r>
            <a:r>
              <a:rPr lang="zh-CN" altLang="en-US" dirty="0">
                <a:solidFill>
                  <a:srgbClr val="0000FF"/>
                </a:solidFill>
                <a:latin typeface="黑体" pitchFamily="2" charset="-122"/>
                <a:ea typeface="黑体" pitchFamily="2" charset="-122"/>
              </a:rPr>
              <a:t>	字典</a:t>
            </a:r>
          </a:p>
          <a:p>
            <a:pPr marL="0" indent="0">
              <a:lnSpc>
                <a:spcPct val="150000"/>
              </a:lnSpc>
              <a:spcBef>
                <a:spcPts val="0"/>
              </a:spcBef>
              <a:buNone/>
            </a:pPr>
            <a:r>
              <a:rPr lang="en-US" altLang="zh-CN" dirty="0">
                <a:solidFill>
                  <a:srgbClr val="0000FF"/>
                </a:solidFill>
                <a:latin typeface="黑体" pitchFamily="2" charset="-122"/>
                <a:ea typeface="黑体" pitchFamily="2" charset="-122"/>
              </a:rPr>
              <a:t>§3.5 </a:t>
            </a:r>
            <a:r>
              <a:rPr lang="zh-CN" altLang="en-US" dirty="0">
                <a:solidFill>
                  <a:srgbClr val="0000FF"/>
                </a:solidFill>
                <a:latin typeface="黑体" pitchFamily="2" charset="-122"/>
                <a:ea typeface="黑体" pitchFamily="2" charset="-122"/>
              </a:rPr>
              <a:t>	元组</a:t>
            </a:r>
          </a:p>
          <a:p>
            <a:pPr marL="0" indent="0">
              <a:lnSpc>
                <a:spcPct val="150000"/>
              </a:lnSpc>
              <a:spcBef>
                <a:spcPts val="0"/>
              </a:spcBef>
              <a:buNone/>
            </a:pPr>
            <a:r>
              <a:rPr lang="en-US" altLang="zh-CN" dirty="0">
                <a:solidFill>
                  <a:srgbClr val="0000FF"/>
                </a:solidFill>
                <a:latin typeface="黑体" pitchFamily="2" charset="-122"/>
                <a:ea typeface="黑体" pitchFamily="2" charset="-122"/>
              </a:rPr>
              <a:t>§3.6 </a:t>
            </a:r>
            <a:r>
              <a:rPr lang="zh-CN" altLang="en-US" dirty="0">
                <a:solidFill>
                  <a:srgbClr val="0000FF"/>
                </a:solidFill>
                <a:latin typeface="黑体" pitchFamily="2" charset="-122"/>
                <a:ea typeface="黑体" pitchFamily="2" charset="-122"/>
              </a:rPr>
              <a:t>	集合</a:t>
            </a:r>
            <a:endParaRPr lang="en-US" altLang="zh-CN" dirty="0">
              <a:solidFill>
                <a:srgbClr val="0000FF"/>
              </a:solidFill>
              <a:latin typeface="黑体" pitchFamily="2" charset="-122"/>
              <a:ea typeface="黑体" pitchFamily="2" charset="-122"/>
            </a:endParaRPr>
          </a:p>
          <a:p>
            <a:pPr marL="0" indent="0">
              <a:lnSpc>
                <a:spcPct val="150000"/>
              </a:lnSpc>
              <a:spcBef>
                <a:spcPts val="0"/>
              </a:spcBef>
              <a:buNone/>
            </a:pPr>
            <a:r>
              <a:rPr lang="en-US" altLang="zh-CN" dirty="0">
                <a:solidFill>
                  <a:srgbClr val="0000FF"/>
                </a:solidFill>
                <a:latin typeface="黑体" pitchFamily="2" charset="-122"/>
                <a:ea typeface="黑体" pitchFamily="2" charset="-122"/>
              </a:rPr>
              <a:t>§3.7 </a:t>
            </a:r>
            <a:r>
              <a:rPr lang="zh-CN" altLang="en-US" dirty="0">
                <a:solidFill>
                  <a:srgbClr val="0000FF"/>
                </a:solidFill>
                <a:latin typeface="黑体" pitchFamily="2" charset="-122"/>
                <a:ea typeface="黑体" pitchFamily="2" charset="-122"/>
              </a:rPr>
              <a:t>综合应用</a:t>
            </a:r>
            <a:endParaRPr lang="zh-CN" altLang="en-US" dirty="0">
              <a:solidFill>
                <a:srgbClr val="0000FF"/>
              </a:solidFill>
              <a:latin typeface="+mn-ea"/>
            </a:endParaRPr>
          </a:p>
        </p:txBody>
      </p:sp>
      <p:sp>
        <p:nvSpPr>
          <p:cNvPr id="3" name="矩形 2"/>
          <p:cNvSpPr/>
          <p:nvPr/>
        </p:nvSpPr>
        <p:spPr>
          <a:xfrm>
            <a:off x="4158221" y="6309320"/>
            <a:ext cx="4572000" cy="338554"/>
          </a:xfrm>
          <a:prstGeom prst="rect">
            <a:avLst/>
          </a:prstGeom>
        </p:spPr>
        <p:txBody>
          <a:bodyPr>
            <a:spAutoFit/>
          </a:bodyPr>
          <a:lstStyle/>
          <a:p>
            <a:r>
              <a:rPr lang="zh-CN" altLang="en-US" sz="1600" dirty="0"/>
              <a:t>https://www.showmeai.tech/article-detail/77</a:t>
            </a:r>
          </a:p>
        </p:txBody>
      </p:sp>
    </p:spTree>
    <p:extLst>
      <p:ext uri="{BB962C8B-B14F-4D97-AF65-F5344CB8AC3E}">
        <p14:creationId xmlns:p14="http://schemas.microsoft.com/office/powerpoint/2010/main" val="355320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3978203" y="188640"/>
            <a:ext cx="3747847" cy="491844"/>
          </a:xfrm>
          <a:prstGeom prst="roundRect">
            <a:avLst>
              <a:gd name="adj" fmla="val 27696"/>
            </a:avLst>
          </a:prstGeom>
          <a:solidFill>
            <a:srgbClr val="FFC000"/>
          </a:solidFill>
          <a:ln w="38100" algn="ctr">
            <a:solidFill>
              <a:schemeClr val="accent1"/>
            </a:solidFill>
            <a:round/>
            <a:headEnd/>
            <a:tailEnd/>
          </a:ln>
        </p:spPr>
        <p:txBody>
          <a:bodyPr anchor="ctr" anchorCtr="0"/>
          <a:lstStyle/>
          <a:p>
            <a:pPr algn="ctr">
              <a:lnSpc>
                <a:spcPct val="150000"/>
              </a:lnSpc>
              <a:spcBef>
                <a:spcPts val="0"/>
              </a:spcBef>
            </a:pPr>
            <a:r>
              <a:rPr lang="en-US" altLang="zh-CN" sz="2800" dirty="0">
                <a:solidFill>
                  <a:srgbClr val="0000FF"/>
                </a:solidFill>
                <a:latin typeface="黑体" pitchFamily="2" charset="-122"/>
                <a:ea typeface="黑体" pitchFamily="2" charset="-122"/>
              </a:rPr>
              <a:t>§3.6 </a:t>
            </a:r>
            <a:r>
              <a:rPr lang="zh-CN" altLang="en-US" sz="2800" dirty="0">
                <a:solidFill>
                  <a:srgbClr val="0000FF"/>
                </a:solidFill>
                <a:latin typeface="黑体" pitchFamily="2" charset="-122"/>
                <a:ea typeface="黑体" pitchFamily="2" charset="-122"/>
              </a:rPr>
              <a:t>集合</a:t>
            </a:r>
          </a:p>
        </p:txBody>
      </p:sp>
      <p:sp>
        <p:nvSpPr>
          <p:cNvPr id="15" name="文本框 3"/>
          <p:cNvSpPr txBox="1">
            <a:spLocks noChangeArrowheads="1"/>
          </p:cNvSpPr>
          <p:nvPr/>
        </p:nvSpPr>
        <p:spPr bwMode="auto">
          <a:xfrm>
            <a:off x="2574045" y="800710"/>
            <a:ext cx="69847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60000"/>
                    <a:lumOff val="40000"/>
                  </a:schemeClr>
                </a:solidFill>
              </a:rPr>
              <a:t>   集合用来存放一组无序且互不相同的元素。</a:t>
            </a:r>
            <a:endParaRPr lang="en-US" altLang="zh-CN" sz="2400" dirty="0">
              <a:solidFill>
                <a:schemeClr val="tx1">
                  <a:lumMod val="60000"/>
                  <a:lumOff val="40000"/>
                </a:schemeClr>
              </a:solidFill>
            </a:endParaRPr>
          </a:p>
          <a:p>
            <a:r>
              <a:rPr lang="en-US" altLang="zh-CN" sz="2400" dirty="0">
                <a:solidFill>
                  <a:schemeClr val="tx1">
                    <a:lumMod val="60000"/>
                    <a:lumOff val="40000"/>
                  </a:schemeClr>
                </a:solidFill>
                <a:latin typeface="Times New Roman" panose="02020603050405020304" pitchFamily="18" charset="0"/>
                <a:cs typeface="Times New Roman" panose="02020603050405020304" pitchFamily="18" charset="0"/>
              </a:rPr>
              <a:t>   </a:t>
            </a:r>
            <a:r>
              <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rPr>
              <a:t>组成集合的元素必须是不可变类型。</a:t>
            </a:r>
          </a:p>
        </p:txBody>
      </p:sp>
      <p:sp>
        <p:nvSpPr>
          <p:cNvPr id="5" name="文本框 3"/>
          <p:cNvSpPr txBox="1">
            <a:spLocks noChangeArrowheads="1"/>
          </p:cNvSpPr>
          <p:nvPr/>
        </p:nvSpPr>
        <p:spPr bwMode="auto">
          <a:xfrm>
            <a:off x="3618161" y="1758726"/>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60000"/>
                    <a:lumOff val="40000"/>
                  </a:schemeClr>
                </a:solidFill>
              </a:rPr>
              <a:t>   集合</a:t>
            </a:r>
            <a:r>
              <a:rPr lang="en-US" altLang="zh-CN" sz="2400" dirty="0">
                <a:solidFill>
                  <a:schemeClr val="tx1">
                    <a:lumMod val="60000"/>
                    <a:lumOff val="40000"/>
                  </a:schemeClr>
                </a:solidFill>
              </a:rPr>
              <a:t>(set)</a:t>
            </a:r>
            <a:r>
              <a:rPr lang="zh-CN" altLang="en-US" sz="2400" dirty="0">
                <a:solidFill>
                  <a:schemeClr val="tx1">
                    <a:lumMod val="60000"/>
                    <a:lumOff val="40000"/>
                  </a:schemeClr>
                </a:solidFill>
              </a:rPr>
              <a:t>的</a:t>
            </a:r>
            <a:r>
              <a:rPr lang="en-US" altLang="zh-CN" sz="2400" dirty="0">
                <a:solidFill>
                  <a:schemeClr val="tx1">
                    <a:lumMod val="60000"/>
                    <a:lumOff val="40000"/>
                  </a:schemeClr>
                </a:solidFill>
              </a:rPr>
              <a:t>4</a:t>
            </a:r>
            <a:r>
              <a:rPr lang="zh-CN" altLang="en-US" sz="2400" dirty="0">
                <a:solidFill>
                  <a:schemeClr val="tx1">
                    <a:lumMod val="60000"/>
                    <a:lumOff val="40000"/>
                  </a:schemeClr>
                </a:solidFill>
              </a:rPr>
              <a:t>个特性</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2118502" y="3208551"/>
            <a:ext cx="1584176" cy="936105"/>
            <a:chOff x="1763688" y="2600907"/>
            <a:chExt cx="1584176" cy="936105"/>
          </a:xfrm>
        </p:grpSpPr>
        <p:sp>
          <p:nvSpPr>
            <p:cNvPr id="4" name="矩形 3"/>
            <p:cNvSpPr/>
            <p:nvPr/>
          </p:nvSpPr>
          <p:spPr bwMode="auto">
            <a:xfrm>
              <a:off x="1763688" y="2960948"/>
              <a:ext cx="1584176"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zh-CN" altLang="en-US" sz="2400" b="1" dirty="0">
                  <a:latin typeface="方正舒体" panose="02010601030101010101" pitchFamily="2" charset="-122"/>
                  <a:ea typeface="方正舒体" panose="02010601030101010101" pitchFamily="2" charset="-122"/>
                </a:rPr>
                <a:t>无序</a:t>
              </a:r>
            </a:p>
          </p:txBody>
        </p:sp>
        <p:sp>
          <p:nvSpPr>
            <p:cNvPr id="6" name="流程图: 顺序访问存储器 5"/>
            <p:cNvSpPr/>
            <p:nvPr/>
          </p:nvSpPr>
          <p:spPr bwMode="auto">
            <a:xfrm>
              <a:off x="1800824" y="2600907"/>
              <a:ext cx="432048" cy="439811"/>
            </a:xfrm>
            <a:prstGeom prst="flowChartMagneticTap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7" name="太阳形 6"/>
            <p:cNvSpPr/>
            <p:nvPr/>
          </p:nvSpPr>
          <p:spPr bwMode="auto">
            <a:xfrm>
              <a:off x="1853698" y="2665490"/>
              <a:ext cx="342038" cy="280269"/>
            </a:xfrm>
            <a:prstGeom prst="sun">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grpSp>
      <p:grpSp>
        <p:nvGrpSpPr>
          <p:cNvPr id="11" name="组合 10"/>
          <p:cNvGrpSpPr/>
          <p:nvPr/>
        </p:nvGrpSpPr>
        <p:grpSpPr>
          <a:xfrm>
            <a:off x="3918702" y="3208551"/>
            <a:ext cx="1836204" cy="936105"/>
            <a:chOff x="1763688" y="2600907"/>
            <a:chExt cx="1836204" cy="936105"/>
          </a:xfrm>
        </p:grpSpPr>
        <p:sp>
          <p:nvSpPr>
            <p:cNvPr id="12" name="矩形 11"/>
            <p:cNvSpPr/>
            <p:nvPr/>
          </p:nvSpPr>
          <p:spPr bwMode="auto">
            <a:xfrm>
              <a:off x="1763688" y="2960948"/>
              <a:ext cx="183620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zh-CN" altLang="en-US" sz="2400" b="1" dirty="0">
                  <a:latin typeface="方正舒体" panose="02010601030101010101" pitchFamily="2" charset="-122"/>
                  <a:ea typeface="方正舒体" panose="02010601030101010101" pitchFamily="2" charset="-122"/>
                </a:rPr>
                <a:t>不可更改</a:t>
              </a:r>
            </a:p>
          </p:txBody>
        </p:sp>
        <p:sp>
          <p:nvSpPr>
            <p:cNvPr id="13" name="流程图: 顺序访问存储器 12"/>
            <p:cNvSpPr/>
            <p:nvPr/>
          </p:nvSpPr>
          <p:spPr bwMode="auto">
            <a:xfrm>
              <a:off x="1800824" y="2600907"/>
              <a:ext cx="432048" cy="439811"/>
            </a:xfrm>
            <a:prstGeom prst="flowChartMagneticTap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14" name="太阳形 13"/>
            <p:cNvSpPr/>
            <p:nvPr/>
          </p:nvSpPr>
          <p:spPr bwMode="auto">
            <a:xfrm>
              <a:off x="1853698" y="2665490"/>
              <a:ext cx="342038" cy="280269"/>
            </a:xfrm>
            <a:prstGeom prst="sun">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grpSp>
      <p:grpSp>
        <p:nvGrpSpPr>
          <p:cNvPr id="16" name="组合 15"/>
          <p:cNvGrpSpPr/>
          <p:nvPr/>
        </p:nvGrpSpPr>
        <p:grpSpPr>
          <a:xfrm>
            <a:off x="5952928" y="3192662"/>
            <a:ext cx="1836204" cy="936105"/>
            <a:chOff x="1763688" y="2600907"/>
            <a:chExt cx="1836204" cy="936105"/>
          </a:xfrm>
        </p:grpSpPr>
        <p:sp>
          <p:nvSpPr>
            <p:cNvPr id="17" name="矩形 16"/>
            <p:cNvSpPr/>
            <p:nvPr/>
          </p:nvSpPr>
          <p:spPr bwMode="auto">
            <a:xfrm>
              <a:off x="1763688" y="2960948"/>
              <a:ext cx="183620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zh-CN" altLang="en-US" sz="2400" b="1" dirty="0">
                  <a:latin typeface="方正舒体" panose="02010601030101010101" pitchFamily="2" charset="-122"/>
                  <a:ea typeface="方正舒体" panose="02010601030101010101" pitchFamily="2" charset="-122"/>
                </a:rPr>
                <a:t>无类型要求</a:t>
              </a:r>
            </a:p>
          </p:txBody>
        </p:sp>
        <p:sp>
          <p:nvSpPr>
            <p:cNvPr id="18" name="流程图: 顺序访问存储器 17"/>
            <p:cNvSpPr/>
            <p:nvPr/>
          </p:nvSpPr>
          <p:spPr bwMode="auto">
            <a:xfrm>
              <a:off x="1800824" y="2600907"/>
              <a:ext cx="432048" cy="439811"/>
            </a:xfrm>
            <a:prstGeom prst="flowChartMagneticTap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19" name="太阳形 18"/>
            <p:cNvSpPr/>
            <p:nvPr/>
          </p:nvSpPr>
          <p:spPr bwMode="auto">
            <a:xfrm>
              <a:off x="1853698" y="2665490"/>
              <a:ext cx="342038" cy="280269"/>
            </a:xfrm>
            <a:prstGeom prst="sun">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grpSp>
      <p:grpSp>
        <p:nvGrpSpPr>
          <p:cNvPr id="20" name="组合 19"/>
          <p:cNvGrpSpPr/>
          <p:nvPr/>
        </p:nvGrpSpPr>
        <p:grpSpPr>
          <a:xfrm>
            <a:off x="7995673" y="3180309"/>
            <a:ext cx="1584176" cy="936105"/>
            <a:chOff x="1763688" y="2600907"/>
            <a:chExt cx="1584176" cy="936105"/>
          </a:xfrm>
        </p:grpSpPr>
        <p:sp>
          <p:nvSpPr>
            <p:cNvPr id="21" name="矩形 20"/>
            <p:cNvSpPr/>
            <p:nvPr/>
          </p:nvSpPr>
          <p:spPr bwMode="auto">
            <a:xfrm>
              <a:off x="1763688" y="2960948"/>
              <a:ext cx="1584176"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zh-CN" altLang="en-US" sz="2400" b="1" dirty="0">
                  <a:latin typeface="方正舒体" panose="02010601030101010101" pitchFamily="2" charset="-122"/>
                  <a:ea typeface="方正舒体" panose="02010601030101010101" pitchFamily="2" charset="-122"/>
                </a:rPr>
                <a:t>唯一性</a:t>
              </a:r>
            </a:p>
          </p:txBody>
        </p:sp>
        <p:sp>
          <p:nvSpPr>
            <p:cNvPr id="22" name="流程图: 顺序访问存储器 21"/>
            <p:cNvSpPr/>
            <p:nvPr/>
          </p:nvSpPr>
          <p:spPr bwMode="auto">
            <a:xfrm>
              <a:off x="1800824" y="2600907"/>
              <a:ext cx="432048" cy="439811"/>
            </a:xfrm>
            <a:prstGeom prst="flowChartMagneticTap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23" name="太阳形 22"/>
            <p:cNvSpPr/>
            <p:nvPr/>
          </p:nvSpPr>
          <p:spPr bwMode="auto">
            <a:xfrm>
              <a:off x="1853698" y="2665490"/>
              <a:ext cx="342038" cy="280269"/>
            </a:xfrm>
            <a:prstGeom prst="sun">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grpSp>
      <p:sp>
        <p:nvSpPr>
          <p:cNvPr id="24" name="文本框 3"/>
          <p:cNvSpPr txBox="1">
            <a:spLocks noChangeArrowheads="1"/>
          </p:cNvSpPr>
          <p:nvPr/>
        </p:nvSpPr>
        <p:spPr bwMode="auto">
          <a:xfrm>
            <a:off x="1997983" y="4365535"/>
            <a:ext cx="1812709" cy="84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pPr>
            <a:r>
              <a:rPr lang="zh-CN" altLang="en-US" sz="2000" dirty="0">
                <a:solidFill>
                  <a:schemeClr val="tx1">
                    <a:lumMod val="60000"/>
                    <a:lumOff val="40000"/>
                  </a:schemeClr>
                </a:solidFill>
              </a:rPr>
              <a:t>集合内的元素数据没有顺序</a:t>
            </a:r>
            <a:endParaRPr lang="zh-CN" altLang="en-US" sz="20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25" name="文本框 3"/>
          <p:cNvSpPr txBox="1">
            <a:spLocks noChangeArrowheads="1"/>
          </p:cNvSpPr>
          <p:nvPr/>
        </p:nvSpPr>
        <p:spPr bwMode="auto">
          <a:xfrm>
            <a:off x="3948470" y="4379884"/>
            <a:ext cx="1812709" cy="84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pPr>
            <a:r>
              <a:rPr lang="zh-CN" altLang="en-US" sz="2000" dirty="0">
                <a:solidFill>
                  <a:schemeClr val="tx1">
                    <a:lumMod val="60000"/>
                    <a:lumOff val="40000"/>
                  </a:schemeClr>
                </a:solidFill>
              </a:rPr>
              <a:t>集合内的元素不可更改</a:t>
            </a:r>
            <a:endParaRPr lang="zh-CN" altLang="en-US" sz="20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26" name="文本框 3"/>
          <p:cNvSpPr txBox="1">
            <a:spLocks noChangeArrowheads="1"/>
          </p:cNvSpPr>
          <p:nvPr/>
        </p:nvSpPr>
        <p:spPr bwMode="auto">
          <a:xfrm>
            <a:off x="5976425" y="4404590"/>
            <a:ext cx="1812709"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pPr>
            <a:r>
              <a:rPr lang="zh-CN" altLang="en-US" sz="2000" dirty="0">
                <a:solidFill>
                  <a:schemeClr val="tx1">
                    <a:lumMod val="60000"/>
                    <a:lumOff val="40000"/>
                  </a:schemeClr>
                </a:solidFill>
              </a:rPr>
              <a:t>集合内的元素可以是各种类型的</a:t>
            </a:r>
            <a:endParaRPr lang="zh-CN" altLang="en-US" sz="20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27" name="文本框 3"/>
          <p:cNvSpPr txBox="1">
            <a:spLocks noChangeArrowheads="1"/>
          </p:cNvSpPr>
          <p:nvPr/>
        </p:nvSpPr>
        <p:spPr bwMode="auto">
          <a:xfrm>
            <a:off x="7913703" y="4404590"/>
            <a:ext cx="1812709" cy="84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pPr>
            <a:r>
              <a:rPr lang="zh-CN" altLang="en-US" sz="2000" dirty="0">
                <a:solidFill>
                  <a:schemeClr val="tx1">
                    <a:lumMod val="60000"/>
                    <a:lumOff val="40000"/>
                  </a:schemeClr>
                </a:solidFill>
              </a:rPr>
              <a:t>集合不允许有重复的元素</a:t>
            </a:r>
            <a:endParaRPr lang="zh-CN" altLang="en-US" sz="20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0" name="矩形 9"/>
          <p:cNvSpPr/>
          <p:nvPr/>
        </p:nvSpPr>
        <p:spPr>
          <a:xfrm>
            <a:off x="2392168" y="2386734"/>
            <a:ext cx="6725479" cy="461665"/>
          </a:xfrm>
          <a:prstGeom prst="rect">
            <a:avLst/>
          </a:prstGeom>
          <a:solidFill>
            <a:schemeClr val="accent3">
              <a:lumMod val="95000"/>
            </a:schemeClr>
          </a:solidFill>
        </p:spPr>
        <p:txBody>
          <a:bodyPr wrap="square">
            <a:spAutoFit/>
          </a:bodyPr>
          <a:lstStyle/>
          <a:p>
            <a:pPr algn="ctr"/>
            <a:r>
              <a:rPr lang="zh-CN" altLang="en-US" sz="2400" dirty="0"/>
              <a:t>set3 = {'西', '南', '北', '东', '左', '右'}</a:t>
            </a:r>
          </a:p>
        </p:txBody>
      </p:sp>
    </p:spTree>
    <p:extLst>
      <p:ext uri="{BB962C8B-B14F-4D97-AF65-F5344CB8AC3E}">
        <p14:creationId xmlns:p14="http://schemas.microsoft.com/office/powerpoint/2010/main" val="418691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24" grpId="0"/>
      <p:bldP spid="25" grpId="0"/>
      <p:bldP spid="26" grpId="0"/>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3"/>
          <p:cNvSpPr txBox="1">
            <a:spLocks noChangeArrowheads="1"/>
          </p:cNvSpPr>
          <p:nvPr/>
        </p:nvSpPr>
        <p:spPr bwMode="auto">
          <a:xfrm>
            <a:off x="2033985" y="908722"/>
            <a:ext cx="3060340" cy="461665"/>
          </a:xfrm>
          <a:prstGeom prst="rect">
            <a:avLst/>
          </a:prstGeom>
          <a:solidFill>
            <a:srgbClr val="FFFF00"/>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集合的创建与访问</a:t>
            </a:r>
          </a:p>
        </p:txBody>
      </p:sp>
      <p:sp>
        <p:nvSpPr>
          <p:cNvPr id="5" name="文本框 3"/>
          <p:cNvSpPr txBox="1">
            <a:spLocks noChangeArrowheads="1"/>
          </p:cNvSpPr>
          <p:nvPr/>
        </p:nvSpPr>
        <p:spPr bwMode="auto">
          <a:xfrm>
            <a:off x="1986075" y="1448782"/>
            <a:ext cx="36364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60000"/>
                    <a:lumOff val="40000"/>
                  </a:schemeClr>
                </a:solidFill>
              </a:rPr>
              <a:t>   </a:t>
            </a:r>
            <a:r>
              <a:rPr lang="en-US" altLang="zh-CN" sz="2400" dirty="0">
                <a:solidFill>
                  <a:schemeClr val="tx1">
                    <a:lumMod val="60000"/>
                    <a:lumOff val="40000"/>
                  </a:schemeClr>
                </a:solidFill>
              </a:rPr>
              <a:t>(1) </a:t>
            </a:r>
            <a:r>
              <a:rPr lang="zh-CN" altLang="en-US" sz="2400" b="1" dirty="0">
                <a:solidFill>
                  <a:schemeClr val="tx1">
                    <a:lumMod val="60000"/>
                    <a:lumOff val="40000"/>
                  </a:schemeClr>
                </a:solidFill>
              </a:rPr>
              <a:t>直接创建集合</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6" name="文本框 3"/>
          <p:cNvSpPr txBox="1">
            <a:spLocks noChangeArrowheads="1"/>
          </p:cNvSpPr>
          <p:nvPr/>
        </p:nvSpPr>
        <p:spPr bwMode="auto">
          <a:xfrm>
            <a:off x="1986075" y="3203403"/>
            <a:ext cx="4116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60000"/>
                    <a:lumOff val="40000"/>
                  </a:schemeClr>
                </a:solidFill>
              </a:rPr>
              <a:t>   </a:t>
            </a:r>
            <a:r>
              <a:rPr lang="en-US" altLang="zh-CN" sz="2400" dirty="0">
                <a:solidFill>
                  <a:schemeClr val="tx1">
                    <a:lumMod val="60000"/>
                    <a:lumOff val="40000"/>
                  </a:schemeClr>
                </a:solidFill>
              </a:rPr>
              <a:t>(2) </a:t>
            </a:r>
            <a:r>
              <a:rPr lang="zh-CN" altLang="en-US" sz="2400" dirty="0">
                <a:solidFill>
                  <a:schemeClr val="tx1">
                    <a:lumMod val="60000"/>
                    <a:lumOff val="40000"/>
                  </a:schemeClr>
                </a:solidFill>
              </a:rPr>
              <a:t>使用</a:t>
            </a:r>
            <a:r>
              <a:rPr lang="en-US" altLang="zh-CN" sz="2400" dirty="0">
                <a:solidFill>
                  <a:schemeClr val="tx1">
                    <a:lumMod val="60000"/>
                    <a:lumOff val="40000"/>
                  </a:schemeClr>
                </a:solidFill>
              </a:rPr>
              <a:t>set()</a:t>
            </a:r>
            <a:r>
              <a:rPr lang="zh-CN" altLang="en-US" sz="2400" dirty="0">
                <a:solidFill>
                  <a:schemeClr val="tx1">
                    <a:lumMod val="60000"/>
                    <a:lumOff val="40000"/>
                  </a:schemeClr>
                </a:solidFill>
              </a:rPr>
              <a:t>函数</a:t>
            </a:r>
            <a:r>
              <a:rPr lang="zh-CN" altLang="en-US" sz="2400" b="1" dirty="0">
                <a:solidFill>
                  <a:schemeClr val="tx1">
                    <a:lumMod val="60000"/>
                    <a:lumOff val="40000"/>
                  </a:schemeClr>
                </a:solidFill>
              </a:rPr>
              <a:t>创建集合</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7" name="文本框 3"/>
          <p:cNvSpPr txBox="1">
            <a:spLocks noChangeArrowheads="1"/>
          </p:cNvSpPr>
          <p:nvPr/>
        </p:nvSpPr>
        <p:spPr bwMode="auto">
          <a:xfrm>
            <a:off x="3392762" y="1910447"/>
            <a:ext cx="3861805" cy="461665"/>
          </a:xfrm>
          <a:prstGeom prst="rect">
            <a:avLst/>
          </a:prstGeom>
          <a:solidFill>
            <a:srgbClr val="FFFF00"/>
          </a:solidFill>
          <a:ln>
            <a:solidFill>
              <a:srgbClr val="66FF99"/>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dirty="0">
                <a:solidFill>
                  <a:schemeClr val="tx1">
                    <a:lumMod val="60000"/>
                    <a:lumOff val="40000"/>
                  </a:schemeClr>
                </a:solidFill>
              </a:rPr>
              <a:t>{</a:t>
            </a:r>
            <a:r>
              <a:rPr lang="zh-CN" altLang="en-US" sz="2400" dirty="0">
                <a:solidFill>
                  <a:schemeClr val="tx1">
                    <a:lumMod val="60000"/>
                    <a:lumOff val="40000"/>
                  </a:schemeClr>
                </a:solidFill>
              </a:rPr>
              <a:t>元素</a:t>
            </a:r>
            <a:r>
              <a:rPr lang="en-US" altLang="zh-CN" sz="2400" dirty="0">
                <a:solidFill>
                  <a:schemeClr val="tx1">
                    <a:lumMod val="60000"/>
                    <a:lumOff val="40000"/>
                  </a:schemeClr>
                </a:solidFill>
              </a:rPr>
              <a:t>1</a:t>
            </a:r>
            <a:r>
              <a:rPr lang="zh-CN" altLang="en-US" sz="2400" dirty="0">
                <a:solidFill>
                  <a:schemeClr val="tx1">
                    <a:lumMod val="60000"/>
                    <a:lumOff val="40000"/>
                  </a:schemeClr>
                </a:solidFill>
              </a:rPr>
              <a:t>，元素</a:t>
            </a:r>
            <a:r>
              <a:rPr lang="en-US" altLang="zh-CN" sz="2400" dirty="0">
                <a:solidFill>
                  <a:schemeClr val="tx1">
                    <a:lumMod val="60000"/>
                    <a:lumOff val="40000"/>
                  </a:schemeClr>
                </a:solidFill>
              </a:rPr>
              <a:t>2</a:t>
            </a:r>
            <a:r>
              <a:rPr lang="zh-CN" altLang="en-US" sz="2400" dirty="0">
                <a:solidFill>
                  <a:schemeClr val="tx1">
                    <a:lumMod val="60000"/>
                    <a:lumOff val="40000"/>
                  </a:schemeClr>
                </a:solidFill>
              </a:rPr>
              <a:t>，</a:t>
            </a:r>
            <a:r>
              <a:rPr lang="en-US" altLang="zh-CN" sz="2400" dirty="0">
                <a:solidFill>
                  <a:schemeClr val="tx1">
                    <a:lumMod val="60000"/>
                    <a:lumOff val="40000"/>
                  </a:schemeClr>
                </a:solidFill>
              </a:rPr>
              <a:t>…}</a:t>
            </a:r>
            <a:endParaRPr lang="zh-CN" altLang="en-US" sz="2400" b="1" dirty="0">
              <a:solidFill>
                <a:schemeClr val="tx1">
                  <a:lumMod val="60000"/>
                  <a:lumOff val="40000"/>
                </a:schemeClr>
              </a:solidFill>
            </a:endParaRPr>
          </a:p>
        </p:txBody>
      </p:sp>
      <p:sp>
        <p:nvSpPr>
          <p:cNvPr id="8" name="文本框 3"/>
          <p:cNvSpPr txBox="1">
            <a:spLocks noChangeArrowheads="1"/>
          </p:cNvSpPr>
          <p:nvPr/>
        </p:nvSpPr>
        <p:spPr bwMode="auto">
          <a:xfrm>
            <a:off x="3392761" y="3718530"/>
            <a:ext cx="3861804" cy="461665"/>
          </a:xfrm>
          <a:prstGeom prst="rect">
            <a:avLst/>
          </a:prstGeom>
          <a:solidFill>
            <a:srgbClr val="FFFF00"/>
          </a:solidFill>
          <a:ln>
            <a:solidFill>
              <a:srgbClr val="66FF99"/>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s1=set( “hello, world!” )</a:t>
            </a:r>
            <a:endParaRPr lang="zh-CN" altLang="en-US" sz="2400" b="1" dirty="0">
              <a:solidFill>
                <a:schemeClr val="tx1">
                  <a:lumMod val="60000"/>
                  <a:lumOff val="40000"/>
                </a:schemeClr>
              </a:solidFill>
            </a:endParaRPr>
          </a:p>
        </p:txBody>
      </p:sp>
      <p:sp>
        <p:nvSpPr>
          <p:cNvPr id="13" name="文本框 3"/>
          <p:cNvSpPr txBox="1">
            <a:spLocks noChangeArrowheads="1"/>
          </p:cNvSpPr>
          <p:nvPr/>
        </p:nvSpPr>
        <p:spPr bwMode="auto">
          <a:xfrm>
            <a:off x="2018870" y="4756466"/>
            <a:ext cx="2895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60000"/>
                    <a:lumOff val="40000"/>
                  </a:schemeClr>
                </a:solidFill>
              </a:rPr>
              <a:t>   </a:t>
            </a:r>
            <a:r>
              <a:rPr lang="en-US" altLang="zh-CN" sz="2400" dirty="0">
                <a:solidFill>
                  <a:schemeClr val="tx1">
                    <a:lumMod val="60000"/>
                    <a:lumOff val="40000"/>
                  </a:schemeClr>
                </a:solidFill>
              </a:rPr>
              <a:t>(3) </a:t>
            </a:r>
            <a:r>
              <a:rPr lang="zh-CN" altLang="en-US" sz="2400" b="1" dirty="0">
                <a:solidFill>
                  <a:schemeClr val="tx1">
                    <a:lumMod val="60000"/>
                    <a:lumOff val="40000"/>
                  </a:schemeClr>
                </a:solidFill>
              </a:rPr>
              <a:t>创建空集合</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6" name="文本框 3"/>
          <p:cNvSpPr txBox="1">
            <a:spLocks noChangeArrowheads="1"/>
          </p:cNvSpPr>
          <p:nvPr/>
        </p:nvSpPr>
        <p:spPr bwMode="auto">
          <a:xfrm>
            <a:off x="3425556" y="5271593"/>
            <a:ext cx="1668771" cy="461665"/>
          </a:xfrm>
          <a:prstGeom prst="rect">
            <a:avLst/>
          </a:prstGeom>
          <a:solidFill>
            <a:srgbClr val="FFFF00"/>
          </a:solidFill>
          <a:ln>
            <a:solidFill>
              <a:srgbClr val="66FF99"/>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s2=set()</a:t>
            </a:r>
            <a:endParaRPr lang="zh-CN" altLang="en-US" sz="2400" b="1" dirty="0">
              <a:solidFill>
                <a:schemeClr val="tx1">
                  <a:lumMod val="60000"/>
                  <a:lumOff val="40000"/>
                </a:schemeClr>
              </a:solidFill>
            </a:endParaRPr>
          </a:p>
        </p:txBody>
      </p:sp>
      <p:sp>
        <p:nvSpPr>
          <p:cNvPr id="19" name="文本框 3"/>
          <p:cNvSpPr txBox="1">
            <a:spLocks noChangeArrowheads="1"/>
          </p:cNvSpPr>
          <p:nvPr/>
        </p:nvSpPr>
        <p:spPr bwMode="auto">
          <a:xfrm>
            <a:off x="5259649" y="5271591"/>
            <a:ext cx="45951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tx1">
                    <a:lumMod val="60000"/>
                    <a:lumOff val="40000"/>
                  </a:schemeClr>
                </a:solidFill>
              </a:rPr>
              <a:t>不带参数的</a:t>
            </a:r>
            <a:r>
              <a:rPr lang="en-US" altLang="zh-CN" sz="2000" b="1" dirty="0">
                <a:solidFill>
                  <a:schemeClr val="tx1">
                    <a:lumMod val="60000"/>
                    <a:lumOff val="40000"/>
                  </a:schemeClr>
                </a:solidFill>
              </a:rPr>
              <a:t>set()</a:t>
            </a:r>
            <a:r>
              <a:rPr lang="zh-CN" altLang="en-US" sz="2000" b="1" dirty="0">
                <a:solidFill>
                  <a:schemeClr val="tx1">
                    <a:lumMod val="60000"/>
                    <a:lumOff val="40000"/>
                  </a:schemeClr>
                </a:solidFill>
              </a:rPr>
              <a:t>函数才能创建空</a:t>
            </a:r>
            <a:r>
              <a:rPr lang="zh-CN" altLang="en-US" sz="2000" dirty="0">
                <a:solidFill>
                  <a:schemeClr val="tx1">
                    <a:lumMod val="60000"/>
                    <a:lumOff val="40000"/>
                  </a:schemeClr>
                </a:solidFill>
              </a:rPr>
              <a:t>集合。</a:t>
            </a:r>
            <a:endParaRPr lang="zh-CN" altLang="en-US" sz="20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4" name="文本框 3"/>
          <p:cNvSpPr txBox="1">
            <a:spLocks noChangeArrowheads="1"/>
          </p:cNvSpPr>
          <p:nvPr/>
        </p:nvSpPr>
        <p:spPr bwMode="auto">
          <a:xfrm>
            <a:off x="3026064" y="4157051"/>
            <a:ext cx="58846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chemeClr val="tx1">
                    <a:lumMod val="60000"/>
                    <a:lumOff val="40000"/>
                  </a:schemeClr>
                </a:solidFill>
              </a:rPr>
              <a:t>set()</a:t>
            </a:r>
            <a:r>
              <a:rPr lang="zh-CN" altLang="en-US" sz="2000" b="1" dirty="0">
                <a:solidFill>
                  <a:schemeClr val="tx1">
                    <a:lumMod val="60000"/>
                    <a:lumOff val="40000"/>
                  </a:schemeClr>
                </a:solidFill>
              </a:rPr>
              <a:t>函数在序列转换成集合时会自动去掉重复项。</a:t>
            </a:r>
            <a:endParaRPr lang="zh-CN" altLang="en-US" sz="20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20" name="文本框 3"/>
          <p:cNvSpPr txBox="1">
            <a:spLocks noChangeArrowheads="1"/>
          </p:cNvSpPr>
          <p:nvPr/>
        </p:nvSpPr>
        <p:spPr bwMode="auto">
          <a:xfrm>
            <a:off x="3026061" y="2499846"/>
            <a:ext cx="6352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tx1">
                    <a:lumMod val="60000"/>
                    <a:lumOff val="40000"/>
                  </a:schemeClr>
                </a:solidFill>
              </a:rPr>
              <a:t>元素必是不可变的，元素与元素间也要保证互不相同。</a:t>
            </a:r>
            <a:endParaRPr lang="zh-CN" altLang="en-US" sz="20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15" name="AutoShape 11"/>
          <p:cNvSpPr>
            <a:spLocks noChangeArrowheads="1"/>
          </p:cNvSpPr>
          <p:nvPr/>
        </p:nvSpPr>
        <p:spPr bwMode="gray">
          <a:xfrm>
            <a:off x="3978203" y="188640"/>
            <a:ext cx="3747847" cy="491844"/>
          </a:xfrm>
          <a:prstGeom prst="roundRect">
            <a:avLst>
              <a:gd name="adj" fmla="val 27696"/>
            </a:avLst>
          </a:prstGeom>
          <a:solidFill>
            <a:srgbClr val="FFC000"/>
          </a:solidFill>
          <a:ln w="38100" algn="ctr">
            <a:solidFill>
              <a:schemeClr val="accent1"/>
            </a:solidFill>
            <a:round/>
            <a:headEnd/>
            <a:tailEnd/>
          </a:ln>
        </p:spPr>
        <p:txBody>
          <a:bodyPr anchor="ctr" anchorCtr="0"/>
          <a:lstStyle/>
          <a:p>
            <a:pPr algn="ctr">
              <a:lnSpc>
                <a:spcPct val="150000"/>
              </a:lnSpc>
              <a:spcBef>
                <a:spcPts val="0"/>
              </a:spcBef>
            </a:pPr>
            <a:r>
              <a:rPr lang="en-US" altLang="zh-CN" sz="2800" dirty="0">
                <a:solidFill>
                  <a:srgbClr val="0000FF"/>
                </a:solidFill>
                <a:latin typeface="黑体" pitchFamily="2" charset="-122"/>
                <a:ea typeface="黑体" pitchFamily="2" charset="-122"/>
              </a:rPr>
              <a:t>§3.6 </a:t>
            </a:r>
            <a:r>
              <a:rPr lang="zh-CN" altLang="en-US" sz="2800" dirty="0">
                <a:solidFill>
                  <a:srgbClr val="0000FF"/>
                </a:solidFill>
                <a:latin typeface="黑体" pitchFamily="2" charset="-122"/>
                <a:ea typeface="黑体" pitchFamily="2" charset="-122"/>
              </a:rPr>
              <a:t>集合</a:t>
            </a:r>
          </a:p>
        </p:txBody>
      </p:sp>
    </p:spTree>
    <p:extLst>
      <p:ext uri="{BB962C8B-B14F-4D97-AF65-F5344CB8AC3E}">
        <p14:creationId xmlns:p14="http://schemas.microsoft.com/office/powerpoint/2010/main" val="280069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p:bldP spid="6" grpId="0"/>
      <p:bldP spid="7" grpId="0" animBg="1"/>
      <p:bldP spid="8" grpId="0" animBg="1"/>
      <p:bldP spid="13" grpId="0"/>
      <p:bldP spid="16" grpId="0" animBg="1"/>
      <p:bldP spid="19" grpId="0"/>
      <p:bldP spid="14"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10051" y="2024846"/>
            <a:ext cx="6488361" cy="2554545"/>
          </a:xfrm>
          <a:prstGeom prst="rect">
            <a:avLst/>
          </a:prstGeom>
          <a:solidFill>
            <a:srgbClr val="FFFF00"/>
          </a:solidFill>
          <a:ln w="28575">
            <a:solidFill>
              <a:schemeClr val="accent1"/>
            </a:solidFill>
          </a:ln>
        </p:spPr>
        <p:txBody>
          <a:bodyPr wrap="square">
            <a:spAutoFit/>
          </a:bodyPr>
          <a:lstStyle/>
          <a:p>
            <a:r>
              <a:rPr lang="en-US" altLang="zh-CN" sz="2000" dirty="0">
                <a:solidFill>
                  <a:srgbClr val="0000FF"/>
                </a:solidFill>
                <a:latin typeface="Consolas" panose="020B0609020204030204" pitchFamily="49" charset="0"/>
              </a:rPr>
              <a:t>import</a:t>
            </a:r>
            <a:r>
              <a:rPr lang="en-US" altLang="zh-CN" sz="2000" dirty="0">
                <a:solidFill>
                  <a:srgbClr val="000000"/>
                </a:solidFill>
                <a:latin typeface="Consolas" panose="020B0609020204030204" pitchFamily="49" charset="0"/>
              </a:rPr>
              <a:t> random</a:t>
            </a:r>
          </a:p>
          <a:p>
            <a:r>
              <a:rPr lang="en-US" altLang="zh-CN" sz="2000" dirty="0" err="1">
                <a:solidFill>
                  <a:srgbClr val="000000"/>
                </a:solidFill>
                <a:latin typeface="Consolas" panose="020B0609020204030204" pitchFamily="49" charset="0"/>
              </a:rPr>
              <a:t>ls</a:t>
            </a:r>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for</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in</a:t>
            </a:r>
            <a:r>
              <a:rPr lang="en-US" altLang="zh-CN" sz="2000" dirty="0">
                <a:solidFill>
                  <a:srgbClr val="000000"/>
                </a:solidFill>
                <a:latin typeface="Consolas" panose="020B0609020204030204" pitchFamily="49" charset="0"/>
              </a:rPr>
              <a:t> range(</a:t>
            </a:r>
            <a:r>
              <a:rPr lang="en-US" altLang="zh-CN" sz="2000" dirty="0">
                <a:solidFill>
                  <a:srgbClr val="800000"/>
                </a:solidFill>
                <a:latin typeface="Consolas" panose="020B0609020204030204" pitchFamily="49" charset="0"/>
              </a:rPr>
              <a:t>20</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ls.append</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random.randint</a:t>
            </a:r>
            <a:r>
              <a:rPr lang="en-US" altLang="zh-CN" sz="2000" dirty="0">
                <a:solidFill>
                  <a:srgbClr val="000000"/>
                </a:solidFill>
                <a:latin typeface="Consolas" panose="020B0609020204030204" pitchFamily="49" charset="0"/>
              </a:rPr>
              <a:t>(</a:t>
            </a:r>
            <a:r>
              <a:rPr lang="en-US" altLang="zh-CN" sz="2000" dirty="0">
                <a:solidFill>
                  <a:srgbClr val="800000"/>
                </a:solidFill>
                <a:latin typeface="Consolas" panose="020B0609020204030204" pitchFamily="49" charset="0"/>
              </a:rPr>
              <a:t>0</a:t>
            </a:r>
            <a:r>
              <a:rPr lang="en-US" altLang="zh-CN" sz="2000" dirty="0">
                <a:solidFill>
                  <a:srgbClr val="000000"/>
                </a:solidFill>
                <a:latin typeface="Consolas" panose="020B0609020204030204" pitchFamily="49" charset="0"/>
              </a:rPr>
              <a:t>,</a:t>
            </a:r>
            <a:r>
              <a:rPr lang="en-US" altLang="zh-CN" sz="2000" dirty="0">
                <a:solidFill>
                  <a:srgbClr val="800000"/>
                </a:solidFill>
                <a:latin typeface="Consolas" panose="020B0609020204030204" pitchFamily="49" charset="0"/>
              </a:rPr>
              <a:t>20</a:t>
            </a:r>
            <a:r>
              <a:rPr lang="en-US" altLang="zh-CN" sz="2000" dirty="0">
                <a:solidFill>
                  <a:srgbClr val="000000"/>
                </a:solidFill>
                <a:latin typeface="Consolas" panose="020B0609020204030204" pitchFamily="49" charset="0"/>
              </a:rPr>
              <a:t>))</a:t>
            </a:r>
          </a:p>
          <a:p>
            <a:endParaRPr lang="zh-CN" altLang="en-US" sz="2000" dirty="0">
              <a:latin typeface="Consolas" panose="020B0609020204030204" pitchFamily="49" charset="0"/>
            </a:endParaRPr>
          </a:p>
          <a:p>
            <a:r>
              <a:rPr lang="en-US" altLang="zh-CN" sz="2000" dirty="0">
                <a:solidFill>
                  <a:srgbClr val="000000"/>
                </a:solidFill>
                <a:latin typeface="Consolas" panose="020B0609020204030204" pitchFamily="49" charset="0"/>
              </a:rPr>
              <a:t>s=set(</a:t>
            </a:r>
            <a:r>
              <a:rPr lang="en-US" altLang="zh-CN" sz="2000" dirty="0" err="1">
                <a:solidFill>
                  <a:srgbClr val="000000"/>
                </a:solidFill>
                <a:latin typeface="Consolas" panose="020B0609020204030204" pitchFamily="49" charset="0"/>
              </a:rPr>
              <a:t>ls</a:t>
            </a:r>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print</a:t>
            </a:r>
            <a:r>
              <a:rPr lang="en-US" altLang="zh-CN" sz="2000" dirty="0">
                <a:solidFill>
                  <a:srgbClr val="000000"/>
                </a:solidFill>
                <a:latin typeface="Consolas" panose="020B0609020204030204" pitchFamily="49" charset="0"/>
              </a:rPr>
              <a:t>(</a:t>
            </a:r>
            <a:r>
              <a:rPr lang="en-US" altLang="zh-CN" sz="2000" i="1" dirty="0">
                <a:solidFill>
                  <a:srgbClr val="00AA00"/>
                </a:solidFill>
                <a:latin typeface="Consolas" panose="020B0609020204030204" pitchFamily="49" charset="0"/>
              </a:rPr>
              <a:t>"</a:t>
            </a:r>
            <a:r>
              <a:rPr lang="zh-CN" altLang="en-US" sz="2000" i="1" dirty="0">
                <a:solidFill>
                  <a:srgbClr val="00AA00"/>
                </a:solidFill>
                <a:latin typeface="Consolas" panose="020B0609020204030204" pitchFamily="49" charset="0"/>
              </a:rPr>
              <a:t>生成的</a:t>
            </a:r>
            <a:r>
              <a:rPr lang="en-US" altLang="zh-CN" sz="2000" i="1" dirty="0">
                <a:solidFill>
                  <a:srgbClr val="00AA00"/>
                </a:solidFill>
                <a:latin typeface="Consolas" panose="020B0609020204030204" pitchFamily="49" charset="0"/>
              </a:rPr>
              <a:t>20</a:t>
            </a:r>
            <a:r>
              <a:rPr lang="zh-CN" altLang="en-US" sz="2000" i="1" dirty="0">
                <a:solidFill>
                  <a:srgbClr val="00AA00"/>
                </a:solidFill>
                <a:latin typeface="Consolas" panose="020B0609020204030204" pitchFamily="49" charset="0"/>
              </a:rPr>
              <a:t>个</a:t>
            </a:r>
            <a:r>
              <a:rPr lang="en-US" altLang="zh-CN" sz="2000" i="1" dirty="0">
                <a:solidFill>
                  <a:srgbClr val="00AA00"/>
                </a:solidFill>
                <a:latin typeface="Consolas" panose="020B0609020204030204" pitchFamily="49" charset="0"/>
              </a:rPr>
              <a:t>0-20</a:t>
            </a:r>
            <a:r>
              <a:rPr lang="zh-CN" altLang="en-US" sz="2000" i="1" dirty="0">
                <a:solidFill>
                  <a:srgbClr val="00AA00"/>
                </a:solidFill>
                <a:latin typeface="Consolas" panose="020B0609020204030204" pitchFamily="49" charset="0"/>
              </a:rPr>
              <a:t>随机数为：</a:t>
            </a:r>
            <a:r>
              <a:rPr lang="en-US" altLang="zh-CN" sz="2000" i="1" dirty="0">
                <a:solidFill>
                  <a:srgbClr val="00AA00"/>
                </a:solidFill>
                <a:latin typeface="Consolas" panose="020B0609020204030204" pitchFamily="49" charset="0"/>
              </a:rPr>
              <a:t>\n"</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ls</a:t>
            </a:r>
            <a:r>
              <a:rPr lang="en-US" altLang="zh-CN" sz="2000" i="1"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print</a:t>
            </a:r>
            <a:r>
              <a:rPr lang="en-US" altLang="zh-CN" sz="2000" dirty="0">
                <a:solidFill>
                  <a:srgbClr val="000000"/>
                </a:solidFill>
                <a:latin typeface="Consolas" panose="020B0609020204030204" pitchFamily="49" charset="0"/>
              </a:rPr>
              <a:t>(</a:t>
            </a:r>
            <a:r>
              <a:rPr lang="en-US" altLang="zh-CN" sz="2000" i="1" dirty="0">
                <a:solidFill>
                  <a:srgbClr val="00AA00"/>
                </a:solidFill>
                <a:latin typeface="Consolas" panose="020B0609020204030204" pitchFamily="49" charset="0"/>
              </a:rPr>
              <a:t>"</a:t>
            </a:r>
            <a:r>
              <a:rPr lang="zh-CN" altLang="en-US" sz="2000" i="1" dirty="0">
                <a:solidFill>
                  <a:srgbClr val="00AA00"/>
                </a:solidFill>
                <a:latin typeface="Consolas" panose="020B0609020204030204" pitchFamily="49" charset="0"/>
              </a:rPr>
              <a:t>其中出现的数有：</a:t>
            </a:r>
            <a:r>
              <a:rPr lang="en-US" altLang="zh-CN" sz="2000" i="1" dirty="0">
                <a:solidFill>
                  <a:srgbClr val="00AA00"/>
                </a:solidFill>
                <a:latin typeface="Consolas" panose="020B0609020204030204" pitchFamily="49" charset="0"/>
              </a:rPr>
              <a:t>\n"</a:t>
            </a:r>
            <a:r>
              <a:rPr lang="en-US" altLang="zh-CN" sz="2000" dirty="0">
                <a:solidFill>
                  <a:srgbClr val="000000"/>
                </a:solidFill>
                <a:latin typeface="Consolas" panose="020B0609020204030204" pitchFamily="49" charset="0"/>
              </a:rPr>
              <a:t>, s</a:t>
            </a:r>
            <a:r>
              <a:rPr lang="en-US" altLang="zh-CN" sz="2000" i="1" dirty="0">
                <a:solidFill>
                  <a:srgbClr val="000000"/>
                </a:solidFill>
                <a:latin typeface="Consolas" panose="020B0609020204030204" pitchFamily="49" charset="0"/>
              </a:rPr>
              <a:t>)</a:t>
            </a:r>
          </a:p>
        </p:txBody>
      </p:sp>
      <p:pic>
        <p:nvPicPr>
          <p:cNvPr id="4" name="图片 3"/>
          <p:cNvPicPr>
            <a:picLocks noChangeAspect="1"/>
          </p:cNvPicPr>
          <p:nvPr/>
        </p:nvPicPr>
        <p:blipFill>
          <a:blip r:embed="rId3"/>
          <a:stretch>
            <a:fillRect/>
          </a:stretch>
        </p:blipFill>
        <p:spPr>
          <a:xfrm>
            <a:off x="2610050" y="4691856"/>
            <a:ext cx="6488360" cy="1545456"/>
          </a:xfrm>
          <a:prstGeom prst="rect">
            <a:avLst/>
          </a:prstGeom>
          <a:ln w="28575">
            <a:solidFill>
              <a:schemeClr val="accent1"/>
            </a:solidFill>
          </a:ln>
        </p:spPr>
      </p:pic>
      <p:sp>
        <p:nvSpPr>
          <p:cNvPr id="7" name="AutoShape 11"/>
          <p:cNvSpPr>
            <a:spLocks noChangeArrowheads="1"/>
          </p:cNvSpPr>
          <p:nvPr/>
        </p:nvSpPr>
        <p:spPr bwMode="gray">
          <a:xfrm>
            <a:off x="3978203" y="188640"/>
            <a:ext cx="3747847" cy="491844"/>
          </a:xfrm>
          <a:prstGeom prst="roundRect">
            <a:avLst>
              <a:gd name="adj" fmla="val 27696"/>
            </a:avLst>
          </a:prstGeom>
          <a:solidFill>
            <a:srgbClr val="FFC000"/>
          </a:solidFill>
          <a:ln w="38100" algn="ctr">
            <a:solidFill>
              <a:schemeClr val="accent1"/>
            </a:solidFill>
            <a:round/>
            <a:headEnd/>
            <a:tailEnd/>
          </a:ln>
        </p:spPr>
        <p:txBody>
          <a:bodyPr anchor="ctr" anchorCtr="0"/>
          <a:lstStyle/>
          <a:p>
            <a:pPr algn="ctr">
              <a:lnSpc>
                <a:spcPct val="150000"/>
              </a:lnSpc>
              <a:spcBef>
                <a:spcPts val="0"/>
              </a:spcBef>
            </a:pPr>
            <a:r>
              <a:rPr lang="en-US" altLang="zh-CN" sz="2800" dirty="0">
                <a:solidFill>
                  <a:srgbClr val="0000FF"/>
                </a:solidFill>
                <a:latin typeface="黑体" pitchFamily="2" charset="-122"/>
                <a:ea typeface="黑体" pitchFamily="2" charset="-122"/>
              </a:rPr>
              <a:t>§3.6 </a:t>
            </a:r>
            <a:r>
              <a:rPr lang="zh-CN" altLang="en-US" sz="2800" dirty="0">
                <a:solidFill>
                  <a:srgbClr val="0000FF"/>
                </a:solidFill>
                <a:latin typeface="黑体" pitchFamily="2" charset="-122"/>
                <a:ea typeface="黑体" pitchFamily="2" charset="-122"/>
              </a:rPr>
              <a:t>集合</a:t>
            </a:r>
          </a:p>
        </p:txBody>
      </p:sp>
      <p:sp>
        <p:nvSpPr>
          <p:cNvPr id="8" name="文本框 3"/>
          <p:cNvSpPr txBox="1">
            <a:spLocks noChangeArrowheads="1"/>
          </p:cNvSpPr>
          <p:nvPr/>
        </p:nvSpPr>
        <p:spPr bwMode="auto">
          <a:xfrm>
            <a:off x="2033985" y="908722"/>
            <a:ext cx="3060340" cy="461665"/>
          </a:xfrm>
          <a:prstGeom prst="rect">
            <a:avLst/>
          </a:prstGeom>
          <a:solidFill>
            <a:srgbClr val="FFFF00"/>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集合的创建与访问</a:t>
            </a:r>
          </a:p>
        </p:txBody>
      </p:sp>
      <p:sp>
        <p:nvSpPr>
          <p:cNvPr id="10" name="文本框 3"/>
          <p:cNvSpPr txBox="1">
            <a:spLocks noChangeArrowheads="1"/>
          </p:cNvSpPr>
          <p:nvPr/>
        </p:nvSpPr>
        <p:spPr bwMode="auto">
          <a:xfrm>
            <a:off x="2103465" y="1484786"/>
            <a:ext cx="2895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tx1">
                    <a:lumMod val="60000"/>
                    <a:lumOff val="40000"/>
                  </a:schemeClr>
                </a:solidFill>
              </a:rPr>
              <a:t>   </a:t>
            </a:r>
            <a:r>
              <a:rPr lang="en-US" altLang="zh-CN" sz="2400" dirty="0">
                <a:solidFill>
                  <a:schemeClr val="tx1">
                    <a:lumMod val="60000"/>
                    <a:lumOff val="40000"/>
                  </a:schemeClr>
                </a:solidFill>
              </a:rPr>
              <a:t>(4) </a:t>
            </a:r>
            <a:r>
              <a:rPr lang="zh-CN" altLang="en-US" sz="2400" b="1" dirty="0">
                <a:solidFill>
                  <a:schemeClr val="tx1">
                    <a:lumMod val="60000"/>
                    <a:lumOff val="40000"/>
                  </a:schemeClr>
                </a:solidFill>
              </a:rPr>
              <a:t>集合的访问</a:t>
            </a:r>
            <a:endParaRPr lang="zh-CN" altLang="en-US" sz="2400"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658723" y="5417348"/>
            <a:ext cx="971375" cy="1107996"/>
          </a:xfrm>
          <a:prstGeom prst="rect">
            <a:avLst/>
          </a:prstGeom>
          <a:solidFill>
            <a:srgbClr val="FFFF00"/>
          </a:solidFill>
          <a:ln>
            <a:solidFill>
              <a:schemeClr val="accent1"/>
            </a:solidFill>
          </a:ln>
        </p:spPr>
        <p:txBody>
          <a:bodyPr wrap="square">
            <a:spAutoFit/>
          </a:bodyPr>
          <a:lstStyle/>
          <a:p>
            <a:r>
              <a:rPr lang="en-US" altLang="zh-CN" sz="6600" b="1" dirty="0">
                <a:solidFill>
                  <a:srgbClr val="FF0000"/>
                </a:solidFill>
                <a:latin typeface="Consolas" panose="020B0609020204030204" pitchFamily="49" charset="0"/>
              </a:rPr>
              <a:t>⑼</a:t>
            </a:r>
            <a:endParaRPr lang="zh-CN" altLang="en-US" sz="6600" b="1" dirty="0">
              <a:solidFill>
                <a:srgbClr val="FF0000"/>
              </a:solidFill>
            </a:endParaRPr>
          </a:p>
        </p:txBody>
      </p:sp>
      <p:sp>
        <p:nvSpPr>
          <p:cNvPr id="23" name="文本框 3"/>
          <p:cNvSpPr txBox="1">
            <a:spLocks noChangeArrowheads="1"/>
          </p:cNvSpPr>
          <p:nvPr/>
        </p:nvSpPr>
        <p:spPr bwMode="auto">
          <a:xfrm>
            <a:off x="2033985" y="872718"/>
            <a:ext cx="2736304" cy="461665"/>
          </a:xfrm>
          <a:prstGeom prst="rect">
            <a:avLst/>
          </a:prstGeom>
          <a:solidFill>
            <a:srgbClr val="CCFF66"/>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 </a:t>
            </a:r>
            <a:r>
              <a:rPr lang="zh-CN" altLang="en-US" sz="2400" b="1" dirty="0">
                <a:solidFill>
                  <a:schemeClr val="tx1">
                    <a:lumMod val="60000"/>
                    <a:lumOff val="40000"/>
                  </a:schemeClr>
                </a:solidFill>
              </a:rPr>
              <a:t>集合的基本操作</a:t>
            </a:r>
          </a:p>
        </p:txBody>
      </p:sp>
      <p:sp>
        <p:nvSpPr>
          <p:cNvPr id="6" name="矩形 5"/>
          <p:cNvSpPr/>
          <p:nvPr/>
        </p:nvSpPr>
        <p:spPr>
          <a:xfrm>
            <a:off x="5094325" y="1052738"/>
            <a:ext cx="4716524" cy="5133713"/>
          </a:xfrm>
          <a:prstGeom prst="rect">
            <a:avLst/>
          </a:prstGeom>
          <a:solidFill>
            <a:srgbClr val="FFCCFF"/>
          </a:solidFill>
          <a:ln w="28575">
            <a:solidFill>
              <a:schemeClr val="accent1"/>
            </a:solidFill>
          </a:ln>
        </p:spPr>
        <p:txBody>
          <a:bodyPr wrap="square">
            <a:spAutoFit/>
          </a:bodyPr>
          <a:lstStyle/>
          <a:p>
            <a:pPr>
              <a:lnSpc>
                <a:spcPct val="130000"/>
              </a:lnSpc>
            </a:pPr>
            <a:r>
              <a:rPr lang="en-US" altLang="zh-CN" sz="1800" dirty="0">
                <a:solidFill>
                  <a:srgbClr val="FF0000"/>
                </a:solidFill>
              </a:rPr>
              <a:t>set1: </a:t>
            </a:r>
            <a:r>
              <a:rPr lang="en-US" altLang="zh-CN" sz="1800" dirty="0"/>
              <a:t>{'</a:t>
            </a:r>
            <a:r>
              <a:rPr lang="zh-CN" altLang="en-US" sz="1800" dirty="0"/>
              <a:t>春</a:t>
            </a:r>
            <a:r>
              <a:rPr lang="en-US" altLang="zh-CN" sz="1800" dirty="0"/>
              <a:t>', '</a:t>
            </a:r>
            <a:r>
              <a:rPr lang="zh-CN" altLang="en-US" sz="1800" dirty="0"/>
              <a:t>夏</a:t>
            </a:r>
            <a:r>
              <a:rPr lang="en-US" altLang="zh-CN" sz="1800" dirty="0"/>
              <a:t>', '</a:t>
            </a:r>
            <a:r>
              <a:rPr lang="zh-CN" altLang="en-US" sz="1800" dirty="0"/>
              <a:t>冬</a:t>
            </a:r>
            <a:r>
              <a:rPr lang="en-US" altLang="zh-CN" sz="1800" dirty="0"/>
              <a:t>', '</a:t>
            </a:r>
            <a:r>
              <a:rPr lang="zh-CN" altLang="en-US" sz="1800" dirty="0"/>
              <a:t>秋</a:t>
            </a:r>
            <a:r>
              <a:rPr lang="en-US" altLang="zh-CN" sz="1800" dirty="0"/>
              <a:t>'}</a:t>
            </a:r>
          </a:p>
          <a:p>
            <a:pPr>
              <a:lnSpc>
                <a:spcPct val="130000"/>
              </a:lnSpc>
            </a:pPr>
            <a:r>
              <a:rPr lang="da-DK" altLang="zh-CN" sz="1800" dirty="0">
                <a:solidFill>
                  <a:srgbClr val="FF0000"/>
                </a:solidFill>
              </a:rPr>
              <a:t>set2: </a:t>
            </a:r>
            <a:r>
              <a:rPr lang="da-DK" altLang="zh-CN" sz="1800" dirty="0"/>
              <a:t>{1, 2, 3, 4, 5}</a:t>
            </a:r>
          </a:p>
          <a:p>
            <a:pPr>
              <a:lnSpc>
                <a:spcPct val="130000"/>
              </a:lnSpc>
            </a:pPr>
            <a:r>
              <a:rPr lang="en-US" altLang="zh-CN" sz="1800" dirty="0">
                <a:solidFill>
                  <a:srgbClr val="FF0000"/>
                </a:solidFill>
              </a:rPr>
              <a:t>set3: </a:t>
            </a:r>
            <a:r>
              <a:rPr lang="en-US" altLang="zh-CN" sz="1800" dirty="0"/>
              <a:t>{'</a:t>
            </a:r>
            <a:r>
              <a:rPr lang="zh-CN" altLang="en-US" sz="1800" dirty="0"/>
              <a:t>东</a:t>
            </a:r>
            <a:r>
              <a:rPr lang="en-US" altLang="zh-CN" sz="1800" dirty="0"/>
              <a:t>', '</a:t>
            </a:r>
            <a:r>
              <a:rPr lang="zh-CN" altLang="en-US" sz="1800" dirty="0"/>
              <a:t>北</a:t>
            </a:r>
            <a:r>
              <a:rPr lang="en-US" altLang="zh-CN" sz="1800" dirty="0"/>
              <a:t>', '</a:t>
            </a:r>
            <a:r>
              <a:rPr lang="zh-CN" altLang="en-US" sz="1800" dirty="0"/>
              <a:t>南</a:t>
            </a:r>
            <a:r>
              <a:rPr lang="en-US" altLang="zh-CN" sz="1800" dirty="0"/>
              <a:t>', '</a:t>
            </a:r>
            <a:r>
              <a:rPr lang="zh-CN" altLang="en-US" sz="1800" dirty="0"/>
              <a:t>西</a:t>
            </a:r>
            <a:r>
              <a:rPr lang="en-US" altLang="zh-CN" sz="1800" dirty="0"/>
              <a:t>'}</a:t>
            </a:r>
          </a:p>
          <a:p>
            <a:pPr>
              <a:lnSpc>
                <a:spcPct val="130000"/>
              </a:lnSpc>
            </a:pPr>
            <a:r>
              <a:rPr lang="en-US" altLang="zh-CN" sz="1800" dirty="0">
                <a:solidFill>
                  <a:srgbClr val="FF0000"/>
                </a:solidFill>
              </a:rPr>
              <a:t>set4: </a:t>
            </a:r>
            <a:r>
              <a:rPr lang="en-US" altLang="zh-CN" sz="1800" dirty="0"/>
              <a:t>{'</a:t>
            </a:r>
            <a:r>
              <a:rPr lang="zh-CN" altLang="en-US" sz="1800" dirty="0"/>
              <a:t>东</a:t>
            </a:r>
            <a:r>
              <a:rPr lang="en-US" altLang="zh-CN" sz="1800" dirty="0"/>
              <a:t>', '</a:t>
            </a:r>
            <a:r>
              <a:rPr lang="zh-CN" altLang="en-US" sz="1800" dirty="0"/>
              <a:t>北</a:t>
            </a:r>
            <a:r>
              <a:rPr lang="en-US" altLang="zh-CN" sz="1800" dirty="0"/>
              <a:t>', '</a:t>
            </a:r>
            <a:r>
              <a:rPr lang="zh-CN" altLang="en-US" sz="1800" dirty="0"/>
              <a:t>南</a:t>
            </a:r>
            <a:r>
              <a:rPr lang="en-US" altLang="zh-CN" sz="1800" dirty="0"/>
              <a:t>', '</a:t>
            </a:r>
            <a:r>
              <a:rPr lang="zh-CN" altLang="en-US" sz="1800" dirty="0"/>
              <a:t>西</a:t>
            </a:r>
            <a:r>
              <a:rPr lang="en-US" altLang="zh-CN" sz="1800" dirty="0"/>
              <a:t>'}</a:t>
            </a:r>
          </a:p>
          <a:p>
            <a:pPr>
              <a:lnSpc>
                <a:spcPct val="130000"/>
              </a:lnSpc>
            </a:pPr>
            <a:r>
              <a:rPr lang="zh-CN" altLang="en-US" sz="1800" dirty="0">
                <a:solidFill>
                  <a:srgbClr val="FF0000"/>
                </a:solidFill>
              </a:rPr>
              <a:t>添加元素的</a:t>
            </a:r>
            <a:r>
              <a:rPr lang="en-US" altLang="zh-CN" sz="1800" dirty="0">
                <a:solidFill>
                  <a:srgbClr val="FF0000"/>
                </a:solidFill>
              </a:rPr>
              <a:t>set3: </a:t>
            </a:r>
            <a:r>
              <a:rPr lang="en-US" altLang="zh-CN" sz="1800" dirty="0"/>
              <a:t>{'</a:t>
            </a:r>
            <a:r>
              <a:rPr lang="zh-CN" altLang="en-US" sz="1800" dirty="0"/>
              <a:t>北</a:t>
            </a:r>
            <a:r>
              <a:rPr lang="en-US" altLang="zh-CN" sz="1800" dirty="0"/>
              <a:t>', '</a:t>
            </a:r>
            <a:r>
              <a:rPr lang="zh-CN" altLang="en-US" sz="1800" dirty="0"/>
              <a:t>西</a:t>
            </a:r>
            <a:r>
              <a:rPr lang="en-US" altLang="zh-CN" sz="1800" dirty="0"/>
              <a:t>', '</a:t>
            </a:r>
            <a:r>
              <a:rPr lang="zh-CN" altLang="en-US" sz="1800" dirty="0"/>
              <a:t>中</a:t>
            </a:r>
            <a:r>
              <a:rPr lang="en-US" altLang="zh-CN" sz="1800" dirty="0"/>
              <a:t>', '</a:t>
            </a:r>
            <a:r>
              <a:rPr lang="zh-CN" altLang="en-US" sz="1800" dirty="0"/>
              <a:t>东</a:t>
            </a:r>
            <a:r>
              <a:rPr lang="en-US" altLang="zh-CN" sz="1800" dirty="0"/>
              <a:t>', '</a:t>
            </a:r>
            <a:r>
              <a:rPr lang="zh-CN" altLang="en-US" sz="1800" dirty="0"/>
              <a:t>南</a:t>
            </a:r>
            <a:r>
              <a:rPr lang="en-US" altLang="zh-CN" sz="1800" dirty="0"/>
              <a:t>'}</a:t>
            </a:r>
          </a:p>
          <a:p>
            <a:pPr>
              <a:lnSpc>
                <a:spcPct val="130000"/>
              </a:lnSpc>
            </a:pPr>
            <a:r>
              <a:rPr lang="zh-CN" altLang="en-US" sz="1800" dirty="0">
                <a:solidFill>
                  <a:srgbClr val="FF0000"/>
                </a:solidFill>
              </a:rPr>
              <a:t>添加元素的</a:t>
            </a:r>
            <a:r>
              <a:rPr lang="en-US" altLang="zh-CN" sz="1800" dirty="0">
                <a:solidFill>
                  <a:srgbClr val="FF0000"/>
                </a:solidFill>
              </a:rPr>
              <a:t>set4: </a:t>
            </a:r>
            <a:r>
              <a:rPr lang="en-US" altLang="zh-CN" sz="1800" dirty="0"/>
              <a:t>{'</a:t>
            </a:r>
            <a:r>
              <a:rPr lang="zh-CN" altLang="en-US" sz="1800" dirty="0"/>
              <a:t>北</a:t>
            </a:r>
            <a:r>
              <a:rPr lang="en-US" altLang="zh-CN" sz="1800" dirty="0"/>
              <a:t>', '</a:t>
            </a:r>
            <a:r>
              <a:rPr lang="zh-CN" altLang="en-US" sz="1800" dirty="0"/>
              <a:t>西</a:t>
            </a:r>
            <a:r>
              <a:rPr lang="en-US" altLang="zh-CN" sz="1800" dirty="0"/>
              <a:t>', '</a:t>
            </a:r>
            <a:r>
              <a:rPr lang="zh-CN" altLang="en-US" sz="1800" dirty="0"/>
              <a:t>中</a:t>
            </a:r>
            <a:r>
              <a:rPr lang="en-US" altLang="zh-CN" sz="1800" dirty="0"/>
              <a:t>', '</a:t>
            </a:r>
            <a:r>
              <a:rPr lang="zh-CN" altLang="en-US" sz="1800" dirty="0"/>
              <a:t>东</a:t>
            </a:r>
            <a:r>
              <a:rPr lang="en-US" altLang="zh-CN" sz="1800" dirty="0"/>
              <a:t>', '</a:t>
            </a:r>
            <a:r>
              <a:rPr lang="zh-CN" altLang="en-US" sz="1800" dirty="0"/>
              <a:t>南</a:t>
            </a:r>
            <a:r>
              <a:rPr lang="en-US" altLang="zh-CN" sz="1800" dirty="0"/>
              <a:t>'}</a:t>
            </a:r>
          </a:p>
          <a:p>
            <a:pPr>
              <a:lnSpc>
                <a:spcPct val="130000"/>
              </a:lnSpc>
            </a:pPr>
            <a:r>
              <a:rPr lang="en-US" altLang="zh-CN" sz="1800" dirty="0">
                <a:solidFill>
                  <a:srgbClr val="FF0000"/>
                </a:solidFill>
              </a:rPr>
              <a:t>update</a:t>
            </a:r>
            <a:r>
              <a:rPr lang="zh-CN" altLang="en-US" sz="1800" dirty="0">
                <a:solidFill>
                  <a:srgbClr val="FF0000"/>
                </a:solidFill>
              </a:rPr>
              <a:t>的</a:t>
            </a:r>
            <a:r>
              <a:rPr lang="en-US" altLang="zh-CN" sz="1800" dirty="0">
                <a:solidFill>
                  <a:srgbClr val="FF0000"/>
                </a:solidFill>
              </a:rPr>
              <a:t>set4: </a:t>
            </a:r>
          </a:p>
          <a:p>
            <a:pPr>
              <a:lnSpc>
                <a:spcPct val="130000"/>
              </a:lnSpc>
            </a:pPr>
            <a:r>
              <a:rPr lang="en-US" altLang="zh-CN" sz="1800" dirty="0">
                <a:solidFill>
                  <a:srgbClr val="FF0000"/>
                </a:solidFill>
              </a:rPr>
              <a:t>        </a:t>
            </a:r>
            <a:r>
              <a:rPr lang="en-US" altLang="zh-CN" sz="1800" dirty="0"/>
              <a:t>{</a:t>
            </a:r>
            <a:r>
              <a:rPr lang="en-US" altLang="zh-CN" sz="1800" dirty="0">
                <a:solidFill>
                  <a:schemeClr val="accent1">
                    <a:lumMod val="50000"/>
                  </a:schemeClr>
                </a:solidFill>
              </a:rPr>
              <a:t>'</a:t>
            </a:r>
            <a:r>
              <a:rPr lang="zh-CN" altLang="en-US" sz="1800" dirty="0">
                <a:solidFill>
                  <a:schemeClr val="accent1">
                    <a:lumMod val="50000"/>
                  </a:schemeClr>
                </a:solidFill>
              </a:rPr>
              <a:t>北</a:t>
            </a:r>
            <a:r>
              <a:rPr lang="en-US" altLang="zh-CN" sz="1800" dirty="0">
                <a:solidFill>
                  <a:schemeClr val="accent1">
                    <a:lumMod val="50000"/>
                  </a:schemeClr>
                </a:solidFill>
              </a:rPr>
              <a:t>', '</a:t>
            </a:r>
            <a:r>
              <a:rPr lang="zh-CN" altLang="en-US" sz="1800" dirty="0">
                <a:solidFill>
                  <a:schemeClr val="accent1">
                    <a:lumMod val="50000"/>
                  </a:schemeClr>
                </a:solidFill>
              </a:rPr>
              <a:t>夏</a:t>
            </a:r>
            <a:r>
              <a:rPr lang="en-US" altLang="zh-CN" sz="1800" dirty="0">
                <a:solidFill>
                  <a:schemeClr val="accent1">
                    <a:lumMod val="50000"/>
                  </a:schemeClr>
                </a:solidFill>
              </a:rPr>
              <a:t>', '</a:t>
            </a:r>
            <a:r>
              <a:rPr lang="zh-CN" altLang="en-US" sz="1800" dirty="0">
                <a:solidFill>
                  <a:schemeClr val="accent1">
                    <a:lumMod val="50000"/>
                  </a:schemeClr>
                </a:solidFill>
              </a:rPr>
              <a:t>西</a:t>
            </a:r>
            <a:r>
              <a:rPr lang="en-US" altLang="zh-CN" sz="1800" dirty="0">
                <a:solidFill>
                  <a:schemeClr val="accent1">
                    <a:lumMod val="50000"/>
                  </a:schemeClr>
                </a:solidFill>
              </a:rPr>
              <a:t>', '</a:t>
            </a:r>
            <a:r>
              <a:rPr lang="zh-CN" altLang="en-US" sz="1800" dirty="0">
                <a:solidFill>
                  <a:schemeClr val="accent1">
                    <a:lumMod val="50000"/>
                  </a:schemeClr>
                </a:solidFill>
              </a:rPr>
              <a:t>冬</a:t>
            </a:r>
            <a:r>
              <a:rPr lang="en-US" altLang="zh-CN" sz="1800" dirty="0">
                <a:solidFill>
                  <a:schemeClr val="accent1">
                    <a:lumMod val="50000"/>
                  </a:schemeClr>
                </a:solidFill>
              </a:rPr>
              <a:t>', </a:t>
            </a:r>
            <a:r>
              <a:rPr lang="en-US" altLang="zh-CN" sz="1800" dirty="0">
                <a:solidFill>
                  <a:srgbClr val="FF0000"/>
                </a:solidFill>
              </a:rPr>
              <a:t>'</a:t>
            </a:r>
            <a:r>
              <a:rPr lang="zh-CN" altLang="en-US" sz="1800" dirty="0">
                <a:solidFill>
                  <a:srgbClr val="FF0000"/>
                </a:solidFill>
              </a:rPr>
              <a:t>中</a:t>
            </a:r>
            <a:r>
              <a:rPr lang="en-US" altLang="zh-CN" sz="1800" dirty="0">
                <a:solidFill>
                  <a:srgbClr val="FF0000"/>
                </a:solidFill>
              </a:rPr>
              <a:t>'</a:t>
            </a:r>
            <a:r>
              <a:rPr lang="en-US" altLang="zh-CN" sz="1800" dirty="0"/>
              <a:t>, '</a:t>
            </a:r>
            <a:r>
              <a:rPr lang="zh-CN" altLang="en-US" sz="1800" dirty="0"/>
              <a:t>秋</a:t>
            </a:r>
            <a:r>
              <a:rPr lang="en-US" altLang="zh-CN" sz="1800" dirty="0"/>
              <a:t>', '</a:t>
            </a:r>
            <a:r>
              <a:rPr lang="zh-CN" altLang="en-US" sz="1800" dirty="0"/>
              <a:t>春</a:t>
            </a:r>
            <a:r>
              <a:rPr lang="en-US" altLang="zh-CN" sz="1800" dirty="0"/>
              <a:t>', '</a:t>
            </a:r>
            <a:r>
              <a:rPr lang="zh-CN" altLang="en-US" sz="1800" dirty="0"/>
              <a:t>东</a:t>
            </a:r>
            <a:r>
              <a:rPr lang="en-US" altLang="zh-CN" sz="1800" dirty="0"/>
              <a:t>', '</a:t>
            </a:r>
            <a:r>
              <a:rPr lang="zh-CN" altLang="en-US" sz="1800" dirty="0"/>
              <a:t>南</a:t>
            </a:r>
            <a:r>
              <a:rPr lang="en-US" altLang="zh-CN" sz="1800" dirty="0"/>
              <a:t>'}</a:t>
            </a:r>
          </a:p>
          <a:p>
            <a:pPr>
              <a:lnSpc>
                <a:spcPct val="130000"/>
              </a:lnSpc>
            </a:pPr>
            <a:r>
              <a:rPr lang="zh-CN" altLang="en-US" sz="1800" dirty="0">
                <a:solidFill>
                  <a:srgbClr val="FF0000"/>
                </a:solidFill>
              </a:rPr>
              <a:t>删除元素的</a:t>
            </a:r>
            <a:r>
              <a:rPr lang="en-US" altLang="zh-CN" sz="1800" dirty="0">
                <a:solidFill>
                  <a:srgbClr val="FF0000"/>
                </a:solidFill>
              </a:rPr>
              <a:t>set3: </a:t>
            </a:r>
          </a:p>
          <a:p>
            <a:pPr>
              <a:lnSpc>
                <a:spcPct val="130000"/>
              </a:lnSpc>
            </a:pPr>
            <a:r>
              <a:rPr lang="en-US" altLang="zh-CN" sz="1800" dirty="0">
                <a:solidFill>
                  <a:srgbClr val="FF0000"/>
                </a:solidFill>
              </a:rPr>
              <a:t>        </a:t>
            </a:r>
            <a:r>
              <a:rPr lang="en-US" altLang="zh-CN" sz="1800" dirty="0"/>
              <a:t>{</a:t>
            </a:r>
            <a:r>
              <a:rPr lang="en-US" altLang="zh-CN" sz="1800" dirty="0">
                <a:solidFill>
                  <a:schemeClr val="accent1">
                    <a:lumMod val="50000"/>
                  </a:schemeClr>
                </a:solidFill>
              </a:rPr>
              <a:t>'</a:t>
            </a:r>
            <a:r>
              <a:rPr lang="zh-CN" altLang="en-US" sz="1800" dirty="0">
                <a:solidFill>
                  <a:schemeClr val="accent1">
                    <a:lumMod val="50000"/>
                  </a:schemeClr>
                </a:solidFill>
              </a:rPr>
              <a:t>北</a:t>
            </a:r>
            <a:r>
              <a:rPr lang="en-US" altLang="zh-CN" sz="1800" dirty="0">
                <a:solidFill>
                  <a:schemeClr val="accent1">
                    <a:lumMod val="50000"/>
                  </a:schemeClr>
                </a:solidFill>
              </a:rPr>
              <a:t>', '</a:t>
            </a:r>
            <a:r>
              <a:rPr lang="zh-CN" altLang="en-US" sz="1800" dirty="0">
                <a:solidFill>
                  <a:schemeClr val="accent1">
                    <a:lumMod val="50000"/>
                  </a:schemeClr>
                </a:solidFill>
              </a:rPr>
              <a:t>夏</a:t>
            </a:r>
            <a:r>
              <a:rPr lang="en-US" altLang="zh-CN" sz="1800" dirty="0">
                <a:solidFill>
                  <a:schemeClr val="accent1">
                    <a:lumMod val="50000"/>
                  </a:schemeClr>
                </a:solidFill>
              </a:rPr>
              <a:t>', '</a:t>
            </a:r>
            <a:r>
              <a:rPr lang="zh-CN" altLang="en-US" sz="1800" dirty="0">
                <a:solidFill>
                  <a:schemeClr val="accent1">
                    <a:lumMod val="50000"/>
                  </a:schemeClr>
                </a:solidFill>
              </a:rPr>
              <a:t>西</a:t>
            </a:r>
            <a:r>
              <a:rPr lang="en-US" altLang="zh-CN" sz="1800" dirty="0">
                <a:solidFill>
                  <a:schemeClr val="accent1">
                    <a:lumMod val="50000"/>
                  </a:schemeClr>
                </a:solidFill>
              </a:rPr>
              <a:t>', '</a:t>
            </a:r>
            <a:r>
              <a:rPr lang="zh-CN" altLang="en-US" sz="1800" dirty="0">
                <a:solidFill>
                  <a:schemeClr val="accent1">
                    <a:lumMod val="50000"/>
                  </a:schemeClr>
                </a:solidFill>
              </a:rPr>
              <a:t>冬</a:t>
            </a:r>
            <a:r>
              <a:rPr lang="en-US" altLang="zh-CN" sz="1800" dirty="0">
                <a:solidFill>
                  <a:schemeClr val="accent1">
                    <a:lumMod val="50000"/>
                  </a:schemeClr>
                </a:solidFill>
              </a:rPr>
              <a:t>'</a:t>
            </a:r>
            <a:r>
              <a:rPr lang="en-US" altLang="zh-CN" sz="1800" dirty="0"/>
              <a:t>, '</a:t>
            </a:r>
            <a:r>
              <a:rPr lang="zh-CN" altLang="en-US" sz="1800" dirty="0"/>
              <a:t>秋</a:t>
            </a:r>
            <a:r>
              <a:rPr lang="en-US" altLang="zh-CN" sz="1800" dirty="0"/>
              <a:t>', '</a:t>
            </a:r>
            <a:r>
              <a:rPr lang="zh-CN" altLang="en-US" sz="1800" dirty="0"/>
              <a:t>春</a:t>
            </a:r>
            <a:r>
              <a:rPr lang="en-US" altLang="zh-CN" sz="1800" dirty="0"/>
              <a:t>',  '</a:t>
            </a:r>
            <a:r>
              <a:rPr lang="zh-CN" altLang="en-US" sz="1800" dirty="0"/>
              <a:t>东</a:t>
            </a:r>
            <a:r>
              <a:rPr lang="en-US" altLang="zh-CN" sz="1800" dirty="0"/>
              <a:t>', </a:t>
            </a:r>
            <a:r>
              <a:rPr lang="en-US" altLang="zh-CN" sz="1800" dirty="0">
                <a:solidFill>
                  <a:srgbClr val="FF0000"/>
                </a:solidFill>
              </a:rPr>
              <a:t>'</a:t>
            </a:r>
            <a:r>
              <a:rPr lang="zh-CN" altLang="en-US" sz="1800" dirty="0">
                <a:solidFill>
                  <a:srgbClr val="FF0000"/>
                </a:solidFill>
              </a:rPr>
              <a:t>南</a:t>
            </a:r>
            <a:r>
              <a:rPr lang="en-US" altLang="zh-CN" sz="1800" dirty="0">
                <a:solidFill>
                  <a:srgbClr val="FF0000"/>
                </a:solidFill>
              </a:rPr>
              <a:t>'</a:t>
            </a:r>
            <a:r>
              <a:rPr lang="en-US" altLang="zh-CN" sz="1800" dirty="0"/>
              <a:t>}</a:t>
            </a:r>
          </a:p>
          <a:p>
            <a:pPr>
              <a:lnSpc>
                <a:spcPct val="130000"/>
              </a:lnSpc>
            </a:pPr>
            <a:r>
              <a:rPr lang="en-US" altLang="zh-CN" sz="1800" dirty="0">
                <a:solidFill>
                  <a:srgbClr val="FF0000"/>
                </a:solidFill>
              </a:rPr>
              <a:t>discard</a:t>
            </a:r>
            <a:r>
              <a:rPr lang="zh-CN" altLang="en-US" sz="1800" dirty="0">
                <a:solidFill>
                  <a:srgbClr val="FF0000"/>
                </a:solidFill>
              </a:rPr>
              <a:t>的</a:t>
            </a:r>
            <a:r>
              <a:rPr lang="en-US" altLang="zh-CN" sz="1800" dirty="0">
                <a:solidFill>
                  <a:srgbClr val="FF0000"/>
                </a:solidFill>
              </a:rPr>
              <a:t>set3: </a:t>
            </a:r>
          </a:p>
          <a:p>
            <a:pPr>
              <a:lnSpc>
                <a:spcPct val="130000"/>
              </a:lnSpc>
            </a:pPr>
            <a:r>
              <a:rPr lang="en-US" altLang="zh-CN" sz="1800" dirty="0">
                <a:solidFill>
                  <a:srgbClr val="FF0000"/>
                </a:solidFill>
              </a:rPr>
              <a:t>        </a:t>
            </a:r>
            <a:r>
              <a:rPr lang="en-US" altLang="zh-CN" sz="1800" dirty="0"/>
              <a:t>{</a:t>
            </a:r>
            <a:r>
              <a:rPr lang="en-US" altLang="zh-CN" sz="1800" dirty="0">
                <a:solidFill>
                  <a:srgbClr val="FF0000"/>
                </a:solidFill>
              </a:rPr>
              <a:t>'</a:t>
            </a:r>
            <a:r>
              <a:rPr lang="zh-CN" altLang="en-US" sz="1800" dirty="0">
                <a:solidFill>
                  <a:srgbClr val="FF0000"/>
                </a:solidFill>
              </a:rPr>
              <a:t>北</a:t>
            </a:r>
            <a:r>
              <a:rPr lang="en-US" altLang="zh-CN" sz="1800" dirty="0">
                <a:solidFill>
                  <a:srgbClr val="FF0000"/>
                </a:solidFill>
              </a:rPr>
              <a:t>'</a:t>
            </a:r>
            <a:r>
              <a:rPr lang="en-US" altLang="zh-CN" sz="1800" dirty="0"/>
              <a:t>, '</a:t>
            </a:r>
            <a:r>
              <a:rPr lang="zh-CN" altLang="en-US" sz="1800" dirty="0"/>
              <a:t>夏</a:t>
            </a:r>
            <a:r>
              <a:rPr lang="en-US" altLang="zh-CN" sz="1800" dirty="0"/>
              <a:t>', '</a:t>
            </a:r>
            <a:r>
              <a:rPr lang="zh-CN" altLang="en-US" sz="1800" dirty="0"/>
              <a:t>西</a:t>
            </a:r>
            <a:r>
              <a:rPr lang="en-US" altLang="zh-CN" sz="1800" dirty="0"/>
              <a:t>', '</a:t>
            </a:r>
            <a:r>
              <a:rPr lang="zh-CN" altLang="en-US" sz="1800" dirty="0"/>
              <a:t>冬</a:t>
            </a:r>
            <a:r>
              <a:rPr lang="en-US" altLang="zh-CN" sz="1800" dirty="0"/>
              <a:t>', '</a:t>
            </a:r>
            <a:r>
              <a:rPr lang="zh-CN" altLang="en-US" sz="1800" dirty="0"/>
              <a:t>秋</a:t>
            </a:r>
            <a:r>
              <a:rPr lang="en-US" altLang="zh-CN" sz="1800" dirty="0"/>
              <a:t>', '</a:t>
            </a:r>
            <a:r>
              <a:rPr lang="zh-CN" altLang="en-US" sz="1800" dirty="0"/>
              <a:t>春</a:t>
            </a:r>
            <a:r>
              <a:rPr lang="en-US" altLang="zh-CN" sz="1800" dirty="0"/>
              <a:t>', '</a:t>
            </a:r>
            <a:r>
              <a:rPr lang="zh-CN" altLang="en-US" sz="1800" dirty="0"/>
              <a:t>东</a:t>
            </a:r>
            <a:r>
              <a:rPr lang="en-US" altLang="zh-CN" sz="1800" dirty="0"/>
              <a:t>'}</a:t>
            </a:r>
          </a:p>
          <a:p>
            <a:pPr>
              <a:lnSpc>
                <a:spcPct val="130000"/>
              </a:lnSpc>
            </a:pPr>
            <a:r>
              <a:rPr lang="en-US" altLang="zh-CN" sz="1800" dirty="0">
                <a:solidFill>
                  <a:srgbClr val="FF0000"/>
                </a:solidFill>
              </a:rPr>
              <a:t>pop</a:t>
            </a:r>
            <a:r>
              <a:rPr lang="zh-CN" altLang="en-US" sz="1800" dirty="0">
                <a:solidFill>
                  <a:srgbClr val="FF0000"/>
                </a:solidFill>
              </a:rPr>
              <a:t>的</a:t>
            </a:r>
            <a:r>
              <a:rPr lang="en-US" altLang="zh-CN" sz="1800" dirty="0">
                <a:solidFill>
                  <a:srgbClr val="FF0000"/>
                </a:solidFill>
              </a:rPr>
              <a:t>set3: </a:t>
            </a:r>
            <a:r>
              <a:rPr lang="en-US" altLang="zh-CN" sz="1800" dirty="0"/>
              <a:t>{'</a:t>
            </a:r>
            <a:r>
              <a:rPr lang="zh-CN" altLang="en-US" sz="1800" dirty="0"/>
              <a:t>夏</a:t>
            </a:r>
            <a:r>
              <a:rPr lang="en-US" altLang="zh-CN" sz="1800" dirty="0"/>
              <a:t>', '</a:t>
            </a:r>
            <a:r>
              <a:rPr lang="zh-CN" altLang="en-US" sz="1800" dirty="0"/>
              <a:t>西</a:t>
            </a:r>
            <a:r>
              <a:rPr lang="en-US" altLang="zh-CN" sz="1800" dirty="0"/>
              <a:t>', '</a:t>
            </a:r>
            <a:r>
              <a:rPr lang="zh-CN" altLang="en-US" sz="1800" dirty="0"/>
              <a:t>冬</a:t>
            </a:r>
            <a:r>
              <a:rPr lang="en-US" altLang="zh-CN" sz="1800" dirty="0"/>
              <a:t>', '</a:t>
            </a:r>
            <a:r>
              <a:rPr lang="zh-CN" altLang="en-US" sz="1800" dirty="0"/>
              <a:t>秋</a:t>
            </a:r>
            <a:r>
              <a:rPr lang="en-US" altLang="zh-CN" sz="1800" dirty="0"/>
              <a:t>', '</a:t>
            </a:r>
            <a:r>
              <a:rPr lang="zh-CN" altLang="en-US" sz="1800" dirty="0"/>
              <a:t>春</a:t>
            </a:r>
            <a:r>
              <a:rPr lang="en-US" altLang="zh-CN" sz="1800" dirty="0"/>
              <a:t>', '</a:t>
            </a:r>
            <a:r>
              <a:rPr lang="zh-CN" altLang="en-US" sz="1800" dirty="0"/>
              <a:t>东</a:t>
            </a:r>
            <a:r>
              <a:rPr lang="en-US" altLang="zh-CN" sz="1800" dirty="0"/>
              <a:t>'}</a:t>
            </a:r>
          </a:p>
          <a:p>
            <a:pPr>
              <a:lnSpc>
                <a:spcPct val="130000"/>
              </a:lnSpc>
            </a:pPr>
            <a:r>
              <a:rPr lang="en-US" altLang="zh-CN" sz="1800" dirty="0">
                <a:solidFill>
                  <a:srgbClr val="FF0000"/>
                </a:solidFill>
              </a:rPr>
              <a:t>clear</a:t>
            </a:r>
            <a:r>
              <a:rPr lang="zh-CN" altLang="en-US" sz="1800" dirty="0">
                <a:solidFill>
                  <a:srgbClr val="FF0000"/>
                </a:solidFill>
              </a:rPr>
              <a:t>的</a:t>
            </a:r>
            <a:r>
              <a:rPr lang="en-US" altLang="zh-CN" sz="1800" dirty="0">
                <a:solidFill>
                  <a:srgbClr val="FF0000"/>
                </a:solidFill>
              </a:rPr>
              <a:t>set3: </a:t>
            </a:r>
            <a:r>
              <a:rPr lang="en-US" altLang="zh-CN" sz="1800" dirty="0"/>
              <a:t>set()</a:t>
            </a:r>
            <a:endParaRPr lang="en-US" altLang="zh-CN" sz="1800" b="1" dirty="0">
              <a:solidFill>
                <a:srgbClr val="FF0000"/>
              </a:solidFill>
            </a:endParaRPr>
          </a:p>
        </p:txBody>
      </p:sp>
      <p:sp>
        <p:nvSpPr>
          <p:cNvPr id="8" name="AutoShape 11"/>
          <p:cNvSpPr>
            <a:spLocks noChangeArrowheads="1"/>
          </p:cNvSpPr>
          <p:nvPr/>
        </p:nvSpPr>
        <p:spPr bwMode="gray">
          <a:xfrm>
            <a:off x="3978203" y="188640"/>
            <a:ext cx="3747847" cy="491844"/>
          </a:xfrm>
          <a:prstGeom prst="roundRect">
            <a:avLst>
              <a:gd name="adj" fmla="val 27696"/>
            </a:avLst>
          </a:prstGeom>
          <a:solidFill>
            <a:srgbClr val="FFC000"/>
          </a:solidFill>
          <a:ln w="38100" algn="ctr">
            <a:solidFill>
              <a:schemeClr val="accent1"/>
            </a:solidFill>
            <a:round/>
            <a:headEnd/>
            <a:tailEnd/>
          </a:ln>
        </p:spPr>
        <p:txBody>
          <a:bodyPr anchor="ctr" anchorCtr="0"/>
          <a:lstStyle/>
          <a:p>
            <a:pPr algn="ctr">
              <a:lnSpc>
                <a:spcPct val="150000"/>
              </a:lnSpc>
              <a:spcBef>
                <a:spcPts val="0"/>
              </a:spcBef>
            </a:pPr>
            <a:r>
              <a:rPr lang="en-US" altLang="zh-CN" sz="2800" dirty="0">
                <a:solidFill>
                  <a:srgbClr val="0000FF"/>
                </a:solidFill>
                <a:latin typeface="黑体" pitchFamily="2" charset="-122"/>
                <a:ea typeface="黑体" pitchFamily="2" charset="-122"/>
              </a:rPr>
              <a:t>§3.6 </a:t>
            </a:r>
            <a:r>
              <a:rPr lang="zh-CN" altLang="en-US" sz="2800" dirty="0">
                <a:solidFill>
                  <a:srgbClr val="0000FF"/>
                </a:solidFill>
                <a:latin typeface="黑体" pitchFamily="2" charset="-122"/>
                <a:ea typeface="黑体" pitchFamily="2" charset="-122"/>
              </a:rPr>
              <a:t>集合</a:t>
            </a:r>
          </a:p>
        </p:txBody>
      </p:sp>
      <p:sp>
        <p:nvSpPr>
          <p:cNvPr id="10" name="矩形 9"/>
          <p:cNvSpPr/>
          <p:nvPr/>
        </p:nvSpPr>
        <p:spPr>
          <a:xfrm>
            <a:off x="1061877" y="186656"/>
            <a:ext cx="3996444" cy="6518708"/>
          </a:xfrm>
          <a:prstGeom prst="rect">
            <a:avLst/>
          </a:prstGeom>
          <a:solidFill>
            <a:srgbClr val="FFFF00"/>
          </a:solidFill>
          <a:ln w="38100">
            <a:solidFill>
              <a:srgbClr val="00B050"/>
            </a:solidFill>
          </a:ln>
        </p:spPr>
        <p:txBody>
          <a:bodyPr wrap="square">
            <a:spAutoFit/>
          </a:bodyPr>
          <a:lstStyle/>
          <a:p>
            <a:pPr>
              <a:lnSpc>
                <a:spcPct val="90000"/>
              </a:lnSpc>
            </a:pPr>
            <a:r>
              <a:rPr lang="en-US" altLang="zh-CN" sz="1600" b="1" dirty="0">
                <a:solidFill>
                  <a:srgbClr val="000000"/>
                </a:solidFill>
                <a:latin typeface="Consolas" panose="020B0609020204030204" pitchFamily="49" charset="0"/>
              </a:rPr>
              <a:t>set1={</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春</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夏</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秋</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冬</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'set1:'</a:t>
            </a:r>
            <a:r>
              <a:rPr lang="en-US" altLang="zh-CN" sz="1600" b="1" i="1" dirty="0">
                <a:solidFill>
                  <a:srgbClr val="000000"/>
                </a:solidFill>
                <a:latin typeface="Consolas" panose="020B0609020204030204" pitchFamily="49" charset="0"/>
              </a:rPr>
              <a:t>,set1)</a:t>
            </a:r>
          </a:p>
          <a:p>
            <a:pPr>
              <a:lnSpc>
                <a:spcPct val="90000"/>
              </a:lnSpc>
            </a:pPr>
            <a:r>
              <a:rPr lang="en-US" altLang="zh-CN" sz="1600" b="1" dirty="0">
                <a:solidFill>
                  <a:srgbClr val="000000"/>
                </a:solidFill>
                <a:latin typeface="Consolas" panose="020B0609020204030204" pitchFamily="49" charset="0"/>
              </a:rPr>
              <a:t>set2={</a:t>
            </a:r>
            <a:r>
              <a:rPr lang="en-US" altLang="zh-CN" sz="1600" b="1" dirty="0">
                <a:solidFill>
                  <a:srgbClr val="800000"/>
                </a:solidFill>
                <a:latin typeface="Consolas" panose="020B0609020204030204" pitchFamily="49" charset="0"/>
              </a:rPr>
              <a:t>3</a:t>
            </a:r>
            <a:r>
              <a:rPr lang="en-US" altLang="zh-CN" sz="1600" b="1" dirty="0">
                <a:solidFill>
                  <a:srgbClr val="000000"/>
                </a:solidFill>
                <a:latin typeface="Consolas" panose="020B0609020204030204" pitchFamily="49" charset="0"/>
              </a:rPr>
              <a:t>,</a:t>
            </a:r>
            <a:r>
              <a:rPr lang="en-US" altLang="zh-CN" sz="1600" b="1" dirty="0">
                <a:solidFill>
                  <a:srgbClr val="800000"/>
                </a:solidFill>
                <a:latin typeface="Consolas" panose="020B0609020204030204" pitchFamily="49" charset="0"/>
              </a:rPr>
              <a:t>2</a:t>
            </a:r>
            <a:r>
              <a:rPr lang="en-US" altLang="zh-CN" sz="1600" b="1" dirty="0">
                <a:solidFill>
                  <a:srgbClr val="000000"/>
                </a:solidFill>
                <a:latin typeface="Consolas" panose="020B0609020204030204" pitchFamily="49" charset="0"/>
              </a:rPr>
              <a:t>,</a:t>
            </a:r>
            <a:r>
              <a:rPr lang="en-US" altLang="zh-CN" sz="1600" b="1" dirty="0">
                <a:solidFill>
                  <a:srgbClr val="800000"/>
                </a:solidFill>
                <a:latin typeface="Consolas" panose="020B0609020204030204" pitchFamily="49" charset="0"/>
              </a:rPr>
              <a:t>1</a:t>
            </a:r>
            <a:r>
              <a:rPr lang="en-US" altLang="zh-CN" sz="1600" b="1" dirty="0">
                <a:solidFill>
                  <a:srgbClr val="000000"/>
                </a:solidFill>
                <a:latin typeface="Consolas" panose="020B0609020204030204" pitchFamily="49" charset="0"/>
              </a:rPr>
              <a:t>,</a:t>
            </a:r>
            <a:r>
              <a:rPr lang="en-US" altLang="zh-CN" sz="1600" b="1" dirty="0">
                <a:solidFill>
                  <a:srgbClr val="800000"/>
                </a:solidFill>
                <a:latin typeface="Consolas" panose="020B0609020204030204" pitchFamily="49" charset="0"/>
              </a:rPr>
              <a:t>4</a:t>
            </a:r>
            <a:r>
              <a:rPr lang="en-US" altLang="zh-CN" sz="1600" b="1" dirty="0">
                <a:solidFill>
                  <a:srgbClr val="000000"/>
                </a:solidFill>
                <a:latin typeface="Consolas" panose="020B0609020204030204" pitchFamily="49" charset="0"/>
              </a:rPr>
              <a:t>,</a:t>
            </a:r>
            <a:r>
              <a:rPr lang="en-US" altLang="zh-CN" sz="1600" b="1" dirty="0">
                <a:solidFill>
                  <a:srgbClr val="800000"/>
                </a:solidFill>
                <a:latin typeface="Consolas" panose="020B0609020204030204" pitchFamily="49" charset="0"/>
              </a:rPr>
              <a:t>5</a:t>
            </a:r>
            <a:r>
              <a:rPr lang="en-US" altLang="zh-CN" sz="1600" b="1" dirty="0">
                <a:solidFill>
                  <a:srgbClr val="000000"/>
                </a:solidFill>
                <a:latin typeface="Consolas" panose="020B0609020204030204" pitchFamily="49" charset="0"/>
              </a:rPr>
              <a:t>}</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'set2:'</a:t>
            </a:r>
            <a:r>
              <a:rPr lang="en-US" altLang="zh-CN" sz="1600" b="1" i="1" dirty="0">
                <a:solidFill>
                  <a:srgbClr val="000000"/>
                </a:solidFill>
                <a:latin typeface="Consolas" panose="020B0609020204030204" pitchFamily="49" charset="0"/>
              </a:rPr>
              <a:t>,set2)</a:t>
            </a:r>
          </a:p>
          <a:p>
            <a:pPr>
              <a:lnSpc>
                <a:spcPct val="90000"/>
              </a:lnSpc>
            </a:pPr>
            <a:r>
              <a:rPr lang="en-US" altLang="zh-CN" sz="1600" b="1" dirty="0">
                <a:solidFill>
                  <a:srgbClr val="000000"/>
                </a:solidFill>
                <a:latin typeface="Consolas" panose="020B0609020204030204" pitchFamily="49" charset="0"/>
              </a:rPr>
              <a:t>list1=[</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东</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南</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西</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北</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p>
          <a:p>
            <a:pPr>
              <a:lnSpc>
                <a:spcPct val="90000"/>
              </a:lnSpc>
            </a:pPr>
            <a:r>
              <a:rPr lang="en-US" altLang="zh-CN" sz="1600" b="1" dirty="0">
                <a:solidFill>
                  <a:srgbClr val="000000"/>
                </a:solidFill>
                <a:latin typeface="Consolas" panose="020B0609020204030204" pitchFamily="49" charset="0"/>
              </a:rPr>
              <a:t>set3=set(list1)</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'set3:'</a:t>
            </a:r>
            <a:r>
              <a:rPr lang="en-US" altLang="zh-CN" sz="1600" b="1" i="1" dirty="0">
                <a:solidFill>
                  <a:srgbClr val="000000"/>
                </a:solidFill>
                <a:latin typeface="Consolas" panose="020B0609020204030204" pitchFamily="49" charset="0"/>
              </a:rPr>
              <a:t>,set3)</a:t>
            </a:r>
          </a:p>
          <a:p>
            <a:pPr>
              <a:lnSpc>
                <a:spcPct val="90000"/>
              </a:lnSpc>
            </a:pPr>
            <a:r>
              <a:rPr lang="en-US" altLang="zh-CN" sz="1600" b="1" dirty="0">
                <a:solidFill>
                  <a:srgbClr val="000000"/>
                </a:solidFill>
                <a:latin typeface="Consolas" panose="020B0609020204030204" pitchFamily="49" charset="0"/>
              </a:rPr>
              <a:t>set4=set3</a:t>
            </a:r>
          </a:p>
          <a:p>
            <a:pPr>
              <a:lnSpc>
                <a:spcPct val="90000"/>
              </a:lnSpc>
            </a:pPr>
            <a:r>
              <a:rPr lang="en-US" altLang="zh-CN" sz="1600" b="1" dirty="0">
                <a:solidFill>
                  <a:srgbClr val="C0C0C0"/>
                </a:solidFill>
                <a:latin typeface="Consolas" panose="020B0609020204030204" pitchFamily="49" charset="0"/>
              </a:rPr>
              <a:t>###### set3</a:t>
            </a:r>
            <a:r>
              <a:rPr lang="zh-CN" altLang="en-US" sz="1600" b="1" dirty="0">
                <a:solidFill>
                  <a:srgbClr val="C0C0C0"/>
                </a:solidFill>
                <a:latin typeface="Consolas" panose="020B0609020204030204" pitchFamily="49" charset="0"/>
              </a:rPr>
              <a:t>和</a:t>
            </a:r>
            <a:r>
              <a:rPr lang="en-US" altLang="zh-CN" sz="1600" b="1" dirty="0">
                <a:solidFill>
                  <a:srgbClr val="C0C0C0"/>
                </a:solidFill>
                <a:latin typeface="Consolas" panose="020B0609020204030204" pitchFamily="49" charset="0"/>
              </a:rPr>
              <a:t>set4</a:t>
            </a:r>
            <a:r>
              <a:rPr lang="zh-CN" altLang="en-US" sz="1600" b="1" dirty="0">
                <a:solidFill>
                  <a:srgbClr val="C0C0C0"/>
                </a:solidFill>
                <a:latin typeface="Consolas" panose="020B0609020204030204" pitchFamily="49" charset="0"/>
              </a:rPr>
              <a:t>是指向同一地址的对象</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'set4:'</a:t>
            </a:r>
            <a:r>
              <a:rPr lang="en-US" altLang="zh-CN" sz="1600" b="1" i="1" dirty="0">
                <a:solidFill>
                  <a:srgbClr val="000000"/>
                </a:solidFill>
                <a:latin typeface="Consolas" panose="020B0609020204030204" pitchFamily="49" charset="0"/>
              </a:rPr>
              <a:t>,set4)</a:t>
            </a:r>
          </a:p>
          <a:p>
            <a:pPr>
              <a:lnSpc>
                <a:spcPct val="90000"/>
              </a:lnSpc>
            </a:pPr>
            <a:r>
              <a:rPr lang="en-US" altLang="zh-CN" sz="1600" b="1" dirty="0">
                <a:solidFill>
                  <a:srgbClr val="C0C0C0"/>
                </a:solidFill>
                <a:latin typeface="Consolas" panose="020B0609020204030204" pitchFamily="49" charset="0"/>
              </a:rPr>
              <a:t>#####  </a:t>
            </a:r>
            <a:r>
              <a:rPr lang="zh-CN" altLang="en-US" sz="1600" b="1" dirty="0">
                <a:solidFill>
                  <a:srgbClr val="C0C0C0"/>
                </a:solidFill>
                <a:latin typeface="Consolas" panose="020B0609020204030204" pitchFamily="49" charset="0"/>
              </a:rPr>
              <a:t>添加元素</a:t>
            </a:r>
          </a:p>
          <a:p>
            <a:pPr>
              <a:lnSpc>
                <a:spcPct val="90000"/>
              </a:lnSpc>
            </a:pPr>
            <a:r>
              <a:rPr lang="en-US" altLang="zh-CN" sz="1600" b="1" dirty="0">
                <a:solidFill>
                  <a:srgbClr val="000000"/>
                </a:solidFill>
                <a:latin typeface="Consolas" panose="020B0609020204030204" pitchFamily="49" charset="0"/>
              </a:rPr>
              <a:t>set4.add(</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中</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添加元素的</a:t>
            </a:r>
            <a:r>
              <a:rPr lang="en-US" altLang="zh-CN" sz="1600" b="1" i="1" dirty="0">
                <a:solidFill>
                  <a:srgbClr val="00AA00"/>
                </a:solidFill>
                <a:latin typeface="Consolas" panose="020B0609020204030204" pitchFamily="49" charset="0"/>
              </a:rPr>
              <a:t>set3:'</a:t>
            </a:r>
            <a:r>
              <a:rPr lang="en-US" altLang="zh-CN" sz="1600" b="1" i="1" dirty="0">
                <a:solidFill>
                  <a:srgbClr val="000000"/>
                </a:solidFill>
                <a:latin typeface="Consolas" panose="020B0609020204030204" pitchFamily="49" charset="0"/>
              </a:rPr>
              <a:t>,set3)</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添加元素的</a:t>
            </a:r>
            <a:r>
              <a:rPr lang="en-US" altLang="zh-CN" sz="1600" b="1" i="1" dirty="0">
                <a:solidFill>
                  <a:srgbClr val="00AA00"/>
                </a:solidFill>
                <a:latin typeface="Consolas" panose="020B0609020204030204" pitchFamily="49" charset="0"/>
              </a:rPr>
              <a:t>set4:'</a:t>
            </a:r>
            <a:r>
              <a:rPr lang="en-US" altLang="zh-CN" sz="1600" b="1" i="1" dirty="0">
                <a:solidFill>
                  <a:srgbClr val="000000"/>
                </a:solidFill>
                <a:latin typeface="Consolas" panose="020B0609020204030204" pitchFamily="49" charset="0"/>
              </a:rPr>
              <a:t>,set4)</a:t>
            </a:r>
          </a:p>
          <a:p>
            <a:pPr>
              <a:lnSpc>
                <a:spcPct val="90000"/>
              </a:lnSpc>
            </a:pPr>
            <a:r>
              <a:rPr lang="en-US" altLang="zh-CN" sz="1600" b="1" dirty="0">
                <a:solidFill>
                  <a:srgbClr val="000000"/>
                </a:solidFill>
                <a:latin typeface="Consolas" panose="020B0609020204030204" pitchFamily="49" charset="0"/>
              </a:rPr>
              <a:t>set4.update(set1)</a:t>
            </a:r>
          </a:p>
          <a:p>
            <a:pPr>
              <a:lnSpc>
                <a:spcPct val="90000"/>
              </a:lnSpc>
            </a:pPr>
            <a:r>
              <a:rPr lang="nn-NO" altLang="zh-CN" sz="1600" b="1" dirty="0">
                <a:solidFill>
                  <a:srgbClr val="0000FF"/>
                </a:solidFill>
                <a:latin typeface="Consolas" panose="020B0609020204030204" pitchFamily="49" charset="0"/>
              </a:rPr>
              <a:t>print</a:t>
            </a:r>
            <a:r>
              <a:rPr lang="nn-NO" altLang="zh-CN" sz="1600" b="1" dirty="0">
                <a:solidFill>
                  <a:srgbClr val="000000"/>
                </a:solidFill>
                <a:latin typeface="Consolas" panose="020B0609020204030204" pitchFamily="49" charset="0"/>
              </a:rPr>
              <a:t>(</a:t>
            </a:r>
            <a:r>
              <a:rPr lang="nn-NO" altLang="zh-CN" sz="1600" b="1" i="1" dirty="0">
                <a:solidFill>
                  <a:srgbClr val="00AA00"/>
                </a:solidFill>
                <a:latin typeface="Consolas" panose="020B0609020204030204" pitchFamily="49" charset="0"/>
              </a:rPr>
              <a:t>'update</a:t>
            </a:r>
            <a:r>
              <a:rPr lang="zh-CN" altLang="nn-NO" sz="1600" b="1" i="1" dirty="0">
                <a:solidFill>
                  <a:srgbClr val="00AA00"/>
                </a:solidFill>
                <a:latin typeface="Consolas" panose="020B0609020204030204" pitchFamily="49" charset="0"/>
              </a:rPr>
              <a:t>的</a:t>
            </a:r>
            <a:r>
              <a:rPr lang="nn-NO" altLang="zh-CN" sz="1600" b="1" i="1" dirty="0">
                <a:solidFill>
                  <a:srgbClr val="00AA00"/>
                </a:solidFill>
                <a:latin typeface="Consolas" panose="020B0609020204030204" pitchFamily="49" charset="0"/>
              </a:rPr>
              <a:t>set4:'</a:t>
            </a:r>
            <a:r>
              <a:rPr lang="nn-NO" altLang="zh-CN" sz="1600" b="1" i="1" dirty="0">
                <a:solidFill>
                  <a:srgbClr val="000000"/>
                </a:solidFill>
                <a:latin typeface="Consolas" panose="020B0609020204030204" pitchFamily="49" charset="0"/>
              </a:rPr>
              <a:t>,set4)</a:t>
            </a:r>
          </a:p>
          <a:p>
            <a:pPr>
              <a:lnSpc>
                <a:spcPct val="90000"/>
              </a:lnSpc>
            </a:pPr>
            <a:r>
              <a:rPr lang="en-US" altLang="zh-CN" sz="1600" b="1" dirty="0">
                <a:solidFill>
                  <a:srgbClr val="C0C0C0"/>
                </a:solidFill>
                <a:latin typeface="Consolas" panose="020B0609020204030204" pitchFamily="49" charset="0"/>
              </a:rPr>
              <a:t>##### </a:t>
            </a:r>
            <a:r>
              <a:rPr lang="zh-CN" altLang="en-US" sz="1600" b="1" dirty="0">
                <a:solidFill>
                  <a:srgbClr val="C0C0C0"/>
                </a:solidFill>
                <a:latin typeface="Consolas" panose="020B0609020204030204" pitchFamily="49" charset="0"/>
              </a:rPr>
              <a:t>删除元素</a:t>
            </a:r>
          </a:p>
          <a:p>
            <a:pPr>
              <a:lnSpc>
                <a:spcPct val="90000"/>
              </a:lnSpc>
            </a:pPr>
            <a:r>
              <a:rPr lang="en-US" altLang="zh-CN" sz="1600" b="1" dirty="0">
                <a:solidFill>
                  <a:srgbClr val="000000"/>
                </a:solidFill>
                <a:latin typeface="Consolas" panose="020B0609020204030204" pitchFamily="49" charset="0"/>
              </a:rPr>
              <a:t>set3.remove(</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中</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删除元素的</a:t>
            </a:r>
            <a:r>
              <a:rPr lang="en-US" altLang="zh-CN" sz="1600" b="1" i="1" dirty="0">
                <a:solidFill>
                  <a:srgbClr val="00AA00"/>
                </a:solidFill>
                <a:latin typeface="Consolas" panose="020B0609020204030204" pitchFamily="49" charset="0"/>
              </a:rPr>
              <a:t>set3:'</a:t>
            </a:r>
            <a:r>
              <a:rPr lang="en-US" altLang="zh-CN" sz="1600" b="1" i="1" dirty="0">
                <a:solidFill>
                  <a:srgbClr val="000000"/>
                </a:solidFill>
                <a:latin typeface="Consolas" panose="020B0609020204030204" pitchFamily="49" charset="0"/>
              </a:rPr>
              <a:t>,set3)</a:t>
            </a:r>
          </a:p>
          <a:p>
            <a:pPr>
              <a:lnSpc>
                <a:spcPct val="90000"/>
              </a:lnSpc>
            </a:pPr>
            <a:r>
              <a:rPr lang="en-US" altLang="zh-CN" sz="1600" b="1" dirty="0">
                <a:solidFill>
                  <a:srgbClr val="C0C0C0"/>
                </a:solidFill>
                <a:latin typeface="Consolas" panose="020B0609020204030204" pitchFamily="49" charset="0"/>
              </a:rPr>
              <a:t>######</a:t>
            </a:r>
          </a:p>
          <a:p>
            <a:pPr>
              <a:lnSpc>
                <a:spcPct val="90000"/>
              </a:lnSpc>
            </a:pPr>
            <a:r>
              <a:rPr lang="en-US" altLang="zh-CN" sz="1600" b="1" dirty="0">
                <a:solidFill>
                  <a:srgbClr val="000000"/>
                </a:solidFill>
                <a:latin typeface="Consolas" panose="020B0609020204030204" pitchFamily="49" charset="0"/>
              </a:rPr>
              <a:t>set3.discard(</a:t>
            </a:r>
            <a:r>
              <a:rPr lang="en-US" altLang="zh-CN" sz="1600" b="1" i="1" dirty="0">
                <a:solidFill>
                  <a:srgbClr val="00AA00"/>
                </a:solidFill>
                <a:latin typeface="Consolas" panose="020B0609020204030204" pitchFamily="49" charset="0"/>
              </a:rPr>
              <a:t>'</a:t>
            </a:r>
            <a:r>
              <a:rPr lang="zh-CN" altLang="en-US" sz="1600" b="1" i="1" dirty="0">
                <a:solidFill>
                  <a:srgbClr val="00AA00"/>
                </a:solidFill>
                <a:latin typeface="Consolas" panose="020B0609020204030204" pitchFamily="49" charset="0"/>
              </a:rPr>
              <a:t>南</a:t>
            </a:r>
            <a:r>
              <a:rPr lang="en-US" altLang="zh-CN" sz="1600" b="1" i="1" dirty="0">
                <a:solidFill>
                  <a:srgbClr val="00AA00"/>
                </a:solidFill>
                <a:latin typeface="Consolas" panose="020B0609020204030204" pitchFamily="49" charset="0"/>
              </a:rPr>
              <a:t>'</a:t>
            </a:r>
            <a:r>
              <a:rPr lang="en-US" altLang="zh-CN" sz="1600" b="1" i="1" dirty="0">
                <a:solidFill>
                  <a:srgbClr val="000000"/>
                </a:solidFill>
                <a:latin typeface="Consolas" panose="020B0609020204030204" pitchFamily="49" charset="0"/>
              </a:rPr>
              <a:t>)</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'discard</a:t>
            </a:r>
            <a:r>
              <a:rPr lang="zh-CN" altLang="en-US" sz="1600" b="1" i="1" dirty="0">
                <a:solidFill>
                  <a:srgbClr val="00AA00"/>
                </a:solidFill>
                <a:latin typeface="Consolas" panose="020B0609020204030204" pitchFamily="49" charset="0"/>
              </a:rPr>
              <a:t>的</a:t>
            </a:r>
            <a:r>
              <a:rPr lang="en-US" altLang="zh-CN" sz="1600" b="1" i="1" dirty="0">
                <a:solidFill>
                  <a:srgbClr val="00AA00"/>
                </a:solidFill>
                <a:latin typeface="Consolas" panose="020B0609020204030204" pitchFamily="49" charset="0"/>
              </a:rPr>
              <a:t>set3:'</a:t>
            </a:r>
            <a:r>
              <a:rPr lang="en-US" altLang="zh-CN" sz="1600" b="1" i="1" dirty="0">
                <a:solidFill>
                  <a:srgbClr val="000000"/>
                </a:solidFill>
                <a:latin typeface="Consolas" panose="020B0609020204030204" pitchFamily="49" charset="0"/>
              </a:rPr>
              <a:t>,set3)</a:t>
            </a:r>
          </a:p>
          <a:p>
            <a:pPr>
              <a:lnSpc>
                <a:spcPct val="90000"/>
              </a:lnSpc>
            </a:pPr>
            <a:r>
              <a:rPr lang="en-US" altLang="zh-CN" sz="1600" b="1" dirty="0">
                <a:solidFill>
                  <a:srgbClr val="C0C0C0"/>
                </a:solidFill>
                <a:latin typeface="Consolas" panose="020B0609020204030204" pitchFamily="49" charset="0"/>
              </a:rPr>
              <a:t>####</a:t>
            </a:r>
          </a:p>
          <a:p>
            <a:pPr>
              <a:lnSpc>
                <a:spcPct val="90000"/>
              </a:lnSpc>
            </a:pPr>
            <a:r>
              <a:rPr lang="en-US" altLang="zh-CN" sz="1600" b="1" dirty="0">
                <a:solidFill>
                  <a:srgbClr val="000000"/>
                </a:solidFill>
                <a:latin typeface="Consolas" panose="020B0609020204030204" pitchFamily="49" charset="0"/>
              </a:rPr>
              <a:t>set3.pop()</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'pop</a:t>
            </a:r>
            <a:r>
              <a:rPr lang="zh-CN" altLang="en-US" sz="1600" b="1" i="1" dirty="0">
                <a:solidFill>
                  <a:srgbClr val="00AA00"/>
                </a:solidFill>
                <a:latin typeface="Consolas" panose="020B0609020204030204" pitchFamily="49" charset="0"/>
              </a:rPr>
              <a:t>的</a:t>
            </a:r>
            <a:r>
              <a:rPr lang="en-US" altLang="zh-CN" sz="1600" b="1" i="1" dirty="0">
                <a:solidFill>
                  <a:srgbClr val="00AA00"/>
                </a:solidFill>
                <a:latin typeface="Consolas" panose="020B0609020204030204" pitchFamily="49" charset="0"/>
              </a:rPr>
              <a:t>set3:'</a:t>
            </a:r>
            <a:r>
              <a:rPr lang="en-US" altLang="zh-CN" sz="1600" b="1" i="1" dirty="0">
                <a:solidFill>
                  <a:srgbClr val="000000"/>
                </a:solidFill>
                <a:latin typeface="Consolas" panose="020B0609020204030204" pitchFamily="49" charset="0"/>
              </a:rPr>
              <a:t>,set3)</a:t>
            </a:r>
          </a:p>
          <a:p>
            <a:pPr>
              <a:lnSpc>
                <a:spcPct val="90000"/>
              </a:lnSpc>
            </a:pPr>
            <a:r>
              <a:rPr lang="en-US" altLang="zh-CN" sz="1600" b="1" dirty="0">
                <a:solidFill>
                  <a:srgbClr val="C0C0C0"/>
                </a:solidFill>
                <a:latin typeface="Consolas" panose="020B0609020204030204" pitchFamily="49" charset="0"/>
              </a:rPr>
              <a:t>####</a:t>
            </a:r>
          </a:p>
          <a:p>
            <a:pPr>
              <a:lnSpc>
                <a:spcPct val="90000"/>
              </a:lnSpc>
            </a:pPr>
            <a:r>
              <a:rPr lang="en-US" altLang="zh-CN" sz="1600" b="1" dirty="0">
                <a:solidFill>
                  <a:srgbClr val="000000"/>
                </a:solidFill>
                <a:latin typeface="Consolas" panose="020B0609020204030204" pitchFamily="49" charset="0"/>
              </a:rPr>
              <a:t>set3.clear()</a:t>
            </a:r>
          </a:p>
          <a:p>
            <a:pPr>
              <a:lnSpc>
                <a:spcPct val="90000"/>
              </a:lnSpc>
            </a:pPr>
            <a:r>
              <a:rPr lang="en-US" altLang="zh-CN" sz="1600" b="1" dirty="0">
                <a:solidFill>
                  <a:srgbClr val="0000FF"/>
                </a:solidFill>
                <a:latin typeface="Consolas" panose="020B0609020204030204" pitchFamily="49" charset="0"/>
              </a:rPr>
              <a:t>print</a:t>
            </a:r>
            <a:r>
              <a:rPr lang="en-US" altLang="zh-CN" sz="1600" b="1" dirty="0">
                <a:solidFill>
                  <a:srgbClr val="000000"/>
                </a:solidFill>
                <a:latin typeface="Consolas" panose="020B0609020204030204" pitchFamily="49" charset="0"/>
              </a:rPr>
              <a:t>(</a:t>
            </a:r>
            <a:r>
              <a:rPr lang="en-US" altLang="zh-CN" sz="1600" b="1" i="1" dirty="0">
                <a:solidFill>
                  <a:srgbClr val="00AA00"/>
                </a:solidFill>
                <a:latin typeface="Consolas" panose="020B0609020204030204" pitchFamily="49" charset="0"/>
              </a:rPr>
              <a:t>'clear</a:t>
            </a:r>
            <a:r>
              <a:rPr lang="zh-CN" altLang="en-US" sz="1600" b="1" i="1" dirty="0">
                <a:solidFill>
                  <a:srgbClr val="00AA00"/>
                </a:solidFill>
                <a:latin typeface="Consolas" panose="020B0609020204030204" pitchFamily="49" charset="0"/>
              </a:rPr>
              <a:t>的</a:t>
            </a:r>
            <a:r>
              <a:rPr lang="en-US" altLang="zh-CN" sz="1600" b="1" i="1" dirty="0">
                <a:solidFill>
                  <a:srgbClr val="00AA00"/>
                </a:solidFill>
                <a:latin typeface="Consolas" panose="020B0609020204030204" pitchFamily="49" charset="0"/>
              </a:rPr>
              <a:t>set3:'</a:t>
            </a:r>
            <a:r>
              <a:rPr lang="en-US" altLang="zh-CN" sz="1600" b="1" i="1" dirty="0">
                <a:solidFill>
                  <a:srgbClr val="000000"/>
                </a:solidFill>
                <a:latin typeface="Consolas" panose="020B0609020204030204" pitchFamily="49" charset="0"/>
              </a:rPr>
              <a:t>,set3)</a:t>
            </a:r>
            <a:endParaRPr lang="zh-CN" altLang="en-US" sz="1600" b="1" dirty="0"/>
          </a:p>
        </p:txBody>
      </p:sp>
    </p:spTree>
    <p:extLst>
      <p:ext uri="{BB962C8B-B14F-4D97-AF65-F5344CB8AC3E}">
        <p14:creationId xmlns:p14="http://schemas.microsoft.com/office/powerpoint/2010/main" val="340675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2826544" y="361952"/>
            <a:ext cx="5003800" cy="563563"/>
          </a:xfrm>
        </p:spPr>
        <p:txBody>
          <a:bodyPr/>
          <a:lstStyle/>
          <a:p>
            <a:r>
              <a:rPr lang="zh-CN" altLang="en-US"/>
              <a:t> </a:t>
            </a:r>
          </a:p>
        </p:txBody>
      </p:sp>
      <p:sp>
        <p:nvSpPr>
          <p:cNvPr id="33795" name="Rectangle 3"/>
          <p:cNvSpPr>
            <a:spLocks noGrp="1" noChangeArrowheads="1"/>
          </p:cNvSpPr>
          <p:nvPr>
            <p:ph type="body" idx="1"/>
          </p:nvPr>
        </p:nvSpPr>
        <p:spPr>
          <a:xfrm>
            <a:off x="3762177" y="4267177"/>
            <a:ext cx="4644516" cy="565981"/>
          </a:xfrm>
        </p:spPr>
        <p:txBody>
          <a:bodyPr/>
          <a:lstStyle/>
          <a:p>
            <a:pPr marL="457200" indent="-457200">
              <a:buFont typeface="Wingdings" panose="05000000000000000000" pitchFamily="2" charset="2"/>
              <a:buAutoNum type="arabicPeriod"/>
            </a:pPr>
            <a:r>
              <a:rPr lang="zh-CN" altLang="en-US" dirty="0">
                <a:latin typeface="Comic Sans MS" panose="030F0702030302020204" pitchFamily="66" charset="0"/>
              </a:rPr>
              <a:t>简单介绍函数。</a:t>
            </a:r>
            <a:endParaRPr lang="en-US" altLang="zh-CN" dirty="0">
              <a:latin typeface="Comic Sans MS" panose="030F0702030302020204" pitchFamily="66" charset="0"/>
            </a:endParaRPr>
          </a:p>
          <a:p>
            <a:pPr>
              <a:buNone/>
            </a:pPr>
            <a:r>
              <a:rPr lang="en-US" altLang="zh-CN" dirty="0">
                <a:latin typeface="Comic Sans MS" panose="030F0702030302020204" pitchFamily="66" charset="0"/>
              </a:rPr>
              <a:t> </a:t>
            </a:r>
          </a:p>
        </p:txBody>
      </p:sp>
      <p:sp>
        <p:nvSpPr>
          <p:cNvPr id="4" name="AutoShape 11"/>
          <p:cNvSpPr>
            <a:spLocks noChangeArrowheads="1"/>
          </p:cNvSpPr>
          <p:nvPr/>
        </p:nvSpPr>
        <p:spPr bwMode="gray">
          <a:xfrm>
            <a:off x="3906193" y="188640"/>
            <a:ext cx="3861644" cy="508000"/>
          </a:xfrm>
          <a:prstGeom prst="roundRect">
            <a:avLst>
              <a:gd name="adj" fmla="val 20000"/>
            </a:avLst>
          </a:prstGeom>
          <a:solidFill>
            <a:srgbClr val="CCFF66"/>
          </a:solidFill>
          <a:ln w="38100" algn="ctr">
            <a:solidFill>
              <a:schemeClr val="accent1"/>
            </a:solidFill>
            <a:round/>
            <a:headEnd/>
            <a:tailEnd/>
          </a:ln>
        </p:spPr>
        <p:txBody>
          <a:bodyPr anchor="ctr"/>
          <a:lstStyle/>
          <a:p>
            <a:pPr algn="ctr">
              <a:lnSpc>
                <a:spcPct val="90000"/>
              </a:lnSpc>
              <a:defRPr/>
            </a:pPr>
            <a:r>
              <a:rPr lang="zh-CN" altLang="en-US" dirty="0">
                <a:solidFill>
                  <a:srgbClr val="0000CC"/>
                </a:solidFill>
                <a:effectLst>
                  <a:outerShdw blurRad="38100" dist="38100" dir="2700000" algn="tl">
                    <a:srgbClr val="000000"/>
                  </a:outerShdw>
                </a:effectLst>
                <a:latin typeface="隶书" pitchFamily="49" charset="-122"/>
                <a:ea typeface="隶书" pitchFamily="49" charset="-122"/>
              </a:rPr>
              <a:t>本课小结</a:t>
            </a:r>
          </a:p>
        </p:txBody>
      </p:sp>
      <p:sp>
        <p:nvSpPr>
          <p:cNvPr id="5" name="Rectangle 3"/>
          <p:cNvSpPr txBox="1">
            <a:spLocks noChangeArrowheads="1"/>
          </p:cNvSpPr>
          <p:nvPr/>
        </p:nvSpPr>
        <p:spPr bwMode="auto">
          <a:xfrm>
            <a:off x="3762177" y="940161"/>
            <a:ext cx="4896544" cy="61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24000"/>
              </a:lnSpc>
              <a:buNone/>
            </a:pP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．简介列表与元组；</a:t>
            </a:r>
            <a:endParaRPr lang="en-US" altLang="zh-CN" kern="0" dirty="0">
              <a:latin typeface="Comic Sans MS" panose="030F0702030302020204" pitchFamily="66" charset="0"/>
            </a:endParaRPr>
          </a:p>
        </p:txBody>
      </p:sp>
      <p:sp>
        <p:nvSpPr>
          <p:cNvPr id="6" name="AutoShape 11"/>
          <p:cNvSpPr>
            <a:spLocks noChangeArrowheads="1"/>
          </p:cNvSpPr>
          <p:nvPr/>
        </p:nvSpPr>
        <p:spPr bwMode="gray">
          <a:xfrm>
            <a:off x="4004989" y="3465004"/>
            <a:ext cx="3861644" cy="508000"/>
          </a:xfrm>
          <a:prstGeom prst="roundRect">
            <a:avLst>
              <a:gd name="adj" fmla="val 20000"/>
            </a:avLst>
          </a:prstGeom>
          <a:solidFill>
            <a:srgbClr val="FFFF00"/>
          </a:solidFill>
          <a:ln w="38100" algn="ctr">
            <a:solidFill>
              <a:schemeClr val="accent1"/>
            </a:solidFill>
            <a:round/>
            <a:headEnd/>
            <a:tailEnd/>
          </a:ln>
        </p:spPr>
        <p:txBody>
          <a:bodyPr anchor="ctr"/>
          <a:lstStyle/>
          <a:p>
            <a:pPr algn="ctr">
              <a:lnSpc>
                <a:spcPct val="90000"/>
              </a:lnSpc>
              <a:defRPr/>
            </a:pPr>
            <a:r>
              <a:rPr lang="zh-CN" altLang="en-US" dirty="0">
                <a:solidFill>
                  <a:srgbClr val="0000CC"/>
                </a:solidFill>
                <a:effectLst>
                  <a:outerShdw blurRad="38100" dist="38100" dir="2700000" algn="tl">
                    <a:srgbClr val="000000"/>
                  </a:outerShdw>
                </a:effectLst>
                <a:latin typeface="隶书" pitchFamily="49" charset="-122"/>
                <a:ea typeface="隶书" pitchFamily="49" charset="-122"/>
              </a:rPr>
              <a:t>下课内容</a:t>
            </a:r>
          </a:p>
        </p:txBody>
      </p:sp>
      <p:sp>
        <p:nvSpPr>
          <p:cNvPr id="7" name="Rectangle 3"/>
          <p:cNvSpPr txBox="1">
            <a:spLocks noChangeArrowheads="1"/>
          </p:cNvSpPr>
          <p:nvPr/>
        </p:nvSpPr>
        <p:spPr bwMode="auto">
          <a:xfrm>
            <a:off x="3753385" y="1518501"/>
            <a:ext cx="4644516" cy="56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marL="457200" indent="-457200">
              <a:buFont typeface="Wingdings" panose="05000000000000000000" pitchFamily="2" charset="2"/>
              <a:buAutoNum type="arabicPeriod"/>
            </a:pPr>
            <a:r>
              <a:rPr lang="zh-CN" altLang="en-US" kern="0">
                <a:latin typeface="Comic Sans MS" panose="030F0702030302020204" pitchFamily="66" charset="0"/>
              </a:rPr>
              <a:t>简单介绍字典与集合等。</a:t>
            </a:r>
            <a:endParaRPr lang="en-US" altLang="zh-CN" kern="0">
              <a:latin typeface="Comic Sans MS" panose="030F0702030302020204" pitchFamily="66" charset="0"/>
            </a:endParaRPr>
          </a:p>
          <a:p>
            <a:pPr>
              <a:buFont typeface="Wingdings" panose="05000000000000000000" pitchFamily="2" charset="2"/>
              <a:buNone/>
            </a:pPr>
            <a:r>
              <a:rPr lang="en-US" altLang="zh-CN" kern="0">
                <a:latin typeface="Comic Sans MS" panose="030F0702030302020204" pitchFamily="66" charset="0"/>
              </a:rPr>
              <a:t> </a:t>
            </a:r>
            <a:endParaRPr lang="en-US" altLang="zh-CN" kern="0" dirty="0">
              <a:latin typeface="Comic Sans MS" panose="030F0702030302020204" pitchFamily="66" charset="0"/>
            </a:endParaRPr>
          </a:p>
        </p:txBody>
      </p:sp>
    </p:spTree>
    <p:extLst>
      <p:ext uri="{BB962C8B-B14F-4D97-AF65-F5344CB8AC3E}">
        <p14:creationId xmlns:p14="http://schemas.microsoft.com/office/powerpoint/2010/main" val="674153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2826544" y="361952"/>
            <a:ext cx="5003800" cy="563563"/>
          </a:xfrm>
        </p:spPr>
        <p:txBody>
          <a:bodyPr/>
          <a:lstStyle/>
          <a:p>
            <a:r>
              <a:rPr lang="zh-CN" altLang="en-US"/>
              <a:t> </a:t>
            </a:r>
          </a:p>
        </p:txBody>
      </p:sp>
      <p:sp>
        <p:nvSpPr>
          <p:cNvPr id="33795" name="Rectangle 3"/>
          <p:cNvSpPr>
            <a:spLocks noGrp="1" noChangeArrowheads="1"/>
          </p:cNvSpPr>
          <p:nvPr>
            <p:ph type="body" idx="1"/>
          </p:nvPr>
        </p:nvSpPr>
        <p:spPr>
          <a:xfrm>
            <a:off x="1912144" y="2625727"/>
            <a:ext cx="7488238" cy="2105025"/>
          </a:xfrm>
        </p:spPr>
        <p:txBody>
          <a:bodyPr/>
          <a:lstStyle/>
          <a:p>
            <a:pPr>
              <a:buFont typeface="Wingdings" panose="05000000000000000000" pitchFamily="2" charset="2"/>
              <a:buNone/>
            </a:pPr>
            <a:r>
              <a:rPr lang="zh-CN" altLang="en-US" sz="9600">
                <a:latin typeface="Comic Sans MS" panose="030F0702030302020204" pitchFamily="66" charset="0"/>
              </a:rPr>
              <a:t> </a:t>
            </a:r>
            <a:r>
              <a:rPr lang="en-US" altLang="zh-CN" sz="9600">
                <a:latin typeface="Comic Sans MS" panose="030F0702030302020204" pitchFamily="66" charset="0"/>
              </a:rPr>
              <a:t>Thank you!</a:t>
            </a:r>
          </a:p>
        </p:txBody>
      </p:sp>
    </p:spTree>
    <p:extLst>
      <p:ext uri="{BB962C8B-B14F-4D97-AF65-F5344CB8AC3E}">
        <p14:creationId xmlns:p14="http://schemas.microsoft.com/office/powerpoint/2010/main" val="4081468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3477576" y="188640"/>
            <a:ext cx="4749098" cy="491844"/>
          </a:xfrm>
          <a:prstGeom prst="roundRect">
            <a:avLst>
              <a:gd name="adj" fmla="val 27696"/>
            </a:avLst>
          </a:prstGeom>
          <a:solidFill>
            <a:srgbClr val="FFC000"/>
          </a:solidFill>
          <a:ln w="38100" algn="ctr">
            <a:solidFill>
              <a:schemeClr val="accent1"/>
            </a:solidFill>
            <a:round/>
            <a:headEnd/>
            <a:tailEnd/>
          </a:ln>
        </p:spPr>
        <p:txBody>
          <a:bodyPr anchor="ctr" anchorCtr="0"/>
          <a:lstStyle/>
          <a:p>
            <a:pPr algn="ctr"/>
            <a:r>
              <a:rPr lang="zh-CN" altLang="en-US" sz="2800" b="1" dirty="0"/>
              <a:t>集合内置</a:t>
            </a:r>
            <a:r>
              <a:rPr lang="zh-CN" altLang="en-US" sz="2800" b="1" dirty="0">
                <a:solidFill>
                  <a:srgbClr val="FF0000"/>
                </a:solidFill>
              </a:rPr>
              <a:t>方法</a:t>
            </a:r>
            <a:r>
              <a:rPr lang="zh-CN" altLang="en-US" sz="2800" b="1" dirty="0"/>
              <a:t>完整列表</a:t>
            </a:r>
          </a:p>
        </p:txBody>
      </p:sp>
      <p:graphicFrame>
        <p:nvGraphicFramePr>
          <p:cNvPr id="2" name="表格 1"/>
          <p:cNvGraphicFramePr>
            <a:graphicFrameLocks noGrp="1"/>
          </p:cNvGraphicFramePr>
          <p:nvPr>
            <p:extLst/>
          </p:nvPr>
        </p:nvGraphicFramePr>
        <p:xfrm>
          <a:off x="1493925" y="872718"/>
          <a:ext cx="8316924" cy="5482435"/>
        </p:xfrm>
        <a:graphic>
          <a:graphicData uri="http://schemas.openxmlformats.org/drawingml/2006/table">
            <a:tbl>
              <a:tblPr/>
              <a:tblGrid>
                <a:gridCol w="3312368">
                  <a:extLst>
                    <a:ext uri="{9D8B030D-6E8A-4147-A177-3AD203B41FA5}">
                      <a16:colId xmlns:a16="http://schemas.microsoft.com/office/drawing/2014/main" val="20000"/>
                    </a:ext>
                  </a:extLst>
                </a:gridCol>
                <a:gridCol w="5004556">
                  <a:extLst>
                    <a:ext uri="{9D8B030D-6E8A-4147-A177-3AD203B41FA5}">
                      <a16:colId xmlns:a16="http://schemas.microsoft.com/office/drawing/2014/main" val="20001"/>
                    </a:ext>
                  </a:extLst>
                </a:gridCol>
              </a:tblGrid>
              <a:tr h="202847">
                <a:tc>
                  <a:txBody>
                    <a:bodyPr/>
                    <a:lstStyle/>
                    <a:p>
                      <a:pPr algn="l"/>
                      <a:r>
                        <a:rPr lang="zh-CN" altLang="en-US" sz="1400" b="1">
                          <a:effectLst/>
                        </a:rPr>
                        <a:t>方法</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描述</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202847">
                <a:tc>
                  <a:txBody>
                    <a:bodyPr/>
                    <a:lstStyle/>
                    <a:p>
                      <a:pPr algn="l"/>
                      <a:r>
                        <a:rPr lang="en-US" sz="1400" b="1">
                          <a:effectLst/>
                        </a:rPr>
                        <a:t>add()</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为集合添加元素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2847">
                <a:tc>
                  <a:txBody>
                    <a:bodyPr/>
                    <a:lstStyle/>
                    <a:p>
                      <a:pPr algn="l"/>
                      <a:r>
                        <a:rPr lang="en-US" sz="1400" b="1">
                          <a:effectLst/>
                        </a:rPr>
                        <a:t>clear()</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移除集合中的所有元素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202847">
                <a:tc>
                  <a:txBody>
                    <a:bodyPr/>
                    <a:lstStyle/>
                    <a:p>
                      <a:pPr algn="l"/>
                      <a:r>
                        <a:rPr lang="en-US" sz="1400" b="1">
                          <a:effectLst/>
                        </a:rPr>
                        <a:t>copy()</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拷贝一个集合</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2847">
                <a:tc>
                  <a:txBody>
                    <a:bodyPr/>
                    <a:lstStyle/>
                    <a:p>
                      <a:pPr algn="l"/>
                      <a:r>
                        <a:rPr lang="en-US" sz="1400" b="1">
                          <a:effectLst/>
                        </a:rPr>
                        <a:t>difference()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返回多个集合的差集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354983">
                <a:tc>
                  <a:txBody>
                    <a:bodyPr/>
                    <a:lstStyle/>
                    <a:p>
                      <a:pPr algn="l"/>
                      <a:r>
                        <a:rPr lang="en-US" sz="1400" b="1">
                          <a:effectLst/>
                        </a:rPr>
                        <a:t>difference_update()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移除集合中的元素，该元素在指定的集合也存在。</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2847">
                <a:tc>
                  <a:txBody>
                    <a:bodyPr/>
                    <a:lstStyle/>
                    <a:p>
                      <a:pPr algn="l"/>
                      <a:r>
                        <a:rPr lang="en-US" sz="1400" b="1">
                          <a:effectLst/>
                        </a:rPr>
                        <a:t>discard()</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删除集合中指定的元素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202847">
                <a:tc>
                  <a:txBody>
                    <a:bodyPr/>
                    <a:lstStyle/>
                    <a:p>
                      <a:pPr algn="l"/>
                      <a:r>
                        <a:rPr lang="en-US" sz="1400" b="1">
                          <a:effectLst/>
                        </a:rPr>
                        <a:t>intersection()</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返回集合的交集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02847">
                <a:tc>
                  <a:txBody>
                    <a:bodyPr/>
                    <a:lstStyle/>
                    <a:p>
                      <a:pPr algn="l"/>
                      <a:r>
                        <a:rPr lang="en-US" sz="1400" b="1">
                          <a:effectLst/>
                        </a:rPr>
                        <a:t>intersection_update()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返回集合的交集。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r h="354983">
                <a:tc>
                  <a:txBody>
                    <a:bodyPr/>
                    <a:lstStyle/>
                    <a:p>
                      <a:pPr algn="l"/>
                      <a:r>
                        <a:rPr lang="en-US" sz="1400" b="1">
                          <a:effectLst/>
                        </a:rPr>
                        <a:t>isdisjoint()</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判断两个集合是否包含相同的元素，如果没有返回 </a:t>
                      </a:r>
                      <a:r>
                        <a:rPr lang="en-US" altLang="zh-CN" sz="1400" b="1">
                          <a:effectLst/>
                        </a:rPr>
                        <a:t>True</a:t>
                      </a:r>
                      <a:r>
                        <a:rPr lang="zh-CN" altLang="en-US" sz="1400" b="1">
                          <a:effectLst/>
                        </a:rPr>
                        <a:t>，否则返回 </a:t>
                      </a:r>
                      <a:r>
                        <a:rPr lang="en-US" altLang="zh-CN" sz="1400" b="1">
                          <a:effectLst/>
                        </a:rPr>
                        <a:t>False</a:t>
                      </a:r>
                      <a:r>
                        <a:rPr lang="zh-CN" altLang="en-US" sz="1400" b="1">
                          <a:effectLst/>
                        </a:rPr>
                        <a:t>。</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4983">
                <a:tc>
                  <a:txBody>
                    <a:bodyPr/>
                    <a:lstStyle/>
                    <a:p>
                      <a:pPr algn="l"/>
                      <a:r>
                        <a:rPr lang="en-US" sz="1400" b="1">
                          <a:effectLst/>
                        </a:rPr>
                        <a:t>issubset()</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判断指定集合是否为该方法参数集合的子集。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10"/>
                  </a:ext>
                </a:extLst>
              </a:tr>
              <a:tr h="354983">
                <a:tc>
                  <a:txBody>
                    <a:bodyPr/>
                    <a:lstStyle/>
                    <a:p>
                      <a:pPr algn="l"/>
                      <a:r>
                        <a:rPr lang="en-US" sz="1400" b="1">
                          <a:effectLst/>
                        </a:rPr>
                        <a:t>issuperset()</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判断该方法的参数集合是否为指定集合的子集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02847">
                <a:tc>
                  <a:txBody>
                    <a:bodyPr/>
                    <a:lstStyle/>
                    <a:p>
                      <a:pPr algn="l"/>
                      <a:r>
                        <a:rPr lang="en-US" sz="1400" b="1">
                          <a:effectLst/>
                        </a:rPr>
                        <a:t>pop()</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随机移除元素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12"/>
                  </a:ext>
                </a:extLst>
              </a:tr>
              <a:tr h="202847">
                <a:tc>
                  <a:txBody>
                    <a:bodyPr/>
                    <a:lstStyle/>
                    <a:p>
                      <a:pPr algn="l"/>
                      <a:r>
                        <a:rPr lang="en-US" sz="1400" b="1">
                          <a:effectLst/>
                        </a:rPr>
                        <a:t>remove()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移除指定元素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02847">
                <a:tc>
                  <a:txBody>
                    <a:bodyPr/>
                    <a:lstStyle/>
                    <a:p>
                      <a:pPr algn="l"/>
                      <a:r>
                        <a:rPr lang="en-US" sz="1400" b="1">
                          <a:effectLst/>
                        </a:rPr>
                        <a:t>symmetric_difference()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返回两个集合中不重复的元素集合。</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14"/>
                  </a:ext>
                </a:extLst>
              </a:tr>
              <a:tr h="507118">
                <a:tc>
                  <a:txBody>
                    <a:bodyPr/>
                    <a:lstStyle/>
                    <a:p>
                      <a:pPr algn="l"/>
                      <a:r>
                        <a:rPr lang="en-US" sz="1400" b="1">
                          <a:effectLst/>
                        </a:rPr>
                        <a:t>symmetric_difference_update()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移除当前集合中在另外一个指定集合相同的元素，并将另外一个指定集合中不同的元素插入到当前集合中。</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202847">
                <a:tc>
                  <a:txBody>
                    <a:bodyPr/>
                    <a:lstStyle/>
                    <a:p>
                      <a:pPr algn="l"/>
                      <a:r>
                        <a:rPr lang="en-US" sz="1400" b="1">
                          <a:effectLst/>
                        </a:rPr>
                        <a:t>union()</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返回两个集合的并集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16"/>
                  </a:ext>
                </a:extLst>
              </a:tr>
              <a:tr h="202847">
                <a:tc>
                  <a:txBody>
                    <a:bodyPr/>
                    <a:lstStyle/>
                    <a:p>
                      <a:pPr algn="l"/>
                      <a:r>
                        <a:rPr lang="en-US" sz="1400" b="1">
                          <a:effectLst/>
                        </a:rPr>
                        <a:t>update()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dirty="0">
                          <a:effectLst/>
                        </a:rPr>
                        <a:t>给集合添加元素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064571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a:spLocks noChangeArrowheads="1"/>
          </p:cNvSpPr>
          <p:nvPr/>
        </p:nvSpPr>
        <p:spPr bwMode="auto">
          <a:xfrm>
            <a:off x="4050210" y="188642"/>
            <a:ext cx="3420381" cy="461665"/>
          </a:xfrm>
          <a:prstGeom prst="rect">
            <a:avLst/>
          </a:prstGeom>
          <a:solidFill>
            <a:srgbClr val="FFCCFF"/>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lgn="ctr"/>
            <a:r>
              <a:rPr lang="zh-CN" altLang="en-US" sz="2400" b="1" dirty="0"/>
              <a:t>列表内置方法</a:t>
            </a:r>
          </a:p>
        </p:txBody>
      </p:sp>
      <p:graphicFrame>
        <p:nvGraphicFramePr>
          <p:cNvPr id="123" name="表格 122"/>
          <p:cNvGraphicFramePr>
            <a:graphicFrameLocks noGrp="1"/>
          </p:cNvGraphicFramePr>
          <p:nvPr>
            <p:extLst/>
          </p:nvPr>
        </p:nvGraphicFramePr>
        <p:xfrm>
          <a:off x="1961977" y="836712"/>
          <a:ext cx="7596844" cy="4644516"/>
        </p:xfrm>
        <a:graphic>
          <a:graphicData uri="http://schemas.openxmlformats.org/drawingml/2006/table">
            <a:tbl>
              <a:tblPr/>
              <a:tblGrid>
                <a:gridCol w="792088">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4212468">
                  <a:extLst>
                    <a:ext uri="{9D8B030D-6E8A-4147-A177-3AD203B41FA5}">
                      <a16:colId xmlns:a16="http://schemas.microsoft.com/office/drawing/2014/main" val="20002"/>
                    </a:ext>
                  </a:extLst>
                </a:gridCol>
              </a:tblGrid>
              <a:tr h="222637">
                <a:tc>
                  <a:txBody>
                    <a:bodyPr/>
                    <a:lstStyle/>
                    <a:p>
                      <a:pPr algn="ctr"/>
                      <a:r>
                        <a:rPr lang="zh-CN" altLang="en-US" sz="1800" b="1" dirty="0">
                          <a:effectLst/>
                        </a:rPr>
                        <a:t>序号</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b="1" dirty="0">
                          <a:effectLst/>
                        </a:rPr>
                        <a:t>方法</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b="1" dirty="0">
                          <a:effectLst/>
                        </a:rPr>
                        <a:t>作用</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389615">
                <a:tc>
                  <a:txBody>
                    <a:bodyPr/>
                    <a:lstStyle/>
                    <a:p>
                      <a:pPr algn="ctr"/>
                      <a:r>
                        <a:rPr lang="en-US" altLang="zh-CN" sz="1800" b="1" dirty="0">
                          <a:effectLst/>
                        </a:rPr>
                        <a:t>1</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list.append</a:t>
                      </a:r>
                      <a:r>
                        <a:rPr lang="en-US" sz="1800" b="1" dirty="0">
                          <a:effectLst/>
                          <a:latin typeface="Times New Roman" panose="02020603050405020304" pitchFamily="18" charset="0"/>
                          <a:cs typeface="Times New Roman" panose="02020603050405020304" pitchFamily="18" charset="0"/>
                        </a:rPr>
                        <a:t>(</a:t>
                      </a:r>
                      <a:r>
                        <a:rPr lang="en-US" sz="1800" b="1" dirty="0" err="1">
                          <a:effectLst/>
                          <a:latin typeface="Times New Roman" panose="02020603050405020304" pitchFamily="18" charset="0"/>
                          <a:cs typeface="Times New Roman" panose="02020603050405020304" pitchFamily="18" charset="0"/>
                        </a:rPr>
                        <a:t>obj</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b="1" dirty="0">
                          <a:effectLst/>
                        </a:rPr>
                        <a:t>在列表末尾添加新的对象</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9615">
                <a:tc>
                  <a:txBody>
                    <a:bodyPr/>
                    <a:lstStyle/>
                    <a:p>
                      <a:pPr algn="ctr"/>
                      <a:r>
                        <a:rPr lang="en-US" altLang="zh-CN" sz="1800" b="1" dirty="0">
                          <a:effectLst/>
                        </a:rPr>
                        <a:t>2</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list.extend</a:t>
                      </a:r>
                      <a:r>
                        <a:rPr lang="en-US" sz="1800" b="1" dirty="0">
                          <a:effectLst/>
                          <a:latin typeface="Times New Roman" panose="02020603050405020304" pitchFamily="18" charset="0"/>
                          <a:cs typeface="Times New Roman" panose="02020603050405020304" pitchFamily="18" charset="0"/>
                        </a:rPr>
                        <a:t>(</a:t>
                      </a:r>
                      <a:r>
                        <a:rPr lang="en-US" sz="1800" b="1" dirty="0" err="1">
                          <a:effectLst/>
                          <a:latin typeface="Times New Roman" panose="02020603050405020304" pitchFamily="18" charset="0"/>
                          <a:cs typeface="Times New Roman" panose="02020603050405020304" pitchFamily="18" charset="0"/>
                        </a:rPr>
                        <a:t>seq</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b="1" dirty="0">
                          <a:effectLst/>
                        </a:rPr>
                        <a:t>在列表末尾一次性追加另一个序列中的多个值（用新列表扩展原来的列表）</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04297">
                <a:tc>
                  <a:txBody>
                    <a:bodyPr/>
                    <a:lstStyle/>
                    <a:p>
                      <a:pPr algn="ctr"/>
                      <a:r>
                        <a:rPr lang="en-US" altLang="zh-CN" sz="1800" b="1" dirty="0">
                          <a:effectLst/>
                        </a:rPr>
                        <a:t>3</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list.insert</a:t>
                      </a:r>
                      <a:r>
                        <a:rPr lang="en-US" sz="1800" b="1" dirty="0">
                          <a:effectLst/>
                          <a:latin typeface="Times New Roman" panose="02020603050405020304" pitchFamily="18" charset="0"/>
                          <a:cs typeface="Times New Roman" panose="02020603050405020304" pitchFamily="18" charset="0"/>
                        </a:rPr>
                        <a:t>(</a:t>
                      </a:r>
                      <a:r>
                        <a:rPr lang="en-US" sz="1400" b="1" dirty="0">
                          <a:effectLst/>
                          <a:latin typeface="Times New Roman" panose="02020603050405020304" pitchFamily="18" charset="0"/>
                          <a:cs typeface="Times New Roman" panose="02020603050405020304" pitchFamily="18" charset="0"/>
                        </a:rPr>
                        <a:t>index, </a:t>
                      </a:r>
                      <a:r>
                        <a:rPr lang="en-US" sz="1400" b="1" dirty="0" err="1">
                          <a:effectLst/>
                          <a:latin typeface="Times New Roman" panose="02020603050405020304" pitchFamily="18" charset="0"/>
                          <a:cs typeface="Times New Roman" panose="02020603050405020304" pitchFamily="18" charset="0"/>
                        </a:rPr>
                        <a:t>obj</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b="1" dirty="0">
                          <a:effectLst/>
                        </a:rPr>
                        <a:t>将对象插入列表</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6593">
                <a:tc>
                  <a:txBody>
                    <a:bodyPr/>
                    <a:lstStyle/>
                    <a:p>
                      <a:pPr algn="ctr"/>
                      <a:r>
                        <a:rPr lang="en-US" altLang="zh-CN" sz="1800" b="1" dirty="0">
                          <a:effectLst/>
                        </a:rPr>
                        <a:t>4</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list.index</a:t>
                      </a:r>
                      <a:r>
                        <a:rPr lang="en-US" sz="1800" b="1" dirty="0">
                          <a:effectLst/>
                          <a:latin typeface="Times New Roman" panose="02020603050405020304" pitchFamily="18" charset="0"/>
                          <a:cs typeface="Times New Roman" panose="02020603050405020304" pitchFamily="18" charset="0"/>
                        </a:rPr>
                        <a:t>(</a:t>
                      </a:r>
                      <a:r>
                        <a:rPr lang="en-US" sz="1800" b="1" dirty="0" err="1">
                          <a:effectLst/>
                          <a:latin typeface="Times New Roman" panose="02020603050405020304" pitchFamily="18" charset="0"/>
                          <a:cs typeface="Times New Roman" panose="02020603050405020304" pitchFamily="18" charset="0"/>
                        </a:rPr>
                        <a:t>obj</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b="1" dirty="0">
                          <a:effectLst/>
                        </a:rPr>
                        <a:t>从列表中找出某个值第一个匹配项的索引位置</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389615">
                <a:tc>
                  <a:txBody>
                    <a:bodyPr/>
                    <a:lstStyle/>
                    <a:p>
                      <a:pPr algn="ctr"/>
                      <a:r>
                        <a:rPr lang="en-US" altLang="zh-CN" sz="1800" b="1" dirty="0">
                          <a:effectLst/>
                        </a:rPr>
                        <a:t>5</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list.count</a:t>
                      </a:r>
                      <a:r>
                        <a:rPr lang="en-US" sz="1800" b="1" dirty="0">
                          <a:effectLst/>
                          <a:latin typeface="Times New Roman" panose="02020603050405020304" pitchFamily="18" charset="0"/>
                          <a:cs typeface="Times New Roman" panose="02020603050405020304" pitchFamily="18" charset="0"/>
                        </a:rPr>
                        <a:t>(</a:t>
                      </a:r>
                      <a:r>
                        <a:rPr lang="en-US" sz="1800" b="1" dirty="0" err="1">
                          <a:effectLst/>
                          <a:latin typeface="Times New Roman" panose="02020603050405020304" pitchFamily="18" charset="0"/>
                          <a:cs typeface="Times New Roman" panose="02020603050405020304" pitchFamily="18" charset="0"/>
                        </a:rPr>
                        <a:t>obj</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b="1" dirty="0">
                          <a:effectLst/>
                        </a:rPr>
                        <a:t>统计某个元素在列表中出现的次数</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26265">
                <a:tc>
                  <a:txBody>
                    <a:bodyPr/>
                    <a:lstStyle/>
                    <a:p>
                      <a:pPr algn="ctr"/>
                      <a:r>
                        <a:rPr lang="en-US" altLang="zh-CN" sz="1800" b="1" dirty="0">
                          <a:effectLst/>
                        </a:rPr>
                        <a:t>6</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list.pop</a:t>
                      </a:r>
                      <a:r>
                        <a:rPr lang="en-US" sz="1400" b="1" dirty="0">
                          <a:effectLst/>
                          <a:latin typeface="Times New Roman" panose="02020603050405020304" pitchFamily="18" charset="0"/>
                          <a:cs typeface="Times New Roman" panose="02020603050405020304" pitchFamily="18" charset="0"/>
                        </a:rPr>
                        <a:t>([index=-1]</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b="1" dirty="0">
                          <a:effectLst/>
                        </a:rPr>
                        <a:t>移除列表中的一个元素（默认最后一个元素），并且返回该元素的值</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468052">
                <a:tc>
                  <a:txBody>
                    <a:bodyPr/>
                    <a:lstStyle/>
                    <a:p>
                      <a:pPr algn="ctr"/>
                      <a:r>
                        <a:rPr lang="en-US" altLang="zh-CN" sz="1800" b="1" dirty="0">
                          <a:effectLst/>
                        </a:rPr>
                        <a:t>7</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list.remove</a:t>
                      </a:r>
                      <a:r>
                        <a:rPr lang="en-US" sz="1800" b="1" dirty="0">
                          <a:effectLst/>
                          <a:latin typeface="Times New Roman" panose="02020603050405020304" pitchFamily="18" charset="0"/>
                          <a:cs typeface="Times New Roman" panose="02020603050405020304" pitchFamily="18" charset="0"/>
                        </a:rPr>
                        <a:t>(</a:t>
                      </a:r>
                      <a:r>
                        <a:rPr lang="en-US" sz="1800" b="1" dirty="0" err="1">
                          <a:effectLst/>
                          <a:latin typeface="Times New Roman" panose="02020603050405020304" pitchFamily="18" charset="0"/>
                          <a:cs typeface="Times New Roman" panose="02020603050405020304" pitchFamily="18" charset="0"/>
                        </a:rPr>
                        <a:t>obj</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b="1" dirty="0">
                          <a:effectLst/>
                        </a:rPr>
                        <a:t>移除列表中某个值的第一个匹配项</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38477">
                <a:tc>
                  <a:txBody>
                    <a:bodyPr/>
                    <a:lstStyle/>
                    <a:p>
                      <a:pPr algn="ctr"/>
                      <a:r>
                        <a:rPr lang="en-US" altLang="zh-CN" sz="1800" b="1" dirty="0">
                          <a:effectLst/>
                        </a:rPr>
                        <a:t>8</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list.clear</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b="1" dirty="0">
                          <a:solidFill>
                            <a:schemeClr val="tx1">
                              <a:lumMod val="50000"/>
                            </a:schemeClr>
                          </a:solidFill>
                        </a:rPr>
                        <a:t>清空列表中的所有元素</a:t>
                      </a:r>
                      <a:endParaRPr lang="zh-CN" altLang="en-US" sz="1800" b="1" dirty="0">
                        <a:solidFill>
                          <a:schemeClr val="tx1">
                            <a:lumMod val="50000"/>
                          </a:schemeClr>
                        </a:solidFill>
                        <a:effectLst/>
                      </a:endParaRP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r h="389615">
                <a:tc>
                  <a:txBody>
                    <a:bodyPr/>
                    <a:lstStyle/>
                    <a:p>
                      <a:pPr algn="ctr"/>
                      <a:r>
                        <a:rPr lang="en-US" altLang="zh-CN" sz="1800" b="1" dirty="0">
                          <a:effectLst/>
                        </a:rPr>
                        <a:t>9</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b="1" dirty="0">
                          <a:effectLst/>
                          <a:latin typeface="Times New Roman" panose="02020603050405020304" pitchFamily="18" charset="0"/>
                          <a:cs typeface="Times New Roman" panose="02020603050405020304" pitchFamily="18" charset="0"/>
                        </a:rPr>
                        <a:t>del list</a:t>
                      </a:r>
                      <a:r>
                        <a:rPr lang="en-US" sz="1400" b="1" dirty="0">
                          <a:effectLst/>
                          <a:latin typeface="Times New Roman" panose="02020603050405020304" pitchFamily="18" charset="0"/>
                          <a:cs typeface="Times New Roman" panose="02020603050405020304" pitchFamily="18" charset="0"/>
                        </a:rPr>
                        <a:t>([</a:t>
                      </a:r>
                      <a:r>
                        <a:rPr lang="en-US" altLang="zh-CN" sz="1400" b="1" dirty="0">
                          <a:effectLst/>
                          <a:latin typeface="Times New Roman" panose="02020603050405020304" pitchFamily="18" charset="0"/>
                          <a:cs typeface="Times New Roman" panose="02020603050405020304" pitchFamily="18" charset="0"/>
                        </a:rPr>
                        <a:t>index</a:t>
                      </a:r>
                      <a:r>
                        <a:rPr lang="en-US" sz="14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b="1" dirty="0">
                          <a:solidFill>
                            <a:schemeClr val="tx1">
                              <a:lumMod val="50000"/>
                            </a:schemeClr>
                          </a:solidFill>
                        </a:rPr>
                        <a:t>删除指定的列表元素</a:t>
                      </a:r>
                      <a:endParaRPr lang="zh-CN" altLang="en-US" sz="1800" b="1" dirty="0">
                        <a:solidFill>
                          <a:schemeClr val="tx1">
                            <a:lumMod val="50000"/>
                          </a:schemeClr>
                        </a:solidFill>
                        <a:effectLst/>
                      </a:endParaRP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graphicFrame>
        <p:nvGraphicFramePr>
          <p:cNvPr id="3" name="表格 2"/>
          <p:cNvGraphicFramePr>
            <a:graphicFrameLocks noGrp="1"/>
          </p:cNvGraphicFramePr>
          <p:nvPr>
            <p:extLst/>
          </p:nvPr>
        </p:nvGraphicFramePr>
        <p:xfrm>
          <a:off x="1964584" y="5481230"/>
          <a:ext cx="7594239" cy="438477"/>
        </p:xfrm>
        <a:graphic>
          <a:graphicData uri="http://schemas.openxmlformats.org/drawingml/2006/table">
            <a:tbl>
              <a:tblPr/>
              <a:tblGrid>
                <a:gridCol w="792088">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4209863">
                  <a:extLst>
                    <a:ext uri="{9D8B030D-6E8A-4147-A177-3AD203B41FA5}">
                      <a16:colId xmlns:a16="http://schemas.microsoft.com/office/drawing/2014/main" val="20002"/>
                    </a:ext>
                  </a:extLst>
                </a:gridCol>
              </a:tblGrid>
              <a:tr h="438477">
                <a:tc>
                  <a:txBody>
                    <a:bodyPr/>
                    <a:lstStyle/>
                    <a:p>
                      <a:pPr algn="ctr"/>
                      <a:r>
                        <a:rPr lang="en-US" altLang="zh-CN" sz="1800" b="1" dirty="0">
                          <a:effectLst/>
                        </a:rPr>
                        <a:t>10</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list.reverse</a:t>
                      </a:r>
                      <a:r>
                        <a:rPr lang="en-US" sz="18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b="1" dirty="0">
                          <a:effectLst/>
                        </a:rPr>
                        <a:t>反向列表中元素</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extLst/>
          </p:nvPr>
        </p:nvGraphicFramePr>
        <p:xfrm>
          <a:off x="1961977" y="5913278"/>
          <a:ext cx="7596844" cy="556593"/>
        </p:xfrm>
        <a:graphic>
          <a:graphicData uri="http://schemas.openxmlformats.org/drawingml/2006/table">
            <a:tbl>
              <a:tblPr/>
              <a:tblGrid>
                <a:gridCol w="792088">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4212468">
                  <a:extLst>
                    <a:ext uri="{9D8B030D-6E8A-4147-A177-3AD203B41FA5}">
                      <a16:colId xmlns:a16="http://schemas.microsoft.com/office/drawing/2014/main" val="20002"/>
                    </a:ext>
                  </a:extLst>
                </a:gridCol>
              </a:tblGrid>
              <a:tr h="556593">
                <a:tc>
                  <a:txBody>
                    <a:bodyPr/>
                    <a:lstStyle/>
                    <a:p>
                      <a:pPr algn="ctr"/>
                      <a:r>
                        <a:rPr lang="en-US" altLang="zh-CN" sz="1800" b="1" dirty="0">
                          <a:effectLst/>
                        </a:rPr>
                        <a:t>11</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b="1" dirty="0" err="1">
                          <a:effectLst/>
                          <a:latin typeface="Times New Roman" panose="02020603050405020304" pitchFamily="18" charset="0"/>
                          <a:cs typeface="Times New Roman" panose="02020603050405020304" pitchFamily="18" charset="0"/>
                        </a:rPr>
                        <a:t>list.sort</a:t>
                      </a:r>
                      <a:r>
                        <a:rPr lang="en-US" sz="1400" b="1" dirty="0">
                          <a:effectLst/>
                          <a:latin typeface="Times New Roman" panose="02020603050405020304" pitchFamily="18" charset="0"/>
                          <a:cs typeface="Times New Roman" panose="02020603050405020304" pitchFamily="18" charset="0"/>
                        </a:rPr>
                        <a:t>(</a:t>
                      </a:r>
                      <a:r>
                        <a:rPr lang="en-US" sz="1400" b="1" dirty="0" err="1">
                          <a:effectLst/>
                          <a:latin typeface="Times New Roman" panose="02020603050405020304" pitchFamily="18" charset="0"/>
                          <a:cs typeface="Times New Roman" panose="02020603050405020304" pitchFamily="18" charset="0"/>
                        </a:rPr>
                        <a:t>cmp</a:t>
                      </a:r>
                      <a:r>
                        <a:rPr lang="en-US" sz="1400" b="1" dirty="0">
                          <a:effectLst/>
                          <a:latin typeface="Times New Roman" panose="02020603050405020304" pitchFamily="18" charset="0"/>
                          <a:cs typeface="Times New Roman" panose="02020603050405020304" pitchFamily="18" charset="0"/>
                        </a:rPr>
                        <a:t>=None, </a:t>
                      </a:r>
                      <a:r>
                        <a:rPr lang="en-US" sz="1300" b="1" dirty="0">
                          <a:effectLst/>
                          <a:latin typeface="Times New Roman" panose="02020603050405020304" pitchFamily="18" charset="0"/>
                          <a:cs typeface="Times New Roman" panose="02020603050405020304" pitchFamily="18" charset="0"/>
                        </a:rPr>
                        <a:t>key=None, reverse=False</a:t>
                      </a:r>
                      <a:r>
                        <a:rPr lang="en-US" sz="1400" b="1" dirty="0">
                          <a:effectLst/>
                          <a:latin typeface="Times New Roman" panose="02020603050405020304" pitchFamily="18" charset="0"/>
                          <a:cs typeface="Times New Roman" panose="02020603050405020304" pitchFamily="18" charset="0"/>
                        </a:rPr>
                        <a:t>)</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b="1" dirty="0">
                          <a:effectLst/>
                        </a:rPr>
                        <a:t>对原列表进行排序</a:t>
                      </a:r>
                    </a:p>
                  </a:txBody>
                  <a:tcPr marL="55659" marR="55659" marT="27830" marB="2783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
        <p:nvSpPr>
          <p:cNvPr id="8" name="文本框 3"/>
          <p:cNvSpPr txBox="1">
            <a:spLocks noChangeArrowheads="1"/>
          </p:cNvSpPr>
          <p:nvPr/>
        </p:nvSpPr>
        <p:spPr bwMode="auto">
          <a:xfrm>
            <a:off x="1421917" y="1160748"/>
            <a:ext cx="504056" cy="1417568"/>
          </a:xfrm>
          <a:prstGeom prst="rect">
            <a:avLst/>
          </a:prstGeom>
          <a:solidFill>
            <a:srgbClr val="FFCCFF"/>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lgn="ctr">
              <a:lnSpc>
                <a:spcPct val="110000"/>
              </a:lnSpc>
            </a:pPr>
            <a:r>
              <a:rPr lang="zh-CN" altLang="en-US" sz="2000" b="1" dirty="0">
                <a:solidFill>
                  <a:schemeClr val="tx1">
                    <a:lumMod val="60000"/>
                    <a:lumOff val="40000"/>
                  </a:schemeClr>
                </a:solidFill>
              </a:rPr>
              <a:t>增加元素</a:t>
            </a:r>
          </a:p>
        </p:txBody>
      </p:sp>
      <p:sp>
        <p:nvSpPr>
          <p:cNvPr id="11" name="文本框 3"/>
          <p:cNvSpPr txBox="1">
            <a:spLocks noChangeArrowheads="1"/>
          </p:cNvSpPr>
          <p:nvPr/>
        </p:nvSpPr>
        <p:spPr bwMode="auto">
          <a:xfrm>
            <a:off x="1438921" y="3573016"/>
            <a:ext cx="504056" cy="1890774"/>
          </a:xfrm>
          <a:prstGeom prst="rect">
            <a:avLst/>
          </a:prstGeom>
          <a:solidFill>
            <a:srgbClr val="FFCCFF"/>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lgn="ctr">
              <a:lnSpc>
                <a:spcPct val="151000"/>
              </a:lnSpc>
            </a:pPr>
            <a:r>
              <a:rPr lang="zh-CN" altLang="en-US" sz="2000" b="1" dirty="0">
                <a:solidFill>
                  <a:schemeClr val="tx1">
                    <a:lumMod val="60000"/>
                    <a:lumOff val="40000"/>
                  </a:schemeClr>
                </a:solidFill>
              </a:rPr>
              <a:t>删除元素</a:t>
            </a:r>
          </a:p>
        </p:txBody>
      </p:sp>
      <p:sp>
        <p:nvSpPr>
          <p:cNvPr id="12" name="文本框 3"/>
          <p:cNvSpPr txBox="1">
            <a:spLocks noChangeArrowheads="1"/>
          </p:cNvSpPr>
          <p:nvPr/>
        </p:nvSpPr>
        <p:spPr bwMode="auto">
          <a:xfrm>
            <a:off x="1313907" y="5481228"/>
            <a:ext cx="634219" cy="983218"/>
          </a:xfrm>
          <a:prstGeom prst="rect">
            <a:avLst/>
          </a:prstGeom>
          <a:solidFill>
            <a:srgbClr val="FFCCFF"/>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lgn="ctr">
              <a:lnSpc>
                <a:spcPct val="125000"/>
              </a:lnSpc>
            </a:pPr>
            <a:r>
              <a:rPr lang="zh-CN" altLang="en-US" sz="1600" b="1" dirty="0">
                <a:solidFill>
                  <a:schemeClr val="tx1">
                    <a:lumMod val="60000"/>
                    <a:lumOff val="40000"/>
                  </a:schemeClr>
                </a:solidFill>
              </a:rPr>
              <a:t>反转与排序</a:t>
            </a:r>
          </a:p>
        </p:txBody>
      </p:sp>
      <p:sp>
        <p:nvSpPr>
          <p:cNvPr id="9" name="文本框 3"/>
          <p:cNvSpPr txBox="1">
            <a:spLocks noChangeArrowheads="1"/>
          </p:cNvSpPr>
          <p:nvPr/>
        </p:nvSpPr>
        <p:spPr bwMode="auto">
          <a:xfrm>
            <a:off x="1421919" y="2588133"/>
            <a:ext cx="526207" cy="906915"/>
          </a:xfrm>
          <a:prstGeom prst="rect">
            <a:avLst/>
          </a:prstGeom>
          <a:solidFill>
            <a:srgbClr val="FFCCFF"/>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lgn="ctr">
              <a:lnSpc>
                <a:spcPct val="140000"/>
              </a:lnSpc>
            </a:pPr>
            <a:r>
              <a:rPr lang="zh-CN" altLang="en-US" sz="2000" b="1" dirty="0">
                <a:solidFill>
                  <a:schemeClr val="tx1">
                    <a:lumMod val="60000"/>
                    <a:lumOff val="40000"/>
                  </a:schemeClr>
                </a:solidFill>
              </a:rPr>
              <a:t>查询</a:t>
            </a:r>
          </a:p>
        </p:txBody>
      </p:sp>
    </p:spTree>
    <p:extLst>
      <p:ext uri="{BB962C8B-B14F-4D97-AF65-F5344CB8AC3E}">
        <p14:creationId xmlns:p14="http://schemas.microsoft.com/office/powerpoint/2010/main" val="398373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3468935" y="188640"/>
            <a:ext cx="4757738"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r>
              <a:rPr lang="zh-CN" altLang="en-US" sz="2800" b="1" dirty="0">
                <a:solidFill>
                  <a:srgbClr val="333333"/>
                </a:solidFill>
                <a:latin typeface="Microsoft YaHei" panose="020B0503020204020204" pitchFamily="34" charset="-122"/>
                <a:ea typeface="Microsoft YaHei" panose="020B0503020204020204" pitchFamily="34" charset="-122"/>
              </a:rPr>
              <a:t>字典内置方法</a:t>
            </a:r>
          </a:p>
        </p:txBody>
      </p:sp>
      <p:graphicFrame>
        <p:nvGraphicFramePr>
          <p:cNvPr id="3" name="表格 2"/>
          <p:cNvGraphicFramePr>
            <a:graphicFrameLocks noGrp="1"/>
          </p:cNvGraphicFramePr>
          <p:nvPr>
            <p:extLst/>
          </p:nvPr>
        </p:nvGraphicFramePr>
        <p:xfrm>
          <a:off x="1601937" y="836712"/>
          <a:ext cx="8100900" cy="5459020"/>
        </p:xfrm>
        <a:graphic>
          <a:graphicData uri="http://schemas.openxmlformats.org/drawingml/2006/table">
            <a:tbl>
              <a:tblPr/>
              <a:tblGrid>
                <a:gridCol w="3564396">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240214">
                <a:tc>
                  <a:txBody>
                    <a:bodyPr/>
                    <a:lstStyle/>
                    <a:p>
                      <a:pPr algn="ctr"/>
                      <a:r>
                        <a:rPr lang="zh-CN" altLang="en-US" sz="1600" b="1" dirty="0">
                          <a:effectLst/>
                        </a:rPr>
                        <a:t>函数及描述</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zh-CN" altLang="en-US" sz="1600" b="1" dirty="0">
                          <a:effectLst/>
                        </a:rPr>
                        <a:t>作用</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240214">
                <a:tc>
                  <a:txBody>
                    <a:bodyPr/>
                    <a:lstStyle/>
                    <a:p>
                      <a:pPr algn="l"/>
                      <a:r>
                        <a:rPr lang="en-US" sz="1600" dirty="0" err="1">
                          <a:effectLst/>
                        </a:rPr>
                        <a:t>dict.copy</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返回一个字典的浅复制</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0214">
                <a:tc>
                  <a:txBody>
                    <a:bodyPr/>
                    <a:lstStyle/>
                    <a:p>
                      <a:pPr algn="l"/>
                      <a:r>
                        <a:rPr lang="en-US" sz="1600" dirty="0" err="1">
                          <a:effectLst/>
                        </a:rPr>
                        <a:t>dict.items</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返回可遍历的</a:t>
                      </a:r>
                      <a:r>
                        <a:rPr lang="en-US" altLang="zh-CN" sz="1600" b="1" dirty="0">
                          <a:effectLst/>
                        </a:rPr>
                        <a:t>(</a:t>
                      </a:r>
                      <a:r>
                        <a:rPr lang="zh-CN" altLang="en-US" sz="1600" b="1" dirty="0">
                          <a:effectLst/>
                        </a:rPr>
                        <a:t>键</a:t>
                      </a:r>
                      <a:r>
                        <a:rPr lang="en-US" altLang="zh-CN" sz="1600" b="1" dirty="0">
                          <a:effectLst/>
                        </a:rPr>
                        <a:t>, </a:t>
                      </a:r>
                      <a:r>
                        <a:rPr lang="zh-CN" altLang="en-US" sz="1600" b="1" dirty="0">
                          <a:effectLst/>
                        </a:rPr>
                        <a:t>值</a:t>
                      </a:r>
                      <a:r>
                        <a:rPr lang="en-US" altLang="zh-CN" sz="1600" b="1" dirty="0">
                          <a:effectLst/>
                        </a:rPr>
                        <a:t>) </a:t>
                      </a:r>
                      <a:r>
                        <a:rPr lang="zh-CN" altLang="en-US" sz="1600" b="1" dirty="0">
                          <a:effectLst/>
                        </a:rPr>
                        <a:t>元组数组的视图对象</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20466">
                <a:tc>
                  <a:txBody>
                    <a:bodyPr/>
                    <a:lstStyle/>
                    <a:p>
                      <a:pPr algn="l"/>
                      <a:r>
                        <a:rPr lang="en-US" sz="1600" dirty="0" err="1">
                          <a:effectLst/>
                        </a:rPr>
                        <a:t>dict.keys</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返回一个字典所有的键的视图对象</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0374">
                <a:tc>
                  <a:txBody>
                    <a:bodyPr/>
                    <a:lstStyle/>
                    <a:p>
                      <a:pPr algn="l"/>
                      <a:r>
                        <a:rPr lang="en-US" sz="1600" dirty="0" err="1">
                          <a:effectLst/>
                        </a:rPr>
                        <a:t>dict.values</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返回字典中的所有值的视图对象</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420374">
                <a:tc>
                  <a:txBody>
                    <a:bodyPr/>
                    <a:lstStyle/>
                    <a:p>
                      <a:pPr algn="l"/>
                      <a:r>
                        <a:rPr lang="en-US" sz="1600" dirty="0" err="1">
                          <a:effectLst/>
                        </a:rPr>
                        <a:t>dict.get</a:t>
                      </a:r>
                      <a:r>
                        <a:rPr lang="en-US" sz="1600" dirty="0">
                          <a:effectLst/>
                        </a:rPr>
                        <a:t>(</a:t>
                      </a:r>
                      <a:r>
                        <a:rPr lang="en-US" sz="1400" dirty="0">
                          <a:effectLst/>
                        </a:rPr>
                        <a:t>key, default=None</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返回指定键的值，如果值不在字典中返回</a:t>
                      </a:r>
                      <a:r>
                        <a:rPr lang="en-US" sz="1600" b="1" dirty="0">
                          <a:effectLst/>
                        </a:rPr>
                        <a:t>default</a:t>
                      </a:r>
                      <a:r>
                        <a:rPr lang="zh-CN" altLang="en-US" sz="1600" b="1" dirty="0">
                          <a:effectLst/>
                        </a:rPr>
                        <a:t>值</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3992">
                <a:tc>
                  <a:txBody>
                    <a:bodyPr/>
                    <a:lstStyle/>
                    <a:p>
                      <a:pPr algn="l"/>
                      <a:r>
                        <a:rPr lang="en-US" sz="1600" dirty="0" err="1">
                          <a:effectLst/>
                        </a:rPr>
                        <a:t>dict.setdefault</a:t>
                      </a:r>
                      <a:r>
                        <a:rPr lang="en-US" sz="1600" dirty="0">
                          <a:effectLst/>
                        </a:rPr>
                        <a:t>(</a:t>
                      </a:r>
                      <a:r>
                        <a:rPr lang="en-US" sz="1400" dirty="0">
                          <a:effectLst/>
                        </a:rPr>
                        <a:t>key, default=None</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和</a:t>
                      </a:r>
                      <a:r>
                        <a:rPr lang="en-US" altLang="zh-CN" sz="1600" b="1" dirty="0">
                          <a:effectLst/>
                        </a:rPr>
                        <a:t>get()</a:t>
                      </a:r>
                      <a:r>
                        <a:rPr lang="zh-CN" altLang="en-US" sz="1600" b="1" dirty="0">
                          <a:effectLst/>
                        </a:rPr>
                        <a:t>类似</a:t>
                      </a:r>
                      <a:r>
                        <a:rPr lang="en-US" altLang="zh-CN" sz="1600" b="1" dirty="0">
                          <a:effectLst/>
                        </a:rPr>
                        <a:t>, </a:t>
                      </a:r>
                      <a:r>
                        <a:rPr lang="zh-CN" altLang="en-US" sz="1600" b="1" dirty="0">
                          <a:effectLst/>
                        </a:rPr>
                        <a:t>但如果键不存在于字典中，将会添加键并将值设为</a:t>
                      </a:r>
                      <a:r>
                        <a:rPr lang="en-US" altLang="zh-CN" sz="1600" b="1" dirty="0">
                          <a:effectLst/>
                        </a:rPr>
                        <a:t>default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360040">
                <a:tc>
                  <a:txBody>
                    <a:bodyPr/>
                    <a:lstStyle/>
                    <a:p>
                      <a:pPr algn="l"/>
                      <a:r>
                        <a:rPr lang="en-US" sz="1600" dirty="0" err="1">
                          <a:effectLst/>
                        </a:rPr>
                        <a:t>dict.update</a:t>
                      </a:r>
                      <a:r>
                        <a:rPr lang="en-US" sz="1600" dirty="0">
                          <a:effectLst/>
                        </a:rPr>
                        <a:t>(dict2)</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把字典</a:t>
                      </a:r>
                      <a:r>
                        <a:rPr lang="en-US" sz="1600" b="1" dirty="0">
                          <a:effectLst/>
                        </a:rPr>
                        <a:t>dict2</a:t>
                      </a:r>
                      <a:r>
                        <a:rPr lang="zh-CN" altLang="en-US" sz="1600" b="1" dirty="0">
                          <a:effectLst/>
                        </a:rPr>
                        <a:t>的键</a:t>
                      </a:r>
                      <a:r>
                        <a:rPr lang="en-US" altLang="zh-CN" sz="1600" b="1" dirty="0">
                          <a:effectLst/>
                        </a:rPr>
                        <a:t>/</a:t>
                      </a:r>
                      <a:r>
                        <a:rPr lang="zh-CN" altLang="en-US" sz="1600" b="1" dirty="0">
                          <a:effectLst/>
                        </a:rPr>
                        <a:t>值对更新到</a:t>
                      </a:r>
                      <a:r>
                        <a:rPr lang="en-US" sz="1600" b="1" dirty="0" err="1">
                          <a:effectLst/>
                        </a:rPr>
                        <a:t>dict</a:t>
                      </a:r>
                      <a:r>
                        <a:rPr lang="zh-CN" altLang="en-US" sz="1600" b="1" dirty="0">
                          <a:effectLst/>
                        </a:rPr>
                        <a:t>里</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0374">
                <a:tc>
                  <a:txBody>
                    <a:bodyPr/>
                    <a:lstStyle/>
                    <a:p>
                      <a:pPr algn="l"/>
                      <a:r>
                        <a:rPr lang="en-US" sz="1600" dirty="0" err="1">
                          <a:effectLst/>
                        </a:rPr>
                        <a:t>dict.fromkeys</a:t>
                      </a:r>
                      <a:r>
                        <a:rPr lang="en-US" sz="1600" dirty="0">
                          <a:effectLst/>
                        </a:rPr>
                        <a:t>(</a:t>
                      </a:r>
                      <a:r>
                        <a:rPr lang="en-US" sz="1600" dirty="0" err="1">
                          <a:effectLst/>
                        </a:rPr>
                        <a:t>seq</a:t>
                      </a:r>
                      <a:r>
                        <a:rPr lang="en-US" sz="1600" dirty="0">
                          <a:effectLst/>
                        </a:rPr>
                        <a:t>[, </a:t>
                      </a:r>
                      <a:r>
                        <a:rPr lang="en-US" sz="1600" dirty="0" err="1">
                          <a:effectLst/>
                        </a:rPr>
                        <a:t>val</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创建一个新字典，以序列 </a:t>
                      </a:r>
                      <a:r>
                        <a:rPr lang="en-US" altLang="zh-CN" sz="1600" b="1" dirty="0" err="1">
                          <a:effectLst/>
                        </a:rPr>
                        <a:t>seq</a:t>
                      </a:r>
                      <a:r>
                        <a:rPr lang="en-US" altLang="zh-CN" sz="1600" b="1" dirty="0">
                          <a:effectLst/>
                        </a:rPr>
                        <a:t> </a:t>
                      </a:r>
                      <a:r>
                        <a:rPr lang="zh-CN" altLang="en-US" sz="1600" b="1" dirty="0">
                          <a:effectLst/>
                        </a:rPr>
                        <a:t>中元素做字典的键，</a:t>
                      </a:r>
                      <a:r>
                        <a:rPr lang="en-US" altLang="zh-CN" sz="1600" b="1" dirty="0" err="1">
                          <a:effectLst/>
                        </a:rPr>
                        <a:t>val</a:t>
                      </a:r>
                      <a:r>
                        <a:rPr lang="en-US" altLang="zh-CN" sz="1600" b="1" dirty="0">
                          <a:effectLst/>
                        </a:rPr>
                        <a:t> </a:t>
                      </a:r>
                      <a:r>
                        <a:rPr lang="zh-CN" altLang="en-US" sz="1600" b="1" dirty="0">
                          <a:effectLst/>
                        </a:rPr>
                        <a:t>为字典所有键对应的初始值</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r h="240214">
                <a:tc>
                  <a:txBody>
                    <a:bodyPr/>
                    <a:lstStyle/>
                    <a:p>
                      <a:pPr algn="l"/>
                      <a:r>
                        <a:rPr lang="en-US" sz="1600" dirty="0" err="1">
                          <a:effectLst/>
                        </a:rPr>
                        <a:t>dict.has_key</a:t>
                      </a:r>
                      <a:r>
                        <a:rPr lang="en-US" sz="1600" dirty="0">
                          <a:effectLst/>
                        </a:rPr>
                        <a:t>(key)</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如果键在字典</a:t>
                      </a:r>
                      <a:r>
                        <a:rPr lang="en-US" sz="1600" b="1" dirty="0" err="1">
                          <a:effectLst/>
                        </a:rPr>
                        <a:t>dict</a:t>
                      </a:r>
                      <a:r>
                        <a:rPr lang="zh-CN" altLang="en-US" sz="1600" b="1" dirty="0">
                          <a:effectLst/>
                        </a:rPr>
                        <a:t>里返回</a:t>
                      </a:r>
                      <a:r>
                        <a:rPr lang="en-US" sz="1600" b="1" dirty="0">
                          <a:effectLst/>
                        </a:rPr>
                        <a:t>true，</a:t>
                      </a:r>
                      <a:r>
                        <a:rPr lang="zh-CN" altLang="en-US" sz="1600" b="1" dirty="0">
                          <a:effectLst/>
                        </a:rPr>
                        <a:t>否则返回</a:t>
                      </a:r>
                      <a:r>
                        <a:rPr lang="en-US" sz="1600" b="1" dirty="0">
                          <a:effectLst/>
                        </a:rPr>
                        <a:t>false</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40214">
                <a:tc>
                  <a:txBody>
                    <a:bodyPr/>
                    <a:lstStyle/>
                    <a:p>
                      <a:pPr algn="l"/>
                      <a:r>
                        <a:rPr lang="en-US" sz="1600" dirty="0" err="1">
                          <a:effectLst/>
                        </a:rPr>
                        <a:t>dict.clear</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删除字典内所有元素</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10"/>
                  </a:ext>
                </a:extLst>
              </a:tr>
              <a:tr h="600534">
                <a:tc>
                  <a:txBody>
                    <a:bodyPr/>
                    <a:lstStyle/>
                    <a:p>
                      <a:pPr algn="l"/>
                      <a:r>
                        <a:rPr lang="en-US" altLang="zh-CN" sz="1600" dirty="0" err="1">
                          <a:effectLst/>
                        </a:rPr>
                        <a:t>dict.</a:t>
                      </a:r>
                      <a:r>
                        <a:rPr lang="en-US" sz="1600" dirty="0" err="1">
                          <a:effectLst/>
                        </a:rPr>
                        <a:t>pop</a:t>
                      </a:r>
                      <a:r>
                        <a:rPr lang="en-US" sz="1600" dirty="0">
                          <a:effectLst/>
                        </a:rPr>
                        <a:t>(key[,default])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删除字典给定键 </a:t>
                      </a:r>
                      <a:r>
                        <a:rPr lang="en-US" altLang="zh-CN" sz="1600" b="1" dirty="0">
                          <a:effectLst/>
                        </a:rPr>
                        <a:t>key </a:t>
                      </a:r>
                      <a:r>
                        <a:rPr lang="zh-CN" altLang="en-US" sz="1600" b="1" dirty="0">
                          <a:effectLst/>
                        </a:rPr>
                        <a:t>所对应的值，返回值为被删除的值。</a:t>
                      </a:r>
                      <a:r>
                        <a:rPr lang="en-US" altLang="zh-CN" sz="1600" b="1" dirty="0">
                          <a:effectLst/>
                        </a:rPr>
                        <a:t>key</a:t>
                      </a:r>
                      <a:r>
                        <a:rPr lang="zh-CN" altLang="en-US" sz="1600" b="1" dirty="0">
                          <a:effectLst/>
                        </a:rPr>
                        <a:t>值必须给出。 否则，返回</a:t>
                      </a:r>
                      <a:r>
                        <a:rPr lang="en-US" altLang="zh-CN" sz="1600" b="1" dirty="0">
                          <a:effectLst/>
                        </a:rPr>
                        <a:t>default</a:t>
                      </a:r>
                      <a:r>
                        <a:rPr lang="zh-CN" altLang="en-US" sz="1600" b="1" dirty="0">
                          <a:effectLst/>
                        </a:rPr>
                        <a:t>值。</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40214">
                <a:tc>
                  <a:txBody>
                    <a:bodyPr/>
                    <a:lstStyle/>
                    <a:p>
                      <a:pPr algn="l"/>
                      <a:r>
                        <a:rPr lang="en-US" altLang="zh-CN" sz="1600" dirty="0" err="1">
                          <a:effectLst/>
                        </a:rPr>
                        <a:t>dict.</a:t>
                      </a:r>
                      <a:r>
                        <a:rPr lang="en-US" sz="1600" dirty="0" err="1">
                          <a:effectLst/>
                        </a:rPr>
                        <a:t>popitem</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返回并删除字典中的最后一对键和值。</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72443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1"/>
          <p:cNvSpPr>
            <a:spLocks noChangeArrowheads="1"/>
          </p:cNvSpPr>
          <p:nvPr/>
        </p:nvSpPr>
        <p:spPr bwMode="gray">
          <a:xfrm>
            <a:off x="2716920" y="980728"/>
            <a:ext cx="5689774" cy="508000"/>
          </a:xfrm>
          <a:prstGeom prst="roundRect">
            <a:avLst>
              <a:gd name="adj" fmla="val 15000"/>
            </a:avLst>
          </a:prstGeom>
          <a:solidFill>
            <a:srgbClr val="FFFF00"/>
          </a:solidFill>
          <a:ln w="38100" algn="ctr">
            <a:solidFill>
              <a:schemeClr val="accent2">
                <a:lumMod val="60000"/>
                <a:lumOff val="40000"/>
              </a:schemeClr>
            </a:solidFill>
            <a:round/>
            <a:headEnd/>
            <a:tailEnd/>
          </a:ln>
        </p:spPr>
        <p:txBody>
          <a:bodyPr anchor="ctr"/>
          <a:lstStyle/>
          <a:p>
            <a:pPr algn="ctr">
              <a:lnSpc>
                <a:spcPct val="115000"/>
              </a:lnSpc>
              <a:buNone/>
            </a:pPr>
            <a:r>
              <a:rPr lang="en-US" altLang="zh-CN" sz="2800" dirty="0"/>
              <a:t> </a:t>
            </a:r>
            <a:endParaRPr lang="en-US" altLang="en-US" sz="2800" dirty="0">
              <a:latin typeface="黑体" panose="02010609060101010101" pitchFamily="49" charset="-122"/>
            </a:endParaRPr>
          </a:p>
        </p:txBody>
      </p:sp>
      <p:sp>
        <p:nvSpPr>
          <p:cNvPr id="15362" name="Rectangle 2"/>
          <p:cNvSpPr>
            <a:spLocks noGrp="1" noChangeArrowheads="1"/>
          </p:cNvSpPr>
          <p:nvPr>
            <p:ph type="title" idx="4294967295"/>
          </p:nvPr>
        </p:nvSpPr>
        <p:spPr>
          <a:xfrm>
            <a:off x="2826544" y="361952"/>
            <a:ext cx="5003800" cy="563563"/>
          </a:xfrm>
        </p:spPr>
        <p:txBody>
          <a:bodyPr/>
          <a:lstStyle/>
          <a:p>
            <a:r>
              <a:rPr lang="en-US" altLang="zh-CN"/>
              <a:t> </a:t>
            </a:r>
            <a:endParaRPr lang="zh-CN" altLang="en-US"/>
          </a:p>
        </p:txBody>
      </p:sp>
      <p:sp>
        <p:nvSpPr>
          <p:cNvPr id="9" name="AutoShape 11"/>
          <p:cNvSpPr>
            <a:spLocks noChangeArrowheads="1"/>
          </p:cNvSpPr>
          <p:nvPr/>
        </p:nvSpPr>
        <p:spPr bwMode="gray">
          <a:xfrm>
            <a:off x="2716920" y="193862"/>
            <a:ext cx="5689774" cy="508000"/>
          </a:xfrm>
          <a:prstGeom prst="roundRect">
            <a:avLst>
              <a:gd name="adj" fmla="val 15000"/>
            </a:avLst>
          </a:prstGeom>
          <a:solidFill>
            <a:srgbClr val="CCFF66"/>
          </a:solidFill>
          <a:ln w="38100" algn="ctr">
            <a:solidFill>
              <a:schemeClr val="accent1"/>
            </a:solidFill>
            <a:round/>
            <a:headEnd/>
            <a:tailEnd/>
          </a:ln>
        </p:spPr>
        <p:txBody>
          <a:bodyPr anchor="ctr"/>
          <a:lstStyle/>
          <a:p>
            <a:pPr algn="ctr">
              <a:lnSpc>
                <a:spcPct val="115000"/>
              </a:lnSpc>
              <a:buNone/>
            </a:pPr>
            <a:r>
              <a:rPr lang="zh-CN" altLang="en-US" sz="2800" dirty="0"/>
              <a:t>第</a:t>
            </a:r>
            <a:r>
              <a:rPr lang="en-US" altLang="zh-CN" sz="2800" dirty="0"/>
              <a:t>3</a:t>
            </a:r>
            <a:r>
              <a:rPr lang="zh-CN" altLang="en-US" sz="2800" dirty="0"/>
              <a:t>课  列表字典与元组</a:t>
            </a:r>
            <a:endParaRPr lang="en-US" altLang="en-US" sz="2800" dirty="0">
              <a:latin typeface="黑体" panose="02010609060101010101" pitchFamily="49" charset="-122"/>
            </a:endParaRPr>
          </a:p>
        </p:txBody>
      </p:sp>
      <p:sp>
        <p:nvSpPr>
          <p:cNvPr id="3" name="矩形 2"/>
          <p:cNvSpPr/>
          <p:nvPr/>
        </p:nvSpPr>
        <p:spPr>
          <a:xfrm>
            <a:off x="4158221" y="6309320"/>
            <a:ext cx="4572000" cy="338554"/>
          </a:xfrm>
          <a:prstGeom prst="rect">
            <a:avLst/>
          </a:prstGeom>
        </p:spPr>
        <p:txBody>
          <a:bodyPr>
            <a:spAutoFit/>
          </a:bodyPr>
          <a:lstStyle/>
          <a:p>
            <a:r>
              <a:rPr lang="zh-CN" altLang="en-US" sz="1600" dirty="0"/>
              <a:t>https://www.showmeai.tech/article-detail/77</a:t>
            </a:r>
          </a:p>
        </p:txBody>
      </p:sp>
      <p:sp>
        <p:nvSpPr>
          <p:cNvPr id="7" name="内容占位符 1"/>
          <p:cNvSpPr>
            <a:spLocks noGrp="1"/>
          </p:cNvSpPr>
          <p:nvPr>
            <p:ph idx="1"/>
          </p:nvPr>
        </p:nvSpPr>
        <p:spPr>
          <a:xfrm>
            <a:off x="3760853" y="858544"/>
            <a:ext cx="4645843" cy="4406660"/>
          </a:xfrm>
        </p:spPr>
        <p:txBody>
          <a:bodyPr/>
          <a:lstStyle/>
          <a:p>
            <a:pPr marL="0" indent="0">
              <a:lnSpc>
                <a:spcPct val="150000"/>
              </a:lnSpc>
              <a:spcBef>
                <a:spcPts val="0"/>
              </a:spcBef>
              <a:buNone/>
            </a:pPr>
            <a:r>
              <a:rPr lang="en-US" altLang="zh-CN" dirty="0">
                <a:solidFill>
                  <a:schemeClr val="tx1">
                    <a:lumMod val="60000"/>
                    <a:lumOff val="40000"/>
                  </a:schemeClr>
                </a:solidFill>
                <a:latin typeface="黑体" pitchFamily="2" charset="-122"/>
                <a:ea typeface="黑体" pitchFamily="2" charset="-122"/>
              </a:rPr>
              <a:t>§3.1 </a:t>
            </a:r>
            <a:r>
              <a:rPr lang="zh-CN" altLang="en-US" dirty="0">
                <a:solidFill>
                  <a:schemeClr val="tx1">
                    <a:lumMod val="60000"/>
                    <a:lumOff val="40000"/>
                  </a:schemeClr>
                </a:solidFill>
                <a:latin typeface="黑体" pitchFamily="2" charset="-122"/>
                <a:ea typeface="黑体" pitchFamily="2" charset="-122"/>
              </a:rPr>
              <a:t>	列表与元素访问</a:t>
            </a:r>
          </a:p>
          <a:p>
            <a:pPr marL="0" indent="0">
              <a:lnSpc>
                <a:spcPct val="150000"/>
              </a:lnSpc>
              <a:spcBef>
                <a:spcPts val="0"/>
              </a:spcBef>
              <a:buNone/>
            </a:pPr>
            <a:r>
              <a:rPr lang="en-US" altLang="zh-CN" dirty="0">
                <a:solidFill>
                  <a:srgbClr val="0000FF"/>
                </a:solidFill>
                <a:latin typeface="黑体" pitchFamily="2" charset="-122"/>
                <a:ea typeface="黑体" pitchFamily="2" charset="-122"/>
              </a:rPr>
              <a:t>§3.2 </a:t>
            </a:r>
            <a:r>
              <a:rPr lang="zh-CN" altLang="en-US" dirty="0">
                <a:solidFill>
                  <a:srgbClr val="0000FF"/>
                </a:solidFill>
                <a:latin typeface="黑体" pitchFamily="2" charset="-122"/>
                <a:ea typeface="黑体" pitchFamily="2" charset="-122"/>
              </a:rPr>
              <a:t>操作列表元素</a:t>
            </a:r>
          </a:p>
          <a:p>
            <a:pPr marL="0" indent="0">
              <a:lnSpc>
                <a:spcPct val="150000"/>
              </a:lnSpc>
              <a:spcBef>
                <a:spcPts val="0"/>
              </a:spcBef>
              <a:buNone/>
            </a:pPr>
            <a:r>
              <a:rPr lang="en-US" altLang="zh-CN" dirty="0">
                <a:solidFill>
                  <a:srgbClr val="0000FF"/>
                </a:solidFill>
                <a:latin typeface="黑体" pitchFamily="2" charset="-122"/>
                <a:ea typeface="黑体" pitchFamily="2" charset="-122"/>
              </a:rPr>
              <a:t>§3.3 </a:t>
            </a:r>
            <a:r>
              <a:rPr lang="zh-CN" altLang="en-US" dirty="0">
                <a:solidFill>
                  <a:srgbClr val="0000FF"/>
                </a:solidFill>
                <a:latin typeface="黑体" pitchFamily="2" charset="-122"/>
                <a:ea typeface="黑体" pitchFamily="2" charset="-122"/>
              </a:rPr>
              <a:t>	操作列表</a:t>
            </a:r>
          </a:p>
          <a:p>
            <a:pPr marL="0" indent="0">
              <a:lnSpc>
                <a:spcPct val="150000"/>
              </a:lnSpc>
              <a:spcBef>
                <a:spcPts val="0"/>
              </a:spcBef>
              <a:buNone/>
            </a:pPr>
            <a:r>
              <a:rPr lang="en-US" altLang="zh-CN" dirty="0">
                <a:solidFill>
                  <a:srgbClr val="0000FF"/>
                </a:solidFill>
                <a:latin typeface="黑体" pitchFamily="2" charset="-122"/>
                <a:ea typeface="黑体" pitchFamily="2" charset="-122"/>
              </a:rPr>
              <a:t>§3.4 </a:t>
            </a:r>
            <a:r>
              <a:rPr lang="zh-CN" altLang="en-US" dirty="0">
                <a:solidFill>
                  <a:srgbClr val="0000FF"/>
                </a:solidFill>
                <a:latin typeface="黑体" pitchFamily="2" charset="-122"/>
                <a:ea typeface="黑体" pitchFamily="2" charset="-122"/>
              </a:rPr>
              <a:t>	字典</a:t>
            </a:r>
          </a:p>
          <a:p>
            <a:pPr marL="0" indent="0">
              <a:lnSpc>
                <a:spcPct val="150000"/>
              </a:lnSpc>
              <a:spcBef>
                <a:spcPts val="0"/>
              </a:spcBef>
              <a:buNone/>
            </a:pPr>
            <a:r>
              <a:rPr lang="en-US" altLang="zh-CN" dirty="0">
                <a:solidFill>
                  <a:srgbClr val="0000FF"/>
                </a:solidFill>
                <a:latin typeface="黑体" pitchFamily="2" charset="-122"/>
                <a:ea typeface="黑体" pitchFamily="2" charset="-122"/>
              </a:rPr>
              <a:t>§3.5 </a:t>
            </a:r>
            <a:r>
              <a:rPr lang="zh-CN" altLang="en-US" dirty="0">
                <a:solidFill>
                  <a:srgbClr val="0000FF"/>
                </a:solidFill>
                <a:latin typeface="黑体" pitchFamily="2" charset="-122"/>
                <a:ea typeface="黑体" pitchFamily="2" charset="-122"/>
              </a:rPr>
              <a:t>	元组</a:t>
            </a:r>
          </a:p>
          <a:p>
            <a:pPr marL="0" indent="0">
              <a:lnSpc>
                <a:spcPct val="150000"/>
              </a:lnSpc>
              <a:spcBef>
                <a:spcPts val="0"/>
              </a:spcBef>
              <a:buNone/>
            </a:pPr>
            <a:r>
              <a:rPr lang="en-US" altLang="zh-CN" dirty="0">
                <a:solidFill>
                  <a:srgbClr val="0000FF"/>
                </a:solidFill>
                <a:latin typeface="黑体" pitchFamily="2" charset="-122"/>
                <a:ea typeface="黑体" pitchFamily="2" charset="-122"/>
              </a:rPr>
              <a:t>§3.6 </a:t>
            </a:r>
            <a:r>
              <a:rPr lang="zh-CN" altLang="en-US" dirty="0">
                <a:solidFill>
                  <a:srgbClr val="0000FF"/>
                </a:solidFill>
                <a:latin typeface="黑体" pitchFamily="2" charset="-122"/>
                <a:ea typeface="黑体" pitchFamily="2" charset="-122"/>
              </a:rPr>
              <a:t>	集合</a:t>
            </a:r>
            <a:endParaRPr lang="en-US" altLang="zh-CN" dirty="0">
              <a:solidFill>
                <a:srgbClr val="0000FF"/>
              </a:solidFill>
              <a:latin typeface="黑体" pitchFamily="2" charset="-122"/>
              <a:ea typeface="黑体" pitchFamily="2" charset="-122"/>
            </a:endParaRPr>
          </a:p>
          <a:p>
            <a:pPr marL="0" indent="0">
              <a:lnSpc>
                <a:spcPct val="150000"/>
              </a:lnSpc>
              <a:spcBef>
                <a:spcPts val="0"/>
              </a:spcBef>
              <a:buNone/>
            </a:pPr>
            <a:r>
              <a:rPr lang="en-US" altLang="zh-CN" dirty="0">
                <a:solidFill>
                  <a:srgbClr val="0000FF"/>
                </a:solidFill>
                <a:latin typeface="黑体" pitchFamily="2" charset="-122"/>
                <a:ea typeface="黑体" pitchFamily="2" charset="-122"/>
              </a:rPr>
              <a:t>§3.7 </a:t>
            </a:r>
            <a:r>
              <a:rPr lang="zh-CN" altLang="en-US" dirty="0">
                <a:solidFill>
                  <a:srgbClr val="0000FF"/>
                </a:solidFill>
                <a:latin typeface="黑体" pitchFamily="2" charset="-122"/>
                <a:ea typeface="黑体" pitchFamily="2" charset="-122"/>
              </a:rPr>
              <a:t>综合应用</a:t>
            </a:r>
            <a:endParaRPr lang="zh-CN" altLang="en-US" dirty="0">
              <a:solidFill>
                <a:srgbClr val="0000FF"/>
              </a:solidFill>
              <a:latin typeface="+mn-ea"/>
            </a:endParaRPr>
          </a:p>
        </p:txBody>
      </p:sp>
    </p:spTree>
    <p:extLst>
      <p:ext uri="{BB962C8B-B14F-4D97-AF65-F5344CB8AC3E}">
        <p14:creationId xmlns:p14="http://schemas.microsoft.com/office/powerpoint/2010/main" val="2658821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3477576" y="188640"/>
            <a:ext cx="4749098" cy="491844"/>
          </a:xfrm>
          <a:prstGeom prst="roundRect">
            <a:avLst>
              <a:gd name="adj" fmla="val 27696"/>
            </a:avLst>
          </a:prstGeom>
          <a:solidFill>
            <a:srgbClr val="FFC000"/>
          </a:solidFill>
          <a:ln w="38100" algn="ctr">
            <a:solidFill>
              <a:schemeClr val="accent1"/>
            </a:solidFill>
            <a:round/>
            <a:headEnd/>
            <a:tailEnd/>
          </a:ln>
        </p:spPr>
        <p:txBody>
          <a:bodyPr anchor="ctr" anchorCtr="0"/>
          <a:lstStyle/>
          <a:p>
            <a:pPr algn="ctr"/>
            <a:r>
              <a:rPr lang="zh-CN" altLang="en-US" sz="2800" b="1" dirty="0"/>
              <a:t>集合内置</a:t>
            </a:r>
            <a:r>
              <a:rPr lang="zh-CN" altLang="en-US" sz="2800" b="1" dirty="0">
                <a:solidFill>
                  <a:srgbClr val="FF0000"/>
                </a:solidFill>
              </a:rPr>
              <a:t>方法</a:t>
            </a:r>
            <a:r>
              <a:rPr lang="zh-CN" altLang="en-US" sz="2800" b="1" dirty="0"/>
              <a:t>完整列表</a:t>
            </a:r>
          </a:p>
        </p:txBody>
      </p:sp>
      <p:graphicFrame>
        <p:nvGraphicFramePr>
          <p:cNvPr id="2" name="表格 1"/>
          <p:cNvGraphicFramePr>
            <a:graphicFrameLocks noGrp="1"/>
          </p:cNvGraphicFramePr>
          <p:nvPr>
            <p:extLst/>
          </p:nvPr>
        </p:nvGraphicFramePr>
        <p:xfrm>
          <a:off x="1493925" y="872718"/>
          <a:ext cx="8316924" cy="5482435"/>
        </p:xfrm>
        <a:graphic>
          <a:graphicData uri="http://schemas.openxmlformats.org/drawingml/2006/table">
            <a:tbl>
              <a:tblPr/>
              <a:tblGrid>
                <a:gridCol w="3312368">
                  <a:extLst>
                    <a:ext uri="{9D8B030D-6E8A-4147-A177-3AD203B41FA5}">
                      <a16:colId xmlns:a16="http://schemas.microsoft.com/office/drawing/2014/main" val="20000"/>
                    </a:ext>
                  </a:extLst>
                </a:gridCol>
                <a:gridCol w="5004556">
                  <a:extLst>
                    <a:ext uri="{9D8B030D-6E8A-4147-A177-3AD203B41FA5}">
                      <a16:colId xmlns:a16="http://schemas.microsoft.com/office/drawing/2014/main" val="20001"/>
                    </a:ext>
                  </a:extLst>
                </a:gridCol>
              </a:tblGrid>
              <a:tr h="202847">
                <a:tc>
                  <a:txBody>
                    <a:bodyPr/>
                    <a:lstStyle/>
                    <a:p>
                      <a:pPr algn="l"/>
                      <a:r>
                        <a:rPr lang="zh-CN" altLang="en-US" sz="1400" b="1">
                          <a:effectLst/>
                        </a:rPr>
                        <a:t>方法</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描述</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202847">
                <a:tc>
                  <a:txBody>
                    <a:bodyPr/>
                    <a:lstStyle/>
                    <a:p>
                      <a:pPr algn="l"/>
                      <a:r>
                        <a:rPr lang="en-US" sz="1400" b="1">
                          <a:effectLst/>
                        </a:rPr>
                        <a:t>add()</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为集合添加元素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2847">
                <a:tc>
                  <a:txBody>
                    <a:bodyPr/>
                    <a:lstStyle/>
                    <a:p>
                      <a:pPr algn="l"/>
                      <a:r>
                        <a:rPr lang="en-US" sz="1400" b="1">
                          <a:effectLst/>
                        </a:rPr>
                        <a:t>clear()</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移除集合中的所有元素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202847">
                <a:tc>
                  <a:txBody>
                    <a:bodyPr/>
                    <a:lstStyle/>
                    <a:p>
                      <a:pPr algn="l"/>
                      <a:r>
                        <a:rPr lang="en-US" sz="1400" b="1">
                          <a:effectLst/>
                        </a:rPr>
                        <a:t>copy()</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拷贝一个集合</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2847">
                <a:tc>
                  <a:txBody>
                    <a:bodyPr/>
                    <a:lstStyle/>
                    <a:p>
                      <a:pPr algn="l"/>
                      <a:r>
                        <a:rPr lang="en-US" sz="1400" b="1">
                          <a:effectLst/>
                        </a:rPr>
                        <a:t>difference()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返回多个集合的差集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354983">
                <a:tc>
                  <a:txBody>
                    <a:bodyPr/>
                    <a:lstStyle/>
                    <a:p>
                      <a:pPr algn="l"/>
                      <a:r>
                        <a:rPr lang="en-US" sz="1400" b="1">
                          <a:effectLst/>
                        </a:rPr>
                        <a:t>difference_update()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移除集合中的元素，该元素在指定的集合也存在。</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2847">
                <a:tc>
                  <a:txBody>
                    <a:bodyPr/>
                    <a:lstStyle/>
                    <a:p>
                      <a:pPr algn="l"/>
                      <a:r>
                        <a:rPr lang="en-US" sz="1400" b="1">
                          <a:effectLst/>
                        </a:rPr>
                        <a:t>discard()</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删除集合中指定的元素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202847">
                <a:tc>
                  <a:txBody>
                    <a:bodyPr/>
                    <a:lstStyle/>
                    <a:p>
                      <a:pPr algn="l"/>
                      <a:r>
                        <a:rPr lang="en-US" sz="1400" b="1">
                          <a:effectLst/>
                        </a:rPr>
                        <a:t>intersection()</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返回集合的交集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02847">
                <a:tc>
                  <a:txBody>
                    <a:bodyPr/>
                    <a:lstStyle/>
                    <a:p>
                      <a:pPr algn="l"/>
                      <a:r>
                        <a:rPr lang="en-US" sz="1400" b="1">
                          <a:effectLst/>
                        </a:rPr>
                        <a:t>intersection_update()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返回集合的交集。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r h="354983">
                <a:tc>
                  <a:txBody>
                    <a:bodyPr/>
                    <a:lstStyle/>
                    <a:p>
                      <a:pPr algn="l"/>
                      <a:r>
                        <a:rPr lang="en-US" sz="1400" b="1">
                          <a:effectLst/>
                        </a:rPr>
                        <a:t>isdisjoint()</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判断两个集合是否包含相同的元素，如果没有返回 </a:t>
                      </a:r>
                      <a:r>
                        <a:rPr lang="en-US" altLang="zh-CN" sz="1400" b="1">
                          <a:effectLst/>
                        </a:rPr>
                        <a:t>True</a:t>
                      </a:r>
                      <a:r>
                        <a:rPr lang="zh-CN" altLang="en-US" sz="1400" b="1">
                          <a:effectLst/>
                        </a:rPr>
                        <a:t>，否则返回 </a:t>
                      </a:r>
                      <a:r>
                        <a:rPr lang="en-US" altLang="zh-CN" sz="1400" b="1">
                          <a:effectLst/>
                        </a:rPr>
                        <a:t>False</a:t>
                      </a:r>
                      <a:r>
                        <a:rPr lang="zh-CN" altLang="en-US" sz="1400" b="1">
                          <a:effectLst/>
                        </a:rPr>
                        <a:t>。</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4983">
                <a:tc>
                  <a:txBody>
                    <a:bodyPr/>
                    <a:lstStyle/>
                    <a:p>
                      <a:pPr algn="l"/>
                      <a:r>
                        <a:rPr lang="en-US" sz="1400" b="1">
                          <a:effectLst/>
                        </a:rPr>
                        <a:t>issubset()</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判断指定集合是否为该方法参数集合的子集。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10"/>
                  </a:ext>
                </a:extLst>
              </a:tr>
              <a:tr h="354983">
                <a:tc>
                  <a:txBody>
                    <a:bodyPr/>
                    <a:lstStyle/>
                    <a:p>
                      <a:pPr algn="l"/>
                      <a:r>
                        <a:rPr lang="en-US" sz="1400" b="1">
                          <a:effectLst/>
                        </a:rPr>
                        <a:t>issuperset()</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判断该方法的参数集合是否为指定集合的子集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02847">
                <a:tc>
                  <a:txBody>
                    <a:bodyPr/>
                    <a:lstStyle/>
                    <a:p>
                      <a:pPr algn="l"/>
                      <a:r>
                        <a:rPr lang="en-US" sz="1400" b="1">
                          <a:effectLst/>
                        </a:rPr>
                        <a:t>pop()</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随机移除元素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12"/>
                  </a:ext>
                </a:extLst>
              </a:tr>
              <a:tr h="202847">
                <a:tc>
                  <a:txBody>
                    <a:bodyPr/>
                    <a:lstStyle/>
                    <a:p>
                      <a:pPr algn="l"/>
                      <a:r>
                        <a:rPr lang="en-US" sz="1400" b="1">
                          <a:effectLst/>
                        </a:rPr>
                        <a:t>remove()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移除指定元素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02847">
                <a:tc>
                  <a:txBody>
                    <a:bodyPr/>
                    <a:lstStyle/>
                    <a:p>
                      <a:pPr algn="l"/>
                      <a:r>
                        <a:rPr lang="en-US" sz="1400" b="1">
                          <a:effectLst/>
                        </a:rPr>
                        <a:t>symmetric_difference()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返回两个集合中不重复的元素集合。</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14"/>
                  </a:ext>
                </a:extLst>
              </a:tr>
              <a:tr h="507118">
                <a:tc>
                  <a:txBody>
                    <a:bodyPr/>
                    <a:lstStyle/>
                    <a:p>
                      <a:pPr algn="l"/>
                      <a:r>
                        <a:rPr lang="en-US" sz="1400" b="1">
                          <a:effectLst/>
                        </a:rPr>
                        <a:t>symmetric_difference_update()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a:effectLst/>
                        </a:rPr>
                        <a:t>移除当前集合中在另外一个指定集合相同的元素，并将另外一个指定集合中不同的元素插入到当前集合中。</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202847">
                <a:tc>
                  <a:txBody>
                    <a:bodyPr/>
                    <a:lstStyle/>
                    <a:p>
                      <a:pPr algn="l"/>
                      <a:r>
                        <a:rPr lang="en-US" sz="1400" b="1">
                          <a:effectLst/>
                        </a:rPr>
                        <a:t>union()</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400" b="1">
                          <a:effectLst/>
                        </a:rPr>
                        <a:t>返回两个集合的并集</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16"/>
                  </a:ext>
                </a:extLst>
              </a:tr>
              <a:tr h="202847">
                <a:tc>
                  <a:txBody>
                    <a:bodyPr/>
                    <a:lstStyle/>
                    <a:p>
                      <a:pPr algn="l"/>
                      <a:r>
                        <a:rPr lang="en-US" sz="1400" b="1">
                          <a:effectLst/>
                        </a:rPr>
                        <a:t>update()</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400" b="1" dirty="0">
                          <a:effectLst/>
                        </a:rPr>
                        <a:t>给集合添加元素</a:t>
                      </a:r>
                    </a:p>
                  </a:txBody>
                  <a:tcPr marL="50712" marR="50712" marT="25356" marB="2535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631743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p:cNvSpPr>
            <a:spLocks noChangeArrowheads="1"/>
          </p:cNvSpPr>
          <p:nvPr/>
        </p:nvSpPr>
        <p:spPr bwMode="gray">
          <a:xfrm>
            <a:off x="3468935" y="188640"/>
            <a:ext cx="4757738" cy="491844"/>
          </a:xfrm>
          <a:prstGeom prst="roundRect">
            <a:avLst>
              <a:gd name="adj" fmla="val 27696"/>
            </a:avLst>
          </a:prstGeom>
          <a:solidFill>
            <a:srgbClr val="FFCCFF"/>
          </a:solidFill>
          <a:ln w="38100" algn="ctr">
            <a:solidFill>
              <a:schemeClr val="accent1"/>
            </a:solidFill>
            <a:round/>
            <a:headEnd/>
            <a:tailEnd/>
          </a:ln>
        </p:spPr>
        <p:txBody>
          <a:bodyPr anchor="ctr"/>
          <a:lstStyle/>
          <a:p>
            <a:pPr algn="ctr"/>
            <a:r>
              <a:rPr lang="zh-CN" altLang="en-US" sz="2800" b="1" dirty="0">
                <a:solidFill>
                  <a:srgbClr val="333333"/>
                </a:solidFill>
                <a:latin typeface="Microsoft YaHei" panose="020B0503020204020204" pitchFamily="34" charset="-122"/>
                <a:ea typeface="Microsoft YaHei" panose="020B0503020204020204" pitchFamily="34" charset="-122"/>
              </a:rPr>
              <a:t>字典内置方法</a:t>
            </a:r>
          </a:p>
        </p:txBody>
      </p:sp>
      <p:graphicFrame>
        <p:nvGraphicFramePr>
          <p:cNvPr id="3" name="表格 2"/>
          <p:cNvGraphicFramePr>
            <a:graphicFrameLocks noGrp="1"/>
          </p:cNvGraphicFramePr>
          <p:nvPr>
            <p:extLst/>
          </p:nvPr>
        </p:nvGraphicFramePr>
        <p:xfrm>
          <a:off x="1601937" y="836712"/>
          <a:ext cx="8100900" cy="5459020"/>
        </p:xfrm>
        <a:graphic>
          <a:graphicData uri="http://schemas.openxmlformats.org/drawingml/2006/table">
            <a:tbl>
              <a:tblPr/>
              <a:tblGrid>
                <a:gridCol w="3564396">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240214">
                <a:tc>
                  <a:txBody>
                    <a:bodyPr/>
                    <a:lstStyle/>
                    <a:p>
                      <a:pPr algn="ctr"/>
                      <a:r>
                        <a:rPr lang="zh-CN" altLang="en-US" sz="1600" b="1" dirty="0">
                          <a:effectLst/>
                        </a:rPr>
                        <a:t>函数及描述</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zh-CN" altLang="en-US" sz="1600" b="1" dirty="0">
                          <a:effectLst/>
                        </a:rPr>
                        <a:t>作用</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240214">
                <a:tc>
                  <a:txBody>
                    <a:bodyPr/>
                    <a:lstStyle/>
                    <a:p>
                      <a:pPr algn="l"/>
                      <a:r>
                        <a:rPr lang="en-US" sz="1600" dirty="0" err="1">
                          <a:effectLst/>
                        </a:rPr>
                        <a:t>dict.copy</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返回一个字典的浅复制</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0214">
                <a:tc>
                  <a:txBody>
                    <a:bodyPr/>
                    <a:lstStyle/>
                    <a:p>
                      <a:pPr algn="l"/>
                      <a:r>
                        <a:rPr lang="en-US" sz="1600" dirty="0" err="1">
                          <a:effectLst/>
                        </a:rPr>
                        <a:t>dict.items</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返回可遍历的</a:t>
                      </a:r>
                      <a:r>
                        <a:rPr lang="en-US" altLang="zh-CN" sz="1600" b="1" dirty="0">
                          <a:effectLst/>
                        </a:rPr>
                        <a:t>(</a:t>
                      </a:r>
                      <a:r>
                        <a:rPr lang="zh-CN" altLang="en-US" sz="1600" b="1" dirty="0">
                          <a:effectLst/>
                        </a:rPr>
                        <a:t>键</a:t>
                      </a:r>
                      <a:r>
                        <a:rPr lang="en-US" altLang="zh-CN" sz="1600" b="1" dirty="0">
                          <a:effectLst/>
                        </a:rPr>
                        <a:t>, </a:t>
                      </a:r>
                      <a:r>
                        <a:rPr lang="zh-CN" altLang="en-US" sz="1600" b="1" dirty="0">
                          <a:effectLst/>
                        </a:rPr>
                        <a:t>值</a:t>
                      </a:r>
                      <a:r>
                        <a:rPr lang="en-US" altLang="zh-CN" sz="1600" b="1" dirty="0">
                          <a:effectLst/>
                        </a:rPr>
                        <a:t>) </a:t>
                      </a:r>
                      <a:r>
                        <a:rPr lang="zh-CN" altLang="en-US" sz="1600" b="1" dirty="0">
                          <a:effectLst/>
                        </a:rPr>
                        <a:t>元组数组的视图对象</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20466">
                <a:tc>
                  <a:txBody>
                    <a:bodyPr/>
                    <a:lstStyle/>
                    <a:p>
                      <a:pPr algn="l"/>
                      <a:r>
                        <a:rPr lang="en-US" sz="1600" dirty="0" err="1">
                          <a:effectLst/>
                        </a:rPr>
                        <a:t>dict.keys</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返回一个字典所有的键的视图对象</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0374">
                <a:tc>
                  <a:txBody>
                    <a:bodyPr/>
                    <a:lstStyle/>
                    <a:p>
                      <a:pPr algn="l"/>
                      <a:r>
                        <a:rPr lang="en-US" sz="1600" dirty="0" err="1">
                          <a:effectLst/>
                        </a:rPr>
                        <a:t>dict.values</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返回字典中的所有值的视图对象</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420374">
                <a:tc>
                  <a:txBody>
                    <a:bodyPr/>
                    <a:lstStyle/>
                    <a:p>
                      <a:pPr algn="l"/>
                      <a:r>
                        <a:rPr lang="en-US" sz="1600" dirty="0" err="1">
                          <a:effectLst/>
                        </a:rPr>
                        <a:t>dict.get</a:t>
                      </a:r>
                      <a:r>
                        <a:rPr lang="en-US" sz="1600" dirty="0">
                          <a:effectLst/>
                        </a:rPr>
                        <a:t>(</a:t>
                      </a:r>
                      <a:r>
                        <a:rPr lang="en-US" sz="1400" dirty="0">
                          <a:effectLst/>
                        </a:rPr>
                        <a:t>key, default=None</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返回指定键的值，如果值不在字典中返回</a:t>
                      </a:r>
                      <a:r>
                        <a:rPr lang="en-US" sz="1600" b="1" dirty="0">
                          <a:effectLst/>
                        </a:rPr>
                        <a:t>default</a:t>
                      </a:r>
                      <a:r>
                        <a:rPr lang="zh-CN" altLang="en-US" sz="1600" b="1" dirty="0">
                          <a:effectLst/>
                        </a:rPr>
                        <a:t>值</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3992">
                <a:tc>
                  <a:txBody>
                    <a:bodyPr/>
                    <a:lstStyle/>
                    <a:p>
                      <a:pPr algn="l"/>
                      <a:r>
                        <a:rPr lang="en-US" sz="1600" dirty="0" err="1">
                          <a:effectLst/>
                        </a:rPr>
                        <a:t>dict.setdefault</a:t>
                      </a:r>
                      <a:r>
                        <a:rPr lang="en-US" sz="1600" dirty="0">
                          <a:effectLst/>
                        </a:rPr>
                        <a:t>(</a:t>
                      </a:r>
                      <a:r>
                        <a:rPr lang="en-US" sz="1400" dirty="0">
                          <a:effectLst/>
                        </a:rPr>
                        <a:t>key, default=None</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和</a:t>
                      </a:r>
                      <a:r>
                        <a:rPr lang="en-US" altLang="zh-CN" sz="1600" b="1" dirty="0">
                          <a:effectLst/>
                        </a:rPr>
                        <a:t>get()</a:t>
                      </a:r>
                      <a:r>
                        <a:rPr lang="zh-CN" altLang="en-US" sz="1600" b="1" dirty="0">
                          <a:effectLst/>
                        </a:rPr>
                        <a:t>类似</a:t>
                      </a:r>
                      <a:r>
                        <a:rPr lang="en-US" altLang="zh-CN" sz="1600" b="1" dirty="0">
                          <a:effectLst/>
                        </a:rPr>
                        <a:t>, </a:t>
                      </a:r>
                      <a:r>
                        <a:rPr lang="zh-CN" altLang="en-US" sz="1600" b="1" dirty="0">
                          <a:effectLst/>
                        </a:rPr>
                        <a:t>但如果键不存在于字典中，将会添加键并将值设为</a:t>
                      </a:r>
                      <a:r>
                        <a:rPr lang="en-US" altLang="zh-CN" sz="1600" b="1" dirty="0">
                          <a:effectLst/>
                        </a:rPr>
                        <a:t>default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360040">
                <a:tc>
                  <a:txBody>
                    <a:bodyPr/>
                    <a:lstStyle/>
                    <a:p>
                      <a:pPr algn="l"/>
                      <a:r>
                        <a:rPr lang="en-US" sz="1600" dirty="0" err="1">
                          <a:effectLst/>
                        </a:rPr>
                        <a:t>dict.update</a:t>
                      </a:r>
                      <a:r>
                        <a:rPr lang="en-US" sz="1600" dirty="0">
                          <a:effectLst/>
                        </a:rPr>
                        <a:t>(dict2)</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把字典</a:t>
                      </a:r>
                      <a:r>
                        <a:rPr lang="en-US" sz="1600" b="1" dirty="0">
                          <a:effectLst/>
                        </a:rPr>
                        <a:t>dict2</a:t>
                      </a:r>
                      <a:r>
                        <a:rPr lang="zh-CN" altLang="en-US" sz="1600" b="1" dirty="0">
                          <a:effectLst/>
                        </a:rPr>
                        <a:t>的键</a:t>
                      </a:r>
                      <a:r>
                        <a:rPr lang="en-US" altLang="zh-CN" sz="1600" b="1" dirty="0">
                          <a:effectLst/>
                        </a:rPr>
                        <a:t>/</a:t>
                      </a:r>
                      <a:r>
                        <a:rPr lang="zh-CN" altLang="en-US" sz="1600" b="1" dirty="0">
                          <a:effectLst/>
                        </a:rPr>
                        <a:t>值对更新到</a:t>
                      </a:r>
                      <a:r>
                        <a:rPr lang="en-US" sz="1600" b="1" dirty="0" err="1">
                          <a:effectLst/>
                        </a:rPr>
                        <a:t>dict</a:t>
                      </a:r>
                      <a:r>
                        <a:rPr lang="zh-CN" altLang="en-US" sz="1600" b="1" dirty="0">
                          <a:effectLst/>
                        </a:rPr>
                        <a:t>里</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0374">
                <a:tc>
                  <a:txBody>
                    <a:bodyPr/>
                    <a:lstStyle/>
                    <a:p>
                      <a:pPr algn="l"/>
                      <a:r>
                        <a:rPr lang="en-US" sz="1600" dirty="0" err="1">
                          <a:effectLst/>
                        </a:rPr>
                        <a:t>dict.fromkeys</a:t>
                      </a:r>
                      <a:r>
                        <a:rPr lang="en-US" sz="1600" dirty="0">
                          <a:effectLst/>
                        </a:rPr>
                        <a:t>(</a:t>
                      </a:r>
                      <a:r>
                        <a:rPr lang="en-US" sz="1600" dirty="0" err="1">
                          <a:effectLst/>
                        </a:rPr>
                        <a:t>seq</a:t>
                      </a:r>
                      <a:r>
                        <a:rPr lang="en-US" sz="1600" dirty="0">
                          <a:effectLst/>
                        </a:rPr>
                        <a:t>[, </a:t>
                      </a:r>
                      <a:r>
                        <a:rPr lang="en-US" sz="1600" dirty="0" err="1">
                          <a:effectLst/>
                        </a:rPr>
                        <a:t>val</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创建一个新字典，以序列 </a:t>
                      </a:r>
                      <a:r>
                        <a:rPr lang="en-US" altLang="zh-CN" sz="1600" b="1" dirty="0" err="1">
                          <a:effectLst/>
                        </a:rPr>
                        <a:t>seq</a:t>
                      </a:r>
                      <a:r>
                        <a:rPr lang="en-US" altLang="zh-CN" sz="1600" b="1" dirty="0">
                          <a:effectLst/>
                        </a:rPr>
                        <a:t> </a:t>
                      </a:r>
                      <a:r>
                        <a:rPr lang="zh-CN" altLang="en-US" sz="1600" b="1" dirty="0">
                          <a:effectLst/>
                        </a:rPr>
                        <a:t>中元素做字典的键，</a:t>
                      </a:r>
                      <a:r>
                        <a:rPr lang="en-US" altLang="zh-CN" sz="1600" b="1" dirty="0" err="1">
                          <a:effectLst/>
                        </a:rPr>
                        <a:t>val</a:t>
                      </a:r>
                      <a:r>
                        <a:rPr lang="en-US" altLang="zh-CN" sz="1600" b="1" dirty="0">
                          <a:effectLst/>
                        </a:rPr>
                        <a:t> </a:t>
                      </a:r>
                      <a:r>
                        <a:rPr lang="zh-CN" altLang="en-US" sz="1600" b="1" dirty="0">
                          <a:effectLst/>
                        </a:rPr>
                        <a:t>为字典所有键对应的初始值</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r h="240214">
                <a:tc>
                  <a:txBody>
                    <a:bodyPr/>
                    <a:lstStyle/>
                    <a:p>
                      <a:pPr algn="l"/>
                      <a:r>
                        <a:rPr lang="en-US" sz="1600" dirty="0" err="1">
                          <a:effectLst/>
                        </a:rPr>
                        <a:t>dict.has_key</a:t>
                      </a:r>
                      <a:r>
                        <a:rPr lang="en-US" sz="1600" dirty="0">
                          <a:effectLst/>
                        </a:rPr>
                        <a:t>(key)</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如果键在字典</a:t>
                      </a:r>
                      <a:r>
                        <a:rPr lang="en-US" sz="1600" b="1" dirty="0" err="1">
                          <a:effectLst/>
                        </a:rPr>
                        <a:t>dict</a:t>
                      </a:r>
                      <a:r>
                        <a:rPr lang="zh-CN" altLang="en-US" sz="1600" b="1" dirty="0">
                          <a:effectLst/>
                        </a:rPr>
                        <a:t>里返回</a:t>
                      </a:r>
                      <a:r>
                        <a:rPr lang="en-US" sz="1600" b="1" dirty="0">
                          <a:effectLst/>
                        </a:rPr>
                        <a:t>true，</a:t>
                      </a:r>
                      <a:r>
                        <a:rPr lang="zh-CN" altLang="en-US" sz="1600" b="1" dirty="0">
                          <a:effectLst/>
                        </a:rPr>
                        <a:t>否则返回</a:t>
                      </a:r>
                      <a:r>
                        <a:rPr lang="en-US" sz="1600" b="1" dirty="0">
                          <a:effectLst/>
                        </a:rPr>
                        <a:t>false</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40214">
                <a:tc>
                  <a:txBody>
                    <a:bodyPr/>
                    <a:lstStyle/>
                    <a:p>
                      <a:pPr algn="l"/>
                      <a:r>
                        <a:rPr lang="en-US" sz="1600" dirty="0" err="1">
                          <a:effectLst/>
                        </a:rPr>
                        <a:t>dict.clear</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删除字典内所有元素</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10"/>
                  </a:ext>
                </a:extLst>
              </a:tr>
              <a:tr h="600534">
                <a:tc>
                  <a:txBody>
                    <a:bodyPr/>
                    <a:lstStyle/>
                    <a:p>
                      <a:pPr algn="l"/>
                      <a:r>
                        <a:rPr lang="en-US" altLang="zh-CN" sz="1600" dirty="0" err="1">
                          <a:effectLst/>
                        </a:rPr>
                        <a:t>dict.</a:t>
                      </a:r>
                      <a:r>
                        <a:rPr lang="en-US" sz="1600" dirty="0" err="1">
                          <a:effectLst/>
                        </a:rPr>
                        <a:t>pop</a:t>
                      </a:r>
                      <a:r>
                        <a:rPr lang="en-US" sz="1600" dirty="0">
                          <a:effectLst/>
                        </a:rPr>
                        <a:t>(key[,default])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CN" altLang="en-US" sz="1600" b="1" dirty="0">
                          <a:effectLst/>
                        </a:rPr>
                        <a:t>删除字典给定键 </a:t>
                      </a:r>
                      <a:r>
                        <a:rPr lang="en-US" altLang="zh-CN" sz="1600" b="1" dirty="0">
                          <a:effectLst/>
                        </a:rPr>
                        <a:t>key </a:t>
                      </a:r>
                      <a:r>
                        <a:rPr lang="zh-CN" altLang="en-US" sz="1600" b="1" dirty="0">
                          <a:effectLst/>
                        </a:rPr>
                        <a:t>所对应的值，返回值为被删除的值。</a:t>
                      </a:r>
                      <a:r>
                        <a:rPr lang="en-US" altLang="zh-CN" sz="1600" b="1" dirty="0">
                          <a:effectLst/>
                        </a:rPr>
                        <a:t>key</a:t>
                      </a:r>
                      <a:r>
                        <a:rPr lang="zh-CN" altLang="en-US" sz="1600" b="1" dirty="0">
                          <a:effectLst/>
                        </a:rPr>
                        <a:t>值必须给出。 否则，返回</a:t>
                      </a:r>
                      <a:r>
                        <a:rPr lang="en-US" altLang="zh-CN" sz="1600" b="1" dirty="0">
                          <a:effectLst/>
                        </a:rPr>
                        <a:t>default</a:t>
                      </a:r>
                      <a:r>
                        <a:rPr lang="zh-CN" altLang="en-US" sz="1600" b="1" dirty="0">
                          <a:effectLst/>
                        </a:rPr>
                        <a:t>值。</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40214">
                <a:tc>
                  <a:txBody>
                    <a:bodyPr/>
                    <a:lstStyle/>
                    <a:p>
                      <a:pPr algn="l"/>
                      <a:r>
                        <a:rPr lang="en-US" altLang="zh-CN" sz="1600" dirty="0" err="1">
                          <a:effectLst/>
                        </a:rPr>
                        <a:t>dict.</a:t>
                      </a:r>
                      <a:r>
                        <a:rPr lang="en-US" sz="1600" dirty="0" err="1">
                          <a:effectLst/>
                        </a:rPr>
                        <a:t>popitem</a:t>
                      </a:r>
                      <a:r>
                        <a:rPr lang="en-US" sz="1600" dirty="0">
                          <a:effectLst/>
                        </a:rPr>
                        <a:t>()</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l"/>
                      <a:r>
                        <a:rPr lang="zh-CN" altLang="en-US" sz="1600" b="1" dirty="0">
                          <a:effectLst/>
                        </a:rPr>
                        <a:t>返回并删除字典中的最后一对键和值。</a:t>
                      </a:r>
                    </a:p>
                  </a:txBody>
                  <a:tcPr marL="60053" marR="60053" marT="30027" marB="30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294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1"/>
          <p:cNvSpPr>
            <a:spLocks noChangeArrowheads="1"/>
          </p:cNvSpPr>
          <p:nvPr/>
        </p:nvSpPr>
        <p:spPr bwMode="gray">
          <a:xfrm>
            <a:off x="3258121" y="188640"/>
            <a:ext cx="5185594" cy="508000"/>
          </a:xfrm>
          <a:prstGeom prst="roundRect">
            <a:avLst>
              <a:gd name="adj" fmla="val 28045"/>
            </a:avLst>
          </a:prstGeom>
          <a:solidFill>
            <a:srgbClr val="EDFECE"/>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§3.1 </a:t>
            </a:r>
            <a:r>
              <a:rPr lang="zh-CN" altLang="en-US" sz="2800" dirty="0">
                <a:solidFill>
                  <a:srgbClr val="0000FF"/>
                </a:solidFill>
                <a:latin typeface="黑体" pitchFamily="2" charset="-122"/>
                <a:ea typeface="黑体" pitchFamily="2" charset="-122"/>
              </a:rPr>
              <a:t>列表与元素访问</a:t>
            </a:r>
          </a:p>
        </p:txBody>
      </p:sp>
      <p:sp>
        <p:nvSpPr>
          <p:cNvPr id="11" name="文本框 3"/>
          <p:cNvSpPr txBox="1">
            <a:spLocks noChangeArrowheads="1"/>
          </p:cNvSpPr>
          <p:nvPr/>
        </p:nvSpPr>
        <p:spPr bwMode="auto">
          <a:xfrm>
            <a:off x="1997981" y="872718"/>
            <a:ext cx="2088232" cy="461665"/>
          </a:xfrm>
          <a:prstGeom prst="rect">
            <a:avLst/>
          </a:prstGeom>
          <a:solidFill>
            <a:srgbClr val="FFFF00"/>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1. </a:t>
            </a:r>
            <a:r>
              <a:rPr lang="zh-CN" altLang="en-US" sz="2400" b="1" dirty="0">
                <a:solidFill>
                  <a:schemeClr val="tx1">
                    <a:lumMod val="60000"/>
                    <a:lumOff val="40000"/>
                  </a:schemeClr>
                </a:solidFill>
              </a:rPr>
              <a:t>列表的概念</a:t>
            </a:r>
          </a:p>
        </p:txBody>
      </p:sp>
      <p:sp>
        <p:nvSpPr>
          <p:cNvPr id="19" name="Rectangle 3"/>
          <p:cNvSpPr txBox="1">
            <a:spLocks noChangeArrowheads="1"/>
          </p:cNvSpPr>
          <p:nvPr/>
        </p:nvSpPr>
        <p:spPr bwMode="auto">
          <a:xfrm>
            <a:off x="2754065" y="1628800"/>
            <a:ext cx="698477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None/>
            </a:pPr>
            <a:r>
              <a:rPr lang="zh-CN" altLang="en-US" dirty="0">
                <a:solidFill>
                  <a:schemeClr val="tx1">
                    <a:lumMod val="60000"/>
                    <a:lumOff val="40000"/>
                  </a:schemeClr>
                </a:solidFill>
              </a:rPr>
              <a:t>列表</a:t>
            </a:r>
            <a:r>
              <a:rPr lang="en-US" altLang="zh-CN" dirty="0">
                <a:solidFill>
                  <a:schemeClr val="tx1">
                    <a:lumMod val="60000"/>
                    <a:lumOff val="40000"/>
                  </a:schemeClr>
                </a:solidFill>
              </a:rPr>
              <a:t>(list)</a:t>
            </a:r>
            <a:r>
              <a:rPr lang="zh-CN" altLang="en-US" dirty="0">
                <a:solidFill>
                  <a:schemeClr val="tx1">
                    <a:lumMod val="60000"/>
                    <a:lumOff val="40000"/>
                  </a:schemeClr>
                </a:solidFill>
              </a:rPr>
              <a:t> 由一系列按特定顺序排列的元素组成。</a:t>
            </a:r>
            <a:endParaRPr lang="en-US" altLang="en-US" kern="0" dirty="0">
              <a:solidFill>
                <a:schemeClr val="tx1">
                  <a:lumMod val="60000"/>
                  <a:lumOff val="40000"/>
                </a:schemeClr>
              </a:solidFill>
              <a:latin typeface="黑体" panose="02010609060101010101" pitchFamily="49" charset="-122"/>
              <a:ea typeface="黑体" panose="02010609060101010101" pitchFamily="49" charset="-122"/>
            </a:endParaRPr>
          </a:p>
        </p:txBody>
      </p:sp>
      <p:sp>
        <p:nvSpPr>
          <p:cNvPr id="17" name="Rectangle 3"/>
          <p:cNvSpPr txBox="1">
            <a:spLocks noChangeArrowheads="1"/>
          </p:cNvSpPr>
          <p:nvPr/>
        </p:nvSpPr>
        <p:spPr bwMode="auto">
          <a:xfrm>
            <a:off x="1925973" y="2403919"/>
            <a:ext cx="7668852" cy="87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None/>
            </a:pPr>
            <a:r>
              <a:rPr lang="zh-CN" altLang="en-US" dirty="0">
                <a:solidFill>
                  <a:schemeClr val="tx1">
                    <a:lumMod val="60000"/>
                    <a:lumOff val="40000"/>
                  </a:schemeClr>
                </a:solidFill>
              </a:rPr>
              <a:t>        将一组相关数据放在一对</a:t>
            </a:r>
            <a:r>
              <a:rPr lang="zh-CN" altLang="en-US" dirty="0">
                <a:solidFill>
                  <a:srgbClr val="FF0000"/>
                </a:solidFill>
              </a:rPr>
              <a:t>方括号“</a:t>
            </a:r>
            <a:r>
              <a:rPr lang="en-US" altLang="zh-CN" dirty="0">
                <a:solidFill>
                  <a:srgbClr val="FF0000"/>
                </a:solidFill>
              </a:rPr>
              <a:t>[]</a:t>
            </a:r>
            <a:r>
              <a:rPr lang="zh-CN" altLang="en-US" dirty="0">
                <a:solidFill>
                  <a:srgbClr val="FF0000"/>
                </a:solidFill>
              </a:rPr>
              <a:t>”</a:t>
            </a:r>
            <a:r>
              <a:rPr lang="zh-CN" altLang="en-US" dirty="0">
                <a:solidFill>
                  <a:schemeClr val="tx1">
                    <a:lumMod val="60000"/>
                    <a:lumOff val="40000"/>
                  </a:schemeClr>
                </a:solidFill>
              </a:rPr>
              <a:t>中即定义了一个列表。</a:t>
            </a:r>
            <a:endParaRPr lang="en-US" altLang="en-US" kern="0" dirty="0">
              <a:solidFill>
                <a:schemeClr val="tx1">
                  <a:lumMod val="60000"/>
                  <a:lumOff val="40000"/>
                </a:schemeClr>
              </a:solidFill>
              <a:latin typeface="黑体" panose="02010609060101010101" pitchFamily="49" charset="-122"/>
              <a:ea typeface="黑体" panose="02010609060101010101" pitchFamily="49" charset="-122"/>
            </a:endParaRPr>
          </a:p>
        </p:txBody>
      </p:sp>
      <p:sp>
        <p:nvSpPr>
          <p:cNvPr id="18" name="Rectangle 3"/>
          <p:cNvSpPr txBox="1">
            <a:spLocks noChangeArrowheads="1"/>
          </p:cNvSpPr>
          <p:nvPr/>
        </p:nvSpPr>
        <p:spPr bwMode="auto">
          <a:xfrm>
            <a:off x="1943466" y="3593598"/>
            <a:ext cx="7668852" cy="87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None/>
            </a:pPr>
            <a:r>
              <a:rPr lang="zh-CN" altLang="en-US" dirty="0">
                <a:solidFill>
                  <a:schemeClr val="tx1">
                    <a:lumMod val="60000"/>
                    <a:lumOff val="40000"/>
                  </a:schemeClr>
                </a:solidFill>
              </a:rPr>
              <a:t>        方括号中的每个</a:t>
            </a:r>
            <a:r>
              <a:rPr lang="zh-CN" altLang="en-US" dirty="0">
                <a:solidFill>
                  <a:srgbClr val="FF0000"/>
                </a:solidFill>
              </a:rPr>
              <a:t>数据称为元素</a:t>
            </a:r>
            <a:r>
              <a:rPr lang="zh-CN" altLang="en-US" dirty="0">
                <a:solidFill>
                  <a:schemeClr val="tx1">
                    <a:lumMod val="60000"/>
                    <a:lumOff val="40000"/>
                  </a:schemeClr>
                </a:solidFill>
              </a:rPr>
              <a:t>，元素和元素之间用“</a:t>
            </a:r>
            <a:r>
              <a:rPr lang="zh-CN" altLang="en-US" dirty="0">
                <a:solidFill>
                  <a:srgbClr val="FF0000"/>
                </a:solidFill>
              </a:rPr>
              <a:t>，</a:t>
            </a:r>
            <a:r>
              <a:rPr lang="zh-CN" altLang="en-US" dirty="0">
                <a:solidFill>
                  <a:schemeClr val="tx1">
                    <a:lumMod val="60000"/>
                    <a:lumOff val="40000"/>
                  </a:schemeClr>
                </a:solidFill>
              </a:rPr>
              <a:t>”隔开。元素的个数称为列表的长度。</a:t>
            </a:r>
            <a:endParaRPr lang="en-US" altLang="en-US" kern="0" dirty="0">
              <a:solidFill>
                <a:schemeClr val="tx1">
                  <a:lumMod val="60000"/>
                  <a:lumOff val="40000"/>
                </a:schemeClr>
              </a:solidFill>
              <a:latin typeface="黑体" panose="02010609060101010101" pitchFamily="49" charset="-122"/>
              <a:ea typeface="黑体" panose="02010609060101010101" pitchFamily="49" charset="-122"/>
            </a:endParaRPr>
          </a:p>
        </p:txBody>
      </p:sp>
      <p:sp>
        <p:nvSpPr>
          <p:cNvPr id="20" name="Rectangle 3"/>
          <p:cNvSpPr txBox="1">
            <a:spLocks noChangeArrowheads="1"/>
          </p:cNvSpPr>
          <p:nvPr/>
        </p:nvSpPr>
        <p:spPr bwMode="auto">
          <a:xfrm>
            <a:off x="2646053" y="5000528"/>
            <a:ext cx="2952328" cy="51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None/>
            </a:pPr>
            <a:r>
              <a:rPr lang="zh-CN" altLang="en-US" dirty="0">
                <a:solidFill>
                  <a:schemeClr val="tx1">
                    <a:lumMod val="60000"/>
                    <a:lumOff val="40000"/>
                  </a:schemeClr>
                </a:solidFill>
              </a:rPr>
              <a:t>列表也允许当元素。</a:t>
            </a:r>
            <a:endParaRPr lang="en-US" altLang="en-US" kern="0" dirty="0">
              <a:solidFill>
                <a:schemeClr val="tx1">
                  <a:lumMod val="60000"/>
                  <a:lumOff val="4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88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17"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1"/>
          <p:cNvSpPr>
            <a:spLocks noChangeArrowheads="1"/>
          </p:cNvSpPr>
          <p:nvPr/>
        </p:nvSpPr>
        <p:spPr bwMode="gray">
          <a:xfrm>
            <a:off x="3258121" y="188640"/>
            <a:ext cx="5185594" cy="508000"/>
          </a:xfrm>
          <a:prstGeom prst="roundRect">
            <a:avLst>
              <a:gd name="adj" fmla="val 28045"/>
            </a:avLst>
          </a:prstGeom>
          <a:solidFill>
            <a:srgbClr val="EDFECE"/>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§3.1 </a:t>
            </a:r>
            <a:r>
              <a:rPr lang="zh-CN" altLang="en-US" sz="2800" dirty="0">
                <a:solidFill>
                  <a:srgbClr val="0000FF"/>
                </a:solidFill>
                <a:latin typeface="黑体" pitchFamily="2" charset="-122"/>
                <a:ea typeface="黑体" pitchFamily="2" charset="-122"/>
              </a:rPr>
              <a:t>列表与元素访问</a:t>
            </a:r>
          </a:p>
        </p:txBody>
      </p:sp>
      <p:sp>
        <p:nvSpPr>
          <p:cNvPr id="11" name="文本框 3"/>
          <p:cNvSpPr txBox="1">
            <a:spLocks noChangeArrowheads="1"/>
          </p:cNvSpPr>
          <p:nvPr/>
        </p:nvSpPr>
        <p:spPr bwMode="auto">
          <a:xfrm>
            <a:off x="4014205" y="4201924"/>
            <a:ext cx="2088232" cy="523220"/>
          </a:xfrm>
          <a:prstGeom prst="rect">
            <a:avLst/>
          </a:prstGeom>
          <a:solidFill>
            <a:srgbClr val="FFFF00"/>
          </a:solidFill>
          <a:ln w="28575">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pPr algn="ctr"/>
            <a:r>
              <a:rPr lang="en-US" altLang="zh-CN" sz="2800" dirty="0">
                <a:solidFill>
                  <a:schemeClr val="tx1">
                    <a:lumMod val="60000"/>
                    <a:lumOff val="40000"/>
                  </a:schemeClr>
                </a:solidFill>
                <a:latin typeface="Microsoft YaHei" panose="020B0503020204020204" pitchFamily="34" charset="-122"/>
                <a:ea typeface="Microsoft YaHei" panose="020B0503020204020204" pitchFamily="34" charset="-122"/>
              </a:rPr>
              <a:t>list2</a:t>
            </a:r>
            <a:r>
              <a:rPr lang="en-US" altLang="zh-CN" sz="2800" b="1" dirty="0">
                <a:solidFill>
                  <a:schemeClr val="tx1">
                    <a:lumMod val="60000"/>
                    <a:lumOff val="40000"/>
                  </a:schemeClr>
                </a:solidFill>
              </a:rPr>
              <a:t>[2]</a:t>
            </a:r>
            <a:endParaRPr lang="zh-CN" altLang="en-US" sz="2800" b="1" dirty="0">
              <a:solidFill>
                <a:schemeClr val="tx1">
                  <a:lumMod val="60000"/>
                  <a:lumOff val="40000"/>
                </a:schemeClr>
              </a:solidFill>
            </a:endParaRPr>
          </a:p>
        </p:txBody>
      </p:sp>
      <p:sp>
        <p:nvSpPr>
          <p:cNvPr id="18" name="Rectangle 3"/>
          <p:cNvSpPr txBox="1">
            <a:spLocks noChangeArrowheads="1"/>
          </p:cNvSpPr>
          <p:nvPr/>
        </p:nvSpPr>
        <p:spPr bwMode="auto">
          <a:xfrm>
            <a:off x="2538041" y="4941168"/>
            <a:ext cx="7039086" cy="87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a:lnSpc>
                <a:spcPct val="115000"/>
              </a:lnSpc>
              <a:buFont typeface="Wingdings" panose="05000000000000000000" pitchFamily="2" charset="2"/>
              <a:buChar char="Ø"/>
            </a:pPr>
            <a:r>
              <a:rPr lang="zh-CN" altLang="en-US" dirty="0">
                <a:solidFill>
                  <a:schemeClr val="tx2">
                    <a:lumMod val="50000"/>
                  </a:schemeClr>
                </a:solidFill>
              </a:rPr>
              <a:t>列表元素的索引是从</a:t>
            </a:r>
            <a:r>
              <a:rPr lang="en-US" altLang="zh-CN" dirty="0">
                <a:solidFill>
                  <a:schemeClr val="tx2">
                    <a:lumMod val="50000"/>
                  </a:schemeClr>
                </a:solidFill>
              </a:rPr>
              <a:t>0</a:t>
            </a:r>
            <a:r>
              <a:rPr lang="zh-CN" altLang="en-US" dirty="0">
                <a:solidFill>
                  <a:schemeClr val="tx2">
                    <a:lumMod val="50000"/>
                  </a:schemeClr>
                </a:solidFill>
              </a:rPr>
              <a:t>开始，向右依次加</a:t>
            </a:r>
            <a:r>
              <a:rPr lang="en-US" altLang="zh-CN" dirty="0">
                <a:solidFill>
                  <a:schemeClr val="tx2">
                    <a:lumMod val="50000"/>
                  </a:schemeClr>
                </a:solidFill>
              </a:rPr>
              <a:t>1</a:t>
            </a:r>
            <a:r>
              <a:rPr lang="zh-CN" altLang="en-US" dirty="0">
                <a:solidFill>
                  <a:schemeClr val="tx2">
                    <a:lumMod val="50000"/>
                  </a:schemeClr>
                </a:solidFill>
              </a:rPr>
              <a:t>进行编号的。</a:t>
            </a:r>
            <a:endParaRPr lang="en-US" altLang="zh-CN" dirty="0">
              <a:solidFill>
                <a:schemeClr val="tx2">
                  <a:lumMod val="50000"/>
                </a:schemeClr>
              </a:solidFill>
            </a:endParaRPr>
          </a:p>
          <a:p>
            <a:pPr>
              <a:lnSpc>
                <a:spcPct val="115000"/>
              </a:lnSpc>
              <a:buFont typeface="Wingdings" panose="05000000000000000000" pitchFamily="2" charset="2"/>
              <a:buChar char="Ø"/>
            </a:pPr>
            <a:r>
              <a:rPr lang="zh-CN" altLang="en-US" dirty="0">
                <a:solidFill>
                  <a:schemeClr val="tx2">
                    <a:lumMod val="50000"/>
                  </a:schemeClr>
                </a:solidFill>
              </a:rPr>
              <a:t>列表元素也有</a:t>
            </a:r>
            <a:r>
              <a:rPr lang="zh-CN" altLang="en-US" dirty="0">
                <a:solidFill>
                  <a:srgbClr val="FF0000"/>
                </a:solidFill>
              </a:rPr>
              <a:t>正向和反向</a:t>
            </a:r>
            <a:r>
              <a:rPr lang="zh-CN" altLang="en-US" dirty="0">
                <a:solidFill>
                  <a:schemeClr val="tx2">
                    <a:lumMod val="50000"/>
                  </a:schemeClr>
                </a:solidFill>
              </a:rPr>
              <a:t>两种索引方式。</a:t>
            </a:r>
            <a:endParaRPr lang="en-US" altLang="en-US" kern="0" dirty="0">
              <a:solidFill>
                <a:schemeClr val="tx2">
                  <a:lumMod val="50000"/>
                </a:schemeClr>
              </a:solidFill>
              <a:latin typeface="黑体" panose="02010609060101010101" pitchFamily="49" charset="-122"/>
              <a:ea typeface="黑体" panose="02010609060101010101" pitchFamily="49" charset="-122"/>
            </a:endParaRPr>
          </a:p>
          <a:p>
            <a:pPr>
              <a:lnSpc>
                <a:spcPct val="115000"/>
              </a:lnSpc>
              <a:buFont typeface="Wingdings" panose="05000000000000000000" pitchFamily="2" charset="2"/>
              <a:buChar char="Ø"/>
            </a:pPr>
            <a:endParaRPr lang="en-US" altLang="en-US" kern="0" dirty="0">
              <a:solidFill>
                <a:schemeClr val="tx2">
                  <a:lumMod val="50000"/>
                </a:schemeClr>
              </a:solidFill>
              <a:latin typeface="黑体" panose="02010609060101010101" pitchFamily="49" charset="-122"/>
              <a:ea typeface="黑体" panose="02010609060101010101" pitchFamily="49" charset="-122"/>
            </a:endParaRPr>
          </a:p>
        </p:txBody>
      </p:sp>
      <p:sp>
        <p:nvSpPr>
          <p:cNvPr id="8" name="文本框 3"/>
          <p:cNvSpPr txBox="1">
            <a:spLocks noChangeArrowheads="1"/>
          </p:cNvSpPr>
          <p:nvPr/>
        </p:nvSpPr>
        <p:spPr bwMode="auto">
          <a:xfrm>
            <a:off x="2033985" y="869869"/>
            <a:ext cx="2592288" cy="461665"/>
          </a:xfrm>
          <a:prstGeom prst="rect">
            <a:avLst/>
          </a:prstGeom>
          <a:solidFill>
            <a:srgbClr val="FFCCFF"/>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a:t>
            </a:r>
            <a:r>
              <a:rPr lang="zh-CN" altLang="en-US" sz="2400" b="1" dirty="0"/>
              <a:t>访问列表中的值</a:t>
            </a:r>
          </a:p>
        </p:txBody>
      </p:sp>
      <p:sp>
        <p:nvSpPr>
          <p:cNvPr id="13" name="Rectangle 3"/>
          <p:cNvSpPr txBox="1">
            <a:spLocks noChangeArrowheads="1"/>
          </p:cNvSpPr>
          <p:nvPr/>
        </p:nvSpPr>
        <p:spPr bwMode="auto">
          <a:xfrm>
            <a:off x="2033985" y="1484784"/>
            <a:ext cx="7543142" cy="86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82" tIns="47891" rIns="95782" bIns="47891" numCol="1" anchor="t" anchorCtr="0" compatLnSpc="1">
            <a:prstTxWarp prst="textNoShape">
              <a:avLst/>
            </a:prstTxWarp>
          </a:bodyPr>
          <a:lstStyle>
            <a:lvl1pPr marL="358775" indent="-358775" algn="l" defTabSz="957263"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263"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ea typeface="+mn-ea"/>
              </a:defRPr>
            </a:lvl2pPr>
            <a:lvl3pPr marL="1196975" indent="-239713" algn="l" defTabSz="957263" rtl="0" eaLnBrk="0" fontAlgn="base" hangingPunct="0">
              <a:spcBef>
                <a:spcPct val="20000"/>
              </a:spcBef>
              <a:spcAft>
                <a:spcPct val="0"/>
              </a:spcAft>
              <a:buClr>
                <a:schemeClr val="tx1"/>
              </a:buClr>
              <a:buChar char="•"/>
              <a:defRPr sz="2100">
                <a:solidFill>
                  <a:schemeClr val="tx1"/>
                </a:solidFill>
                <a:latin typeface="+mj-lt"/>
                <a:ea typeface="+mn-ea"/>
              </a:defRPr>
            </a:lvl3pPr>
            <a:lvl4pPr marL="1676400" indent="-239713" algn="l" defTabSz="957263" rtl="0" eaLnBrk="0" fontAlgn="base" hangingPunct="0">
              <a:spcBef>
                <a:spcPct val="20000"/>
              </a:spcBef>
              <a:spcAft>
                <a:spcPct val="0"/>
              </a:spcAft>
              <a:buChar char="–"/>
              <a:defRPr sz="2100">
                <a:solidFill>
                  <a:schemeClr val="tx1"/>
                </a:solidFill>
                <a:latin typeface="+mj-lt"/>
                <a:ea typeface="+mn-ea"/>
              </a:defRPr>
            </a:lvl4pPr>
            <a:lvl5pPr marL="2154238" indent="-238125" algn="l" defTabSz="957263" rtl="0" eaLnBrk="0" fontAlgn="base" hangingPunct="0">
              <a:spcBef>
                <a:spcPct val="20000"/>
              </a:spcBef>
              <a:spcAft>
                <a:spcPct val="0"/>
              </a:spcAft>
              <a:buChar char="»"/>
              <a:defRPr sz="2100">
                <a:solidFill>
                  <a:schemeClr val="tx1"/>
                </a:solidFill>
                <a:latin typeface="+mj-lt"/>
                <a:ea typeface="+mn-ea"/>
              </a:defRPr>
            </a:lvl5pPr>
            <a:lvl6pPr marL="2611438" indent="-238125" algn="l" defTabSz="957263" rtl="0" fontAlgn="base">
              <a:spcBef>
                <a:spcPct val="20000"/>
              </a:spcBef>
              <a:spcAft>
                <a:spcPct val="0"/>
              </a:spcAft>
              <a:buChar char="»"/>
              <a:defRPr sz="2100">
                <a:solidFill>
                  <a:schemeClr val="tx1"/>
                </a:solidFill>
                <a:latin typeface="+mj-lt"/>
                <a:ea typeface="+mn-ea"/>
              </a:defRPr>
            </a:lvl6pPr>
            <a:lvl7pPr marL="3068638" indent="-238125" algn="l" defTabSz="957263" rtl="0" fontAlgn="base">
              <a:spcBef>
                <a:spcPct val="20000"/>
              </a:spcBef>
              <a:spcAft>
                <a:spcPct val="0"/>
              </a:spcAft>
              <a:buChar char="»"/>
              <a:defRPr sz="2100">
                <a:solidFill>
                  <a:schemeClr val="tx1"/>
                </a:solidFill>
                <a:latin typeface="+mj-lt"/>
                <a:ea typeface="+mn-ea"/>
              </a:defRPr>
            </a:lvl7pPr>
            <a:lvl8pPr marL="3525838" indent="-238125" algn="l" defTabSz="957263" rtl="0" fontAlgn="base">
              <a:spcBef>
                <a:spcPct val="20000"/>
              </a:spcBef>
              <a:spcAft>
                <a:spcPct val="0"/>
              </a:spcAft>
              <a:buChar char="»"/>
              <a:defRPr sz="2100">
                <a:solidFill>
                  <a:schemeClr val="tx1"/>
                </a:solidFill>
                <a:latin typeface="+mj-lt"/>
                <a:ea typeface="+mn-ea"/>
              </a:defRPr>
            </a:lvl8pPr>
            <a:lvl9pPr marL="3983038" indent="-238125" algn="l" defTabSz="957263" rtl="0" fontAlgn="base">
              <a:spcBef>
                <a:spcPct val="20000"/>
              </a:spcBef>
              <a:spcAft>
                <a:spcPct val="0"/>
              </a:spcAft>
              <a:buChar char="»"/>
              <a:defRPr sz="2100">
                <a:solidFill>
                  <a:schemeClr val="tx1"/>
                </a:solidFill>
                <a:latin typeface="+mj-lt"/>
                <a:ea typeface="+mn-ea"/>
              </a:defRPr>
            </a:lvl9pPr>
          </a:lstStyle>
          <a:p>
            <a:pPr marL="0" indent="0">
              <a:buNone/>
            </a:pPr>
            <a:r>
              <a:rPr lang="zh-CN" altLang="en-US" dirty="0"/>
              <a:t>     要访问列表元素，可指出</a:t>
            </a:r>
            <a:r>
              <a:rPr lang="zh-CN" altLang="en-US" dirty="0">
                <a:solidFill>
                  <a:srgbClr val="FF0000"/>
                </a:solidFill>
              </a:rPr>
              <a:t>列表的名称</a:t>
            </a:r>
            <a:r>
              <a:rPr lang="zh-CN" altLang="en-US" dirty="0"/>
              <a:t>，再指出</a:t>
            </a:r>
            <a:r>
              <a:rPr lang="zh-CN" altLang="en-US" dirty="0">
                <a:solidFill>
                  <a:srgbClr val="FF0000"/>
                </a:solidFill>
              </a:rPr>
              <a:t>元素的索引</a:t>
            </a:r>
            <a:r>
              <a:rPr lang="zh-CN" altLang="en-US" dirty="0"/>
              <a:t>，并将后者放在</a:t>
            </a:r>
            <a:r>
              <a:rPr lang="zh-CN" altLang="en-US" dirty="0">
                <a:solidFill>
                  <a:srgbClr val="FF0000"/>
                </a:solidFill>
              </a:rPr>
              <a:t>方括号内</a:t>
            </a:r>
            <a:r>
              <a:rPr lang="zh-CN" altLang="en-US" dirty="0"/>
              <a:t>。</a:t>
            </a:r>
            <a:endParaRPr lang="en-US" altLang="en-US" kern="0" dirty="0">
              <a:solidFill>
                <a:schemeClr val="tx1">
                  <a:lumMod val="60000"/>
                  <a:lumOff val="40000"/>
                </a:schemeClr>
              </a:solidFill>
              <a:latin typeface="黑体" panose="02010609060101010101" pitchFamily="49" charset="-122"/>
              <a:ea typeface="黑体" panose="02010609060101010101" pitchFamily="49" charset="-122"/>
            </a:endParaRPr>
          </a:p>
        </p:txBody>
      </p:sp>
      <p:sp>
        <p:nvSpPr>
          <p:cNvPr id="14" name="矩形 13"/>
          <p:cNvSpPr/>
          <p:nvPr/>
        </p:nvSpPr>
        <p:spPr>
          <a:xfrm>
            <a:off x="2970091" y="2447778"/>
            <a:ext cx="6696235" cy="1485278"/>
          </a:xfrm>
          <a:prstGeom prst="rect">
            <a:avLst/>
          </a:prstGeom>
        </p:spPr>
        <p:txBody>
          <a:bodyPr wrap="square">
            <a:spAutoFit/>
          </a:bodyPr>
          <a:lstStyle/>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list1 = ['python', '</a:t>
            </a:r>
            <a:r>
              <a:rPr lang="en-US" altLang="zh-CN" sz="2400" dirty="0" err="1">
                <a:solidFill>
                  <a:schemeClr val="tx1">
                    <a:lumMod val="60000"/>
                    <a:lumOff val="40000"/>
                  </a:schemeClr>
                </a:solidFill>
                <a:latin typeface="Microsoft YaHei" panose="020B0503020204020204" pitchFamily="34" charset="-122"/>
                <a:ea typeface="Microsoft YaHei" panose="020B0503020204020204" pitchFamily="34" charset="-122"/>
              </a:rPr>
              <a:t>ShowMeAI</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1997, 2022]</a:t>
            </a:r>
          </a:p>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list2 = [1, 2, 3, 4, 5 ]</a:t>
            </a:r>
          </a:p>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list3 = ["a", "b", "c", "d"]</a:t>
            </a:r>
            <a:endParaRPr lang="zh-CN" altLang="en-US" sz="2400" dirty="0">
              <a:solidFill>
                <a:schemeClr val="tx1">
                  <a:lumMod val="60000"/>
                  <a:lumOff val="40000"/>
                </a:schemeClr>
              </a:solidFill>
            </a:endParaRPr>
          </a:p>
        </p:txBody>
      </p:sp>
      <p:sp>
        <p:nvSpPr>
          <p:cNvPr id="2" name="矩形 1"/>
          <p:cNvSpPr/>
          <p:nvPr/>
        </p:nvSpPr>
        <p:spPr>
          <a:xfrm>
            <a:off x="4756014" y="2961317"/>
            <a:ext cx="373820" cy="461665"/>
          </a:xfrm>
          <a:prstGeom prst="rect">
            <a:avLst/>
          </a:prstGeom>
        </p:spPr>
        <p:txBody>
          <a:bodyPr wrap="none">
            <a:spAutoFit/>
          </a:bodyPr>
          <a:lstStyle/>
          <a:p>
            <a:r>
              <a:rPr lang="en-US" altLang="zh-CN" sz="2400" b="1" dirty="0">
                <a:solidFill>
                  <a:srgbClr val="FF0000"/>
                </a:solidFill>
                <a:latin typeface="Microsoft YaHei" panose="020B0503020204020204" pitchFamily="34" charset="-122"/>
                <a:ea typeface="Microsoft YaHei" panose="020B0503020204020204" pitchFamily="34" charset="-122"/>
              </a:rPr>
              <a:t>3</a:t>
            </a:r>
            <a:endParaRPr lang="zh-CN" altLang="en-US" sz="2400" b="1" dirty="0">
              <a:solidFill>
                <a:srgbClr val="FF0000"/>
              </a:solidFill>
            </a:endParaRPr>
          </a:p>
        </p:txBody>
      </p:sp>
    </p:spTree>
    <p:extLst>
      <p:ext uri="{BB962C8B-B14F-4D97-AF65-F5344CB8AC3E}">
        <p14:creationId xmlns:p14="http://schemas.microsoft.com/office/powerpoint/2010/main" val="3441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p:bldP spid="13" grpId="0"/>
      <p:bldP spid="1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3"/>
          <p:cNvSpPr txBox="1">
            <a:spLocks noChangeArrowheads="1"/>
          </p:cNvSpPr>
          <p:nvPr/>
        </p:nvSpPr>
        <p:spPr bwMode="auto">
          <a:xfrm>
            <a:off x="2394025" y="1448780"/>
            <a:ext cx="7200800" cy="400110"/>
          </a:xfrm>
          <a:prstGeom prst="rect">
            <a:avLst/>
          </a:prstGeom>
          <a:solidFill>
            <a:srgbClr val="FFFF00"/>
          </a:solidFill>
          <a:ln>
            <a:solidFill>
              <a:srgbClr val="66FF99"/>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zh-CN" altLang="en-US" sz="2000" b="1" dirty="0">
                <a:latin typeface="Times New Roman" panose="02020603050405020304" pitchFamily="18" charset="0"/>
                <a:ea typeface="+mn-ea"/>
                <a:cs typeface="Times New Roman" panose="02020603050405020304" pitchFamily="18" charset="0"/>
              </a:rPr>
              <a:t>使用下标索引来访问列表中的值，也可以使用切片截取子列表</a:t>
            </a:r>
            <a:endParaRPr lang="zh-CN" altLang="en-US" sz="2000" b="1" dirty="0">
              <a:solidFill>
                <a:schemeClr val="tx1">
                  <a:lumMod val="60000"/>
                  <a:lumOff val="40000"/>
                </a:schemeClr>
              </a:solidFill>
              <a:latin typeface="Times New Roman" panose="02020603050405020304" pitchFamily="18" charset="0"/>
              <a:ea typeface="+mn-ea"/>
              <a:cs typeface="Times New Roman" panose="02020603050405020304" pitchFamily="18" charset="0"/>
            </a:endParaRPr>
          </a:p>
        </p:txBody>
      </p:sp>
      <p:sp>
        <p:nvSpPr>
          <p:cNvPr id="47" name="文本框 3"/>
          <p:cNvSpPr txBox="1">
            <a:spLocks noChangeArrowheads="1"/>
          </p:cNvSpPr>
          <p:nvPr/>
        </p:nvSpPr>
        <p:spPr bwMode="auto">
          <a:xfrm>
            <a:off x="2033985" y="872718"/>
            <a:ext cx="2592288" cy="461665"/>
          </a:xfrm>
          <a:prstGeom prst="rect">
            <a:avLst/>
          </a:prstGeom>
          <a:solidFill>
            <a:srgbClr val="FFCCFF"/>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a:t>
            </a:r>
            <a:r>
              <a:rPr lang="zh-CN" altLang="en-US" sz="2400" b="1" dirty="0"/>
              <a:t>访问列表中的值</a:t>
            </a:r>
          </a:p>
        </p:txBody>
      </p:sp>
      <p:sp>
        <p:nvSpPr>
          <p:cNvPr id="70" name="矩形 69"/>
          <p:cNvSpPr/>
          <p:nvPr/>
        </p:nvSpPr>
        <p:spPr>
          <a:xfrm>
            <a:off x="1889969" y="2002347"/>
            <a:ext cx="8028892" cy="525657"/>
          </a:xfrm>
          <a:prstGeom prst="rect">
            <a:avLst/>
          </a:prstGeom>
          <a:solidFill>
            <a:schemeClr val="bg1">
              <a:lumMod val="95000"/>
            </a:schemeClr>
          </a:solidFill>
        </p:spPr>
        <p:txBody>
          <a:bodyPr wrap="square">
            <a:spAutoFit/>
          </a:bodyPr>
          <a:lstStyle/>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list = ['red', 'green', 'blue', 'yellow', 'white', 'black']</a:t>
            </a:r>
          </a:p>
        </p:txBody>
      </p:sp>
      <p:sp>
        <p:nvSpPr>
          <p:cNvPr id="94" name="矩形 93"/>
          <p:cNvSpPr/>
          <p:nvPr/>
        </p:nvSpPr>
        <p:spPr>
          <a:xfrm>
            <a:off x="3438143" y="2528900"/>
            <a:ext cx="6185897" cy="369332"/>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18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-6                -5              -4              -3                  -2               -1</a:t>
            </a:r>
            <a:endParaRPr lang="zh-CN" altLang="en-US" sz="1800" b="1" dirty="0">
              <a:solidFill>
                <a:srgbClr val="FF0000"/>
              </a:solidFill>
              <a:latin typeface="Times New Roman" panose="02020603050405020304" pitchFamily="18" charset="0"/>
              <a:cs typeface="Times New Roman" panose="02020603050405020304" pitchFamily="18" charset="0"/>
            </a:endParaRPr>
          </a:p>
        </p:txBody>
      </p:sp>
      <p:sp>
        <p:nvSpPr>
          <p:cNvPr id="93" name="矩形 92"/>
          <p:cNvSpPr/>
          <p:nvPr/>
        </p:nvSpPr>
        <p:spPr>
          <a:xfrm>
            <a:off x="3526924" y="2881236"/>
            <a:ext cx="5989102" cy="369332"/>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18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0                 1               2                3                   4                5</a:t>
            </a:r>
            <a:endParaRPr lang="zh-CN" altLang="en-US" sz="1800" b="1" dirty="0">
              <a:solidFill>
                <a:srgbClr val="FF0000"/>
              </a:solidFill>
              <a:latin typeface="Times New Roman" panose="02020603050405020304" pitchFamily="18" charset="0"/>
              <a:cs typeface="Times New Roman" panose="02020603050405020304" pitchFamily="18" charset="0"/>
            </a:endParaRPr>
          </a:p>
        </p:txBody>
      </p:sp>
      <p:grpSp>
        <p:nvGrpSpPr>
          <p:cNvPr id="71" name="组合 70"/>
          <p:cNvGrpSpPr/>
          <p:nvPr/>
        </p:nvGrpSpPr>
        <p:grpSpPr>
          <a:xfrm>
            <a:off x="3366133" y="3284956"/>
            <a:ext cx="6192688" cy="2952329"/>
            <a:chOff x="2627784" y="2665731"/>
            <a:chExt cx="6192688" cy="175941"/>
          </a:xfrm>
        </p:grpSpPr>
        <p:cxnSp>
          <p:nvCxnSpPr>
            <p:cNvPr id="73" name="直接连接符 72"/>
            <p:cNvCxnSpPr/>
            <p:nvPr/>
          </p:nvCxnSpPr>
          <p:spPr bwMode="auto">
            <a:xfrm>
              <a:off x="2627784" y="2670666"/>
              <a:ext cx="0" cy="171006"/>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74" name="直接连接符 73"/>
            <p:cNvCxnSpPr/>
            <p:nvPr/>
          </p:nvCxnSpPr>
          <p:spPr bwMode="auto">
            <a:xfrm>
              <a:off x="3455876" y="2667877"/>
              <a:ext cx="0" cy="171006"/>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75" name="直接连接符 74"/>
            <p:cNvCxnSpPr/>
            <p:nvPr/>
          </p:nvCxnSpPr>
          <p:spPr bwMode="auto">
            <a:xfrm>
              <a:off x="8820472" y="2668199"/>
              <a:ext cx="0" cy="173473"/>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76" name="直接连接符 75"/>
            <p:cNvCxnSpPr/>
            <p:nvPr/>
          </p:nvCxnSpPr>
          <p:spPr bwMode="auto">
            <a:xfrm>
              <a:off x="4535996" y="2668199"/>
              <a:ext cx="0" cy="173473"/>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78" name="直接连接符 77"/>
            <p:cNvCxnSpPr/>
            <p:nvPr/>
          </p:nvCxnSpPr>
          <p:spPr bwMode="auto">
            <a:xfrm>
              <a:off x="5472100" y="2665731"/>
              <a:ext cx="3428" cy="175941"/>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79" name="直接连接符 78"/>
            <p:cNvCxnSpPr/>
            <p:nvPr/>
          </p:nvCxnSpPr>
          <p:spPr bwMode="auto">
            <a:xfrm>
              <a:off x="6732240" y="2667878"/>
              <a:ext cx="0" cy="173473"/>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80" name="直接连接符 79"/>
            <p:cNvCxnSpPr/>
            <p:nvPr/>
          </p:nvCxnSpPr>
          <p:spPr bwMode="auto">
            <a:xfrm>
              <a:off x="7812360" y="2666216"/>
              <a:ext cx="0" cy="175456"/>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grpSp>
      <p:sp>
        <p:nvSpPr>
          <p:cNvPr id="81" name="矩形 80"/>
          <p:cNvSpPr/>
          <p:nvPr/>
        </p:nvSpPr>
        <p:spPr>
          <a:xfrm>
            <a:off x="2358022" y="2606177"/>
            <a:ext cx="925702" cy="624786"/>
          </a:xfrm>
          <a:prstGeom prst="rect">
            <a:avLst/>
          </a:prstGeom>
        </p:spPr>
        <p:txBody>
          <a:bodyPr wrap="square">
            <a:spAutoFit/>
          </a:bodyPr>
          <a:lstStyle/>
          <a:p>
            <a:pPr>
              <a:lnSpc>
                <a:spcPct val="130000"/>
              </a:lnSpc>
            </a:pPr>
            <a:r>
              <a:rPr lang="zh-CN" altLang="en-US" sz="1400" b="1" dirty="0">
                <a:solidFill>
                  <a:schemeClr val="tx1">
                    <a:lumMod val="60000"/>
                    <a:lumOff val="40000"/>
                  </a:schemeClr>
                </a:solidFill>
                <a:latin typeface="Microsoft YaHei" panose="020B0503020204020204" pitchFamily="34" charset="-122"/>
                <a:ea typeface="Microsoft YaHei" panose="020B0503020204020204" pitchFamily="34" charset="-122"/>
              </a:rPr>
              <a:t>正向索引</a:t>
            </a:r>
            <a:endParaRPr lang="en-US" altLang="zh-CN" sz="1400" b="1" dirty="0">
              <a:solidFill>
                <a:schemeClr val="tx1">
                  <a:lumMod val="60000"/>
                  <a:lumOff val="40000"/>
                </a:schemeClr>
              </a:solidFill>
              <a:latin typeface="Microsoft YaHei" panose="020B0503020204020204" pitchFamily="34" charset="-122"/>
              <a:ea typeface="Microsoft YaHei" panose="020B0503020204020204" pitchFamily="34" charset="-122"/>
            </a:endParaRPr>
          </a:p>
          <a:p>
            <a:pPr>
              <a:lnSpc>
                <a:spcPct val="130000"/>
              </a:lnSpc>
            </a:pPr>
            <a:r>
              <a:rPr lang="zh-CN" altLang="en-US" sz="1400" b="1" dirty="0">
                <a:solidFill>
                  <a:schemeClr val="tx1">
                    <a:lumMod val="60000"/>
                    <a:lumOff val="40000"/>
                  </a:schemeClr>
                </a:solidFill>
                <a:latin typeface="Microsoft YaHei" panose="020B0503020204020204" pitchFamily="34" charset="-122"/>
                <a:ea typeface="Microsoft YaHei" panose="020B0503020204020204" pitchFamily="34" charset="-122"/>
              </a:rPr>
              <a:t>反向索引</a:t>
            </a:r>
            <a:endParaRPr lang="zh-CN" altLang="en-US" sz="1400" b="1" dirty="0">
              <a:solidFill>
                <a:schemeClr val="tx1">
                  <a:lumMod val="60000"/>
                  <a:lumOff val="40000"/>
                </a:schemeClr>
              </a:solidFill>
            </a:endParaRPr>
          </a:p>
        </p:txBody>
      </p:sp>
      <p:cxnSp>
        <p:nvCxnSpPr>
          <p:cNvPr id="82" name="直接连接符 81"/>
          <p:cNvCxnSpPr/>
          <p:nvPr/>
        </p:nvCxnSpPr>
        <p:spPr bwMode="auto">
          <a:xfrm flipV="1">
            <a:off x="3283726" y="3248982"/>
            <a:ext cx="6419113" cy="1"/>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grpSp>
        <p:nvGrpSpPr>
          <p:cNvPr id="83" name="组合 82"/>
          <p:cNvGrpSpPr/>
          <p:nvPr/>
        </p:nvGrpSpPr>
        <p:grpSpPr>
          <a:xfrm>
            <a:off x="3366133" y="3158970"/>
            <a:ext cx="6192688" cy="162018"/>
            <a:chOff x="2627784" y="2691250"/>
            <a:chExt cx="6192688" cy="162018"/>
          </a:xfrm>
        </p:grpSpPr>
        <p:cxnSp>
          <p:nvCxnSpPr>
            <p:cNvPr id="84" name="直接连接符 83"/>
            <p:cNvCxnSpPr/>
            <p:nvPr/>
          </p:nvCxnSpPr>
          <p:spPr bwMode="auto">
            <a:xfrm>
              <a:off x="2627784" y="2709252"/>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85" name="直接连接符 84"/>
            <p:cNvCxnSpPr/>
            <p:nvPr/>
          </p:nvCxnSpPr>
          <p:spPr bwMode="auto">
            <a:xfrm>
              <a:off x="3455876" y="2709252"/>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86" name="直接连接符 85"/>
            <p:cNvCxnSpPr/>
            <p:nvPr/>
          </p:nvCxnSpPr>
          <p:spPr bwMode="auto">
            <a:xfrm>
              <a:off x="5472100" y="2704688"/>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87" name="直接连接符 86"/>
            <p:cNvCxnSpPr/>
            <p:nvPr/>
          </p:nvCxnSpPr>
          <p:spPr bwMode="auto">
            <a:xfrm>
              <a:off x="4535996" y="2704688"/>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89" name="直接连接符 88"/>
            <p:cNvCxnSpPr/>
            <p:nvPr/>
          </p:nvCxnSpPr>
          <p:spPr bwMode="auto">
            <a:xfrm>
              <a:off x="8820472" y="2695814"/>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90" name="直接连接符 89"/>
            <p:cNvCxnSpPr/>
            <p:nvPr/>
          </p:nvCxnSpPr>
          <p:spPr bwMode="auto">
            <a:xfrm>
              <a:off x="6732240" y="2691250"/>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92" name="直接连接符 91"/>
            <p:cNvCxnSpPr/>
            <p:nvPr/>
          </p:nvCxnSpPr>
          <p:spPr bwMode="auto">
            <a:xfrm>
              <a:off x="7812360" y="2709252"/>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grpSp>
      <p:sp>
        <p:nvSpPr>
          <p:cNvPr id="95" name="矩形 94"/>
          <p:cNvSpPr/>
          <p:nvPr/>
        </p:nvSpPr>
        <p:spPr>
          <a:xfrm>
            <a:off x="2401327" y="3550907"/>
            <a:ext cx="1115615" cy="307777"/>
          </a:xfrm>
          <a:prstGeom prst="rect">
            <a:avLst/>
          </a:prstGeom>
        </p:spPr>
        <p:txBody>
          <a:bodyPr wrap="square">
            <a:spAutoFit/>
          </a:bodyPr>
          <a:lstStyle/>
          <a:p>
            <a:r>
              <a:rPr lang="en-US" altLang="zh-CN" sz="1400" dirty="0">
                <a:solidFill>
                  <a:schemeClr val="accent1">
                    <a:lumMod val="50000"/>
                  </a:schemeClr>
                </a:solidFill>
                <a:latin typeface="Microsoft YaHei" panose="020B0503020204020204" pitchFamily="34" charset="-122"/>
                <a:ea typeface="Microsoft YaHei" panose="020B0503020204020204" pitchFamily="34" charset="-122"/>
              </a:rPr>
              <a:t>List[ 0]</a:t>
            </a:r>
            <a:endParaRPr lang="zh-CN" altLang="en-US" sz="1400" b="1" dirty="0">
              <a:solidFill>
                <a:schemeClr val="accent1">
                  <a:lumMod val="50000"/>
                </a:schemeClr>
              </a:solidFill>
            </a:endParaRPr>
          </a:p>
        </p:txBody>
      </p:sp>
      <p:sp>
        <p:nvSpPr>
          <p:cNvPr id="96" name="矩形 95"/>
          <p:cNvSpPr/>
          <p:nvPr/>
        </p:nvSpPr>
        <p:spPr bwMode="auto">
          <a:xfrm>
            <a:off x="3369670" y="3526470"/>
            <a:ext cx="834959" cy="360040"/>
          </a:xfrm>
          <a:prstGeom prst="rect">
            <a:avLst/>
          </a:prstGeom>
          <a:solidFill>
            <a:schemeClr val="accent1">
              <a:lumMod val="75000"/>
            </a:schemeClr>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a:solidFill>
                  <a:schemeClr val="tx1">
                    <a:lumMod val="60000"/>
                    <a:lumOff val="40000"/>
                  </a:schemeClr>
                </a:solidFill>
                <a:latin typeface="Microsoft YaHei" panose="020B0503020204020204" pitchFamily="34" charset="-122"/>
                <a:ea typeface="Microsoft YaHei" panose="020B0503020204020204" pitchFamily="34" charset="-122"/>
              </a:rPr>
              <a:t>red</a:t>
            </a:r>
            <a:endParaRPr lang="zh-CN" altLang="en-US" sz="1900">
              <a:ea typeface="宋体" pitchFamily="2" charset="-122"/>
            </a:endParaRPr>
          </a:p>
        </p:txBody>
      </p:sp>
      <p:sp>
        <p:nvSpPr>
          <p:cNvPr id="105" name="矩形 104"/>
          <p:cNvSpPr/>
          <p:nvPr/>
        </p:nvSpPr>
        <p:spPr>
          <a:xfrm>
            <a:off x="2414194" y="4093333"/>
            <a:ext cx="951940" cy="307777"/>
          </a:xfrm>
          <a:prstGeom prst="rect">
            <a:avLst/>
          </a:prstGeom>
        </p:spPr>
        <p:txBody>
          <a:bodyPr wrap="square">
            <a:spAutoFit/>
          </a:bodyPr>
          <a:lstStyle/>
          <a:p>
            <a:r>
              <a:rPr lang="en-US" altLang="zh-CN" sz="1400" dirty="0">
                <a:solidFill>
                  <a:srgbClr val="0070C0"/>
                </a:solidFill>
                <a:latin typeface="Microsoft YaHei" panose="020B0503020204020204" pitchFamily="34" charset="-122"/>
                <a:ea typeface="Microsoft YaHei" panose="020B0503020204020204" pitchFamily="34" charset="-122"/>
              </a:rPr>
              <a:t>List[ -1 ]</a:t>
            </a:r>
            <a:endParaRPr lang="zh-CN" altLang="en-US" sz="1400" b="1" dirty="0">
              <a:solidFill>
                <a:srgbClr val="0070C0"/>
              </a:solidFill>
            </a:endParaRPr>
          </a:p>
        </p:txBody>
      </p:sp>
      <p:sp>
        <p:nvSpPr>
          <p:cNvPr id="109" name="矩形 108"/>
          <p:cNvSpPr/>
          <p:nvPr/>
        </p:nvSpPr>
        <p:spPr>
          <a:xfrm>
            <a:off x="2400921" y="5409222"/>
            <a:ext cx="1037220" cy="307777"/>
          </a:xfrm>
          <a:prstGeom prst="rect">
            <a:avLst/>
          </a:prstGeom>
        </p:spPr>
        <p:txBody>
          <a:bodyPr wrap="square">
            <a:spAutoFit/>
          </a:bodyPr>
          <a:lstStyle/>
          <a:p>
            <a:r>
              <a:rPr lang="en-US" altLang="zh-CN" sz="1400" b="1" dirty="0">
                <a:solidFill>
                  <a:srgbClr val="FFC000"/>
                </a:solidFill>
                <a:latin typeface="Microsoft YaHei" panose="020B0503020204020204" pitchFamily="34" charset="-122"/>
                <a:ea typeface="Microsoft YaHei" panose="020B0503020204020204" pitchFamily="34" charset="-122"/>
              </a:rPr>
              <a:t>List[  :-2 ]</a:t>
            </a:r>
            <a:endParaRPr lang="zh-CN" altLang="en-US" sz="1400" b="1" dirty="0">
              <a:solidFill>
                <a:srgbClr val="FFC000"/>
              </a:solidFill>
            </a:endParaRPr>
          </a:p>
        </p:txBody>
      </p:sp>
      <p:sp>
        <p:nvSpPr>
          <p:cNvPr id="113" name="矩形 112"/>
          <p:cNvSpPr/>
          <p:nvPr/>
        </p:nvSpPr>
        <p:spPr bwMode="auto">
          <a:xfrm>
            <a:off x="8550707" y="4036906"/>
            <a:ext cx="1008112" cy="360040"/>
          </a:xfrm>
          <a:prstGeom prst="rect">
            <a:avLst/>
          </a:prstGeom>
          <a:solidFill>
            <a:srgbClr val="00B0F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dirty="0">
                <a:solidFill>
                  <a:schemeClr val="tx1">
                    <a:lumMod val="60000"/>
                    <a:lumOff val="40000"/>
                  </a:schemeClr>
                </a:solidFill>
                <a:latin typeface="Microsoft YaHei" panose="020B0503020204020204" pitchFamily="34" charset="-122"/>
                <a:ea typeface="Microsoft YaHei" panose="020B0503020204020204" pitchFamily="34" charset="-122"/>
              </a:rPr>
              <a:t>black</a:t>
            </a:r>
            <a:endParaRPr lang="zh-CN" altLang="en-US" sz="1900" dirty="0">
              <a:ea typeface="宋体" pitchFamily="2" charset="-122"/>
            </a:endParaRPr>
          </a:p>
        </p:txBody>
      </p:sp>
      <p:sp>
        <p:nvSpPr>
          <p:cNvPr id="114" name="矩形 113"/>
          <p:cNvSpPr/>
          <p:nvPr/>
        </p:nvSpPr>
        <p:spPr bwMode="auto">
          <a:xfrm>
            <a:off x="4208335" y="5387441"/>
            <a:ext cx="1073539" cy="360040"/>
          </a:xfrm>
          <a:prstGeom prst="rect">
            <a:avLst/>
          </a:prstGeom>
          <a:solidFill>
            <a:srgbClr val="FFC00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dirty="0">
                <a:solidFill>
                  <a:schemeClr val="tx1">
                    <a:lumMod val="60000"/>
                    <a:lumOff val="40000"/>
                  </a:schemeClr>
                </a:solidFill>
                <a:latin typeface="Microsoft YaHei" panose="020B0503020204020204" pitchFamily="34" charset="-122"/>
                <a:ea typeface="Microsoft YaHei" panose="020B0503020204020204" pitchFamily="34" charset="-122"/>
              </a:rPr>
              <a:t>green</a:t>
            </a:r>
            <a:endParaRPr lang="zh-CN" altLang="en-US" sz="1900" dirty="0">
              <a:ea typeface="宋体" pitchFamily="2" charset="-122"/>
            </a:endParaRPr>
          </a:p>
        </p:txBody>
      </p:sp>
      <p:sp>
        <p:nvSpPr>
          <p:cNvPr id="115" name="矩形 114"/>
          <p:cNvSpPr/>
          <p:nvPr/>
        </p:nvSpPr>
        <p:spPr bwMode="auto">
          <a:xfrm>
            <a:off x="5278543" y="5390673"/>
            <a:ext cx="932085" cy="360040"/>
          </a:xfrm>
          <a:prstGeom prst="rect">
            <a:avLst/>
          </a:prstGeom>
          <a:solidFill>
            <a:srgbClr val="FFC00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a:solidFill>
                  <a:schemeClr val="tx1">
                    <a:lumMod val="60000"/>
                    <a:lumOff val="40000"/>
                  </a:schemeClr>
                </a:solidFill>
                <a:latin typeface="Microsoft YaHei" panose="020B0503020204020204" pitchFamily="34" charset="-122"/>
                <a:ea typeface="Microsoft YaHei" panose="020B0503020204020204" pitchFamily="34" charset="-122"/>
              </a:rPr>
              <a:t>blue</a:t>
            </a:r>
            <a:endParaRPr lang="zh-CN" altLang="en-US" sz="1900">
              <a:ea typeface="宋体" pitchFamily="2" charset="-122"/>
            </a:endParaRPr>
          </a:p>
        </p:txBody>
      </p:sp>
      <p:sp>
        <p:nvSpPr>
          <p:cNvPr id="116" name="矩形 115"/>
          <p:cNvSpPr/>
          <p:nvPr/>
        </p:nvSpPr>
        <p:spPr bwMode="auto">
          <a:xfrm>
            <a:off x="6210630" y="5380607"/>
            <a:ext cx="1256708" cy="360040"/>
          </a:xfrm>
          <a:prstGeom prst="rect">
            <a:avLst/>
          </a:prstGeom>
          <a:solidFill>
            <a:srgbClr val="FFC00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a:solidFill>
                  <a:schemeClr val="tx1">
                    <a:lumMod val="60000"/>
                    <a:lumOff val="40000"/>
                  </a:schemeClr>
                </a:solidFill>
                <a:latin typeface="Microsoft YaHei" panose="020B0503020204020204" pitchFamily="34" charset="-122"/>
                <a:ea typeface="Microsoft YaHei" panose="020B0503020204020204" pitchFamily="34" charset="-122"/>
              </a:rPr>
              <a:t>yellow</a:t>
            </a:r>
            <a:endParaRPr lang="zh-CN" altLang="en-US" sz="1900">
              <a:ea typeface="宋体" pitchFamily="2" charset="-122"/>
            </a:endParaRPr>
          </a:p>
        </p:txBody>
      </p:sp>
      <p:sp>
        <p:nvSpPr>
          <p:cNvPr id="117" name="矩形 116"/>
          <p:cNvSpPr/>
          <p:nvPr/>
        </p:nvSpPr>
        <p:spPr bwMode="auto">
          <a:xfrm>
            <a:off x="3352214" y="5387441"/>
            <a:ext cx="834959" cy="360040"/>
          </a:xfrm>
          <a:prstGeom prst="rect">
            <a:avLst/>
          </a:prstGeom>
          <a:solidFill>
            <a:srgbClr val="FFC00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dirty="0">
                <a:solidFill>
                  <a:schemeClr val="tx1">
                    <a:lumMod val="60000"/>
                    <a:lumOff val="40000"/>
                  </a:schemeClr>
                </a:solidFill>
                <a:latin typeface="Microsoft YaHei" panose="020B0503020204020204" pitchFamily="34" charset="-122"/>
                <a:ea typeface="Microsoft YaHei" panose="020B0503020204020204" pitchFamily="34" charset="-122"/>
              </a:rPr>
              <a:t>red</a:t>
            </a:r>
            <a:endParaRPr lang="zh-CN" altLang="en-US" sz="1900" dirty="0">
              <a:ea typeface="宋体" pitchFamily="2" charset="-122"/>
            </a:endParaRPr>
          </a:p>
        </p:txBody>
      </p:sp>
      <p:sp>
        <p:nvSpPr>
          <p:cNvPr id="118" name="矩形 117"/>
          <p:cNvSpPr/>
          <p:nvPr/>
        </p:nvSpPr>
        <p:spPr>
          <a:xfrm>
            <a:off x="2400921" y="5918498"/>
            <a:ext cx="1037220" cy="307777"/>
          </a:xfrm>
          <a:prstGeom prst="rect">
            <a:avLst/>
          </a:prstGeom>
        </p:spPr>
        <p:txBody>
          <a:bodyPr wrap="square">
            <a:spAutoFit/>
          </a:bodyPr>
          <a:lstStyle/>
          <a:p>
            <a:r>
              <a:rPr lang="en-US" altLang="zh-CN" sz="1400" dirty="0">
                <a:solidFill>
                  <a:srgbClr val="FF0000"/>
                </a:solidFill>
                <a:latin typeface="Microsoft YaHei" panose="020B0503020204020204" pitchFamily="34" charset="-122"/>
                <a:ea typeface="Microsoft YaHei" panose="020B0503020204020204" pitchFamily="34" charset="-122"/>
              </a:rPr>
              <a:t>list[-3 :]</a:t>
            </a:r>
            <a:endParaRPr lang="zh-CN" altLang="en-US" sz="1400" b="1" dirty="0">
              <a:solidFill>
                <a:srgbClr val="FF0000"/>
              </a:solidFill>
            </a:endParaRPr>
          </a:p>
        </p:txBody>
      </p:sp>
      <p:sp>
        <p:nvSpPr>
          <p:cNvPr id="119" name="矩形 118"/>
          <p:cNvSpPr/>
          <p:nvPr/>
        </p:nvSpPr>
        <p:spPr bwMode="auto">
          <a:xfrm>
            <a:off x="6221225" y="6010463"/>
            <a:ext cx="1256708" cy="360040"/>
          </a:xfrm>
          <a:prstGeom prst="rect">
            <a:avLst/>
          </a:prstGeom>
          <a:solidFill>
            <a:srgbClr val="FFCCFF"/>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a:solidFill>
                  <a:schemeClr val="tx1">
                    <a:lumMod val="60000"/>
                    <a:lumOff val="40000"/>
                  </a:schemeClr>
                </a:solidFill>
                <a:latin typeface="Microsoft YaHei" panose="020B0503020204020204" pitchFamily="34" charset="-122"/>
                <a:ea typeface="Microsoft YaHei" panose="020B0503020204020204" pitchFamily="34" charset="-122"/>
              </a:rPr>
              <a:t>yellow</a:t>
            </a:r>
            <a:endParaRPr lang="zh-CN" altLang="en-US" sz="1900">
              <a:ea typeface="宋体" pitchFamily="2" charset="-122"/>
            </a:endParaRPr>
          </a:p>
        </p:txBody>
      </p:sp>
      <p:sp>
        <p:nvSpPr>
          <p:cNvPr id="120" name="矩形 119"/>
          <p:cNvSpPr/>
          <p:nvPr/>
        </p:nvSpPr>
        <p:spPr bwMode="auto">
          <a:xfrm>
            <a:off x="7477937" y="6010463"/>
            <a:ext cx="1072772" cy="360040"/>
          </a:xfrm>
          <a:prstGeom prst="rect">
            <a:avLst/>
          </a:prstGeom>
          <a:solidFill>
            <a:srgbClr val="FFCCFF"/>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dirty="0">
                <a:solidFill>
                  <a:schemeClr val="tx1">
                    <a:lumMod val="60000"/>
                    <a:lumOff val="40000"/>
                  </a:schemeClr>
                </a:solidFill>
                <a:latin typeface="Microsoft YaHei" panose="020B0503020204020204" pitchFamily="34" charset="-122"/>
                <a:ea typeface="Microsoft YaHei" panose="020B0503020204020204" pitchFamily="34" charset="-122"/>
              </a:rPr>
              <a:t>white</a:t>
            </a:r>
            <a:endParaRPr lang="zh-CN" altLang="en-US" sz="1900" dirty="0">
              <a:ea typeface="宋体" pitchFamily="2" charset="-122"/>
            </a:endParaRPr>
          </a:p>
        </p:txBody>
      </p:sp>
      <p:sp>
        <p:nvSpPr>
          <p:cNvPr id="121" name="矩形 120"/>
          <p:cNvSpPr/>
          <p:nvPr/>
        </p:nvSpPr>
        <p:spPr bwMode="auto">
          <a:xfrm>
            <a:off x="8550708" y="6010463"/>
            <a:ext cx="1008109" cy="360040"/>
          </a:xfrm>
          <a:prstGeom prst="rect">
            <a:avLst/>
          </a:prstGeom>
          <a:solidFill>
            <a:srgbClr val="FFCCFF"/>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dirty="0">
                <a:solidFill>
                  <a:schemeClr val="tx1">
                    <a:lumMod val="60000"/>
                    <a:lumOff val="40000"/>
                  </a:schemeClr>
                </a:solidFill>
                <a:latin typeface="Microsoft YaHei" panose="020B0503020204020204" pitchFamily="34" charset="-122"/>
                <a:ea typeface="Microsoft YaHei" panose="020B0503020204020204" pitchFamily="34" charset="-122"/>
              </a:rPr>
              <a:t>black</a:t>
            </a:r>
            <a:endParaRPr lang="zh-CN" altLang="en-US" sz="1900" dirty="0">
              <a:ea typeface="宋体" pitchFamily="2" charset="-122"/>
            </a:endParaRPr>
          </a:p>
        </p:txBody>
      </p:sp>
      <p:sp>
        <p:nvSpPr>
          <p:cNvPr id="44" name="AutoShape 11"/>
          <p:cNvSpPr>
            <a:spLocks noChangeArrowheads="1"/>
          </p:cNvSpPr>
          <p:nvPr/>
        </p:nvSpPr>
        <p:spPr bwMode="gray">
          <a:xfrm>
            <a:off x="3258121" y="188640"/>
            <a:ext cx="5185594" cy="508000"/>
          </a:xfrm>
          <a:prstGeom prst="roundRect">
            <a:avLst>
              <a:gd name="adj" fmla="val 28045"/>
            </a:avLst>
          </a:prstGeom>
          <a:solidFill>
            <a:srgbClr val="EDFECE"/>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§3.1 </a:t>
            </a:r>
            <a:r>
              <a:rPr lang="zh-CN" altLang="en-US" sz="2800" dirty="0">
                <a:solidFill>
                  <a:srgbClr val="0000FF"/>
                </a:solidFill>
                <a:latin typeface="黑体" pitchFamily="2" charset="-122"/>
                <a:ea typeface="黑体" pitchFamily="2" charset="-122"/>
              </a:rPr>
              <a:t>列表与元素访问</a:t>
            </a:r>
          </a:p>
        </p:txBody>
      </p:sp>
      <p:sp>
        <p:nvSpPr>
          <p:cNvPr id="43" name="矩形 42"/>
          <p:cNvSpPr/>
          <p:nvPr/>
        </p:nvSpPr>
        <p:spPr>
          <a:xfrm>
            <a:off x="2394027" y="4635904"/>
            <a:ext cx="1119453" cy="307777"/>
          </a:xfrm>
          <a:prstGeom prst="rect">
            <a:avLst/>
          </a:prstGeom>
        </p:spPr>
        <p:txBody>
          <a:bodyPr wrap="square">
            <a:spAutoFit/>
          </a:bodyPr>
          <a:lstStyle/>
          <a:p>
            <a:r>
              <a:rPr lang="en-US" altLang="zh-CN" sz="1400" dirty="0">
                <a:solidFill>
                  <a:srgbClr val="0070C0"/>
                </a:solidFill>
                <a:latin typeface="Microsoft YaHei" panose="020B0503020204020204" pitchFamily="34" charset="-122"/>
                <a:ea typeface="Microsoft YaHei" panose="020B0503020204020204" pitchFamily="34" charset="-122"/>
              </a:rPr>
              <a:t>List[ 1:4]</a:t>
            </a:r>
            <a:endParaRPr lang="zh-CN" altLang="en-US" sz="1400" b="1" dirty="0">
              <a:solidFill>
                <a:srgbClr val="0070C0"/>
              </a:solidFill>
            </a:endParaRPr>
          </a:p>
        </p:txBody>
      </p:sp>
      <p:sp>
        <p:nvSpPr>
          <p:cNvPr id="45" name="矩形 44"/>
          <p:cNvSpPr/>
          <p:nvPr/>
        </p:nvSpPr>
        <p:spPr bwMode="auto">
          <a:xfrm>
            <a:off x="4200806" y="4613900"/>
            <a:ext cx="1073539" cy="360040"/>
          </a:xfrm>
          <a:prstGeom prst="rect">
            <a:avLst/>
          </a:prstGeom>
          <a:solidFill>
            <a:schemeClr val="tx1">
              <a:lumMod val="40000"/>
              <a:lumOff val="60000"/>
            </a:schemeClr>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dirty="0">
                <a:solidFill>
                  <a:schemeClr val="tx1">
                    <a:lumMod val="60000"/>
                    <a:lumOff val="40000"/>
                  </a:schemeClr>
                </a:solidFill>
                <a:latin typeface="Microsoft YaHei" panose="020B0503020204020204" pitchFamily="34" charset="-122"/>
                <a:ea typeface="Microsoft YaHei" panose="020B0503020204020204" pitchFamily="34" charset="-122"/>
              </a:rPr>
              <a:t>green</a:t>
            </a:r>
            <a:endParaRPr lang="zh-CN" altLang="en-US" sz="1900" dirty="0">
              <a:ea typeface="宋体" pitchFamily="2" charset="-122"/>
            </a:endParaRPr>
          </a:p>
        </p:txBody>
      </p:sp>
      <p:sp>
        <p:nvSpPr>
          <p:cNvPr id="46" name="矩形 45"/>
          <p:cNvSpPr/>
          <p:nvPr/>
        </p:nvSpPr>
        <p:spPr bwMode="auto">
          <a:xfrm>
            <a:off x="5271014" y="4617132"/>
            <a:ext cx="932085" cy="360040"/>
          </a:xfrm>
          <a:prstGeom prst="rect">
            <a:avLst/>
          </a:prstGeom>
          <a:solidFill>
            <a:schemeClr val="tx1">
              <a:lumMod val="40000"/>
              <a:lumOff val="60000"/>
            </a:schemeClr>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a:solidFill>
                  <a:schemeClr val="tx1">
                    <a:lumMod val="60000"/>
                    <a:lumOff val="40000"/>
                  </a:schemeClr>
                </a:solidFill>
                <a:latin typeface="Microsoft YaHei" panose="020B0503020204020204" pitchFamily="34" charset="-122"/>
                <a:ea typeface="Microsoft YaHei" panose="020B0503020204020204" pitchFamily="34" charset="-122"/>
              </a:rPr>
              <a:t>blue</a:t>
            </a:r>
            <a:endParaRPr lang="zh-CN" altLang="en-US" sz="1900">
              <a:ea typeface="宋体" pitchFamily="2" charset="-122"/>
            </a:endParaRPr>
          </a:p>
        </p:txBody>
      </p:sp>
      <p:sp>
        <p:nvSpPr>
          <p:cNvPr id="49" name="矩形 48"/>
          <p:cNvSpPr/>
          <p:nvPr/>
        </p:nvSpPr>
        <p:spPr bwMode="auto">
          <a:xfrm>
            <a:off x="6203101" y="4607066"/>
            <a:ext cx="1256708" cy="360040"/>
          </a:xfrm>
          <a:prstGeom prst="rect">
            <a:avLst/>
          </a:prstGeom>
          <a:solidFill>
            <a:schemeClr val="tx1">
              <a:lumMod val="40000"/>
              <a:lumOff val="60000"/>
            </a:schemeClr>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a:solidFill>
                  <a:schemeClr val="tx1">
                    <a:lumMod val="60000"/>
                    <a:lumOff val="40000"/>
                  </a:schemeClr>
                </a:solidFill>
                <a:latin typeface="Microsoft YaHei" panose="020B0503020204020204" pitchFamily="34" charset="-122"/>
                <a:ea typeface="Microsoft YaHei" panose="020B0503020204020204" pitchFamily="34" charset="-122"/>
              </a:rPr>
              <a:t>yellow</a:t>
            </a:r>
            <a:endParaRPr lang="zh-CN" altLang="en-US" sz="1900">
              <a:ea typeface="宋体" pitchFamily="2" charset="-122"/>
            </a:endParaRPr>
          </a:p>
        </p:txBody>
      </p:sp>
    </p:spTree>
    <p:extLst>
      <p:ext uri="{BB962C8B-B14F-4D97-AF65-F5344CB8AC3E}">
        <p14:creationId xmlns:p14="http://schemas.microsoft.com/office/powerpoint/2010/main" val="3746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wipe(right)">
                                      <p:cBhvr>
                                        <p:cTn id="25" dur="500"/>
                                        <p:tgtEl>
                                          <p:spTgt spid="1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left)">
                                      <p:cBhvr>
                                        <p:cTn id="38" dur="500"/>
                                        <p:tgtEl>
                                          <p:spTgt spid="4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left)">
                                      <p:cBhvr>
                                        <p:cTn id="46" dur="500"/>
                                        <p:tgtEl>
                                          <p:spTgt spid="10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wipe(left)">
                                      <p:cBhvr>
                                        <p:cTn id="51" dur="500"/>
                                        <p:tgtEl>
                                          <p:spTgt spid="11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wipe(left)">
                                      <p:cBhvr>
                                        <p:cTn id="54" dur="500"/>
                                        <p:tgtEl>
                                          <p:spTgt spid="1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wipe(left)">
                                      <p:cBhvr>
                                        <p:cTn id="57" dur="500"/>
                                        <p:tgtEl>
                                          <p:spTgt spid="11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wipe(left)">
                                      <p:cBhvr>
                                        <p:cTn id="60" dur="500"/>
                                        <p:tgtEl>
                                          <p:spTgt spid="1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wipe(left)">
                                      <p:cBhvr>
                                        <p:cTn id="65" dur="500"/>
                                        <p:tgtEl>
                                          <p:spTgt spid="1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9"/>
                                        </p:tgtEl>
                                        <p:attrNameLst>
                                          <p:attrName>style.visibility</p:attrName>
                                        </p:attrNameLst>
                                      </p:cBhvr>
                                      <p:to>
                                        <p:strVal val="visible"/>
                                      </p:to>
                                    </p:set>
                                    <p:animEffect transition="in" filter="wipe(left)">
                                      <p:cBhvr>
                                        <p:cTn id="70" dur="500"/>
                                        <p:tgtEl>
                                          <p:spTgt spid="11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20"/>
                                        </p:tgtEl>
                                        <p:attrNameLst>
                                          <p:attrName>style.visibility</p:attrName>
                                        </p:attrNameLst>
                                      </p:cBhvr>
                                      <p:to>
                                        <p:strVal val="visible"/>
                                      </p:to>
                                    </p:set>
                                    <p:animEffect transition="in" filter="wipe(left)">
                                      <p:cBhvr>
                                        <p:cTn id="73" dur="500"/>
                                        <p:tgtEl>
                                          <p:spTgt spid="12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1"/>
                                        </p:tgtEl>
                                        <p:attrNameLst>
                                          <p:attrName>style.visibility</p:attrName>
                                        </p:attrNameLst>
                                      </p:cBhvr>
                                      <p:to>
                                        <p:strVal val="visible"/>
                                      </p:to>
                                    </p:set>
                                    <p:animEffect transition="in" filter="wipe(left)">
                                      <p:cBhvr>
                                        <p:cTn id="7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P spid="105" grpId="0"/>
      <p:bldP spid="109" grpId="0"/>
      <p:bldP spid="113" grpId="0" animBg="1"/>
      <p:bldP spid="114" grpId="0" animBg="1"/>
      <p:bldP spid="115" grpId="0" animBg="1"/>
      <p:bldP spid="116" grpId="0" animBg="1"/>
      <p:bldP spid="117" grpId="0" animBg="1"/>
      <p:bldP spid="118" grpId="0"/>
      <p:bldP spid="119" grpId="0" animBg="1"/>
      <p:bldP spid="120" grpId="0" animBg="1"/>
      <p:bldP spid="121" grpId="0" animBg="1"/>
      <p:bldP spid="43" grpId="0"/>
      <p:bldP spid="45" grpId="0" animBg="1"/>
      <p:bldP spid="46"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394025" y="2024846"/>
            <a:ext cx="7056784" cy="544765"/>
          </a:xfrm>
          <a:prstGeom prst="rect">
            <a:avLst/>
          </a:prstGeom>
          <a:solidFill>
            <a:schemeClr val="bg1">
              <a:lumMod val="95000"/>
            </a:schemeClr>
          </a:solidFill>
        </p:spPr>
        <p:txBody>
          <a:bodyPr wrap="square">
            <a:spAutoFit/>
          </a:bodyPr>
          <a:lstStyle/>
          <a:p>
            <a:pPr>
              <a:lnSpc>
                <a:spcPct val="130000"/>
              </a:lnSpc>
            </a:pP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list3 = [</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S</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h</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2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o</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2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w</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2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M</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2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e</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2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A</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2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I</a:t>
            </a:r>
            <a:r>
              <a:rPr lang="en-US" altLang="zh-CN" sz="2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2400" dirty="0">
                <a:solidFill>
                  <a:schemeClr val="tx1">
                    <a:lumMod val="60000"/>
                    <a:lumOff val="40000"/>
                  </a:schemeClr>
                </a:solidFill>
                <a:latin typeface="Microsoft YaHei" panose="020B0503020204020204" pitchFamily="34" charset="-122"/>
                <a:ea typeface="Microsoft YaHei" panose="020B0503020204020204" pitchFamily="34" charset="-122"/>
              </a:rPr>
              <a:t>]</a:t>
            </a:r>
          </a:p>
        </p:txBody>
      </p:sp>
      <p:sp>
        <p:nvSpPr>
          <p:cNvPr id="41" name="矩形 40"/>
          <p:cNvSpPr/>
          <p:nvPr/>
        </p:nvSpPr>
        <p:spPr>
          <a:xfrm>
            <a:off x="4052248" y="2575235"/>
            <a:ext cx="4823517" cy="369332"/>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1800" b="1" dirty="0">
                <a:solidFill>
                  <a:schemeClr val="tx1">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-8       -7       -6       -5       -4         -3        -2      -1</a:t>
            </a:r>
            <a:endParaRPr lang="zh-CN" altLang="en-US" sz="18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40" name="矩形 39"/>
          <p:cNvSpPr/>
          <p:nvPr/>
        </p:nvSpPr>
        <p:spPr>
          <a:xfrm>
            <a:off x="4122219" y="2960948"/>
            <a:ext cx="4682557" cy="369332"/>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1800" b="1" dirty="0">
                <a:solidFill>
                  <a:schemeClr val="tx1">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0        1        2         3         4         5         6        7</a:t>
            </a:r>
            <a:endParaRPr lang="zh-CN" altLang="en-US" sz="1800" b="1"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sp>
        <p:nvSpPr>
          <p:cNvPr id="8" name="文本框 3"/>
          <p:cNvSpPr txBox="1">
            <a:spLocks noChangeArrowheads="1"/>
          </p:cNvSpPr>
          <p:nvPr/>
        </p:nvSpPr>
        <p:spPr bwMode="auto">
          <a:xfrm>
            <a:off x="2033985" y="872718"/>
            <a:ext cx="2736304" cy="461665"/>
          </a:xfrm>
          <a:prstGeom prst="rect">
            <a:avLst/>
          </a:prstGeom>
          <a:solidFill>
            <a:srgbClr val="FFCCFF"/>
          </a:solidFill>
          <a:ln>
            <a:solidFill>
              <a:schemeClr val="accent1"/>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en-US" altLang="zh-CN" sz="2400" b="1" dirty="0">
                <a:solidFill>
                  <a:schemeClr val="tx1">
                    <a:lumMod val="60000"/>
                    <a:lumOff val="40000"/>
                  </a:schemeClr>
                </a:solidFill>
              </a:rPr>
              <a:t>2.</a:t>
            </a:r>
            <a:r>
              <a:rPr lang="zh-CN" altLang="en-US" sz="2400" b="1" dirty="0"/>
              <a:t>访问列表中的值</a:t>
            </a:r>
          </a:p>
        </p:txBody>
      </p:sp>
      <p:sp>
        <p:nvSpPr>
          <p:cNvPr id="13" name="文本框 3"/>
          <p:cNvSpPr txBox="1">
            <a:spLocks noChangeArrowheads="1"/>
          </p:cNvSpPr>
          <p:nvPr/>
        </p:nvSpPr>
        <p:spPr bwMode="auto">
          <a:xfrm>
            <a:off x="2394025" y="1484784"/>
            <a:ext cx="7200800" cy="400110"/>
          </a:xfrm>
          <a:prstGeom prst="rect">
            <a:avLst/>
          </a:prstGeom>
          <a:solidFill>
            <a:srgbClr val="FFFF00"/>
          </a:solidFill>
          <a:ln>
            <a:solidFill>
              <a:srgbClr val="66FF99"/>
            </a:solidFill>
          </a:ln>
          <a:extLst/>
        </p:spPr>
        <p:txBody>
          <a:bodyPr wrap="square">
            <a:spAutoFit/>
          </a:bodyPr>
          <a:lstStyle>
            <a:lvl1pPr>
              <a:defRPr>
                <a:solidFill>
                  <a:schemeClr val="tx1"/>
                </a:solidFill>
                <a:latin typeface="Arial" panose="020B0604020202020204" pitchFamily="34" charset="0"/>
                <a:ea typeface="楷体_GB2312" charset="-122"/>
              </a:defRPr>
            </a:lvl1pPr>
            <a:lvl2pPr marL="742950" indent="-285750">
              <a:defRPr>
                <a:solidFill>
                  <a:schemeClr val="tx1"/>
                </a:solidFill>
                <a:latin typeface="Arial" panose="020B0604020202020204" pitchFamily="34" charset="0"/>
                <a:ea typeface="楷体_GB2312" charset="-122"/>
              </a:defRPr>
            </a:lvl2pPr>
            <a:lvl3pPr marL="1143000" indent="-228600">
              <a:defRPr>
                <a:solidFill>
                  <a:schemeClr val="tx1"/>
                </a:solidFill>
                <a:latin typeface="Arial" panose="020B0604020202020204" pitchFamily="34" charset="0"/>
                <a:ea typeface="楷体_GB2312" charset="-122"/>
              </a:defRPr>
            </a:lvl3pPr>
            <a:lvl4pPr marL="1600200" indent="-228600">
              <a:defRPr>
                <a:solidFill>
                  <a:schemeClr val="tx1"/>
                </a:solidFill>
                <a:latin typeface="Arial" panose="020B0604020202020204" pitchFamily="34" charset="0"/>
                <a:ea typeface="楷体_GB2312" charset="-122"/>
              </a:defRPr>
            </a:lvl4pPr>
            <a:lvl5pPr marL="2057400" indent="-228600">
              <a:defRPr>
                <a:solidFill>
                  <a:schemeClr val="tx1"/>
                </a:solidFill>
                <a:latin typeface="Arial" panose="020B0604020202020204" pitchFamily="34" charset="0"/>
                <a:ea typeface="楷体_GB231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charset="-122"/>
              </a:defRPr>
            </a:lvl9pPr>
          </a:lstStyle>
          <a:p>
            <a:r>
              <a:rPr lang="zh-CN" altLang="en-US" sz="2000" b="1" dirty="0">
                <a:latin typeface="Times New Roman" panose="02020603050405020304" pitchFamily="18" charset="0"/>
                <a:ea typeface="+mn-ea"/>
                <a:cs typeface="Times New Roman" panose="02020603050405020304" pitchFamily="18" charset="0"/>
              </a:rPr>
              <a:t>使用下标索引来访问列表中的值，也可以使用切片截取子列表</a:t>
            </a:r>
            <a:endParaRPr lang="zh-CN" altLang="en-US" sz="2000" b="1" dirty="0">
              <a:solidFill>
                <a:schemeClr val="tx1">
                  <a:lumMod val="60000"/>
                  <a:lumOff val="40000"/>
                </a:schemeClr>
              </a:solidFill>
              <a:latin typeface="Times New Roman" panose="02020603050405020304" pitchFamily="18" charset="0"/>
              <a:ea typeface="+mn-ea"/>
              <a:cs typeface="Times New Roman" panose="02020603050405020304" pitchFamily="18" charset="0"/>
            </a:endParaRPr>
          </a:p>
        </p:txBody>
      </p:sp>
      <p:grpSp>
        <p:nvGrpSpPr>
          <p:cNvPr id="14" name="组合 13"/>
          <p:cNvGrpSpPr/>
          <p:nvPr/>
        </p:nvGrpSpPr>
        <p:grpSpPr>
          <a:xfrm>
            <a:off x="3978201" y="3356991"/>
            <a:ext cx="4824536" cy="2952331"/>
            <a:chOff x="2627784" y="2665731"/>
            <a:chExt cx="4824536" cy="175941"/>
          </a:xfrm>
        </p:grpSpPr>
        <p:cxnSp>
          <p:nvCxnSpPr>
            <p:cNvPr id="15" name="直接连接符 14"/>
            <p:cNvCxnSpPr/>
            <p:nvPr/>
          </p:nvCxnSpPr>
          <p:spPr bwMode="auto">
            <a:xfrm>
              <a:off x="6372200" y="2668199"/>
              <a:ext cx="0" cy="173473"/>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16" name="直接连接符 15"/>
            <p:cNvCxnSpPr/>
            <p:nvPr/>
          </p:nvCxnSpPr>
          <p:spPr bwMode="auto">
            <a:xfrm>
              <a:off x="2627784" y="2670666"/>
              <a:ext cx="0" cy="171006"/>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20" name="直接连接符 19"/>
            <p:cNvCxnSpPr/>
            <p:nvPr/>
          </p:nvCxnSpPr>
          <p:spPr bwMode="auto">
            <a:xfrm>
              <a:off x="3275856" y="2670666"/>
              <a:ext cx="0" cy="171006"/>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21" name="直接连接符 20"/>
            <p:cNvCxnSpPr/>
            <p:nvPr/>
          </p:nvCxnSpPr>
          <p:spPr bwMode="auto">
            <a:xfrm>
              <a:off x="3887924" y="2668199"/>
              <a:ext cx="0" cy="173473"/>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22" name="直接连接符 21"/>
            <p:cNvCxnSpPr/>
            <p:nvPr/>
          </p:nvCxnSpPr>
          <p:spPr bwMode="auto">
            <a:xfrm>
              <a:off x="4499992" y="2668199"/>
              <a:ext cx="0" cy="173473"/>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23" name="直接连接符 22"/>
            <p:cNvCxnSpPr/>
            <p:nvPr/>
          </p:nvCxnSpPr>
          <p:spPr bwMode="auto">
            <a:xfrm>
              <a:off x="5076056" y="2665731"/>
              <a:ext cx="0" cy="175941"/>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24" name="直接连接符 23"/>
            <p:cNvCxnSpPr/>
            <p:nvPr/>
          </p:nvCxnSpPr>
          <p:spPr bwMode="auto">
            <a:xfrm>
              <a:off x="5760132" y="2665731"/>
              <a:ext cx="3428" cy="175941"/>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25" name="直接连接符 24"/>
            <p:cNvCxnSpPr/>
            <p:nvPr/>
          </p:nvCxnSpPr>
          <p:spPr bwMode="auto">
            <a:xfrm>
              <a:off x="6912260" y="2668199"/>
              <a:ext cx="0" cy="173473"/>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cxnSp>
          <p:nvCxnSpPr>
            <p:cNvPr id="26" name="直接连接符 25"/>
            <p:cNvCxnSpPr/>
            <p:nvPr/>
          </p:nvCxnSpPr>
          <p:spPr bwMode="auto">
            <a:xfrm>
              <a:off x="7452320" y="2666216"/>
              <a:ext cx="0" cy="175456"/>
            </a:xfrm>
            <a:prstGeom prst="line">
              <a:avLst/>
            </a:prstGeom>
            <a:blipFill dpi="0" rotWithShape="1">
              <a:blip r:embed="rId3"/>
              <a:srcRect/>
              <a:stretch>
                <a:fillRect/>
              </a:stretch>
            </a:blipFill>
            <a:ln w="6350" cap="flat" cmpd="sng" algn="ctr">
              <a:solidFill>
                <a:schemeClr val="bg1">
                  <a:lumMod val="50000"/>
                </a:schemeClr>
              </a:solidFill>
              <a:prstDash val="dash"/>
              <a:round/>
              <a:headEnd type="none" w="med" len="med"/>
              <a:tailEnd type="none" w="med" len="med"/>
            </a:ln>
            <a:effectLst/>
          </p:spPr>
        </p:cxnSp>
      </p:grpSp>
      <p:sp>
        <p:nvSpPr>
          <p:cNvPr id="28" name="矩形 27"/>
          <p:cNvSpPr/>
          <p:nvPr/>
        </p:nvSpPr>
        <p:spPr>
          <a:xfrm>
            <a:off x="3340531" y="2706691"/>
            <a:ext cx="576064" cy="344710"/>
          </a:xfrm>
          <a:prstGeom prst="rect">
            <a:avLst/>
          </a:prstGeom>
        </p:spPr>
        <p:txBody>
          <a:bodyPr wrap="square">
            <a:spAutoFit/>
          </a:bodyPr>
          <a:lstStyle/>
          <a:p>
            <a:pPr>
              <a:lnSpc>
                <a:spcPct val="130000"/>
              </a:lnSpc>
            </a:pPr>
            <a:r>
              <a:rPr lang="zh-CN" altLang="en-US" sz="1400" b="1" dirty="0">
                <a:solidFill>
                  <a:schemeClr val="tx1">
                    <a:lumMod val="60000"/>
                    <a:lumOff val="40000"/>
                  </a:schemeClr>
                </a:solidFill>
                <a:latin typeface="Microsoft YaHei" panose="020B0503020204020204" pitchFamily="34" charset="-122"/>
                <a:ea typeface="Microsoft YaHei" panose="020B0503020204020204" pitchFamily="34" charset="-122"/>
              </a:rPr>
              <a:t>索引</a:t>
            </a:r>
            <a:endParaRPr lang="zh-CN" altLang="en-US" sz="1400" b="1" dirty="0">
              <a:solidFill>
                <a:schemeClr val="tx1">
                  <a:lumMod val="60000"/>
                  <a:lumOff val="40000"/>
                </a:schemeClr>
              </a:solidFill>
            </a:endParaRPr>
          </a:p>
        </p:txBody>
      </p:sp>
      <p:cxnSp>
        <p:nvCxnSpPr>
          <p:cNvPr id="29" name="直接连接符 28"/>
          <p:cNvCxnSpPr/>
          <p:nvPr/>
        </p:nvCxnSpPr>
        <p:spPr bwMode="auto">
          <a:xfrm flipV="1">
            <a:off x="3762177" y="3285316"/>
            <a:ext cx="5184576" cy="36004"/>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grpSp>
        <p:nvGrpSpPr>
          <p:cNvPr id="30" name="组合 29"/>
          <p:cNvGrpSpPr/>
          <p:nvPr/>
        </p:nvGrpSpPr>
        <p:grpSpPr>
          <a:xfrm>
            <a:off x="3978201" y="3213308"/>
            <a:ext cx="4824536" cy="180020"/>
            <a:chOff x="2627784" y="2673248"/>
            <a:chExt cx="4824536" cy="180020"/>
          </a:xfrm>
        </p:grpSpPr>
        <p:cxnSp>
          <p:nvCxnSpPr>
            <p:cNvPr id="31" name="直接连接符 30"/>
            <p:cNvCxnSpPr/>
            <p:nvPr/>
          </p:nvCxnSpPr>
          <p:spPr bwMode="auto">
            <a:xfrm>
              <a:off x="2627784" y="2709252"/>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32" name="直接连接符 31"/>
            <p:cNvCxnSpPr/>
            <p:nvPr/>
          </p:nvCxnSpPr>
          <p:spPr bwMode="auto">
            <a:xfrm>
              <a:off x="3275856" y="2709252"/>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33" name="直接连接符 32"/>
            <p:cNvCxnSpPr/>
            <p:nvPr/>
          </p:nvCxnSpPr>
          <p:spPr bwMode="auto">
            <a:xfrm>
              <a:off x="3887924" y="2704688"/>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34" name="直接连接符 33"/>
            <p:cNvCxnSpPr/>
            <p:nvPr/>
          </p:nvCxnSpPr>
          <p:spPr bwMode="auto">
            <a:xfrm>
              <a:off x="4499992" y="2704688"/>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35" name="直接连接符 34"/>
            <p:cNvCxnSpPr/>
            <p:nvPr/>
          </p:nvCxnSpPr>
          <p:spPr bwMode="auto">
            <a:xfrm>
              <a:off x="5076056" y="2695814"/>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36" name="直接连接符 35"/>
            <p:cNvCxnSpPr/>
            <p:nvPr/>
          </p:nvCxnSpPr>
          <p:spPr bwMode="auto">
            <a:xfrm>
              <a:off x="5760132" y="2695814"/>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37" name="直接连接符 36"/>
            <p:cNvCxnSpPr/>
            <p:nvPr/>
          </p:nvCxnSpPr>
          <p:spPr bwMode="auto">
            <a:xfrm>
              <a:off x="6372200" y="2691250"/>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38" name="直接连接符 37"/>
            <p:cNvCxnSpPr/>
            <p:nvPr/>
          </p:nvCxnSpPr>
          <p:spPr bwMode="auto">
            <a:xfrm>
              <a:off x="6912260" y="2691250"/>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cxnSp>
          <p:nvCxnSpPr>
            <p:cNvPr id="39" name="直接连接符 38"/>
            <p:cNvCxnSpPr/>
            <p:nvPr/>
          </p:nvCxnSpPr>
          <p:spPr bwMode="auto">
            <a:xfrm>
              <a:off x="7452320" y="2673248"/>
              <a:ext cx="0" cy="144016"/>
            </a:xfrm>
            <a:prstGeom prst="line">
              <a:avLst/>
            </a:prstGeom>
            <a:blipFill dpi="0" rotWithShape="1">
              <a:blip r:embed="rId3"/>
              <a:srcRect/>
              <a:stretch>
                <a:fillRect/>
              </a:stretch>
            </a:blipFill>
            <a:ln w="19050" cap="flat" cmpd="sng" algn="ctr">
              <a:solidFill>
                <a:schemeClr val="bg1">
                  <a:lumMod val="50000"/>
                </a:schemeClr>
              </a:solidFill>
              <a:prstDash val="sysDash"/>
              <a:round/>
              <a:headEnd type="none" w="med" len="med"/>
              <a:tailEnd type="none" w="med" len="med"/>
            </a:ln>
            <a:effectLst/>
          </p:spPr>
        </p:cxnSp>
      </p:grpSp>
      <p:sp>
        <p:nvSpPr>
          <p:cNvPr id="42" name="矩形 41"/>
          <p:cNvSpPr/>
          <p:nvPr/>
        </p:nvSpPr>
        <p:spPr>
          <a:xfrm>
            <a:off x="2782725" y="3553937"/>
            <a:ext cx="1115615" cy="307777"/>
          </a:xfrm>
          <a:prstGeom prst="rect">
            <a:avLst/>
          </a:prstGeom>
        </p:spPr>
        <p:txBody>
          <a:bodyPr wrap="square">
            <a:spAutoFit/>
          </a:bodyPr>
          <a:lstStyle/>
          <a:p>
            <a:r>
              <a:rPr lang="en-US" altLang="zh-CN" sz="1400" dirty="0">
                <a:solidFill>
                  <a:schemeClr val="accent1">
                    <a:lumMod val="50000"/>
                  </a:schemeClr>
                </a:solidFill>
                <a:latin typeface="Microsoft YaHei" panose="020B0503020204020204" pitchFamily="34" charset="-122"/>
                <a:ea typeface="Microsoft YaHei" panose="020B0503020204020204" pitchFamily="34" charset="-122"/>
              </a:rPr>
              <a:t>List3[ 1:3]</a:t>
            </a:r>
          </a:p>
        </p:txBody>
      </p:sp>
      <p:sp>
        <p:nvSpPr>
          <p:cNvPr id="43" name="矩形 42"/>
          <p:cNvSpPr/>
          <p:nvPr/>
        </p:nvSpPr>
        <p:spPr bwMode="auto">
          <a:xfrm>
            <a:off x="4626273" y="3645024"/>
            <a:ext cx="612068" cy="360040"/>
          </a:xfrm>
          <a:prstGeom prst="rect">
            <a:avLst/>
          </a:prstGeom>
          <a:solidFill>
            <a:schemeClr val="accent1">
              <a:lumMod val="75000"/>
            </a:schemeClr>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44" name="矩形 43"/>
          <p:cNvSpPr/>
          <p:nvPr/>
        </p:nvSpPr>
        <p:spPr bwMode="auto">
          <a:xfrm>
            <a:off x="5242357" y="3645024"/>
            <a:ext cx="611480" cy="360040"/>
          </a:xfrm>
          <a:prstGeom prst="rect">
            <a:avLst/>
          </a:prstGeom>
          <a:solidFill>
            <a:schemeClr val="accent1">
              <a:lumMod val="75000"/>
            </a:schemeClr>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46" name="矩形 45"/>
          <p:cNvSpPr/>
          <p:nvPr/>
        </p:nvSpPr>
        <p:spPr>
          <a:xfrm>
            <a:off x="2800982" y="4345942"/>
            <a:ext cx="1825293" cy="307777"/>
          </a:xfrm>
          <a:prstGeom prst="rect">
            <a:avLst/>
          </a:prstGeom>
        </p:spPr>
        <p:txBody>
          <a:bodyPr wrap="square">
            <a:spAutoFit/>
          </a:bodyPr>
          <a:lstStyle/>
          <a:p>
            <a:r>
              <a:rPr lang="en-US" altLang="zh-CN" sz="1400" dirty="0">
                <a:solidFill>
                  <a:srgbClr val="0070C0"/>
                </a:solidFill>
                <a:latin typeface="Microsoft YaHei" panose="020B0503020204020204" pitchFamily="34" charset="-122"/>
                <a:ea typeface="Microsoft YaHei" panose="020B0503020204020204" pitchFamily="34" charset="-122"/>
              </a:rPr>
              <a:t>List3[ :4]</a:t>
            </a:r>
            <a:endParaRPr lang="zh-CN" altLang="en-US" sz="1400" b="1" dirty="0">
              <a:solidFill>
                <a:srgbClr val="0070C0"/>
              </a:solidFill>
            </a:endParaRPr>
          </a:p>
        </p:txBody>
      </p:sp>
      <p:sp>
        <p:nvSpPr>
          <p:cNvPr id="47" name="矩形 46"/>
          <p:cNvSpPr/>
          <p:nvPr/>
        </p:nvSpPr>
        <p:spPr bwMode="auto">
          <a:xfrm>
            <a:off x="3978201" y="4201924"/>
            <a:ext cx="648072" cy="360040"/>
          </a:xfrm>
          <a:prstGeom prst="rect">
            <a:avLst/>
          </a:prstGeom>
          <a:solidFill>
            <a:srgbClr val="0070C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48" name="矩形 47"/>
          <p:cNvSpPr/>
          <p:nvPr/>
        </p:nvSpPr>
        <p:spPr bwMode="auto">
          <a:xfrm>
            <a:off x="4626273" y="4205156"/>
            <a:ext cx="608052" cy="360040"/>
          </a:xfrm>
          <a:prstGeom prst="rect">
            <a:avLst/>
          </a:prstGeom>
          <a:solidFill>
            <a:srgbClr val="0070C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49" name="矩形 48"/>
          <p:cNvSpPr/>
          <p:nvPr/>
        </p:nvSpPr>
        <p:spPr bwMode="auto">
          <a:xfrm>
            <a:off x="5234327" y="4201924"/>
            <a:ext cx="612067" cy="360040"/>
          </a:xfrm>
          <a:prstGeom prst="rect">
            <a:avLst/>
          </a:prstGeom>
          <a:solidFill>
            <a:srgbClr val="0070C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50" name="矩形 49"/>
          <p:cNvSpPr/>
          <p:nvPr/>
        </p:nvSpPr>
        <p:spPr bwMode="auto">
          <a:xfrm>
            <a:off x="5850411" y="4197536"/>
            <a:ext cx="576063" cy="360040"/>
          </a:xfrm>
          <a:prstGeom prst="rect">
            <a:avLst/>
          </a:prstGeom>
          <a:solidFill>
            <a:srgbClr val="0070C0"/>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52" name="矩形 51"/>
          <p:cNvSpPr/>
          <p:nvPr/>
        </p:nvSpPr>
        <p:spPr>
          <a:xfrm>
            <a:off x="2800982" y="5049182"/>
            <a:ext cx="1136861" cy="307777"/>
          </a:xfrm>
          <a:prstGeom prst="rect">
            <a:avLst/>
          </a:prstGeom>
        </p:spPr>
        <p:txBody>
          <a:bodyPr wrap="square">
            <a:spAutoFit/>
          </a:bodyPr>
          <a:lstStyle/>
          <a:p>
            <a:r>
              <a:rPr lang="en-US" altLang="zh-CN" sz="1400" dirty="0">
                <a:solidFill>
                  <a:srgbClr val="0070C0"/>
                </a:solidFill>
                <a:latin typeface="Microsoft YaHei" panose="020B0503020204020204" pitchFamily="34" charset="-122"/>
                <a:ea typeface="Microsoft YaHei" panose="020B0503020204020204" pitchFamily="34" charset="-122"/>
              </a:rPr>
              <a:t>List3[ 6: ]</a:t>
            </a:r>
          </a:p>
        </p:txBody>
      </p:sp>
      <p:sp>
        <p:nvSpPr>
          <p:cNvPr id="56" name="矩形 55"/>
          <p:cNvSpPr/>
          <p:nvPr/>
        </p:nvSpPr>
        <p:spPr>
          <a:xfrm>
            <a:off x="2826075" y="5714094"/>
            <a:ext cx="1188133" cy="307777"/>
          </a:xfrm>
          <a:prstGeom prst="rect">
            <a:avLst/>
          </a:prstGeom>
        </p:spPr>
        <p:txBody>
          <a:bodyPr wrap="square">
            <a:spAutoFit/>
          </a:bodyPr>
          <a:lstStyle/>
          <a:p>
            <a:r>
              <a:rPr lang="en-US" altLang="zh-CN" sz="1400" dirty="0">
                <a:solidFill>
                  <a:schemeClr val="tx1">
                    <a:lumMod val="60000"/>
                    <a:lumOff val="40000"/>
                  </a:schemeClr>
                </a:solidFill>
                <a:latin typeface="Microsoft YaHei" panose="020B0503020204020204" pitchFamily="34" charset="-122"/>
                <a:ea typeface="Microsoft YaHei" panose="020B0503020204020204" pitchFamily="34" charset="-122"/>
              </a:rPr>
              <a:t>List3[  : ]</a:t>
            </a:r>
          </a:p>
        </p:txBody>
      </p:sp>
      <p:sp>
        <p:nvSpPr>
          <p:cNvPr id="60" name="矩形 59"/>
          <p:cNvSpPr/>
          <p:nvPr/>
        </p:nvSpPr>
        <p:spPr bwMode="auto">
          <a:xfrm>
            <a:off x="7718250" y="5056339"/>
            <a:ext cx="540933" cy="360040"/>
          </a:xfrm>
          <a:prstGeom prst="rect">
            <a:avLst/>
          </a:prstGeom>
          <a:solidFill>
            <a:srgbClr val="99FF99"/>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61" name="矩形 60"/>
          <p:cNvSpPr/>
          <p:nvPr/>
        </p:nvSpPr>
        <p:spPr bwMode="auto">
          <a:xfrm>
            <a:off x="8262326" y="5056339"/>
            <a:ext cx="540413" cy="360040"/>
          </a:xfrm>
          <a:prstGeom prst="rect">
            <a:avLst/>
          </a:prstGeom>
          <a:solidFill>
            <a:srgbClr val="99FF99"/>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62" name="矩形 61"/>
          <p:cNvSpPr/>
          <p:nvPr/>
        </p:nvSpPr>
        <p:spPr bwMode="auto">
          <a:xfrm>
            <a:off x="3981698" y="5615662"/>
            <a:ext cx="4817848" cy="360040"/>
          </a:xfrm>
          <a:prstGeom prst="rect">
            <a:avLst/>
          </a:prstGeom>
          <a:solidFill>
            <a:schemeClr val="accent2">
              <a:lumMod val="40000"/>
              <a:lumOff val="60000"/>
            </a:schemeClr>
          </a:solidFill>
          <a:ln w="9525" cap="flat" cmpd="sng" algn="ctr">
            <a:solidFill>
              <a:schemeClr val="bg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900">
              <a:ea typeface="宋体" pitchFamily="2" charset="-122"/>
            </a:endParaRPr>
          </a:p>
        </p:txBody>
      </p:sp>
      <p:sp>
        <p:nvSpPr>
          <p:cNvPr id="63" name="矩形 62"/>
          <p:cNvSpPr/>
          <p:nvPr/>
        </p:nvSpPr>
        <p:spPr>
          <a:xfrm>
            <a:off x="2782725" y="3803655"/>
            <a:ext cx="1115615" cy="307777"/>
          </a:xfrm>
          <a:prstGeom prst="rect">
            <a:avLst/>
          </a:prstGeom>
        </p:spPr>
        <p:txBody>
          <a:bodyPr wrap="square">
            <a:spAutoFit/>
          </a:bodyPr>
          <a:lstStyle/>
          <a:p>
            <a:r>
              <a:rPr lang="en-US" altLang="zh-CN" sz="1400" b="1" dirty="0">
                <a:solidFill>
                  <a:schemeClr val="accent1">
                    <a:lumMod val="50000"/>
                  </a:schemeClr>
                </a:solidFill>
                <a:latin typeface="Microsoft YaHei" panose="020B0503020204020204" pitchFamily="34" charset="-122"/>
                <a:ea typeface="Microsoft YaHei" panose="020B0503020204020204" pitchFamily="34" charset="-122"/>
              </a:rPr>
              <a:t>[ </a:t>
            </a:r>
            <a:r>
              <a:rPr lang="en-US" altLang="zh-CN" sz="1400" dirty="0">
                <a:solidFill>
                  <a:schemeClr val="accent1">
                    <a:lumMod val="5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accent1">
                    <a:lumMod val="50000"/>
                  </a:schemeClr>
                </a:solidFill>
                <a:latin typeface="Comic Sans MS" panose="030F0702030302020204" pitchFamily="66" charset="0"/>
                <a:ea typeface="Microsoft YaHei" panose="020B0503020204020204" pitchFamily="34" charset="-122"/>
                <a:cs typeface="Arial" panose="020B0604020202020204" pitchFamily="34" charset="0"/>
              </a:rPr>
              <a:t>h</a:t>
            </a:r>
            <a:r>
              <a:rPr lang="en-US" altLang="zh-CN" sz="1400" dirty="0">
                <a:solidFill>
                  <a:schemeClr val="accent1">
                    <a:lumMod val="5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accent1">
                    <a:lumMod val="50000"/>
                  </a:schemeClr>
                </a:solidFill>
                <a:latin typeface="Microsoft YaHei" panose="020B0503020204020204" pitchFamily="34" charset="-122"/>
                <a:ea typeface="Microsoft YaHei" panose="020B0503020204020204" pitchFamily="34" charset="-122"/>
              </a:rPr>
              <a:t>,</a:t>
            </a:r>
            <a:r>
              <a:rPr lang="en-US" altLang="zh-CN" sz="1400" dirty="0">
                <a:solidFill>
                  <a:schemeClr val="accent1">
                    <a:lumMod val="5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chemeClr val="accent1">
                    <a:lumMod val="50000"/>
                  </a:schemeClr>
                </a:solidFill>
                <a:latin typeface="Comic Sans MS" panose="030F0702030302020204" pitchFamily="66" charset="0"/>
                <a:ea typeface="Microsoft YaHei" panose="020B0503020204020204" pitchFamily="34" charset="-122"/>
                <a:cs typeface="Arial" panose="020B0604020202020204" pitchFamily="34" charset="0"/>
              </a:rPr>
              <a:t>o</a:t>
            </a:r>
            <a:r>
              <a:rPr lang="en-US" altLang="zh-CN" sz="1400" dirty="0">
                <a:solidFill>
                  <a:schemeClr val="accent1">
                    <a:lumMod val="5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b="1" dirty="0">
                <a:solidFill>
                  <a:schemeClr val="accent1">
                    <a:lumMod val="50000"/>
                  </a:schemeClr>
                </a:solidFill>
                <a:latin typeface="Microsoft YaHei" panose="020B0503020204020204" pitchFamily="34" charset="-122"/>
                <a:ea typeface="Microsoft YaHei" panose="020B0503020204020204" pitchFamily="34" charset="-122"/>
              </a:rPr>
              <a:t>]</a:t>
            </a:r>
            <a:endParaRPr lang="zh-CN" altLang="en-US" sz="1400" b="1" dirty="0">
              <a:solidFill>
                <a:schemeClr val="accent1">
                  <a:lumMod val="50000"/>
                </a:schemeClr>
              </a:solidFill>
            </a:endParaRPr>
          </a:p>
        </p:txBody>
      </p:sp>
      <p:sp>
        <p:nvSpPr>
          <p:cNvPr id="64" name="矩形 63"/>
          <p:cNvSpPr/>
          <p:nvPr/>
        </p:nvSpPr>
        <p:spPr>
          <a:xfrm>
            <a:off x="2777908" y="4613966"/>
            <a:ext cx="1825293" cy="307777"/>
          </a:xfrm>
          <a:prstGeom prst="rect">
            <a:avLst/>
          </a:prstGeom>
        </p:spPr>
        <p:txBody>
          <a:bodyPr wrap="square">
            <a:spAutoFit/>
          </a:bodyPr>
          <a:lstStyle/>
          <a:p>
            <a:r>
              <a:rPr lang="en-US" altLang="zh-CN" sz="1400" b="1" dirty="0">
                <a:solidFill>
                  <a:srgbClr val="0070C0"/>
                </a:solidFill>
                <a:latin typeface="Microsoft YaHei" panose="020B0503020204020204" pitchFamily="34" charset="-122"/>
                <a:ea typeface="Microsoft YaHei" panose="020B0503020204020204" pitchFamily="34" charset="-122"/>
              </a:rPr>
              <a:t>[ </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rgbClr val="0070C0"/>
                </a:solidFill>
                <a:latin typeface="Comic Sans MS" panose="030F0702030302020204" pitchFamily="66" charset="0"/>
                <a:ea typeface="Microsoft YaHei" panose="020B0503020204020204" pitchFamily="34" charset="-122"/>
                <a:cs typeface="Arial" panose="020B0604020202020204" pitchFamily="34" charset="0"/>
              </a:rPr>
              <a:t>S</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rgbClr val="0070C0"/>
                </a:solidFill>
                <a:latin typeface="Microsoft YaHei" panose="020B0503020204020204" pitchFamily="34" charset="-122"/>
                <a:ea typeface="Microsoft YaHei" panose="020B0503020204020204" pitchFamily="34" charset="-122"/>
              </a:rPr>
              <a:t>,  </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rgbClr val="0070C0"/>
                </a:solidFill>
                <a:latin typeface="Comic Sans MS" panose="030F0702030302020204" pitchFamily="66" charset="0"/>
                <a:ea typeface="Microsoft YaHei" panose="020B0503020204020204" pitchFamily="34" charset="-122"/>
                <a:cs typeface="Arial" panose="020B0604020202020204" pitchFamily="34" charset="0"/>
              </a:rPr>
              <a:t>h</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rgbClr val="0070C0"/>
                </a:solidFill>
                <a:latin typeface="Microsoft YaHei" panose="020B0503020204020204" pitchFamily="34" charset="-122"/>
                <a:ea typeface="Microsoft YaHei" panose="020B0503020204020204" pitchFamily="34" charset="-122"/>
              </a:rPr>
              <a:t>,</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rgbClr val="0070C0"/>
                </a:solidFill>
                <a:latin typeface="Comic Sans MS" panose="030F0702030302020204" pitchFamily="66" charset="0"/>
                <a:ea typeface="Microsoft YaHei" panose="020B0503020204020204" pitchFamily="34" charset="-122"/>
                <a:cs typeface="Arial" panose="020B0604020202020204" pitchFamily="34" charset="0"/>
              </a:rPr>
              <a:t>o</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rgbClr val="0070C0"/>
                </a:solidFill>
                <a:latin typeface="Microsoft YaHei" panose="020B0503020204020204" pitchFamily="34" charset="-122"/>
                <a:ea typeface="Microsoft YaHei" panose="020B0503020204020204" pitchFamily="34" charset="-122"/>
              </a:rPr>
              <a:t>, </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rgbClr val="0070C0"/>
                </a:solidFill>
                <a:latin typeface="Comic Sans MS" panose="030F0702030302020204" pitchFamily="66" charset="0"/>
                <a:ea typeface="Microsoft YaHei" panose="020B0503020204020204" pitchFamily="34" charset="-122"/>
                <a:cs typeface="Arial" panose="020B0604020202020204" pitchFamily="34" charset="0"/>
              </a:rPr>
              <a:t>w</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b="1" dirty="0">
                <a:solidFill>
                  <a:srgbClr val="0070C0"/>
                </a:solidFill>
                <a:latin typeface="Microsoft YaHei" panose="020B0503020204020204" pitchFamily="34" charset="-122"/>
                <a:ea typeface="Microsoft YaHei" panose="020B0503020204020204" pitchFamily="34" charset="-122"/>
              </a:rPr>
              <a:t>]</a:t>
            </a:r>
            <a:endParaRPr lang="zh-CN" altLang="en-US" sz="1400" b="1" dirty="0">
              <a:solidFill>
                <a:srgbClr val="0070C0"/>
              </a:solidFill>
            </a:endParaRPr>
          </a:p>
        </p:txBody>
      </p:sp>
      <p:sp>
        <p:nvSpPr>
          <p:cNvPr id="65" name="矩形 64"/>
          <p:cNvSpPr/>
          <p:nvPr/>
        </p:nvSpPr>
        <p:spPr>
          <a:xfrm>
            <a:off x="2777908" y="5297332"/>
            <a:ext cx="1681277" cy="307777"/>
          </a:xfrm>
          <a:prstGeom prst="rect">
            <a:avLst/>
          </a:prstGeom>
        </p:spPr>
        <p:txBody>
          <a:bodyPr wrap="square">
            <a:spAutoFit/>
          </a:bodyPr>
          <a:lstStyle/>
          <a:p>
            <a:r>
              <a:rPr lang="en-US" altLang="zh-CN" sz="1400" b="1" dirty="0">
                <a:solidFill>
                  <a:srgbClr val="0070C0"/>
                </a:solidFill>
                <a:latin typeface="Microsoft YaHei" panose="020B0503020204020204" pitchFamily="34" charset="-122"/>
                <a:ea typeface="Microsoft YaHei" panose="020B0503020204020204" pitchFamily="34" charset="-122"/>
              </a:rPr>
              <a:t>[ </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rgbClr val="0070C0"/>
                </a:solidFill>
                <a:latin typeface="Comic Sans MS" panose="030F0702030302020204" pitchFamily="66" charset="0"/>
                <a:ea typeface="Microsoft YaHei" panose="020B0503020204020204" pitchFamily="34" charset="-122"/>
                <a:cs typeface="Arial" panose="020B0604020202020204" pitchFamily="34" charset="0"/>
              </a:rPr>
              <a:t>A</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rgbClr val="0070C0"/>
                </a:solidFill>
                <a:latin typeface="Microsoft YaHei" panose="020B0503020204020204" pitchFamily="34" charset="-122"/>
                <a:ea typeface="Microsoft YaHei" panose="020B0503020204020204" pitchFamily="34" charset="-122"/>
              </a:rPr>
              <a:t>,  </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rgbClr val="0070C0"/>
                </a:solidFill>
                <a:latin typeface="Comic Sans MS" panose="030F0702030302020204" pitchFamily="66" charset="0"/>
                <a:ea typeface="Microsoft YaHei" panose="020B0503020204020204" pitchFamily="34" charset="-122"/>
                <a:cs typeface="Arial" panose="020B0604020202020204" pitchFamily="34" charset="0"/>
              </a:rPr>
              <a:t>I</a:t>
            </a:r>
            <a:r>
              <a:rPr lang="en-US" altLang="zh-CN" sz="1400" dirty="0">
                <a:solidFill>
                  <a:srgbClr val="0070C0"/>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b="1" dirty="0">
                <a:solidFill>
                  <a:srgbClr val="0070C0"/>
                </a:solidFill>
                <a:latin typeface="Microsoft YaHei" panose="020B0503020204020204" pitchFamily="34" charset="-122"/>
                <a:ea typeface="Microsoft YaHei" panose="020B0503020204020204" pitchFamily="34" charset="-122"/>
              </a:rPr>
              <a:t>]</a:t>
            </a:r>
            <a:endParaRPr lang="zh-CN" altLang="en-US" sz="1400" b="1" dirty="0">
              <a:solidFill>
                <a:srgbClr val="0070C0"/>
              </a:solidFill>
            </a:endParaRPr>
          </a:p>
        </p:txBody>
      </p:sp>
      <p:sp>
        <p:nvSpPr>
          <p:cNvPr id="66" name="矩形 65"/>
          <p:cNvSpPr/>
          <p:nvPr/>
        </p:nvSpPr>
        <p:spPr>
          <a:xfrm>
            <a:off x="2817291" y="6017136"/>
            <a:ext cx="5508612" cy="307777"/>
          </a:xfrm>
          <a:prstGeom prst="rect">
            <a:avLst/>
          </a:prstGeom>
        </p:spPr>
        <p:txBody>
          <a:bodyPr wrap="square">
            <a:spAutoFit/>
          </a:bodyPr>
          <a:lstStyle/>
          <a:p>
            <a:r>
              <a:rPr lang="en-US" altLang="zh-CN" sz="1400" b="1" dirty="0">
                <a:solidFill>
                  <a:schemeClr val="tx1">
                    <a:lumMod val="60000"/>
                    <a:lumOff val="40000"/>
                  </a:schemeClr>
                </a:solidFill>
                <a:latin typeface="Microsoft YaHei" panose="020B0503020204020204" pitchFamily="34" charset="-122"/>
                <a:ea typeface="Microsoft YaHei" panose="020B0503020204020204" pitchFamily="34" charset="-122"/>
              </a:rPr>
              <a:t>[</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S</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Microsoft YaHei" panose="020B0503020204020204" pitchFamily="34" charset="-122"/>
                <a:ea typeface="Microsoft YaHei" panose="020B0503020204020204" pitchFamily="34" charset="-122"/>
              </a:rPr>
              <a:t>,  </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h</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Microsoft YaHei" panose="020B0503020204020204" pitchFamily="34" charset="-122"/>
                <a:ea typeface="Microsoft YaHei" panose="020B0503020204020204" pitchFamily="34" charset="-122"/>
              </a:rPr>
              <a:t>,</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o</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Microsoft YaHei" panose="020B0503020204020204" pitchFamily="34" charset="-122"/>
                <a:ea typeface="Microsoft YaHei" panose="020B0503020204020204" pitchFamily="34" charset="-122"/>
              </a:rPr>
              <a:t>, </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w</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Microsoft YaHei" panose="020B0503020204020204" pitchFamily="34" charset="-122"/>
                <a:ea typeface="Microsoft YaHei" panose="020B0503020204020204" pitchFamily="34" charset="-122"/>
              </a:rPr>
              <a:t>, </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M</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Microsoft YaHei" panose="020B0503020204020204" pitchFamily="34" charset="-122"/>
                <a:ea typeface="Microsoft YaHei" panose="020B0503020204020204" pitchFamily="34" charset="-122"/>
              </a:rPr>
              <a:t>,</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e</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Microsoft YaHei" panose="020B0503020204020204" pitchFamily="34" charset="-122"/>
                <a:ea typeface="Microsoft YaHei" panose="020B0503020204020204" pitchFamily="34" charset="-122"/>
              </a:rPr>
              <a:t>, </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A</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dirty="0">
                <a:solidFill>
                  <a:schemeClr val="tx1">
                    <a:lumMod val="60000"/>
                    <a:lumOff val="40000"/>
                  </a:schemeClr>
                </a:solidFill>
                <a:latin typeface="Microsoft YaHei" panose="020B0503020204020204" pitchFamily="34" charset="-122"/>
                <a:ea typeface="Microsoft YaHei" panose="020B0503020204020204" pitchFamily="34" charset="-122"/>
              </a:rPr>
              <a:t>,</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  ‘</a:t>
            </a:r>
            <a:r>
              <a:rPr lang="en-US" altLang="zh-CN" sz="1400" dirty="0">
                <a:solidFill>
                  <a:schemeClr val="tx1">
                    <a:lumMod val="60000"/>
                    <a:lumOff val="40000"/>
                  </a:schemeClr>
                </a:solidFill>
                <a:latin typeface="Comic Sans MS" panose="030F0702030302020204" pitchFamily="66" charset="0"/>
                <a:ea typeface="Microsoft YaHei" panose="020B0503020204020204" pitchFamily="34" charset="-122"/>
                <a:cs typeface="Arial" panose="020B0604020202020204" pitchFamily="34" charset="0"/>
              </a:rPr>
              <a:t>I</a:t>
            </a:r>
            <a:r>
              <a:rPr lang="en-US" altLang="zh-CN" sz="1400" dirty="0">
                <a:solidFill>
                  <a:schemeClr val="tx1">
                    <a:lumMod val="60000"/>
                    <a:lumOff val="40000"/>
                  </a:schemeClr>
                </a:solidFill>
                <a:latin typeface="Matura MT Script Capitals" panose="03020802060602070202" pitchFamily="66" charset="0"/>
                <a:ea typeface="Arial Unicode MS" panose="020B0604020202020204" pitchFamily="34" charset="-122"/>
                <a:cs typeface="Arial Unicode MS" panose="020B0604020202020204" pitchFamily="34" charset="-122"/>
              </a:rPr>
              <a:t>’</a:t>
            </a:r>
            <a:r>
              <a:rPr lang="en-US" altLang="zh-CN" sz="1400" b="1" dirty="0">
                <a:solidFill>
                  <a:schemeClr val="tx1">
                    <a:lumMod val="60000"/>
                    <a:lumOff val="40000"/>
                  </a:schemeClr>
                </a:solidFill>
                <a:latin typeface="Microsoft YaHei" panose="020B0503020204020204" pitchFamily="34" charset="-122"/>
                <a:ea typeface="Microsoft YaHei" panose="020B0503020204020204" pitchFamily="34" charset="-122"/>
              </a:rPr>
              <a:t>]</a:t>
            </a:r>
            <a:endParaRPr lang="zh-CN" altLang="en-US" sz="1400" b="1" dirty="0">
              <a:solidFill>
                <a:schemeClr val="tx1">
                  <a:lumMod val="60000"/>
                  <a:lumOff val="40000"/>
                </a:schemeClr>
              </a:solidFill>
            </a:endParaRPr>
          </a:p>
        </p:txBody>
      </p:sp>
      <p:sp>
        <p:nvSpPr>
          <p:cNvPr id="51" name="AutoShape 11"/>
          <p:cNvSpPr>
            <a:spLocks noChangeArrowheads="1"/>
          </p:cNvSpPr>
          <p:nvPr/>
        </p:nvSpPr>
        <p:spPr bwMode="gray">
          <a:xfrm>
            <a:off x="3258121" y="188640"/>
            <a:ext cx="5185594" cy="508000"/>
          </a:xfrm>
          <a:prstGeom prst="roundRect">
            <a:avLst>
              <a:gd name="adj" fmla="val 28045"/>
            </a:avLst>
          </a:prstGeom>
          <a:solidFill>
            <a:srgbClr val="EDFECE"/>
          </a:solidFill>
          <a:ln w="38100" algn="ctr">
            <a:solidFill>
              <a:schemeClr val="accent1"/>
            </a:solidFill>
            <a:round/>
            <a:headEnd/>
            <a:tailEnd/>
          </a:ln>
        </p:spPr>
        <p:txBody>
          <a:bodyPr anchor="ctr"/>
          <a:lstStyle/>
          <a:p>
            <a:pPr algn="ctr">
              <a:lnSpc>
                <a:spcPct val="150000"/>
              </a:lnSpc>
              <a:spcBef>
                <a:spcPts val="0"/>
              </a:spcBef>
            </a:pPr>
            <a:r>
              <a:rPr lang="en-US" altLang="zh-CN" sz="2800" dirty="0">
                <a:solidFill>
                  <a:srgbClr val="0000FF"/>
                </a:solidFill>
                <a:latin typeface="黑体" pitchFamily="2" charset="-122"/>
                <a:ea typeface="黑体" pitchFamily="2" charset="-122"/>
              </a:rPr>
              <a:t>§3.1 </a:t>
            </a:r>
            <a:r>
              <a:rPr lang="zh-CN" altLang="en-US" sz="2800" dirty="0">
                <a:solidFill>
                  <a:srgbClr val="0000FF"/>
                </a:solidFill>
                <a:latin typeface="黑体" pitchFamily="2" charset="-122"/>
                <a:ea typeface="黑体" pitchFamily="2" charset="-122"/>
              </a:rPr>
              <a:t>列表与元素访问</a:t>
            </a:r>
          </a:p>
        </p:txBody>
      </p:sp>
    </p:spTree>
    <p:extLst>
      <p:ext uri="{BB962C8B-B14F-4D97-AF65-F5344CB8AC3E}">
        <p14:creationId xmlns:p14="http://schemas.microsoft.com/office/powerpoint/2010/main" val="261697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left)">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500"/>
                                        <p:tgtEl>
                                          <p:spTgt spid="4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left)">
                                      <p:cBhvr>
                                        <p:cTn id="36" dur="500"/>
                                        <p:tgtEl>
                                          <p:spTgt spid="4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left)">
                                      <p:cBhvr>
                                        <p:cTn id="44" dur="500"/>
                                        <p:tgtEl>
                                          <p:spTgt spid="6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left)">
                                      <p:cBhvr>
                                        <p:cTn id="54" dur="500"/>
                                        <p:tgtEl>
                                          <p:spTgt spid="6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wipe(left)">
                                      <p:cBhvr>
                                        <p:cTn id="62" dur="500"/>
                                        <p:tgtEl>
                                          <p:spTgt spid="6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wipe(left)">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left)">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left)">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4" grpId="0" animBg="1"/>
      <p:bldP spid="46" grpId="0"/>
      <p:bldP spid="47" grpId="0" animBg="1"/>
      <p:bldP spid="48" grpId="0" animBg="1"/>
      <p:bldP spid="49" grpId="0" animBg="1"/>
      <p:bldP spid="50" grpId="0" animBg="1"/>
      <p:bldP spid="52" grpId="0"/>
      <p:bldP spid="56" grpId="0"/>
      <p:bldP spid="60" grpId="0" animBg="1"/>
      <p:bldP spid="61" grpId="0" animBg="1"/>
      <p:bldP spid="62" grpId="0" animBg="1"/>
      <p:bldP spid="63" grpId="0"/>
      <p:bldP spid="64" grpId="0"/>
      <p:bldP spid="65" grpId="0"/>
      <p:bldP spid="6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mple-2">
  <a:themeElements>
    <a:clrScheme name="sample-2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fontScheme name="sample-2">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ample-2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2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2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25302</TotalTime>
  <Words>6420</Words>
  <Application>Microsoft Office PowerPoint</Application>
  <PresentationFormat>自定义</PresentationFormat>
  <Paragraphs>832</Paragraphs>
  <Slides>51</Slides>
  <Notes>47</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51</vt:i4>
      </vt:variant>
    </vt:vector>
  </HeadingPairs>
  <TitlesOfParts>
    <vt:vector size="71" baseType="lpstr">
      <vt:lpstr>Arial Unicode MS</vt:lpstr>
      <vt:lpstr>var(--jp-code-font-family)</vt:lpstr>
      <vt:lpstr>方正舒体</vt:lpstr>
      <vt:lpstr>黑体</vt:lpstr>
      <vt:lpstr>华文隶书</vt:lpstr>
      <vt:lpstr>华文新魏</vt:lpstr>
      <vt:lpstr>华文行楷</vt:lpstr>
      <vt:lpstr>华文中宋</vt:lpstr>
      <vt:lpstr>楷体_GB2312</vt:lpstr>
      <vt:lpstr>隶书</vt:lpstr>
      <vt:lpstr>宋体</vt:lpstr>
      <vt:lpstr>Microsoft YaHei</vt:lpstr>
      <vt:lpstr>Arial</vt:lpstr>
      <vt:lpstr>Comic Sans MS</vt:lpstr>
      <vt:lpstr>Consolas</vt:lpstr>
      <vt:lpstr>Matura MT Script Capitals</vt:lpstr>
      <vt:lpstr>Times New Roman</vt:lpstr>
      <vt:lpstr>Verdana</vt:lpstr>
      <vt:lpstr>Wingdings</vt:lpstr>
      <vt:lpstr>sample-2</vt:lpstr>
      <vt:lpstr>Python编程与科学计算</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 </vt:lpstr>
      <vt:lpstr>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Python编程与科学计算</dc:title>
  <cp:lastModifiedBy>Whj</cp:lastModifiedBy>
  <cp:revision>300</cp:revision>
  <dcterms:created xsi:type="dcterms:W3CDTF">2008-02-29T07:21:29Z</dcterms:created>
  <dcterms:modified xsi:type="dcterms:W3CDTF">2024-01-17T04:43:31Z</dcterms:modified>
</cp:coreProperties>
</file>