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83"/>
  </p:notesMasterIdLst>
  <p:handoutMasterIdLst>
    <p:handoutMasterId r:id="rId84"/>
  </p:handoutMasterIdLst>
  <p:sldIdLst>
    <p:sldId id="1229" r:id="rId2"/>
    <p:sldId id="1646" r:id="rId3"/>
    <p:sldId id="1623" r:id="rId4"/>
    <p:sldId id="1626" r:id="rId5"/>
    <p:sldId id="1749" r:id="rId6"/>
    <p:sldId id="1538" r:id="rId7"/>
    <p:sldId id="1666" r:id="rId8"/>
    <p:sldId id="1742" r:id="rId9"/>
    <p:sldId id="1708" r:id="rId10"/>
    <p:sldId id="1709" r:id="rId11"/>
    <p:sldId id="1710" r:id="rId12"/>
    <p:sldId id="1711" r:id="rId13"/>
    <p:sldId id="1726" r:id="rId14"/>
    <p:sldId id="1727" r:id="rId15"/>
    <p:sldId id="1759" r:id="rId16"/>
    <p:sldId id="1760" r:id="rId17"/>
    <p:sldId id="1761" r:id="rId18"/>
    <p:sldId id="1763" r:id="rId19"/>
    <p:sldId id="1779" r:id="rId20"/>
    <p:sldId id="1780" r:id="rId21"/>
    <p:sldId id="1596" r:id="rId22"/>
    <p:sldId id="1633" r:id="rId23"/>
    <p:sldId id="1744" r:id="rId24"/>
    <p:sldId id="1839" r:id="rId25"/>
    <p:sldId id="1747" r:id="rId26"/>
    <p:sldId id="1775" r:id="rId27"/>
    <p:sldId id="1848" r:id="rId28"/>
    <p:sldId id="1849" r:id="rId29"/>
    <p:sldId id="1753" r:id="rId30"/>
    <p:sldId id="1609" r:id="rId31"/>
    <p:sldId id="1656" r:id="rId32"/>
    <p:sldId id="1850" r:id="rId33"/>
    <p:sldId id="1852" r:id="rId34"/>
    <p:sldId id="1754" r:id="rId35"/>
    <p:sldId id="1686" r:id="rId36"/>
    <p:sldId id="1687" r:id="rId37"/>
    <p:sldId id="1689" r:id="rId38"/>
    <p:sldId id="1693" r:id="rId39"/>
    <p:sldId id="1694" r:id="rId40"/>
    <p:sldId id="1696" r:id="rId41"/>
    <p:sldId id="1698" r:id="rId42"/>
    <p:sldId id="1699" r:id="rId43"/>
    <p:sldId id="1838" r:id="rId44"/>
    <p:sldId id="1755" r:id="rId45"/>
    <p:sldId id="1701" r:id="rId46"/>
    <p:sldId id="1702" r:id="rId47"/>
    <p:sldId id="1703" r:id="rId48"/>
    <p:sldId id="1781" r:id="rId49"/>
    <p:sldId id="1837" r:id="rId50"/>
    <p:sldId id="1785" r:id="rId51"/>
    <p:sldId id="1786" r:id="rId52"/>
    <p:sldId id="1789" r:id="rId53"/>
    <p:sldId id="1792" r:id="rId54"/>
    <p:sldId id="1793" r:id="rId55"/>
    <p:sldId id="1794" r:id="rId56"/>
    <p:sldId id="1795" r:id="rId57"/>
    <p:sldId id="1796" r:id="rId58"/>
    <p:sldId id="1797" r:id="rId59"/>
    <p:sldId id="1798" r:id="rId60"/>
    <p:sldId id="1799" r:id="rId61"/>
    <p:sldId id="1803" r:id="rId62"/>
    <p:sldId id="1835" r:id="rId63"/>
    <p:sldId id="1807" r:id="rId64"/>
    <p:sldId id="1809" r:id="rId65"/>
    <p:sldId id="1810" r:id="rId66"/>
    <p:sldId id="1811" r:id="rId67"/>
    <p:sldId id="1812" r:id="rId68"/>
    <p:sldId id="1813" r:id="rId69"/>
    <p:sldId id="1815" r:id="rId70"/>
    <p:sldId id="1836" r:id="rId71"/>
    <p:sldId id="1842" r:id="rId72"/>
    <p:sldId id="1843" r:id="rId73"/>
    <p:sldId id="1844" r:id="rId74"/>
    <p:sldId id="1846" r:id="rId75"/>
    <p:sldId id="1845" r:id="rId76"/>
    <p:sldId id="1847" r:id="rId77"/>
    <p:sldId id="1827" r:id="rId78"/>
    <p:sldId id="1645" r:id="rId79"/>
    <p:sldId id="1644" r:id="rId80"/>
    <p:sldId id="1704" r:id="rId81"/>
    <p:sldId id="1741" r:id="rId8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CCFF66"/>
    <a:srgbClr val="00CC00"/>
    <a:srgbClr val="CC0000"/>
    <a:srgbClr val="66FFFF"/>
    <a:srgbClr val="D60093"/>
    <a:srgbClr val="996633"/>
    <a:srgbClr val="FFCCF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5" autoAdjust="0"/>
    <p:restoredTop sz="96310" autoAdjust="0"/>
  </p:normalViewPr>
  <p:slideViewPr>
    <p:cSldViewPr>
      <p:cViewPr varScale="1">
        <p:scale>
          <a:sx n="108" d="100"/>
          <a:sy n="108" d="100"/>
        </p:scale>
        <p:origin x="114" y="108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250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799742E1-9DB9-4115-8BAF-FA8431C54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14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8EEF6AA9-FAD4-4E41-8C0E-A87581722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34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F6AA9-FAD4-4E41-8C0E-A87581722B79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812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return关键字定义返回值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4794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return关键字定义返回值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4521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return关键字定义返回值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061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return关键字定义返回值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8379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return关键字定义返回值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554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return关键字定义返回值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1722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return关键字定义返回值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5705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return关键字定义返回值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6107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38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30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456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88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309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322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411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176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47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211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470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742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84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713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返回由符合条件元素组成的新列表。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530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返回由符合条件元素组成的新列表。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050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返回由符合条件元素组成的新列表。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803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3392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275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960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901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6184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1583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纯文本，使用某个字符集，如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EBCDIC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GB2312.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由记录组成，一行对应一条记录，每行开头不留空格；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None/>
            </a:pP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③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每条记录被英文半角分隔符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可以是逗号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分号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制表符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分割为多个字段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None/>
            </a:pP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④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每条记录都有同样的字段序列；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None/>
            </a:pP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⑤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如果文件包含字段名，字段名写在文件第一行；</a:t>
            </a:r>
            <a:endParaRPr lang="en-US" altLang="zh-CN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None/>
            </a:pP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⑥</a:t>
            </a:r>
            <a:r>
              <a:rPr lang="zh-CN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不包含特殊字符，文件中均为字符串。</a:t>
            </a:r>
            <a:endParaRPr lang="en-US" altLang="en-US" sz="1200" kern="0" dirty="0">
              <a:solidFill>
                <a:schemeClr val="tx2">
                  <a:lumMod val="50000"/>
                </a:schemeClr>
              </a:solidFill>
              <a:latin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94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8105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2003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149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6985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673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8152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9968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9969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2210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605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可以扩展这些方法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以模拟实际情况：如果这个类包含在一个计算机游戏中，这些方法将包含创建小狗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蹲下和打滚动画效果的代码；如果这个类是用于控制机器狗的，这些方法将让机器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狗做出蹲下和打滚的动作。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28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463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29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9483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295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添加了一个名为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read_odometer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()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的方法，用于读取汽车的里程表：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900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添加了一个名为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read_odometer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()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的方法，用于读取汽车的里程表：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9166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添加了一个名为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read_odometer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()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的方法，用于读取汽车的里程表：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dirty="0"/>
              <a:t>英</a:t>
            </a:r>
            <a:r>
              <a:rPr lang="en-US" altLang="zh-CN" dirty="0"/>
              <a:t>/</a:t>
            </a:r>
            <a:r>
              <a:rPr lang="en-US" altLang="zh-CN" dirty="0" err="1"/>
              <a:t>əʊˈdɒmɪtə</a:t>
            </a:r>
            <a:r>
              <a:rPr lang="en-US" altLang="zh-CN" dirty="0"/>
              <a:t>(r)/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2512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添加了一个名为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read_odometer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()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的方法，用于读取汽车的里程表：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1435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添加了一个名为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read_odometer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()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的方法，用于读取汽车的里程表：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9857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添加了一个名为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read_odometer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()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的方法，用于读取汽车的里程表：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3340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添加了一个名为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read_odometer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()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的方法，用于读取汽车的里程表：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10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return关键字定义返回值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1.</a:t>
            </a:r>
            <a:r>
              <a:rPr lang="zh-CN" altLang="en-US" sz="1200" dirty="0"/>
              <a:t>函数</a:t>
            </a:r>
            <a:r>
              <a:rPr lang="zh-CN" altLang="en-US" sz="1200" dirty="0">
                <a:solidFill>
                  <a:srgbClr val="FF0000"/>
                </a:solidFill>
              </a:rPr>
              <a:t>模块命名</a:t>
            </a:r>
            <a:r>
              <a:rPr lang="zh-CN" altLang="en-US" sz="1200" dirty="0"/>
              <a:t>应遵循变量命名约定。</a:t>
            </a:r>
            <a:endParaRPr lang="en-US" altLang="zh-CN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函数的语法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55638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添加了一个名为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read_odometer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()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的方法，用于读取汽车的里程表：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86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4256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890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3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4204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499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使用代码模拟实物时，你可能会发现自己给类添加的细节越来越多：属性和方法清单以及文件都越来越长。在这种情况下，可能需要将类的一部分提取出来，作为一个独立的类。可以将大型类拆分成多个协同工作的小类。</a:t>
            </a:r>
            <a:endParaRPr lang="zh-CN" altLang="en-US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4673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使用代码模拟实物时，你可能会发现自己给类添加的细节越来越多：属性和方法清单以及文件都越来越长。在这种情况下，可能需要将类的一部分提取出来，作为一个独立的类。可以将大型类拆分成多个协同工作的小类。</a:t>
            </a:r>
            <a:endParaRPr lang="zh-CN" altLang="en-US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3892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使用代码模拟实物时，你可能会发现自己给类添加的细节越来越多：属性和方法清单以及文件都越来越长。在这种情况下，可能需要将类的一部分提取出来，作为一个独立的类。可以将大型类拆分成多个协同工作的小类。</a:t>
            </a:r>
            <a:endParaRPr lang="zh-CN" altLang="en-US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064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546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7601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2840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3637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2043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3413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8027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0645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8657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5604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04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return关键字定义返回值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4373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</a:rPr>
              <a:t>return关键字定义返回值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235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9753600" y="1219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9990667" y="3983038"/>
            <a:ext cx="1784351" cy="2189162"/>
            <a:chOff x="4704" y="1885"/>
            <a:chExt cx="843" cy="1379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9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7" name="Line 39"/>
          <p:cNvSpPr>
            <a:spLocks noChangeShapeType="1"/>
          </p:cNvSpPr>
          <p:nvPr userDrawn="1"/>
        </p:nvSpPr>
        <p:spPr bwMode="auto">
          <a:xfrm>
            <a:off x="406400" y="38100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5" y="1341441"/>
            <a:ext cx="10363200" cy="1470025"/>
          </a:xfrm>
        </p:spPr>
        <p:txBody>
          <a:bodyPr/>
          <a:lstStyle>
            <a:lvl1pPr>
              <a:defRPr sz="3200">
                <a:solidFill>
                  <a:srgbClr val="0087E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285" y="3429003"/>
            <a:ext cx="9450916" cy="1273175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2000" b="1"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38" name="Picture 52">
            <a:extLst>
              <a:ext uri="{FF2B5EF4-FFF2-40B4-BE49-F238E27FC236}">
                <a16:creationId xmlns:a16="http://schemas.microsoft.com/office/drawing/2014/main" id="{1D46A6EE-0417-40E9-B32C-D3BD0DFA0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" y="8620"/>
            <a:ext cx="85988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935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8" descr="29641"/>
          <p:cNvSpPr txBox="1">
            <a:spLocks noChangeArrowheads="1"/>
          </p:cNvSpPr>
          <p:nvPr userDrawn="1"/>
        </p:nvSpPr>
        <p:spPr bwMode="gray">
          <a:xfrm>
            <a:off x="11376587" y="27856"/>
            <a:ext cx="768349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1AE0160-D6F6-4AF0-B8ED-DA574846F05A}" type="slidenum">
              <a:rPr lang="zh-CN" altLang="en-US" sz="1400" b="1">
                <a:ea typeface="宋体" panose="02010600030101010101" pitchFamily="2" charset="-122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21" name="AutoShape 54"/>
          <p:cNvSpPr>
            <a:spLocks noChangeArrowheads="1"/>
          </p:cNvSpPr>
          <p:nvPr userDrawn="1"/>
        </p:nvSpPr>
        <p:spPr bwMode="auto">
          <a:xfrm>
            <a:off x="1883532" y="836712"/>
            <a:ext cx="9637072" cy="5590322"/>
          </a:xfrm>
          <a:prstGeom prst="roundRect">
            <a:avLst>
              <a:gd name="adj" fmla="val 2810"/>
            </a:avLst>
          </a:prstGeom>
          <a:noFill/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3532" y="836712"/>
            <a:ext cx="9637072" cy="5590321"/>
          </a:xfrm>
          <a:ln>
            <a:solidFill>
              <a:srgbClr val="CCFFFF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23" name="Group 50"/>
          <p:cNvGrpSpPr>
            <a:grpSpLocks/>
          </p:cNvGrpSpPr>
          <p:nvPr userDrawn="1"/>
        </p:nvGrpSpPr>
        <p:grpSpPr bwMode="auto">
          <a:xfrm>
            <a:off x="95335" y="6495844"/>
            <a:ext cx="4368485" cy="45719"/>
            <a:chOff x="158" y="870"/>
            <a:chExt cx="5304" cy="65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398" y="870"/>
              <a:ext cx="4795" cy="65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660066"/>
                </a:gs>
                <a:gs pos="100000">
                  <a:srgbClr val="C8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" name="AutoShape 52"/>
            <p:cNvSpPr>
              <a:spLocks noChangeArrowheads="1"/>
            </p:cNvSpPr>
            <p:nvPr/>
          </p:nvSpPr>
          <p:spPr bwMode="auto">
            <a:xfrm flipH="1">
              <a:off x="158" y="870"/>
              <a:ext cx="269" cy="65"/>
            </a:xfrm>
            <a:prstGeom prst="flowChartDelay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6" name="AutoShape 53"/>
            <p:cNvSpPr>
              <a:spLocks noChangeArrowheads="1"/>
            </p:cNvSpPr>
            <p:nvPr userDrawn="1"/>
          </p:nvSpPr>
          <p:spPr bwMode="auto">
            <a:xfrm flipV="1">
              <a:off x="5193" y="870"/>
              <a:ext cx="269" cy="65"/>
            </a:xfrm>
            <a:prstGeom prst="flowChartDelay">
              <a:avLst/>
            </a:prstGeom>
            <a:solidFill>
              <a:srgbClr val="C8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altLang="zh-CN" sz="3200"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95334" y="6541606"/>
            <a:ext cx="446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计算机科学与通信工程学院 通信工程系 王洪金</a:t>
            </a:r>
          </a:p>
        </p:txBody>
      </p:sp>
      <p:sp>
        <p:nvSpPr>
          <p:cNvPr id="28" name="矩形 27"/>
          <p:cNvSpPr>
            <a:spLocks noChangeArrowheads="1"/>
          </p:cNvSpPr>
          <p:nvPr userDrawn="1"/>
        </p:nvSpPr>
        <p:spPr bwMode="auto">
          <a:xfrm>
            <a:off x="0" y="133835"/>
            <a:ext cx="12192000" cy="594867"/>
          </a:xfrm>
          <a:prstGeom prst="rect">
            <a:avLst/>
          </a:prstGeom>
          <a:solidFill>
            <a:srgbClr val="66CCFF">
              <a:alpha val="42744"/>
            </a:srgb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4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3" name="Picture 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" y="8620"/>
            <a:ext cx="85988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9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1033"/>
          <p:cNvSpPr>
            <a:spLocks/>
          </p:cNvSpPr>
          <p:nvPr userDrawn="1"/>
        </p:nvSpPr>
        <p:spPr bwMode="auto">
          <a:xfrm>
            <a:off x="2" y="714356"/>
            <a:ext cx="2351617" cy="6143644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>
            <a:gsLst>
              <a:gs pos="0">
                <a:srgbClr val="66CCFF">
                  <a:alpha val="51765"/>
                </a:srgbClr>
              </a:gs>
              <a:gs pos="80000">
                <a:srgbClr val="FFFF00">
                  <a:alpha val="23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5575" y="1808163"/>
            <a:ext cx="9360693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44234" y="873128"/>
            <a:ext cx="667173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55"/>
          <p:cNvSpPr>
            <a:spLocks noChangeArrowheads="1"/>
          </p:cNvSpPr>
          <p:nvPr userDrawn="1"/>
        </p:nvSpPr>
        <p:spPr bwMode="auto">
          <a:xfrm>
            <a:off x="0" y="6632575"/>
            <a:ext cx="12192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altLang="zh-CN" sz="3200">
              <a:latin typeface="Arial" charset="0"/>
              <a:ea typeface="黑体" pitchFamily="2" charset="-122"/>
            </a:endParaRPr>
          </a:p>
        </p:txBody>
      </p:sp>
      <p:sp>
        <p:nvSpPr>
          <p:cNvPr id="1030" name="Arc 60"/>
          <p:cNvSpPr>
            <a:spLocks/>
          </p:cNvSpPr>
          <p:nvPr userDrawn="1"/>
        </p:nvSpPr>
        <p:spPr bwMode="ltGray">
          <a:xfrm>
            <a:off x="2119" y="6665916"/>
            <a:ext cx="12177183" cy="219075"/>
          </a:xfrm>
          <a:custGeom>
            <a:avLst/>
            <a:gdLst>
              <a:gd name="T0" fmla="*/ 2147483646 w 43200"/>
              <a:gd name="T1" fmla="*/ 218760351 h 21918"/>
              <a:gd name="T2" fmla="*/ 2147483646 w 43200"/>
              <a:gd name="T3" fmla="*/ 218760351 h 21918"/>
              <a:gd name="T4" fmla="*/ 2147483646 w 43200"/>
              <a:gd name="T5" fmla="*/ 215586892 h 219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918" fill="none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</a:path>
              <a:path w="43200" h="21918" stroke="0" extrusionOk="0">
                <a:moveTo>
                  <a:pt x="2" y="21917"/>
                </a:moveTo>
                <a:cubicBezTo>
                  <a:pt x="0" y="21812"/>
                  <a:pt x="0" y="2170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6"/>
                  <a:pt x="43199" y="21812"/>
                  <a:pt x="43197" y="21917"/>
                </a:cubicBezTo>
                <a:lnTo>
                  <a:pt x="21600" y="21600"/>
                </a:lnTo>
                <a:lnTo>
                  <a:pt x="2" y="21917"/>
                </a:lnTo>
                <a:close/>
              </a:path>
            </a:pathLst>
          </a:custGeom>
          <a:solidFill>
            <a:srgbClr val="66FF66"/>
          </a:solidFill>
          <a:ln w="9525" cap="rnd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3200">
              <a:latin typeface="Arial" charset="0"/>
              <a:ea typeface="黑体" pitchFamily="2" charset="-122"/>
            </a:endParaRPr>
          </a:p>
        </p:txBody>
      </p:sp>
      <p:grpSp>
        <p:nvGrpSpPr>
          <p:cNvPr id="2" name="Group 65"/>
          <p:cNvGrpSpPr>
            <a:grpSpLocks/>
          </p:cNvGrpSpPr>
          <p:nvPr userDrawn="1"/>
        </p:nvGrpSpPr>
        <p:grpSpPr bwMode="auto">
          <a:xfrm>
            <a:off x="-33867" y="6759625"/>
            <a:ext cx="12225867" cy="138113"/>
            <a:chOff x="0" y="4032"/>
            <a:chExt cx="5776" cy="87"/>
          </a:xfrm>
          <a:solidFill>
            <a:srgbClr val="00FFFF"/>
          </a:solidFill>
        </p:grpSpPr>
        <p:sp>
          <p:nvSpPr>
            <p:cNvPr id="1045" name="Freeform 66"/>
            <p:cNvSpPr>
              <a:spLocks/>
            </p:cNvSpPr>
            <p:nvPr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6" name="Freeform 67"/>
            <p:cNvSpPr>
              <a:spLocks/>
            </p:cNvSpPr>
            <p:nvPr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047" name="Freeform 68"/>
            <p:cNvSpPr>
              <a:spLocks/>
            </p:cNvSpPr>
            <p:nvPr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200">
                <a:latin typeface="Arial" charset="0"/>
                <a:ea typeface="黑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</p:sldLayoutIdLst>
  <p:hf sldNum="0" hdr="0" dt="0"/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j-lt"/>
          <a:ea typeface="+mn-ea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  <a:ea typeface="+mn-ea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+mn-ea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5pPr>
      <a:lvl6pPr marL="26114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6pPr>
      <a:lvl7pPr marL="30686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7pPr>
      <a:lvl8pPr marL="35258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8pPr>
      <a:lvl9pPr marL="39830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43125" y="2151066"/>
            <a:ext cx="6629400" cy="1620837"/>
          </a:xfrm>
        </p:spPr>
        <p:txBody>
          <a:bodyPr/>
          <a:lstStyle/>
          <a:p>
            <a:pPr algn="r">
              <a:spcBef>
                <a:spcPct val="100000"/>
              </a:spcBef>
              <a:spcAft>
                <a:spcPct val="100000"/>
              </a:spcAft>
            </a:pP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编程与科学计算</a:t>
            </a:r>
            <a:endParaRPr lang="zh-CN" altLang="en-US" sz="4800" dirty="0">
              <a:solidFill>
                <a:srgbClr val="48002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5550" y="5291141"/>
            <a:ext cx="6248400" cy="401637"/>
          </a:xfrm>
        </p:spPr>
        <p:txBody>
          <a:bodyPr/>
          <a:lstStyle/>
          <a:p>
            <a:pPr algn="r">
              <a:buClr>
                <a:srgbClr val="CC0000"/>
              </a:buClr>
              <a:defRPr/>
            </a:pPr>
            <a:r>
              <a:rPr kumimoji="1" lang="zh-CN" altLang="en-US" sz="180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江苏大学计算机科学与通信工程学院        王洪金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152650" y="873128"/>
            <a:ext cx="167509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800080"/>
                </a:solidFill>
                <a:ea typeface="隶书" panose="02010509060101010101" pitchFamily="49" charset="-122"/>
              </a:rPr>
              <a:t>课程名称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3"/>
          <p:cNvSpPr txBox="1">
            <a:spLocks noChangeArrowheads="1"/>
          </p:cNvSpPr>
          <p:nvPr/>
        </p:nvSpPr>
        <p:spPr bwMode="auto">
          <a:xfrm>
            <a:off x="2171564" y="2456880"/>
            <a:ext cx="2016224" cy="4776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6" name="文本框 3"/>
          <p:cNvSpPr txBox="1">
            <a:spLocks noChangeArrowheads="1"/>
          </p:cNvSpPr>
          <p:nvPr/>
        </p:nvSpPr>
        <p:spPr bwMode="auto">
          <a:xfrm>
            <a:off x="2171564" y="3075350"/>
            <a:ext cx="2016224" cy="461665"/>
          </a:xfrm>
          <a:prstGeom prst="rect">
            <a:avLst/>
          </a:prstGeom>
          <a:solidFill>
            <a:srgbClr val="66FF99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7" name="文本框 3"/>
          <p:cNvSpPr txBox="1">
            <a:spLocks noChangeArrowheads="1"/>
          </p:cNvSpPr>
          <p:nvPr/>
        </p:nvSpPr>
        <p:spPr bwMode="auto">
          <a:xfrm>
            <a:off x="2171564" y="3651414"/>
            <a:ext cx="2196244" cy="4776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(3).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默认值参数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8" name="文本框 3"/>
          <p:cNvSpPr txBox="1">
            <a:spLocks noChangeArrowheads="1"/>
          </p:cNvSpPr>
          <p:nvPr/>
        </p:nvSpPr>
        <p:spPr bwMode="auto">
          <a:xfrm>
            <a:off x="2171564" y="4227478"/>
            <a:ext cx="2016224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(4).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可变参数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47828" y="897738"/>
            <a:ext cx="6984776" cy="261302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显示宠物的信息。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print(f“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我有一个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}.")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print(f“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我的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的名字是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pet_name.title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()}.")</a:t>
            </a:r>
          </a:p>
          <a:p>
            <a:pPr>
              <a:lnSpc>
                <a:spcPct val="130000"/>
              </a:lnSpc>
            </a:pPr>
            <a:endParaRPr lang="en-US" altLang="zh-CN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zh-CN" alt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仓鼠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='harry')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='harry',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zh-CN" alt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仓鼠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4547828" y="2751420"/>
            <a:ext cx="6984776" cy="728084"/>
          </a:xfrm>
          <a:prstGeom prst="rect">
            <a:avLst/>
          </a:prstGeom>
          <a:solidFill>
            <a:srgbClr val="66FF99">
              <a:alpha val="3000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</a:t>
            </a:r>
          </a:p>
          <a:p>
            <a:pPr>
              <a:lnSpc>
                <a:spcPct val="110000"/>
              </a:lnSpc>
            </a:pPr>
            <a:endParaRPr lang="en-US" altLang="en-US" sz="20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315580" y="872719"/>
            <a:ext cx="205222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函数的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参数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66C9E3-9BC3-4B97-B972-A46BBD164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133" y="3592500"/>
            <a:ext cx="3698111" cy="80749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652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3"/>
          <p:cNvSpPr txBox="1">
            <a:spLocks noChangeArrowheads="1"/>
          </p:cNvSpPr>
          <p:nvPr/>
        </p:nvSpPr>
        <p:spPr bwMode="auto">
          <a:xfrm>
            <a:off x="2171564" y="2456880"/>
            <a:ext cx="2016224" cy="4776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6" name="文本框 3"/>
          <p:cNvSpPr txBox="1">
            <a:spLocks noChangeArrowheads="1"/>
          </p:cNvSpPr>
          <p:nvPr/>
        </p:nvSpPr>
        <p:spPr bwMode="auto">
          <a:xfrm>
            <a:off x="2171564" y="3075350"/>
            <a:ext cx="2016224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7" name="文本框 3"/>
          <p:cNvSpPr txBox="1">
            <a:spLocks noChangeArrowheads="1"/>
          </p:cNvSpPr>
          <p:nvPr/>
        </p:nvSpPr>
        <p:spPr bwMode="auto">
          <a:xfrm>
            <a:off x="2171564" y="3651414"/>
            <a:ext cx="2196244" cy="477631"/>
          </a:xfrm>
          <a:prstGeom prst="rect">
            <a:avLst/>
          </a:prstGeom>
          <a:solidFill>
            <a:srgbClr val="66FF99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(3).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默认值参数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8" name="文本框 3"/>
          <p:cNvSpPr txBox="1">
            <a:spLocks noChangeArrowheads="1"/>
          </p:cNvSpPr>
          <p:nvPr/>
        </p:nvSpPr>
        <p:spPr bwMode="auto">
          <a:xfrm>
            <a:off x="2171564" y="4227478"/>
            <a:ext cx="2016224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(4).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可变参数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47827" y="892538"/>
            <a:ext cx="6984777" cy="149399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显示宠物的信息。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print(f“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我有一个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}.")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print(f“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我的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的名字是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pet_name.title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()}.")</a:t>
            </a:r>
          </a:p>
        </p:txBody>
      </p:sp>
      <p:sp>
        <p:nvSpPr>
          <p:cNvPr id="12" name="矩形 11"/>
          <p:cNvSpPr/>
          <p:nvPr/>
        </p:nvSpPr>
        <p:spPr>
          <a:xfrm>
            <a:off x="4547827" y="2409668"/>
            <a:ext cx="6984777" cy="2135456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一条名为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Willie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的小狗。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'willie'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='willie'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一只名为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Harry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的仓鼠。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'harry', 'hamster'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='harry',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='hamster'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='hamster',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='harry'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315580" y="872719"/>
            <a:ext cx="205222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函数的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参数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F02E43-2E06-4BAB-8874-A7CCA9B40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158" y="3393729"/>
            <a:ext cx="3571429" cy="26571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735D21-711D-478D-A4A7-6AEE58454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996" y="2636912"/>
            <a:ext cx="5466667" cy="403809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644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3"/>
          <p:cNvSpPr txBox="1">
            <a:spLocks noChangeArrowheads="1"/>
          </p:cNvSpPr>
          <p:nvPr/>
        </p:nvSpPr>
        <p:spPr bwMode="auto">
          <a:xfrm>
            <a:off x="2171564" y="2456880"/>
            <a:ext cx="2016224" cy="4776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6" name="文本框 3"/>
          <p:cNvSpPr txBox="1">
            <a:spLocks noChangeArrowheads="1"/>
          </p:cNvSpPr>
          <p:nvPr/>
        </p:nvSpPr>
        <p:spPr bwMode="auto">
          <a:xfrm>
            <a:off x="2171564" y="3075350"/>
            <a:ext cx="2016224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7" name="文本框 3"/>
          <p:cNvSpPr txBox="1">
            <a:spLocks noChangeArrowheads="1"/>
          </p:cNvSpPr>
          <p:nvPr/>
        </p:nvSpPr>
        <p:spPr bwMode="auto">
          <a:xfrm>
            <a:off x="2171564" y="3651414"/>
            <a:ext cx="2196244" cy="4776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(3).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默认值参数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8" name="文本框 3"/>
          <p:cNvSpPr txBox="1">
            <a:spLocks noChangeArrowheads="1"/>
          </p:cNvSpPr>
          <p:nvPr/>
        </p:nvSpPr>
        <p:spPr bwMode="auto">
          <a:xfrm>
            <a:off x="2171564" y="4227478"/>
            <a:ext cx="2016224" cy="461665"/>
          </a:xfrm>
          <a:prstGeom prst="rect">
            <a:avLst/>
          </a:prstGeom>
          <a:solidFill>
            <a:srgbClr val="66FF99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(4).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可变参数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75820" y="1428165"/>
            <a:ext cx="7056784" cy="3274743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greet_users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(names):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"""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向列表中的每位用户发出简单的问候。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name in names: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msg =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f"Hello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name.title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()}!"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print(msg)</a:t>
            </a: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usernames = [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hannah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'ty', '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margot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greet_users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(usernames)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668" y="4847784"/>
            <a:ext cx="2773463" cy="113750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4457068" y="879106"/>
            <a:ext cx="2034226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I.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传递</a:t>
            </a:r>
            <a:r>
              <a:rPr lang="zh-CN" altLang="en-US" sz="2400" kern="0" dirty="0">
                <a:solidFill>
                  <a:srgbClr val="FF0000"/>
                </a:solidFill>
                <a:latin typeface="黑体" panose="02010609060101010101" pitchFamily="49" charset="-122"/>
              </a:rPr>
              <a:t>列表</a:t>
            </a:r>
            <a:endParaRPr lang="en-US" altLang="en-US" sz="2400" kern="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2315580" y="872719"/>
            <a:ext cx="205222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函数的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参数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3"/>
          <p:cNvSpPr txBox="1">
            <a:spLocks noChangeArrowheads="1"/>
          </p:cNvSpPr>
          <p:nvPr/>
        </p:nvSpPr>
        <p:spPr bwMode="auto">
          <a:xfrm>
            <a:off x="2171564" y="2456880"/>
            <a:ext cx="2016224" cy="4776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6" name="文本框 3"/>
          <p:cNvSpPr txBox="1">
            <a:spLocks noChangeArrowheads="1"/>
          </p:cNvSpPr>
          <p:nvPr/>
        </p:nvSpPr>
        <p:spPr bwMode="auto">
          <a:xfrm>
            <a:off x="2171564" y="3075350"/>
            <a:ext cx="2016224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7" name="文本框 3"/>
          <p:cNvSpPr txBox="1">
            <a:spLocks noChangeArrowheads="1"/>
          </p:cNvSpPr>
          <p:nvPr/>
        </p:nvSpPr>
        <p:spPr bwMode="auto">
          <a:xfrm>
            <a:off x="2171564" y="3651414"/>
            <a:ext cx="2196244" cy="4776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(3).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默认值参数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8" name="文本框 3"/>
          <p:cNvSpPr txBox="1">
            <a:spLocks noChangeArrowheads="1"/>
          </p:cNvSpPr>
          <p:nvPr/>
        </p:nvSpPr>
        <p:spPr bwMode="auto">
          <a:xfrm>
            <a:off x="2171564" y="4227478"/>
            <a:ext cx="2016224" cy="461665"/>
          </a:xfrm>
          <a:prstGeom prst="rect">
            <a:avLst/>
          </a:prstGeom>
          <a:solidFill>
            <a:srgbClr val="66FF99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(4).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可变参数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4457922" y="879106"/>
            <a:ext cx="5508612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II.</a:t>
            </a:r>
            <a:r>
              <a:rPr lang="zh-CN" altLang="en-US" sz="2400" b="1" dirty="0"/>
              <a:t>结合使用位置实参和任意数量实参</a:t>
            </a:r>
          </a:p>
        </p:txBody>
      </p:sp>
      <p:sp>
        <p:nvSpPr>
          <p:cNvPr id="15" name="矩形 14"/>
          <p:cNvSpPr/>
          <p:nvPr/>
        </p:nvSpPr>
        <p:spPr>
          <a:xfrm>
            <a:off x="4475820" y="1392161"/>
            <a:ext cx="7020780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winnamefun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(names):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print(f"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设计线性相位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滤波器可使用的窗函数有：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name in names:       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print(f“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")</a:t>
            </a: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winnamefun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boxcar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winnamefun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"boxcar", "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hann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"hamming", "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blackman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 "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kaiser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zh-CN" altLang="en-US" sz="2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315580" y="872719"/>
            <a:ext cx="205222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函数的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参数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0B1CE4-9D3D-431C-B91C-653D35D7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74" y="3890229"/>
            <a:ext cx="3704762" cy="266666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81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3"/>
          <p:cNvSpPr txBox="1">
            <a:spLocks noChangeArrowheads="1"/>
          </p:cNvSpPr>
          <p:nvPr/>
        </p:nvSpPr>
        <p:spPr bwMode="auto">
          <a:xfrm>
            <a:off x="2171564" y="2456880"/>
            <a:ext cx="2016224" cy="4776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6" name="文本框 3"/>
          <p:cNvSpPr txBox="1">
            <a:spLocks noChangeArrowheads="1"/>
          </p:cNvSpPr>
          <p:nvPr/>
        </p:nvSpPr>
        <p:spPr bwMode="auto">
          <a:xfrm>
            <a:off x="2171564" y="3075350"/>
            <a:ext cx="2016224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7" name="文本框 3"/>
          <p:cNvSpPr txBox="1">
            <a:spLocks noChangeArrowheads="1"/>
          </p:cNvSpPr>
          <p:nvPr/>
        </p:nvSpPr>
        <p:spPr bwMode="auto">
          <a:xfrm>
            <a:off x="2171564" y="3651414"/>
            <a:ext cx="2196244" cy="4776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(3).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默认值参数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8" name="文本框 3"/>
          <p:cNvSpPr txBox="1">
            <a:spLocks noChangeArrowheads="1"/>
          </p:cNvSpPr>
          <p:nvPr/>
        </p:nvSpPr>
        <p:spPr bwMode="auto">
          <a:xfrm>
            <a:off x="2171564" y="4227478"/>
            <a:ext cx="2016224" cy="461665"/>
          </a:xfrm>
          <a:prstGeom prst="rect">
            <a:avLst/>
          </a:prstGeom>
          <a:solidFill>
            <a:srgbClr val="66FF99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(4).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可变参数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4457714" y="879106"/>
            <a:ext cx="4572508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III.</a:t>
            </a:r>
            <a:r>
              <a:rPr lang="zh-CN" altLang="en-US" sz="2400" b="1" dirty="0"/>
              <a:t>使用任意数量的关键字实参</a:t>
            </a:r>
          </a:p>
        </p:txBody>
      </p:sp>
      <p:sp>
        <p:nvSpPr>
          <p:cNvPr id="15" name="矩形 14"/>
          <p:cNvSpPr/>
          <p:nvPr/>
        </p:nvSpPr>
        <p:spPr>
          <a:xfrm>
            <a:off x="4475820" y="1392161"/>
            <a:ext cx="7020780" cy="2800767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def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build_profile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(first, last, **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user_info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):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"""</a:t>
            </a:r>
            <a:r>
              <a:rPr lang="zh-CN" altLang="en-US" sz="1600" dirty="0">
                <a:solidFill>
                  <a:srgbClr val="FF0000"/>
                </a:solidFill>
              </a:rPr>
              <a:t>创建一个字典，其中包含我们知道的有关用户的一切。</a:t>
            </a:r>
            <a:r>
              <a:rPr lang="en-US" altLang="zh-CN" sz="1600" dirty="0">
                <a:solidFill>
                  <a:srgbClr val="FF0000"/>
                </a:solidFill>
              </a:rPr>
              <a:t>"""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user_info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000" dirty="0">
                <a:solidFill>
                  <a:srgbClr val="FF0000"/>
                </a:solidFill>
              </a:rPr>
              <a:t>'</a:t>
            </a:r>
            <a:r>
              <a:rPr lang="en-US" altLang="zh-CN" sz="2000" dirty="0" err="1">
                <a:solidFill>
                  <a:srgbClr val="FF0000"/>
                </a:solidFill>
              </a:rPr>
              <a:t>first_name</a:t>
            </a:r>
            <a:r>
              <a:rPr lang="en-US" altLang="zh-CN" sz="2000" dirty="0">
                <a:solidFill>
                  <a:srgbClr val="FF0000"/>
                </a:solidFill>
              </a:rPr>
              <a:t>'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] = first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user_info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000" dirty="0">
                <a:solidFill>
                  <a:srgbClr val="FF0000"/>
                </a:solidFill>
              </a:rPr>
              <a:t>'</a:t>
            </a:r>
            <a:r>
              <a:rPr lang="en-US" altLang="zh-CN" sz="2000" dirty="0" err="1">
                <a:solidFill>
                  <a:srgbClr val="FF0000"/>
                </a:solidFill>
              </a:rPr>
              <a:t>last_name</a:t>
            </a:r>
            <a:r>
              <a:rPr lang="en-US" altLang="zh-CN" sz="2000" dirty="0">
                <a:solidFill>
                  <a:srgbClr val="FF0000"/>
                </a:solidFill>
              </a:rPr>
              <a:t>'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] = last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return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user_info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user_profile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build_profile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'albert', '</a:t>
            </a:r>
            <a:r>
              <a:rPr lang="en-US" altLang="zh-CN" sz="2000" dirty="0" err="1">
                <a:solidFill>
                  <a:srgbClr val="FF0000"/>
                </a:solidFill>
              </a:rPr>
              <a:t>einstein</a:t>
            </a:r>
            <a:r>
              <a:rPr lang="en-US" altLang="zh-CN" sz="2000" dirty="0">
                <a:solidFill>
                  <a:srgbClr val="FF0000"/>
                </a:solidFill>
              </a:rPr>
              <a:t>',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location='</a:t>
            </a:r>
            <a:r>
              <a:rPr lang="en-US" altLang="zh-CN" sz="2000" dirty="0" err="1">
                <a:solidFill>
                  <a:srgbClr val="FF0000"/>
                </a:solidFill>
              </a:rPr>
              <a:t>princeton</a:t>
            </a:r>
            <a:r>
              <a:rPr lang="en-US" altLang="zh-CN" sz="2000" dirty="0">
                <a:solidFill>
                  <a:srgbClr val="FF0000"/>
                </a:solidFill>
              </a:rPr>
              <a:t>', field='physics'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user_profile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75820" y="4360344"/>
            <a:ext cx="7020780" cy="875432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{'location': '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princeton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  'field': 'physics',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'albert’,   '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'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einstein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315580" y="872719"/>
            <a:ext cx="205222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函数的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参数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5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11974" y="888105"/>
            <a:ext cx="6448622" cy="2613023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返回简洁的姓名。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f"{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18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full_name.title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30000"/>
              </a:lnSpc>
            </a:pPr>
            <a:endParaRPr lang="en-US" altLang="zh-CN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musician =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jimi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hendrix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print(musician)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315585" y="1941352"/>
            <a:ext cx="1832297" cy="462819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/>
              <a:t>返回简单值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315584" y="2547217"/>
            <a:ext cx="2696393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让实参变成可选的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315583" y="3077454"/>
            <a:ext cx="1508263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返回字典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44" y="3578838"/>
            <a:ext cx="2401031" cy="57024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4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315579" y="872719"/>
            <a:ext cx="2416176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函数的返回值</a:t>
            </a:r>
          </a:p>
        </p:txBody>
      </p:sp>
    </p:spTree>
    <p:extLst>
      <p:ext uri="{BB962C8B-B14F-4D97-AF65-F5344CB8AC3E}">
        <p14:creationId xmlns:p14="http://schemas.microsoft.com/office/powerpoint/2010/main" val="3336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11974" y="891480"/>
            <a:ext cx="6772658" cy="4275081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middle_name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"""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返回整洁的姓名。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f"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middle_name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f"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full_name.title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4000"/>
              </a:lnSpc>
            </a:pP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musician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jimi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hendrix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print(musician)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musician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'john', 'hooker', 'lee'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print(musician)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315585" y="1941352"/>
            <a:ext cx="1832297" cy="4628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/>
              <a:t>返回简单值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315584" y="2547217"/>
            <a:ext cx="2696393" cy="461665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让实参变成可选的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315583" y="3077454"/>
            <a:ext cx="1508263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返回字典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34" y="5550194"/>
            <a:ext cx="2632256" cy="83265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4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315579" y="872719"/>
            <a:ext cx="2416176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函数的返回值</a:t>
            </a:r>
          </a:p>
        </p:txBody>
      </p:sp>
    </p:spTree>
    <p:extLst>
      <p:ext uri="{BB962C8B-B14F-4D97-AF65-F5344CB8AC3E}">
        <p14:creationId xmlns:p14="http://schemas.microsoft.com/office/powerpoint/2010/main" val="12385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11974" y="888105"/>
            <a:ext cx="6556634" cy="2853153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build_person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返回一个字典，其中包含有关一个人的信息。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person = {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'first':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'last':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person</a:t>
            </a: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musician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build_person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jimi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hendrix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print(musician)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315585" y="1941352"/>
            <a:ext cx="1832297" cy="4628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/>
              <a:t>返回简单值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315584" y="2547217"/>
            <a:ext cx="2696393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让实参变成可选的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315583" y="3077454"/>
            <a:ext cx="1508263" cy="461665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zh-CN" altLang="en-US" sz="2400" dirty="0"/>
              <a:t>返回字典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98" y="3924589"/>
            <a:ext cx="6354311" cy="68407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4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315579" y="872719"/>
            <a:ext cx="2416176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函数的返回值</a:t>
            </a:r>
          </a:p>
        </p:txBody>
      </p:sp>
    </p:spTree>
    <p:extLst>
      <p:ext uri="{BB962C8B-B14F-4D97-AF65-F5344CB8AC3E}">
        <p14:creationId xmlns:p14="http://schemas.microsoft.com/office/powerpoint/2010/main" val="148028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311674" y="1376772"/>
            <a:ext cx="7168702" cy="5146089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返回整洁的姓名。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f"{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full_name.title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nPlease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tell me your name: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(enter 'q' at any time to quit)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input("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name: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'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input("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name: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'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get_formatted_name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print(f"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nHello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315580" y="879106"/>
            <a:ext cx="4176464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/>
              <a:t>4. 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while </a:t>
            </a:r>
            <a:r>
              <a:rPr lang="zh-CN" altLang="en-US" sz="2400" b="1" dirty="0"/>
              <a:t>循环中使用函数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258" y="1800052"/>
            <a:ext cx="4513211" cy="339314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141843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215680" y="800708"/>
            <a:ext cx="5930443" cy="47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/>
              <a:t>例</a:t>
            </a:r>
            <a:r>
              <a:rPr lang="en-US" altLang="zh-CN" sz="2400"/>
              <a:t>6-1 </a:t>
            </a:r>
            <a:r>
              <a:rPr lang="zh-CN" altLang="en-US" sz="2400"/>
              <a:t>编写函数，求任意个连续整数的和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27745" y="1412776"/>
            <a:ext cx="4500707" cy="2462213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calSum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(N=</a:t>
            </a:r>
            <a:r>
              <a:rPr lang="en-US" altLang="zh-CN" sz="2200" b="1" dirty="0">
                <a:solidFill>
                  <a:srgbClr val="80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u="sng" dirty="0">
                <a:solidFill>
                  <a:srgbClr val="000000"/>
                </a:solidFill>
                <a:latin typeface="Consolas" panose="020B0609020204030204" pitchFamily="49" charset="0"/>
              </a:rPr>
              <a:t>sum = </a:t>
            </a:r>
            <a:r>
              <a:rPr lang="en-US" altLang="zh-CN" sz="2200" u="sng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22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,N+</a:t>
            </a:r>
            <a:r>
              <a:rPr lang="en-US" altLang="zh-CN" sz="22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sum +=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i="1" dirty="0">
                <a:solidFill>
                  <a:srgbClr val="00AA00"/>
                </a:solidFill>
                <a:latin typeface="Consolas" panose="020B0609020204030204" pitchFamily="49" charset="0"/>
              </a:rPr>
              <a:t>"sum= "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,sum)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2200" dirty="0">
                <a:solidFill>
                  <a:srgbClr val="80000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calSum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  <a:endParaRPr lang="zh-CN" altLang="en-US" sz="2200" dirty="0"/>
          </a:p>
        </p:txBody>
      </p:sp>
      <p:sp>
        <p:nvSpPr>
          <p:cNvPr id="3" name="矩形 2"/>
          <p:cNvSpPr/>
          <p:nvPr/>
        </p:nvSpPr>
        <p:spPr>
          <a:xfrm>
            <a:off x="8676647" y="1635184"/>
            <a:ext cx="2495917" cy="461665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sum=  5050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8676137" y="2207179"/>
            <a:ext cx="2495917" cy="46166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calSum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8676134" y="2787315"/>
            <a:ext cx="2495916" cy="461665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sum=  55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827746" y="4041643"/>
            <a:ext cx="7344818" cy="2123658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calSum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(n1, n2):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u="sng" dirty="0">
                <a:solidFill>
                  <a:srgbClr val="000000"/>
                </a:solidFill>
                <a:latin typeface="Consolas" panose="020B0609020204030204" pitchFamily="49" charset="0"/>
              </a:rPr>
              <a:t>sum = </a:t>
            </a:r>
            <a:r>
              <a:rPr lang="en-US" altLang="zh-CN" sz="2200" u="sng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range(n1,n2+</a:t>
            </a:r>
            <a:r>
              <a:rPr lang="en-US" altLang="zh-CN" sz="2200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sum += 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sum </a:t>
            </a:r>
          </a:p>
          <a:p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i="1" dirty="0">
                <a:solidFill>
                  <a:srgbClr val="00AA00"/>
                </a:solidFill>
                <a:latin typeface="Consolas" panose="020B0609020204030204" pitchFamily="49" charset="0"/>
              </a:rPr>
              <a:t>"sum= "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calSum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i="1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i="1" dirty="0">
                <a:solidFill>
                  <a:srgbClr val="800000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zh-CN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calSum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i="1" dirty="0">
                <a:solidFill>
                  <a:srgbClr val="80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i="1" dirty="0">
                <a:solidFill>
                  <a:srgbClr val="800000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zh-CN" altLang="en-US" sz="2200" dirty="0"/>
          </a:p>
        </p:txBody>
      </p:sp>
      <p:sp>
        <p:nvSpPr>
          <p:cNvPr id="13" name="矩形 12"/>
          <p:cNvSpPr/>
          <p:nvPr/>
        </p:nvSpPr>
        <p:spPr>
          <a:xfrm>
            <a:off x="8676134" y="4660098"/>
            <a:ext cx="2506295" cy="461665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/>
              <a:t>sum=  5204</a:t>
            </a:r>
            <a:endParaRPr lang="zh-CN" altLang="en-US" sz="2400" dirty="0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15718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1" grpId="0" animBg="1"/>
      <p:bldP spid="12" grpId="0" animBg="1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7" name="AutoShape 11"/>
          <p:cNvSpPr>
            <a:spLocks noChangeArrowheads="1"/>
          </p:cNvSpPr>
          <p:nvPr/>
        </p:nvSpPr>
        <p:spPr bwMode="gray">
          <a:xfrm>
            <a:off x="3795716" y="188640"/>
            <a:ext cx="4537075" cy="508000"/>
          </a:xfrm>
          <a:prstGeom prst="roundRect">
            <a:avLst>
              <a:gd name="adj" fmla="val 24000"/>
            </a:avLst>
          </a:prstGeom>
          <a:solidFill>
            <a:srgbClr val="CCFF66"/>
          </a:solidFill>
          <a:ln w="38100" algn="ctr">
            <a:solidFill>
              <a:srgbClr val="66FF66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990033"/>
                </a:solidFill>
                <a:latin typeface="华文行楷" pitchFamily="2" charset="-122"/>
                <a:ea typeface="华文行楷" pitchFamily="2" charset="-122"/>
              </a:rPr>
              <a:t>前 课 内 容</a:t>
            </a:r>
            <a:endParaRPr lang="zh-CN" altLang="en-US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4511825" y="3140968"/>
            <a:ext cx="3104852" cy="508000"/>
          </a:xfrm>
          <a:prstGeom prst="roundRect">
            <a:avLst>
              <a:gd name="adj" fmla="val 24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990033"/>
                </a:solidFill>
                <a:latin typeface="华文行楷" pitchFamily="2" charset="-122"/>
                <a:ea typeface="华文行楷" pitchFamily="2" charset="-122"/>
              </a:rPr>
              <a:t>本课内容</a:t>
            </a:r>
            <a:endParaRPr lang="zh-CN" altLang="en-US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63752" y="980728"/>
            <a:ext cx="576064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7875" indent="-29845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4000"/>
              </a:lnSpc>
              <a:buClr>
                <a:schemeClr val="accent1"/>
              </a:buClr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．</a:t>
            </a:r>
            <a:r>
              <a:rPr lang="zh-CN" altLang="en-US" sz="2400" kern="0" dirty="0">
                <a:latin typeface="Comic Sans MS" panose="030F0702030302020204" pitchFamily="66" charset="0"/>
              </a:rPr>
              <a:t>学习了列表、字典与元组的概念与用法。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31804" y="3861048"/>
            <a:ext cx="511256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kern="0" dirty="0">
                <a:latin typeface="Comic Sans MS" panose="030F0702030302020204" pitchFamily="66" charset="0"/>
              </a:rPr>
              <a:t>了解函数的概念与用法；</a:t>
            </a:r>
            <a:endParaRPr lang="en-US" altLang="zh-CN" kern="0" dirty="0">
              <a:latin typeface="Comic Sans MS" panose="030F0702030302020204" pitchFamily="66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kern="0" dirty="0">
                <a:latin typeface="Comic Sans MS" panose="030F0702030302020204" pitchFamily="66" charset="0"/>
              </a:rPr>
              <a:t>了解文件与异常的概念与用法；</a:t>
            </a:r>
            <a:endParaRPr lang="en-US" altLang="zh-CN" kern="0" dirty="0">
              <a:latin typeface="Comic Sans MS" panose="030F0702030302020204" pitchFamily="66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kern="0" dirty="0">
                <a:latin typeface="Comic Sans MS" panose="030F0702030302020204" pitchFamily="66" charset="0"/>
              </a:rPr>
              <a:t>了解类的概念与用法。</a:t>
            </a:r>
            <a:endParaRPr lang="en-US" altLang="zh-CN" kern="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kern="0" dirty="0">
              <a:latin typeface="Comic Sans MS" panose="030F0702030302020204" pitchFamily="66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endParaRPr lang="en-US" altLang="zh-CN" kern="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kern="0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3708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221837" y="800708"/>
            <a:ext cx="776455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6-2 </a:t>
            </a:r>
            <a:r>
              <a:rPr lang="en-US" altLang="en-US" sz="2400" kern="0" dirty="0">
                <a:solidFill>
                  <a:srgbClr val="FF0000"/>
                </a:solidFill>
                <a:latin typeface="黑体" panose="02010609060101010101" pitchFamily="49" charset="-122"/>
              </a:rPr>
              <a:t>(1)</a:t>
            </a:r>
            <a:r>
              <a:rPr lang="zh-CN" altLang="en-US" sz="2400" kern="0" dirty="0">
                <a:solidFill>
                  <a:srgbClr val="FF0000"/>
                </a:solidFill>
                <a:latin typeface="黑体" panose="02010609060101010101" pitchFamily="49" charset="-122"/>
              </a:rPr>
              <a:t>找出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</a:rPr>
              <a:t>2—100</a:t>
            </a:r>
            <a:r>
              <a:rPr lang="zh-CN" altLang="en-US" sz="2400" kern="0" dirty="0">
                <a:solidFill>
                  <a:srgbClr val="FF0000"/>
                </a:solidFill>
                <a:latin typeface="黑体" panose="02010609060101010101" pitchFamily="49" charset="-122"/>
              </a:rPr>
              <a:t>中所有的素数。</a:t>
            </a:r>
            <a:endParaRPr lang="en-US" altLang="en-US" sz="2400" kern="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en-US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(2)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找出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2—100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中所有的孪生素数。孪生素数是指相差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的素数对，如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3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5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5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7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11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13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等。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  <a:p>
            <a:pPr>
              <a:lnSpc>
                <a:spcPct val="115000"/>
              </a:lnSpc>
              <a:buNone/>
            </a:pPr>
            <a:r>
              <a:rPr lang="en-US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(3)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将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4—20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中所有的偶数分解成两个素数的和。例如，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6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3+3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8=3+5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10=3+7</a:t>
            </a:r>
            <a:r>
              <a:rPr lang="zh-CN" altLang="en-US" sz="24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。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1857" y="2924941"/>
            <a:ext cx="5832648" cy="34778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prime(n):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,n):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 %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AA00"/>
                </a:solidFill>
                <a:latin typeface="Consolas" panose="020B0609020204030204" pitchFamily="49" charset="0"/>
              </a:rPr>
              <a:t>{}</a:t>
            </a:r>
            <a:r>
              <a:rPr lang="zh-CN" altLang="en-US" sz="2000" b="1" dirty="0">
                <a:solidFill>
                  <a:srgbClr val="00AA00"/>
                </a:solidFill>
                <a:latin typeface="Consolas" panose="020B0609020204030204" pitchFamily="49" charset="0"/>
              </a:rPr>
              <a:t>以内的素数有：</a:t>
            </a:r>
            <a:r>
              <a:rPr lang="en-US" altLang="zh-CN" sz="20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.format(N))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prime(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AA00"/>
                </a:solidFill>
                <a:latin typeface="Consolas" panose="020B0609020204030204" pitchFamily="49" charset="0"/>
              </a:rPr>
              <a:t>{:^4}</a:t>
            </a:r>
            <a:r>
              <a:rPr lang="en-US" altLang="zh-CN" sz="20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),end= </a:t>
            </a:r>
            <a:r>
              <a:rPr lang="en-US" altLang="zh-CN" sz="20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''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9264352" y="2953744"/>
            <a:ext cx="2520280" cy="2362891"/>
          </a:xfrm>
          <a:prstGeom prst="rect">
            <a:avLst/>
          </a:prstGeom>
          <a:solidFill>
            <a:srgbClr val="FFCCFF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/>
              <a:t>100</a:t>
            </a:r>
            <a:r>
              <a:rPr lang="zh-CN" altLang="en-US" sz="2000"/>
              <a:t>以内的素数有：</a:t>
            </a:r>
          </a:p>
          <a:p>
            <a:pPr>
              <a:lnSpc>
                <a:spcPct val="125000"/>
              </a:lnSpc>
            </a:pPr>
            <a:r>
              <a:rPr lang="zh-CN" altLang="en-US" sz="2000"/>
              <a:t> </a:t>
            </a:r>
            <a:r>
              <a:rPr lang="en-US" altLang="zh-CN" sz="2000"/>
              <a:t>2   3   5   7   11  13  17  19  23  29  31  37  41  43  47  53  59  61  67  71  73  79  83  89  97 </a:t>
            </a:r>
            <a:endParaRPr lang="zh-CN" altLang="en-US" sz="2000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399574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"/>
          <p:cNvSpPr txBox="1">
            <a:spLocks noChangeArrowheads="1"/>
          </p:cNvSpPr>
          <p:nvPr/>
        </p:nvSpPr>
        <p:spPr bwMode="auto">
          <a:xfrm>
            <a:off x="3206092" y="836715"/>
            <a:ext cx="52301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递归：一个函数调用了它自己。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206092" y="3255370"/>
            <a:ext cx="3790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例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6-13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递归方法求阶乘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194834" y="1403792"/>
            <a:ext cx="7761706" cy="177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递归必须包括两个主要部分：</a:t>
            </a:r>
            <a:endParaRPr lang="en-US" altLang="zh-CN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①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终止条件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。表示递归的结束条件，用于返回函数值；</a:t>
            </a:r>
            <a:endParaRPr lang="en-US" altLang="zh-CN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②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递归步骤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。递归步骤把第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步的函数与第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步的函数</a:t>
            </a:r>
            <a:endParaRPr lang="en-US" altLang="zh-CN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关联。</a:t>
            </a:r>
          </a:p>
        </p:txBody>
      </p:sp>
      <p:sp>
        <p:nvSpPr>
          <p:cNvPr id="10" name="矩形 9"/>
          <p:cNvSpPr/>
          <p:nvPr/>
        </p:nvSpPr>
        <p:spPr>
          <a:xfrm>
            <a:off x="3395700" y="3792226"/>
            <a:ext cx="5647418" cy="25545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def fact(n):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if n == 1: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1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n * fact(n-1)</a:t>
            </a:r>
          </a:p>
          <a:p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in range(1, 9+1):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print("{}! = ".format(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), fact(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120" y="3829084"/>
            <a:ext cx="1696665" cy="251624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9" name="AutoShape 11">
            <a:extLst>
              <a:ext uri="{FF2B5EF4-FFF2-40B4-BE49-F238E27FC236}">
                <a16:creationId xmlns:a16="http://schemas.microsoft.com/office/drawing/2014/main" id="{3391B935-4D08-48A1-80FB-5F62F9E54E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236623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206802" y="836715"/>
            <a:ext cx="7390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递归：例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6-14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递归方法求斐波拉契数列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416187"/>
              </p:ext>
            </p:extLst>
          </p:nvPr>
        </p:nvGraphicFramePr>
        <p:xfrm>
          <a:off x="4665431" y="1334384"/>
          <a:ext cx="3185501" cy="93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1434960" imgH="419040" progId="Equation.DSMT4">
                  <p:embed/>
                </p:oleObj>
              </mc:Choice>
              <mc:Fallback>
                <p:oleObj name="Equation" r:id="rId4" imgW="143496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5431" y="1334384"/>
                        <a:ext cx="3185501" cy="930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/>
          <a:srcRect t="65345" r="36263"/>
          <a:stretch/>
        </p:blipFill>
        <p:spPr>
          <a:xfrm>
            <a:off x="3654568" y="5049180"/>
            <a:ext cx="6512632" cy="126014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3598516" y="2379650"/>
            <a:ext cx="6624736" cy="255454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fibo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(n):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if n == 1 or n == 2: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1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fibo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(n-1)+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fibo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(n-2)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in range(1, 20+1):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print("{:&gt;6} ".format(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fibo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end='' if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% 5 != 0 else "\n")</a:t>
            </a:r>
            <a:endParaRPr lang="zh-CN" altLang="en-US" sz="2000" dirty="0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3478CC2-ABE7-43B4-82B8-99F213EA41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915081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97903" y="1592796"/>
            <a:ext cx="7200800" cy="1890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    将函数存储在称为模块的独立文件中，再将模块导入 到主程序中。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    import </a:t>
            </a:r>
            <a:r>
              <a:rPr lang="zh-CN" altLang="en-US" sz="2400" dirty="0"/>
              <a:t>语句允许在当前运行的程序文件中使用模块中的代码。</a:t>
            </a:r>
          </a:p>
        </p:txBody>
      </p:sp>
      <p:sp>
        <p:nvSpPr>
          <p:cNvPr id="6" name="矩形 5"/>
          <p:cNvSpPr/>
          <p:nvPr/>
        </p:nvSpPr>
        <p:spPr>
          <a:xfrm>
            <a:off x="3513300" y="3686140"/>
            <a:ext cx="7200800" cy="96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    创建模块。模块是扩展名为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py</a:t>
            </a:r>
            <a:r>
              <a:rPr lang="zh-CN" altLang="en-US" sz="2400" dirty="0"/>
              <a:t>的文件，包含要导入到程序中的代码。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215680" y="836715"/>
            <a:ext cx="3681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6. </a:t>
            </a:r>
            <a:r>
              <a:rPr lang="zh-CN" altLang="en-US" sz="2400" dirty="0"/>
              <a:t>将函数存储在模块中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7D7C130B-8686-41CF-9FE9-54C72DDE8F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278521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20327" y="906646"/>
            <a:ext cx="4788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(1). </a:t>
            </a:r>
            <a:r>
              <a:rPr lang="zh-CN" altLang="en-US" sz="2400" b="1" dirty="0"/>
              <a:t>导入整个模块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3413511" y="3780372"/>
            <a:ext cx="4788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(4). </a:t>
            </a:r>
            <a:r>
              <a:rPr lang="zh-CN" altLang="en-US" sz="2400" b="1" dirty="0"/>
              <a:t>导入特定的函数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3395700" y="4764427"/>
            <a:ext cx="4788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(5). 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as </a:t>
            </a:r>
            <a:r>
              <a:rPr lang="zh-CN" altLang="en-US" sz="2400" b="1" dirty="0"/>
              <a:t>给函数指定别名</a:t>
            </a:r>
          </a:p>
        </p:txBody>
      </p:sp>
      <p:sp>
        <p:nvSpPr>
          <p:cNvPr id="10" name="矩形 9"/>
          <p:cNvSpPr/>
          <p:nvPr/>
        </p:nvSpPr>
        <p:spPr>
          <a:xfrm>
            <a:off x="3413511" y="2816932"/>
            <a:ext cx="4788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(3). 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as </a:t>
            </a:r>
            <a:r>
              <a:rPr lang="zh-CN" altLang="en-US" sz="2400" b="1" dirty="0"/>
              <a:t>给模块指定别名</a:t>
            </a:r>
          </a:p>
        </p:txBody>
      </p:sp>
      <p:sp>
        <p:nvSpPr>
          <p:cNvPr id="11" name="矩形 10"/>
          <p:cNvSpPr/>
          <p:nvPr/>
        </p:nvSpPr>
        <p:spPr>
          <a:xfrm>
            <a:off x="3384323" y="1815882"/>
            <a:ext cx="4788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(2). </a:t>
            </a:r>
            <a:r>
              <a:rPr lang="zh-CN" altLang="en-US" sz="2400" b="1" dirty="0"/>
              <a:t>导入模块中的所有函数</a:t>
            </a:r>
          </a:p>
        </p:txBody>
      </p:sp>
      <p:sp>
        <p:nvSpPr>
          <p:cNvPr id="12" name="矩形 11"/>
          <p:cNvSpPr/>
          <p:nvPr/>
        </p:nvSpPr>
        <p:spPr>
          <a:xfrm>
            <a:off x="4544930" y="1381082"/>
            <a:ext cx="4788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import</a:t>
            </a:r>
            <a:r>
              <a:rPr lang="en-US" altLang="zh-CN" sz="2000" dirty="0"/>
              <a:t> Class4_funcmodel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4572455" y="4286502"/>
            <a:ext cx="5292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from</a:t>
            </a:r>
            <a:r>
              <a:rPr lang="en-US" altLang="zh-CN" sz="2000" dirty="0"/>
              <a:t> Class4_funcmodel </a:t>
            </a:r>
            <a:r>
              <a:rPr lang="en-US" altLang="zh-CN" sz="2000" b="1" dirty="0">
                <a:solidFill>
                  <a:srgbClr val="FF0000"/>
                </a:solidFill>
              </a:rPr>
              <a:t>import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make_pizza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580934" y="5258610"/>
            <a:ext cx="6159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from</a:t>
            </a:r>
            <a:r>
              <a:rPr lang="en-US" altLang="zh-CN" sz="2000" dirty="0"/>
              <a:t> Class4_funcmodel </a:t>
            </a:r>
            <a:r>
              <a:rPr lang="en-US" altLang="zh-CN" sz="2000" b="1" dirty="0">
                <a:solidFill>
                  <a:srgbClr val="FF0000"/>
                </a:solidFill>
              </a:rPr>
              <a:t>import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make_pizza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mp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551813" y="3307941"/>
            <a:ext cx="5853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import</a:t>
            </a:r>
            <a:r>
              <a:rPr lang="en-US" altLang="zh-CN" sz="2000" dirty="0"/>
              <a:t> Class4_funcmodel </a:t>
            </a:r>
            <a:r>
              <a:rPr lang="en-US" altLang="zh-CN" sz="2000" b="1" dirty="0">
                <a:solidFill>
                  <a:srgbClr val="FF0000"/>
                </a:solidFill>
              </a:rPr>
              <a:t>as</a:t>
            </a:r>
            <a:r>
              <a:rPr lang="en-US" altLang="zh-CN" sz="2000" dirty="0"/>
              <a:t> p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4567245" y="2312876"/>
            <a:ext cx="4685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from</a:t>
            </a:r>
            <a:r>
              <a:rPr lang="en-US" altLang="zh-CN" sz="2000" dirty="0"/>
              <a:t> Class4_funcmodel </a:t>
            </a:r>
            <a:r>
              <a:rPr lang="en-US" altLang="zh-CN" sz="2000" b="1" dirty="0">
                <a:solidFill>
                  <a:srgbClr val="FF0000"/>
                </a:solidFill>
              </a:rPr>
              <a:t>import</a:t>
            </a:r>
            <a:r>
              <a:rPr lang="en-US" altLang="zh-CN" sz="2000" dirty="0"/>
              <a:t>  </a:t>
            </a:r>
            <a:r>
              <a:rPr lang="en-US" altLang="zh-CN" sz="2000" b="1" dirty="0"/>
              <a:t>*</a:t>
            </a:r>
            <a:endParaRPr lang="zh-CN" altLang="en-US" sz="2000" b="1" dirty="0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BF449617-BF8D-4BF7-8BF0-EA354FD896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285205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63652" y="764707"/>
            <a:ext cx="83169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练习</a:t>
            </a:r>
            <a:r>
              <a:rPr lang="en-US" altLang="zh-CN" sz="2000" dirty="0"/>
              <a:t>6-15</a:t>
            </a:r>
            <a:r>
              <a:rPr lang="zh-CN" altLang="en-US" sz="2000" dirty="0"/>
              <a:t>：打印模型 　将示例</a:t>
            </a:r>
            <a:r>
              <a:rPr lang="en-US" altLang="zh-CN" sz="2000" dirty="0"/>
              <a:t>printing_models.py</a:t>
            </a:r>
            <a:r>
              <a:rPr lang="zh-CN" altLang="en-US" sz="2000" dirty="0"/>
              <a:t>中的函数放在一个名为</a:t>
            </a:r>
            <a:r>
              <a:rPr lang="en-US" altLang="zh-CN" sz="2000" dirty="0"/>
              <a:t>Class4_funcmodel.py</a:t>
            </a:r>
            <a:r>
              <a:rPr lang="zh-CN" altLang="en-US" sz="2000" dirty="0"/>
              <a:t>的文件中。在</a:t>
            </a:r>
            <a:r>
              <a:rPr lang="en-US" altLang="zh-CN" sz="2000" dirty="0"/>
              <a:t>printing_models.py</a:t>
            </a:r>
            <a:r>
              <a:rPr lang="zh-CN" altLang="en-US" sz="2000" dirty="0"/>
              <a:t>的开头编写一条</a:t>
            </a:r>
            <a:r>
              <a:rPr lang="en-US" altLang="zh-CN" sz="2000" dirty="0"/>
              <a:t>import </a:t>
            </a:r>
            <a:r>
              <a:rPr lang="zh-CN" altLang="en-US" sz="2000" dirty="0"/>
              <a:t>语句，并修改该文件以使用导入的函数。</a:t>
            </a:r>
          </a:p>
        </p:txBody>
      </p:sp>
      <p:sp>
        <p:nvSpPr>
          <p:cNvPr id="16" name="矩形 15"/>
          <p:cNvSpPr/>
          <p:nvPr/>
        </p:nvSpPr>
        <p:spPr>
          <a:xfrm>
            <a:off x="3287688" y="4894128"/>
            <a:ext cx="7885924" cy="1631216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import Class4_funcmodel as pf </a:t>
            </a:r>
          </a:p>
          <a:p>
            <a:r>
              <a:rPr lang="en-US" altLang="zh-CN" sz="2000" b="1" dirty="0" err="1"/>
              <a:t>unprinted_designs</a:t>
            </a:r>
            <a:r>
              <a:rPr lang="en-US" altLang="zh-CN" sz="2000" b="1" dirty="0"/>
              <a:t> = [</a:t>
            </a:r>
            <a:r>
              <a:rPr lang="en-US" altLang="zh-CN" sz="1600" b="1" dirty="0">
                <a:solidFill>
                  <a:srgbClr val="FF0000"/>
                </a:solidFill>
              </a:rPr>
              <a:t>‘</a:t>
            </a:r>
            <a:r>
              <a:rPr lang="en-US" altLang="zh-CN" sz="1600" b="1" dirty="0" err="1">
                <a:solidFill>
                  <a:srgbClr val="FF0000"/>
                </a:solidFill>
              </a:rPr>
              <a:t>Iphone</a:t>
            </a:r>
            <a:r>
              <a:rPr lang="en-US" altLang="zh-CN" sz="1600" b="1" dirty="0">
                <a:solidFill>
                  <a:srgbClr val="FF0000"/>
                </a:solidFill>
              </a:rPr>
              <a:t> case', 'robot pendant', 'dodecahedron'</a:t>
            </a:r>
            <a:r>
              <a:rPr lang="en-US" altLang="zh-CN" sz="2000" b="1" dirty="0"/>
              <a:t>] </a:t>
            </a:r>
          </a:p>
          <a:p>
            <a:r>
              <a:rPr lang="en-US" altLang="zh-CN" sz="2000" b="1" dirty="0" err="1"/>
              <a:t>completed_models</a:t>
            </a:r>
            <a:r>
              <a:rPr lang="en-US" altLang="zh-CN" sz="2000" b="1" dirty="0"/>
              <a:t> = [] </a:t>
            </a:r>
          </a:p>
          <a:p>
            <a:r>
              <a:rPr lang="en-US" altLang="zh-CN" sz="2000" b="1" dirty="0" err="1"/>
              <a:t>pf.</a:t>
            </a:r>
            <a:r>
              <a:rPr lang="en-US" altLang="zh-CN" sz="2000" b="1" dirty="0" err="1">
                <a:solidFill>
                  <a:srgbClr val="C00000"/>
                </a:solidFill>
              </a:rPr>
              <a:t>print_models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unprinted_designs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completed_models</a:t>
            </a:r>
            <a:r>
              <a:rPr lang="en-US" altLang="zh-CN" sz="2000" b="1" dirty="0"/>
              <a:t>) </a:t>
            </a:r>
          </a:p>
          <a:p>
            <a:r>
              <a:rPr lang="en-US" altLang="zh-CN" sz="2000" b="1" dirty="0" err="1"/>
              <a:t>pf.</a:t>
            </a:r>
            <a:r>
              <a:rPr lang="en-US" altLang="zh-CN" sz="2000" b="1" dirty="0" err="1">
                <a:solidFill>
                  <a:srgbClr val="C00000"/>
                </a:solidFill>
              </a:rPr>
              <a:t>show_completed_models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completed_models</a:t>
            </a:r>
            <a:r>
              <a:rPr lang="en-US" altLang="zh-CN" sz="2000" b="1" dirty="0"/>
              <a:t>)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3288735" y="1771474"/>
            <a:ext cx="7885924" cy="310854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Class4_funcmodel.py</a:t>
            </a:r>
          </a:p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def </a:t>
            </a:r>
            <a:r>
              <a:rPr lang="en-US" altLang="zh-CN" sz="1600" b="1" dirty="0" err="1">
                <a:solidFill>
                  <a:srgbClr val="FF0000"/>
                </a:solidFill>
              </a:rPr>
              <a:t>print_models</a:t>
            </a:r>
            <a:r>
              <a:rPr lang="en-US" altLang="zh-CN" sz="1600" b="1" dirty="0"/>
              <a:t>(</a:t>
            </a:r>
            <a:r>
              <a:rPr lang="en-US" altLang="zh-CN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unprinted_designs</a:t>
            </a:r>
            <a:r>
              <a:rPr lang="en-US" altLang="zh-CN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completed_models</a:t>
            </a:r>
            <a:r>
              <a:rPr lang="en-US" altLang="zh-CN" sz="1600" b="1" dirty="0"/>
              <a:t>): </a:t>
            </a:r>
          </a:p>
          <a:p>
            <a:r>
              <a:rPr lang="en-US" altLang="zh-CN" sz="1600" b="1" dirty="0"/>
              <a:t>    while </a:t>
            </a:r>
            <a:r>
              <a:rPr lang="en-US" altLang="zh-CN" sz="1600" b="1" dirty="0" err="1"/>
              <a:t>unprinted_designs</a:t>
            </a:r>
            <a:r>
              <a:rPr lang="en-US" altLang="zh-CN" sz="1600" b="1" dirty="0"/>
              <a:t>: </a:t>
            </a:r>
          </a:p>
          <a:p>
            <a:r>
              <a:rPr lang="en-US" altLang="zh-CN" sz="1600" b="1" dirty="0"/>
              <a:t>        </a:t>
            </a:r>
            <a:r>
              <a:rPr lang="en-US" altLang="zh-CN" sz="1600" b="1" dirty="0" err="1"/>
              <a:t>current_design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unprinted_designs.pop</a:t>
            </a:r>
            <a:r>
              <a:rPr lang="en-US" altLang="zh-CN" sz="1600" b="1" dirty="0"/>
              <a:t>() </a:t>
            </a:r>
          </a:p>
          <a:p>
            <a:r>
              <a:rPr lang="en-US" altLang="zh-CN" sz="1600" b="1" dirty="0"/>
              <a:t>    # </a:t>
            </a:r>
            <a:r>
              <a:rPr lang="zh-CN" altLang="en-US" sz="1600" b="1" dirty="0"/>
              <a:t>模拟根据设计制作</a:t>
            </a:r>
            <a:r>
              <a:rPr lang="en-US" altLang="zh-CN" sz="1600" b="1" dirty="0"/>
              <a:t>3D</a:t>
            </a:r>
            <a:r>
              <a:rPr lang="zh-CN" altLang="en-US" sz="1600" b="1" dirty="0"/>
              <a:t>打印模型的过程。 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print(</a:t>
            </a:r>
            <a:r>
              <a:rPr lang="en-US" altLang="zh-CN" sz="1600" b="1" dirty="0" err="1"/>
              <a:t>f</a:t>
            </a:r>
            <a:r>
              <a:rPr lang="en-US" altLang="zh-CN" sz="1600" b="1" dirty="0" err="1">
                <a:solidFill>
                  <a:srgbClr val="C00000"/>
                </a:solidFill>
              </a:rPr>
              <a:t>"Printing</a:t>
            </a:r>
            <a:r>
              <a:rPr lang="en-US" altLang="zh-CN" sz="1600" b="1" dirty="0">
                <a:solidFill>
                  <a:srgbClr val="C00000"/>
                </a:solidFill>
              </a:rPr>
              <a:t> model</a:t>
            </a:r>
            <a:r>
              <a:rPr lang="en-US" altLang="zh-CN" sz="1600" b="1" dirty="0"/>
              <a:t>: {</a:t>
            </a:r>
            <a:r>
              <a:rPr lang="en-US" altLang="zh-CN" sz="1600" b="1" dirty="0" err="1"/>
              <a:t>current_design</a:t>
            </a:r>
            <a:r>
              <a:rPr lang="en-US" altLang="zh-CN" sz="1600" b="1" dirty="0"/>
              <a:t>}</a:t>
            </a:r>
            <a:r>
              <a:rPr lang="en-US" altLang="zh-CN" sz="1600" b="1" dirty="0">
                <a:solidFill>
                  <a:srgbClr val="C00000"/>
                </a:solidFill>
              </a:rPr>
              <a:t>"</a:t>
            </a:r>
            <a:r>
              <a:rPr lang="en-US" altLang="zh-CN" sz="1600" b="1" dirty="0"/>
              <a:t>) </a:t>
            </a:r>
          </a:p>
          <a:p>
            <a:r>
              <a:rPr lang="en-US" altLang="zh-CN" sz="1600" b="1" dirty="0"/>
              <a:t>    </a:t>
            </a:r>
            <a:r>
              <a:rPr lang="en-US" altLang="zh-CN" sz="1600" b="1" dirty="0" err="1"/>
              <a:t>completed_models.append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current_design</a:t>
            </a:r>
            <a:r>
              <a:rPr lang="en-US" altLang="zh-CN" sz="1600" b="1" dirty="0"/>
              <a:t>)</a:t>
            </a:r>
          </a:p>
          <a:p>
            <a:r>
              <a:rPr lang="en-US" altLang="zh-CN" sz="1600" b="1" dirty="0"/>
              <a:t>    </a:t>
            </a:r>
          </a:p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</a:rPr>
              <a:t>show_completed_models</a:t>
            </a:r>
            <a:r>
              <a:rPr lang="en-US" altLang="zh-CN" sz="1600" b="1" dirty="0"/>
              <a:t>(</a:t>
            </a:r>
            <a:r>
              <a:rPr lang="en-US" altLang="zh-CN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completed_models</a:t>
            </a:r>
            <a:r>
              <a:rPr lang="en-US" altLang="zh-CN" sz="1600" b="1" dirty="0"/>
              <a:t>): </a:t>
            </a:r>
          </a:p>
          <a:p>
            <a:r>
              <a:rPr lang="en-US" altLang="zh-CN" sz="1600" b="1" dirty="0"/>
              <a:t>    print(</a:t>
            </a:r>
            <a:r>
              <a:rPr lang="en-US" altLang="zh-CN" sz="1600" b="1" dirty="0">
                <a:solidFill>
                  <a:srgbClr val="C00000"/>
                </a:solidFill>
              </a:rPr>
              <a:t>"\</a:t>
            </a:r>
            <a:r>
              <a:rPr lang="en-US" altLang="zh-CN" sz="1600" b="1" dirty="0" err="1">
                <a:solidFill>
                  <a:srgbClr val="C00000"/>
                </a:solidFill>
              </a:rPr>
              <a:t>nThe</a:t>
            </a:r>
            <a:r>
              <a:rPr lang="en-US" altLang="zh-CN" sz="1600" b="1" dirty="0">
                <a:solidFill>
                  <a:srgbClr val="C00000"/>
                </a:solidFill>
              </a:rPr>
              <a:t> following models have been printed:"</a:t>
            </a:r>
            <a:r>
              <a:rPr lang="en-US" altLang="zh-CN" sz="1600" b="1" dirty="0"/>
              <a:t>) </a:t>
            </a:r>
          </a:p>
          <a:p>
            <a:r>
              <a:rPr lang="en-US" altLang="zh-CN" sz="1600" b="1" dirty="0"/>
              <a:t>    for </a:t>
            </a:r>
            <a:r>
              <a:rPr lang="en-US" altLang="zh-CN" sz="1600" b="1" dirty="0" err="1"/>
              <a:t>completed_model</a:t>
            </a:r>
            <a:r>
              <a:rPr lang="en-US" altLang="zh-CN" sz="1600" b="1" dirty="0"/>
              <a:t> in </a:t>
            </a:r>
            <a:r>
              <a:rPr lang="en-US" altLang="zh-CN" sz="1600" b="1" dirty="0" err="1"/>
              <a:t>completed_models</a:t>
            </a:r>
            <a:r>
              <a:rPr lang="en-US" altLang="zh-CN" sz="1600" b="1" dirty="0"/>
              <a:t>: </a:t>
            </a:r>
          </a:p>
          <a:p>
            <a:r>
              <a:rPr lang="en-US" altLang="zh-CN" sz="1600" b="1" dirty="0"/>
              <a:t>        print(</a:t>
            </a:r>
            <a:r>
              <a:rPr lang="en-US" altLang="zh-CN" sz="1600" b="1" dirty="0" err="1"/>
              <a:t>completed_model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4881F12A-AB36-4270-B599-E0C6DD803D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1844198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783632" y="836713"/>
            <a:ext cx="8856984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练习</a:t>
            </a:r>
            <a:r>
              <a:rPr lang="en-US" altLang="zh-CN" sz="2400" dirty="0"/>
              <a:t>4-1</a:t>
            </a:r>
            <a:r>
              <a:rPr lang="zh-CN" altLang="en-US" sz="2400" dirty="0"/>
              <a:t>：练习</a:t>
            </a:r>
            <a:r>
              <a:rPr lang="en-US" altLang="zh-CN" sz="2400" dirty="0"/>
              <a:t>1</a:t>
            </a:r>
            <a:r>
              <a:rPr lang="zh-CN" altLang="en-US" sz="2400" dirty="0"/>
              <a:t>：城市名 　编写一个名为</a:t>
            </a:r>
            <a:r>
              <a:rPr lang="en-US" altLang="zh-CN" sz="2400" dirty="0" err="1"/>
              <a:t>city_country</a:t>
            </a:r>
            <a:r>
              <a:rPr lang="en-US" altLang="zh-CN" sz="2400" dirty="0"/>
              <a:t>() </a:t>
            </a:r>
            <a:r>
              <a:rPr lang="zh-CN" altLang="en-US" sz="2400" dirty="0"/>
              <a:t>的函数，它接受城市的名称及其所属的国家。这个函数应返回一个格式类似于下面的字符串：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 </a:t>
            </a:r>
            <a:r>
              <a:rPr lang="en-US" altLang="zh-CN" sz="2400" dirty="0"/>
              <a:t>"</a:t>
            </a:r>
            <a:r>
              <a:rPr lang="zh-CN" altLang="en-US" sz="2400" dirty="0"/>
              <a:t>成都 </a:t>
            </a:r>
            <a:r>
              <a:rPr lang="en-US" altLang="zh-CN" sz="2400" dirty="0"/>
              <a:t>is in </a:t>
            </a:r>
            <a:r>
              <a:rPr lang="zh-CN" altLang="en-US" sz="2400" dirty="0"/>
              <a:t>中国</a:t>
            </a:r>
            <a:r>
              <a:rPr lang="en-US" altLang="zh-CN" sz="2400" dirty="0"/>
              <a:t>"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至少使用三个城市国家对来调用这个函数，并打印它返回的值。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练习</a:t>
            </a:r>
            <a:r>
              <a:rPr lang="en-US" altLang="zh-CN" sz="2400" dirty="0"/>
              <a:t>4-3</a:t>
            </a:r>
            <a:r>
              <a:rPr lang="zh-CN" altLang="en-US" sz="2400" dirty="0"/>
              <a:t>：编写一个函数，简单模拟微信发红包算法。函数有两个参数：</a:t>
            </a:r>
          </a:p>
          <a:p>
            <a:pPr>
              <a:spcBef>
                <a:spcPts val="600"/>
              </a:spcBef>
            </a:pPr>
            <a:r>
              <a:rPr lang="zh-CN" altLang="en-US" sz="2400" dirty="0"/>
              <a:t>一个参数表示红包总金额，默认值为</a:t>
            </a:r>
            <a:r>
              <a:rPr lang="en-US" altLang="zh-CN" sz="2400" dirty="0"/>
              <a:t>100</a:t>
            </a:r>
            <a:r>
              <a:rPr lang="zh-CN" altLang="en-US" sz="2400" dirty="0"/>
              <a:t>；另一个参数表示红包数量，默认值为</a:t>
            </a:r>
            <a:r>
              <a:rPr lang="en-US" altLang="zh-CN" sz="2400" dirty="0"/>
              <a:t>15</a:t>
            </a:r>
            <a:r>
              <a:rPr lang="zh-CN" altLang="en-US" sz="2400" dirty="0"/>
              <a:t>。所有随机产生的红包金额</a:t>
            </a:r>
            <a:r>
              <a:rPr lang="en-US" altLang="zh-CN" sz="2400" dirty="0"/>
              <a:t>(</a:t>
            </a:r>
            <a:r>
              <a:rPr lang="zh-CN" altLang="en-US" sz="2400" dirty="0"/>
              <a:t>保留两位小数</a:t>
            </a:r>
            <a:r>
              <a:rPr lang="en-US" altLang="zh-CN" sz="2400" dirty="0"/>
              <a:t>)</a:t>
            </a:r>
            <a:r>
              <a:rPr lang="zh-CN" altLang="en-US" sz="2400" dirty="0"/>
              <a:t>存放在一个列表</a:t>
            </a:r>
            <a:r>
              <a:rPr lang="en-US" altLang="zh-CN" sz="2400" dirty="0"/>
              <a:t>(</a:t>
            </a:r>
            <a:r>
              <a:rPr lang="zh-CN" altLang="en-US" sz="2400" dirty="0"/>
              <a:t>同时作为函数的返回值</a:t>
            </a:r>
            <a:r>
              <a:rPr lang="en-US" altLang="zh-CN" sz="2400" dirty="0"/>
              <a:t>)</a:t>
            </a:r>
            <a:r>
              <a:rPr lang="zh-CN" altLang="en-US" sz="2400" dirty="0"/>
              <a:t>中，单个红包金额最少为</a:t>
            </a:r>
            <a:r>
              <a:rPr lang="en-US" altLang="zh-CN" sz="2400" dirty="0"/>
              <a:t>0.01</a:t>
            </a:r>
            <a:r>
              <a:rPr lang="zh-CN" altLang="en-US" sz="2400" dirty="0"/>
              <a:t>元，所有红包金额之和应等于红包总金额。在主程序中测试该函数，并思考，如何设计出更公平的发红包算法。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655840" y="188640"/>
            <a:ext cx="3455244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0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783632" y="836712"/>
            <a:ext cx="88929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练习</a:t>
            </a:r>
            <a:r>
              <a:rPr lang="en-US" altLang="zh-CN" sz="2400" dirty="0"/>
              <a:t>4-1</a:t>
            </a:r>
            <a:r>
              <a:rPr lang="zh-CN" altLang="en-US" sz="2400" dirty="0"/>
              <a:t>：练习</a:t>
            </a:r>
            <a:r>
              <a:rPr lang="en-US" altLang="zh-CN" sz="2400" dirty="0"/>
              <a:t>1</a:t>
            </a:r>
            <a:r>
              <a:rPr lang="zh-CN" altLang="en-US" sz="2400" dirty="0"/>
              <a:t>：城市名 　编写一个名为</a:t>
            </a:r>
            <a:r>
              <a:rPr lang="en-US" altLang="zh-CN" sz="2400" dirty="0" err="1"/>
              <a:t>city_country</a:t>
            </a:r>
            <a:r>
              <a:rPr lang="en-US" altLang="zh-CN" sz="2400" dirty="0"/>
              <a:t>() </a:t>
            </a:r>
            <a:r>
              <a:rPr lang="zh-CN" altLang="en-US" sz="2400" dirty="0"/>
              <a:t>的函数，它接受城市的名称及其所属的国家。这个函数应返回一个格式类似于下面的字符串：</a:t>
            </a:r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"</a:t>
            </a:r>
            <a:r>
              <a:rPr lang="zh-CN" altLang="en-US" sz="2400" dirty="0"/>
              <a:t>成都 </a:t>
            </a:r>
            <a:r>
              <a:rPr lang="en-US" altLang="zh-CN" sz="2400" dirty="0"/>
              <a:t>is in </a:t>
            </a:r>
            <a:r>
              <a:rPr lang="zh-CN" altLang="en-US" sz="2400" dirty="0"/>
              <a:t>中国</a:t>
            </a:r>
            <a:r>
              <a:rPr lang="en-US" altLang="zh-CN" sz="2400" dirty="0"/>
              <a:t>"</a:t>
            </a:r>
          </a:p>
          <a:p>
            <a:r>
              <a:rPr lang="zh-CN" altLang="en-US" sz="2400" dirty="0"/>
              <a:t>至少使用三个城市国家对来调用这个函数，并打印它返回的值。</a:t>
            </a:r>
          </a:p>
        </p:txBody>
      </p:sp>
      <p:sp>
        <p:nvSpPr>
          <p:cNvPr id="2" name="矩形 1"/>
          <p:cNvSpPr/>
          <p:nvPr/>
        </p:nvSpPr>
        <p:spPr>
          <a:xfrm>
            <a:off x="3503712" y="2780928"/>
            <a:ext cx="7848872" cy="342170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city_country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(city, country): </a:t>
            </a: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    """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返回一个类似于 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成都 在 中国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的字符串。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"""      </a:t>
            </a: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    return f"{</a:t>
            </a:r>
            <a:r>
              <a:rPr lang="en-US" altLang="zh-CN" sz="2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city.title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()} 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在 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country.title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()}" </a:t>
            </a: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city = </a:t>
            </a:r>
            <a:r>
              <a:rPr lang="en-US" altLang="zh-CN" sz="2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city_country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巴黎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法国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') </a:t>
            </a: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print(city) </a:t>
            </a: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city = </a:t>
            </a:r>
            <a:r>
              <a:rPr lang="en-US" altLang="zh-CN" sz="2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city_country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莫斯科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俄罗斯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print(city) </a:t>
            </a: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city = </a:t>
            </a:r>
            <a:r>
              <a:rPr lang="en-US" altLang="zh-CN" sz="2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city_country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('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华盛顿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美国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') </a:t>
            </a: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print(city)</a:t>
            </a:r>
            <a:endParaRPr lang="zh-CN" altLang="en-US" sz="2200" b="1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655840" y="188640"/>
            <a:ext cx="3455244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9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783632" y="836712"/>
            <a:ext cx="83529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练习</a:t>
            </a:r>
            <a:r>
              <a:rPr lang="en-US" altLang="zh-CN" sz="2400" dirty="0"/>
              <a:t>4-3</a:t>
            </a:r>
            <a:r>
              <a:rPr lang="zh-CN" altLang="en-US" sz="2400" dirty="0"/>
              <a:t>：编写一个函数，简单模拟微信发红包算法。函数有两个参数：一个参数表示红包总金额，默认值为</a:t>
            </a:r>
            <a:r>
              <a:rPr lang="en-US" altLang="zh-CN" sz="2400" dirty="0"/>
              <a:t>100</a:t>
            </a:r>
            <a:r>
              <a:rPr lang="zh-CN" altLang="en-US" sz="2400" dirty="0"/>
              <a:t>；另一个参数表示红包数量，默认值为</a:t>
            </a:r>
            <a:r>
              <a:rPr lang="en-US" altLang="zh-CN" sz="2400" dirty="0"/>
              <a:t>15</a:t>
            </a:r>
            <a:r>
              <a:rPr lang="zh-CN" altLang="en-US" sz="2400" dirty="0"/>
              <a:t>。所有随机产生的红包金额</a:t>
            </a:r>
            <a:r>
              <a:rPr lang="en-US" altLang="zh-CN" sz="2400" dirty="0"/>
              <a:t>(</a:t>
            </a:r>
            <a:r>
              <a:rPr lang="zh-CN" altLang="en-US" sz="2400" dirty="0"/>
              <a:t>保留两位小数</a:t>
            </a:r>
            <a:r>
              <a:rPr lang="en-US" altLang="zh-CN" sz="2400" dirty="0"/>
              <a:t>)</a:t>
            </a:r>
            <a:r>
              <a:rPr lang="zh-CN" altLang="en-US" sz="2400" dirty="0"/>
              <a:t>存放在一个列表</a:t>
            </a:r>
            <a:r>
              <a:rPr lang="en-US" altLang="zh-CN" sz="2400" dirty="0"/>
              <a:t>(</a:t>
            </a:r>
            <a:r>
              <a:rPr lang="zh-CN" altLang="en-US" sz="2400" dirty="0"/>
              <a:t>同时作为函数的返回值</a:t>
            </a:r>
            <a:r>
              <a:rPr lang="en-US" altLang="zh-CN" sz="2400" dirty="0"/>
              <a:t>)</a:t>
            </a:r>
            <a:r>
              <a:rPr lang="zh-CN" altLang="en-US" sz="2400" dirty="0"/>
              <a:t>中，单个红包金额最少为</a:t>
            </a:r>
            <a:r>
              <a:rPr lang="en-US" altLang="zh-CN" sz="2400" dirty="0"/>
              <a:t>0.01</a:t>
            </a:r>
            <a:r>
              <a:rPr lang="zh-CN" altLang="en-US" sz="2400" dirty="0"/>
              <a:t>元，所有红包金额之和应等于红包总金额。在主程序中测试该函数，并思考，如何设计出更公平的发红包算法。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655840" y="188640"/>
            <a:ext cx="3455244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BCC3AA-3D35-4DDB-A80C-0485C072D004}"/>
              </a:ext>
            </a:extLst>
          </p:cNvPr>
          <p:cNvSpPr/>
          <p:nvPr/>
        </p:nvSpPr>
        <p:spPr>
          <a:xfrm>
            <a:off x="2855640" y="2796021"/>
            <a:ext cx="8640960" cy="369331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 random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def redpacket1(money=5, number=10):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ls=[]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for n in range(number-1):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lucky_money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random.uniform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(0.01, money-(number-1-n)*0.01)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lucky_money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= round(lucky_money,2)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ls.append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lucky_money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money = money-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lucky_money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ls.append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(round(money,2))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 ls</a:t>
            </a:r>
          </a:p>
          <a:p>
            <a:r>
              <a:rPr lang="en-US" altLang="zh-CN" sz="1800" dirty="0"/>
              <a:t>a= redpacket1()</a:t>
            </a:r>
          </a:p>
          <a:p>
            <a:r>
              <a:rPr lang="en-US" altLang="zh-CN" sz="1800" dirty="0"/>
              <a:t>print(a)</a:t>
            </a:r>
          </a:p>
          <a:p>
            <a:r>
              <a:rPr lang="en-US" altLang="zh-CN" sz="1800" dirty="0"/>
              <a:t>print(sum(a))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258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432175" y="1797682"/>
            <a:ext cx="5904656" cy="731218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en-US" altLang="zh-CN" sz="2800" dirty="0"/>
              <a:t> 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792884" y="193862"/>
            <a:ext cx="5111428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4</a:t>
            </a:r>
            <a:r>
              <a:rPr lang="zh-CN" altLang="en-US" sz="2800" dirty="0"/>
              <a:t>课   函数、类与文件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079776" y="1124744"/>
            <a:ext cx="496855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§4.2 lambda</a:t>
            </a:r>
            <a:r>
              <a:rPr lang="zh-CN" alt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函数、递归函数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kern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§4.4</a:t>
            </a:r>
            <a:r>
              <a:rPr lang="zh-CN" alt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异常</a:t>
            </a:r>
            <a:endParaRPr lang="zh-CN" altLang="en-US" sz="1600" kern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§4.5</a:t>
            </a:r>
            <a:r>
              <a:rPr lang="zh-CN" alt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</a:t>
            </a:r>
            <a:r>
              <a:rPr lang="zh-CN" alt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创建与使用类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§4.6 </a:t>
            </a:r>
            <a:r>
              <a:rPr lang="zh-CN" alt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kern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§4.7 </a:t>
            </a:r>
            <a:r>
              <a:rPr lang="zh-CN" altLang="en-US" sz="2800" kern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zh-CN" altLang="en-US" sz="2800" kern="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41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647728" y="1149610"/>
            <a:ext cx="5904656" cy="731218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en-US" altLang="zh-CN" sz="2800" dirty="0"/>
              <a:t> 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95329" y="1124744"/>
            <a:ext cx="4968552" cy="453650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§4.2 lambda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函数、递归函数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§4.4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异常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§4.5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创建与使用类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§4.6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§4.7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792884" y="193862"/>
            <a:ext cx="5111428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4</a:t>
            </a:r>
            <a:r>
              <a:rPr lang="zh-CN" altLang="en-US" sz="2800" dirty="0"/>
              <a:t>课   函数、类与文件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62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3636576" y="188640"/>
            <a:ext cx="5633718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§4.2 lambda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函数、递归函数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179676" y="836715"/>
            <a:ext cx="7092788" cy="47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1.lambda()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函数是一种</a:t>
            </a:r>
            <a:r>
              <a:rPr lang="zh-CN" altLang="en-US" sz="2400" b="1" dirty="0"/>
              <a:t>小的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匿名函数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。</a:t>
            </a:r>
            <a:endParaRPr lang="en-US" altLang="en-US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143672" y="1484784"/>
            <a:ext cx="7596844" cy="48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语法：</a:t>
            </a:r>
            <a:r>
              <a:rPr lang="zh-CN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lambda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arguments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zh-CN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365860" y="3444852"/>
            <a:ext cx="4785270" cy="461665"/>
          </a:xfrm>
          <a:prstGeom prst="rect">
            <a:avLst/>
          </a:prstGeom>
          <a:solidFill>
            <a:srgbClr val="FFFF00"/>
          </a:solidFill>
          <a:ln>
            <a:solidFill>
              <a:srgbClr val="66FF99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例：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add = lambda 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x,y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: 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x+y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351271" y="4492907"/>
            <a:ext cx="2772511" cy="9890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def 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  x,  y    ):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    return  x + y 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7068108" y="3506030"/>
            <a:ext cx="612068" cy="392989"/>
          </a:xfrm>
          <a:prstGeom prst="roundRect">
            <a:avLst/>
          </a:prstGeom>
          <a:solidFill>
            <a:srgbClr val="CC0000">
              <a:alpha val="2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2000" b="1">
              <a:ea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7968208" y="3513528"/>
            <a:ext cx="738082" cy="392989"/>
          </a:xfrm>
          <a:prstGeom prst="roundRect">
            <a:avLst/>
          </a:prstGeom>
          <a:solidFill>
            <a:srgbClr val="00CC00">
              <a:alpha val="2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2000" b="1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6514308" y="4617633"/>
            <a:ext cx="738082" cy="392989"/>
          </a:xfrm>
          <a:prstGeom prst="roundRect">
            <a:avLst/>
          </a:prstGeom>
          <a:solidFill>
            <a:srgbClr val="CC0000">
              <a:alpha val="2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2000" b="1">
              <a:ea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597451" y="5065039"/>
            <a:ext cx="738082" cy="392989"/>
          </a:xfrm>
          <a:prstGeom prst="roundRect">
            <a:avLst/>
          </a:prstGeom>
          <a:solidFill>
            <a:srgbClr val="00CC00">
              <a:alpha val="2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2000" b="1">
              <a:ea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6883349" y="3977022"/>
            <a:ext cx="452184" cy="64060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7335533" y="5261530"/>
            <a:ext cx="1001716" cy="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flipH="1">
            <a:off x="8337252" y="3906514"/>
            <a:ext cx="14061" cy="1328642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586776" y="5841268"/>
            <a:ext cx="6768752" cy="41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000" b="1" dirty="0"/>
              <a:t>lambda </a:t>
            </a:r>
            <a:r>
              <a:rPr lang="zh-CN" altLang="en-US" sz="2000" b="1" dirty="0"/>
              <a:t>函数可接受任意数量的参数，但只能有一个表达式</a:t>
            </a:r>
            <a:endParaRPr lang="en-US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67211" y="278692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tahoma" panose="020B0604030504040204" pitchFamily="34" charset="0"/>
              </a:rPr>
              <a:t>关键字</a:t>
            </a:r>
            <a:endParaRPr lang="zh-CN" altLang="en-US" sz="2000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4439816" y="1921936"/>
            <a:ext cx="346538" cy="93100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5015880" y="27924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函数将接收的参数</a:t>
            </a: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5948786" y="1928887"/>
            <a:ext cx="294120" cy="85804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8" name="直接箭头连接符 27"/>
          <p:cNvCxnSpPr>
            <a:endCxn id="29" idx="0"/>
          </p:cNvCxnSpPr>
          <p:nvPr/>
        </p:nvCxnSpPr>
        <p:spPr bwMode="auto">
          <a:xfrm>
            <a:off x="8197594" y="1928890"/>
            <a:ext cx="821317" cy="88397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7644175" y="2812866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返回值：表达式的结果</a:t>
            </a:r>
          </a:p>
        </p:txBody>
      </p:sp>
      <p:sp>
        <p:nvSpPr>
          <p:cNvPr id="30" name="矩形 29"/>
          <p:cNvSpPr/>
          <p:nvPr/>
        </p:nvSpPr>
        <p:spPr>
          <a:xfrm>
            <a:off x="4212643" y="4473781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等价于</a:t>
            </a:r>
          </a:p>
        </p:txBody>
      </p:sp>
    </p:spTree>
    <p:extLst>
      <p:ext uri="{BB962C8B-B14F-4D97-AF65-F5344CB8AC3E}">
        <p14:creationId xmlns:p14="http://schemas.microsoft.com/office/powerpoint/2010/main" val="122621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13" grpId="0" animBg="1"/>
      <p:bldP spid="2" grpId="0" animBg="1"/>
      <p:bldP spid="3" grpId="0" animBg="1"/>
      <p:bldP spid="18" grpId="0" animBg="1"/>
      <p:bldP spid="19" grpId="0" animBg="1"/>
      <p:bldP spid="20" grpId="0" animBg="1"/>
      <p:bldP spid="17" grpId="0"/>
      <p:bldP spid="6" grpId="0"/>
      <p:bldP spid="25" grpId="0"/>
      <p:bldP spid="29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071664" y="836712"/>
            <a:ext cx="3312368" cy="4792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/>
              <a:t>2. </a:t>
            </a:r>
            <a:r>
              <a:rPr lang="zh-CN" altLang="en-US" sz="2400" dirty="0"/>
              <a:t>几种常见的使用方法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514246" y="1412779"/>
            <a:ext cx="5822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赋值变量后调用 或者 直接调用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524029" y="2764657"/>
            <a:ext cx="5822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闭包函数内函数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524029" y="3660122"/>
            <a:ext cx="5822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在推导式中使用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3524031" y="4581131"/>
            <a:ext cx="6136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在排序函数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sort(), sorted()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中使用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3524028" y="5494879"/>
            <a:ext cx="7216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跟高阶函数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map()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filter()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reduce()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等结合使用</a:t>
            </a:r>
          </a:p>
        </p:txBody>
      </p:sp>
      <p:sp>
        <p:nvSpPr>
          <p:cNvPr id="16" name="矩形 15"/>
          <p:cNvSpPr/>
          <p:nvPr/>
        </p:nvSpPr>
        <p:spPr>
          <a:xfrm>
            <a:off x="3958858" y="1844069"/>
            <a:ext cx="5665537" cy="92333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v-SE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get_sum = lambda x,y: sum(range(x,y))</a:t>
            </a:r>
          </a:p>
          <a:p>
            <a:r>
              <a:rPr lang="sv-SE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get_sum(1, 100)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或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lambda x, y: sum(range(x, y)))(1,100)</a:t>
            </a: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3994858" y="4139788"/>
            <a:ext cx="5881562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 = [(</a:t>
            </a:r>
            <a:r>
              <a:rPr lang="pt-B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lambda</a:t>
            </a:r>
            <a:r>
              <a:rPr lang="pt-BR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n: i+n) for i in range(10)]</a:t>
            </a:r>
          </a:p>
        </p:txBody>
      </p:sp>
      <p:sp>
        <p:nvSpPr>
          <p:cNvPr id="18" name="矩形 17"/>
          <p:cNvSpPr/>
          <p:nvPr/>
        </p:nvSpPr>
        <p:spPr>
          <a:xfrm>
            <a:off x="3997383" y="5084168"/>
            <a:ext cx="5881562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list_num1.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sort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(key=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lambda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x: x)</a:t>
            </a:r>
          </a:p>
        </p:txBody>
      </p:sp>
      <p:sp>
        <p:nvSpPr>
          <p:cNvPr id="19" name="矩形 18"/>
          <p:cNvSpPr/>
          <p:nvPr/>
        </p:nvSpPr>
        <p:spPr>
          <a:xfrm>
            <a:off x="3994858" y="5939988"/>
            <a:ext cx="5881562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reduce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lambda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x, y: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x + y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list_num1)</a:t>
            </a:r>
          </a:p>
        </p:txBody>
      </p:sp>
      <p:sp>
        <p:nvSpPr>
          <p:cNvPr id="20" name="矩形 19"/>
          <p:cNvSpPr/>
          <p:nvPr/>
        </p:nvSpPr>
        <p:spPr>
          <a:xfrm>
            <a:off x="3994858" y="3267696"/>
            <a:ext cx="5881562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lambda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acc_name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:'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本课是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Python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课程之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'+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acc_name</a:t>
            </a:r>
            <a:endParaRPr lang="pt-BR" altLang="zh-CN" sz="18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3636576" y="188640"/>
            <a:ext cx="5633718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§4.2 lambda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函数、递归函数</a:t>
            </a:r>
          </a:p>
        </p:txBody>
      </p:sp>
    </p:spTree>
    <p:extLst>
      <p:ext uri="{BB962C8B-B14F-4D97-AF65-F5344CB8AC3E}">
        <p14:creationId xmlns:p14="http://schemas.microsoft.com/office/powerpoint/2010/main" val="8331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/>
      <p:bldP spid="11" grpId="0"/>
      <p:bldP spid="12" grpId="0"/>
      <p:bldP spid="13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071664" y="836712"/>
            <a:ext cx="3312368" cy="4792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/>
              <a:t>2. </a:t>
            </a:r>
            <a:r>
              <a:rPr lang="zh-CN" altLang="en-US" sz="2400" dirty="0"/>
              <a:t>几种常见的使用方法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3636576" y="188640"/>
            <a:ext cx="5633718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§4.2 lambda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函数、递归函数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47A24A7-FEC0-4A46-B462-CBD10B48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98" y="208605"/>
            <a:ext cx="7010230" cy="635274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7412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071664" y="836712"/>
            <a:ext cx="3312368" cy="4792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/>
              <a:t>2. </a:t>
            </a:r>
            <a:r>
              <a:rPr lang="zh-CN" altLang="en-US" sz="2400" dirty="0"/>
              <a:t>几种常见的使用方法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3636576" y="188640"/>
            <a:ext cx="5633718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§4.2 lambda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函数、递归函数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B607A6-D2DA-4F9F-9985-B79D6116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748" y="1395034"/>
            <a:ext cx="6019048" cy="49142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9632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432175" y="2409750"/>
            <a:ext cx="5904656" cy="731218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en-US" altLang="zh-CN" sz="2800" dirty="0"/>
              <a:t> 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792884" y="193862"/>
            <a:ext cx="5111428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4</a:t>
            </a:r>
            <a:r>
              <a:rPr lang="zh-CN" altLang="en-US" sz="2800" dirty="0"/>
              <a:t>课   函数、类与文件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4079776" y="1088740"/>
            <a:ext cx="4968552" cy="453650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§4.2 lambda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函数、递归函数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§4.4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异常</a:t>
            </a:r>
            <a:endParaRPr lang="zh-CN" altLang="en-US" sz="16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§4.5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创建与使用类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§4.6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§4.7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835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323689" y="1412779"/>
            <a:ext cx="2700300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文件的两个要素：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5375917" y="2551898"/>
            <a:ext cx="3438382" cy="47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格式： </a:t>
            </a:r>
            <a:r>
              <a:rPr lang="zh-CN" altLang="en-US" sz="2400" dirty="0">
                <a:solidFill>
                  <a:srgbClr val="FF0000"/>
                </a:solidFill>
              </a:rPr>
              <a:t>主文件名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zh-CN" altLang="en-US" sz="2400" dirty="0">
                <a:solidFill>
                  <a:srgbClr val="FF0000"/>
                </a:solidFill>
              </a:rPr>
              <a:t>扩展名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5627945" y="3212979"/>
            <a:ext cx="3348372" cy="46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描述文件的保存位置</a:t>
            </a:r>
            <a:endParaRPr lang="en-US" altLang="en-US" sz="2400" kern="0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791741" y="3234674"/>
            <a:ext cx="1728192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保存路径：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683733" y="5468222"/>
            <a:ext cx="7380819" cy="47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绝对路径：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指从文件所在驱动器名称开始描述文件的保存位置。</a:t>
            </a:r>
            <a:endParaRPr lang="en-US" altLang="en-US" sz="18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5033877" y="3804731"/>
            <a:ext cx="4644516" cy="47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F:\documents\python\5-1.py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3683731" y="5975708"/>
            <a:ext cx="6840760" cy="47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相对路径：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指从当前工作目录开始描述文件的保存位置。</a:t>
            </a:r>
            <a:endParaRPr lang="en-US" altLang="en-US" sz="18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27743" y="4356071"/>
            <a:ext cx="7056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中表示：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”F:\\documents\\python\\5-1.py”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3791741" y="2000260"/>
            <a:ext cx="1476164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文件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名：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5329414" y="1950909"/>
            <a:ext cx="4053449" cy="46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文件都是按文件名访问的。</a:t>
            </a:r>
            <a:endParaRPr lang="en-US" altLang="en-US" sz="2400" kern="0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6059991" y="4881157"/>
            <a:ext cx="4644516" cy="47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”F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:\documents\python\5-1.py”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5390281" y="4928162"/>
            <a:ext cx="597705" cy="46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或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071661" y="843102"/>
            <a:ext cx="2664296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文件的基础知识</a:t>
            </a:r>
          </a:p>
        </p:txBody>
      </p:sp>
    </p:spTree>
    <p:extLst>
      <p:ext uri="{BB962C8B-B14F-4D97-AF65-F5344CB8AC3E}">
        <p14:creationId xmlns:p14="http://schemas.microsoft.com/office/powerpoint/2010/main" val="18553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8" grpId="0" animBg="1"/>
      <p:bldP spid="9" grpId="0"/>
      <p:bldP spid="15" grpId="0"/>
      <p:bldP spid="16" grpId="0"/>
      <p:bldP spid="18" grpId="0"/>
      <p:bldP spid="13" grpId="0" animBg="1"/>
      <p:bldP spid="19" grpId="0"/>
      <p:bldP spid="20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3334583" y="1391788"/>
            <a:ext cx="3346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文件及目录操作函数：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4444565" y="1878794"/>
            <a:ext cx="3811675" cy="11541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listdir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： 文件及目录列表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getcwd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：获取当前目录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chdir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：更换目录</a:t>
            </a:r>
            <a:endParaRPr lang="en-US" altLang="en-US" sz="20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3652" y="3135109"/>
            <a:ext cx="5683883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 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获取当前目录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并列出当前目录下的所有文件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os</a:t>
            </a:r>
            <a:endParaRPr lang="en-US" altLang="zh-CN" sz="18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os.getcwd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os.listdir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endParaRPr lang="zh-CN" altLang="en-US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3652" y="4352910"/>
            <a:ext cx="5683883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 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修改当前目录为上一级目录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os.chdir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('../')</a:t>
            </a:r>
          </a:p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os.getcwd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os.listdir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15" name="矩形 14"/>
          <p:cNvSpPr/>
          <p:nvPr/>
        </p:nvSpPr>
        <p:spPr>
          <a:xfrm>
            <a:off x="2963652" y="5584434"/>
            <a:ext cx="5683883" cy="92333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 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修改指定目录为当前工作目录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os.chdir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('E:\\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JupyterlabPython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os.getcwd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endParaRPr lang="zh-CN" altLang="en-US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937" y="2021383"/>
            <a:ext cx="3647619" cy="206666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937" y="4105522"/>
            <a:ext cx="4076616" cy="144199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r="18076"/>
          <a:stretch/>
        </p:blipFill>
        <p:spPr>
          <a:xfrm>
            <a:off x="8011221" y="5597856"/>
            <a:ext cx="3089335" cy="92749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071661" y="843102"/>
            <a:ext cx="2664296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文件的基础知识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92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2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4587087" y="1928096"/>
            <a:ext cx="4972494" cy="400110"/>
          </a:xfrm>
          <a:prstGeom prst="rect">
            <a:avLst/>
          </a:prstGeom>
          <a:solidFill>
            <a:srgbClr val="FFFF00"/>
          </a:solidFill>
          <a:ln>
            <a:solidFill>
              <a:srgbClr val="66FF99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File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文件名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= </a:t>
            </a:r>
            <a:r>
              <a:rPr lang="en-US" altLang="zh-CN" sz="2000" b="1" dirty="0">
                <a:solidFill>
                  <a:srgbClr val="00B0F0"/>
                </a:solidFill>
              </a:rPr>
              <a:t>open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文件字符串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模式字符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503712" y="1368643"/>
            <a:ext cx="3060340" cy="47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文件的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打开与关闭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587089" y="2376752"/>
            <a:ext cx="2455927" cy="400110"/>
          </a:xfrm>
          <a:prstGeom prst="rect">
            <a:avLst/>
          </a:prstGeom>
          <a:solidFill>
            <a:srgbClr val="FFFF00"/>
          </a:solidFill>
          <a:ln>
            <a:solidFill>
              <a:srgbClr val="66FF99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File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文件名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000" b="1" dirty="0">
                <a:solidFill>
                  <a:srgbClr val="00B0F0"/>
                </a:solidFill>
              </a:rPr>
              <a:t>close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503712" y="3274299"/>
            <a:ext cx="154817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写文件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587087" y="3744202"/>
            <a:ext cx="3579964" cy="400110"/>
          </a:xfrm>
          <a:prstGeom prst="rect">
            <a:avLst/>
          </a:prstGeom>
          <a:solidFill>
            <a:srgbClr val="FFFF00"/>
          </a:solidFill>
          <a:ln>
            <a:solidFill>
              <a:srgbClr val="66FF99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File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对象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zh-CN" sz="2000" dirty="0">
                <a:solidFill>
                  <a:srgbClr val="00B0F0"/>
                </a:solidFill>
              </a:rPr>
              <a:t>write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写入字符串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4587086" y="4199947"/>
            <a:ext cx="4456032" cy="400110"/>
          </a:xfrm>
          <a:prstGeom prst="rect">
            <a:avLst/>
          </a:prstGeom>
          <a:solidFill>
            <a:srgbClr val="FFFF00"/>
          </a:solidFill>
          <a:ln>
            <a:solidFill>
              <a:srgbClr val="66FF99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File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对象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zh-CN" sz="2000" dirty="0" err="1">
                <a:solidFill>
                  <a:srgbClr val="00B0F0"/>
                </a:solidFill>
              </a:rPr>
              <a:t>writelines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写入</a:t>
            </a: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多个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字符串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3503712" y="4606447"/>
            <a:ext cx="154817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读文件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4620486" y="5100047"/>
            <a:ext cx="3579964" cy="400110"/>
          </a:xfrm>
          <a:prstGeom prst="rect">
            <a:avLst/>
          </a:prstGeom>
          <a:solidFill>
            <a:srgbClr val="FFFF00"/>
          </a:solidFill>
          <a:ln>
            <a:solidFill>
              <a:srgbClr val="66FF99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字符串变量＝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File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对象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zh-CN" sz="2000" dirty="0">
                <a:solidFill>
                  <a:srgbClr val="00B0F0"/>
                </a:solidFill>
              </a:rPr>
              <a:t>read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4610268" y="5568099"/>
            <a:ext cx="42252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66FF99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字符串变量＝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File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对象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zh-CN" sz="2000" dirty="0" err="1">
                <a:solidFill>
                  <a:srgbClr val="00B0F0"/>
                </a:solidFill>
              </a:rPr>
              <a:t>readline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4610268" y="6053226"/>
            <a:ext cx="42252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66FF99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列表变量＝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File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对象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zh-CN" sz="2000" b="1" dirty="0" err="1">
                <a:solidFill>
                  <a:srgbClr val="00B0F0"/>
                </a:solidFill>
              </a:rPr>
              <a:t>readlines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4583832" y="2867799"/>
            <a:ext cx="5832648" cy="400110"/>
          </a:xfrm>
          <a:prstGeom prst="rect">
            <a:avLst/>
          </a:prstGeom>
          <a:solidFill>
            <a:srgbClr val="FFFF00"/>
          </a:solidFill>
          <a:ln>
            <a:solidFill>
              <a:srgbClr val="66FF99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open(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文件路径字符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模式字符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文件对象名</a:t>
            </a:r>
          </a:p>
        </p:txBody>
      </p: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3071664" y="845341"/>
            <a:ext cx="2700300" cy="461665"/>
          </a:xfrm>
          <a:prstGeom prst="rect">
            <a:avLst/>
          </a:prstGeom>
          <a:solidFill>
            <a:srgbClr val="EDFECE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通用文件操作：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1642" y="1506441"/>
            <a:ext cx="7494878" cy="452431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文件单行写操作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os.chdir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('E:\\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JupyterlabPython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JupyterWorkspace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PythonPractice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\\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FFile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 =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"mydata.csv", "w"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ajfa;dj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;\n"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dfsfsrfeswrew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ukyukfs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write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reswrew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文件多行写操作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 =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"mydata.txt", "w"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writelines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ajfa;dj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;\t", "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uyeworiewour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writelines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dfsfsrfeswrew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writelines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ukyukfsreswrew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\n","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reswrew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1205"/>
          <a:stretch/>
        </p:blipFill>
        <p:spPr>
          <a:xfrm>
            <a:off x="8400256" y="1307006"/>
            <a:ext cx="3138394" cy="234708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668" y="4338568"/>
            <a:ext cx="4045982" cy="169218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074496" y="845341"/>
            <a:ext cx="2700300" cy="461665"/>
          </a:xfrm>
          <a:prstGeom prst="rect">
            <a:avLst/>
          </a:prstGeom>
          <a:solidFill>
            <a:srgbClr val="EDFECE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通用文件操作：</a:t>
            </a:r>
          </a:p>
        </p:txBody>
      </p:sp>
    </p:spTree>
    <p:extLst>
      <p:ext uri="{BB962C8B-B14F-4D97-AF65-F5344CB8AC3E}">
        <p14:creationId xmlns:p14="http://schemas.microsoft.com/office/powerpoint/2010/main" val="3080453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63013" y="752507"/>
            <a:ext cx="6393955" cy="1477328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文件读整体操作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read()'''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 =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("mydata.txt", "r", encoding='UTF-8')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text = 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file1.close()</a:t>
            </a:r>
            <a:endParaRPr lang="zh-CN" altLang="en-US" sz="1800" dirty="0"/>
          </a:p>
        </p:txBody>
      </p:sp>
      <p:sp>
        <p:nvSpPr>
          <p:cNvPr id="20" name="矩形 19"/>
          <p:cNvSpPr/>
          <p:nvPr/>
        </p:nvSpPr>
        <p:spPr>
          <a:xfrm>
            <a:off x="2963013" y="2243187"/>
            <a:ext cx="6393955" cy="1754326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文件读单行操作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readline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()'''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 =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("mydata.txt", "r", encoding='UTF-8')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text = 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readline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text = 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readline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endParaRPr lang="zh-CN" altLang="en-US" sz="1800" dirty="0"/>
          </a:p>
        </p:txBody>
      </p:sp>
      <p:sp>
        <p:nvSpPr>
          <p:cNvPr id="21" name="矩形 20"/>
          <p:cNvSpPr/>
          <p:nvPr/>
        </p:nvSpPr>
        <p:spPr>
          <a:xfrm>
            <a:off x="2963013" y="4028871"/>
            <a:ext cx="6393955" cy="1477328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文件读多行操作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readlines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()'''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 = open("mydata.txt", "r", encoding='UTF-8')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text = 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readlines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file1.close()</a:t>
            </a:r>
            <a:endParaRPr lang="zh-CN" altLang="en-US" sz="1800" dirty="0"/>
          </a:p>
        </p:txBody>
      </p:sp>
      <p:sp>
        <p:nvSpPr>
          <p:cNvPr id="25" name="矩形 24"/>
          <p:cNvSpPr/>
          <p:nvPr/>
        </p:nvSpPr>
        <p:spPr>
          <a:xfrm>
            <a:off x="2963010" y="5541042"/>
            <a:ext cx="7452828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文件读操作 循环单行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readline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()'''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 open("mydata.txt", "r", encoding='UTF-8') as file1: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readline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file1.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readline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573" y="2010842"/>
            <a:ext cx="3565035" cy="473052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7" name="圆角矩形 16"/>
          <p:cNvSpPr/>
          <p:nvPr/>
        </p:nvSpPr>
        <p:spPr bwMode="auto">
          <a:xfrm>
            <a:off x="8059684" y="2072762"/>
            <a:ext cx="2356157" cy="324036"/>
          </a:xfrm>
          <a:prstGeom prst="round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8067182" y="3053345"/>
            <a:ext cx="2730440" cy="324036"/>
          </a:xfrm>
          <a:prstGeom prst="round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8078034" y="4269025"/>
            <a:ext cx="2821842" cy="324036"/>
          </a:xfrm>
          <a:prstGeom prst="round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8067182" y="5495232"/>
            <a:ext cx="3027924" cy="324036"/>
          </a:xfrm>
          <a:prstGeom prst="roundRect">
            <a:avLst/>
          </a:prstGeom>
          <a:solidFill>
            <a:srgbClr val="FF0000">
              <a:alpha val="30000"/>
            </a:srgb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/>
          <a:srcRect l="4768"/>
          <a:stretch/>
        </p:blipFill>
        <p:spPr>
          <a:xfrm>
            <a:off x="7715540" y="260648"/>
            <a:ext cx="3853067" cy="169218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7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359694" y="1052736"/>
            <a:ext cx="608467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中，函数可以分为以下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类：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007768" y="1700808"/>
            <a:ext cx="651672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35000"/>
              </a:lnSpc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①内置函数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Abs(), </a:t>
            </a:r>
            <a:r>
              <a:rPr lang="en-US" altLang="zh-CN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35000"/>
              </a:lnSpc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②标准库函数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Math, random</a:t>
            </a:r>
          </a:p>
          <a:p>
            <a:pPr>
              <a:lnSpc>
                <a:spcPct val="135000"/>
              </a:lnSpc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③第三方库函数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requests,……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④用户自己定义的函数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 )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277792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340643" y="1513885"/>
            <a:ext cx="7075837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  CSV (Comma-Separated Values)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是指逗号分隔值。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文件可以理解为用带逗号分隔的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纯文本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形式存储表格数据的文件。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971761" y="3047829"/>
            <a:ext cx="6372708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文件可以用记事本、写字板和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打开。</a:t>
            </a:r>
            <a:endParaRPr lang="en-US" altLang="en-US" sz="2400" kern="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971760" y="3717032"/>
            <a:ext cx="6444719" cy="90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因为不带任何格式信息，所以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文件广泛应用于在不同程序之间转移表格数据。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3323693" y="4856151"/>
            <a:ext cx="5328591" cy="4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文件的分隔符不限定为逗号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。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3161671" y="859707"/>
            <a:ext cx="3078342" cy="479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专用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文件操作：</a:t>
            </a:r>
          </a:p>
        </p:txBody>
      </p:sp>
    </p:spTree>
    <p:extLst>
      <p:ext uri="{BB962C8B-B14F-4D97-AF65-F5344CB8AC3E}">
        <p14:creationId xmlns:p14="http://schemas.microsoft.com/office/powerpoint/2010/main" val="28247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11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3719736" y="2852936"/>
            <a:ext cx="1800200" cy="50405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755740" y="4473116"/>
            <a:ext cx="1800200" cy="50405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863752" y="1448780"/>
            <a:ext cx="6696744" cy="46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import csv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引用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库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建议使用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with open() as …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打开文件；</a:t>
            </a:r>
          </a:p>
          <a:p>
            <a:pPr>
              <a:spcBef>
                <a:spcPts val="0"/>
              </a:spcBef>
            </a:pP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(1).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读文件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reader():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读取一行数据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DictReader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：读一行字典键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值对  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(2).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写文件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writer():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列表存储的一行数据写入文件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 (2)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writerows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():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方法可以一次写入多行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161674" y="859707"/>
            <a:ext cx="3078342" cy="479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专用</a:t>
            </a:r>
            <a:r>
              <a:rPr lang="en-US" altLang="zh-CN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文件操作：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1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3652" y="836712"/>
            <a:ext cx="7848872" cy="378565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 csv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 open("mydata2.csv", "w", newline='') as file1: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writer =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csv.</a:t>
            </a:r>
            <a:r>
              <a:rPr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writer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(file1)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writer.</a:t>
            </a:r>
            <a:r>
              <a:rPr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writerow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(["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dfsd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dfsd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", "20"])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writer.</a:t>
            </a:r>
            <a:r>
              <a:rPr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writerow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(["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sdfds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rtete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", "18"])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writer.</a:t>
            </a:r>
            <a:r>
              <a:rPr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writerows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([["s65dfds", "rt78ete", "88"],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["t78etfds", "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etfdete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", "448"]])</a:t>
            </a:r>
          </a:p>
          <a:p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 open("mydata2.csv", "r") as file1: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reader =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csv.</a:t>
            </a:r>
            <a:r>
              <a:rPr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(file1)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for row in reader: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print(row)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386" y="4761148"/>
            <a:ext cx="2847619" cy="160952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176" y="4761147"/>
            <a:ext cx="4700000" cy="161142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077412" y="188640"/>
            <a:ext cx="4754895" cy="508000"/>
          </a:xfrm>
          <a:prstGeom prst="roundRect">
            <a:avLst>
              <a:gd name="adj" fmla="val 28045"/>
            </a:avLst>
          </a:prstGeom>
          <a:solidFill>
            <a:srgbClr val="EDFECE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80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098390" y="763098"/>
            <a:ext cx="75608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：某文件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data.txt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中存放了整数：“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34,12,78,56”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各整数之间使用英文逗号分隔，编写程序读取该文件中的所有整数，将其升序排列后保存至一个新的文件内。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655840" y="188640"/>
            <a:ext cx="3455244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E935DA-9A62-4055-AA1C-5B07868C54C4}"/>
              </a:ext>
            </a:extLst>
          </p:cNvPr>
          <p:cNvSpPr/>
          <p:nvPr/>
        </p:nvSpPr>
        <p:spPr>
          <a:xfrm>
            <a:off x="3242407" y="2136916"/>
            <a:ext cx="84342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with </a:t>
            </a:r>
            <a:r>
              <a:rPr lang="zh-CN" altLang="en-US" sz="2400" dirty="0">
                <a:solidFill>
                  <a:srgbClr val="00B0F0"/>
                </a:solidFill>
              </a:rPr>
              <a:t>open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'File&amp;Figure\data.txt', "r", encoding='utf-8'</a:t>
            </a:r>
            <a:r>
              <a:rPr lang="en-US" altLang="zh-CN" sz="2400" dirty="0"/>
              <a:t>)</a:t>
            </a:r>
            <a:r>
              <a:rPr lang="zh-CN" altLang="en-US" sz="2400" dirty="0"/>
              <a:t> as file:</a:t>
            </a:r>
          </a:p>
          <a:p>
            <a:r>
              <a:rPr lang="zh-CN" altLang="en-US" sz="2400" dirty="0"/>
              <a:t>    content = file.</a:t>
            </a:r>
            <a:r>
              <a:rPr lang="zh-CN" altLang="en-US" sz="2400" dirty="0">
                <a:solidFill>
                  <a:srgbClr val="00B0F0"/>
                </a:solidFill>
              </a:rPr>
              <a:t>read</a:t>
            </a:r>
            <a:r>
              <a:rPr lang="en-US" altLang="zh-CN" sz="2400" dirty="0"/>
              <a:t>()</a:t>
            </a:r>
            <a:endParaRPr lang="zh-CN" altLang="en-US" sz="2400" dirty="0"/>
          </a:p>
          <a:p>
            <a:r>
              <a:rPr lang="zh-CN" altLang="en-US" sz="2400" dirty="0"/>
              <a:t>data = [int</a:t>
            </a:r>
            <a:r>
              <a:rPr lang="en-US" altLang="zh-CN" sz="2400" dirty="0"/>
              <a:t>(</a:t>
            </a:r>
            <a:r>
              <a:rPr lang="zh-CN" altLang="en-US" sz="2400" dirty="0"/>
              <a:t>d</a:t>
            </a:r>
            <a:r>
              <a:rPr lang="en-US" altLang="zh-CN" sz="2400" dirty="0"/>
              <a:t>)</a:t>
            </a:r>
            <a:r>
              <a:rPr lang="zh-CN" altLang="en-US" sz="2400" dirty="0"/>
              <a:t> for d in content.split</a:t>
            </a:r>
            <a:r>
              <a:rPr lang="en-US" altLang="zh-CN" sz="2400" dirty="0"/>
              <a:t>(</a:t>
            </a:r>
            <a:r>
              <a:rPr lang="zh-CN" altLang="en-US" sz="2400" dirty="0"/>
              <a:t>','</a:t>
            </a:r>
            <a:r>
              <a:rPr lang="en-US" altLang="zh-CN" sz="2400" dirty="0"/>
              <a:t>)</a:t>
            </a:r>
            <a:r>
              <a:rPr lang="zh-CN" altLang="en-US" sz="2400" dirty="0"/>
              <a:t>]</a:t>
            </a:r>
          </a:p>
          <a:p>
            <a:r>
              <a:rPr lang="zh-CN" altLang="en-US" sz="2400" dirty="0"/>
              <a:t>data.</a:t>
            </a:r>
            <a:r>
              <a:rPr lang="zh-CN" altLang="en-US" sz="2400" dirty="0">
                <a:solidFill>
                  <a:srgbClr val="00B0F0"/>
                </a:solidFill>
              </a:rPr>
              <a:t>sort</a:t>
            </a:r>
            <a:r>
              <a:rPr lang="en-US" altLang="zh-CN" sz="2400" dirty="0"/>
              <a:t>()</a:t>
            </a:r>
            <a:endParaRPr lang="zh-CN" altLang="en-US" sz="2400" dirty="0"/>
          </a:p>
          <a:p>
            <a:r>
              <a:rPr lang="zh-CN" altLang="en-US" sz="2400" dirty="0"/>
              <a:t>new_content = ','.join</a:t>
            </a:r>
            <a:r>
              <a:rPr lang="en-US" altLang="zh-CN" sz="2400" dirty="0"/>
              <a:t>(</a:t>
            </a:r>
            <a:r>
              <a:rPr lang="zh-CN" altLang="en-US" sz="2400" dirty="0"/>
              <a:t>[str</a:t>
            </a:r>
            <a:r>
              <a:rPr lang="en-US" altLang="zh-CN" sz="2400" dirty="0"/>
              <a:t>(</a:t>
            </a:r>
            <a:r>
              <a:rPr lang="zh-CN" altLang="en-US" sz="2400" dirty="0"/>
              <a:t>d</a:t>
            </a:r>
            <a:r>
              <a:rPr lang="en-US" altLang="zh-CN" sz="2400" dirty="0"/>
              <a:t>)</a:t>
            </a:r>
            <a:r>
              <a:rPr lang="zh-CN" altLang="en-US" sz="2400" dirty="0"/>
              <a:t> for d in data]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zh-CN" altLang="en-US" sz="2400" dirty="0"/>
              <a:t>print</a:t>
            </a:r>
            <a:r>
              <a:rPr lang="en-US" altLang="zh-CN" sz="2400" dirty="0"/>
              <a:t>(</a:t>
            </a:r>
            <a:r>
              <a:rPr lang="zh-CN" altLang="en-US" sz="2400" dirty="0"/>
              <a:t>new_content</a:t>
            </a:r>
            <a:r>
              <a:rPr lang="en-US" altLang="zh-CN" sz="2400" dirty="0"/>
              <a:t>)</a:t>
            </a:r>
          </a:p>
          <a:p>
            <a:endParaRPr lang="zh-CN" altLang="en-US" sz="2400" dirty="0"/>
          </a:p>
          <a:p>
            <a:r>
              <a:rPr lang="zh-CN" altLang="en-US" sz="2400" dirty="0"/>
              <a:t>with </a:t>
            </a:r>
            <a:r>
              <a:rPr lang="zh-CN" altLang="en-US" sz="2400" dirty="0">
                <a:solidFill>
                  <a:srgbClr val="00B0F0"/>
                </a:solidFill>
              </a:rPr>
              <a:t>open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'File&amp;Figure\data_sort.txt', "w", encoding='utf-8'</a:t>
            </a:r>
            <a:r>
              <a:rPr lang="en-US" altLang="zh-CN" sz="2400" dirty="0"/>
              <a:t>)</a:t>
            </a:r>
            <a:r>
              <a:rPr lang="zh-CN" altLang="en-US" sz="2400" dirty="0"/>
              <a:t> as file:</a:t>
            </a:r>
          </a:p>
          <a:p>
            <a:r>
              <a:rPr lang="zh-CN" altLang="en-US" sz="2400" dirty="0"/>
              <a:t>    file.</a:t>
            </a:r>
            <a:r>
              <a:rPr lang="zh-CN" altLang="en-US" sz="2400" dirty="0">
                <a:solidFill>
                  <a:srgbClr val="00B0F0"/>
                </a:solidFill>
              </a:rPr>
              <a:t>write</a:t>
            </a:r>
            <a:r>
              <a:rPr lang="en-US" altLang="zh-CN" sz="2400" dirty="0"/>
              <a:t>(</a:t>
            </a:r>
            <a:r>
              <a:rPr lang="zh-CN" altLang="en-US" sz="2400" dirty="0"/>
              <a:t>new_content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5481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432175" y="3057822"/>
            <a:ext cx="5904656" cy="731218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en-US" altLang="zh-CN" sz="2800" dirty="0"/>
              <a:t> 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900896" y="193862"/>
            <a:ext cx="5111428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4</a:t>
            </a:r>
            <a:r>
              <a:rPr lang="zh-CN" altLang="en-US" sz="2800" dirty="0"/>
              <a:t>课   函数、类与文件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079776" y="1088740"/>
            <a:ext cx="496855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§4.2 lambda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函数、递归函数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kern="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§4.4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异常</a:t>
            </a:r>
            <a:endParaRPr lang="zh-CN" altLang="en-US" sz="1600" kern="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§4.5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创建与使用类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§4.6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kern="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§4.7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zh-CN" altLang="en-US" sz="2800" kern="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4337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223792" y="188640"/>
            <a:ext cx="4467928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§4.4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 异常和异常处理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179676" y="908723"/>
            <a:ext cx="216024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什么是异常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131766" y="1491174"/>
            <a:ext cx="7572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程序出错的情况，称为异常。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131766" y="5049183"/>
            <a:ext cx="75727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若异常发生时能及时捕获并做出处理，就能控制异常、纠正错误、保证程序的顺序执行。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17169"/>
              </p:ext>
            </p:extLst>
          </p:nvPr>
        </p:nvGraphicFramePr>
        <p:xfrm>
          <a:off x="3515764" y="2137952"/>
          <a:ext cx="6936723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9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异常名称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Exception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常规异常的基类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ZeroDivisionError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除数为零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IOError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输入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输出操作失败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indexError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序列中没有此索引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(index)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KeyError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映射中没有这个键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NameError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未声明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初始化对象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r>
                        <a:rPr lang="zh-CN" altLang="en-US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没有属性</a:t>
                      </a:r>
                      <a:r>
                        <a:rPr lang="en-US" altLang="zh-CN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  <a:endParaRPr lang="zh-CN" altLang="en-US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5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187446" y="1455170"/>
            <a:ext cx="7572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语言提供了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try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子句进行异常的捕获与处理。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3179676" y="908723"/>
            <a:ext cx="181987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异常处理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595396" y="2168860"/>
            <a:ext cx="3096344" cy="1938992"/>
          </a:xfrm>
          <a:prstGeom prst="rect">
            <a:avLst/>
          </a:prstGeom>
          <a:solidFill>
            <a:srgbClr val="FFFF00"/>
          </a:solidFill>
          <a:ln w="19050">
            <a:solidFill>
              <a:srgbClr val="66FF99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异常名称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捕获异常时处理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7339812" y="2168860"/>
            <a:ext cx="3096344" cy="2815322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异常名称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捕获异常时处理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未发生异常时处理</a:t>
            </a:r>
            <a:endParaRPr lang="en-US" altLang="zh-CN" sz="2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4223792" y="188640"/>
            <a:ext cx="4467928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§4.4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 异常和异常处理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0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187446" y="1455170"/>
            <a:ext cx="7572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语言提供了</a:t>
            </a: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try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子句进行异常的捕获与处理。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3179676" y="908723"/>
            <a:ext cx="181987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异常处理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303524" y="1904051"/>
            <a:ext cx="3528392" cy="34778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= int(input("a="))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 = int(input("b="))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 = a/b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altLang="zh-CN" sz="22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ZeroDivisionError</a:t>
            </a: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</a:t>
            </a:r>
            <a:r>
              <a:rPr lang="zh-CN" alt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除数不能为</a:t>
            </a: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print("c= ", c)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063" y="5409220"/>
            <a:ext cx="1615892" cy="11445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246" y="5409223"/>
            <a:ext cx="1898673" cy="121191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5853511" y="1917987"/>
            <a:ext cx="3528392" cy="424731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divide(x, y):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try: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= x / y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except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ZeroDivisionError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除数为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0!")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except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类型错误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结果为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result)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finally: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除法计算结束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divide(2, 1)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divide(2, 0)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divide("2", "1")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divide("2", 1)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895" y="1930477"/>
            <a:ext cx="2474737" cy="423236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223792" y="188640"/>
            <a:ext cx="4467928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§4.4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	 异常和异常处理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08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432175" y="3669890"/>
            <a:ext cx="5904656" cy="731218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en-US" altLang="zh-CN" sz="2800" dirty="0"/>
              <a:t> 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900896" y="193862"/>
            <a:ext cx="5111428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4</a:t>
            </a:r>
            <a:r>
              <a:rPr lang="zh-CN" altLang="en-US" sz="2800" dirty="0"/>
              <a:t>课   函数、类与文件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079776" y="1088740"/>
            <a:ext cx="496855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§4.2 lambda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函数、递归函数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kern="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§4.4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异常</a:t>
            </a:r>
            <a:endParaRPr lang="zh-CN" altLang="en-US" sz="1600" kern="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§4.5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创建与使用类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§4.6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kern="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§4.7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zh-CN" altLang="en-US" sz="2800" kern="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5733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359696" y="876776"/>
            <a:ext cx="802889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/>
              <a:t>可使用类来模拟现实世界中的很多情景。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类编写好后，程序员的大部分时间将花在根据类创建的实例上。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/>
              <a:t>程序员需要执行的一个重要任务是修改实例的属性。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可以直接修改实例的属性，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也可以编写方法以特定的方式进行修改。</a:t>
            </a:r>
            <a:endParaRPr lang="zh-CN" altLang="en-US" sz="2400" b="1" dirty="0"/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5051884" y="4407498"/>
            <a:ext cx="1476164" cy="461665"/>
          </a:xfrm>
          <a:prstGeom prst="rect">
            <a:avLst/>
          </a:prstGeom>
          <a:solidFill>
            <a:srgbClr val="66FF99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创建类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051884" y="5055570"/>
            <a:ext cx="2952328" cy="461665"/>
          </a:xfrm>
          <a:prstGeom prst="rect">
            <a:avLst/>
          </a:prstGeom>
          <a:solidFill>
            <a:srgbClr val="66FF99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给属性指定默认值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5052322" y="5703642"/>
            <a:ext cx="2952328" cy="461665"/>
          </a:xfrm>
          <a:prstGeom prst="rect">
            <a:avLst/>
          </a:prstGeom>
          <a:solidFill>
            <a:srgbClr val="66FF99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修改属性的值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创建与使用类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2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15680" y="1052736"/>
            <a:ext cx="763284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函数是一种仅在调用时运行的代码块，实现代码的复用。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函数是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将输入经过一定的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变化和处理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得到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预定的输出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51684" y="3176972"/>
            <a:ext cx="6876764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使用函数的优点：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27748" y="3717032"/>
            <a:ext cx="702078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5000"/>
              </a:lnSpc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减少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程序中的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代码重复量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②把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大而复杂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的问题分解成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小而简单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的问题；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③有助于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提升代码的整洁度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，使代码更易于理解；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④使一段代码可以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重复使用多次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12034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创建与使用类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83686" y="872719"/>
            <a:ext cx="14041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创建类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4081792" y="1412779"/>
            <a:ext cx="74227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每个</a:t>
            </a:r>
            <a:r>
              <a:rPr lang="en-US" altLang="zh-CN" sz="2400" dirty="0"/>
              <a:t>Dog</a:t>
            </a:r>
            <a:r>
              <a:rPr lang="zh-CN" altLang="en-US" sz="2400" dirty="0"/>
              <a:t>实例都有名字和年龄，</a:t>
            </a:r>
            <a:endParaRPr lang="en-US" altLang="zh-CN" sz="2400" dirty="0"/>
          </a:p>
          <a:p>
            <a:r>
              <a:rPr lang="zh-CN" altLang="en-US" sz="2400" dirty="0"/>
              <a:t>每条小狗赋予了蹲下</a:t>
            </a:r>
            <a:r>
              <a:rPr lang="en-US" altLang="zh-CN" sz="2400" dirty="0"/>
              <a:t>(sit())</a:t>
            </a:r>
            <a:r>
              <a:rPr lang="zh-CN" altLang="en-US" sz="2400" dirty="0"/>
              <a:t>和打滚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roll_over</a:t>
            </a:r>
            <a:r>
              <a:rPr lang="en-US" altLang="zh-CN" sz="2400" dirty="0"/>
              <a:t>())</a:t>
            </a:r>
            <a:r>
              <a:rPr lang="zh-CN" altLang="en-US" sz="2400" dirty="0"/>
              <a:t>的能力；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407824" y="2294950"/>
            <a:ext cx="4580070" cy="3726341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Dog: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800" b="1" dirty="0">
                <a:solidFill>
                  <a:srgbClr val="C00000"/>
                </a:solidFill>
              </a:rPr>
              <a:t>"""</a:t>
            </a:r>
            <a:r>
              <a:rPr lang="zh-CN" altLang="en-US" sz="1800" b="1" dirty="0">
                <a:solidFill>
                  <a:srgbClr val="C00000"/>
                </a:solidFill>
              </a:rPr>
              <a:t>一次模拟小狗的简单尝试。</a:t>
            </a:r>
            <a:r>
              <a:rPr lang="en-US" altLang="zh-CN" sz="18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__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name, age):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>
                <a:solidFill>
                  <a:srgbClr val="C00000"/>
                </a:solidFill>
              </a:rPr>
              <a:t>"""</a:t>
            </a:r>
            <a:r>
              <a:rPr lang="zh-CN" altLang="en-US" sz="1800" b="1" dirty="0">
                <a:solidFill>
                  <a:srgbClr val="C00000"/>
                </a:solidFill>
              </a:rPr>
              <a:t>初始化属性</a:t>
            </a:r>
            <a:r>
              <a:rPr lang="en-US" altLang="zh-CN" sz="1800" b="1" dirty="0">
                <a:solidFill>
                  <a:srgbClr val="C00000"/>
                </a:solidFill>
              </a:rPr>
              <a:t>name</a:t>
            </a:r>
            <a:r>
              <a:rPr lang="zh-CN" altLang="en-US" sz="1800" b="1" dirty="0">
                <a:solidFill>
                  <a:srgbClr val="C00000"/>
                </a:solidFill>
              </a:rPr>
              <a:t>和</a:t>
            </a:r>
            <a:r>
              <a:rPr lang="en-US" altLang="zh-CN" sz="1800" b="1" dirty="0">
                <a:solidFill>
                  <a:srgbClr val="C00000"/>
                </a:solidFill>
              </a:rPr>
              <a:t>age</a:t>
            </a:r>
            <a:r>
              <a:rPr lang="zh-CN" altLang="en-US" sz="1800" b="1" dirty="0">
                <a:solidFill>
                  <a:srgbClr val="C00000"/>
                </a:solidFill>
              </a:rPr>
              <a:t>。</a:t>
            </a:r>
            <a:r>
              <a:rPr lang="en-US" altLang="zh-CN" sz="18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self.name = name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self.age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age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</a:t>
            </a:r>
            <a:r>
              <a:rPr lang="en-US" altLang="zh-CN" sz="1800" b="1" dirty="0">
                <a:solidFill>
                  <a:srgbClr val="FF0000"/>
                </a:solidFill>
              </a:rPr>
              <a:t>sit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>
                <a:solidFill>
                  <a:srgbClr val="C00000"/>
                </a:solidFill>
              </a:rPr>
              <a:t>"""</a:t>
            </a:r>
            <a:r>
              <a:rPr lang="zh-CN" altLang="en-US" sz="1800" b="1" dirty="0">
                <a:solidFill>
                  <a:srgbClr val="C00000"/>
                </a:solidFill>
              </a:rPr>
              <a:t>模拟小狗收到命令时蹲下。</a:t>
            </a:r>
            <a:r>
              <a:rPr lang="en-US" altLang="zh-CN" sz="18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print(f"{self.name} </a:t>
            </a:r>
            <a:r>
              <a:rPr lang="en-US" altLang="zh-CN" sz="1800" b="1" dirty="0">
                <a:solidFill>
                  <a:srgbClr val="FF0000"/>
                </a:solidFill>
              </a:rPr>
              <a:t>is now sitting.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")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</a:t>
            </a:r>
            <a:r>
              <a:rPr lang="en-US" altLang="zh-CN" sz="1800" b="1" dirty="0" err="1">
                <a:solidFill>
                  <a:srgbClr val="FF0000"/>
                </a:solidFill>
              </a:rPr>
              <a:t>roll_over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>
                <a:solidFill>
                  <a:srgbClr val="C00000"/>
                </a:solidFill>
              </a:rPr>
              <a:t>"""</a:t>
            </a:r>
            <a:r>
              <a:rPr lang="zh-CN" altLang="en-US" sz="1800" b="1" dirty="0">
                <a:solidFill>
                  <a:srgbClr val="C00000"/>
                </a:solidFill>
              </a:rPr>
              <a:t>模拟小狗收到命令时打滚。</a:t>
            </a:r>
            <a:r>
              <a:rPr lang="en-US" altLang="zh-CN" sz="18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print(f"{self.name} </a:t>
            </a:r>
            <a:r>
              <a:rPr lang="en-US" altLang="zh-CN" sz="1800" b="1" dirty="0">
                <a:solidFill>
                  <a:srgbClr val="FF0000"/>
                </a:solidFill>
              </a:rPr>
              <a:t>rolled over!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143672" y="3153742"/>
            <a:ext cx="8283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endParaRPr lang="zh-CN" altLang="en-US" sz="5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655694" y="6089230"/>
            <a:ext cx="43322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r>
              <a:rPr lang="zh-CN" altLang="en-US" sz="2000" dirty="0"/>
              <a:t>约定</a:t>
            </a:r>
            <a:r>
              <a:rPr lang="zh-CN" altLang="en-US" sz="2000" dirty="0">
                <a:solidFill>
                  <a:srgbClr val="C00000"/>
                </a:solidFill>
              </a:rPr>
              <a:t>类</a:t>
            </a:r>
            <a:r>
              <a:rPr lang="zh-CN" altLang="en-US" sz="2000" dirty="0"/>
              <a:t>，首字母大写，没有圆括号。</a:t>
            </a:r>
            <a:endParaRPr lang="zh-CN" altLang="en-US" sz="2000" b="1" dirty="0"/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7987894" y="3340331"/>
            <a:ext cx="2660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类中的函数称为方法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7987893" y="3712467"/>
            <a:ext cx="39487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/>
              <a:t>方法</a:t>
            </a:r>
            <a:r>
              <a:rPr lang="en-US" altLang="zh-CN" sz="2000" b="1" dirty="0"/>
              <a:t>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__()</a:t>
            </a:r>
            <a:r>
              <a:rPr lang="zh-CN" altLang="en-US" sz="2000" dirty="0"/>
              <a:t>是一个特殊方法，每当根据</a:t>
            </a:r>
            <a:r>
              <a:rPr lang="en-US" altLang="zh-CN" sz="2000" dirty="0"/>
              <a:t>Dog </a:t>
            </a:r>
            <a:r>
              <a:rPr lang="zh-CN" altLang="en-US" sz="2000" dirty="0"/>
              <a:t>类创建新实例时，</a:t>
            </a:r>
            <a:r>
              <a:rPr lang="en-US" altLang="zh-CN" sz="2000" dirty="0"/>
              <a:t>Python</a:t>
            </a:r>
            <a:r>
              <a:rPr lang="zh-CN" altLang="en-US" sz="2000" dirty="0"/>
              <a:t>都会自动运行它。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7987894" y="4808739"/>
            <a:ext cx="3976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可通过实例访问的变量称为属性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7987893" y="5217006"/>
            <a:ext cx="39487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zh-CN" altLang="en-US" sz="2000" dirty="0"/>
              <a:t>处定义的变量都有前缀</a:t>
            </a:r>
            <a:r>
              <a:rPr lang="en-US" altLang="zh-CN" sz="2000" dirty="0"/>
              <a:t>self </a:t>
            </a:r>
            <a:r>
              <a:rPr lang="zh-CN" altLang="en-US" sz="2000" dirty="0"/>
              <a:t>。以</a:t>
            </a:r>
            <a:r>
              <a:rPr lang="en-US" altLang="zh-CN" sz="2000" dirty="0"/>
              <a:t>self </a:t>
            </a:r>
            <a:r>
              <a:rPr lang="zh-CN" altLang="en-US" sz="2000" dirty="0"/>
              <a:t>为前缀的变量可供类中的所有方法使用，可以通过类的任何实例来访问。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下箭头 1"/>
          <p:cNvSpPr/>
          <p:nvPr/>
        </p:nvSpPr>
        <p:spPr bwMode="auto">
          <a:xfrm rot="18540743">
            <a:off x="3900676" y="1664701"/>
            <a:ext cx="252028" cy="936104"/>
          </a:xfrm>
          <a:prstGeom prst="downArrow">
            <a:avLst/>
          </a:prstGeom>
          <a:solidFill>
            <a:srgbClr val="66FF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683590" y="1433724"/>
            <a:ext cx="1119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类名称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下箭头 13"/>
          <p:cNvSpPr/>
          <p:nvPr/>
        </p:nvSpPr>
        <p:spPr bwMode="auto">
          <a:xfrm rot="4441055">
            <a:off x="8028972" y="1680990"/>
            <a:ext cx="112746" cy="2231269"/>
          </a:xfrm>
          <a:prstGeom prst="downArrow">
            <a:avLst/>
          </a:prstGeom>
          <a:solidFill>
            <a:srgbClr val="66FF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9109253" y="2270380"/>
            <a:ext cx="1459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类中属性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下箭头 19"/>
          <p:cNvSpPr/>
          <p:nvPr/>
        </p:nvSpPr>
        <p:spPr bwMode="auto">
          <a:xfrm rot="4230884">
            <a:off x="7168004" y="1527783"/>
            <a:ext cx="157477" cy="4226717"/>
          </a:xfrm>
          <a:prstGeom prst="downArrow">
            <a:avLst/>
          </a:prstGeom>
          <a:solidFill>
            <a:srgbClr val="FF000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>
              <a:ea typeface="宋体" pitchFamily="2" charset="-122"/>
            </a:endParaRPr>
          </a:p>
        </p:txBody>
      </p:sp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9173378" y="2646432"/>
            <a:ext cx="12696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类方法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7" grpId="0"/>
      <p:bldP spid="8" grpId="0" animBg="1"/>
      <p:bldP spid="11" grpId="0"/>
      <p:bldP spid="16" grpId="0"/>
      <p:bldP spid="17" grpId="0"/>
      <p:bldP spid="18" grpId="0"/>
      <p:bldP spid="13" grpId="0"/>
      <p:bldP spid="19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75722" y="872719"/>
            <a:ext cx="380727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实例化－根据类创建对象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930321" y="1916014"/>
            <a:ext cx="3130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my_dog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Dog('Willie', 6)</a:t>
            </a:r>
            <a:endParaRPr lang="zh-CN" altLang="en-US" sz="1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575721" y="1448783"/>
            <a:ext cx="1276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实例化</a:t>
            </a:r>
            <a:endParaRPr lang="zh-CN" altLang="en-US" sz="2400" b="1" dirty="0"/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575723" y="2397355"/>
            <a:ext cx="1981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a. </a:t>
            </a:r>
            <a:r>
              <a:rPr lang="zh-CN" altLang="en-US" sz="2400" b="1" dirty="0"/>
              <a:t>访问属性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3950335" y="2819920"/>
            <a:ext cx="2497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my_dog.name</a:t>
            </a:r>
          </a:p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my_dog.age</a:t>
            </a:r>
            <a:endParaRPr lang="zh-CN" altLang="en-US" sz="1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3613460" y="3703555"/>
            <a:ext cx="1981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b. </a:t>
            </a:r>
            <a:r>
              <a:rPr lang="zh-CN" altLang="en-US" sz="2400" b="1" dirty="0"/>
              <a:t>调用方法</a:t>
            </a: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4029184" y="4187643"/>
            <a:ext cx="3130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my_dog.sit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my_dog.roll_over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1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3"/>
          <p:cNvSpPr txBox="1">
            <a:spLocks noChangeArrowheads="1"/>
          </p:cNvSpPr>
          <p:nvPr/>
        </p:nvSpPr>
        <p:spPr bwMode="auto">
          <a:xfrm>
            <a:off x="3649401" y="4911554"/>
            <a:ext cx="24394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c. </a:t>
            </a:r>
            <a:r>
              <a:rPr lang="zh-CN" altLang="en-US" sz="2400" b="1" dirty="0"/>
              <a:t>创建多个实例</a:t>
            </a:r>
          </a:p>
        </p:txBody>
      </p:sp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4029184" y="5398496"/>
            <a:ext cx="3130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my_dog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Dog('Willie', 6)</a:t>
            </a:r>
          </a:p>
          <a:p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your_dog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Dog('Lucy', 3)</a:t>
            </a:r>
            <a:endParaRPr lang="zh-CN" altLang="en-US" sz="18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3"/>
          <p:cNvSpPr txBox="1">
            <a:spLocks noChangeArrowheads="1"/>
          </p:cNvSpPr>
          <p:nvPr/>
        </p:nvSpPr>
        <p:spPr bwMode="auto">
          <a:xfrm>
            <a:off x="6635236" y="1871055"/>
            <a:ext cx="4933372" cy="40581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my_dog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Dog('Willie', 6)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555760"/>
            <a:ext cx="2868159" cy="61024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6635236" y="3068963"/>
            <a:ext cx="4933372" cy="75206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my_dog.sit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my_dog.roll_over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475" y="1227021"/>
            <a:ext cx="2523133" cy="61024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0" name="文本框 3"/>
          <p:cNvSpPr txBox="1">
            <a:spLocks noChangeArrowheads="1"/>
          </p:cNvSpPr>
          <p:nvPr/>
        </p:nvSpPr>
        <p:spPr bwMode="auto">
          <a:xfrm>
            <a:off x="6168008" y="3825044"/>
            <a:ext cx="5436604" cy="282955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my_dog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Dog('Willie', 6)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your_dog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Dog('Lucy', 3)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f"My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dog's name is {my_dog.name}.")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f"My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dog is 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my_dog.age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 years old.")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my_dog.sit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print(f"\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nYour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dog's name is {your_dog.name}.")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f"Your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dog is 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your_dog.age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 years old.")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your_dog.sit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创建与使用类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文本框 3">
            <a:extLst>
              <a:ext uri="{FF2B5EF4-FFF2-40B4-BE49-F238E27FC236}">
                <a16:creationId xmlns:a16="http://schemas.microsoft.com/office/drawing/2014/main" id="{C048852C-21EC-4466-9004-9F156D30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236" y="2280891"/>
            <a:ext cx="4933372" cy="75206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f"My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dog's name is {</a:t>
            </a:r>
            <a:r>
              <a:rPr lang="en-US" altLang="zh-CN" sz="1800" b="1" dirty="0">
                <a:solidFill>
                  <a:srgbClr val="C00000"/>
                </a:solidFill>
              </a:rPr>
              <a:t>my_dog.name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}.")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f"My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dog is {</a:t>
            </a:r>
            <a:r>
              <a:rPr lang="en-US" altLang="zh-CN" sz="1800" b="1" dirty="0" err="1">
                <a:solidFill>
                  <a:srgbClr val="C00000"/>
                </a:solidFill>
              </a:rPr>
              <a:t>my_dog.age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 years old.")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0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6" grpId="0"/>
      <p:bldP spid="17" grpId="0"/>
      <p:bldP spid="18" grpId="0" animBg="1"/>
      <p:bldP spid="19" grpId="0" animBg="1"/>
      <p:bldP spid="20" grpId="0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683732" y="814060"/>
            <a:ext cx="783952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练习</a:t>
            </a:r>
            <a:r>
              <a:rPr lang="en-US" altLang="zh-CN" sz="2400" dirty="0">
                <a:solidFill>
                  <a:srgbClr val="FF0000"/>
                </a:solidFill>
              </a:rPr>
              <a:t>4-3</a:t>
            </a:r>
            <a:r>
              <a:rPr lang="zh-CN" altLang="en-US" sz="2400" dirty="0">
                <a:solidFill>
                  <a:srgbClr val="FF0000"/>
                </a:solidFill>
              </a:rPr>
              <a:t>：用户。</a:t>
            </a:r>
            <a:r>
              <a:rPr lang="zh-CN" altLang="en-US" sz="2400" dirty="0"/>
              <a:t>创建一个名为</a:t>
            </a:r>
            <a:r>
              <a:rPr lang="en-US" altLang="zh-CN" sz="2400" dirty="0"/>
              <a:t>User </a:t>
            </a:r>
            <a:r>
              <a:rPr lang="zh-CN" altLang="en-US" sz="2400" dirty="0"/>
              <a:t>的类，其中包含属性</a:t>
            </a:r>
            <a:r>
              <a:rPr lang="en-US" altLang="zh-CN" sz="2400" dirty="0" err="1"/>
              <a:t>first_name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last_name</a:t>
            </a:r>
            <a:r>
              <a:rPr lang="zh-CN" altLang="en-US" sz="2400" dirty="0"/>
              <a:t>，以及用户简介通常会存储的其他几个属性。在类</a:t>
            </a:r>
            <a:r>
              <a:rPr lang="en-US" altLang="zh-CN" sz="2400" dirty="0"/>
              <a:t>User</a:t>
            </a:r>
            <a:r>
              <a:rPr lang="zh-CN" altLang="en-US" sz="2400" dirty="0"/>
              <a:t>中定义一个名为</a:t>
            </a:r>
            <a:r>
              <a:rPr lang="en-US" altLang="zh-CN" sz="2400" dirty="0" err="1"/>
              <a:t>describe_user</a:t>
            </a:r>
            <a:r>
              <a:rPr lang="en-US" altLang="zh-CN" sz="2400" dirty="0"/>
              <a:t>()</a:t>
            </a:r>
            <a:r>
              <a:rPr lang="zh-CN" altLang="en-US" sz="2400" dirty="0"/>
              <a:t>的方法，用于打印用户信息摘要。再定义一个名为</a:t>
            </a:r>
            <a:r>
              <a:rPr lang="en-US" altLang="zh-CN" sz="2400" dirty="0" err="1"/>
              <a:t>greet_user</a:t>
            </a:r>
            <a:r>
              <a:rPr lang="en-US" altLang="zh-CN" sz="2400" dirty="0"/>
              <a:t>()</a:t>
            </a:r>
            <a:r>
              <a:rPr lang="zh-CN" altLang="en-US" sz="2400" dirty="0"/>
              <a:t>的方法，用于向用户发出个性化的问候。</a:t>
            </a:r>
          </a:p>
          <a:p>
            <a:r>
              <a:rPr lang="zh-CN" altLang="en-US" sz="2400" dirty="0"/>
              <a:t>    创建多个表示不同用户的实例，并对每个实例调用上述两个方法。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866" y="6093296"/>
            <a:ext cx="7101658" cy="44041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AutoShape 11"/>
          <p:cNvSpPr>
            <a:spLocks noChangeArrowheads="1"/>
          </p:cNvSpPr>
          <p:nvPr/>
        </p:nvSpPr>
        <p:spPr bwMode="gray">
          <a:xfrm>
            <a:off x="4655840" y="188640"/>
            <a:ext cx="3455244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0975C71D-5210-4E48-B1E6-C891053F9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732" y="794313"/>
            <a:ext cx="7839520" cy="5262979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User: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"""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用户情况。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"""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__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first_name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last_name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username, phone,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weichat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):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"""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初始化属性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name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type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。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"""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self.first_name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first_name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self.last_name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last_name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self.username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username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self.phone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phone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self.weichat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weichat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self.full_name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f"{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self.first_name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 {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self.last_name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}"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self.login_attempts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0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describe_user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"""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打印用户信息摘要。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"""        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print(f"\n{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self.first_name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 {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self.last_name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}") 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print(f"  Username: {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self.username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}") 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print(f"  phone: {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self.phone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}") 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print(f"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weichat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 {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self.weichat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}")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def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greet_user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"""</a:t>
            </a:r>
            <a:r>
              <a: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打印一条消息，向用户发出个性化的问候。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"""</a:t>
            </a:r>
          </a:p>
          <a:p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print(f"\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nWelcome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back, {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self.username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}!")</a:t>
            </a:r>
          </a:p>
        </p:txBody>
      </p:sp>
    </p:spTree>
    <p:extLst>
      <p:ext uri="{BB962C8B-B14F-4D97-AF65-F5344CB8AC3E}">
        <p14:creationId xmlns:p14="http://schemas.microsoft.com/office/powerpoint/2010/main" val="31473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03712" y="872719"/>
            <a:ext cx="158417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使用类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4900586" y="1448783"/>
            <a:ext cx="6632018" cy="386830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Car: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"""</a:t>
            </a:r>
            <a:r>
              <a:rPr lang="zh-CN" altLang="en-US" sz="1800" b="1" dirty="0">
                <a:solidFill>
                  <a:srgbClr val="FF0000"/>
                </a:solidFill>
              </a:rPr>
              <a:t>一次模拟汽车的简单尝试。</a:t>
            </a:r>
            <a:r>
              <a:rPr lang="en-US" altLang="zh-CN" sz="18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__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make, model, year):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>
                <a:solidFill>
                  <a:srgbClr val="FF0000"/>
                </a:solidFill>
              </a:rPr>
              <a:t>"""</a:t>
            </a:r>
            <a:r>
              <a:rPr lang="zh-CN" altLang="en-US" sz="1800" b="1" dirty="0">
                <a:solidFill>
                  <a:srgbClr val="FF0000"/>
                </a:solidFill>
              </a:rPr>
              <a:t>初始化描述汽车的属性。</a:t>
            </a:r>
            <a:r>
              <a:rPr lang="en-US" altLang="zh-CN" sz="18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self.make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make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self.model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model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self.year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year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get_descriptive_name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>
                <a:solidFill>
                  <a:srgbClr val="FF0000"/>
                </a:solidFill>
              </a:rPr>
              <a:t>"""</a:t>
            </a:r>
            <a:r>
              <a:rPr lang="zh-CN" altLang="en-US" sz="1800" b="1" dirty="0">
                <a:solidFill>
                  <a:srgbClr val="FF0000"/>
                </a:solidFill>
              </a:rPr>
              <a:t>返回整洁的描述性信息。</a:t>
            </a:r>
            <a:r>
              <a:rPr lang="en-US" altLang="zh-CN" sz="18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long_name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</a:t>
            </a:r>
            <a:r>
              <a:rPr lang="en-US" altLang="zh-CN" sz="1800" b="1" dirty="0">
                <a:solidFill>
                  <a:srgbClr val="C00000"/>
                </a:solidFill>
              </a:rPr>
              <a:t>"{</a:t>
            </a:r>
            <a:r>
              <a:rPr lang="en-US" altLang="zh-CN" sz="1800" b="1" dirty="0" err="1">
                <a:solidFill>
                  <a:srgbClr val="C00000"/>
                </a:solidFill>
              </a:rPr>
              <a:t>self.year</a:t>
            </a:r>
            <a:r>
              <a:rPr lang="en-US" altLang="zh-CN" sz="1800" b="1" dirty="0">
                <a:solidFill>
                  <a:srgbClr val="C00000"/>
                </a:solidFill>
              </a:rPr>
              <a:t>} {</a:t>
            </a:r>
            <a:r>
              <a:rPr lang="en-US" altLang="zh-CN" sz="1800" b="1" dirty="0" err="1">
                <a:solidFill>
                  <a:srgbClr val="C00000"/>
                </a:solidFill>
              </a:rPr>
              <a:t>self.make</a:t>
            </a:r>
            <a:r>
              <a:rPr lang="en-US" altLang="zh-CN" sz="1800" b="1" dirty="0">
                <a:solidFill>
                  <a:srgbClr val="C00000"/>
                </a:solidFill>
              </a:rPr>
              <a:t>} {</a:t>
            </a:r>
            <a:r>
              <a:rPr lang="en-US" altLang="zh-CN" sz="1800" b="1" dirty="0" err="1">
                <a:solidFill>
                  <a:srgbClr val="C00000"/>
                </a:solidFill>
              </a:rPr>
              <a:t>self.model</a:t>
            </a:r>
            <a:r>
              <a:rPr lang="en-US" altLang="zh-CN" sz="1800" b="1" dirty="0">
                <a:solidFill>
                  <a:srgbClr val="C00000"/>
                </a:solidFill>
              </a:rPr>
              <a:t>}"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return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long_name.title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907869" y="5348091"/>
            <a:ext cx="6632018" cy="752065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Car('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audi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', 'a4', 2019)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my_new_car.get_descriptive_name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561324" y="1434265"/>
            <a:ext cx="1276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创建类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712451" y="5337215"/>
            <a:ext cx="1276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实例化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94" y="6131161"/>
            <a:ext cx="2036913" cy="495465"/>
          </a:xfrm>
          <a:prstGeom prst="rect">
            <a:avLst/>
          </a:prstGeom>
          <a:ln w="28575">
            <a:solidFill>
              <a:srgbClr val="66CCFF"/>
            </a:solidFill>
          </a:ln>
        </p:spPr>
      </p:pic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创建与使用类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69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03712" y="872719"/>
            <a:ext cx="2952328" cy="461665"/>
          </a:xfrm>
          <a:prstGeom prst="rect">
            <a:avLst/>
          </a:prstGeom>
          <a:solidFill>
            <a:srgbClr val="66FF99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给属性指定默认值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4826494" y="1448780"/>
            <a:ext cx="6948768" cy="341939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Car: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一次模拟汽车的简单尝试。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__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make, model, year):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初始化描述汽车的属性。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self.make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make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self.model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model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self.year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year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get_descriptive_name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返回整洁的描述性信息。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long_name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</a:t>
            </a:r>
            <a:r>
              <a:rPr lang="en-US" altLang="zh-CN" sz="1600" b="1" dirty="0">
                <a:solidFill>
                  <a:srgbClr val="C00000"/>
                </a:solidFill>
              </a:rPr>
              <a:t>"{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self.year</a:t>
            </a:r>
            <a:r>
              <a:rPr lang="en-US" altLang="zh-CN" sz="1600" b="1" dirty="0">
                <a:solidFill>
                  <a:srgbClr val="C00000"/>
                </a:solidFill>
              </a:rPr>
              <a:t>} 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self.make</a:t>
            </a:r>
            <a:r>
              <a:rPr lang="en-US" altLang="zh-CN" sz="1600" b="1" dirty="0">
                <a:solidFill>
                  <a:srgbClr val="C00000"/>
                </a:solidFill>
              </a:rPr>
              <a:t>} 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self.model</a:t>
            </a:r>
            <a:r>
              <a:rPr lang="en-US" altLang="zh-CN" sz="1600" b="1" dirty="0">
                <a:solidFill>
                  <a:srgbClr val="C00000"/>
                </a:solidFill>
              </a:rPr>
              <a:t>}"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return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long_name.title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16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826494" y="4998224"/>
            <a:ext cx="6948768" cy="109831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read_odometer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>
                <a:solidFill>
                  <a:srgbClr val="FF0000"/>
                </a:solidFill>
              </a:rPr>
              <a:t>"""</a:t>
            </a:r>
            <a:r>
              <a:rPr lang="zh-CN" altLang="en-US" sz="1800" b="1" dirty="0">
                <a:solidFill>
                  <a:srgbClr val="FF0000"/>
                </a:solidFill>
              </a:rPr>
              <a:t>打印一条指出汽车里程的消息。</a:t>
            </a:r>
            <a:r>
              <a:rPr lang="en-US" altLang="zh-CN" sz="18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f"This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car has {</a:t>
            </a:r>
            <a:r>
              <a:rPr lang="en-US" altLang="zh-CN" sz="1800" b="1" dirty="0" err="1">
                <a:solidFill>
                  <a:srgbClr val="00B0F0"/>
                </a:solidFill>
              </a:rPr>
              <a:t>self.odometer_reading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 miles on it.")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458338" y="1542277"/>
            <a:ext cx="1152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类定义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395700" y="5019563"/>
            <a:ext cx="1466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添加方法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5294545" y="3320988"/>
            <a:ext cx="3051211" cy="40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err="1">
                <a:solidFill>
                  <a:srgbClr val="00B0F0"/>
                </a:solidFill>
              </a:rPr>
              <a:t>self.odometer_reading</a:t>
            </a:r>
            <a:r>
              <a:rPr lang="en-US" altLang="zh-CN" sz="1800" dirty="0">
                <a:solidFill>
                  <a:srgbClr val="00B0F0"/>
                </a:solidFill>
              </a:rPr>
              <a:t> </a:t>
            </a:r>
            <a:r>
              <a:rPr lang="zh-CN" altLang="en-US" sz="1800" dirty="0">
                <a:solidFill>
                  <a:srgbClr val="00B0F0"/>
                </a:solidFill>
              </a:rPr>
              <a:t>＝ </a:t>
            </a:r>
            <a:r>
              <a:rPr lang="en-US" altLang="zh-CN" sz="1800" dirty="0">
                <a:solidFill>
                  <a:srgbClr val="00B0F0"/>
                </a:solidFill>
              </a:rPr>
              <a:t>0</a:t>
            </a:r>
            <a:endParaRPr lang="zh-CN" altLang="en-US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创建与使用类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00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03712" y="872719"/>
            <a:ext cx="2952328" cy="461665"/>
          </a:xfrm>
          <a:prstGeom prst="rect">
            <a:avLst/>
          </a:prstGeom>
          <a:solidFill>
            <a:srgbClr val="66FF99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给属性指定默认值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4817840" y="1448780"/>
            <a:ext cx="6966792" cy="413510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Car: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一次模拟汽车的简单尝试。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__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make, model, year):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初始化描述汽车的属性。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self.make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make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self.model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model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self.year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year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rgbClr val="00B0F0"/>
                </a:solidFill>
              </a:rPr>
              <a:t>self.odometer_reading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zh-CN" altLang="en-US" sz="1600" b="1" dirty="0">
                <a:solidFill>
                  <a:srgbClr val="00B0F0"/>
                </a:solidFill>
              </a:rPr>
              <a:t>＝ </a:t>
            </a:r>
            <a:r>
              <a:rPr lang="en-US" altLang="zh-CN" sz="1600" b="1" dirty="0">
                <a:solidFill>
                  <a:srgbClr val="00B0F0"/>
                </a:solidFill>
              </a:rPr>
              <a:t>0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get_descriptive_name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返回整洁的描述性信息。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long_name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</a:t>
            </a:r>
            <a:r>
              <a:rPr lang="en-US" altLang="zh-CN" sz="1600" b="1" dirty="0">
                <a:solidFill>
                  <a:srgbClr val="C00000"/>
                </a:solidFill>
              </a:rPr>
              <a:t>"{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self.year</a:t>
            </a:r>
            <a:r>
              <a:rPr lang="en-US" altLang="zh-CN" sz="1600" b="1" dirty="0">
                <a:solidFill>
                  <a:srgbClr val="C00000"/>
                </a:solidFill>
              </a:rPr>
              <a:t>} 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self.make</a:t>
            </a:r>
            <a:r>
              <a:rPr lang="en-US" altLang="zh-CN" sz="1600" b="1" dirty="0">
                <a:solidFill>
                  <a:srgbClr val="C00000"/>
                </a:solidFill>
              </a:rPr>
              <a:t>} 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self.model</a:t>
            </a:r>
            <a:r>
              <a:rPr lang="en-US" altLang="zh-CN" sz="1600" b="1" dirty="0">
                <a:solidFill>
                  <a:srgbClr val="C00000"/>
                </a:solidFill>
              </a:rPr>
              <a:t>}"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return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long_name.title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read_odometer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打印一条指出汽车里程的消息。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f"This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car has {</a:t>
            </a:r>
            <a:r>
              <a:rPr lang="en-US" altLang="zh-CN" sz="1600" b="1" dirty="0" err="1">
                <a:solidFill>
                  <a:srgbClr val="00B0F0"/>
                </a:solidFill>
              </a:rPr>
              <a:t>self.odometer_reading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 miles on it.")</a:t>
            </a:r>
            <a:endParaRPr lang="zh-CN" altLang="en-US" sz="16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449684" y="1542277"/>
            <a:ext cx="1152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类定义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449684" y="5560949"/>
            <a:ext cx="1404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实例化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819950" y="5589496"/>
            <a:ext cx="6964400" cy="904863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Car('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audi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', 'a4', 2019)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my_new_car.</a:t>
            </a:r>
            <a:r>
              <a:rPr lang="en-US" altLang="zh-CN" sz="1600" b="1" dirty="0" err="1">
                <a:solidFill>
                  <a:srgbClr val="00B0F0"/>
                </a:solidFill>
              </a:rPr>
              <a:t>get_descriptive_name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my_new_car.</a:t>
            </a:r>
            <a:r>
              <a:rPr lang="en-US" altLang="zh-CN" sz="1600" b="1" dirty="0" err="1">
                <a:solidFill>
                  <a:srgbClr val="00B0F0"/>
                </a:solidFill>
              </a:rPr>
              <a:t>read_odometer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16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256" y="5636877"/>
            <a:ext cx="3213368" cy="715305"/>
          </a:xfrm>
          <a:prstGeom prst="rect">
            <a:avLst/>
          </a:prstGeom>
          <a:ln w="28575">
            <a:solidFill>
              <a:srgbClr val="66CCFF"/>
            </a:solidFill>
          </a:ln>
        </p:spPr>
      </p:pic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创建与使用类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7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创建与使用类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05826" y="872719"/>
            <a:ext cx="2376264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修改属性的值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5090006" y="799544"/>
            <a:ext cx="6658622" cy="413510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Car: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一次模拟汽车的简单尝试。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__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make, model, year):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初始化描述汽车的属性。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self.make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make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self.model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model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self.year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year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rgbClr val="00B0F0"/>
                </a:solidFill>
              </a:rPr>
              <a:t>self.odometer_reading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zh-CN" altLang="en-US" sz="1600" b="1" dirty="0">
                <a:solidFill>
                  <a:srgbClr val="00B0F0"/>
                </a:solidFill>
              </a:rPr>
              <a:t>＝ </a:t>
            </a:r>
            <a:r>
              <a:rPr lang="en-US" altLang="zh-CN" sz="1600" b="1" dirty="0">
                <a:solidFill>
                  <a:srgbClr val="00B0F0"/>
                </a:solidFill>
              </a:rPr>
              <a:t>0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get_descriptive_name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返回整洁的描述性信息。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long_name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</a:t>
            </a:r>
            <a:r>
              <a:rPr lang="en-US" altLang="zh-CN" sz="1600" b="1" dirty="0">
                <a:solidFill>
                  <a:srgbClr val="C00000"/>
                </a:solidFill>
              </a:rPr>
              <a:t>"{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self.year</a:t>
            </a:r>
            <a:r>
              <a:rPr lang="en-US" altLang="zh-CN" sz="1600" b="1" dirty="0">
                <a:solidFill>
                  <a:srgbClr val="C00000"/>
                </a:solidFill>
              </a:rPr>
              <a:t>} 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self.make</a:t>
            </a:r>
            <a:r>
              <a:rPr lang="en-US" altLang="zh-CN" sz="1600" b="1" dirty="0">
                <a:solidFill>
                  <a:srgbClr val="C00000"/>
                </a:solidFill>
              </a:rPr>
              <a:t>} 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self.model</a:t>
            </a:r>
            <a:r>
              <a:rPr lang="en-US" altLang="zh-CN" sz="1600" b="1" dirty="0">
                <a:solidFill>
                  <a:srgbClr val="C00000"/>
                </a:solidFill>
              </a:rPr>
              <a:t>}"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return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long_name.title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read_odometer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打印一条指出汽车里程的消息。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f"This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car has {</a:t>
            </a:r>
            <a:r>
              <a:rPr lang="en-US" altLang="zh-CN" sz="1600" b="1" dirty="0" err="1">
                <a:solidFill>
                  <a:srgbClr val="00B0F0"/>
                </a:solidFill>
              </a:rPr>
              <a:t>self.odometer_reading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 miles on it.")</a:t>
            </a:r>
            <a:endParaRPr lang="zh-CN" altLang="en-US" sz="16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505827" y="1606899"/>
            <a:ext cx="158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/>
              <a:t>a. </a:t>
            </a:r>
            <a:r>
              <a:rPr lang="zh-CN" altLang="en-US" sz="2000" dirty="0"/>
              <a:t>直接修改属性的值</a:t>
            </a:r>
            <a:endParaRPr lang="zh-CN" altLang="en-US" sz="2000" b="1" dirty="0"/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090002" y="4940004"/>
            <a:ext cx="6658622" cy="1477328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Car('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audi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', 'a4', 2019)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my_new_car.</a:t>
            </a:r>
            <a:r>
              <a:rPr lang="en-US" altLang="zh-CN" sz="1800" b="1" dirty="0" err="1">
                <a:solidFill>
                  <a:srgbClr val="00B0F0"/>
                </a:solidFill>
              </a:rPr>
              <a:t>get_descriptive_name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my_new_car.</a:t>
            </a:r>
            <a:r>
              <a:rPr lang="en-US" altLang="zh-CN" sz="1800" b="1" dirty="0" err="1">
                <a:solidFill>
                  <a:srgbClr val="00B0F0"/>
                </a:solidFill>
              </a:rPr>
              <a:t>read_odometer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5090004" y="5621690"/>
            <a:ext cx="3931599" cy="40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err="1">
                <a:solidFill>
                  <a:srgbClr val="FF0000"/>
                </a:solidFill>
              </a:rPr>
              <a:t>my_new_car.odometer_reading</a:t>
            </a:r>
            <a:r>
              <a:rPr lang="en-US" altLang="zh-CN" sz="1800" dirty="0">
                <a:solidFill>
                  <a:srgbClr val="FF0000"/>
                </a:solidFill>
              </a:rPr>
              <a:t> = 23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43" y="5714460"/>
            <a:ext cx="3645955" cy="680215"/>
          </a:xfrm>
          <a:prstGeom prst="rect">
            <a:avLst/>
          </a:prstGeom>
          <a:ln w="28575">
            <a:solidFill>
              <a:srgbClr val="66CCFF"/>
            </a:solidFill>
          </a:ln>
        </p:spPr>
      </p:pic>
    </p:spTree>
    <p:extLst>
      <p:ext uri="{BB962C8B-B14F-4D97-AF65-F5344CB8AC3E}">
        <p14:creationId xmlns:p14="http://schemas.microsoft.com/office/powerpoint/2010/main" val="231239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 animBg="1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创建与使用类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03709" y="872719"/>
            <a:ext cx="2376264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修改属性的值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5087889" y="800708"/>
            <a:ext cx="6660739" cy="413510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Car: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一次模拟汽车的简单尝试。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__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make, model, year):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初始化描述汽车的属性。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self.make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make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self.model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model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self.year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year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rgbClr val="00B0F0"/>
                </a:solidFill>
              </a:rPr>
              <a:t>self.odometer_reading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zh-CN" altLang="en-US" sz="1600" b="1" dirty="0">
                <a:solidFill>
                  <a:srgbClr val="00B0F0"/>
                </a:solidFill>
              </a:rPr>
              <a:t>＝ </a:t>
            </a:r>
            <a:r>
              <a:rPr lang="en-US" altLang="zh-CN" sz="1600" b="1" dirty="0">
                <a:solidFill>
                  <a:srgbClr val="00B0F0"/>
                </a:solidFill>
              </a:rPr>
              <a:t>0</a:t>
            </a: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get_descriptive_name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返回整洁的描述性信息。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long_name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</a:t>
            </a:r>
            <a:r>
              <a:rPr lang="en-US" altLang="zh-CN" sz="1600" b="1" dirty="0">
                <a:solidFill>
                  <a:srgbClr val="C00000"/>
                </a:solidFill>
              </a:rPr>
              <a:t>"{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self.year</a:t>
            </a:r>
            <a:r>
              <a:rPr lang="en-US" altLang="zh-CN" sz="1600" b="1" dirty="0">
                <a:solidFill>
                  <a:srgbClr val="C00000"/>
                </a:solidFill>
              </a:rPr>
              <a:t>} 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self.make</a:t>
            </a:r>
            <a:r>
              <a:rPr lang="en-US" altLang="zh-CN" sz="1600" b="1" dirty="0">
                <a:solidFill>
                  <a:srgbClr val="C00000"/>
                </a:solidFill>
              </a:rPr>
              <a:t>} 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self.model</a:t>
            </a:r>
            <a:r>
              <a:rPr lang="en-US" altLang="zh-CN" sz="1600" b="1" dirty="0">
                <a:solidFill>
                  <a:srgbClr val="C00000"/>
                </a:solidFill>
              </a:rPr>
              <a:t>}"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return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long_name.title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read_odometer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打印一条指出汽车里程的消息。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f"This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car has {</a:t>
            </a:r>
            <a:r>
              <a:rPr lang="en-US" altLang="zh-CN" sz="1600" b="1" dirty="0" err="1">
                <a:solidFill>
                  <a:srgbClr val="00B0F0"/>
                </a:solidFill>
              </a:rPr>
              <a:t>self.odometer_reading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 miles on it.")</a:t>
            </a:r>
            <a:endParaRPr lang="zh-CN" altLang="en-US" sz="16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359696" y="1606899"/>
            <a:ext cx="17281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/>
              <a:t>b. </a:t>
            </a:r>
            <a:r>
              <a:rPr lang="zh-CN" altLang="en-US" sz="2000" dirty="0"/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修改属性的值</a:t>
            </a:r>
            <a:endParaRPr lang="zh-CN" altLang="en-US" sz="2000" b="1" dirty="0"/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5085485" y="5949283"/>
            <a:ext cx="6444714" cy="701731"/>
          </a:xfrm>
          <a:prstGeom prst="rect">
            <a:avLst/>
          </a:prstGeom>
          <a:solidFill>
            <a:srgbClr val="FFCCFF"/>
          </a:solidFill>
          <a:ln w="19050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my_new_car.update_odometer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(23)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my_new_car.read_odometer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5087889" y="4941154"/>
            <a:ext cx="6660739" cy="98405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update_odometer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(self, mileage):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>
                <a:solidFill>
                  <a:srgbClr val="C00000"/>
                </a:solidFill>
              </a:rPr>
              <a:t>"""</a:t>
            </a:r>
            <a:r>
              <a:rPr lang="zh-CN" altLang="en-US" sz="1800" b="1" dirty="0">
                <a:solidFill>
                  <a:srgbClr val="C00000"/>
                </a:solidFill>
              </a:rPr>
              <a:t>将里程表读数设置为指定的值。</a:t>
            </a:r>
            <a:r>
              <a:rPr lang="en-US" altLang="zh-CN" sz="18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self.odometer_reading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mileage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30" y="5699777"/>
            <a:ext cx="3645955" cy="680215"/>
          </a:xfrm>
          <a:prstGeom prst="rect">
            <a:avLst/>
          </a:prstGeom>
          <a:ln w="28575">
            <a:solidFill>
              <a:srgbClr val="66CCFF"/>
            </a:solidFill>
          </a:ln>
        </p:spPr>
      </p:pic>
    </p:spTree>
    <p:extLst>
      <p:ext uri="{BB962C8B-B14F-4D97-AF65-F5344CB8AC3E}">
        <p14:creationId xmlns:p14="http://schemas.microsoft.com/office/powerpoint/2010/main" val="285090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1"/>
          <p:cNvSpPr>
            <a:spLocks noChangeArrowheads="1"/>
          </p:cNvSpPr>
          <p:nvPr/>
        </p:nvSpPr>
        <p:spPr bwMode="gray">
          <a:xfrm>
            <a:off x="4295804" y="188640"/>
            <a:ext cx="4320479" cy="468052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创建与使用类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03709" y="872719"/>
            <a:ext cx="2376264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修改属性的值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5087889" y="800708"/>
            <a:ext cx="6660739" cy="311694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Car: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"""</a:t>
            </a:r>
            <a:r>
              <a:rPr lang="zh-CN" altLang="en-US" sz="1800" b="1" dirty="0">
                <a:solidFill>
                  <a:srgbClr val="FF0000"/>
                </a:solidFill>
              </a:rPr>
              <a:t>一次模拟汽车的简单尝试。</a:t>
            </a:r>
            <a:r>
              <a:rPr lang="en-US" altLang="zh-CN" sz="18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__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make, model, year):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/>
              <a:t>--snip—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 err="1">
                <a:solidFill>
                  <a:srgbClr val="00B0F0"/>
                </a:solidFill>
              </a:rPr>
              <a:t>self.odometer_reading</a:t>
            </a:r>
            <a:r>
              <a:rPr lang="en-US" altLang="zh-CN" sz="1800" b="1" dirty="0">
                <a:solidFill>
                  <a:srgbClr val="00B0F0"/>
                </a:solidFill>
              </a:rPr>
              <a:t> </a:t>
            </a:r>
            <a:r>
              <a:rPr lang="zh-CN" altLang="en-US" sz="1800" b="1" dirty="0">
                <a:solidFill>
                  <a:srgbClr val="00B0F0"/>
                </a:solidFill>
              </a:rPr>
              <a:t>＝ </a:t>
            </a:r>
            <a:r>
              <a:rPr lang="en-US" altLang="zh-CN" sz="1800" b="1" dirty="0">
                <a:solidFill>
                  <a:srgbClr val="00B0F0"/>
                </a:solidFill>
              </a:rPr>
              <a:t>0</a:t>
            </a:r>
            <a:endParaRPr lang="en-US" altLang="zh-CN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get_descriptive_name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/>
              <a:t>        --snip—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read_odometer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>
                <a:solidFill>
                  <a:srgbClr val="FF0000"/>
                </a:solidFill>
              </a:rPr>
              <a:t>"""</a:t>
            </a:r>
            <a:r>
              <a:rPr lang="zh-CN" altLang="en-US" sz="1800" b="1" dirty="0">
                <a:solidFill>
                  <a:srgbClr val="FF0000"/>
                </a:solidFill>
              </a:rPr>
              <a:t>打印一条指出汽车里程的消息。</a:t>
            </a:r>
            <a:r>
              <a:rPr lang="en-US" altLang="zh-CN" sz="18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zh-CN" sz="1600" b="1" dirty="0" err="1">
                <a:solidFill>
                  <a:srgbClr val="C00000"/>
                </a:solidFill>
              </a:rPr>
              <a:t>"This</a:t>
            </a:r>
            <a:r>
              <a:rPr lang="en-US" altLang="zh-CN" sz="1600" b="1" dirty="0">
                <a:solidFill>
                  <a:srgbClr val="C00000"/>
                </a:solidFill>
              </a:rPr>
              <a:t> car has {</a:t>
            </a:r>
            <a:r>
              <a:rPr lang="en-US" altLang="zh-CN" sz="1600" b="1" dirty="0" err="1">
                <a:solidFill>
                  <a:srgbClr val="C00000"/>
                </a:solidFill>
              </a:rPr>
              <a:t>self.odometer_reading</a:t>
            </a:r>
            <a:r>
              <a:rPr lang="en-US" altLang="zh-CN" sz="1600" b="1" dirty="0">
                <a:solidFill>
                  <a:srgbClr val="C00000"/>
                </a:solidFill>
              </a:rPr>
              <a:t>} miles on it."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359696" y="1606899"/>
            <a:ext cx="17281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/>
              <a:t>b. </a:t>
            </a:r>
            <a:r>
              <a:rPr lang="zh-CN" altLang="en-US" sz="2000" dirty="0"/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修改属性的值</a:t>
            </a:r>
            <a:endParaRPr lang="zh-CN" altLang="en-US" sz="2000" b="1" dirty="0"/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5087889" y="3933056"/>
            <a:ext cx="6660739" cy="222522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def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update_odometer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(self, mileage):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C00000"/>
                </a:solidFill>
              </a:rPr>
              <a:t>        """  </a:t>
            </a:r>
            <a:r>
              <a:rPr lang="zh-CN" altLang="en-US" sz="1800" b="1" dirty="0">
                <a:solidFill>
                  <a:srgbClr val="C00000"/>
                </a:solidFill>
              </a:rPr>
              <a:t>将里程表读数设置为指定的值。</a:t>
            </a: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rgbClr val="C00000"/>
                </a:solidFill>
              </a:rPr>
              <a:t>        禁止将里程表读数往回调。</a:t>
            </a:r>
            <a:r>
              <a:rPr lang="en-US" altLang="zh-CN" sz="18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if mileage &gt;=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self.odometer_reading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self.odometer_reading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mileage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else:</a:t>
            </a: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print(</a:t>
            </a:r>
            <a:r>
              <a:rPr lang="en-US" altLang="zh-CN" sz="1800" b="1" dirty="0">
                <a:solidFill>
                  <a:srgbClr val="C00000"/>
                </a:solidFill>
              </a:rPr>
              <a:t>"You can't roll back an odometer!"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03709" y="872719"/>
            <a:ext cx="2376264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修改属性的值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6420036" y="836712"/>
            <a:ext cx="5328592" cy="345299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Car: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__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make, model, year):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2000" b="1" dirty="0"/>
              <a:t>--snip—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2000" b="1" dirty="0" err="1">
                <a:solidFill>
                  <a:srgbClr val="00B0F0"/>
                </a:solidFill>
              </a:rPr>
              <a:t>self.odometer_reading</a:t>
            </a:r>
            <a:r>
              <a:rPr lang="en-US" altLang="zh-CN" sz="2000" b="1" dirty="0">
                <a:solidFill>
                  <a:srgbClr val="00B0F0"/>
                </a:solidFill>
              </a:rPr>
              <a:t> </a:t>
            </a:r>
            <a:r>
              <a:rPr lang="zh-CN" altLang="en-US" sz="2000" b="1" dirty="0">
                <a:solidFill>
                  <a:srgbClr val="00B0F0"/>
                </a:solidFill>
              </a:rPr>
              <a:t>＝ </a:t>
            </a:r>
            <a:r>
              <a:rPr lang="en-US" altLang="zh-CN" sz="2000" b="1" dirty="0">
                <a:solidFill>
                  <a:srgbClr val="00B0F0"/>
                </a:solidFill>
              </a:rPr>
              <a:t>0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get_descriptive_name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/>
              <a:t>        --snip—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20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read_odometer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  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        </a:t>
            </a:r>
            <a:r>
              <a:rPr lang="en-US" altLang="zh-CN" sz="2000" b="1" dirty="0"/>
              <a:t>--snip--</a:t>
            </a:r>
            <a:endParaRPr lang="en-US" altLang="zh-CN" sz="20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update_odometer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(self, mileage):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        </a:t>
            </a:r>
            <a:r>
              <a:rPr lang="en-US" altLang="zh-CN" sz="2000" b="1" dirty="0"/>
              <a:t>--snip--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539716" y="1352962"/>
            <a:ext cx="24842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/>
              <a:t>c.</a:t>
            </a:r>
            <a:r>
              <a:rPr lang="zh-CN" altLang="en-US" sz="2000" dirty="0"/>
              <a:t>通过方法对属性的值进行递增</a:t>
            </a:r>
            <a:endParaRPr lang="zh-CN" altLang="en-US" sz="2000" b="1" dirty="0"/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420036" y="4293096"/>
            <a:ext cx="5328592" cy="108311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increment_odometer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(self, miles):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</a:rPr>
              <a:t>"""</a:t>
            </a:r>
            <a:r>
              <a:rPr lang="zh-CN" altLang="en-US" sz="2000" b="1" dirty="0">
                <a:solidFill>
                  <a:srgbClr val="C00000"/>
                </a:solidFill>
              </a:rPr>
              <a:t>将里程表读数增加指定的量。</a:t>
            </a:r>
            <a:r>
              <a:rPr lang="en-US" altLang="zh-CN" sz="20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self.odometer_reading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+= miles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539715" y="2024844"/>
            <a:ext cx="262829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/>
              <a:t>假设我们购买了一辆二手车，且从购买到登记期间增加了</a:t>
            </a:r>
            <a:r>
              <a:rPr lang="en-US" altLang="zh-CN" sz="2000" dirty="0"/>
              <a:t>100</a:t>
            </a:r>
            <a:r>
              <a:rPr lang="zh-CN" altLang="en-US" sz="2000" dirty="0"/>
              <a:t>英里的里程</a:t>
            </a:r>
            <a:endParaRPr lang="zh-CN" altLang="en-US" sz="2000" b="1" dirty="0"/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554777" y="3320988"/>
            <a:ext cx="5865259" cy="2364237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my_used_car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Car(</a:t>
            </a:r>
            <a:r>
              <a:rPr lang="en-US" altLang="zh-CN" sz="2000" b="1" dirty="0">
                <a:solidFill>
                  <a:srgbClr val="C00000"/>
                </a:solidFill>
              </a:rPr>
              <a:t>'</a:t>
            </a:r>
            <a:r>
              <a:rPr lang="en-US" altLang="zh-CN" sz="2000" b="1" dirty="0" err="1">
                <a:solidFill>
                  <a:srgbClr val="C00000"/>
                </a:solidFill>
              </a:rPr>
              <a:t>subaru</a:t>
            </a:r>
            <a:r>
              <a:rPr lang="en-US" altLang="zh-CN" sz="2000" b="1" dirty="0">
                <a:solidFill>
                  <a:srgbClr val="C00000"/>
                </a:solidFill>
              </a:rPr>
              <a:t>', 'outback', 2015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my_used_car.</a:t>
            </a:r>
            <a:r>
              <a:rPr lang="en-US" altLang="zh-CN" sz="2000" b="1" dirty="0" err="1">
                <a:solidFill>
                  <a:srgbClr val="00B0F0"/>
                </a:solidFill>
              </a:rPr>
              <a:t>get_descriptive_name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my_used_car.</a:t>
            </a:r>
            <a:r>
              <a:rPr lang="en-US" altLang="zh-CN" sz="2000" b="1" dirty="0" err="1">
                <a:solidFill>
                  <a:srgbClr val="C00000"/>
                </a:solidFill>
              </a:rPr>
              <a:t>update_odometer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</a:rPr>
              <a:t>23_500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my_used_car.</a:t>
            </a:r>
            <a:r>
              <a:rPr lang="en-US" altLang="zh-CN" sz="2000" b="1" dirty="0" err="1">
                <a:solidFill>
                  <a:srgbClr val="00B0F0"/>
                </a:solidFill>
              </a:rPr>
              <a:t>read_odometer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my_used_car.</a:t>
            </a:r>
            <a:r>
              <a:rPr lang="en-US" altLang="zh-CN" sz="2000" b="1" dirty="0" err="1">
                <a:solidFill>
                  <a:srgbClr val="C00000"/>
                </a:solidFill>
              </a:rPr>
              <a:t>increment_odometer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</a:rPr>
              <a:t>100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my_used_car.</a:t>
            </a:r>
            <a:r>
              <a:rPr lang="en-US" altLang="zh-CN" sz="2000" b="1" dirty="0" err="1">
                <a:solidFill>
                  <a:srgbClr val="00B0F0"/>
                </a:solidFill>
              </a:rPr>
              <a:t>read_odometer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62" y="5409220"/>
            <a:ext cx="4241746" cy="1046297"/>
          </a:xfrm>
          <a:prstGeom prst="rect">
            <a:avLst/>
          </a:prstGeom>
          <a:ln w="28575">
            <a:solidFill>
              <a:srgbClr val="66CCFF"/>
            </a:solidFill>
          </a:ln>
        </p:spPr>
      </p:pic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创建与使用类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22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2" grpId="0" animBg="1"/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603612" y="872716"/>
            <a:ext cx="2952328" cy="4680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函数的语法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en-US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03712" y="1415676"/>
            <a:ext cx="70207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函数代码块以 </a:t>
            </a:r>
            <a:r>
              <a:rPr lang="zh-CN" altLang="en-US" sz="2400" b="1" dirty="0">
                <a:solidFill>
                  <a:srgbClr val="FF0000"/>
                </a:solidFill>
              </a:rPr>
              <a:t>def 关键词开头</a:t>
            </a:r>
            <a:r>
              <a:rPr lang="zh-CN" altLang="en-US" sz="2400" b="1" dirty="0"/>
              <a:t>，后接</a:t>
            </a:r>
            <a:r>
              <a:rPr lang="zh-CN" altLang="en-US" sz="2400" b="1" dirty="0">
                <a:solidFill>
                  <a:srgbClr val="FF0000"/>
                </a:solidFill>
              </a:rPr>
              <a:t>函数</a:t>
            </a:r>
            <a:r>
              <a:rPr lang="zh-CN" altLang="en-US" sz="2400" b="1" dirty="0"/>
              <a:t>标识符</a:t>
            </a:r>
            <a:r>
              <a:rPr lang="zh-CN" altLang="en-US" sz="2400" b="1" dirty="0">
                <a:solidFill>
                  <a:srgbClr val="FF0000"/>
                </a:solidFill>
              </a:rPr>
              <a:t>名称</a:t>
            </a:r>
            <a:r>
              <a:rPr lang="zh-CN" altLang="en-US" sz="2400" b="1" dirty="0"/>
              <a:t>和圆括号 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zh-CN" altLang="en-US" sz="2400" b="1" dirty="0"/>
              <a:t>冒号</a:t>
            </a:r>
            <a:r>
              <a:rPr lang="zh-CN" altLang="en-US" sz="2400" b="1" dirty="0">
                <a:solidFill>
                  <a:srgbClr val="FF0000"/>
                </a:solidFill>
                <a:latin typeface="Segoe UI Black" panose="020B0A02040204020203" pitchFamily="34" charset="0"/>
              </a:rPr>
              <a:t> : </a:t>
            </a:r>
            <a:r>
              <a:rPr lang="zh-CN" altLang="en-US" sz="2400" b="1" dirty="0"/>
              <a:t>。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任何</a:t>
            </a:r>
            <a:r>
              <a:rPr lang="zh-CN" altLang="en-US" sz="2400" b="1" dirty="0">
                <a:solidFill>
                  <a:srgbClr val="FF0000"/>
                </a:solidFill>
              </a:rPr>
              <a:t>传入参数和自变量</a:t>
            </a:r>
            <a:r>
              <a:rPr lang="zh-CN" altLang="en-US" sz="2400" b="1" dirty="0"/>
              <a:t>必须</a:t>
            </a:r>
            <a:r>
              <a:rPr lang="zh-CN" altLang="en-US" sz="2400" b="1" dirty="0">
                <a:solidFill>
                  <a:srgbClr val="FF0000"/>
                </a:solidFill>
              </a:rPr>
              <a:t>放在圆括号中间</a:t>
            </a:r>
            <a:r>
              <a:rPr lang="zh-CN" altLang="en-US" sz="2400" b="1" dirty="0"/>
              <a:t>，圆括号之间可以用于定义参数。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函数的第一行语句可以选择性地使用文档字符串—</a:t>
            </a:r>
            <a:r>
              <a:rPr lang="en-US" altLang="zh-CN" sz="2400" b="1" dirty="0"/>
              <a:t>----</a:t>
            </a:r>
            <a:r>
              <a:rPr lang="zh-CN" altLang="en-US" sz="2400" b="1" dirty="0"/>
              <a:t>用于存放函数说明。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</a:rPr>
              <a:t>函数内容</a:t>
            </a:r>
            <a:r>
              <a:rPr lang="zh-CN" altLang="en-US" sz="2400" b="1" dirty="0">
                <a:solidFill>
                  <a:srgbClr val="FF0000"/>
                </a:solidFill>
              </a:rPr>
              <a:t>缩进</a:t>
            </a:r>
            <a:r>
              <a:rPr lang="zh-CN" altLang="en-US" sz="2400" b="1" dirty="0"/>
              <a:t>。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return [表达式] 结束函数</a:t>
            </a:r>
            <a:r>
              <a:rPr lang="zh-CN" altLang="en-US" sz="2400" b="1" dirty="0"/>
              <a:t>，选择性地返回一个值给调用方，不带表达式的 return 相当于返回 None。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193274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551385" y="3320988"/>
            <a:ext cx="5652628" cy="2364237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my_used_car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Car(</a:t>
            </a:r>
            <a:r>
              <a:rPr lang="en-US" altLang="zh-CN" sz="2000" b="1" dirty="0">
                <a:solidFill>
                  <a:srgbClr val="C00000"/>
                </a:solidFill>
              </a:rPr>
              <a:t>'</a:t>
            </a:r>
            <a:r>
              <a:rPr lang="en-US" altLang="zh-CN" sz="2000" b="1" dirty="0" err="1">
                <a:solidFill>
                  <a:srgbClr val="C00000"/>
                </a:solidFill>
              </a:rPr>
              <a:t>subaru</a:t>
            </a:r>
            <a:r>
              <a:rPr lang="en-US" altLang="zh-CN" sz="2000" b="1" dirty="0">
                <a:solidFill>
                  <a:srgbClr val="C00000"/>
                </a:solidFill>
              </a:rPr>
              <a:t>', 'outback', 2015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my_used_car.</a:t>
            </a:r>
            <a:r>
              <a:rPr lang="en-US" altLang="zh-CN" sz="2000" b="1" dirty="0" err="1">
                <a:solidFill>
                  <a:srgbClr val="00B0F0"/>
                </a:solidFill>
              </a:rPr>
              <a:t>get_descriptive_name</a:t>
            </a:r>
            <a:r>
              <a:rPr lang="en-US" altLang="zh-CN" sz="2000" b="1" dirty="0">
                <a:solidFill>
                  <a:srgbClr val="00B0F0"/>
                </a:solidFill>
              </a:rPr>
              <a:t>()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my_used_car.</a:t>
            </a:r>
            <a:r>
              <a:rPr lang="en-US" altLang="zh-CN" sz="2000" b="1" dirty="0" err="1">
                <a:solidFill>
                  <a:srgbClr val="FF0000"/>
                </a:solidFill>
              </a:rPr>
              <a:t>update_odometer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</a:rPr>
              <a:t>23_500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my_used_car.</a:t>
            </a:r>
            <a:r>
              <a:rPr lang="en-US" altLang="zh-CN" sz="2000" b="1" dirty="0" err="1">
                <a:solidFill>
                  <a:srgbClr val="00B0F0"/>
                </a:solidFill>
              </a:rPr>
              <a:t>read_odometer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my_used_car.</a:t>
            </a:r>
            <a:r>
              <a:rPr lang="en-US" altLang="zh-CN" sz="2000" b="1" dirty="0" err="1">
                <a:solidFill>
                  <a:srgbClr val="FF0000"/>
                </a:solidFill>
              </a:rPr>
              <a:t>increment_odometer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</a:rPr>
              <a:t>100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my_used_car.</a:t>
            </a:r>
            <a:r>
              <a:rPr lang="en-US" altLang="zh-CN" sz="2000" b="1" dirty="0" err="1">
                <a:solidFill>
                  <a:srgbClr val="00B0F0"/>
                </a:solidFill>
              </a:rPr>
              <a:t>read_odometer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3" y="5733256"/>
            <a:ext cx="3852429" cy="950266"/>
          </a:xfrm>
          <a:prstGeom prst="rect">
            <a:avLst/>
          </a:prstGeom>
          <a:ln w="28575">
            <a:solidFill>
              <a:srgbClr val="66CCFF"/>
            </a:solidFill>
          </a:ln>
        </p:spPr>
      </p:pic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6193671" y="705708"/>
            <a:ext cx="5554957" cy="599965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Car: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"""</a:t>
            </a:r>
            <a:r>
              <a:rPr lang="zh-CN" altLang="en-US" sz="1400" b="1" dirty="0">
                <a:solidFill>
                  <a:srgbClr val="FF0000"/>
                </a:solidFill>
              </a:rPr>
              <a:t>一次模拟汽车的简单尝试。</a:t>
            </a:r>
            <a:r>
              <a:rPr lang="en-US" altLang="zh-CN" sz="14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__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make, model, year):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"""</a:t>
            </a:r>
            <a:r>
              <a:rPr lang="zh-CN" altLang="en-US" sz="1400" b="1" dirty="0">
                <a:solidFill>
                  <a:srgbClr val="FF0000"/>
                </a:solidFill>
              </a:rPr>
              <a:t>初始化描述汽车的属性。</a:t>
            </a:r>
            <a:r>
              <a:rPr lang="en-US" altLang="zh-CN" sz="14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self.make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make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self.model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model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self.year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year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400" b="1" dirty="0" err="1">
                <a:solidFill>
                  <a:srgbClr val="00B0F0"/>
                </a:solidFill>
              </a:rPr>
              <a:t>self.odometer_reading</a:t>
            </a:r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zh-CN" altLang="en-US" sz="1400" b="1" dirty="0">
                <a:solidFill>
                  <a:srgbClr val="00B0F0"/>
                </a:solidFill>
              </a:rPr>
              <a:t>＝ </a:t>
            </a:r>
            <a:r>
              <a:rPr lang="en-US" altLang="zh-CN" sz="1400" b="1" dirty="0">
                <a:solidFill>
                  <a:srgbClr val="00B0F0"/>
                </a:solidFill>
              </a:rPr>
              <a:t>0</a:t>
            </a:r>
            <a:endParaRPr lang="en-US" altLang="zh-CN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get_descriptive_name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"""</a:t>
            </a:r>
            <a:r>
              <a:rPr lang="zh-CN" altLang="en-US" sz="1400" b="1" dirty="0">
                <a:solidFill>
                  <a:srgbClr val="FF0000"/>
                </a:solidFill>
              </a:rPr>
              <a:t>返回整洁的描述性信息。</a:t>
            </a:r>
            <a:r>
              <a:rPr lang="en-US" altLang="zh-CN" sz="14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long_name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f</a:t>
            </a:r>
            <a:r>
              <a:rPr lang="en-US" altLang="zh-CN" sz="1400" b="1" dirty="0">
                <a:solidFill>
                  <a:srgbClr val="C00000"/>
                </a:solidFill>
              </a:rPr>
              <a:t>"{</a:t>
            </a:r>
            <a:r>
              <a:rPr lang="en-US" altLang="zh-CN" sz="1400" b="1" dirty="0" err="1">
                <a:solidFill>
                  <a:srgbClr val="C00000"/>
                </a:solidFill>
              </a:rPr>
              <a:t>self.year</a:t>
            </a:r>
            <a:r>
              <a:rPr lang="en-US" altLang="zh-CN" sz="1400" b="1" dirty="0">
                <a:solidFill>
                  <a:srgbClr val="C00000"/>
                </a:solidFill>
              </a:rPr>
              <a:t>} {</a:t>
            </a:r>
            <a:r>
              <a:rPr lang="en-US" altLang="zh-CN" sz="1400" b="1" dirty="0" err="1">
                <a:solidFill>
                  <a:srgbClr val="C00000"/>
                </a:solidFill>
              </a:rPr>
              <a:t>self.make</a:t>
            </a:r>
            <a:r>
              <a:rPr lang="en-US" altLang="zh-CN" sz="1400" b="1" dirty="0">
                <a:solidFill>
                  <a:srgbClr val="C00000"/>
                </a:solidFill>
              </a:rPr>
              <a:t>} {</a:t>
            </a:r>
            <a:r>
              <a:rPr lang="en-US" altLang="zh-CN" sz="1400" b="1" dirty="0" err="1">
                <a:solidFill>
                  <a:srgbClr val="C00000"/>
                </a:solidFill>
              </a:rPr>
              <a:t>self.model</a:t>
            </a:r>
            <a:r>
              <a:rPr lang="en-US" altLang="zh-CN" sz="1400" b="1" dirty="0">
                <a:solidFill>
                  <a:srgbClr val="C00000"/>
                </a:solidFill>
              </a:rPr>
              <a:t>}"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return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long_name.title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1400" b="1" dirty="0">
                <a:solidFill>
                  <a:schemeClr val="tx2">
                    <a:lumMod val="50000"/>
                  </a:schemeClr>
                </a:solidFill>
              </a:rPr>
              <a:t>def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read_odometer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"""</a:t>
            </a:r>
            <a:r>
              <a:rPr lang="zh-CN" altLang="en-US" sz="1400" b="1" dirty="0">
                <a:solidFill>
                  <a:srgbClr val="FF0000"/>
                </a:solidFill>
              </a:rPr>
              <a:t>打印一条指出汽车里程的消息。</a:t>
            </a:r>
            <a:r>
              <a:rPr lang="en-US" altLang="zh-CN" sz="14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f"This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car has {</a:t>
            </a:r>
            <a:r>
              <a:rPr lang="en-US" altLang="zh-CN" sz="1400" b="1" dirty="0" err="1">
                <a:solidFill>
                  <a:srgbClr val="00B0F0"/>
                </a:solidFill>
              </a:rPr>
              <a:t>self.odometer_reading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 miles on it.")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update_odometer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(self, mileage):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C00000"/>
                </a:solidFill>
              </a:rPr>
              <a:t>        """  </a:t>
            </a:r>
            <a:r>
              <a:rPr lang="zh-CN" altLang="en-US" sz="1400" b="1" dirty="0">
                <a:solidFill>
                  <a:srgbClr val="C00000"/>
                </a:solidFill>
              </a:rPr>
              <a:t>将里程表读数设置为指定的值。</a:t>
            </a:r>
          </a:p>
          <a:p>
            <a:pPr>
              <a:lnSpc>
                <a:spcPct val="110000"/>
              </a:lnSpc>
            </a:pPr>
            <a:r>
              <a:rPr lang="zh-CN" altLang="en-US" sz="1400" b="1" dirty="0">
                <a:solidFill>
                  <a:srgbClr val="C00000"/>
                </a:solidFill>
              </a:rPr>
              <a:t>        禁止将里程表读数往回调。</a:t>
            </a:r>
            <a:r>
              <a:rPr lang="en-US" altLang="zh-CN" sz="14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if mileage &gt;=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self.odometer_reading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self.odometer_reading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mileage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else: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    print(</a:t>
            </a:r>
            <a:r>
              <a:rPr lang="en-US" altLang="zh-CN" sz="1400" b="1" dirty="0">
                <a:solidFill>
                  <a:srgbClr val="C00000"/>
                </a:solidFill>
              </a:rPr>
              <a:t>"You can't roll back an odometer!"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increment_odometer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(self, miles):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400" b="1" dirty="0">
                <a:solidFill>
                  <a:srgbClr val="C00000"/>
                </a:solidFill>
              </a:rPr>
              <a:t>"""</a:t>
            </a:r>
            <a:r>
              <a:rPr lang="zh-CN" altLang="en-US" sz="1400" b="1" dirty="0">
                <a:solidFill>
                  <a:srgbClr val="C00000"/>
                </a:solidFill>
              </a:rPr>
              <a:t>将里程表读数增加指定的量。</a:t>
            </a:r>
            <a:r>
              <a:rPr lang="en-US" altLang="zh-CN" sz="14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self.odometer_reading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+= miles</a:t>
            </a:r>
            <a:endParaRPr lang="zh-CN" altLang="en-US" sz="14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C0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§4.5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创建与使用类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49EB7B13-009C-4245-9535-F14F1BECF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709" y="872719"/>
            <a:ext cx="2376264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修改属性的值</a:t>
            </a:r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7714D3E2-2022-4FC7-B39D-DB7FB5F40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715" y="1352962"/>
            <a:ext cx="24842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/>
              <a:t>c.</a:t>
            </a:r>
            <a:r>
              <a:rPr lang="zh-CN" altLang="en-US" sz="2000" dirty="0"/>
              <a:t>通过方法对属性的值进行递增</a:t>
            </a:r>
            <a:endParaRPr lang="zh-CN" altLang="en-US" sz="2000" b="1" dirty="0"/>
          </a:p>
        </p:txBody>
      </p:sp>
      <p:sp>
        <p:nvSpPr>
          <p:cNvPr id="14" name="文本框 3">
            <a:extLst>
              <a:ext uri="{FF2B5EF4-FFF2-40B4-BE49-F238E27FC236}">
                <a16:creationId xmlns:a16="http://schemas.microsoft.com/office/drawing/2014/main" id="{FB5E712B-4122-4F94-92D0-1C5793B9F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715" y="2024844"/>
            <a:ext cx="262829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/>
              <a:t>假设我们购买了一辆二手车，且从购买到登记期间增加了</a:t>
            </a:r>
            <a:r>
              <a:rPr lang="en-US" altLang="zh-CN" sz="2000" dirty="0"/>
              <a:t>100</a:t>
            </a:r>
            <a:r>
              <a:rPr lang="zh-CN" altLang="en-US" sz="2000" dirty="0"/>
              <a:t>英里的里程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161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459596" y="800708"/>
            <a:ext cx="7632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练习</a:t>
            </a:r>
            <a:r>
              <a:rPr lang="en-US" altLang="zh-CN" sz="2000" dirty="0">
                <a:solidFill>
                  <a:srgbClr val="C00000"/>
                </a:solidFill>
              </a:rPr>
              <a:t>4</a:t>
            </a:r>
            <a:r>
              <a:rPr lang="zh-CN" altLang="en-US" sz="2000" dirty="0">
                <a:solidFill>
                  <a:srgbClr val="C00000"/>
                </a:solidFill>
              </a:rPr>
              <a:t>：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4655840" y="188640"/>
            <a:ext cx="3455244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064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379665" y="4293096"/>
            <a:ext cx="5904656" cy="731218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en-US" altLang="zh-CN" sz="2800" dirty="0"/>
              <a:t> 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900896" y="193862"/>
            <a:ext cx="5111428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4</a:t>
            </a:r>
            <a:r>
              <a:rPr lang="zh-CN" altLang="en-US" sz="2800" dirty="0"/>
              <a:t>课   函数、类与文件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079776" y="1088740"/>
            <a:ext cx="496855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§4.2 lambda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函数、递归函数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kern="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§4.4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异常</a:t>
            </a:r>
            <a:endParaRPr lang="zh-CN" altLang="en-US" sz="1600" kern="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§4.5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创建与使用类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§4.6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kern="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§4.7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zh-CN" altLang="en-US" sz="2800" kern="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250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4.6 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683732" y="1088740"/>
            <a:ext cx="716479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如果要编写的类是另一个现成类的特殊版本，可使用继承 。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一个类继承另一个类时，将自动</a:t>
            </a:r>
            <a:r>
              <a:rPr lang="zh-CN" altLang="en-US" sz="2400" dirty="0">
                <a:solidFill>
                  <a:srgbClr val="FF0000"/>
                </a:solidFill>
              </a:rPr>
              <a:t>获得</a:t>
            </a:r>
            <a:r>
              <a:rPr lang="zh-CN" altLang="en-US" sz="2400" dirty="0"/>
              <a:t>另一个类的</a:t>
            </a:r>
            <a:r>
              <a:rPr lang="zh-CN" altLang="en-US" sz="2400" dirty="0">
                <a:solidFill>
                  <a:srgbClr val="FF0000"/>
                </a:solidFill>
              </a:rPr>
              <a:t>所有属性和方法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原有的类称为</a:t>
            </a:r>
            <a:r>
              <a:rPr lang="zh-CN" altLang="en-US" sz="2400" dirty="0">
                <a:solidFill>
                  <a:srgbClr val="FF0000"/>
                </a:solidFill>
              </a:rPr>
              <a:t>父类</a:t>
            </a:r>
            <a:r>
              <a:rPr lang="zh-CN" altLang="en-US" sz="2400" dirty="0"/>
              <a:t> ，而新类称为</a:t>
            </a:r>
            <a:r>
              <a:rPr lang="zh-CN" altLang="en-US" sz="2400" dirty="0">
                <a:solidFill>
                  <a:srgbClr val="FF0000"/>
                </a:solidFill>
              </a:rPr>
              <a:t>子类</a:t>
            </a:r>
            <a:r>
              <a:rPr lang="zh-CN" altLang="en-US" sz="2400" dirty="0"/>
              <a:t> 。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子类继承了父类的所有属性和方法，同时还可以定义</a:t>
            </a:r>
            <a:r>
              <a:rPr lang="zh-CN" altLang="en-US" sz="2400" dirty="0">
                <a:solidFill>
                  <a:srgbClr val="FF0000"/>
                </a:solidFill>
              </a:rPr>
              <a:t>自己的属性和方法</a:t>
            </a:r>
            <a:r>
              <a:rPr lang="zh-CN" altLang="en-US" sz="2400" dirty="0"/>
              <a:t>。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03710" y="836715"/>
            <a:ext cx="334837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400" b="1" dirty="0"/>
              <a:t>子类的方法</a:t>
            </a:r>
            <a:r>
              <a:rPr lang="en-US" altLang="zh-CN" sz="2400" b="1" dirty="0"/>
              <a:t>__</a:t>
            </a:r>
            <a:r>
              <a:rPr lang="en-US" altLang="zh-CN" sz="2400" b="1" dirty="0" err="1"/>
              <a:t>init</a:t>
            </a:r>
            <a:r>
              <a:rPr lang="en-US" altLang="zh-CN" sz="2400" b="1" dirty="0"/>
              <a:t>__()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863750" y="1988843"/>
            <a:ext cx="76688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例：</a:t>
            </a:r>
            <a:r>
              <a:rPr lang="zh-CN" altLang="en-US" sz="2400" dirty="0"/>
              <a:t>创建</a:t>
            </a:r>
            <a:r>
              <a:rPr lang="en-US" altLang="zh-CN" sz="2400" dirty="0" err="1"/>
              <a:t>ElectricCar</a:t>
            </a:r>
            <a:r>
              <a:rPr lang="zh-CN" altLang="en-US" sz="2400" dirty="0"/>
              <a:t>类的一个简单版本，具备</a:t>
            </a:r>
            <a:r>
              <a:rPr lang="en-US" altLang="zh-CN" sz="2400" dirty="0"/>
              <a:t>Car </a:t>
            </a:r>
            <a:r>
              <a:rPr lang="zh-CN" altLang="en-US" sz="2400" dirty="0"/>
              <a:t>类的所有功能</a:t>
            </a:r>
            <a:r>
              <a:rPr lang="en-US" altLang="zh-CN" sz="2400" dirty="0"/>
              <a:t>, </a:t>
            </a:r>
            <a:r>
              <a:rPr lang="zh-CN" altLang="en-US" sz="2400" dirty="0"/>
              <a:t>必须在圆括号内指定父类的名称。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5015881" y="2829361"/>
            <a:ext cx="6516723" cy="769441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Car: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altLang="zh-CN" sz="2000" b="1" dirty="0"/>
              <a:t>--snip—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015881" y="3614390"/>
            <a:ext cx="6516723" cy="178510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ElectricCar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(Car):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    """</a:t>
            </a:r>
            <a:r>
              <a:rPr lang="zh-CN" altLang="en-US" sz="2000" b="1" dirty="0">
                <a:solidFill>
                  <a:srgbClr val="C00000"/>
                </a:solidFill>
              </a:rPr>
              <a:t>电动汽车的独特之处。</a:t>
            </a:r>
            <a:r>
              <a:rPr lang="en-US" altLang="zh-CN" sz="20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__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make, model, year):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</a:rPr>
              <a:t>"""</a:t>
            </a:r>
            <a:r>
              <a:rPr lang="zh-CN" altLang="en-US" sz="2000" b="1" dirty="0">
                <a:solidFill>
                  <a:srgbClr val="C00000"/>
                </a:solidFill>
              </a:rPr>
              <a:t>初始化父类的属性。</a:t>
            </a:r>
            <a:r>
              <a:rPr lang="en-US" altLang="zh-CN" sz="20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super().__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__(make, model, year)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5015881" y="5409223"/>
            <a:ext cx="6516723" cy="769441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ElectricCar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('tesla', 'model s', 2019)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my_tesla.get_descriptive_name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78" y="6188390"/>
            <a:ext cx="3341884" cy="516977"/>
          </a:xfrm>
          <a:prstGeom prst="rect">
            <a:avLst/>
          </a:prstGeom>
          <a:ln w="28575">
            <a:solidFill>
              <a:srgbClr val="66CCFF"/>
            </a:solidFill>
          </a:ln>
        </p:spPr>
      </p:pic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863750" y="1268763"/>
            <a:ext cx="76688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    初始化父类</a:t>
            </a:r>
            <a:r>
              <a:rPr lang="en-US" altLang="zh-CN" sz="2400" dirty="0"/>
              <a:t>__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__() </a:t>
            </a:r>
            <a:r>
              <a:rPr lang="zh-CN" altLang="en-US" sz="2400" dirty="0"/>
              <a:t>方法中定义的所有属性，从而让子类包含这些属性。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4.6 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5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/>
      <p:bldP spid="6" grpId="0" animBg="1"/>
      <p:bldP spid="7" grpId="0" animBg="1"/>
      <p:bldP spid="8" grpId="0" animBg="1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03710" y="836715"/>
            <a:ext cx="36004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给子类定义属性和方法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015881" y="1340768"/>
            <a:ext cx="6552728" cy="178510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ElectricCar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(Car):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    """</a:t>
            </a:r>
            <a:r>
              <a:rPr lang="zh-CN" altLang="en-US" sz="2000" b="1" dirty="0">
                <a:solidFill>
                  <a:srgbClr val="C00000"/>
                </a:solidFill>
              </a:rPr>
              <a:t>电动汽车的独特之处。</a:t>
            </a:r>
            <a:r>
              <a:rPr lang="en-US" altLang="zh-CN" sz="20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__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make, model, year):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</a:rPr>
              <a:t>"""</a:t>
            </a:r>
            <a:r>
              <a:rPr lang="zh-CN" altLang="en-US" sz="2000" b="1" dirty="0">
                <a:solidFill>
                  <a:srgbClr val="C00000"/>
                </a:solidFill>
              </a:rPr>
              <a:t>初始化父类的属性。</a:t>
            </a:r>
            <a:r>
              <a:rPr lang="en-US" altLang="zh-CN" sz="20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super().__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__(make, model, year)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5015881" y="4638043"/>
            <a:ext cx="6552728" cy="1081771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ElectricCar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('tesla', 'model s', 2019)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my_tesla.get_descriptive_name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my_tesla.describe_battery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5627949" y="3118118"/>
            <a:ext cx="3051211" cy="40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rgbClr val="00B0F0"/>
                </a:solidFill>
              </a:rPr>
              <a:t>self.battery_size</a:t>
            </a:r>
            <a:r>
              <a:rPr lang="en-US" altLang="zh-CN" sz="1800" b="1" dirty="0">
                <a:solidFill>
                  <a:srgbClr val="00B0F0"/>
                </a:solidFill>
              </a:rPr>
              <a:t> = 75</a:t>
            </a:r>
            <a:endParaRPr lang="zh-CN" alt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015880" y="3501194"/>
            <a:ext cx="6552728" cy="1081771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def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describe_battery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</a:rPr>
              <a:t>"""</a:t>
            </a:r>
            <a:r>
              <a:rPr lang="zh-CN" altLang="en-US" sz="2000" b="1" dirty="0">
                <a:solidFill>
                  <a:srgbClr val="C00000"/>
                </a:solidFill>
              </a:rPr>
              <a:t>打印一条描述电瓶容量的消息。</a:t>
            </a:r>
            <a:r>
              <a:rPr lang="en-US" altLang="zh-CN" sz="2000" b="1" dirty="0">
                <a:solidFill>
                  <a:srgbClr val="C0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"This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car has a {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self.battery_size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}-kWh battery."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52" y="5754167"/>
            <a:ext cx="4095284" cy="794403"/>
          </a:xfrm>
          <a:prstGeom prst="rect">
            <a:avLst/>
          </a:prstGeom>
          <a:ln w="28575">
            <a:solidFill>
              <a:srgbClr val="66CCFF"/>
            </a:solidFill>
          </a:ln>
        </p:spPr>
      </p:pic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4.6 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01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03710" y="836715"/>
            <a:ext cx="2664296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重写父类的方法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827746" y="1448780"/>
            <a:ext cx="770485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zh-CN" altLang="en-US" sz="2400" dirty="0"/>
              <a:t>     对于父类的方法，只要它不符合子类模拟的实物的行为，都可以进行重写。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为此，可在子类中定义一个与要重写的父类方法同名的方法。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这样，</a:t>
            </a:r>
            <a:r>
              <a:rPr lang="en-US" altLang="zh-CN" sz="2400" dirty="0"/>
              <a:t>Python</a:t>
            </a:r>
            <a:r>
              <a:rPr lang="zh-CN" altLang="en-US" sz="2400" dirty="0"/>
              <a:t>将不会考虑这个父类方法，而只关注你在子类中定义的相应方法。</a:t>
            </a:r>
            <a:endParaRPr lang="zh-CN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475820" y="3905180"/>
            <a:ext cx="6084675" cy="110799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def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fill_gas_tank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        """</a:t>
            </a:r>
            <a:r>
              <a:rPr lang="zh-CN" altLang="en-US" sz="2000" b="1" dirty="0">
                <a:solidFill>
                  <a:srgbClr val="FF0000"/>
                </a:solidFill>
              </a:rPr>
              <a:t>电动汽车没有油箱。</a:t>
            </a:r>
            <a:r>
              <a:rPr lang="en-US" altLang="zh-CN" sz="2000" b="1" dirty="0">
                <a:solidFill>
                  <a:srgbClr val="FF0000"/>
                </a:solidFill>
              </a:rPr>
              <a:t>"""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</a:t>
            </a:r>
            <a:r>
              <a:rPr lang="en-US" altLang="zh-CN" sz="2000" b="1" dirty="0">
                <a:solidFill>
                  <a:srgbClr val="FF0000"/>
                </a:solidFill>
              </a:rPr>
              <a:t>"This car doesn't need a gas tank!"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4.6 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85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03709" y="836715"/>
            <a:ext cx="2664296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将实例用作属性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827745" y="1412779"/>
            <a:ext cx="6732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zh-CN" altLang="en-US" sz="2400" dirty="0"/>
              <a:t>    将大型类拆分成多个协同工作的小类。</a:t>
            </a:r>
            <a:endParaRPr lang="zh-CN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411924" y="1953991"/>
            <a:ext cx="6264696" cy="424731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Battery: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    """</a:t>
            </a:r>
            <a:r>
              <a:rPr lang="zh-CN" altLang="en-US" sz="1800" dirty="0">
                <a:solidFill>
                  <a:srgbClr val="FF0000"/>
                </a:solidFill>
              </a:rPr>
              <a:t>一次模拟电动汽车电瓶的简单尝试。</a:t>
            </a:r>
            <a:r>
              <a:rPr lang="en-US" altLang="zh-CN" sz="1800" dirty="0">
                <a:solidFill>
                  <a:srgbClr val="FF0000"/>
                </a:solidFill>
              </a:rPr>
              <a:t>"""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__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battery_size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=75):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</a:rPr>
              <a:t>"""</a:t>
            </a:r>
            <a:r>
              <a:rPr lang="zh-CN" altLang="en-US" sz="1800" dirty="0">
                <a:solidFill>
                  <a:srgbClr val="FF0000"/>
                </a:solidFill>
              </a:rPr>
              <a:t>初始化电瓶的属性。</a:t>
            </a:r>
            <a:r>
              <a:rPr lang="en-US" altLang="zh-CN" sz="1800" dirty="0">
                <a:solidFill>
                  <a:srgbClr val="FF0000"/>
                </a:solidFill>
              </a:rPr>
              <a:t>"""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self.battery_size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battery_size</a:t>
            </a:r>
            <a:endParaRPr lang="en-US" altLang="zh-CN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describe_battery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(self):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        """</a:t>
            </a:r>
            <a:r>
              <a:rPr lang="zh-CN" altLang="en-US" sz="1800" dirty="0">
                <a:solidFill>
                  <a:srgbClr val="FF0000"/>
                </a:solidFill>
              </a:rPr>
              <a:t>打印一条描述电瓶容量的消息。</a:t>
            </a:r>
            <a:r>
              <a:rPr lang="en-US" altLang="zh-CN" sz="1800" dirty="0">
                <a:solidFill>
                  <a:srgbClr val="FF0000"/>
                </a:solidFill>
              </a:rPr>
              <a:t>"""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print(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f"This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car has a {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self.battery_size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}-kWh battery.")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ElectricCar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(Car):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    """</a:t>
            </a:r>
            <a:r>
              <a:rPr lang="zh-CN" altLang="en-US" sz="1800" dirty="0">
                <a:solidFill>
                  <a:srgbClr val="FF0000"/>
                </a:solidFill>
              </a:rPr>
              <a:t>电动汽车的独特之处。</a:t>
            </a:r>
            <a:r>
              <a:rPr lang="en-US" altLang="zh-CN" sz="1800" dirty="0">
                <a:solidFill>
                  <a:srgbClr val="FF0000"/>
                </a:solidFill>
              </a:rPr>
              <a:t>"""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def __</a:t>
            </a:r>
            <a:r>
              <a:rPr lang="en-US" altLang="zh-CN" sz="1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init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__(self, make, model, year):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        """ </a:t>
            </a:r>
            <a:r>
              <a:rPr lang="zh-CN" altLang="en-US" sz="1800" dirty="0">
                <a:solidFill>
                  <a:srgbClr val="FF0000"/>
                </a:solidFill>
              </a:rPr>
              <a:t>初始化父类的属性。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FF0000"/>
                </a:solidFill>
              </a:rPr>
              <a:t>        再初始化电动汽车特有的属性。</a:t>
            </a:r>
            <a:r>
              <a:rPr lang="en-US" altLang="zh-CN" sz="1800" dirty="0">
                <a:solidFill>
                  <a:srgbClr val="FF0000"/>
                </a:solidFill>
              </a:rPr>
              <a:t>"""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b="1" dirty="0"/>
              <a:t>super().__</a:t>
            </a:r>
            <a:r>
              <a:rPr lang="en-US" altLang="zh-CN" sz="1800" b="1" dirty="0" err="1"/>
              <a:t>init</a:t>
            </a:r>
            <a:r>
              <a:rPr lang="en-US" altLang="zh-CN" sz="1800" b="1" dirty="0"/>
              <a:t>__(make, model, year)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 sz="1800" dirty="0" err="1">
                <a:solidFill>
                  <a:srgbClr val="00B0F0"/>
                </a:solidFill>
              </a:rPr>
              <a:t>self.battery</a:t>
            </a:r>
            <a:r>
              <a:rPr lang="en-US" altLang="zh-CN" sz="1800" dirty="0">
                <a:solidFill>
                  <a:srgbClr val="00B0F0"/>
                </a:solidFill>
              </a:rPr>
              <a:t> = Battery()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916423" y="4089085"/>
            <a:ext cx="4495501" cy="1287532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ElectricCar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1800" b="1" dirty="0">
                <a:solidFill>
                  <a:srgbClr val="C00000"/>
                </a:solidFill>
              </a:rPr>
              <a:t>'tesla', 'model s', 2019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my_tesla.</a:t>
            </a:r>
            <a:r>
              <a:rPr lang="en-US" altLang="zh-CN" sz="1800" b="1" dirty="0" err="1">
                <a:solidFill>
                  <a:srgbClr val="00B0F0"/>
                </a:solidFill>
              </a:rPr>
              <a:t>get_descriptive_name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my_tesla.battery.</a:t>
            </a:r>
            <a:r>
              <a:rPr lang="en-US" altLang="zh-CN" sz="1800" b="1" dirty="0" err="1">
                <a:solidFill>
                  <a:srgbClr val="00B0F0"/>
                </a:solidFill>
              </a:rPr>
              <a:t>describe_battery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23" y="5410374"/>
            <a:ext cx="4495501" cy="786713"/>
          </a:xfrm>
          <a:prstGeom prst="rect">
            <a:avLst/>
          </a:prstGeom>
          <a:ln w="28575">
            <a:solidFill>
              <a:srgbClr val="66CCFF"/>
            </a:solidFill>
          </a:ln>
        </p:spPr>
      </p:pic>
      <p:sp>
        <p:nvSpPr>
          <p:cNvPr id="8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4.6 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91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4.6 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503712" y="836715"/>
            <a:ext cx="2664296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将实例用作属性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4655840" y="332659"/>
            <a:ext cx="6876764" cy="408111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Car: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altLang="zh-CN" sz="1600" b="1" dirty="0"/>
              <a:t>--snip—</a:t>
            </a:r>
          </a:p>
          <a:p>
            <a:pPr>
              <a:spcBef>
                <a:spcPts val="0"/>
              </a:spcBef>
            </a:pPr>
            <a:endParaRPr lang="en-US" altLang="zh-CN" sz="16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Battery:</a:t>
            </a: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</a:rPr>
              <a:t>    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1600" b="1" dirty="0"/>
              <a:t>--snip—</a:t>
            </a:r>
          </a:p>
          <a:p>
            <a:pPr>
              <a:spcBef>
                <a:spcPts val="0"/>
              </a:spcBef>
            </a:pPr>
            <a:endParaRPr lang="en-US" altLang="zh-CN" sz="1600" b="1" dirty="0"/>
          </a:p>
          <a:p>
            <a:pPr>
              <a:spcBef>
                <a:spcPts val="0"/>
              </a:spcBef>
            </a:pPr>
            <a:r>
              <a:rPr lang="en-US" altLang="zh-CN" sz="1600" b="1" dirty="0"/>
              <a:t>   </a:t>
            </a:r>
            <a:r>
              <a:rPr lang="en-US" altLang="zh-CN" sz="1600" b="1" dirty="0">
                <a:solidFill>
                  <a:srgbClr val="00B0F0"/>
                </a:solidFill>
              </a:rPr>
              <a:t>def </a:t>
            </a:r>
            <a:r>
              <a:rPr lang="en-US" altLang="zh-CN" sz="1600" b="1" dirty="0" err="1">
                <a:solidFill>
                  <a:srgbClr val="00B0F0"/>
                </a:solidFill>
              </a:rPr>
              <a:t>get_range</a:t>
            </a:r>
            <a:r>
              <a:rPr lang="en-US" altLang="zh-CN" sz="1600" b="1" dirty="0">
                <a:solidFill>
                  <a:srgbClr val="00B0F0"/>
                </a:solidFill>
              </a:rPr>
              <a:t>(self):</a:t>
            </a:r>
          </a:p>
          <a:p>
            <a:pPr>
              <a:spcBef>
                <a:spcPts val="0"/>
              </a:spcBef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  <a:r>
              <a:rPr lang="zh-CN" altLang="en-US" sz="1600" b="1" dirty="0">
                <a:solidFill>
                  <a:srgbClr val="FF0000"/>
                </a:solidFill>
              </a:rPr>
              <a:t>打印一条消息，指出电瓶的续航里程。</a:t>
            </a:r>
            <a:r>
              <a:rPr lang="en-US" altLang="zh-CN" sz="1600" b="1" dirty="0">
                <a:solidFill>
                  <a:srgbClr val="FF0000"/>
                </a:solidFill>
              </a:rPr>
              <a:t>"""</a:t>
            </a:r>
          </a:p>
          <a:p>
            <a:pPr>
              <a:spcBef>
                <a:spcPts val="0"/>
              </a:spcBef>
            </a:pPr>
            <a:r>
              <a:rPr lang="en-US" altLang="zh-CN" sz="1600" b="1" dirty="0"/>
              <a:t>        if </a:t>
            </a:r>
            <a:r>
              <a:rPr lang="en-US" altLang="zh-CN" sz="1600" b="1" dirty="0" err="1"/>
              <a:t>self.battery_size</a:t>
            </a:r>
            <a:r>
              <a:rPr lang="en-US" altLang="zh-CN" sz="1600" b="1" dirty="0"/>
              <a:t> == 75:</a:t>
            </a:r>
          </a:p>
          <a:p>
            <a:pPr>
              <a:spcBef>
                <a:spcPts val="0"/>
              </a:spcBef>
            </a:pPr>
            <a:r>
              <a:rPr lang="en-US" altLang="zh-CN" sz="1600" b="1" dirty="0"/>
              <a:t>            range = 260</a:t>
            </a:r>
          </a:p>
          <a:p>
            <a:pPr>
              <a:spcBef>
                <a:spcPts val="0"/>
              </a:spcBef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elif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self.battery_size</a:t>
            </a:r>
            <a:r>
              <a:rPr lang="en-US" altLang="zh-CN" sz="1600" b="1" dirty="0"/>
              <a:t> == 100:</a:t>
            </a:r>
          </a:p>
          <a:p>
            <a:pPr>
              <a:spcBef>
                <a:spcPts val="0"/>
              </a:spcBef>
            </a:pPr>
            <a:r>
              <a:rPr lang="en-US" altLang="zh-CN" sz="1600" b="1" dirty="0"/>
              <a:t>            range = 315</a:t>
            </a:r>
          </a:p>
          <a:p>
            <a:pPr>
              <a:spcBef>
                <a:spcPts val="0"/>
              </a:spcBef>
            </a:pPr>
            <a:r>
              <a:rPr lang="en-US" altLang="zh-CN" sz="1600" b="1" dirty="0"/>
              <a:t>        print(</a:t>
            </a:r>
            <a:r>
              <a:rPr lang="en-US" altLang="zh-CN" sz="1600" b="1" dirty="0" err="1"/>
              <a:t>f</a:t>
            </a:r>
            <a:r>
              <a:rPr lang="en-US" altLang="zh-CN" sz="1600" b="1" dirty="0" err="1">
                <a:solidFill>
                  <a:srgbClr val="C00000"/>
                </a:solidFill>
              </a:rPr>
              <a:t>"This</a:t>
            </a:r>
            <a:r>
              <a:rPr lang="en-US" altLang="zh-CN" sz="1600" b="1" dirty="0">
                <a:solidFill>
                  <a:srgbClr val="C00000"/>
                </a:solidFill>
              </a:rPr>
              <a:t> car can go about {range} miles on a full charge."</a:t>
            </a:r>
            <a:r>
              <a:rPr lang="en-US" altLang="zh-CN" sz="1600" b="1" dirty="0"/>
              <a:t>)</a:t>
            </a:r>
          </a:p>
          <a:p>
            <a:pPr>
              <a:spcBef>
                <a:spcPts val="0"/>
              </a:spcBef>
            </a:pPr>
            <a:endParaRPr lang="en-US" altLang="zh-CN" sz="1600" b="1" dirty="0"/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altLang="zh-CN" sz="16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ElectricCar</a:t>
            </a:r>
            <a:r>
              <a:rPr lang="en-US" altLang="zh-CN" sz="16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(Car):</a:t>
            </a: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</a:rPr>
              <a:t>       </a:t>
            </a:r>
            <a:r>
              <a:rPr lang="en-US" altLang="zh-CN" sz="1600" b="1" dirty="0"/>
              <a:t>--snip—</a:t>
            </a:r>
            <a:endParaRPr lang="en-US" altLang="zh-CN" sz="1600" b="1" dirty="0">
              <a:solidFill>
                <a:srgbClr val="00B0F0"/>
              </a:solidFill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4672382" y="4437112"/>
            <a:ext cx="6858916" cy="1287532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ElectricCar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1800" b="1" dirty="0">
                <a:solidFill>
                  <a:srgbClr val="C00000"/>
                </a:solidFill>
              </a:rPr>
              <a:t>'tesla', 'model s', 2019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my_tesla.</a:t>
            </a:r>
            <a:r>
              <a:rPr lang="en-US" altLang="zh-CN" sz="1800" b="1" dirty="0" err="1">
                <a:solidFill>
                  <a:srgbClr val="00B0F0"/>
                </a:solidFill>
              </a:rPr>
              <a:t>get_descriptive_name</a:t>
            </a:r>
            <a:r>
              <a:rPr lang="en-US" altLang="zh-CN" sz="1800" b="1" dirty="0">
                <a:solidFill>
                  <a:srgbClr val="00B0F0"/>
                </a:solidFill>
              </a:rPr>
              <a:t>()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my_tesla.battery.</a:t>
            </a:r>
            <a:r>
              <a:rPr lang="en-US" altLang="zh-CN" sz="1800" b="1" dirty="0" err="1">
                <a:solidFill>
                  <a:srgbClr val="00B0F0"/>
                </a:solidFill>
              </a:rPr>
              <a:t>describe_battery</a:t>
            </a:r>
            <a:r>
              <a:rPr lang="en-US" altLang="zh-CN" sz="1800" b="1" dirty="0">
                <a:solidFill>
                  <a:srgbClr val="00B0F0"/>
                </a:solidFill>
              </a:rPr>
              <a:t>()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my_tesla.battery.</a:t>
            </a:r>
            <a:r>
              <a:rPr lang="en-US" altLang="zh-CN" sz="1800" b="1" dirty="0" err="1">
                <a:solidFill>
                  <a:srgbClr val="00B0F0"/>
                </a:solidFill>
              </a:rPr>
              <a:t>get_range</a:t>
            </a:r>
            <a:r>
              <a:rPr lang="en-US" altLang="zh-CN" sz="1800" b="1" dirty="0">
                <a:solidFill>
                  <a:srgbClr val="00B0F0"/>
                </a:solidFill>
              </a:rPr>
              <a:t>()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9062" b="10493"/>
          <a:stretch/>
        </p:blipFill>
        <p:spPr>
          <a:xfrm>
            <a:off x="4678616" y="5769263"/>
            <a:ext cx="6349935" cy="930829"/>
          </a:xfrm>
          <a:prstGeom prst="rect">
            <a:avLst/>
          </a:prstGeom>
          <a:ln w="28575">
            <a:solidFill>
              <a:srgbClr val="66CCFF"/>
            </a:solidFill>
          </a:ln>
        </p:spPr>
      </p:pic>
    </p:spTree>
    <p:extLst>
      <p:ext uri="{BB962C8B-B14F-4D97-AF65-F5344CB8AC3E}">
        <p14:creationId xmlns:p14="http://schemas.microsoft.com/office/powerpoint/2010/main" val="374549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539717" y="840772"/>
            <a:ext cx="7992888" cy="533896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</a:rPr>
              <a:t>4-5</a:t>
            </a:r>
            <a:r>
              <a:rPr lang="zh-CN" altLang="en-US" sz="2400" b="1" dirty="0">
                <a:solidFill>
                  <a:srgbClr val="FF0000"/>
                </a:solidFill>
              </a:rPr>
              <a:t>：管理员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管理员是一种特殊的用户。编写一个名为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的类，让它继承为完成练习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4-3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或练习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4-4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而编写的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User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类。添加一个名为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privileges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的属性，用于存储一个由字符串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如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"can add post"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candelete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post"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"can ban user"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等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组成的列表。编写一个名为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show_privileges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的方法，显示管理员的权限。创建一个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实例，并调用这个方法。</a:t>
            </a:r>
          </a:p>
          <a:p>
            <a:pPr>
              <a:lnSpc>
                <a:spcPct val="110000"/>
              </a:lnSpc>
            </a:pP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</a:rPr>
              <a:t>4-6</a:t>
            </a:r>
            <a:r>
              <a:rPr lang="zh-CN" altLang="en-US" sz="2400" b="1" dirty="0">
                <a:solidFill>
                  <a:srgbClr val="FF0000"/>
                </a:solidFill>
              </a:rPr>
              <a:t>：权限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编写一个名为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Privileges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的类，它只有一个属性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privileges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，其中存储了练习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4-5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所述的字符串列表。将方法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show_privileges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移到这个类中。在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类中，将一个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Privileges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实例用作其属性。创建一个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实例，并使用方法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show_privileges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来显示其权限。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4655840" y="188640"/>
            <a:ext cx="3455244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动手试一试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37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986374" y="800708"/>
            <a:ext cx="4052941" cy="4680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函数：        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语法结构：</a:t>
            </a:r>
            <a:endParaRPr lang="en-US" altLang="en-US" kern="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22271" y="1409619"/>
            <a:ext cx="2263880" cy="52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函数形参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5463494" y="2293377"/>
            <a:ext cx="30969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  </a:t>
            </a:r>
            <a:r>
              <a:rPr lang="en-US" altLang="zh-CN" sz="24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(a, b) :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a &gt; b: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大括号 8"/>
          <p:cNvSpPr/>
          <p:nvPr/>
        </p:nvSpPr>
        <p:spPr bwMode="auto">
          <a:xfrm>
            <a:off x="8391088" y="3030931"/>
            <a:ext cx="396044" cy="1548172"/>
          </a:xfrm>
          <a:prstGeom prst="rightBrace">
            <a:avLst>
              <a:gd name="adj1" fmla="val 17953"/>
              <a:gd name="adj2" fmla="val 5000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b="1"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24292" y="3487183"/>
            <a:ext cx="1170130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函数体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7068108" y="4941168"/>
            <a:ext cx="2880760" cy="5208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为函数的</a:t>
            </a:r>
            <a:r>
              <a:rPr lang="zh-CN" altLang="en-US" sz="2400" b="1" dirty="0">
                <a:solidFill>
                  <a:srgbClr val="FF0000"/>
                </a:solidFill>
              </a:rPr>
              <a:t>返回值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 flipV="1">
            <a:off x="7184628" y="3665291"/>
            <a:ext cx="1340542" cy="134451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 flipV="1">
            <a:off x="7283692" y="4503341"/>
            <a:ext cx="1241478" cy="506464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6097602" y="2298889"/>
            <a:ext cx="1312962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my_max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42458" y="2358975"/>
            <a:ext cx="1110747" cy="41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/>
              <a:t>关键字</a:t>
            </a:r>
          </a:p>
        </p:txBody>
      </p:sp>
      <p:sp>
        <p:nvSpPr>
          <p:cNvPr id="21" name="矩形 20"/>
          <p:cNvSpPr/>
          <p:nvPr/>
        </p:nvSpPr>
        <p:spPr>
          <a:xfrm>
            <a:off x="3971764" y="3329640"/>
            <a:ext cx="719702" cy="41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rgbClr val="FF0000"/>
                </a:solidFill>
              </a:rPr>
              <a:t>缩进</a:t>
            </a:r>
            <a:endParaRPr lang="zh-CN" altLang="en-US" sz="1800" b="1" dirty="0"/>
          </a:p>
        </p:txBody>
      </p:sp>
      <p:cxnSp>
        <p:nvCxnSpPr>
          <p:cNvPr id="22" name="直接箭头连接符 21"/>
          <p:cNvCxnSpPr/>
          <p:nvPr/>
        </p:nvCxnSpPr>
        <p:spPr bwMode="auto">
          <a:xfrm flipV="1">
            <a:off x="4464778" y="3159897"/>
            <a:ext cx="1239133" cy="36756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4884494" y="1420193"/>
            <a:ext cx="1110747" cy="41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函数名称</a:t>
            </a:r>
            <a:endParaRPr lang="zh-CN" altLang="en-US" sz="1800" b="1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5473941" y="1836785"/>
            <a:ext cx="896806" cy="619817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V="1">
            <a:off x="4648785" y="2607701"/>
            <a:ext cx="858699" cy="903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H="1">
            <a:off x="7716180" y="1897342"/>
            <a:ext cx="540102" cy="61064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3742458" y="4286128"/>
            <a:ext cx="1110747" cy="41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/>
              <a:t>关键字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4570550" y="4535757"/>
            <a:ext cx="1468991" cy="1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498012" y="5805264"/>
            <a:ext cx="4303022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函数的调用：</a:t>
            </a:r>
            <a:endParaRPr lang="en-US" altLang="en-US" kern="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61212" y="5772863"/>
            <a:ext cx="2439822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my_max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(20, 30)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5511722" y="2381593"/>
            <a:ext cx="527819" cy="468052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b="1">
              <a:ea typeface="宋体" pitchFamily="2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6096402" y="4286125"/>
            <a:ext cx="924367" cy="468052"/>
          </a:xfrm>
          <a:prstGeom prst="roundRect">
            <a:avLst>
              <a:gd name="adj" fmla="val 11031"/>
            </a:avLst>
          </a:prstGeom>
          <a:solidFill>
            <a:schemeClr val="accent1">
              <a:lumMod val="75000"/>
              <a:alpha val="40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b="1">
              <a:ea typeface="宋体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8276724" y="2608149"/>
            <a:ext cx="627591" cy="13768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8823136" y="2309164"/>
            <a:ext cx="1413324" cy="5191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7030A0"/>
                </a:solidFill>
              </a:rPr>
              <a:t>关键符号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8061644" y="2381593"/>
            <a:ext cx="215078" cy="468052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b="1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5507481" y="2510558"/>
            <a:ext cx="0" cy="649339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 cap="flat" cmpd="sng" algn="ctr">
            <a:solidFill>
              <a:srgbClr val="66CC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5844968" y="2849648"/>
            <a:ext cx="0" cy="399335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 cap="flat" cmpd="sng" algn="ctr">
            <a:solidFill>
              <a:srgbClr val="66CC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8364252" y="5808864"/>
            <a:ext cx="2052228" cy="5208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20, 30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为实参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51" name="上弧形箭头 50"/>
          <p:cNvSpPr/>
          <p:nvPr/>
        </p:nvSpPr>
        <p:spPr bwMode="auto">
          <a:xfrm flipH="1">
            <a:off x="6959091" y="5605539"/>
            <a:ext cx="1838708" cy="367053"/>
          </a:xfrm>
          <a:prstGeom prst="curvedDownArrow">
            <a:avLst/>
          </a:prstGeom>
          <a:solidFill>
            <a:srgbClr val="0000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900" b="1">
              <a:ea typeface="宋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flipV="1">
            <a:off x="5511722" y="3095626"/>
            <a:ext cx="321159" cy="2006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6172948" y="1428046"/>
            <a:ext cx="1110747" cy="41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小括号</a:t>
            </a:r>
          </a:p>
        </p:txBody>
      </p:sp>
      <p:cxnSp>
        <p:nvCxnSpPr>
          <p:cNvPr id="44" name="直接箭头连接符 43"/>
          <p:cNvCxnSpPr>
            <a:stCxn id="42" idx="2"/>
          </p:cNvCxnSpPr>
          <p:nvPr/>
        </p:nvCxnSpPr>
        <p:spPr bwMode="auto">
          <a:xfrm>
            <a:off x="6728322" y="1840528"/>
            <a:ext cx="682245" cy="767170"/>
          </a:xfrm>
          <a:prstGeom prst="straightConnector1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233612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/>
      <p:bldP spid="6" grpId="0"/>
      <p:bldP spid="9" grpId="0" animBg="1"/>
      <p:bldP spid="12" grpId="0"/>
      <p:bldP spid="13" grpId="0"/>
      <p:bldP spid="19" grpId="0"/>
      <p:bldP spid="20" grpId="0"/>
      <p:bldP spid="21" grpId="0"/>
      <p:bldP spid="23" grpId="0"/>
      <p:bldP spid="28" grpId="0"/>
      <p:bldP spid="32" grpId="0"/>
      <p:bldP spid="33" grpId="0"/>
      <p:bldP spid="34" grpId="0" animBg="1"/>
      <p:bldP spid="35" grpId="0" animBg="1"/>
      <p:bldP spid="39" grpId="0"/>
      <p:bldP spid="40" grpId="0" animBg="1"/>
      <p:bldP spid="49" grpId="0"/>
      <p:bldP spid="51" grpId="0" animBg="1"/>
      <p:bldP spid="4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3432175" y="4977172"/>
            <a:ext cx="5904656" cy="731218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en-US" altLang="zh-CN" sz="2800" dirty="0"/>
              <a:t> 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900896" y="193862"/>
            <a:ext cx="5111428" cy="508000"/>
          </a:xfrm>
          <a:prstGeom prst="roundRect">
            <a:avLst>
              <a:gd name="adj" fmla="val 15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5000"/>
              </a:lnSpc>
              <a:buNone/>
            </a:pPr>
            <a:r>
              <a:rPr lang="zh-CN" altLang="en-US" sz="2800" dirty="0"/>
              <a:t>第</a:t>
            </a:r>
            <a:r>
              <a:rPr lang="en-US" altLang="zh-CN" sz="2800" dirty="0"/>
              <a:t>4</a:t>
            </a:r>
            <a:r>
              <a:rPr lang="zh-CN" altLang="en-US" sz="2800" dirty="0"/>
              <a:t>课   函数、类与文件</a:t>
            </a:r>
            <a:endParaRPr lang="en-US" altLang="en-US" sz="2800" dirty="0">
              <a:latin typeface="黑体" panose="02010609060101010101" pitchFamily="49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079776" y="1088740"/>
            <a:ext cx="496855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§4.2 lambda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函数、递归函数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§4.3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文件和文件操作</a:t>
            </a:r>
            <a:endParaRPr lang="en-US" altLang="zh-CN" sz="2800" kern="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§4.4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异常</a:t>
            </a:r>
            <a:endParaRPr lang="zh-CN" altLang="en-US" sz="1600" kern="0" dirty="0">
              <a:solidFill>
                <a:schemeClr val="tx1">
                  <a:lumMod val="60000"/>
                  <a:lumOff val="4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§4.5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	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创建与使用类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§4.6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继承</a:t>
            </a:r>
            <a:endParaRPr lang="en-US" altLang="zh-CN" sz="2800" kern="0" dirty="0">
              <a:solidFill>
                <a:schemeClr val="tx1">
                  <a:lumMod val="60000"/>
                  <a:lumOff val="4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§4.7 </a:t>
            </a:r>
            <a:r>
              <a:rPr lang="zh-CN" altLang="en-US" sz="28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zh-CN" altLang="en-US" sz="2800" kern="0" dirty="0">
              <a:solidFill>
                <a:schemeClr val="tx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9912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66FF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4.7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647728" y="836712"/>
            <a:ext cx="759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/>
              <a:t>Python</a:t>
            </a:r>
            <a:r>
              <a:rPr lang="zh-CN" altLang="en-US" sz="2000" dirty="0"/>
              <a:t>允许将类存储在模块中，然后在主程序中导入所需的模块。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647728" y="1376772"/>
            <a:ext cx="79999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创建包含类的模块，存储在一个名为</a:t>
            </a:r>
            <a:r>
              <a:rPr lang="en-US" altLang="zh-CN" sz="2000" dirty="0">
                <a:solidFill>
                  <a:srgbClr val="FF0000"/>
                </a:solidFill>
              </a:rPr>
              <a:t>Class4_ClassUser</a:t>
            </a:r>
            <a:r>
              <a:rPr lang="en-US" altLang="zh-CN" sz="2000" dirty="0"/>
              <a:t>.py</a:t>
            </a:r>
            <a:r>
              <a:rPr lang="zh-CN" altLang="en-US" sz="2000" dirty="0"/>
              <a:t>的文件中。该文件存储在程序运行目录中。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7093980" y="2393593"/>
            <a:ext cx="4366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创建另一个包含类的模块，存储在一个名为</a:t>
            </a:r>
            <a:r>
              <a:rPr lang="en-US" altLang="zh-CN" sz="2000" dirty="0">
                <a:solidFill>
                  <a:srgbClr val="FF0000"/>
                </a:solidFill>
              </a:rPr>
              <a:t>Class4_ClassAdmin</a:t>
            </a:r>
            <a:r>
              <a:rPr lang="en-US" altLang="zh-CN" sz="2000" dirty="0"/>
              <a:t>.py</a:t>
            </a:r>
            <a:r>
              <a:rPr lang="zh-CN" altLang="en-US" sz="2000" dirty="0"/>
              <a:t>的文件中。该文件存储在程序运行目录中。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647728" y="2084658"/>
            <a:ext cx="3410248" cy="415498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Car: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</a:t>
            </a:r>
            <a:r>
              <a:rPr lang="en-US" altLang="zh-CN" sz="2000" dirty="0"/>
              <a:t>--snip—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Battery: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zh-CN" sz="2000" dirty="0"/>
              <a:t>--snip—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ElectricCar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(Car):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       </a:t>
            </a:r>
            <a:r>
              <a:rPr lang="en-US" altLang="zh-CN" sz="2000" dirty="0"/>
              <a:t>--snip—</a:t>
            </a:r>
          </a:p>
          <a:p>
            <a:pPr>
              <a:spcBef>
                <a:spcPts val="0"/>
              </a:spcBef>
            </a:pPr>
            <a:endParaRPr lang="en-US" altLang="zh-CN" sz="20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00B0F0"/>
                </a:solidFill>
              </a:rPr>
              <a:t>class User: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 --snip—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00B0F0"/>
                </a:solidFill>
              </a:rPr>
              <a:t>class Admin(User):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 --snip—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class Privileges():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 --snip—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7248128" y="3789043"/>
            <a:ext cx="3996444" cy="175124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from Class4_ClassUser import User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Admin(User):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--snip--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Privileges():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--snip--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0" grpId="0"/>
      <p:bldP spid="11" grpId="0" animBg="1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66FF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4.7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899756" y="1376775"/>
            <a:ext cx="208823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导入单个类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467708" y="850648"/>
            <a:ext cx="6804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在其他实例文件中：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4259796" y="1988843"/>
            <a:ext cx="6624736" cy="175887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from Class4_ClassCar import Car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dirty="0">
                <a:solidFill>
                  <a:srgbClr val="00B0F0"/>
                </a:solidFill>
              </a:rPr>
              <a:t>Car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('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audi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', 'a4', 2019)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my_new_car.get_descriptive_name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my_new_car.odometer_reading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23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my_new_car.read_odometer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899756" y="3929219"/>
            <a:ext cx="752483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在一个模块中存储多个类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400" b="1" dirty="0"/>
              <a:t>从一个模块中导入多个类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4259796" y="4498893"/>
            <a:ext cx="6624736" cy="178510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from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Class4_ClassCar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Car, </a:t>
            </a:r>
            <a:r>
              <a:rPr lang="en-US" altLang="zh-CN" sz="2000" b="1" dirty="0" err="1">
                <a:solidFill>
                  <a:srgbClr val="FF0000"/>
                </a:solidFill>
              </a:rPr>
              <a:t>ElectricCar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ElectricCar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'tesla', 'model s', 2019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my_tesla.get_descriptive_name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my_tesla.battery.describe_battery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my_tesla.battery.get_range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7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11" grpId="0" animBg="1"/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66FF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4.7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899756" y="1376775"/>
            <a:ext cx="248427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导入整个模块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467708" y="850648"/>
            <a:ext cx="6804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在其他实例文件中：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899756" y="1981870"/>
            <a:ext cx="7956884" cy="24359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/>
              <a:t>import </a:t>
            </a:r>
            <a:r>
              <a:rPr lang="en-US" altLang="zh-CN" sz="2000" b="1" dirty="0">
                <a:solidFill>
                  <a:srgbClr val="FF0000"/>
                </a:solidFill>
              </a:rPr>
              <a:t>Class4_ClassCar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sz="2000" b="1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 err="1"/>
              <a:t>my_beetle</a:t>
            </a:r>
            <a:r>
              <a:rPr lang="en-US" altLang="zh-CN" sz="2000" b="1" dirty="0"/>
              <a:t> = </a:t>
            </a:r>
            <a:r>
              <a:rPr lang="en-US" altLang="zh-CN" sz="2000" b="1" dirty="0">
                <a:solidFill>
                  <a:srgbClr val="FF0000"/>
                </a:solidFill>
              </a:rPr>
              <a:t>Class4_ClassCar</a:t>
            </a:r>
            <a:r>
              <a:rPr lang="en-US" altLang="zh-CN" sz="2000" b="1" dirty="0"/>
              <a:t>.Car(</a:t>
            </a:r>
            <a:r>
              <a:rPr lang="en-US" altLang="zh-CN" sz="2000" b="1" dirty="0">
                <a:solidFill>
                  <a:srgbClr val="FF0000"/>
                </a:solidFill>
              </a:rPr>
              <a:t>'</a:t>
            </a:r>
            <a:r>
              <a:rPr lang="en-US" altLang="zh-CN" sz="2000" b="1" dirty="0" err="1">
                <a:solidFill>
                  <a:srgbClr val="FF0000"/>
                </a:solidFill>
              </a:rPr>
              <a:t>volkswagen</a:t>
            </a:r>
            <a:r>
              <a:rPr lang="en-US" altLang="zh-CN" sz="2000" b="1" dirty="0">
                <a:solidFill>
                  <a:srgbClr val="FF0000"/>
                </a:solidFill>
              </a:rPr>
              <a:t>', 'beetle', 2019</a:t>
            </a:r>
            <a:r>
              <a:rPr lang="en-US" altLang="zh-CN" sz="2000" b="1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/>
              <a:t>print(</a:t>
            </a:r>
            <a:r>
              <a:rPr lang="en-US" altLang="zh-CN" sz="2000" b="1" dirty="0" err="1"/>
              <a:t>my_beetle.</a:t>
            </a:r>
            <a:r>
              <a:rPr lang="en-US" altLang="zh-CN" sz="2000" b="1" dirty="0" err="1">
                <a:solidFill>
                  <a:srgbClr val="00B0F0"/>
                </a:solidFill>
              </a:rPr>
              <a:t>get_descriptive_name</a:t>
            </a:r>
            <a:r>
              <a:rPr lang="en-US" altLang="zh-CN" sz="2000" b="1" dirty="0"/>
              <a:t>())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sz="2000" b="1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 err="1"/>
              <a:t>my_tesla</a:t>
            </a:r>
            <a:r>
              <a:rPr lang="en-US" altLang="zh-CN" sz="2000" b="1" dirty="0"/>
              <a:t> = </a:t>
            </a:r>
            <a:r>
              <a:rPr lang="en-US" altLang="zh-CN" sz="2000" b="1" dirty="0">
                <a:solidFill>
                  <a:srgbClr val="FF0000"/>
                </a:solidFill>
              </a:rPr>
              <a:t>Class4_ClassCar</a:t>
            </a:r>
            <a:r>
              <a:rPr lang="en-US" altLang="zh-CN" sz="2000" b="1" dirty="0"/>
              <a:t>.ElectricCar(</a:t>
            </a:r>
            <a:r>
              <a:rPr lang="en-US" altLang="zh-CN" sz="2000" b="1" dirty="0">
                <a:solidFill>
                  <a:srgbClr val="FF0000"/>
                </a:solidFill>
              </a:rPr>
              <a:t>'tesla', 'roadster', 2019</a:t>
            </a:r>
            <a:r>
              <a:rPr lang="en-US" altLang="zh-CN" sz="2000" b="1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/>
              <a:t>print(</a:t>
            </a:r>
            <a:r>
              <a:rPr lang="en-US" altLang="zh-CN" sz="2000" b="1" dirty="0" err="1"/>
              <a:t>my_tesla.</a:t>
            </a:r>
            <a:r>
              <a:rPr lang="en-US" altLang="zh-CN" sz="2000" b="1" dirty="0" err="1">
                <a:solidFill>
                  <a:srgbClr val="00B0F0"/>
                </a:solidFill>
              </a:rPr>
              <a:t>get_descriptive_name</a:t>
            </a:r>
            <a:r>
              <a:rPr lang="en-US" altLang="zh-CN" sz="2000" b="1" dirty="0"/>
              <a:t>())</a:t>
            </a:r>
            <a:endParaRPr lang="en-US" altLang="zh-CN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66FF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4.7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899756" y="1376775"/>
            <a:ext cx="334837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导入模块中的所有类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467708" y="850648"/>
            <a:ext cx="6804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在其他实例文件中：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4259796" y="1981870"/>
            <a:ext cx="6912768" cy="246221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/>
              <a:t>from </a:t>
            </a:r>
            <a:r>
              <a:rPr lang="en-US" altLang="zh-CN" sz="2000" b="1" dirty="0">
                <a:solidFill>
                  <a:srgbClr val="FF0000"/>
                </a:solidFill>
              </a:rPr>
              <a:t>Class4_ClassCar </a:t>
            </a:r>
            <a:r>
              <a:rPr lang="en-US" altLang="zh-CN" sz="2000" dirty="0"/>
              <a:t>import *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/>
              <a:t>my_beetle</a:t>
            </a:r>
            <a:r>
              <a:rPr lang="en-US" altLang="zh-CN" sz="2000" dirty="0"/>
              <a:t> = Car(</a:t>
            </a:r>
            <a:r>
              <a:rPr lang="en-US" altLang="zh-CN" sz="1600" dirty="0">
                <a:solidFill>
                  <a:srgbClr val="FF0000"/>
                </a:solidFill>
              </a:rPr>
              <a:t>'</a:t>
            </a:r>
            <a:r>
              <a:rPr lang="en-US" altLang="zh-CN" sz="1600" dirty="0" err="1">
                <a:solidFill>
                  <a:srgbClr val="FF0000"/>
                </a:solidFill>
              </a:rPr>
              <a:t>volkswagen</a:t>
            </a:r>
            <a:r>
              <a:rPr lang="en-US" altLang="zh-CN" sz="1600" dirty="0">
                <a:solidFill>
                  <a:srgbClr val="FF0000"/>
                </a:solidFill>
              </a:rPr>
              <a:t>', 'beetle', 2019</a:t>
            </a:r>
            <a:r>
              <a:rPr lang="en-US" altLang="zh-CN" sz="2000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my_beetle.get_descriptive_name</a:t>
            </a:r>
            <a:r>
              <a:rPr lang="en-US" altLang="zh-CN" sz="2000" dirty="0"/>
              <a:t>())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/>
              <a:t>my_tesla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ElectricCar</a:t>
            </a:r>
            <a:r>
              <a:rPr lang="en-US" altLang="zh-CN" sz="20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'tesla', 'roadster', 2019</a:t>
            </a:r>
            <a:r>
              <a:rPr lang="en-US" altLang="zh-CN" sz="2000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my_tesla.get_descriptive_name</a:t>
            </a:r>
            <a:r>
              <a:rPr lang="en-US" altLang="zh-CN" sz="2000" dirty="0"/>
              <a:t>())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0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66FF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4.7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899756" y="1376775"/>
            <a:ext cx="4464496" cy="461665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在一个模块中导入另一个模块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467708" y="850648"/>
            <a:ext cx="6804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在其他实例文件中：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99756" y="2312876"/>
            <a:ext cx="2590572" cy="193899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0B0F0"/>
                </a:solidFill>
              </a:rPr>
              <a:t>class User: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/>
              <a:t>       --snip—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0B0F0"/>
                </a:solidFill>
              </a:rPr>
              <a:t>class Admin(User):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/>
              <a:t>       --snip—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class Privileges():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/>
              <a:t>       --snip—</a:t>
            </a:r>
            <a:endParaRPr lang="en-US" altLang="zh-CN" sz="2000" b="1" dirty="0">
              <a:solidFill>
                <a:srgbClr val="00B0F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6652563" y="2325017"/>
            <a:ext cx="4572505" cy="175887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zh-CN" sz="2000" b="1" dirty="0">
                <a:solidFill>
                  <a:srgbClr val="FF0000"/>
                </a:solidFill>
              </a:rPr>
              <a:t>Class4_ClassUser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import User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Admin(User):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--snip--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Privileges():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--snip--</a:t>
            </a:r>
            <a:endParaRPr lang="en-US" altLang="zh-CN" sz="2000" b="1" dirty="0">
              <a:solidFill>
                <a:srgbClr val="00B0F0"/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6724568" y="4598247"/>
            <a:ext cx="5034800" cy="70788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000" b="1" dirty="0"/>
              <a:t>from </a:t>
            </a:r>
            <a:r>
              <a:rPr lang="en-US" altLang="zh-CN" sz="2000" b="1" dirty="0">
                <a:solidFill>
                  <a:srgbClr val="FF0000"/>
                </a:solidFill>
              </a:rPr>
              <a:t>Class4_ClassUser</a:t>
            </a:r>
            <a:r>
              <a:rPr lang="en-US" altLang="zh-CN" sz="2000" b="1" dirty="0"/>
              <a:t> import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User </a:t>
            </a:r>
          </a:p>
          <a:p>
            <a:r>
              <a:rPr lang="en-US" altLang="zh-CN" sz="2000" b="1" dirty="0"/>
              <a:t>from </a:t>
            </a:r>
            <a:r>
              <a:rPr lang="en-US" altLang="zh-CN" sz="2000" b="1" dirty="0">
                <a:solidFill>
                  <a:srgbClr val="FF0000"/>
                </a:solidFill>
              </a:rPr>
              <a:t>Class4_ClassAdmin</a:t>
            </a:r>
            <a:r>
              <a:rPr lang="en-US" altLang="zh-CN" sz="2000" b="1" dirty="0"/>
              <a:t> import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</a:t>
            </a:r>
            <a:endParaRPr lang="en-US" altLang="zh-CN" sz="2000" b="1" dirty="0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36060" y="1923501"/>
            <a:ext cx="2824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Class4_ClassAdmin</a:t>
            </a:r>
            <a:r>
              <a:rPr lang="en-US" altLang="zh-CN" sz="2000" dirty="0"/>
              <a:t>.py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6720001" y="4113076"/>
            <a:ext cx="2590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其他程序文件中：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3899756" y="1902899"/>
            <a:ext cx="2624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Class4_ClassUser</a:t>
            </a:r>
            <a:r>
              <a:rPr lang="en-US" altLang="zh-CN" sz="2000" dirty="0"/>
              <a:t>.py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183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2" grpId="0"/>
      <p:bldP spid="12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66FF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</a:rPr>
              <a:t>§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4.7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导入类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3" name="文本框 3"/>
          <p:cNvSpPr txBox="1">
            <a:spLocks noChangeArrowheads="1"/>
          </p:cNvSpPr>
          <p:nvPr/>
        </p:nvSpPr>
        <p:spPr bwMode="auto">
          <a:xfrm>
            <a:off x="3899756" y="1376775"/>
            <a:ext cx="172819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使用别名</a:t>
            </a: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467708" y="850648"/>
            <a:ext cx="6804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在其他实例文件中：</a:t>
            </a:r>
            <a:endParaRPr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99756" y="2312876"/>
            <a:ext cx="3132348" cy="193899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00B0F0"/>
                </a:solidFill>
              </a:rPr>
              <a:t>class User: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 --snip—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00B0F0"/>
                </a:solidFill>
              </a:rPr>
              <a:t>class Admin(User):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 --snip—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class Privileges():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       --snip—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7068111" y="2325826"/>
            <a:ext cx="4272943" cy="175124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zh-CN" sz="1800" dirty="0">
                <a:solidFill>
                  <a:srgbClr val="FF0000"/>
                </a:solidFill>
              </a:rPr>
              <a:t>Class4_ClassUser</a:t>
            </a:r>
            <a:r>
              <a:rPr lang="en-US" altLang="zh-CN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import User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Admin(User):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--snip--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class Privileges():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   --snip--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917893" y="4764245"/>
            <a:ext cx="6011031" cy="82400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from </a:t>
            </a:r>
            <a:r>
              <a:rPr lang="en-US" altLang="zh-CN" sz="2000" dirty="0">
                <a:solidFill>
                  <a:srgbClr val="FF0000"/>
                </a:solidFill>
              </a:rPr>
              <a:t>Class4_ClassUser</a:t>
            </a:r>
            <a:r>
              <a:rPr lang="en-US" altLang="zh-CN" sz="2000" dirty="0"/>
              <a:t> import 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User 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from </a:t>
            </a:r>
            <a:r>
              <a:rPr lang="en-US" altLang="zh-CN" sz="2000" dirty="0">
                <a:solidFill>
                  <a:srgbClr val="FF0000"/>
                </a:solidFill>
              </a:rPr>
              <a:t>Class4_ClassAdmin</a:t>
            </a:r>
            <a:r>
              <a:rPr lang="en-US" altLang="zh-CN" sz="2000" dirty="0"/>
              <a:t> import 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04112" y="1924310"/>
            <a:ext cx="2824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Class4_ClassAdmin</a:t>
            </a:r>
            <a:r>
              <a:rPr lang="en-US" altLang="zh-CN" sz="2000" dirty="0"/>
              <a:t>.py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3913326" y="4279077"/>
            <a:ext cx="2590572" cy="43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其他程序文件中：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3899756" y="1902899"/>
            <a:ext cx="2624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Class4_ClassUser</a:t>
            </a:r>
            <a:r>
              <a:rPr lang="en-US" altLang="zh-CN" sz="2000" dirty="0"/>
              <a:t>.py</a:t>
            </a:r>
            <a:endParaRPr lang="zh-CN" altLang="en-US" sz="2000" dirty="0"/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8082468" y="4796012"/>
            <a:ext cx="10744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as User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8508268" y="5176249"/>
            <a:ext cx="12980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as Admin</a:t>
            </a:r>
          </a:p>
        </p:txBody>
      </p:sp>
    </p:spTree>
    <p:extLst>
      <p:ext uri="{BB962C8B-B14F-4D97-AF65-F5344CB8AC3E}">
        <p14:creationId xmlns:p14="http://schemas.microsoft.com/office/powerpoint/2010/main" val="20035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2" grpId="0"/>
      <p:bldP spid="12" grpId="0"/>
      <p:bldP spid="13" grpId="0"/>
      <p:bldP spid="14" grpId="0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395700" y="764707"/>
            <a:ext cx="8172908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练习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：导入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类 　以为完成练习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7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而做的工作为基础。将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User</a:t>
            </a:r>
          </a:p>
          <a:p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类、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Privileges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类和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类存储在一个模块中，再创建一个文件，在其中创建一个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Admin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实例并对其调用方法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show_privileges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 </a:t>
            </a:r>
            <a:r>
              <a:rPr lang="zh-CN" alt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，以确认一切都能正确运行。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917" y="3008052"/>
            <a:ext cx="5548047" cy="350853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4295801" y="188640"/>
            <a:ext cx="4323910" cy="491844"/>
          </a:xfrm>
          <a:prstGeom prst="roundRect">
            <a:avLst>
              <a:gd name="adj" fmla="val 27696"/>
            </a:avLst>
          </a:prstGeom>
          <a:solidFill>
            <a:srgbClr val="66FF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动手试一试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6</a:t>
            </a:r>
            <a:endParaRPr lang="en-US" altLang="zh-CN" sz="2800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395700" y="2207774"/>
            <a:ext cx="8280920" cy="27745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zh-CN" sz="2000" b="1" dirty="0">
                <a:solidFill>
                  <a:srgbClr val="FF0000"/>
                </a:solidFill>
              </a:rPr>
              <a:t>Class4_ClassUser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import Admin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eric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Admin(</a:t>
            </a:r>
            <a:r>
              <a:rPr lang="en-US" altLang="zh-CN" sz="1600" b="1" dirty="0">
                <a:solidFill>
                  <a:srgbClr val="FF0000"/>
                </a:solidFill>
              </a:rPr>
              <a:t>'</a:t>
            </a:r>
            <a:r>
              <a:rPr lang="en-US" altLang="zh-CN" sz="1600" b="1" dirty="0" err="1">
                <a:solidFill>
                  <a:srgbClr val="FF0000"/>
                </a:solidFill>
              </a:rPr>
              <a:t>eric</a:t>
            </a:r>
            <a:r>
              <a:rPr lang="en-US" altLang="zh-CN" sz="1600" b="1" dirty="0">
                <a:solidFill>
                  <a:srgbClr val="FF0000"/>
                </a:solidFill>
              </a:rPr>
              <a:t>', '</a:t>
            </a:r>
            <a:r>
              <a:rPr lang="en-US" altLang="zh-CN" sz="1600" b="1" dirty="0" err="1">
                <a:solidFill>
                  <a:srgbClr val="FF0000"/>
                </a:solidFill>
              </a:rPr>
              <a:t>matthes</a:t>
            </a:r>
            <a:r>
              <a:rPr lang="en-US" altLang="zh-CN" sz="1600" b="1" dirty="0">
                <a:solidFill>
                  <a:srgbClr val="FF0000"/>
                </a:solidFill>
              </a:rPr>
              <a:t>', '</a:t>
            </a:r>
            <a:r>
              <a:rPr lang="en-US" altLang="zh-CN" sz="1600" b="1" dirty="0" err="1">
                <a:solidFill>
                  <a:srgbClr val="FF0000"/>
                </a:solidFill>
              </a:rPr>
              <a:t>e_matthes</a:t>
            </a:r>
            <a:r>
              <a:rPr lang="en-US" altLang="zh-CN" sz="1600" b="1" dirty="0">
                <a:solidFill>
                  <a:srgbClr val="FF0000"/>
                </a:solidFill>
              </a:rPr>
              <a:t>', 'e_matthes@example.com', '</a:t>
            </a:r>
            <a:r>
              <a:rPr lang="en-US" altLang="zh-CN" sz="1600" b="1" dirty="0" err="1">
                <a:solidFill>
                  <a:srgbClr val="FF0000"/>
                </a:solidFill>
              </a:rPr>
              <a:t>alaska</a:t>
            </a:r>
            <a:r>
              <a:rPr lang="en-US" altLang="zh-CN" sz="1600" b="1" dirty="0">
                <a:solidFill>
                  <a:srgbClr val="FF0000"/>
                </a:solidFill>
              </a:rPr>
              <a:t>'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eric.describe_user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eric_privileges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[</a:t>
            </a:r>
            <a:r>
              <a:rPr lang="en-US" altLang="zh-CN" sz="1600" b="1" dirty="0">
                <a:solidFill>
                  <a:srgbClr val="FF0000"/>
                </a:solidFill>
              </a:rPr>
              <a:t>'can reset passwords',      'can moderate discussions',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                                   'can suspend accounts',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]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eric.privileges.privileges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eric_privileges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print(f"</a:t>
            </a:r>
            <a:r>
              <a:rPr lang="en-US" altLang="zh-CN" sz="2000" b="1" dirty="0">
                <a:solidFill>
                  <a:srgbClr val="FF0000"/>
                </a:solidFill>
              </a:rPr>
              <a:t>\</a:t>
            </a:r>
            <a:r>
              <a:rPr lang="en-US" altLang="zh-CN" sz="2000" b="1" dirty="0" err="1">
                <a:solidFill>
                  <a:srgbClr val="FF0000"/>
                </a:solidFill>
              </a:rPr>
              <a:t>nThe</a:t>
            </a:r>
            <a:r>
              <a:rPr lang="en-US" altLang="zh-CN" sz="2000" b="1" dirty="0">
                <a:solidFill>
                  <a:srgbClr val="FF0000"/>
                </a:solidFill>
              </a:rPr>
              <a:t> admin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{</a:t>
            </a: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eric.username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} </a:t>
            </a:r>
            <a:r>
              <a:rPr lang="en-US" altLang="zh-CN" sz="2000" b="1" dirty="0">
                <a:solidFill>
                  <a:srgbClr val="FF0000"/>
                </a:solidFill>
              </a:rPr>
              <a:t>has these privileges: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")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eric.privileges.show_privileges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20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9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5820" y="1628803"/>
            <a:ext cx="5292588" cy="56598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Comic Sans MS" panose="030F0702030302020204" pitchFamily="66" charset="0"/>
              </a:rPr>
              <a:t>了解函数的概念与用法。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gray">
          <a:xfrm>
            <a:off x="4511824" y="188640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CCFF66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本课小结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83832" y="4149083"/>
            <a:ext cx="4896544" cy="61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marL="358775" indent="-3587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875" indent="-298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j-lt"/>
                <a:ea typeface="+mn-ea"/>
              </a:defRPr>
            </a:lvl2pPr>
            <a:lvl3pPr marL="1196975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j-lt"/>
                <a:ea typeface="+mn-ea"/>
              </a:defRPr>
            </a:lvl3pPr>
            <a:lvl4pPr marL="1676400" indent="-23971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j-lt"/>
                <a:ea typeface="+mn-ea"/>
              </a:defRPr>
            </a:lvl4pPr>
            <a:lvl5pPr marL="2154238" indent="-23812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5pPr>
            <a:lvl6pPr marL="26114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6pPr>
            <a:lvl7pPr marL="30686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7pPr>
            <a:lvl8pPr marL="35258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8pPr>
            <a:lvl9pPr marL="3983038" indent="-238125" algn="l" defTabSz="957263" rtl="0" fontAlgn="base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4000"/>
              </a:lnSpc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．了解文件与异常。</a:t>
            </a:r>
            <a:endParaRPr lang="en-US" altLang="zh-CN" kern="0" dirty="0">
              <a:latin typeface="Comic Sans MS" panose="030F0702030302020204" pitchFamily="66" charset="0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gray">
          <a:xfrm>
            <a:off x="4610620" y="3465004"/>
            <a:ext cx="3861644" cy="508000"/>
          </a:xfrm>
          <a:prstGeom prst="roundRect">
            <a:avLst>
              <a:gd name="adj" fmla="val 20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下课内容</a:t>
            </a:r>
          </a:p>
        </p:txBody>
      </p:sp>
    </p:spTree>
    <p:extLst>
      <p:ext uri="{BB962C8B-B14F-4D97-AF65-F5344CB8AC3E}">
        <p14:creationId xmlns:p14="http://schemas.microsoft.com/office/powerpoint/2010/main" val="29827177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2175" y="361953"/>
            <a:ext cx="5003800" cy="563563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7775" y="2625728"/>
            <a:ext cx="7488238" cy="2105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9600">
                <a:latin typeface="Comic Sans MS" panose="030F0702030302020204" pitchFamily="66" charset="0"/>
              </a:rPr>
              <a:t> </a:t>
            </a:r>
            <a:r>
              <a:rPr lang="en-US" altLang="zh-CN" sz="9600">
                <a:latin typeface="Comic Sans MS" panose="030F07020303020202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5175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5398" y="1252613"/>
            <a:ext cx="6408712" cy="1060263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函数参数：默认参数、位置参数、名称参数；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实参、形参；      局部变量、全局变量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981408" y="800708"/>
            <a:ext cx="2052228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函数的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参数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133" y="2942515"/>
            <a:ext cx="5933333" cy="261904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8580276" y="3724889"/>
            <a:ext cx="1224136" cy="448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名称参数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cxnSpLocks/>
          </p:cNvCxnSpPr>
          <p:nvPr/>
        </p:nvCxnSpPr>
        <p:spPr bwMode="auto">
          <a:xfrm flipH="1">
            <a:off x="8650662" y="4207670"/>
            <a:ext cx="541682" cy="1049064"/>
          </a:xfrm>
          <a:prstGeom prst="straightConnector1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5302289" y="5773642"/>
            <a:ext cx="1187943" cy="41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位置参数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83814" y="2337863"/>
            <a:ext cx="1188132" cy="412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默认参数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6562428" y="2790295"/>
            <a:ext cx="136370" cy="908307"/>
          </a:xfrm>
          <a:prstGeom prst="straightConnector1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5770341" y="5445275"/>
            <a:ext cx="1102261" cy="459760"/>
          </a:xfrm>
          <a:prstGeom prst="straightConnector1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4253665" y="2276872"/>
            <a:ext cx="894017" cy="448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形参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直接箭头连接符 20"/>
          <p:cNvCxnSpPr>
            <a:cxnSpLocks/>
            <a:stCxn id="19" idx="2"/>
          </p:cNvCxnSpPr>
          <p:nvPr/>
        </p:nvCxnSpPr>
        <p:spPr bwMode="auto">
          <a:xfrm>
            <a:off x="4700674" y="2724943"/>
            <a:ext cx="1195586" cy="1014499"/>
          </a:xfrm>
          <a:prstGeom prst="straightConnector1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571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7922954" y="5905038"/>
            <a:ext cx="894017" cy="448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实参</a:t>
            </a:r>
            <a:endParaRPr lang="zh-CN" alt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flipH="1" flipV="1">
            <a:off x="7030481" y="5462182"/>
            <a:ext cx="1090311" cy="624070"/>
          </a:xfrm>
          <a:prstGeom prst="straightConnector1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571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8298401" y="5445275"/>
            <a:ext cx="352096" cy="624070"/>
          </a:xfrm>
          <a:prstGeom prst="straightConnector1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571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</p:spTree>
    <p:extLst>
      <p:ext uri="{BB962C8B-B14F-4D97-AF65-F5344CB8AC3E}">
        <p14:creationId xmlns:p14="http://schemas.microsoft.com/office/powerpoint/2010/main" val="29952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9" grpId="0"/>
      <p:bldP spid="2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367808" y="188640"/>
            <a:ext cx="4171254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§7.2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文件操作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639616" y="915110"/>
            <a:ext cx="3060340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文件的打开与关闭</a:t>
            </a:r>
          </a:p>
        </p:txBody>
      </p:sp>
      <p:sp>
        <p:nvSpPr>
          <p:cNvPr id="6" name="矩形 5"/>
          <p:cNvSpPr/>
          <p:nvPr/>
        </p:nvSpPr>
        <p:spPr>
          <a:xfrm>
            <a:off x="3575720" y="1628803"/>
            <a:ext cx="5382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和file对象相关的所有属性</a:t>
            </a:r>
            <a:endParaRPr lang="zh-CN" altLang="en-US" sz="2400" dirty="0"/>
          </a:p>
        </p:txBody>
      </p:sp>
      <p:graphicFrame>
        <p:nvGraphicFramePr>
          <p:cNvPr id="7" name="表格 6"/>
          <p:cNvGraphicFramePr/>
          <p:nvPr>
            <p:extLst/>
          </p:nvPr>
        </p:nvGraphicFramePr>
        <p:xfrm>
          <a:off x="2711624" y="2240871"/>
          <a:ext cx="7200800" cy="363640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63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000" b="1" dirty="0" err="1"/>
                        <a:t>属性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000" b="1"/>
                        <a:t>描述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7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000" b="1" dirty="0" err="1"/>
                        <a:t>file.closed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000" b="1"/>
                        <a:t>返回True表示文件已关闭，返回False表示文件未关闭。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3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000" b="1"/>
                        <a:t>file.mode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000" b="1"/>
                        <a:t>返回被打开的的文件的访问模式。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3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000" b="1"/>
                        <a:t>file.name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000" b="1" dirty="0" err="1"/>
                        <a:t>返回文件的名称</a:t>
                      </a:r>
                      <a:r>
                        <a:rPr lang="en-US" sz="2000" b="1" dirty="0"/>
                        <a:t>。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7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000" b="1"/>
                        <a:t>file.softspace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2000" b="1" dirty="0" err="1"/>
                        <a:t>如果用print输出后，必须跟一个空格符，则返回False，否则返回True</a:t>
                      </a:r>
                      <a:r>
                        <a:rPr lang="en-US" sz="2000" b="1" dirty="0"/>
                        <a:t>。</a:t>
                      </a:r>
                      <a:endParaRPr lang="en-US" altLang="en-US" sz="20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5" marR="6858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967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4367808" y="188640"/>
            <a:ext cx="4171254" cy="491844"/>
          </a:xfrm>
          <a:prstGeom prst="roundRect">
            <a:avLst>
              <a:gd name="adj" fmla="val 27696"/>
            </a:avLst>
          </a:prstGeom>
          <a:solidFill>
            <a:srgbClr val="FFCCFF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§7.2 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文件操作</a:t>
            </a:r>
            <a:endParaRPr lang="en-US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4373373" y="1359528"/>
            <a:ext cx="5421177" cy="46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文件打开模式一览表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459596" y="1880828"/>
          <a:ext cx="7632848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打开模式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文件类型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操作方式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文件不存在时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是否覆盖写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文本文件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只可读文件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报错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--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r+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可读可写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报错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只可写文件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新建文件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w+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可读可写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新建文件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只可写文件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新建文件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否，从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EOF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处开始追加写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可读可写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新建文件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否，从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EOF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处开始追加写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二进制文件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只可读文件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报错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--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可读可写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报错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只可写文件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新建文件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可读可写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新建文件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只可写文件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新建文件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否，从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EOF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处开始追加写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6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6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可读可写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新建文件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否，从</a:t>
                      </a:r>
                      <a:r>
                        <a:rPr lang="en-US" altLang="zh-CN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EOF</a:t>
                      </a:r>
                      <a:r>
                        <a:rPr lang="zh-CN" altLang="en-US" sz="1600" b="1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处开始追加写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2639616" y="915110"/>
            <a:ext cx="3060340" cy="461665"/>
          </a:xfrm>
          <a:prstGeom prst="rect">
            <a:avLst/>
          </a:prstGeom>
          <a:solidFill>
            <a:srgbClr val="EDFECE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文件的打开与关闭</a:t>
            </a:r>
          </a:p>
        </p:txBody>
      </p:sp>
    </p:spTree>
    <p:extLst>
      <p:ext uri="{BB962C8B-B14F-4D97-AF65-F5344CB8AC3E}">
        <p14:creationId xmlns:p14="http://schemas.microsoft.com/office/powerpoint/2010/main" val="9480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3"/>
          <p:cNvSpPr txBox="1">
            <a:spLocks noChangeArrowheads="1"/>
          </p:cNvSpPr>
          <p:nvPr/>
        </p:nvSpPr>
        <p:spPr bwMode="auto">
          <a:xfrm>
            <a:off x="2171564" y="2456880"/>
            <a:ext cx="2016224" cy="477631"/>
          </a:xfrm>
          <a:prstGeom prst="rect">
            <a:avLst/>
          </a:prstGeom>
          <a:solidFill>
            <a:srgbClr val="66FF99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(1).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6" name="文本框 3"/>
          <p:cNvSpPr txBox="1">
            <a:spLocks noChangeArrowheads="1"/>
          </p:cNvSpPr>
          <p:nvPr/>
        </p:nvSpPr>
        <p:spPr bwMode="auto">
          <a:xfrm>
            <a:off x="2171564" y="3075350"/>
            <a:ext cx="2016224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(2).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7" name="文本框 3"/>
          <p:cNvSpPr txBox="1">
            <a:spLocks noChangeArrowheads="1"/>
          </p:cNvSpPr>
          <p:nvPr/>
        </p:nvSpPr>
        <p:spPr bwMode="auto">
          <a:xfrm>
            <a:off x="2171564" y="3651414"/>
            <a:ext cx="2196244" cy="4776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(3).</a:t>
            </a:r>
            <a:r>
              <a:rPr lang="zh-CN" alt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默认值参数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48" name="文本框 3"/>
          <p:cNvSpPr txBox="1">
            <a:spLocks noChangeArrowheads="1"/>
          </p:cNvSpPr>
          <p:nvPr/>
        </p:nvSpPr>
        <p:spPr bwMode="auto">
          <a:xfrm>
            <a:off x="2171564" y="4227478"/>
            <a:ext cx="2016224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(4).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可变参数</a:t>
            </a:r>
            <a:endParaRPr lang="en-US" altLang="en-US" sz="24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47828" y="899389"/>
            <a:ext cx="6984776" cy="185409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pet_name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显示宠物的信息。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print(f“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我有一个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}.")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print(f“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我的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animal_type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的名字是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pet_name.title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()}.")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仓鼠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'harry'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53755" y="3773629"/>
            <a:ext cx="6978351" cy="416524"/>
          </a:xfrm>
          <a:prstGeom prst="rect">
            <a:avLst/>
          </a:prstGeom>
          <a:solidFill>
            <a:srgbClr val="CCFF66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describe_pet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('harry', '</a:t>
            </a:r>
            <a:r>
              <a:rPr lang="zh-CN" alt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仓鼠</a:t>
            </a:r>
            <a:r>
              <a:rPr lang="en-US" altLang="zh-CN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zh-CN" altLang="en-US" sz="1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4539945" y="2411223"/>
            <a:ext cx="6993319" cy="390363"/>
          </a:xfrm>
          <a:prstGeom prst="rect">
            <a:avLst/>
          </a:prstGeom>
          <a:solidFill>
            <a:srgbClr val="66FF99">
              <a:alpha val="3000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endParaRPr lang="en-US" altLang="en-US" sz="2000" kern="0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gray">
          <a:xfrm>
            <a:off x="3718596" y="188640"/>
            <a:ext cx="5329732" cy="508000"/>
          </a:xfrm>
          <a:prstGeom prst="roundRect">
            <a:avLst>
              <a:gd name="adj" fmla="val 15000"/>
            </a:avLst>
          </a:prstGeom>
          <a:solidFill>
            <a:srgbClr val="FFFF00"/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§4.1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itchFamily="2" charset="-122"/>
                <a:ea typeface="黑体" pitchFamily="2" charset="-122"/>
              </a:rPr>
              <a:t>函数的概念与使用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315580" y="872719"/>
            <a:ext cx="205222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函数的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参数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685ABB-9DEA-4018-997C-32C3FADE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36" y="2890030"/>
            <a:ext cx="3698111" cy="80749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C7D609-6800-47ED-AF1F-72225BEE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216" y="4313420"/>
            <a:ext cx="3510864" cy="84260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04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mple-2">
  <a:themeElements>
    <a:clrScheme name="sample-2 1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33CCCC"/>
      </a:accent1>
      <a:accent2>
        <a:srgbClr val="0099CC"/>
      </a:accent2>
      <a:accent3>
        <a:srgbClr val="FFFFFF"/>
      </a:accent3>
      <a:accent4>
        <a:srgbClr val="000056"/>
      </a:accent4>
      <a:accent5>
        <a:srgbClr val="ADE2E2"/>
      </a:accent5>
      <a:accent6>
        <a:srgbClr val="008AB9"/>
      </a:accent6>
      <a:hlink>
        <a:srgbClr val="6A9EB0"/>
      </a:hlink>
      <a:folHlink>
        <a:srgbClr val="6666FF"/>
      </a:folHlink>
    </a:clrScheme>
    <a:fontScheme name="sample-2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ample-2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2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25503</TotalTime>
  <Words>10246</Words>
  <Application>Microsoft Office PowerPoint</Application>
  <PresentationFormat>宽屏</PresentationFormat>
  <Paragraphs>1204</Paragraphs>
  <Slides>81</Slides>
  <Notes>78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100" baseType="lpstr">
      <vt:lpstr>仿宋</vt:lpstr>
      <vt:lpstr>黑体</vt:lpstr>
      <vt:lpstr>华文隶书</vt:lpstr>
      <vt:lpstr>华文新魏</vt:lpstr>
      <vt:lpstr>华文行楷</vt:lpstr>
      <vt:lpstr>华文中宋</vt:lpstr>
      <vt:lpstr>楷体_GB2312</vt:lpstr>
      <vt:lpstr>隶书</vt:lpstr>
      <vt:lpstr>宋体</vt:lpstr>
      <vt:lpstr>Arial</vt:lpstr>
      <vt:lpstr>Comic Sans MS</vt:lpstr>
      <vt:lpstr>Consolas</vt:lpstr>
      <vt:lpstr>Segoe UI Black</vt:lpstr>
      <vt:lpstr>tahoma</vt:lpstr>
      <vt:lpstr>Times New Roman</vt:lpstr>
      <vt:lpstr>Verdana</vt:lpstr>
      <vt:lpstr>Wingdings</vt:lpstr>
      <vt:lpstr>sample-2</vt:lpstr>
      <vt:lpstr>Equation</vt:lpstr>
      <vt:lpstr>Python编程与科学计算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Python编程与科学计算</dc:title>
  <dc:creator>Administrator</dc:creator>
  <cp:lastModifiedBy>Whj</cp:lastModifiedBy>
  <cp:revision>236</cp:revision>
  <dcterms:created xsi:type="dcterms:W3CDTF">2008-02-29T07:21:29Z</dcterms:created>
  <dcterms:modified xsi:type="dcterms:W3CDTF">2024-04-02T05:16:13Z</dcterms:modified>
</cp:coreProperties>
</file>