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57"/>
  </p:notesMasterIdLst>
  <p:handoutMasterIdLst>
    <p:handoutMasterId r:id="rId58"/>
  </p:handoutMasterIdLst>
  <p:sldIdLst>
    <p:sldId id="1229" r:id="rId2"/>
    <p:sldId id="1696" r:id="rId3"/>
    <p:sldId id="1062" r:id="rId4"/>
    <p:sldId id="1230" r:id="rId5"/>
    <p:sldId id="1617" r:id="rId6"/>
    <p:sldId id="1542" r:id="rId7"/>
    <p:sldId id="1616" r:id="rId8"/>
    <p:sldId id="1551" r:id="rId9"/>
    <p:sldId id="1585" r:id="rId10"/>
    <p:sldId id="1651" r:id="rId11"/>
    <p:sldId id="1559" r:id="rId12"/>
    <p:sldId id="1496" r:id="rId13"/>
    <p:sldId id="1652" r:id="rId14"/>
    <p:sldId id="1654" r:id="rId15"/>
    <p:sldId id="1653" r:id="rId16"/>
    <p:sldId id="1658" r:id="rId17"/>
    <p:sldId id="1659" r:id="rId18"/>
    <p:sldId id="1661" r:id="rId19"/>
    <p:sldId id="1663" r:id="rId20"/>
    <p:sldId id="1697" r:id="rId21"/>
    <p:sldId id="1664" r:id="rId22"/>
    <p:sldId id="1665" r:id="rId23"/>
    <p:sldId id="1666" r:id="rId24"/>
    <p:sldId id="1667" r:id="rId25"/>
    <p:sldId id="1698" r:id="rId26"/>
    <p:sldId id="1668" r:id="rId27"/>
    <p:sldId id="1669" r:id="rId28"/>
    <p:sldId id="1670" r:id="rId29"/>
    <p:sldId id="1671" r:id="rId30"/>
    <p:sldId id="1672" r:id="rId31"/>
    <p:sldId id="1673" r:id="rId32"/>
    <p:sldId id="1674" r:id="rId33"/>
    <p:sldId id="1675" r:id="rId34"/>
    <p:sldId id="1676" r:id="rId35"/>
    <p:sldId id="1677" r:id="rId36"/>
    <p:sldId id="1699" r:id="rId37"/>
    <p:sldId id="1700" r:id="rId38"/>
    <p:sldId id="1701" r:id="rId39"/>
    <p:sldId id="1702" r:id="rId40"/>
    <p:sldId id="1678" r:id="rId41"/>
    <p:sldId id="1679" r:id="rId42"/>
    <p:sldId id="1680" r:id="rId43"/>
    <p:sldId id="1681" r:id="rId44"/>
    <p:sldId id="1682" r:id="rId45"/>
    <p:sldId id="1683" r:id="rId46"/>
    <p:sldId id="1684" r:id="rId47"/>
    <p:sldId id="1685" r:id="rId48"/>
    <p:sldId id="1686" r:id="rId49"/>
    <p:sldId id="1703" r:id="rId50"/>
    <p:sldId id="1704" r:id="rId51"/>
    <p:sldId id="1705" r:id="rId52"/>
    <p:sldId id="1554" r:id="rId53"/>
    <p:sldId id="1555" r:id="rId54"/>
    <p:sldId id="1692" r:id="rId55"/>
    <p:sldId id="1695" r:id="rId56"/>
  </p:sldIdLst>
  <p:sldSz cx="1098073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99"/>
    <a:srgbClr val="3399FF"/>
    <a:srgbClr val="CCCCFF"/>
    <a:srgbClr val="CCECFF"/>
    <a:srgbClr val="C9E3C7"/>
    <a:srgbClr val="9966FF"/>
    <a:srgbClr val="FAB066"/>
    <a:srgbClr val="996633"/>
    <a:srgbClr val="800080"/>
    <a:srgbClr val="FC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2" autoAdjust="0"/>
    <p:restoredTop sz="89586" autoAdjust="0"/>
  </p:normalViewPr>
  <p:slideViewPr>
    <p:cSldViewPr>
      <p:cViewPr varScale="1">
        <p:scale>
          <a:sx n="104" d="100"/>
          <a:sy n="104" d="100"/>
        </p:scale>
        <p:origin x="1458" y="114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50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799742E1-9DB9-4115-8BAF-FA8431C54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14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4213" y="685800"/>
            <a:ext cx="54895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8EEF6AA9-FAD4-4E41-8C0E-A87581722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3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4213" y="685800"/>
            <a:ext cx="54895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F6AA9-FAD4-4E41-8C0E-A87581722B7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812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每个变量都指向一个值 </a:t>
            </a:r>
            <a:r>
              <a:rPr lang="en-US" altLang="zh-CN" sz="1200" b="1" dirty="0"/>
              <a:t>——</a:t>
            </a:r>
            <a:r>
              <a:rPr lang="zh-CN" altLang="en-US" sz="1200" b="1" dirty="0"/>
              <a:t>与该变量相关联的信息。在这里，变量</a:t>
            </a:r>
            <a:r>
              <a:rPr lang="en-US" altLang="zh-CN" sz="1200" dirty="0"/>
              <a:t>message</a:t>
            </a:r>
            <a:r>
              <a:rPr lang="zh-CN" altLang="en-US" sz="1200" b="1" dirty="0"/>
              <a:t>指向的值为文本</a:t>
            </a:r>
            <a:r>
              <a:rPr lang="en-US" altLang="zh-CN" sz="1200" b="1" dirty="0"/>
              <a:t>"Hello Python world!"</a:t>
            </a:r>
            <a:endParaRPr lang="zh-CN" alt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在程序中可随时修改变量的值，而</a:t>
            </a:r>
            <a:r>
              <a:rPr lang="en-US" altLang="zh-CN" sz="1200" b="1" dirty="0"/>
              <a:t>Python</a:t>
            </a:r>
            <a:r>
              <a:rPr lang="zh-CN" altLang="en-US" sz="1200" b="1" dirty="0"/>
              <a:t>将始终记录变量的最新值</a:t>
            </a:r>
            <a:endParaRPr lang="zh-CN" alt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31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253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982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16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74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05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456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23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98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683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6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560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542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251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257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379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259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792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078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0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549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799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582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692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324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7293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568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467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371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013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98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1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898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208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9792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0861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科学计算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在科学计算领域，</a:t>
            </a:r>
            <a:r>
              <a:rPr lang="en-US" altLang="zh-CN" sz="1200" dirty="0" err="1">
                <a:solidFill>
                  <a:schemeClr val="accent2">
                    <a:lumMod val="50000"/>
                  </a:schemeClr>
                </a:solidFill>
              </a:rPr>
              <a:t>Matlab</a:t>
            </a: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一直具备高效的性能和专业的口碑。但是，软件高昂的售价让人望而却步；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是一门真正的通用程序设计语言，能够让用户编写出更易读、易维护的代码。</a:t>
            </a:r>
          </a:p>
          <a:p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人工智能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python语言 降低了人工智能应用学习的门槛。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除此以外，</a:t>
            </a:r>
            <a:r>
              <a:rPr lang="en-US" altLang="zh-CN" dirty="0">
                <a:solidFill>
                  <a:srgbClr val="000000"/>
                </a:solidFill>
              </a:rPr>
              <a:t>python</a:t>
            </a:r>
            <a:r>
              <a:rPr lang="zh-CN" altLang="en-US" dirty="0">
                <a:solidFill>
                  <a:srgbClr val="000000"/>
                </a:solidFill>
              </a:rPr>
              <a:t>语言在云计算、游戏开发等方面也有着优异的表现。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42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863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80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GAN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生成式对抗网络              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自然语言处理</a:t>
            </a:r>
            <a:endParaRPr lang="zh-CN" altLang="en-US" sz="1200" b="1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5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42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40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8784590" y="1219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8998105" y="3983038"/>
            <a:ext cx="1607078" cy="2189162"/>
            <a:chOff x="4704" y="1885"/>
            <a:chExt cx="843" cy="1379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7" name="Line 39"/>
          <p:cNvSpPr>
            <a:spLocks noChangeShapeType="1"/>
          </p:cNvSpPr>
          <p:nvPr userDrawn="1"/>
        </p:nvSpPr>
        <p:spPr bwMode="auto">
          <a:xfrm>
            <a:off x="366025" y="3810000"/>
            <a:ext cx="988266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1650" y="1341440"/>
            <a:ext cx="9333627" cy="1470025"/>
          </a:xfrm>
        </p:spPr>
        <p:txBody>
          <a:bodyPr/>
          <a:lstStyle>
            <a:lvl1pPr>
              <a:defRPr sz="3200">
                <a:solidFill>
                  <a:srgbClr val="0087E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650" y="3429002"/>
            <a:ext cx="8511978" cy="1273175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2000" b="1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38" name="Picture 52">
            <a:extLst>
              <a:ext uri="{FF2B5EF4-FFF2-40B4-BE49-F238E27FC236}">
                <a16:creationId xmlns:a16="http://schemas.microsoft.com/office/drawing/2014/main" xmlns="" id="{8968B646-51A2-4F99-A613-AE9CD0DAA4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" y="8620"/>
            <a:ext cx="774454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935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8" descr="29641"/>
          <p:cNvSpPr txBox="1">
            <a:spLocks noChangeArrowheads="1"/>
          </p:cNvSpPr>
          <p:nvPr userDrawn="1"/>
        </p:nvSpPr>
        <p:spPr bwMode="gray">
          <a:xfrm>
            <a:off x="10246336" y="27856"/>
            <a:ext cx="692014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1AE0160-D6F6-4AF0-B8ED-DA574846F05A}" type="slidenum">
              <a:rPr lang="zh-CN" altLang="en-US" sz="1400" b="1">
                <a:ea typeface="宋体" panose="02010600030101010101" pitchFamily="2" charset="-122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21" name="AutoShape 54"/>
          <p:cNvSpPr>
            <a:spLocks noChangeArrowheads="1"/>
          </p:cNvSpPr>
          <p:nvPr userDrawn="1"/>
        </p:nvSpPr>
        <p:spPr bwMode="auto">
          <a:xfrm>
            <a:off x="950584" y="836712"/>
            <a:ext cx="9425460" cy="5590322"/>
          </a:xfrm>
          <a:prstGeom prst="roundRect">
            <a:avLst>
              <a:gd name="adj" fmla="val 2810"/>
            </a:avLst>
          </a:prstGeom>
          <a:noFill/>
          <a:ln w="9525">
            <a:solidFill>
              <a:srgbClr val="E1FFE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584" y="836712"/>
            <a:ext cx="9425460" cy="55903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23" name="Group 50"/>
          <p:cNvGrpSpPr>
            <a:grpSpLocks/>
          </p:cNvGrpSpPr>
          <p:nvPr userDrawn="1"/>
        </p:nvGrpSpPr>
        <p:grpSpPr bwMode="auto">
          <a:xfrm>
            <a:off x="85862" y="6467369"/>
            <a:ext cx="4799202" cy="74193"/>
            <a:chOff x="158" y="870"/>
            <a:chExt cx="5304" cy="65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398" y="870"/>
              <a:ext cx="4795" cy="6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660066"/>
                </a:gs>
                <a:gs pos="100000">
                  <a:srgbClr val="C8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" name="AutoShape 52"/>
            <p:cNvSpPr>
              <a:spLocks noChangeArrowheads="1"/>
            </p:cNvSpPr>
            <p:nvPr/>
          </p:nvSpPr>
          <p:spPr bwMode="auto">
            <a:xfrm flipH="1">
              <a:off x="158" y="870"/>
              <a:ext cx="269" cy="65"/>
            </a:xfrm>
            <a:prstGeom prst="flowChartDelay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6" name="AutoShape 53"/>
            <p:cNvSpPr>
              <a:spLocks noChangeArrowheads="1"/>
            </p:cNvSpPr>
            <p:nvPr userDrawn="1"/>
          </p:nvSpPr>
          <p:spPr bwMode="auto">
            <a:xfrm flipV="1">
              <a:off x="5193" y="870"/>
              <a:ext cx="269" cy="65"/>
            </a:xfrm>
            <a:prstGeom prst="flowChartDelay">
              <a:avLst/>
            </a:prstGeom>
            <a:solidFill>
              <a:srgbClr val="C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5862" y="6541605"/>
            <a:ext cx="499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江苏大学计算机科学与通信工程学院 通信工程系</a:t>
            </a:r>
          </a:p>
        </p:txBody>
      </p:sp>
      <p:sp>
        <p:nvSpPr>
          <p:cNvPr id="28" name="矩形 27"/>
          <p:cNvSpPr>
            <a:spLocks noChangeArrowheads="1"/>
          </p:cNvSpPr>
          <p:nvPr userDrawn="1"/>
        </p:nvSpPr>
        <p:spPr bwMode="auto">
          <a:xfrm>
            <a:off x="0" y="133834"/>
            <a:ext cx="10980738" cy="594867"/>
          </a:xfrm>
          <a:prstGeom prst="rect">
            <a:avLst/>
          </a:prstGeom>
          <a:solidFill>
            <a:srgbClr val="66CCFF">
              <a:alpha val="42744"/>
            </a:srgb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4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" name="Picture 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" y="8620"/>
            <a:ext cx="774454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1033"/>
          <p:cNvSpPr>
            <a:spLocks/>
          </p:cNvSpPr>
          <p:nvPr userDrawn="1"/>
        </p:nvSpPr>
        <p:spPr bwMode="auto">
          <a:xfrm>
            <a:off x="2" y="714356"/>
            <a:ext cx="2117986" cy="6143644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>
            <a:gsLst>
              <a:gs pos="0">
                <a:srgbClr val="66CCFF">
                  <a:alpha val="51765"/>
                </a:srgbClr>
              </a:gs>
              <a:gs pos="80000">
                <a:srgbClr val="FFFF00">
                  <a:alpha val="23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7309" y="1808163"/>
            <a:ext cx="9144895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91467" y="873127"/>
            <a:ext cx="6008904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55"/>
          <p:cNvSpPr>
            <a:spLocks noChangeArrowheads="1"/>
          </p:cNvSpPr>
          <p:nvPr userDrawn="1"/>
        </p:nvSpPr>
        <p:spPr bwMode="auto">
          <a:xfrm>
            <a:off x="0" y="6632575"/>
            <a:ext cx="10980738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1030" name="Arc 60"/>
          <p:cNvSpPr>
            <a:spLocks/>
          </p:cNvSpPr>
          <p:nvPr userDrawn="1"/>
        </p:nvSpPr>
        <p:spPr bwMode="ltGray">
          <a:xfrm>
            <a:off x="1908" y="6665915"/>
            <a:ext cx="10967393" cy="219075"/>
          </a:xfrm>
          <a:custGeom>
            <a:avLst/>
            <a:gdLst>
              <a:gd name="T0" fmla="*/ 2147483646 w 43200"/>
              <a:gd name="T1" fmla="*/ 218760351 h 21918"/>
              <a:gd name="T2" fmla="*/ 2147483646 w 43200"/>
              <a:gd name="T3" fmla="*/ 218760351 h 21918"/>
              <a:gd name="T4" fmla="*/ 2147483646 w 43200"/>
              <a:gd name="T5" fmla="*/ 215586892 h 219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918" fill="none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</a:path>
              <a:path w="43200" h="21918" stroke="0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  <a:lnTo>
                  <a:pt x="21600" y="21600"/>
                </a:lnTo>
                <a:lnTo>
                  <a:pt x="2" y="21917"/>
                </a:lnTo>
                <a:close/>
              </a:path>
            </a:pathLst>
          </a:custGeom>
          <a:solidFill>
            <a:srgbClr val="66FF66"/>
          </a:solidFill>
          <a:ln w="9525" cap="rnd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2" name="Group 65"/>
          <p:cNvGrpSpPr>
            <a:grpSpLocks/>
          </p:cNvGrpSpPr>
          <p:nvPr userDrawn="1"/>
        </p:nvGrpSpPr>
        <p:grpSpPr bwMode="auto">
          <a:xfrm>
            <a:off x="-30502" y="6759624"/>
            <a:ext cx="11011240" cy="138113"/>
            <a:chOff x="0" y="4032"/>
            <a:chExt cx="5776" cy="87"/>
          </a:xfrm>
          <a:solidFill>
            <a:srgbClr val="00FFFF"/>
          </a:solidFill>
        </p:grpSpPr>
        <p:sp>
          <p:nvSpPr>
            <p:cNvPr id="1045" name="Freeform 66"/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6" name="Freeform 67"/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7" name="Freeform 68"/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</p:sldLayoutIdLst>
  <p:hf sldNum="0" hd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j-lt"/>
          <a:ea typeface="+mn-ea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  <a:ea typeface="+mn-ea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+mn-ea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2405302396@qq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e.gov.cn&#8221;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e.gov.cn&#8221;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e.gov.cn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37494" y="2151065"/>
            <a:ext cx="6629400" cy="1620837"/>
          </a:xfrm>
        </p:spPr>
        <p:txBody>
          <a:bodyPr/>
          <a:lstStyle/>
          <a:p>
            <a:pPr algn="r">
              <a:spcBef>
                <a:spcPct val="100000"/>
              </a:spcBef>
              <a:spcAft>
                <a:spcPct val="100000"/>
              </a:spcAft>
            </a:pP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编程与科学计算</a:t>
            </a:r>
            <a:endParaRPr lang="zh-CN" altLang="en-US" sz="4800" dirty="0">
              <a:solidFill>
                <a:srgbClr val="48002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9919" y="5291140"/>
            <a:ext cx="6248400" cy="401637"/>
          </a:xfrm>
        </p:spPr>
        <p:txBody>
          <a:bodyPr/>
          <a:lstStyle/>
          <a:p>
            <a:pPr algn="r">
              <a:buClr>
                <a:srgbClr val="CC0000"/>
              </a:buClr>
              <a:defRPr/>
            </a:pPr>
            <a:r>
              <a:rPr kumimoji="1" lang="zh-CN" altLang="en-US" sz="180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江苏大学计算机科学与通信工程学院        王洪金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1547019" y="873127"/>
            <a:ext cx="167509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800080"/>
                </a:solidFill>
                <a:ea typeface="隶书" panose="02010509060101010101" pitchFamily="49" charset="-122"/>
              </a:rPr>
              <a:t>课程名称</a:t>
            </a:r>
          </a:p>
        </p:txBody>
      </p:sp>
      <p:sp>
        <p:nvSpPr>
          <p:cNvPr id="5" name="矩形 4"/>
          <p:cNvSpPr/>
          <p:nvPr/>
        </p:nvSpPr>
        <p:spPr>
          <a:xfrm>
            <a:off x="1537494" y="63093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https://sagecell.sagemath.org/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7" name="AutoShape 11"/>
          <p:cNvSpPr>
            <a:spLocks noChangeArrowheads="1"/>
          </p:cNvSpPr>
          <p:nvPr/>
        </p:nvSpPr>
        <p:spPr bwMode="gray">
          <a:xfrm>
            <a:off x="3190084" y="188640"/>
            <a:ext cx="4537075" cy="508000"/>
          </a:xfrm>
          <a:prstGeom prst="roundRect">
            <a:avLst>
              <a:gd name="adj" fmla="val 24000"/>
            </a:avLst>
          </a:prstGeom>
          <a:solidFill>
            <a:srgbClr val="CCFF66"/>
          </a:solidFill>
          <a:ln w="38100" algn="ctr">
            <a:solidFill>
              <a:srgbClr val="66FF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990033"/>
                </a:solidFill>
                <a:latin typeface="华文行楷" pitchFamily="2" charset="-122"/>
                <a:ea typeface="华文行楷" pitchFamily="2" charset="-122"/>
              </a:rPr>
              <a:t>本课目标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204061" y="1520788"/>
            <a:ext cx="5221288" cy="121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4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．了解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语言的历史及现状</a:t>
            </a:r>
            <a:endParaRPr lang="en-US" altLang="zh-CN" sz="2400" dirty="0"/>
          </a:p>
          <a:p>
            <a:pPr lvl="1">
              <a:lnSpc>
                <a:spcPct val="124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．</a:t>
            </a:r>
            <a:r>
              <a:rPr lang="en-US" altLang="zh-CN" sz="2400" dirty="0"/>
              <a:t> Python</a:t>
            </a:r>
            <a:r>
              <a:rPr lang="zh-CN" altLang="en-US" sz="2400" dirty="0"/>
              <a:t>语言开发环境配置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2267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16920" y="193862"/>
            <a:ext cx="568977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章 </a:t>
            </a:r>
            <a:r>
              <a:rPr lang="zh-CN" altLang="zh-CN" sz="2800" dirty="0"/>
              <a:t>计算机基础及</a:t>
            </a:r>
            <a:r>
              <a:rPr lang="en-US" altLang="zh-CN" sz="2800" dirty="0"/>
              <a:t>Python</a:t>
            </a:r>
            <a:r>
              <a:rPr lang="zh-CN" altLang="zh-CN" sz="2800" dirty="0"/>
              <a:t>简介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22118" y="1155193"/>
            <a:ext cx="5760641" cy="281386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§1.1 </a:t>
            </a:r>
            <a:r>
              <a:rPr lang="zh-CN" altLang="en-US" dirty="0"/>
              <a:t>	</a:t>
            </a:r>
            <a:r>
              <a:rPr lang="en-US" altLang="zh-CN" dirty="0"/>
              <a:t> Python</a:t>
            </a:r>
            <a:r>
              <a:rPr lang="zh-CN" altLang="zh-CN" dirty="0"/>
              <a:t>简介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 </a:t>
            </a:r>
            <a:r>
              <a:rPr lang="zh-CN" altLang="en-US" dirty="0"/>
              <a:t>	 </a:t>
            </a:r>
            <a:r>
              <a:rPr lang="en-US" altLang="zh-CN" dirty="0"/>
              <a:t>Python</a:t>
            </a:r>
            <a:r>
              <a:rPr lang="zh-CN" altLang="en-US" dirty="0"/>
              <a:t>安装与测试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dirty="0"/>
              <a:t>	基础语法知识：标识符及命名规则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dirty="0"/>
              <a:t>基础语法知识：变量与赋值语句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dirty="0"/>
              <a:t>基础语法知识：字符串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70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22017" y="865088"/>
            <a:ext cx="2340260" cy="547688"/>
          </a:xfrm>
        </p:spPr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Python的简介</a:t>
            </a:r>
            <a:endParaRPr lang="en-US" altLang="en-US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§1.1 </a:t>
            </a:r>
            <a:r>
              <a:rPr lang="en-US" altLang="zh-CN" sz="2800" dirty="0"/>
              <a:t>Python</a:t>
            </a:r>
            <a:r>
              <a:rPr lang="zh-CN" altLang="zh-CN" sz="2800" dirty="0"/>
              <a:t>简介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855563" y="4481825"/>
            <a:ext cx="3600400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已经更新到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3.11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版本了，被大家叫做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Python3000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，或简称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Py3k,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2020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日，官宣停止了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Python2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的更新。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37" y="1556804"/>
            <a:ext cx="3204356" cy="4788796"/>
          </a:xfrm>
          <a:prstGeom prst="rect">
            <a:avLst/>
          </a:prstGeom>
        </p:spPr>
      </p:pic>
      <p:pic>
        <p:nvPicPr>
          <p:cNvPr id="13" name="Picture 2" descr="Pyth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87" r="68502" b="37105"/>
          <a:stretch/>
        </p:blipFill>
        <p:spPr bwMode="auto">
          <a:xfrm>
            <a:off x="1611627" y="829419"/>
            <a:ext cx="767559" cy="68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855563" y="1520788"/>
            <a:ext cx="3600400" cy="2774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语言是一个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90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后，在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1989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年的圣诞节期间，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荷兰人Guido von Rossu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为了打发无趣的圣诞节创造了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Python, 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这个名字是取自英国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世纪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70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年代首播的电视喜剧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《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蒙提派森的飞行马戏团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》(Monty Python’s Flying Circus).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71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2898081" y="2501371"/>
            <a:ext cx="5976664" cy="91431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</a:t>
            </a:r>
            <a:r>
              <a:rPr lang="zh-CN" altLang="en-US" sz="2800" dirty="0"/>
              <a:t>	 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语言的发展及现状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22017" y="865088"/>
            <a:ext cx="234026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Python的简介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87" r="68502" b="37105"/>
          <a:stretch/>
        </p:blipFill>
        <p:spPr bwMode="auto">
          <a:xfrm>
            <a:off x="1611627" y="829419"/>
            <a:ext cx="767559" cy="68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2322017" y="2254351"/>
            <a:ext cx="576064" cy="6129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小白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294125" y="2295438"/>
            <a:ext cx="1408152" cy="530812"/>
          </a:xfrm>
          <a:prstGeom prst="roundRect">
            <a:avLst/>
          </a:prstGeom>
          <a:solidFill>
            <a:srgbClr val="C9E3C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Python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基础课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66333" y="2279809"/>
            <a:ext cx="1336070" cy="530812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科学计算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7082611" y="2287180"/>
            <a:ext cx="1264062" cy="530812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机器学习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8742791" y="2278899"/>
            <a:ext cx="1104062" cy="530812"/>
          </a:xfrm>
          <a:prstGeom prst="roundRect">
            <a:avLst/>
          </a:prstGeom>
          <a:solidFill>
            <a:srgbClr val="FAB066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深度学习</a:t>
            </a:r>
          </a:p>
        </p:txBody>
      </p:sp>
      <p:sp>
        <p:nvSpPr>
          <p:cNvPr id="5" name="云形标注 4"/>
          <p:cNvSpPr/>
          <p:nvPr/>
        </p:nvSpPr>
        <p:spPr bwMode="auto">
          <a:xfrm>
            <a:off x="2682057" y="3241340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9E3C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自动化处理</a:t>
            </a:r>
          </a:p>
        </p:txBody>
      </p:sp>
      <p:sp>
        <p:nvSpPr>
          <p:cNvPr id="17" name="云形标注 16"/>
          <p:cNvSpPr/>
          <p:nvPr/>
        </p:nvSpPr>
        <p:spPr bwMode="auto">
          <a:xfrm>
            <a:off x="2718061" y="4098338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9E3C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人工智能应用</a:t>
            </a:r>
          </a:p>
        </p:txBody>
      </p:sp>
      <p:sp>
        <p:nvSpPr>
          <p:cNvPr id="18" name="云形标注 17"/>
          <p:cNvSpPr/>
          <p:nvPr/>
        </p:nvSpPr>
        <p:spPr bwMode="auto">
          <a:xfrm>
            <a:off x="2736063" y="5078789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9E3C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Web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开发</a:t>
            </a:r>
          </a:p>
        </p:txBody>
      </p:sp>
      <p:sp>
        <p:nvSpPr>
          <p:cNvPr id="19" name="云形标注 18"/>
          <p:cNvSpPr/>
          <p:nvPr/>
        </p:nvSpPr>
        <p:spPr bwMode="auto">
          <a:xfrm>
            <a:off x="4158221" y="3278489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9E3C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多媒体处理</a:t>
            </a:r>
          </a:p>
        </p:txBody>
      </p:sp>
      <p:sp>
        <p:nvSpPr>
          <p:cNvPr id="20" name="云形标注 19"/>
          <p:cNvSpPr/>
          <p:nvPr/>
        </p:nvSpPr>
        <p:spPr bwMode="auto">
          <a:xfrm>
            <a:off x="4104215" y="4091650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9E3C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自动化办公</a:t>
            </a:r>
          </a:p>
        </p:txBody>
      </p:sp>
      <p:sp>
        <p:nvSpPr>
          <p:cNvPr id="21" name="云形标注 20"/>
          <p:cNvSpPr/>
          <p:nvPr/>
        </p:nvSpPr>
        <p:spPr bwMode="auto">
          <a:xfrm>
            <a:off x="4122217" y="5057186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9E3C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Python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爬虫</a:t>
            </a:r>
          </a:p>
        </p:txBody>
      </p:sp>
      <p:sp>
        <p:nvSpPr>
          <p:cNvPr id="22" name="云形标注 21"/>
          <p:cNvSpPr/>
          <p:nvPr/>
        </p:nvSpPr>
        <p:spPr bwMode="auto">
          <a:xfrm>
            <a:off x="5382357" y="3306940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CEC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数据分析</a:t>
            </a:r>
          </a:p>
        </p:txBody>
      </p:sp>
      <p:sp>
        <p:nvSpPr>
          <p:cNvPr id="23" name="云形标注 22"/>
          <p:cNvSpPr/>
          <p:nvPr/>
        </p:nvSpPr>
        <p:spPr bwMode="auto">
          <a:xfrm>
            <a:off x="5364355" y="4120101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CEC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数据产品</a:t>
            </a:r>
          </a:p>
        </p:txBody>
      </p:sp>
      <p:sp>
        <p:nvSpPr>
          <p:cNvPr id="24" name="云形标注 23"/>
          <p:cNvSpPr/>
          <p:nvPr/>
        </p:nvSpPr>
        <p:spPr bwMode="auto">
          <a:xfrm>
            <a:off x="5382357" y="5057186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CEC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量化交易</a:t>
            </a:r>
          </a:p>
        </p:txBody>
      </p:sp>
      <p:sp>
        <p:nvSpPr>
          <p:cNvPr id="27" name="云形标注 26"/>
          <p:cNvSpPr/>
          <p:nvPr/>
        </p:nvSpPr>
        <p:spPr bwMode="auto">
          <a:xfrm>
            <a:off x="6570489" y="3343925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CCC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数据挖掘</a:t>
            </a:r>
          </a:p>
        </p:txBody>
      </p:sp>
      <p:sp>
        <p:nvSpPr>
          <p:cNvPr id="28" name="云形标注 27"/>
          <p:cNvSpPr/>
          <p:nvPr/>
        </p:nvSpPr>
        <p:spPr bwMode="auto">
          <a:xfrm>
            <a:off x="6552487" y="4157086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CCC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机器学习算法</a:t>
            </a:r>
          </a:p>
        </p:txBody>
      </p:sp>
      <p:sp>
        <p:nvSpPr>
          <p:cNvPr id="29" name="云形标注 28"/>
          <p:cNvSpPr/>
          <p:nvPr/>
        </p:nvSpPr>
        <p:spPr bwMode="auto">
          <a:xfrm>
            <a:off x="7902637" y="3364998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CCC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搜索算法</a:t>
            </a:r>
          </a:p>
        </p:txBody>
      </p:sp>
      <p:sp>
        <p:nvSpPr>
          <p:cNvPr id="30" name="云形标注 29"/>
          <p:cNvSpPr/>
          <p:nvPr/>
        </p:nvSpPr>
        <p:spPr bwMode="auto">
          <a:xfrm>
            <a:off x="7884635" y="4157086"/>
            <a:ext cx="972108" cy="582461"/>
          </a:xfrm>
          <a:prstGeom prst="cloudCallout">
            <a:avLst>
              <a:gd name="adj1" fmla="val -11730"/>
              <a:gd name="adj2" fmla="val 28375"/>
            </a:avLst>
          </a:prstGeom>
          <a:solidFill>
            <a:srgbClr val="CCCC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a typeface="宋体" pitchFamily="2" charset="-122"/>
              </a:rPr>
              <a:t>推荐算法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379184" y="1538165"/>
            <a:ext cx="3600400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1.Python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为什么值得拥有</a:t>
            </a: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3870189" y="2826250"/>
            <a:ext cx="0" cy="2522164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3942197" y="2828614"/>
            <a:ext cx="0" cy="251980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4" idx="2"/>
          </p:cNvCxnSpPr>
          <p:nvPr/>
        </p:nvCxnSpPr>
        <p:spPr bwMode="auto">
          <a:xfrm>
            <a:off x="3998201" y="2826250"/>
            <a:ext cx="8380" cy="1556628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4074741" y="2828614"/>
            <a:ext cx="0" cy="744402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3726173" y="2826250"/>
            <a:ext cx="0" cy="746766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3798181" y="2826250"/>
            <a:ext cx="0" cy="1556628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5275635" y="2817992"/>
            <a:ext cx="0" cy="2530422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5336171" y="2815628"/>
            <a:ext cx="0" cy="78254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6390469" y="2817994"/>
            <a:ext cx="0" cy="1593337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7625792" y="2816932"/>
            <a:ext cx="0" cy="806328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>
            <a:off x="7697800" y="2819298"/>
            <a:ext cx="0" cy="1627631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7758336" y="2816934"/>
            <a:ext cx="0" cy="1629995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7830344" y="2826250"/>
            <a:ext cx="0" cy="79701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endCxn id="19" idx="0"/>
          </p:cNvCxnSpPr>
          <p:nvPr/>
        </p:nvCxnSpPr>
        <p:spPr bwMode="auto">
          <a:xfrm>
            <a:off x="4078353" y="3569718"/>
            <a:ext cx="82885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>
            <a:off x="3643290" y="3569717"/>
            <a:ext cx="82885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17" idx="2"/>
          </p:cNvCxnSpPr>
          <p:nvPr/>
        </p:nvCxnSpPr>
        <p:spPr bwMode="auto">
          <a:xfrm flipV="1">
            <a:off x="3689359" y="4389568"/>
            <a:ext cx="108822" cy="1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 flipV="1">
            <a:off x="4006581" y="4382880"/>
            <a:ext cx="108822" cy="1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endCxn id="21" idx="0"/>
          </p:cNvCxnSpPr>
          <p:nvPr/>
        </p:nvCxnSpPr>
        <p:spPr bwMode="auto">
          <a:xfrm>
            <a:off x="3942199" y="5348415"/>
            <a:ext cx="183035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3708171" y="5348414"/>
            <a:ext cx="162018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>
            <a:off x="5327489" y="3604564"/>
            <a:ext cx="62838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6324935" y="4411329"/>
            <a:ext cx="62838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 flipV="1">
            <a:off x="5274345" y="5337214"/>
            <a:ext cx="108822" cy="1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7542599" y="3623260"/>
            <a:ext cx="83195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7830346" y="3627020"/>
            <a:ext cx="72293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接连接符 102"/>
          <p:cNvCxnSpPr/>
          <p:nvPr/>
        </p:nvCxnSpPr>
        <p:spPr bwMode="auto">
          <a:xfrm>
            <a:off x="7514767" y="4442400"/>
            <a:ext cx="183035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endCxn id="30" idx="0"/>
          </p:cNvCxnSpPr>
          <p:nvPr/>
        </p:nvCxnSpPr>
        <p:spPr bwMode="auto">
          <a:xfrm>
            <a:off x="7758336" y="4441154"/>
            <a:ext cx="129314" cy="7163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820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</a:t>
            </a:r>
            <a:r>
              <a:rPr lang="zh-CN" altLang="en-US" sz="2800" dirty="0"/>
              <a:t>	 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语言的发展及现状</a:t>
            </a:r>
          </a:p>
        </p:txBody>
      </p:sp>
      <p:sp>
        <p:nvSpPr>
          <p:cNvPr id="3" name="竖卷形 2"/>
          <p:cNvSpPr/>
          <p:nvPr/>
        </p:nvSpPr>
        <p:spPr bwMode="auto">
          <a:xfrm>
            <a:off x="2394025" y="2141971"/>
            <a:ext cx="3528392" cy="3591287"/>
          </a:xfrm>
          <a:prstGeom prst="verticalScroll">
            <a:avLst/>
          </a:prstGeom>
          <a:solidFill>
            <a:srgbClr val="99FF99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2127" y="2132857"/>
            <a:ext cx="234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Web</a:t>
            </a:r>
            <a:r>
              <a:rPr lang="zh-CN" altLang="en-US" sz="2000" dirty="0"/>
              <a:t>全栈开发方向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98081" y="2711860"/>
            <a:ext cx="234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C0066"/>
                </a:solidFill>
              </a:rPr>
              <a:t>掌握技术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04544" y="4264887"/>
            <a:ext cx="234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C0066"/>
                </a:solidFill>
              </a:rPr>
              <a:t>职业方向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78101" y="3140632"/>
            <a:ext cx="2268252" cy="92333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前端开发</a:t>
            </a:r>
            <a:endParaRPr lang="en-US" altLang="zh-CN" sz="1800" dirty="0"/>
          </a:p>
          <a:p>
            <a:r>
              <a:rPr lang="zh-CN" altLang="en-US" sz="1800" dirty="0"/>
              <a:t>数据库管理</a:t>
            </a:r>
            <a:endParaRPr lang="en-US" altLang="zh-CN" sz="1800" dirty="0"/>
          </a:p>
          <a:p>
            <a:r>
              <a:rPr lang="zh-CN" altLang="en-US" sz="1800" dirty="0"/>
              <a:t>后台框架技术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78101" y="4702742"/>
            <a:ext cx="2268252" cy="36933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Web</a:t>
            </a:r>
            <a:r>
              <a:rPr lang="zh-CN" altLang="en-US" sz="1800" dirty="0"/>
              <a:t>全栈开发工程师</a:t>
            </a:r>
          </a:p>
        </p:txBody>
      </p:sp>
      <p:sp>
        <p:nvSpPr>
          <p:cNvPr id="14" name="竖卷形 13"/>
          <p:cNvSpPr/>
          <p:nvPr/>
        </p:nvSpPr>
        <p:spPr bwMode="auto">
          <a:xfrm>
            <a:off x="5994425" y="2128860"/>
            <a:ext cx="3528392" cy="3591287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03071" y="2119746"/>
            <a:ext cx="205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数据科学方向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98483" y="2610022"/>
            <a:ext cx="222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C0066"/>
                </a:solidFill>
              </a:rPr>
              <a:t>掌握技术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04946" y="4351167"/>
            <a:ext cx="222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C0066"/>
                </a:solidFill>
              </a:rPr>
              <a:t>职业方向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78503" y="2983966"/>
            <a:ext cx="2153777" cy="1323439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数据库管理</a:t>
            </a:r>
            <a:endParaRPr lang="en-US" altLang="zh-CN" sz="1600" dirty="0"/>
          </a:p>
          <a:p>
            <a:r>
              <a:rPr lang="zh-CN" altLang="en-US" sz="1600" dirty="0"/>
              <a:t>数据分析</a:t>
            </a:r>
            <a:endParaRPr lang="en-US" altLang="zh-CN" sz="1600" dirty="0"/>
          </a:p>
          <a:p>
            <a:r>
              <a:rPr lang="zh-CN" altLang="en-US" sz="1600" dirty="0"/>
              <a:t>数据可视化</a:t>
            </a:r>
            <a:endParaRPr lang="en-US" altLang="zh-CN" sz="1600" dirty="0"/>
          </a:p>
          <a:p>
            <a:r>
              <a:rPr lang="zh-CN" altLang="en-US" sz="1600" dirty="0"/>
              <a:t>能够制作数据看板</a:t>
            </a:r>
            <a:endParaRPr lang="en-US" altLang="zh-CN" sz="1600" dirty="0"/>
          </a:p>
          <a:p>
            <a:r>
              <a:rPr lang="zh-CN" altLang="en-US" sz="1600" dirty="0"/>
              <a:t>实现数据指标监控</a:t>
            </a:r>
            <a:endParaRPr lang="en-US" altLang="zh-CN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678503" y="4745135"/>
            <a:ext cx="2153777" cy="830997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数据产品经理</a:t>
            </a:r>
            <a:endParaRPr lang="en-US" altLang="zh-CN" sz="1600" dirty="0"/>
          </a:p>
          <a:p>
            <a:r>
              <a:rPr lang="zh-CN" altLang="en-US" sz="1600" dirty="0"/>
              <a:t>量化交易</a:t>
            </a:r>
            <a:endParaRPr lang="en-US" altLang="zh-CN" sz="1600" dirty="0"/>
          </a:p>
          <a:p>
            <a:r>
              <a:rPr lang="zh-CN" altLang="en-US" sz="1600" dirty="0"/>
              <a:t>初级</a:t>
            </a:r>
            <a:r>
              <a:rPr lang="en-US" altLang="zh-CN" sz="1600" dirty="0"/>
              <a:t>BI</a:t>
            </a:r>
            <a:r>
              <a:rPr lang="zh-CN" altLang="en-US" sz="1600" dirty="0"/>
              <a:t>商业分析师等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322017" y="865088"/>
            <a:ext cx="234026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Python的简介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 descr="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87" r="68502" b="37105"/>
          <a:stretch/>
        </p:blipFill>
        <p:spPr bwMode="auto">
          <a:xfrm>
            <a:off x="1611627" y="829419"/>
            <a:ext cx="767559" cy="68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2379184" y="1538165"/>
            <a:ext cx="3600400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2.Python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的发展方向</a:t>
            </a:r>
          </a:p>
        </p:txBody>
      </p:sp>
    </p:spTree>
    <p:extLst>
      <p:ext uri="{BB962C8B-B14F-4D97-AF65-F5344CB8AC3E}">
        <p14:creationId xmlns:p14="http://schemas.microsoft.com/office/powerpoint/2010/main" val="215623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</a:t>
            </a:r>
            <a:r>
              <a:rPr lang="zh-CN" altLang="en-US" sz="2800" dirty="0"/>
              <a:t>	 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语言的发展及现状</a:t>
            </a:r>
          </a:p>
        </p:txBody>
      </p:sp>
      <p:sp>
        <p:nvSpPr>
          <p:cNvPr id="3" name="竖卷形 2"/>
          <p:cNvSpPr/>
          <p:nvPr/>
        </p:nvSpPr>
        <p:spPr bwMode="auto">
          <a:xfrm>
            <a:off x="2394025" y="2119205"/>
            <a:ext cx="3528392" cy="3722065"/>
          </a:xfrm>
          <a:prstGeom prst="verticalScroll">
            <a:avLst/>
          </a:prstGeom>
          <a:solidFill>
            <a:srgbClr val="9966FF">
              <a:alpha val="70980"/>
            </a:srgbClr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5702" y="2159697"/>
            <a:ext cx="26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人工智能方向 机器学习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07670" y="2632975"/>
            <a:ext cx="234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C0066"/>
                </a:solidFill>
              </a:rPr>
              <a:t>掌握技术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14133" y="4269415"/>
            <a:ext cx="234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C0066"/>
                </a:solidFill>
              </a:rPr>
              <a:t>职业方向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87690" y="3063039"/>
            <a:ext cx="2268252" cy="116955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掌握机器学习常用算法思想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能够利用</a:t>
            </a:r>
            <a:r>
              <a:rPr lang="en-US" altLang="zh-CN" sz="1400" dirty="0"/>
              <a:t>Python</a:t>
            </a:r>
            <a:r>
              <a:rPr lang="zh-CN" altLang="en-US" sz="1400" dirty="0"/>
              <a:t>建立机器学习模型</a:t>
            </a:r>
            <a:r>
              <a:rPr lang="en-US" altLang="zh-CN" sz="1400" dirty="0"/>
              <a:t>, </a:t>
            </a:r>
            <a:r>
              <a:rPr lang="zh-CN" altLang="en-US" sz="1400" dirty="0"/>
              <a:t>对一些应用场景进行智能化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87690" y="4707272"/>
            <a:ext cx="2268252" cy="954107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数据分析师</a:t>
            </a:r>
            <a:endParaRPr lang="en-US" altLang="zh-CN" sz="1400" dirty="0"/>
          </a:p>
          <a:p>
            <a:r>
              <a:rPr lang="zh-CN" altLang="en-US" sz="1400" dirty="0"/>
              <a:t>机器学习算法工程师</a:t>
            </a:r>
            <a:endParaRPr lang="en-US" altLang="zh-CN" sz="1400" dirty="0"/>
          </a:p>
          <a:p>
            <a:r>
              <a:rPr lang="zh-CN" altLang="en-US" sz="1400" dirty="0"/>
              <a:t>搜索算法工程师</a:t>
            </a:r>
            <a:endParaRPr lang="en-US" altLang="zh-CN" sz="1400" dirty="0"/>
          </a:p>
          <a:p>
            <a:r>
              <a:rPr lang="zh-CN" altLang="en-US" sz="1400" dirty="0"/>
              <a:t>推荐算法工程师</a:t>
            </a:r>
          </a:p>
        </p:txBody>
      </p:sp>
      <p:sp>
        <p:nvSpPr>
          <p:cNvPr id="14" name="竖卷形 13"/>
          <p:cNvSpPr/>
          <p:nvPr/>
        </p:nvSpPr>
        <p:spPr bwMode="auto">
          <a:xfrm>
            <a:off x="5958421" y="2141968"/>
            <a:ext cx="3708412" cy="3735304"/>
          </a:xfrm>
          <a:prstGeom prst="verticalScroll">
            <a:avLst/>
          </a:prstGeom>
          <a:solidFill>
            <a:srgbClr val="FF9966"/>
          </a:solidFill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22519" y="2185119"/>
            <a:ext cx="2330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人工智能方向 深度学习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62479" y="2623132"/>
            <a:ext cx="222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C0066"/>
                </a:solidFill>
              </a:rPr>
              <a:t>掌握技术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68942" y="4869160"/>
            <a:ext cx="222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C0066"/>
                </a:solidFill>
              </a:rPr>
              <a:t>职业方向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42498" y="2997074"/>
            <a:ext cx="2411761" cy="1815882"/>
          </a:xfrm>
          <a:prstGeom prst="rect">
            <a:avLst/>
          </a:prstGeom>
          <a:solidFill>
            <a:srgbClr val="FCCB9A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掌握深度学习常用框架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可自行搭建图像相关算法、实现图像分类、人脸识别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可自行搭建</a:t>
            </a:r>
            <a:r>
              <a:rPr lang="en-US" altLang="zh-CN" sz="1400" dirty="0"/>
              <a:t>NLP</a:t>
            </a:r>
            <a:r>
              <a:rPr lang="zh-CN" altLang="en-US" sz="1400" dirty="0"/>
              <a:t>算法、实现文本分类、问答系统等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掌握</a:t>
            </a:r>
            <a:r>
              <a:rPr lang="en-US" altLang="zh-CN" sz="1400" dirty="0"/>
              <a:t>GAN</a:t>
            </a:r>
            <a:r>
              <a:rPr lang="zh-CN" altLang="en-US" sz="1400" dirty="0"/>
              <a:t>网络相关算法，实现图像自动上色，图像美化等</a:t>
            </a:r>
            <a:endParaRPr lang="en-US" altLang="zh-CN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642499" y="5263128"/>
            <a:ext cx="2153777" cy="307777"/>
          </a:xfrm>
          <a:prstGeom prst="rect">
            <a:avLst/>
          </a:prstGeom>
          <a:solidFill>
            <a:srgbClr val="FCCB9A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人工智能工程师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322017" y="865088"/>
            <a:ext cx="234026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Python的简介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 descr="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87" r="68502" b="37105"/>
          <a:stretch/>
        </p:blipFill>
        <p:spPr bwMode="auto">
          <a:xfrm>
            <a:off x="1611627" y="829419"/>
            <a:ext cx="767559" cy="68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2379184" y="1538165"/>
            <a:ext cx="3600400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2.Python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的发展方向</a:t>
            </a:r>
          </a:p>
        </p:txBody>
      </p:sp>
    </p:spTree>
    <p:extLst>
      <p:ext uri="{BB962C8B-B14F-4D97-AF65-F5344CB8AC3E}">
        <p14:creationId xmlns:p14="http://schemas.microsoft.com/office/powerpoint/2010/main" val="325008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</a:t>
            </a:r>
            <a:r>
              <a:rPr lang="zh-CN" altLang="en-US" sz="2800" dirty="0"/>
              <a:t>	 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语言的发展及现状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322017" y="865088"/>
            <a:ext cx="234026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Python的简介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 descr="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87" r="68502" b="37105"/>
          <a:stretch/>
        </p:blipFill>
        <p:spPr bwMode="auto">
          <a:xfrm>
            <a:off x="1611627" y="829419"/>
            <a:ext cx="767559" cy="68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2379184" y="1538165"/>
            <a:ext cx="3600400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3.Python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的特点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79186" y="1988842"/>
            <a:ext cx="72876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是一种跨平台的计算程序设计语言 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把你的想法告诉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Python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再以计算机认识的方式告诉计算机，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Python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语言是人和计算机之间交流的工具；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是一种解释型语言 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在开发过程中没有编译这个环节的，这一点与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不同；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是一种交互式的语言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可以在提示符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&gt;&gt;&gt;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后直接执行代码；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是面向对象的语言 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的语言中一切皆为对象；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是初学者最好的语言 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对于初级程序员而言，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Python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是非常伟大的、支持广泛的应用程序开发、从简单的文字处理到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www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浏览器再到游戏，无所不能。 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2826546" y="1093601"/>
            <a:ext cx="6732277" cy="684076"/>
          </a:xfrm>
          <a:prstGeom prst="roundRect">
            <a:avLst/>
          </a:prstGeom>
          <a:solidFill>
            <a:srgbClr val="CCFF66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16920" y="193862"/>
            <a:ext cx="568977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章  编写简单的程序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86113" y="1016732"/>
            <a:ext cx="6120680" cy="4032448"/>
          </a:xfrm>
        </p:spPr>
        <p:txBody>
          <a:bodyPr/>
          <a:lstStyle/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示例程序：求两个整数的和与平均值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标识符及命名规则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变量与赋值语句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§2.4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 数据的输入与输出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数值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§2.6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字符串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§2.7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混合运算和类型转换</a:t>
            </a:r>
          </a:p>
        </p:txBody>
      </p:sp>
    </p:spTree>
    <p:extLst>
      <p:ext uri="{BB962C8B-B14F-4D97-AF65-F5344CB8AC3E}">
        <p14:creationId xmlns:p14="http://schemas.microsoft.com/office/powerpoint/2010/main" val="273212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353" y="4077074"/>
            <a:ext cx="6012197" cy="21197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42" y="2428733"/>
            <a:ext cx="5299276" cy="1432237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66133" y="188640"/>
            <a:ext cx="4607494" cy="508000"/>
          </a:xfrm>
          <a:prstGeom prst="roundRect">
            <a:avLst>
              <a:gd name="adj" fmla="val 205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sz="2400" dirty="0">
                <a:solidFill>
                  <a:srgbClr val="990033"/>
                </a:solidFill>
                <a:latin typeface="+mn-ea"/>
              </a:rPr>
              <a:t>示例程序：增加变量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206179" y="843101"/>
            <a:ext cx="69388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</a:t>
            </a:r>
            <a:r>
              <a:rPr lang="zh-CN" altLang="en-US" sz="2400" b="1" dirty="0"/>
              <a:t>演示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：</a:t>
            </a:r>
            <a:r>
              <a:rPr lang="zh-CN" altLang="en-US" sz="2400" b="1" dirty="0"/>
              <a:t>输出“</a:t>
            </a:r>
            <a:r>
              <a:rPr lang="en-US" altLang="zh-CN" sz="2400" b="1" dirty="0"/>
              <a:t>Hello Python world!</a:t>
            </a:r>
            <a:r>
              <a:rPr lang="zh-CN" altLang="en-US" sz="2400" b="1" dirty="0"/>
              <a:t>”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211958" y="2096854"/>
            <a:ext cx="69388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</a:t>
            </a:r>
            <a:r>
              <a:rPr lang="zh-CN" altLang="en-US" sz="2400" b="1" dirty="0"/>
              <a:t>现在使用一个变量：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211958" y="3831353"/>
            <a:ext cx="69388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</a:t>
            </a:r>
            <a:r>
              <a:rPr lang="zh-CN" altLang="en-US" sz="2400" b="1" dirty="0"/>
              <a:t>扩展：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t="7067" b="5837"/>
          <a:stretch/>
        </p:blipFill>
        <p:spPr>
          <a:xfrm>
            <a:off x="3636744" y="1270815"/>
            <a:ext cx="4482671" cy="880488"/>
          </a:xfrm>
          <a:prstGeom prst="rect">
            <a:avLst/>
          </a:prstGeom>
          <a:ln w="28575">
            <a:noFill/>
          </a:ln>
        </p:spPr>
      </p:pic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5331512" y="2081465"/>
            <a:ext cx="2857877" cy="44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 b="1" dirty="0"/>
              <a:t>每个变量都指向一个值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2386199" y="6237312"/>
            <a:ext cx="778469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lvl="0">
              <a:spcBef>
                <a:spcPct val="30000"/>
              </a:spcBef>
              <a:defRPr/>
            </a:pPr>
            <a:r>
              <a:rPr lang="zh-CN" altLang="en-US" sz="2000" b="1" dirty="0"/>
              <a:t>在程序中可随时修改变量的值，而</a:t>
            </a:r>
            <a:r>
              <a:rPr lang="en-US" altLang="zh-CN" sz="2000" b="1" dirty="0"/>
              <a:t>Python</a:t>
            </a:r>
            <a:r>
              <a:rPr lang="zh-CN" altLang="en-US" sz="2000" b="1" dirty="0"/>
              <a:t>将始终记录变量的最新值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9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66133" y="188640"/>
            <a:ext cx="4607494" cy="508000"/>
          </a:xfrm>
          <a:prstGeom prst="roundRect">
            <a:avLst>
              <a:gd name="adj" fmla="val 205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8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§2.2 </a:t>
            </a:r>
            <a:r>
              <a:rPr lang="en-US" altLang="zh-CN" sz="2400" kern="0" dirty="0">
                <a:latin typeface="黑体" panose="02010609060101010101" pitchFamily="49" charset="-122"/>
              </a:rPr>
              <a:t>Python</a:t>
            </a:r>
            <a:r>
              <a:rPr lang="zh-CN" altLang="en-US" sz="2400" kern="0" dirty="0">
                <a:latin typeface="黑体" panose="02010609060101010101" pitchFamily="49" charset="-122"/>
              </a:rPr>
              <a:t>语言的书写规则</a:t>
            </a:r>
            <a:endParaRPr lang="zh-CN" altLang="en-US" sz="2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141997" y="870179"/>
            <a:ext cx="3996444" cy="43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2.Python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语言的书写规则：</a:t>
            </a:r>
            <a:endParaRPr lang="en-US" altLang="en-US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823501" y="3859884"/>
            <a:ext cx="6489156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换行符分隔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826073" y="4579964"/>
            <a:ext cx="7200800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④在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语言中所有的语法符号，如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’  ’’ ()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等，都必须在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英文输入法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下输入，字符串中的符号除外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795933" y="2671754"/>
            <a:ext cx="6489156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语言中，代码的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缩进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非常重要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从第一列开始，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前面不能有任何空格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790069" y="1516179"/>
            <a:ext cx="6696744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</a:t>
            </a:r>
            <a:r>
              <a:rPr lang="zh-CN" altLang="en-US" sz="2400" dirty="0">
                <a:solidFill>
                  <a:srgbClr val="0000FF"/>
                </a:solidFill>
              </a:rPr>
              <a:t>代码注释：一行注释用</a:t>
            </a:r>
            <a:r>
              <a:rPr lang="en-US" altLang="zh-CN" sz="2400" dirty="0">
                <a:solidFill>
                  <a:srgbClr val="FF0000"/>
                </a:solidFill>
              </a:rPr>
              <a:t>#</a:t>
            </a:r>
            <a:r>
              <a:rPr lang="zh-CN" altLang="en-US" sz="2400" dirty="0">
                <a:solidFill>
                  <a:srgbClr val="0000FF"/>
                </a:solidFill>
              </a:rPr>
              <a:t>表示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            多行注释用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’’’  ’’’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""" """</a:t>
            </a:r>
            <a:r>
              <a:rPr lang="zh-CN" altLang="en-US" sz="2400" dirty="0">
                <a:solidFill>
                  <a:srgbClr val="0000FF"/>
                </a:solidFill>
              </a:rPr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206334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>
            <a:spLocks/>
          </p:cNvSpPr>
          <p:nvPr/>
        </p:nvSpPr>
        <p:spPr bwMode="auto">
          <a:xfrm>
            <a:off x="2123578" y="1867635"/>
            <a:ext cx="918521" cy="5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升级：</a:t>
            </a:r>
            <a:endParaRPr lang="en-US" altLang="zh-CN" sz="1800" kern="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30129" y="193862"/>
            <a:ext cx="4463356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/>
              <a:t>安装</a:t>
            </a:r>
            <a:r>
              <a:rPr lang="en-US" altLang="zh-CN" sz="2800" dirty="0" err="1"/>
              <a:t>Pygame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62077" y="916349"/>
            <a:ext cx="6588732" cy="74845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pip install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pygame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-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https://pypi.tuna.tsinghua.edu.cn/simple/</a:t>
            </a: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2862077" y="1901254"/>
            <a:ext cx="6588732" cy="84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pip install –upgrade </a:t>
            </a:r>
            <a:r>
              <a:rPr lang="en-US" altLang="zh-CN" sz="1800" kern="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pygame</a:t>
            </a:r>
            <a:r>
              <a:rPr lang="en-US" altLang="zh-CN" sz="1800" kern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-</a:t>
            </a:r>
            <a:r>
              <a:rPr lang="en-US" altLang="zh-CN" sz="1800" kern="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1800" kern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https://pypi.tuna.tsinghua.edu.cn/simple/</a:t>
            </a:r>
            <a:endParaRPr lang="en-US" altLang="zh-CN" sz="1800" kern="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3107835" y="3465004"/>
            <a:ext cx="4812373" cy="74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en-US" altLang="zh-CN" sz="1800" dirty="0"/>
              <a:t>python setup.py build</a:t>
            </a:r>
            <a:endParaRPr lang="zh-CN" altLang="zh-CN" sz="1800" dirty="0"/>
          </a:p>
          <a:p>
            <a:r>
              <a:rPr lang="en-US" altLang="zh-CN" sz="1800" dirty="0"/>
              <a:t>python setup.py install</a:t>
            </a:r>
            <a:endParaRPr lang="zh-CN" altLang="zh-CN" sz="1800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05995" y="872716"/>
            <a:ext cx="1008583" cy="5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安装：</a:t>
            </a:r>
            <a:endParaRPr lang="en-US" altLang="zh-CN" sz="1800" kern="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2123578" y="2981376"/>
            <a:ext cx="7471249" cy="45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在包含</a:t>
            </a:r>
            <a:r>
              <a:rPr lang="en-US" altLang="zh-CN" sz="1800" ker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setup.py</a:t>
            </a:r>
            <a:r>
              <a:rPr lang="zh-CN" altLang="en-US" sz="1800" ker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en-US" sz="1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的页面，在地址栏输入：</a:t>
            </a:r>
            <a:r>
              <a:rPr lang="en-US" altLang="zh-CN" sz="1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800" kern="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comspec</a:t>
            </a:r>
            <a:r>
              <a:rPr lang="en-US" altLang="zh-CN" sz="1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%,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endParaRPr lang="en-US" altLang="zh-CN" sz="18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2168222" y="4617134"/>
            <a:ext cx="7498613" cy="49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将文件拷贝到</a:t>
            </a:r>
            <a:r>
              <a:rPr lang="en-US" altLang="zh-CN" sz="1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Scripts</a:t>
            </a:r>
            <a:r>
              <a:rPr lang="zh-CN" altLang="en-US" sz="1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文件夹中，在地址栏输入 </a:t>
            </a:r>
            <a:r>
              <a:rPr lang="en-US" altLang="zh-CN" sz="1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800" kern="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comspec</a:t>
            </a:r>
            <a:r>
              <a:rPr lang="en-US" altLang="zh-CN" sz="1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%,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endParaRPr lang="en-US" altLang="zh-CN" sz="18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2682059" y="5215811"/>
            <a:ext cx="6598513" cy="40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pip install pygame-2.3.0-cp311-cp311-win_amd64.whl 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3450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66133" y="188640"/>
            <a:ext cx="4607494" cy="508000"/>
          </a:xfrm>
          <a:prstGeom prst="roundRect">
            <a:avLst>
              <a:gd name="adj" fmla="val 20545"/>
            </a:avLst>
          </a:prstGeom>
          <a:noFill/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8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178001" y="870178"/>
            <a:ext cx="7920880" cy="133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练习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1-1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：多条简单消息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将一条消息赋给变量，并将其打印出来；再将变量的值 修改为一条新消息，并将其打印出来。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9BB6DB7-CBCB-456E-910B-9FB2C10F74B3}"/>
              </a:ext>
            </a:extLst>
          </p:cNvPr>
          <p:cNvSpPr/>
          <p:nvPr/>
        </p:nvSpPr>
        <p:spPr>
          <a:xfrm>
            <a:off x="2925092" y="2644170"/>
            <a:ext cx="548957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msg = "</a:t>
            </a:r>
            <a:r>
              <a:rPr lang="zh-CN" altLang="en-US" sz="2400" dirty="0">
                <a:solidFill>
                  <a:srgbClr val="C00000"/>
                </a:solidFill>
              </a:rPr>
              <a:t>I love learning to use Python</a:t>
            </a:r>
            <a:r>
              <a:rPr lang="zh-CN" altLang="en-US" sz="2400" dirty="0"/>
              <a:t>." </a:t>
            </a:r>
          </a:p>
          <a:p>
            <a:r>
              <a:rPr lang="zh-CN" altLang="en-US" sz="2400" dirty="0"/>
              <a:t>print(msg) </a:t>
            </a:r>
          </a:p>
          <a:p>
            <a:r>
              <a:rPr lang="zh-CN" altLang="en-US" sz="2400" dirty="0"/>
              <a:t>msg = "</a:t>
            </a:r>
            <a:r>
              <a:rPr lang="zh-CN" altLang="en-US" sz="2400" dirty="0">
                <a:solidFill>
                  <a:srgbClr val="C00000"/>
                </a:solidFill>
              </a:rPr>
              <a:t>It's really satisfying!</a:t>
            </a:r>
            <a:r>
              <a:rPr lang="zh-CN" altLang="en-US" sz="2400" dirty="0"/>
              <a:t>" </a:t>
            </a:r>
          </a:p>
          <a:p>
            <a:r>
              <a:rPr lang="zh-CN" altLang="en-US" sz="2400" dirty="0"/>
              <a:t>print(msg)</a:t>
            </a:r>
          </a:p>
        </p:txBody>
      </p:sp>
    </p:spTree>
    <p:extLst>
      <p:ext uri="{BB962C8B-B14F-4D97-AF65-F5344CB8AC3E}">
        <p14:creationId xmlns:p14="http://schemas.microsoft.com/office/powerpoint/2010/main" val="184732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925973" y="1802435"/>
            <a:ext cx="8136904" cy="2454659"/>
          </a:xfrm>
          <a:prstGeom prst="roundRect">
            <a:avLst>
              <a:gd name="adj" fmla="val 7260"/>
            </a:avLst>
          </a:prstGeom>
          <a:solidFill>
            <a:srgbClr val="CCFF9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086213" y="188640"/>
            <a:ext cx="3167334" cy="508000"/>
          </a:xfrm>
          <a:prstGeom prst="roundRect">
            <a:avLst>
              <a:gd name="adj" fmla="val 20545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2400" dirty="0">
                <a:solidFill>
                  <a:srgbClr val="7030A0"/>
                </a:solidFill>
              </a:rPr>
              <a:t>变 量</a:t>
            </a:r>
            <a:endParaRPr lang="zh-CN" altLang="en-US" sz="24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7996" y="867992"/>
            <a:ext cx="2988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rgbClr val="7030A0"/>
                </a:solidFill>
              </a:rPr>
              <a:t>1. </a:t>
            </a:r>
            <a:r>
              <a:rPr lang="zh-CN" altLang="en-US" sz="2400" dirty="0">
                <a:solidFill>
                  <a:srgbClr val="7030A0"/>
                </a:solidFill>
              </a:rPr>
              <a:t>变量的命名和使用</a:t>
            </a:r>
            <a:endParaRPr lang="zh-CN" altLang="en-US" sz="24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22017" y="1340770"/>
            <a:ext cx="7236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中使用变量时，需要遵守一些规则和指南：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2332675" y="1862053"/>
            <a:ext cx="7838214" cy="476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变量名只能包含字母、数字和下划线。变量名能以字母或下划线打头，但不能以数字打头。</a:t>
            </a:r>
            <a:endParaRPr lang="en-US" altLang="zh-CN" sz="2400" dirty="0"/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变量名不能包含空格，但能使用下划线来分隔其中的单词。</a:t>
            </a:r>
            <a:endParaRPr lang="en-US" altLang="zh-CN" sz="2400" dirty="0"/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不要将</a:t>
            </a:r>
            <a:r>
              <a:rPr lang="en-US" altLang="zh-CN" sz="2400" dirty="0"/>
              <a:t>Python</a:t>
            </a:r>
            <a:r>
              <a:rPr lang="zh-CN" altLang="en-US" sz="2400" dirty="0">
                <a:solidFill>
                  <a:srgbClr val="FF0000"/>
                </a:solidFill>
              </a:rPr>
              <a:t>关键字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函数名</a:t>
            </a:r>
            <a:r>
              <a:rPr lang="zh-CN" altLang="en-US" sz="2400" dirty="0"/>
              <a:t>用作变量名。</a:t>
            </a:r>
            <a:endParaRPr lang="en-US" altLang="zh-CN" sz="2400" dirty="0"/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变量名应既简短又具有描述性。</a:t>
            </a:r>
            <a:endParaRPr lang="en-US" altLang="zh-CN" sz="24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CN" sz="24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CN" sz="2400" dirty="0"/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慎用小写字母</a:t>
            </a:r>
            <a:r>
              <a:rPr lang="en-US" altLang="zh-CN" sz="2400" dirty="0"/>
              <a:t>l </a:t>
            </a:r>
            <a:r>
              <a:rPr lang="zh-CN" altLang="en-US" sz="2400" dirty="0"/>
              <a:t>和大写字母</a:t>
            </a:r>
            <a:r>
              <a:rPr lang="en-US" altLang="zh-CN" sz="2400" dirty="0"/>
              <a:t>O </a:t>
            </a:r>
            <a:r>
              <a:rPr lang="zh-CN" altLang="en-US" sz="2400" dirty="0"/>
              <a:t>，因为它们可能被人错看成数字</a:t>
            </a:r>
            <a:r>
              <a:rPr lang="en-US" altLang="zh-CN" sz="2400" dirty="0"/>
              <a:t>1 </a:t>
            </a:r>
            <a:r>
              <a:rPr lang="zh-CN" altLang="en-US" sz="2400" dirty="0"/>
              <a:t>和</a:t>
            </a:r>
            <a:r>
              <a:rPr lang="en-US" altLang="zh-CN" sz="2400" dirty="0"/>
              <a:t>0 </a:t>
            </a:r>
            <a:r>
              <a:rPr lang="zh-CN" altLang="en-US" sz="2400" dirty="0"/>
              <a:t>。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2898081" y="4725146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</a:rPr>
              <a:t>例如，</a:t>
            </a:r>
            <a:r>
              <a:rPr lang="en-US" altLang="zh-CN" sz="2400" dirty="0">
                <a:solidFill>
                  <a:srgbClr val="00B050"/>
                </a:solidFill>
              </a:rPr>
              <a:t>name </a:t>
            </a:r>
            <a:r>
              <a:rPr lang="zh-CN" altLang="en-US" sz="2400" dirty="0">
                <a:solidFill>
                  <a:srgbClr val="00B050"/>
                </a:solidFill>
              </a:rPr>
              <a:t>比</a:t>
            </a:r>
            <a:r>
              <a:rPr lang="en-US" altLang="zh-CN" sz="2400" dirty="0">
                <a:solidFill>
                  <a:srgbClr val="00B050"/>
                </a:solidFill>
              </a:rPr>
              <a:t>n </a:t>
            </a:r>
            <a:r>
              <a:rPr lang="zh-CN" altLang="en-US" sz="2400" dirty="0">
                <a:solidFill>
                  <a:srgbClr val="00B050"/>
                </a:solidFill>
              </a:rPr>
              <a:t>好，</a:t>
            </a:r>
            <a:r>
              <a:rPr lang="en-US" altLang="zh-CN" sz="2400" dirty="0" err="1">
                <a:solidFill>
                  <a:srgbClr val="00B050"/>
                </a:solidFill>
              </a:rPr>
              <a:t>student_name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zh-CN" altLang="en-US" sz="2400" dirty="0">
                <a:solidFill>
                  <a:srgbClr val="00B050"/>
                </a:solidFill>
              </a:rPr>
              <a:t>比</a:t>
            </a:r>
            <a:r>
              <a:rPr lang="en-US" altLang="zh-CN" sz="2400" dirty="0" err="1">
                <a:solidFill>
                  <a:srgbClr val="00B050"/>
                </a:solidFill>
              </a:rPr>
              <a:t>s_n</a:t>
            </a:r>
            <a:r>
              <a:rPr lang="zh-CN" altLang="en-US" sz="2400" dirty="0">
                <a:solidFill>
                  <a:srgbClr val="00B050"/>
                </a:solidFill>
              </a:rPr>
              <a:t>好，</a:t>
            </a:r>
            <a:r>
              <a:rPr lang="en-US" altLang="zh-CN" sz="2400" dirty="0" err="1">
                <a:solidFill>
                  <a:srgbClr val="00B050"/>
                </a:solidFill>
              </a:rPr>
              <a:t>name_length</a:t>
            </a:r>
            <a:r>
              <a:rPr lang="zh-CN" altLang="en-US" sz="2400" dirty="0">
                <a:solidFill>
                  <a:srgbClr val="00B050"/>
                </a:solidFill>
              </a:rPr>
              <a:t>比</a:t>
            </a:r>
            <a:r>
              <a:rPr lang="en-US" altLang="zh-CN" sz="2400" dirty="0" err="1">
                <a:solidFill>
                  <a:srgbClr val="00B050"/>
                </a:solidFill>
              </a:rPr>
              <a:t>length_of_persons_name</a:t>
            </a:r>
            <a:r>
              <a:rPr lang="zh-CN" altLang="en-US" sz="2400" dirty="0">
                <a:solidFill>
                  <a:srgbClr val="00B050"/>
                </a:solidFill>
              </a:rPr>
              <a:t>好。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10349" y="856879"/>
            <a:ext cx="4248472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模块、函数的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命名也遵循之。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9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6" grpId="0"/>
      <p:bldP spid="11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086213" y="188640"/>
            <a:ext cx="3167334" cy="508000"/>
          </a:xfrm>
          <a:prstGeom prst="roundRect">
            <a:avLst>
              <a:gd name="adj" fmla="val 20545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2400" dirty="0">
                <a:solidFill>
                  <a:srgbClr val="7030A0"/>
                </a:solidFill>
              </a:rPr>
              <a:t>变 量</a:t>
            </a:r>
            <a:endParaRPr lang="zh-CN" altLang="en-US" sz="24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961977" y="879105"/>
            <a:ext cx="118813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关键字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006774" y="2805315"/>
            <a:ext cx="655204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['False',   'None',   'True',    'and',    'as',   'assert', '</a:t>
            </a:r>
            <a:r>
              <a:rPr lang="en-US" altLang="zh-CN" sz="2400" dirty="0" err="1">
                <a:solidFill>
                  <a:srgbClr val="FF0000"/>
                </a:solidFill>
              </a:rPr>
              <a:t>async</a:t>
            </a:r>
            <a:r>
              <a:rPr lang="en-US" altLang="zh-CN" sz="2400" dirty="0">
                <a:solidFill>
                  <a:srgbClr val="FF0000"/>
                </a:solidFill>
              </a:rPr>
              <a:t>',    'await',   'break',   'class',   'continue',   '</a:t>
            </a:r>
            <a:r>
              <a:rPr lang="en-US" altLang="zh-CN" sz="2400" dirty="0" err="1">
                <a:solidFill>
                  <a:srgbClr val="FF0000"/>
                </a:solidFill>
              </a:rPr>
              <a:t>def</a:t>
            </a:r>
            <a:r>
              <a:rPr lang="en-US" altLang="zh-CN" sz="2400" dirty="0">
                <a:solidFill>
                  <a:srgbClr val="FF0000"/>
                </a:solidFill>
              </a:rPr>
              <a:t>', 'del',   '</a:t>
            </a:r>
            <a:r>
              <a:rPr lang="en-US" altLang="zh-CN" sz="2400" dirty="0" err="1">
                <a:solidFill>
                  <a:srgbClr val="FF0000"/>
                </a:solidFill>
              </a:rPr>
              <a:t>elif</a:t>
            </a:r>
            <a:r>
              <a:rPr lang="en-US" altLang="zh-CN" sz="2400" dirty="0">
                <a:solidFill>
                  <a:srgbClr val="FF0000"/>
                </a:solidFill>
              </a:rPr>
              <a:t>',   'else',   'except',   'finally',   'for',   'from', 'global',   'if',   'import',   'in',   'is',   'lambda',   'nonlocal',   'not',   'or',   'pass',   'raise',   'return',   'try', 'while',   'with',   'yield']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006093" y="1925708"/>
            <a:ext cx="33123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 dirty="0"/>
              <a:t>import keyword</a:t>
            </a:r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keyword.kwlist</a:t>
            </a:r>
            <a:r>
              <a:rPr lang="en-US" altLang="zh-CN" sz="2400" dirty="0"/>
              <a:t>)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2502037" y="1412778"/>
            <a:ext cx="7128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python语言中有一些特殊的标识符，称为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”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关键字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”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927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086213" y="188640"/>
            <a:ext cx="3167334" cy="508000"/>
          </a:xfrm>
          <a:prstGeom prst="roundRect">
            <a:avLst>
              <a:gd name="adj" fmla="val 20545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2400" dirty="0">
                <a:solidFill>
                  <a:srgbClr val="7030A0"/>
                </a:solidFill>
              </a:rPr>
              <a:t>变 量</a:t>
            </a:r>
            <a:endParaRPr lang="zh-CN" altLang="en-US" sz="24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7983" y="875755"/>
            <a:ext cx="3911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zh-CN" altLang="en-US" sz="2400" dirty="0">
                <a:solidFill>
                  <a:srgbClr val="7030A0"/>
                </a:solidFill>
              </a:rPr>
              <a:t>使用变量时避免命名错误</a:t>
            </a:r>
            <a:endParaRPr lang="zh-CN" altLang="en-US" sz="24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646055" y="1516533"/>
            <a:ext cx="68973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dirty="0">
                <a:solidFill>
                  <a:srgbClr val="000000"/>
                </a:solidFill>
              </a:rPr>
              <a:t>message = "Hello Python Crash Course reader!"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print(</a:t>
            </a:r>
            <a:r>
              <a:rPr lang="en-US" altLang="zh-CN" sz="2400" dirty="0" err="1">
                <a:solidFill>
                  <a:srgbClr val="000000"/>
                </a:solidFill>
              </a:rPr>
              <a:t>mesage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054" y="2672916"/>
            <a:ext cx="6873805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086213" y="188640"/>
            <a:ext cx="3167334" cy="508000"/>
          </a:xfrm>
          <a:prstGeom prst="roundRect">
            <a:avLst>
              <a:gd name="adj" fmla="val 20545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2400" dirty="0">
                <a:solidFill>
                  <a:srgbClr val="7030A0"/>
                </a:solidFill>
              </a:rPr>
              <a:t>变 量</a:t>
            </a:r>
            <a:endParaRPr lang="zh-CN" altLang="en-US" sz="24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7983" y="875755"/>
            <a:ext cx="2064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7030A0"/>
                </a:solidFill>
              </a:rPr>
              <a:t>3. </a:t>
            </a:r>
            <a:r>
              <a:rPr lang="zh-CN" altLang="en-US" sz="2400" dirty="0">
                <a:solidFill>
                  <a:srgbClr val="7030A0"/>
                </a:solidFill>
              </a:rPr>
              <a:t>变量的赋值</a:t>
            </a:r>
            <a:endParaRPr lang="zh-CN" altLang="en-US" sz="24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610049" y="1412778"/>
            <a:ext cx="61694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就是用一个变量来标识某个对象，语法格式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14288" y="1904109"/>
            <a:ext cx="2292207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变量 ＝ 表达式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74" y="2447782"/>
            <a:ext cx="1992946" cy="62117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610049" y="3261737"/>
            <a:ext cx="23042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链式赋值语句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898081" y="3745375"/>
            <a:ext cx="5881378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用于这多个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变量同时赋予相同的值。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598143" y="4833268"/>
            <a:ext cx="2316162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解包赋值语句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898081" y="5360463"/>
            <a:ext cx="65167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将序列数据类型解包为对应相同个数的变量。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494308" y="4214813"/>
            <a:ext cx="2292207" cy="5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x=y=z=200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842297" y="5798989"/>
            <a:ext cx="2664296" cy="5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x, y  =  100, 200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0" grpId="0"/>
      <p:bldP spid="11" grpId="0" animBg="1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66133" y="188640"/>
            <a:ext cx="4607494" cy="508000"/>
          </a:xfrm>
          <a:prstGeom prst="roundRect">
            <a:avLst>
              <a:gd name="adj" fmla="val 20545"/>
            </a:avLst>
          </a:prstGeom>
          <a:noFill/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8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178001" y="870178"/>
            <a:ext cx="7920880" cy="22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练习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1-2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：个性化消息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用变量表示一个人的名字，并向其显示一条消息。显示的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消息应非常简单，下面是一个例子。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Hello Eric, would you like to learn some Python today?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9BB6DB7-CBCB-456E-910B-9FB2C10F74B3}"/>
              </a:ext>
            </a:extLst>
          </p:cNvPr>
          <p:cNvSpPr/>
          <p:nvPr/>
        </p:nvSpPr>
        <p:spPr>
          <a:xfrm>
            <a:off x="2826073" y="3284393"/>
            <a:ext cx="6948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msg = " </a:t>
            </a:r>
            <a:r>
              <a:rPr lang="en-US" altLang="zh-CN" sz="2400" dirty="0">
                <a:solidFill>
                  <a:srgbClr val="C00000"/>
                </a:solidFill>
              </a:rPr>
              <a:t>Hello Eric, would you like to learn some Python today?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msg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256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2716922" y="3073134"/>
            <a:ext cx="6732277" cy="684076"/>
          </a:xfrm>
          <a:prstGeom prst="roundRect">
            <a:avLst/>
          </a:prstGeom>
          <a:solidFill>
            <a:srgbClr val="CCFF66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14106" y="193862"/>
            <a:ext cx="5292589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章  编写简单的程序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86113" y="1016732"/>
            <a:ext cx="6120680" cy="4032448"/>
          </a:xfrm>
        </p:spPr>
        <p:txBody>
          <a:bodyPr/>
          <a:lstStyle/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示例程序：求两个整数的和与平均值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标识符及命名规则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变量与赋值语句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§2.4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 数据的输入与输出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数值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§2.6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字符串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§2.7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混合运算和类型转换</a:t>
            </a:r>
          </a:p>
        </p:txBody>
      </p:sp>
    </p:spTree>
    <p:extLst>
      <p:ext uri="{BB962C8B-B14F-4D97-AF65-F5344CB8AC3E}">
        <p14:creationId xmlns:p14="http://schemas.microsoft.com/office/powerpoint/2010/main" val="243269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86113" y="188640"/>
            <a:ext cx="5323382" cy="491844"/>
          </a:xfrm>
          <a:prstGeom prst="roundRect">
            <a:avLst>
              <a:gd name="adj" fmla="val 27696"/>
            </a:avLst>
          </a:prstGeom>
          <a:solidFill>
            <a:srgbClr val="D1FBD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§2.4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 数据的输入与输出</a:t>
            </a: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1961977" y="843101"/>
            <a:ext cx="262829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输入函数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input()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86075" y="1412778"/>
            <a:ext cx="7608750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输入函数的目的是使程序从用户那里获取信息，并可以用变量来标识它。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1950071" y="2667921"/>
            <a:ext cx="7608750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input()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函数语句只能得到文本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字符串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):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3"/>
          <p:cNvSpPr txBox="1">
            <a:spLocks noChangeArrowheads="1"/>
          </p:cNvSpPr>
          <p:nvPr/>
        </p:nvSpPr>
        <p:spPr bwMode="auto">
          <a:xfrm>
            <a:off x="1961977" y="4889245"/>
            <a:ext cx="7920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若希望得到一个数值，则需要将输入的数据做如下处理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330130" y="3243907"/>
            <a:ext cx="3852429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input(</a:t>
            </a:r>
            <a:r>
              <a:rPr lang="en-US" altLang="zh-CN" sz="2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“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请输入您的姓名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:"))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330129" y="5395282"/>
            <a:ext cx="4860540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eval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(input("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输入第一个数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:"))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682059" y="3831778"/>
            <a:ext cx="4284477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m= input(</a:t>
            </a:r>
            <a:r>
              <a:rPr lang="en-US" altLang="zh-CN" sz="2400" i="1" dirty="0">
                <a:solidFill>
                  <a:srgbClr val="FF0000"/>
                </a:solidFill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</a:rPr>
              <a:t>请输入第一个数</a:t>
            </a:r>
            <a:r>
              <a:rPr lang="en-US" altLang="zh-CN" sz="2400" dirty="0">
                <a:solidFill>
                  <a:srgbClr val="FF0000"/>
                </a:solidFill>
              </a:rPr>
              <a:t>:")),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86015" y="3844003"/>
            <a:ext cx="3852429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若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786514" y="3858106"/>
            <a:ext cx="3096344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则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是字符型变量。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6" grpId="0"/>
      <p:bldP spid="14" grpId="0"/>
      <p:bldP spid="15" grpId="0"/>
      <p:bldP spid="17" grpId="0"/>
      <p:bldP spid="18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86113" y="188640"/>
            <a:ext cx="5323382" cy="491844"/>
          </a:xfrm>
          <a:prstGeom prst="roundRect">
            <a:avLst>
              <a:gd name="adj" fmla="val 27696"/>
            </a:avLst>
          </a:prstGeom>
          <a:solidFill>
            <a:srgbClr val="D1FBD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§2.4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 数据的输入与输出</a:t>
            </a: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1961977" y="843101"/>
            <a:ext cx="255628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输出函数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33985" y="1340768"/>
            <a:ext cx="7608750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语句以</a:t>
            </a:r>
            <a:r>
              <a:rPr lang="zh-CN" altLang="en-US" sz="2400" b="1" dirty="0">
                <a:solidFill>
                  <a:srgbClr val="FF0000"/>
                </a:solidFill>
              </a:rPr>
              <a:t>文本形式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显示信息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可以格式输出。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899" y="1916480"/>
            <a:ext cx="6576826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使用 </a:t>
            </a:r>
            <a:r>
              <a:rPr lang="en-US" altLang="zh-CN" sz="24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altLang="zh-CN" sz="2400" dirty="0"/>
              <a:t> ()</a:t>
            </a:r>
            <a:r>
              <a:rPr lang="zh-CN" altLang="en-US" sz="2400" dirty="0"/>
              <a:t>函数和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f,r,u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表达式的输出语句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9928" y="2591184"/>
            <a:ext cx="4068452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函数，格式化输出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语法：字符串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：去代替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 %d %f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2394025" y="3995128"/>
          <a:ext cx="7248710" cy="19279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4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3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可选值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填充字符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“*”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“-”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等，但只能是一个字符，默认为空格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对齐方式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^(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居中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&lt;(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左对齐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&gt;(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右对齐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宽度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一个整数，指格式化后整个字符串的字符个数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438379" y="2593879"/>
            <a:ext cx="3443592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之后出的格式化输出的方法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94262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622719" y="728700"/>
            <a:ext cx="971375" cy="110799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②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186113" y="188640"/>
            <a:ext cx="5323382" cy="491844"/>
          </a:xfrm>
          <a:prstGeom prst="roundRect">
            <a:avLst>
              <a:gd name="adj" fmla="val 27696"/>
            </a:avLst>
          </a:prstGeom>
          <a:solidFill>
            <a:srgbClr val="D1FBD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§2.4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 数据的输入与输出</a:t>
            </a: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1961977" y="843101"/>
            <a:ext cx="255628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输出函数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920" y="5327670"/>
            <a:ext cx="7377905" cy="67257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396" y="4138259"/>
            <a:ext cx="4660392" cy="77168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l="7217" b="56996"/>
          <a:stretch/>
        </p:blipFill>
        <p:spPr>
          <a:xfrm>
            <a:off x="2415628" y="1660153"/>
            <a:ext cx="7368109" cy="121413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t="65568" r="7475"/>
          <a:stretch/>
        </p:blipFill>
        <p:spPr>
          <a:xfrm>
            <a:off x="2408136" y="2924326"/>
            <a:ext cx="7375889" cy="9721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2391379" y="3940477"/>
            <a:ext cx="2105980" cy="132343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name = '张'</a:t>
            </a:r>
          </a:p>
          <a:p>
            <a:r>
              <a:rPr lang="zh-CN" altLang="en-US" sz="2000" dirty="0"/>
              <a:t>age = 19</a:t>
            </a:r>
          </a:p>
          <a:p>
            <a:r>
              <a:rPr lang="zh-CN" altLang="en-US" sz="2000" dirty="0"/>
              <a:t>height = 180.5</a:t>
            </a:r>
          </a:p>
          <a:p>
            <a:r>
              <a:rPr lang="zh-CN" altLang="en-US" sz="2000" dirty="0"/>
              <a:t>stu = 7</a:t>
            </a:r>
          </a:p>
        </p:txBody>
      </p:sp>
    </p:spTree>
    <p:extLst>
      <p:ext uri="{BB962C8B-B14F-4D97-AF65-F5344CB8AC3E}">
        <p14:creationId xmlns:p14="http://schemas.microsoft.com/office/powerpoint/2010/main" val="111152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7" name="AutoShape 11"/>
          <p:cNvSpPr>
            <a:spLocks noChangeArrowheads="1"/>
          </p:cNvSpPr>
          <p:nvPr/>
        </p:nvSpPr>
        <p:spPr bwMode="gray">
          <a:xfrm>
            <a:off x="3190084" y="188640"/>
            <a:ext cx="4537075" cy="508000"/>
          </a:xfrm>
          <a:prstGeom prst="roundRect">
            <a:avLst>
              <a:gd name="adj" fmla="val 24000"/>
            </a:avLst>
          </a:prstGeom>
          <a:solidFill>
            <a:srgbClr val="CCFF66"/>
          </a:solidFill>
          <a:ln w="38100" algn="ctr">
            <a:solidFill>
              <a:srgbClr val="66FF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dirty="0"/>
              <a:t>Python</a:t>
            </a:r>
            <a:r>
              <a:rPr lang="zh-CN" altLang="en-US" dirty="0"/>
              <a:t>学习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214006" y="3176972"/>
            <a:ext cx="6264696" cy="77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4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https://www.zhihu.com/question/282432384/answer/2580579935</a:t>
            </a:r>
          </a:p>
        </p:txBody>
      </p:sp>
      <p:sp>
        <p:nvSpPr>
          <p:cNvPr id="2" name="矩形 1"/>
          <p:cNvSpPr/>
          <p:nvPr/>
        </p:nvSpPr>
        <p:spPr>
          <a:xfrm>
            <a:off x="2231353" y="2715307"/>
            <a:ext cx="5491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最快多长时间学完？</a:t>
            </a:r>
          </a:p>
        </p:txBody>
      </p:sp>
      <p:sp>
        <p:nvSpPr>
          <p:cNvPr id="5" name="矩形 4"/>
          <p:cNvSpPr/>
          <p:nvPr/>
        </p:nvSpPr>
        <p:spPr>
          <a:xfrm>
            <a:off x="2138165" y="4055954"/>
            <a:ext cx="6516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真香啊！让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编程起飞的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24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个神操作！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006" y="4459348"/>
            <a:ext cx="5976664" cy="50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4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https://zhuanlan.zhihu.com/p/481943776</a:t>
            </a:r>
          </a:p>
        </p:txBody>
      </p:sp>
      <p:sp>
        <p:nvSpPr>
          <p:cNvPr id="7" name="矩形 6"/>
          <p:cNvSpPr/>
          <p:nvPr/>
        </p:nvSpPr>
        <p:spPr>
          <a:xfrm>
            <a:off x="2138165" y="5241394"/>
            <a:ext cx="65167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花了两天从几十万行代码里总结出的</a:t>
            </a:r>
            <a:r>
              <a:rPr lang="en-US" altLang="zh-CN" sz="2000" b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b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万用公式，非常有用！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005" y="5945429"/>
            <a:ext cx="5976664" cy="50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4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https://zhuanlan.zhihu.com/p/591580988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14005" y="872716"/>
            <a:ext cx="5976664" cy="53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4000"/>
              </a:lnSpc>
              <a:buNone/>
            </a:pP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https://www.bilibili.com/video/BV1c4411e77t?p=20</a:t>
            </a:r>
            <a:endParaRPr lang="en-US" altLang="zh-CN" sz="1800" kern="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14005" y="1384809"/>
            <a:ext cx="5976664" cy="53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4000"/>
              </a:lnSpc>
              <a:buNone/>
            </a:pP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https://www.bilibili.com/video/BV1wD4y1o7AS/?spm_id_from=333.788.recommend_more_video.0</a:t>
            </a:r>
            <a:endParaRPr lang="en-US" altLang="zh-CN" sz="1800" kern="0" dirty="0">
              <a:solidFill>
                <a:schemeClr val="accent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2686673" y="3753036"/>
            <a:ext cx="6732277" cy="684076"/>
          </a:xfrm>
          <a:prstGeom prst="roundRect">
            <a:avLst/>
          </a:prstGeom>
          <a:solidFill>
            <a:srgbClr val="CCFF66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16920" y="193862"/>
            <a:ext cx="568977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章  编写简单的程序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86113" y="1016732"/>
            <a:ext cx="6120680" cy="4032448"/>
          </a:xfrm>
        </p:spPr>
        <p:txBody>
          <a:bodyPr/>
          <a:lstStyle/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示例程序：求两个整数的和与平均值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标识符及命名规则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变量与赋值语句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§2.4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 数据的输入与输出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数值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§2.6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字符串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§2.7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混合运算和类型转换</a:t>
            </a:r>
          </a:p>
        </p:txBody>
      </p:sp>
    </p:spTree>
    <p:extLst>
      <p:ext uri="{BB962C8B-B14F-4D97-AF65-F5344CB8AC3E}">
        <p14:creationId xmlns:p14="http://schemas.microsoft.com/office/powerpoint/2010/main" val="306822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 数值</a:t>
            </a: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3222117" y="843101"/>
            <a:ext cx="2412268" cy="461665"/>
          </a:xfrm>
          <a:prstGeom prst="rect">
            <a:avLst/>
          </a:prstGeom>
          <a:solidFill>
            <a:srgbClr val="D1FBD9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数值数据类型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46215" y="1592798"/>
            <a:ext cx="264019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内置的数值操作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90231" y="2201922"/>
            <a:ext cx="4188370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内置的数值运算操作符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390231" y="2777986"/>
            <a:ext cx="4188370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内置的数值运算函数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46215" y="3410381"/>
            <a:ext cx="210013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427731" y="4005064"/>
            <a:ext cx="2854726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(1)math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库的引用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440131" y="4617132"/>
            <a:ext cx="3850438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(2)math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库中的数学常数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40131" y="5190254"/>
            <a:ext cx="4462506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(3)math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库中的部分数值函数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440131" y="5766318"/>
            <a:ext cx="6082686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(4)math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库中的部分幂对数函数与三角函数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0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 数值</a:t>
            </a: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2105993" y="843101"/>
            <a:ext cx="2412268" cy="461665"/>
          </a:xfrm>
          <a:prstGeom prst="rect">
            <a:avLst/>
          </a:prstGeom>
          <a:solidFill>
            <a:srgbClr val="D1FBD9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数值数据类型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826073" y="1340770"/>
            <a:ext cx="6696744" cy="173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整型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浮点数（Float）</a:t>
            </a:r>
            <a:endParaRPr lang="en-US" altLang="zh-CN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复数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Complex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虚数后面跟一个j或J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还可以使 </a:t>
            </a:r>
            <a:endParaRPr lang="en-US" altLang="zh-CN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     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用表达式1+0j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718061" y="3645024"/>
            <a:ext cx="666074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内置的数值</a:t>
            </a:r>
            <a:r>
              <a:rPr lang="zh-CN" altLang="en-US" sz="2400" dirty="0">
                <a:solidFill>
                  <a:srgbClr val="FF0000"/>
                </a:solidFill>
              </a:rPr>
              <a:t>运算操作符和函数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是指不需要引用标准库或第三方函数库，而由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语言解释器直接提供的数值运算操作符和函数。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30091" y="3140970"/>
            <a:ext cx="264019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内置的数值操作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8101" y="5122353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运算操作符：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+, -, *, /, %, **, //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78101" y="5584016"/>
            <a:ext cx="6624736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函数：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abs(x)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divmod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[,z])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round(x[,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ndigits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max(x1,x2,…,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min(x1,x2,…,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)…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 数值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166095" y="1340768"/>
            <a:ext cx="7716762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标准函数库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math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提供了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个数学常数和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44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个函数。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82255" y="843101"/>
            <a:ext cx="210013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03595" y="1808820"/>
            <a:ext cx="2854726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(1)math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库的引用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59782" y="2348880"/>
            <a:ext cx="34203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import math</a:t>
            </a:r>
          </a:p>
          <a:p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from math import pi</a:t>
            </a:r>
          </a:p>
          <a:p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from math import *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215995" y="3284984"/>
            <a:ext cx="3850438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(2)math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库中的数学常数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57112"/>
              </p:ext>
            </p:extLst>
          </p:nvPr>
        </p:nvGraphicFramePr>
        <p:xfrm>
          <a:off x="3438141" y="3832252"/>
          <a:ext cx="6312532" cy="1916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23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常数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数学形式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描 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pi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sym typeface="Symbol" panose="05050102010706020507" pitchFamily="18" charset="2"/>
                        </a:rPr>
                        <a:t>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圆周率，值为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3.141592653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自然对数，值为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2.718281828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inf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正无穷大，负无穷大为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</a:t>
                      </a: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inf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nan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非浮点数标记，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Not a Number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215995" y="5863334"/>
            <a:ext cx="4462506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(3)math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库中的部分值函数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26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8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 数值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37939" y="843101"/>
            <a:ext cx="83999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举例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294" y="908720"/>
            <a:ext cx="7137678" cy="20589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86" y="3096344"/>
            <a:ext cx="2745261" cy="324898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b="4268"/>
          <a:stretch/>
        </p:blipFill>
        <p:spPr>
          <a:xfrm>
            <a:off x="5308604" y="3096344"/>
            <a:ext cx="4394233" cy="324898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4653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 数值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292620" y="836712"/>
            <a:ext cx="757274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【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例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2-14】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商店需要找钱给顾客，现在只有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50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元、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元和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元的人民币若干张。输入一个整数金额值，给出找钱的方案，假设人民币足够多，且优先使用面额大的钱币。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481" y="2791784"/>
            <a:ext cx="3780952" cy="340952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972" y="3033305"/>
            <a:ext cx="3761905" cy="31428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56454" y="843101"/>
            <a:ext cx="83999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20671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66133" y="188640"/>
            <a:ext cx="4607494" cy="508000"/>
          </a:xfrm>
          <a:prstGeom prst="roundRect">
            <a:avLst>
              <a:gd name="adj" fmla="val 20545"/>
            </a:avLst>
          </a:prstGeom>
          <a:noFill/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8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178001" y="870178"/>
            <a:ext cx="8352928" cy="22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练习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根据用户输入的半径值，求相应圆形的面积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练习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根据用户输入的半径和高度值，求圆柱体的体积。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通过下面的步骤可以计算处三门功课的总分和平均分。请把下面的文字描述转换为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代码，然后调试并运行。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 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创建变量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score1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，并从键盘上输入分数赋值给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score1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b) 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创建变量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score2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，并从键盘上输入分数赋值给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score2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c) 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创建变量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score3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，并从键盘上输入分数赋值给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score3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d) 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创建变量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，并将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score1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score2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score3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的和赋值给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e) 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创建变量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avg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，并将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除以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的商赋值给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avg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f) 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avg</a:t>
            </a:r>
            <a:r>
              <a:rPr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647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66133" y="188640"/>
            <a:ext cx="4607494" cy="508000"/>
          </a:xfrm>
          <a:prstGeom prst="roundRect">
            <a:avLst>
              <a:gd name="adj" fmla="val 20545"/>
            </a:avLst>
          </a:prstGeom>
          <a:noFill/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8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178001" y="870178"/>
            <a:ext cx="8352928" cy="61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练习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根据用户输入的半径值，求相应圆形的面积。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9BB6DB7-CBCB-456E-910B-9FB2C10F74B3}"/>
              </a:ext>
            </a:extLst>
          </p:cNvPr>
          <p:cNvSpPr/>
          <p:nvPr/>
        </p:nvSpPr>
        <p:spPr>
          <a:xfrm>
            <a:off x="3042097" y="1647656"/>
            <a:ext cx="69487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import math</a:t>
            </a:r>
          </a:p>
          <a:p>
            <a:r>
              <a:rPr lang="en-US" altLang="zh-CN" sz="2400" dirty="0" err="1"/>
              <a:t>rr</a:t>
            </a:r>
            <a:r>
              <a:rPr lang="en-US" altLang="zh-CN" sz="2400" dirty="0"/>
              <a:t>=input("</a:t>
            </a:r>
            <a:r>
              <a:rPr lang="zh-CN" altLang="en-US" sz="2400" dirty="0"/>
              <a:t>请输入圆的半径：</a:t>
            </a:r>
            <a:r>
              <a:rPr lang="en-US" altLang="zh-CN" sz="2400" dirty="0"/>
              <a:t>")</a:t>
            </a:r>
          </a:p>
          <a:p>
            <a:r>
              <a:rPr lang="en-US" altLang="zh-CN" sz="2400" dirty="0"/>
              <a:t>print(type(</a:t>
            </a:r>
            <a:r>
              <a:rPr lang="en-US" altLang="zh-CN" sz="2400" dirty="0" err="1"/>
              <a:t>rr</a:t>
            </a:r>
            <a:r>
              <a:rPr lang="en-US" altLang="zh-CN" sz="2400" dirty="0"/>
              <a:t>))</a:t>
            </a:r>
          </a:p>
          <a:p>
            <a:r>
              <a:rPr lang="en-US" altLang="zh-CN" sz="2400" dirty="0"/>
              <a:t>r = eval(</a:t>
            </a:r>
            <a:r>
              <a:rPr lang="en-US" altLang="zh-CN" sz="2400" dirty="0" err="1"/>
              <a:t>rr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#r=5</a:t>
            </a:r>
          </a:p>
          <a:p>
            <a:r>
              <a:rPr lang="en-US" altLang="zh-CN" sz="2400" dirty="0"/>
              <a:t>area = </a:t>
            </a:r>
            <a:r>
              <a:rPr lang="en-US" altLang="zh-CN" sz="2400" dirty="0" err="1"/>
              <a:t>math.pi</a:t>
            </a:r>
            <a:r>
              <a:rPr lang="en-US" altLang="zh-CN" sz="2400" dirty="0"/>
              <a:t>*r*r</a:t>
            </a:r>
          </a:p>
          <a:p>
            <a:r>
              <a:rPr lang="en-US" altLang="zh-CN" sz="2400" dirty="0"/>
              <a:t>print("</a:t>
            </a:r>
            <a:r>
              <a:rPr lang="zh-CN" altLang="en-US" sz="2400" dirty="0"/>
              <a:t>圆的面积</a:t>
            </a:r>
            <a:r>
              <a:rPr lang="en-US" altLang="zh-CN" sz="2400" dirty="0"/>
              <a:t>", area)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68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66133" y="188640"/>
            <a:ext cx="4607494" cy="508000"/>
          </a:xfrm>
          <a:prstGeom prst="roundRect">
            <a:avLst>
              <a:gd name="adj" fmla="val 20545"/>
            </a:avLst>
          </a:prstGeom>
          <a:noFill/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8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178001" y="870178"/>
            <a:ext cx="8352928" cy="61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练习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根据用户输入的半径和高度值，求圆柱体的体积。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9BB6DB7-CBCB-456E-910B-9FB2C10F74B3}"/>
              </a:ext>
            </a:extLst>
          </p:cNvPr>
          <p:cNvSpPr/>
          <p:nvPr/>
        </p:nvSpPr>
        <p:spPr>
          <a:xfrm>
            <a:off x="3042097" y="1647656"/>
            <a:ext cx="6948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import math</a:t>
            </a:r>
          </a:p>
          <a:p>
            <a:r>
              <a:rPr lang="en-US" altLang="zh-CN" sz="2400" dirty="0"/>
              <a:t>r = eval(input("</a:t>
            </a:r>
            <a:r>
              <a:rPr lang="zh-CN" altLang="en-US" sz="2400" dirty="0"/>
              <a:t>请输入圆柱的半径</a:t>
            </a:r>
            <a:r>
              <a:rPr lang="en-US" altLang="zh-CN" sz="2400" dirty="0"/>
              <a:t>:"))</a:t>
            </a:r>
          </a:p>
          <a:p>
            <a:r>
              <a:rPr lang="en-US" altLang="zh-CN" sz="2400" dirty="0"/>
              <a:t>h = eval(input("</a:t>
            </a:r>
            <a:r>
              <a:rPr lang="zh-CN" altLang="en-US" sz="2400" dirty="0"/>
              <a:t>请输入圆柱的高度</a:t>
            </a:r>
            <a:r>
              <a:rPr lang="en-US" altLang="zh-CN" sz="2400" dirty="0"/>
              <a:t>:"))</a:t>
            </a:r>
          </a:p>
          <a:p>
            <a:r>
              <a:rPr lang="en-US" altLang="zh-CN" sz="2400" dirty="0"/>
              <a:t>volume = </a:t>
            </a:r>
            <a:r>
              <a:rPr lang="en-US" altLang="zh-CN" sz="2400" dirty="0" err="1"/>
              <a:t>math.pi</a:t>
            </a:r>
            <a:r>
              <a:rPr lang="en-US" altLang="zh-CN" sz="2400" dirty="0"/>
              <a:t>*r*r*h</a:t>
            </a:r>
          </a:p>
          <a:p>
            <a:r>
              <a:rPr lang="en-US" altLang="zh-CN" sz="2400" dirty="0"/>
              <a:t>print("</a:t>
            </a:r>
            <a:r>
              <a:rPr lang="zh-CN" altLang="en-US" sz="2400" dirty="0"/>
              <a:t>半径为</a:t>
            </a:r>
            <a:r>
              <a:rPr lang="en-US" altLang="zh-CN" sz="2400" dirty="0"/>
              <a:t>{}</a:t>
            </a:r>
            <a:r>
              <a:rPr lang="zh-CN" altLang="en-US" sz="2400" dirty="0"/>
              <a:t>高为</a:t>
            </a:r>
            <a:r>
              <a:rPr lang="en-US" altLang="zh-CN" sz="2400" dirty="0"/>
              <a:t>{}</a:t>
            </a:r>
            <a:r>
              <a:rPr lang="zh-CN" altLang="en-US" sz="2400" dirty="0"/>
              <a:t>的圆柱体体积为</a:t>
            </a:r>
            <a:r>
              <a:rPr lang="en-US" altLang="zh-CN" sz="2400" dirty="0"/>
              <a:t>:{:.2f} " .format(r, h, volume))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114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66133" y="188640"/>
            <a:ext cx="4607494" cy="508000"/>
          </a:xfrm>
          <a:prstGeom prst="roundRect">
            <a:avLst>
              <a:gd name="adj" fmla="val 20545"/>
            </a:avLst>
          </a:prstGeom>
          <a:noFill/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8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178001" y="870178"/>
            <a:ext cx="8352928" cy="28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通过下面的步骤可以计算处三门功课的总分和平均分。请把下面的文字描述转换为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代码，然后调试并运行。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 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创建变量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score1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，并从键盘上输入分数赋值给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score1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b) 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创建变量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score2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，并从键盘上输入分数赋值给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score2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c) 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创建变量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score3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，并从键盘上输入分数赋值给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score3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d) 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创建变量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，并将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score1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score2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score3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的和赋值给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e) 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创建变量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avg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，并将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除以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的商赋值给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avg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f) 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avg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en-US" sz="20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9BB6DB7-CBCB-456E-910B-9FB2C10F74B3}"/>
              </a:ext>
            </a:extLst>
          </p:cNvPr>
          <p:cNvSpPr/>
          <p:nvPr/>
        </p:nvSpPr>
        <p:spPr>
          <a:xfrm>
            <a:off x="2880079" y="3681028"/>
            <a:ext cx="73268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score1 = eval(input("</a:t>
            </a:r>
            <a:r>
              <a:rPr lang="zh-CN" altLang="en-US" sz="2400" dirty="0"/>
              <a:t>请输入数学成绩</a:t>
            </a:r>
            <a:r>
              <a:rPr lang="en-US" altLang="zh-CN" sz="2400" dirty="0"/>
              <a:t>:"))</a:t>
            </a:r>
          </a:p>
          <a:p>
            <a:r>
              <a:rPr lang="en-US" altLang="zh-CN" sz="2400" dirty="0"/>
              <a:t>score2 = eval(input("</a:t>
            </a:r>
            <a:r>
              <a:rPr lang="zh-CN" altLang="en-US" sz="2400" dirty="0"/>
              <a:t>请输入语文成绩</a:t>
            </a:r>
            <a:r>
              <a:rPr lang="en-US" altLang="zh-CN" sz="2400" dirty="0"/>
              <a:t>:"))</a:t>
            </a:r>
          </a:p>
          <a:p>
            <a:r>
              <a:rPr lang="en-US" altLang="zh-CN" sz="2400" dirty="0"/>
              <a:t>score3 = eval(input("</a:t>
            </a:r>
            <a:r>
              <a:rPr lang="zh-CN" altLang="en-US" sz="2400" dirty="0"/>
              <a:t>请输入英语成绩</a:t>
            </a:r>
            <a:r>
              <a:rPr lang="en-US" altLang="zh-CN" sz="2400" dirty="0"/>
              <a:t>:"))</a:t>
            </a:r>
          </a:p>
          <a:p>
            <a:r>
              <a:rPr lang="en-US" altLang="zh-CN" sz="2400" dirty="0"/>
              <a:t>sum = score1 + score2 + score3</a:t>
            </a:r>
          </a:p>
          <a:p>
            <a:r>
              <a:rPr lang="en-US" altLang="zh-CN" sz="2400" dirty="0"/>
              <a:t>avg = sum/3</a:t>
            </a:r>
          </a:p>
          <a:p>
            <a:r>
              <a:rPr lang="en-US" altLang="zh-CN" sz="2400" dirty="0"/>
              <a:t>print("</a:t>
            </a:r>
            <a:r>
              <a:rPr lang="zh-CN" altLang="en-US" sz="2400" dirty="0"/>
              <a:t>三门课程的总分：</a:t>
            </a:r>
            <a:r>
              <a:rPr lang="en-US" altLang="zh-CN" sz="2400" dirty="0"/>
              <a:t>{}</a:t>
            </a:r>
            <a:r>
              <a:rPr lang="zh-CN" altLang="en-US" sz="2400" dirty="0"/>
              <a:t>，平均分为</a:t>
            </a:r>
            <a:r>
              <a:rPr lang="en-US" altLang="zh-CN" sz="2400" dirty="0"/>
              <a:t>{}".format(sum,</a:t>
            </a:r>
            <a:r>
              <a:rPr lang="zh-CN" altLang="en-US" sz="2400" dirty="0"/>
              <a:t> </a:t>
            </a:r>
            <a:r>
              <a:rPr lang="en-US" altLang="zh-CN" sz="2400" dirty="0"/>
              <a:t>round(avg, 2)))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032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标题 3"/>
          <p:cNvSpPr>
            <a:spLocks noGrp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3883821" y="188640"/>
            <a:ext cx="2663825" cy="508000"/>
          </a:xfrm>
          <a:prstGeom prst="roundRect">
            <a:avLst>
              <a:gd name="adj" fmla="val 50000"/>
            </a:avLst>
          </a:prstGeom>
          <a:solidFill>
            <a:srgbClr val="E3F1E3"/>
          </a:solidFill>
          <a:ln w="38100" algn="ctr">
            <a:solidFill>
              <a:srgbClr val="AAE3FC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简  介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3985" y="813594"/>
            <a:ext cx="7448550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defTabSz="957263">
              <a:lnSpc>
                <a:spcPct val="110000"/>
              </a:lnSpc>
              <a:spcBef>
                <a:spcPts val="9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400" b="1" dirty="0">
                <a:latin typeface="Verdana" pitchFamily="34" charset="0"/>
                <a:ea typeface="黑体" pitchFamily="2" charset="-122"/>
              </a:rPr>
              <a:t>本课程主要目标</a:t>
            </a:r>
            <a:r>
              <a:rPr lang="en-US" altLang="zh-CN" sz="2400" b="1" dirty="0">
                <a:latin typeface="Verdana" pitchFamily="34" charset="0"/>
                <a:ea typeface="黑体" pitchFamily="2" charset="-122"/>
              </a:rPr>
              <a:t>(</a:t>
            </a:r>
            <a:r>
              <a:rPr lang="zh-CN" altLang="en-US" sz="2400" b="1" dirty="0">
                <a:latin typeface="Verdana" pitchFamily="34" charset="0"/>
                <a:ea typeface="黑体" pitchFamily="2" charset="-122"/>
              </a:rPr>
              <a:t>学期末</a:t>
            </a:r>
            <a:r>
              <a:rPr lang="en-US" altLang="zh-CN" sz="2400" b="1" dirty="0">
                <a:latin typeface="Verdana" pitchFamily="34" charset="0"/>
                <a:ea typeface="黑体" pitchFamily="2" charset="-122"/>
              </a:rPr>
              <a:t>)</a:t>
            </a:r>
            <a:r>
              <a:rPr lang="zh-CN" altLang="en-US" sz="2400" b="1" dirty="0">
                <a:latin typeface="Verdana" pitchFamily="34" charset="0"/>
                <a:ea typeface="黑体" pitchFamily="2" charset="-122"/>
              </a:rPr>
              <a:t>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66605" y="1232756"/>
            <a:ext cx="1046609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b="1" dirty="0">
                <a:solidFill>
                  <a:srgbClr val="FF0000"/>
                </a:solidFill>
              </a:rPr>
              <a:t>目标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zh-CN" altLang="zh-CN" sz="1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98081" y="1246644"/>
            <a:ext cx="6948772" cy="105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dirty="0">
                <a:solidFill>
                  <a:srgbClr val="0000FF"/>
                </a:solidFill>
              </a:rPr>
              <a:t>了解程序设计语言的功能，了解程序语言的发展历史和现状，对科学发展观有进一步的认识，能够理解精益求精的大国工匠精神，懂得科技报国的家国情怀和使命担当的意义。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898081" y="2240868"/>
            <a:ext cx="69487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掌握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语言的标识符、变量、输入输出、数据类型等基本语法，掌握列表、字典等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中的基本数据结构：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66605" y="2240868"/>
            <a:ext cx="1046609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b="1" dirty="0">
                <a:solidFill>
                  <a:srgbClr val="FF0000"/>
                </a:solidFill>
              </a:rPr>
              <a:t>目标</a:t>
            </a:r>
            <a:r>
              <a:rPr lang="en-US" altLang="zh-CN" sz="1800" b="1" dirty="0">
                <a:solidFill>
                  <a:srgbClr val="FF0000"/>
                </a:solidFill>
              </a:rPr>
              <a:t>2</a:t>
            </a:r>
            <a:r>
              <a:rPr lang="zh-CN" altLang="zh-CN" sz="1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66605" y="3570983"/>
            <a:ext cx="1046609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b="1" dirty="0">
                <a:solidFill>
                  <a:srgbClr val="FF0000"/>
                </a:solidFill>
              </a:rPr>
              <a:t>目标</a:t>
            </a:r>
            <a:r>
              <a:rPr lang="en-US" altLang="zh-CN" sz="1800" b="1" dirty="0">
                <a:solidFill>
                  <a:srgbClr val="FF0000"/>
                </a:solidFill>
              </a:rPr>
              <a:t>3</a:t>
            </a:r>
            <a:r>
              <a:rPr lang="zh-CN" altLang="zh-CN" sz="1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98081" y="3537014"/>
            <a:ext cx="6948772" cy="96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2400" dirty="0">
                <a:solidFill>
                  <a:srgbClr val="0000FF"/>
                </a:solidFill>
              </a:rPr>
              <a:t>掌握程序编写的基本结构及流程控制实现，掌握</a:t>
            </a:r>
            <a:r>
              <a:rPr lang="en-US" altLang="zh-CN" sz="2400" dirty="0">
                <a:solidFill>
                  <a:srgbClr val="0000FF"/>
                </a:solidFill>
              </a:rPr>
              <a:t>python</a:t>
            </a:r>
            <a:r>
              <a:rPr lang="zh-CN" altLang="zh-CN" sz="2400" dirty="0">
                <a:solidFill>
                  <a:srgbClr val="0000FF"/>
                </a:solidFill>
              </a:rPr>
              <a:t>语言中函数的定义及使用</a:t>
            </a:r>
            <a:r>
              <a:rPr lang="zh-CN" altLang="en-US" sz="2400" dirty="0">
                <a:solidFill>
                  <a:srgbClr val="0000FF"/>
                </a:solidFill>
              </a:rPr>
              <a:t>；</a:t>
            </a:r>
            <a:endParaRPr lang="zh-CN" altLang="zh-CN" sz="2400" dirty="0">
              <a:solidFill>
                <a:srgbClr val="0000FF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962897" y="4543090"/>
            <a:ext cx="1046609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b="1" dirty="0">
                <a:solidFill>
                  <a:srgbClr val="FF0000"/>
                </a:solidFill>
              </a:rPr>
              <a:t>目标</a:t>
            </a:r>
            <a:r>
              <a:rPr lang="en-US" altLang="zh-CN" sz="1800" b="1" dirty="0">
                <a:solidFill>
                  <a:srgbClr val="FF0000"/>
                </a:solidFill>
              </a:rPr>
              <a:t>4</a:t>
            </a:r>
            <a:r>
              <a:rPr lang="zh-CN" altLang="zh-CN" sz="1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894373" y="4509120"/>
            <a:ext cx="6948772" cy="4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掌握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中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类、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文件使用和异常处理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；</a:t>
            </a:r>
            <a:endParaRPr lang="zh-CN" altLang="zh-C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59957" y="5085184"/>
            <a:ext cx="1046609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b="1" dirty="0">
                <a:solidFill>
                  <a:srgbClr val="FF0000"/>
                </a:solidFill>
              </a:rPr>
              <a:t>目标</a:t>
            </a:r>
            <a:r>
              <a:rPr lang="en-US" altLang="zh-CN" sz="1800" b="1" dirty="0">
                <a:solidFill>
                  <a:srgbClr val="FF0000"/>
                </a:solidFill>
              </a:rPr>
              <a:t>5</a:t>
            </a:r>
            <a:r>
              <a:rPr lang="zh-CN" altLang="zh-CN" sz="1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94373" y="5089175"/>
            <a:ext cx="6948772" cy="77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zh-CN" sz="2400" dirty="0">
                <a:solidFill>
                  <a:srgbClr val="0000FF"/>
                </a:solidFill>
              </a:rPr>
              <a:t>掌握</a:t>
            </a:r>
            <a:r>
              <a:rPr lang="zh-CN" altLang="en-US" sz="2400" dirty="0">
                <a:solidFill>
                  <a:srgbClr val="0000FF"/>
                </a:solidFill>
              </a:rPr>
              <a:t>使用</a:t>
            </a:r>
            <a:r>
              <a:rPr lang="zh-CN" altLang="en-US" sz="2400" dirty="0"/>
              <a:t>第三方库</a:t>
            </a:r>
            <a:r>
              <a:rPr lang="en-US" altLang="zh-CN" sz="2400" dirty="0" err="1"/>
              <a:t>Pygame</a:t>
            </a:r>
            <a:r>
              <a:rPr lang="zh-CN" altLang="en-US" sz="2400" dirty="0"/>
              <a:t>包来开发一款</a:t>
            </a:r>
            <a:r>
              <a:rPr lang="en-US" altLang="zh-CN" sz="2400" dirty="0"/>
              <a:t>2D</a:t>
            </a:r>
            <a:r>
              <a:rPr lang="zh-CN" altLang="en-US" sz="2400" dirty="0"/>
              <a:t>游戏，</a:t>
            </a:r>
            <a:r>
              <a:rPr lang="zh-CN" altLang="zh-CN" sz="2400" dirty="0">
                <a:solidFill>
                  <a:srgbClr val="0000FF"/>
                </a:solidFill>
              </a:rPr>
              <a:t>懂得如何获取和使用第三方库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endParaRPr lang="zh-CN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2686673" y="4401108"/>
            <a:ext cx="6732277" cy="684076"/>
          </a:xfrm>
          <a:prstGeom prst="roundRect">
            <a:avLst/>
          </a:prstGeom>
          <a:solidFill>
            <a:srgbClr val="CCFF66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16920" y="193862"/>
            <a:ext cx="568977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章  编写简单的程序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86113" y="1016732"/>
            <a:ext cx="6120680" cy="4032448"/>
          </a:xfrm>
        </p:spPr>
        <p:txBody>
          <a:bodyPr/>
          <a:lstStyle/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示例程序：求两个整数的和与平均值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标识符及命名规则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变量与赋值语句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§2.4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 数据的输入与输出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数值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§2.6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字符串</a:t>
            </a: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§2.7 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	混合运算和类型转换</a:t>
            </a:r>
          </a:p>
        </p:txBody>
      </p:sp>
    </p:spTree>
    <p:extLst>
      <p:ext uri="{BB962C8B-B14F-4D97-AF65-F5344CB8AC3E}">
        <p14:creationId xmlns:p14="http://schemas.microsoft.com/office/powerpoint/2010/main" val="19865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6 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字符串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210212" y="980730"/>
            <a:ext cx="260419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字符串类型数据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0212" y="1628802"/>
            <a:ext cx="2892227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字符串索引与切片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212" y="3248982"/>
            <a:ext cx="296423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字符串处理与操作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10212" y="5553238"/>
            <a:ext cx="3216263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format()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格式化方法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402137" y="4905166"/>
            <a:ext cx="4642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③内置的字符串</a:t>
            </a:r>
            <a:r>
              <a:rPr lang="zh-CN" altLang="en-US" sz="2400" dirty="0">
                <a:solidFill>
                  <a:srgbClr val="FF0000"/>
                </a:solidFill>
              </a:rPr>
              <a:t>处理方法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04127" y="3825046"/>
            <a:ext cx="4642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①内置的字符串</a:t>
            </a:r>
            <a:r>
              <a:rPr lang="zh-CN" altLang="en-US" sz="2400" dirty="0">
                <a:solidFill>
                  <a:srgbClr val="FF0000"/>
                </a:solidFill>
              </a:rPr>
              <a:t>运算符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402137" y="4365106"/>
            <a:ext cx="40684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②内置的字符串</a:t>
            </a:r>
            <a:r>
              <a:rPr lang="zh-CN" altLang="en-US" sz="2400" dirty="0">
                <a:solidFill>
                  <a:srgbClr val="FF0000"/>
                </a:solidFill>
              </a:rPr>
              <a:t>处理函数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368123" y="2148535"/>
            <a:ext cx="4642526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①区间访问：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头下标：尾下标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385699" y="2630525"/>
            <a:ext cx="6281134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②子字符串顺序：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头下标：尾下标：步长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290569" y="4329102"/>
            <a:ext cx="19442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Function(x)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326573" y="4869162"/>
            <a:ext cx="19442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>
                    <a:lumMod val="60000"/>
                    <a:lumOff val="40000"/>
                  </a:schemeClr>
                </a:solidFill>
              </a:rPr>
              <a:t>List.method()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09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6 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字符串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35975" y="1492442"/>
            <a:ext cx="7522846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使用</a:t>
            </a:r>
            <a:r>
              <a:rPr lang="zh-CN" altLang="en-US" sz="2400" dirty="0">
                <a:solidFill>
                  <a:srgbClr val="FF0000"/>
                </a:solidFill>
              </a:rPr>
              <a:t>单引号或双引号括起来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的内容，称为字符串类型数据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str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).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86076" y="843101"/>
            <a:ext cx="260419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字符串类型数据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35975" y="2684349"/>
            <a:ext cx="7522846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三单引号或三双引号中的内容为字符串类型数据，其中可以包含单引号或双引号，可以跨行。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4412" y="3876111"/>
            <a:ext cx="4020015" cy="163121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'''"</a:t>
            </a:r>
            <a:r>
              <a:rPr lang="en-US" altLang="zh-CN" sz="20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Python</a:t>
            </a:r>
            <a:r>
              <a:rPr lang="zh-CN" altLang="en-US" sz="20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程序设计</a:t>
            </a:r>
            <a:r>
              <a:rPr lang="en-US" altLang="zh-CN" sz="20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"C++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程序设计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"'''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Python</a:t>
            </a:r>
            <a:r>
              <a:rPr lang="zh-CN" altLang="en-US" sz="20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程序设计</a:t>
            </a:r>
            <a:r>
              <a:rPr lang="en-US" altLang="zh-CN" sz="20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"C++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程序设计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5994425" y="3897054"/>
            <a:ext cx="3600400" cy="1323439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"Python</a:t>
            </a:r>
            <a:r>
              <a:rPr lang="zh-CN" altLang="en-US" sz="2000" dirty="0"/>
              <a:t>程序设计</a:t>
            </a:r>
            <a:r>
              <a:rPr lang="en-US" altLang="zh-CN" sz="2000" dirty="0"/>
              <a:t>" </a:t>
            </a:r>
          </a:p>
          <a:p>
            <a:r>
              <a:rPr lang="en-US" altLang="zh-CN" sz="2000" dirty="0"/>
              <a:t>"C++</a:t>
            </a:r>
            <a:r>
              <a:rPr lang="zh-CN" altLang="en-US" sz="2000" dirty="0"/>
              <a:t>程序设计</a:t>
            </a:r>
            <a:r>
              <a:rPr lang="en-US" altLang="zh-CN" sz="2000" dirty="0"/>
              <a:t>"</a:t>
            </a:r>
          </a:p>
          <a:p>
            <a:endParaRPr lang="zh-CN" altLang="en-US" sz="2000" dirty="0"/>
          </a:p>
          <a:p>
            <a:r>
              <a:rPr lang="en-US" altLang="zh-CN" sz="2000" dirty="0"/>
              <a:t>Python</a:t>
            </a:r>
            <a:r>
              <a:rPr lang="zh-CN" altLang="en-US" sz="2000" dirty="0"/>
              <a:t>程序设计</a:t>
            </a:r>
            <a:r>
              <a:rPr lang="en-US" altLang="zh-CN" sz="2000" dirty="0"/>
              <a:t>C++</a:t>
            </a:r>
            <a:r>
              <a:rPr lang="zh-CN" altLang="en-US" sz="2000" dirty="0"/>
              <a:t>程序设计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8587448" y="5288339"/>
            <a:ext cx="971375" cy="110799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③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4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" grpId="0" animBg="1"/>
      <p:bldP spid="11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6 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字符串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961977" y="1370497"/>
            <a:ext cx="7522846" cy="5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访问字符串中的一个或多个字符。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86076" y="843101"/>
            <a:ext cx="2892227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字符串索引与切片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35975" y="1880830"/>
            <a:ext cx="7522846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语言中字符串包括两种序号体系：正向递增序号和反向递减序号。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529929" y="3161440"/>
            <a:ext cx="8028892" cy="2206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 cap="flat" cmpd="sng" algn="ctr">
            <a:solidFill>
              <a:srgbClr val="FF25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1590782" y="4695674"/>
            <a:ext cx="7968041" cy="1371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 cap="flat" cmpd="sng" algn="ctr">
            <a:solidFill>
              <a:srgbClr val="FF25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173392" y="2780928"/>
            <a:ext cx="2061395" cy="40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125000"/>
              </a:lnSpc>
            </a:pP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正向递增序号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637943" y="4689140"/>
            <a:ext cx="2385431" cy="40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反向递减序号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90777" y="3275314"/>
          <a:ext cx="8112064" cy="13058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7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8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15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人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生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只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如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见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，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事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秋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风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悲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画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扇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。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-8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07" y="4920703"/>
            <a:ext cx="3961469" cy="157474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671" y="5210318"/>
            <a:ext cx="332173" cy="125487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961977" y="5123023"/>
            <a:ext cx="2045120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①索引访问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86713" y="5293659"/>
            <a:ext cx="972108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④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3" grpId="0"/>
      <p:bldP spid="14" grpId="0"/>
      <p:bldP spid="15" grpId="0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86076" y="843101"/>
            <a:ext cx="2892227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字符串索引与切片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101493" y="1290826"/>
            <a:ext cx="4642526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②区间访问：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头下标：尾下标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6552" y="1294224"/>
            <a:ext cx="1521570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6 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字符串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132840" y="4077074"/>
            <a:ext cx="3527424" cy="41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头下标缺省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，表示从头开始</a:t>
            </a:r>
          </a:p>
        </p:txBody>
      </p:sp>
      <p:sp>
        <p:nvSpPr>
          <p:cNvPr id="4" name="矩形 3"/>
          <p:cNvSpPr/>
          <p:nvPr/>
        </p:nvSpPr>
        <p:spPr>
          <a:xfrm>
            <a:off x="2617871" y="3140970"/>
            <a:ext cx="2652522" cy="319061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8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8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(s[: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600"/>
              </a:spcBef>
            </a:pP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</a:p>
          <a:p>
            <a:pPr>
              <a:spcBef>
                <a:spcPts val="600"/>
              </a:spcBef>
            </a:pP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(s[:])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346355" y="3140970"/>
            <a:ext cx="3254307" cy="461665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人生若只如</a:t>
            </a:r>
          </a:p>
        </p:txBody>
      </p:sp>
      <p:sp>
        <p:nvSpPr>
          <p:cNvPr id="22" name="矩形 21"/>
          <p:cNvSpPr/>
          <p:nvPr/>
        </p:nvSpPr>
        <p:spPr>
          <a:xfrm>
            <a:off x="5346355" y="3645024"/>
            <a:ext cx="3254307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见，何事秋风悲画扇</a:t>
            </a:r>
          </a:p>
        </p:txBody>
      </p:sp>
      <p:sp>
        <p:nvSpPr>
          <p:cNvPr id="23" name="矩形 22"/>
          <p:cNvSpPr/>
          <p:nvPr/>
        </p:nvSpPr>
        <p:spPr>
          <a:xfrm>
            <a:off x="5332408" y="4509120"/>
            <a:ext cx="3254307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人生若只如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194581" y="4963772"/>
            <a:ext cx="4544260" cy="38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尾下标缺省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，表示取到字符串的最后一个</a:t>
            </a:r>
          </a:p>
        </p:txBody>
      </p:sp>
      <p:sp>
        <p:nvSpPr>
          <p:cNvPr id="25" name="矩形 24"/>
          <p:cNvSpPr/>
          <p:nvPr/>
        </p:nvSpPr>
        <p:spPr>
          <a:xfrm>
            <a:off x="5346355" y="5373216"/>
            <a:ext cx="3254307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见，何事秋风悲画扇。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5094327" y="5751794"/>
            <a:ext cx="4346789" cy="41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头尾下标均缺省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，则取整个字符串</a:t>
            </a:r>
          </a:p>
        </p:txBody>
      </p:sp>
      <p:sp>
        <p:nvSpPr>
          <p:cNvPr id="27" name="矩形 26"/>
          <p:cNvSpPr/>
          <p:nvPr/>
        </p:nvSpPr>
        <p:spPr>
          <a:xfrm>
            <a:off x="5346353" y="6165304"/>
            <a:ext cx="4291264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/>
              <a:t>人生若只如初见，何事秋风悲画扇。</a:t>
            </a:r>
            <a:endParaRPr lang="zh-CN" altLang="en-US" sz="20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1662781" y="1844824"/>
          <a:ext cx="8112064" cy="10664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7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8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15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人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生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若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只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如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初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见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，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何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事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秋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风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悲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画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扇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。</a:t>
                      </a:r>
                    </a:p>
                  </a:txBody>
                  <a:tcPr marL="36000" marR="3600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-16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-15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-14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-13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-12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-11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-10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-9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-8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-7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-6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-5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-4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-3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-2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</a:t>
                      </a:r>
                      <a:endParaRPr lang="zh-CN" altLang="en-US" sz="12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8622719" y="3141968"/>
            <a:ext cx="971375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⑤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4" grpId="0"/>
      <p:bldP spid="4" grpId="0" animBg="1"/>
      <p:bldP spid="19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76" y="4203173"/>
            <a:ext cx="4980795" cy="220081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86076" y="843101"/>
            <a:ext cx="2892227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字符串索引与切片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413591" y="1304764"/>
            <a:ext cx="6281134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③子字符串顺序：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头下标：尾下标：步长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729487" y="1841155"/>
            <a:ext cx="6865338" cy="12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2200" dirty="0">
                <a:solidFill>
                  <a:schemeClr val="tx2">
                    <a:lumMod val="50000"/>
                  </a:schemeClr>
                </a:solidFill>
              </a:rPr>
              <a:t>   当步长值大于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zh-CN" altLang="en-US" sz="2200" dirty="0">
                <a:solidFill>
                  <a:schemeClr val="tx2">
                    <a:lumMod val="50000"/>
                  </a:schemeClr>
                </a:solidFill>
              </a:rPr>
              <a:t>时，表示从左向右取字符；</a:t>
            </a:r>
            <a:endParaRPr lang="en-US" altLang="zh-CN" sz="2200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当步长值小于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时，表示从右向左取字符； </a:t>
            </a:r>
            <a:endParaRPr lang="en-US" altLang="zh-CN" sz="2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步长的绝对值大于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，表示每次取字符的间隔是多少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6 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字符串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770476" y="4833158"/>
            <a:ext cx="5076379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1600" dirty="0">
                <a:solidFill>
                  <a:srgbClr val="FF25FF"/>
                </a:solidFill>
              </a:rPr>
              <a:t>反向取，头下标小于尾下标无法反向取，因此输出为空</a:t>
            </a:r>
            <a:endParaRPr lang="zh-CN" altLang="en-US" sz="1600" dirty="0">
              <a:solidFill>
                <a:srgbClr val="FF25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662781" y="3046668"/>
          <a:ext cx="8112064" cy="10664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7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0700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8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15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人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生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若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只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如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初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见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，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何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事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秋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风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悲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画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扇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。</a:t>
                      </a:r>
                    </a:p>
                  </a:txBody>
                  <a:tcPr marL="36000" marR="3600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-16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-15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-14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-13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-12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-11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-10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-9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-8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-7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-6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-5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-4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-3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-2</a:t>
                      </a:r>
                      <a:endParaRPr lang="zh-CN" alt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-1</a:t>
                      </a:r>
                      <a:endParaRPr lang="zh-CN" altLang="en-US" sz="12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127169" y="4168996"/>
            <a:ext cx="2610036" cy="224676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::-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(s[::-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(s[::-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zh-CN" altLang="en-US" sz="2000" dirty="0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030431" y="4203175"/>
            <a:ext cx="118140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1600" dirty="0">
                <a:solidFill>
                  <a:srgbClr val="FF25FF"/>
                </a:solidFill>
              </a:rPr>
              <a:t>正向取</a:t>
            </a:r>
            <a:endParaRPr lang="zh-CN" altLang="en-US" sz="1600" dirty="0">
              <a:solidFill>
                <a:srgbClr val="FF25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066435" y="4516785"/>
            <a:ext cx="224971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1600" dirty="0">
                <a:solidFill>
                  <a:srgbClr val="FF25FF"/>
                </a:solidFill>
              </a:rPr>
              <a:t>正向取，间隔</a:t>
            </a:r>
            <a:r>
              <a:rPr lang="en-US" altLang="zh-CN" sz="1600" dirty="0">
                <a:solidFill>
                  <a:srgbClr val="FF25FF"/>
                </a:solidFill>
              </a:rPr>
              <a:t>1</a:t>
            </a:r>
            <a:r>
              <a:rPr lang="zh-CN" altLang="en-US" sz="1600" dirty="0">
                <a:solidFill>
                  <a:srgbClr val="FF25FF"/>
                </a:solidFill>
              </a:rPr>
              <a:t>个字符</a:t>
            </a:r>
            <a:endParaRPr lang="zh-CN" altLang="en-US" sz="1600" dirty="0">
              <a:solidFill>
                <a:srgbClr val="FF25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066433" y="5113486"/>
            <a:ext cx="2484276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1600" dirty="0">
                <a:solidFill>
                  <a:srgbClr val="FF25FF"/>
                </a:solidFill>
              </a:rPr>
              <a:t>反向取，不取索引</a:t>
            </a:r>
            <a:r>
              <a:rPr lang="en-US" altLang="zh-CN" sz="1600" dirty="0">
                <a:solidFill>
                  <a:srgbClr val="FF25FF"/>
                </a:solidFill>
              </a:rPr>
              <a:t>0</a:t>
            </a:r>
            <a:r>
              <a:rPr lang="zh-CN" altLang="en-US" sz="1600" dirty="0">
                <a:solidFill>
                  <a:srgbClr val="FF25FF"/>
                </a:solidFill>
              </a:rPr>
              <a:t>的值</a:t>
            </a:r>
            <a:endParaRPr lang="zh-CN" altLang="en-US" sz="1600" dirty="0">
              <a:solidFill>
                <a:srgbClr val="FF25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66433" y="5386402"/>
            <a:ext cx="2484276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1600" dirty="0">
                <a:solidFill>
                  <a:srgbClr val="FF25FF"/>
                </a:solidFill>
              </a:rPr>
              <a:t>反向取，从</a:t>
            </a:r>
            <a:r>
              <a:rPr lang="en-US" altLang="zh-CN" sz="1600" dirty="0">
                <a:solidFill>
                  <a:srgbClr val="FF25FF"/>
                </a:solidFill>
              </a:rPr>
              <a:t>4</a:t>
            </a:r>
            <a:r>
              <a:rPr lang="zh-CN" altLang="en-US" sz="1600" dirty="0">
                <a:solidFill>
                  <a:srgbClr val="FF25FF"/>
                </a:solidFill>
              </a:rPr>
              <a:t>取到头</a:t>
            </a:r>
            <a:endParaRPr lang="zh-CN" altLang="en-US" sz="1600" dirty="0">
              <a:solidFill>
                <a:srgbClr val="FF25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242675" y="5710187"/>
            <a:ext cx="159218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1600" dirty="0">
                <a:solidFill>
                  <a:srgbClr val="FF25FF"/>
                </a:solidFill>
              </a:rPr>
              <a:t>反向取整串</a:t>
            </a:r>
            <a:endParaRPr lang="zh-CN" altLang="en-US" sz="1600" dirty="0">
              <a:solidFill>
                <a:srgbClr val="FF25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066435" y="6058680"/>
            <a:ext cx="224971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1600" dirty="0">
                <a:solidFill>
                  <a:srgbClr val="FF25FF"/>
                </a:solidFill>
              </a:rPr>
              <a:t>反向取，间隔</a:t>
            </a:r>
            <a:r>
              <a:rPr lang="en-US" altLang="zh-CN" sz="1600" dirty="0">
                <a:solidFill>
                  <a:srgbClr val="FF25FF"/>
                </a:solidFill>
              </a:rPr>
              <a:t>2</a:t>
            </a:r>
            <a:r>
              <a:rPr lang="zh-CN" altLang="en-US" sz="1600" dirty="0">
                <a:solidFill>
                  <a:srgbClr val="FF25FF"/>
                </a:solidFill>
              </a:rPr>
              <a:t>个字符</a:t>
            </a:r>
            <a:endParaRPr lang="zh-CN" altLang="en-US" sz="1600" dirty="0">
              <a:solidFill>
                <a:srgbClr val="FF25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22719" y="801531"/>
            <a:ext cx="971375" cy="110799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⑥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7" grpId="0"/>
      <p:bldP spid="4" grpId="0" animBg="1"/>
      <p:bldP spid="21" grpId="0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86076" y="843101"/>
            <a:ext cx="296423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字符串处理与操作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098078" y="1288218"/>
            <a:ext cx="4642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①内置的字符串</a:t>
            </a:r>
            <a:r>
              <a:rPr lang="zh-CN" altLang="en-US" sz="2400" dirty="0">
                <a:solidFill>
                  <a:srgbClr val="FF0000"/>
                </a:solidFill>
              </a:rPr>
              <a:t>运算符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214005" y="3573018"/>
            <a:ext cx="62811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②内置的字符串</a:t>
            </a:r>
            <a:r>
              <a:rPr lang="zh-CN" altLang="en-US" sz="2400" dirty="0">
                <a:solidFill>
                  <a:srgbClr val="FF0000"/>
                </a:solidFill>
              </a:rPr>
              <a:t>处理函数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6 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字符串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862077" y="1753628"/>
          <a:ext cx="6660740" cy="177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00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607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字符串拼接，如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”AB”+”123”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结果为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”AB123”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字符串复制，如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”Tom”*3, 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结果为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TomTomTom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判断是否为子串，如“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“Hello”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结果为</a:t>
                      </a: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Ture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“Hello”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结果为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2898081" y="4087501"/>
          <a:ext cx="666074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366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将任意类型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转换为字符串类型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Unicode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编码为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Unicode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编码值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hex(x)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将整数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转换为十六进制数，并返回其小写字符串形式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将整数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转换为八进制数，并返回其小写字符串形式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86076" y="843101"/>
            <a:ext cx="296423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字符串处理与操作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6 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字符串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1871" y="1376772"/>
            <a:ext cx="8100986" cy="230832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s=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人生若只如初见，何事秋风悲画扇。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字符串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s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的长度：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(s))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's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的编码：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,[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zh-CN" sz="1800" i="1" u="sng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1" u="sng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(s))])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'ABC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的编码：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i="1" u="sng" dirty="0" err="1">
                <a:solidFill>
                  <a:srgbClr val="00AA00"/>
                </a:solidFill>
                <a:latin typeface="Consolas" panose="020B0609020204030204" pitchFamily="49" charset="0"/>
              </a:rPr>
              <a:t>abc</a:t>
            </a:r>
            <a:r>
              <a:rPr lang="zh-CN" altLang="en-US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的编码：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'123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的编码：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'0'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'1'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'100101102Unicode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编码的字符：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800000"/>
                </a:solidFill>
                <a:latin typeface="Consolas" panose="020B0609020204030204" pitchFamily="49" charset="0"/>
              </a:rPr>
              <a:t>101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800000"/>
                </a:solidFill>
                <a:latin typeface="Consolas" panose="020B0609020204030204" pitchFamily="49" charset="0"/>
              </a:rPr>
              <a:t>102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zh-CN" altLang="en-US" sz="1800" dirty="0"/>
          </a:p>
        </p:txBody>
      </p:sp>
      <p:sp>
        <p:nvSpPr>
          <p:cNvPr id="13" name="矩形 12"/>
          <p:cNvSpPr/>
          <p:nvPr/>
        </p:nvSpPr>
        <p:spPr>
          <a:xfrm>
            <a:off x="2394027" y="3717034"/>
            <a:ext cx="6138725" cy="1323439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的长度： </a:t>
            </a:r>
            <a:r>
              <a:rPr lang="en-US" altLang="zh-CN" sz="2000" dirty="0"/>
              <a:t>16</a:t>
            </a:r>
          </a:p>
          <a:p>
            <a:r>
              <a:rPr lang="en-US" altLang="zh-CN" sz="2000" dirty="0"/>
              <a:t>s</a:t>
            </a:r>
            <a:r>
              <a:rPr lang="zh-CN" altLang="en-US" sz="2000" dirty="0"/>
              <a:t>的</a:t>
            </a:r>
            <a:r>
              <a:rPr lang="en-US" altLang="zh-CN" sz="2000" dirty="0"/>
              <a:t>Unicode</a:t>
            </a:r>
            <a:r>
              <a:rPr lang="zh-CN" altLang="en-US" sz="2000" dirty="0"/>
              <a:t>的编码： </a:t>
            </a:r>
            <a:r>
              <a:rPr lang="en-US" altLang="zh-CN" sz="2000" dirty="0"/>
              <a:t>[20154, 29983, 33509, 21482, 22914, 21021, 35265, 65292, 20309, 20107, 31179, 39118, 24754, 30011, 25159, 12290]</a:t>
            </a:r>
          </a:p>
        </p:txBody>
      </p:sp>
      <p:sp>
        <p:nvSpPr>
          <p:cNvPr id="14" name="矩形 13"/>
          <p:cNvSpPr/>
          <p:nvPr/>
        </p:nvSpPr>
        <p:spPr>
          <a:xfrm>
            <a:off x="2411910" y="5081944"/>
            <a:ext cx="6120840" cy="1323439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ABC</a:t>
            </a:r>
            <a:r>
              <a:rPr lang="zh-CN" altLang="en-US" sz="2000" dirty="0"/>
              <a:t>的</a:t>
            </a:r>
            <a:r>
              <a:rPr lang="en-US" altLang="zh-CN" sz="2000" dirty="0"/>
              <a:t>Unicode</a:t>
            </a:r>
            <a:r>
              <a:rPr lang="zh-CN" altLang="en-US" sz="2000" dirty="0"/>
              <a:t>的编码： </a:t>
            </a:r>
            <a:r>
              <a:rPr lang="en-US" altLang="zh-CN" sz="2000" dirty="0"/>
              <a:t>65 66 67</a:t>
            </a:r>
          </a:p>
          <a:p>
            <a:r>
              <a:rPr lang="en-US" altLang="zh-CN" sz="2000" dirty="0" err="1"/>
              <a:t>abc</a:t>
            </a:r>
            <a:r>
              <a:rPr lang="zh-CN" altLang="en-US" sz="2000" dirty="0"/>
              <a:t>的</a:t>
            </a:r>
            <a:r>
              <a:rPr lang="en-US" altLang="zh-CN" sz="2000" dirty="0"/>
              <a:t>Unicode</a:t>
            </a:r>
            <a:r>
              <a:rPr lang="zh-CN" altLang="en-US" sz="2000" dirty="0"/>
              <a:t>的编码： </a:t>
            </a:r>
            <a:r>
              <a:rPr lang="en-US" altLang="zh-CN" sz="2000" dirty="0"/>
              <a:t>97 98 99</a:t>
            </a:r>
          </a:p>
          <a:p>
            <a:r>
              <a:rPr lang="en-US" altLang="zh-CN" sz="2000" dirty="0"/>
              <a:t>123</a:t>
            </a:r>
            <a:r>
              <a:rPr lang="zh-CN" altLang="en-US" sz="2000" dirty="0"/>
              <a:t>的</a:t>
            </a:r>
            <a:r>
              <a:rPr lang="en-US" altLang="zh-CN" sz="2000" dirty="0"/>
              <a:t>Unicode</a:t>
            </a:r>
            <a:r>
              <a:rPr lang="zh-CN" altLang="en-US" sz="2000" dirty="0"/>
              <a:t>的编码： </a:t>
            </a:r>
            <a:r>
              <a:rPr lang="en-US" altLang="zh-CN" sz="2000" dirty="0"/>
              <a:t>48 49 50</a:t>
            </a:r>
          </a:p>
          <a:p>
            <a:r>
              <a:rPr lang="en-US" altLang="zh-CN" sz="2000" dirty="0"/>
              <a:t>100101102Unicode</a:t>
            </a:r>
            <a:r>
              <a:rPr lang="zh-CN" altLang="en-US" sz="2000" dirty="0"/>
              <a:t>编码的字符： </a:t>
            </a:r>
            <a:r>
              <a:rPr lang="en-US" altLang="zh-CN" sz="2000" dirty="0"/>
              <a:t>d e f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586715" y="3824753"/>
            <a:ext cx="971375" cy="110799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⑦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86076" y="843101"/>
            <a:ext cx="296423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字符串处理与操作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882562" y="1343410"/>
            <a:ext cx="4642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③内置的字符串</a:t>
            </a:r>
            <a:r>
              <a:rPr lang="zh-CN" altLang="en-US" sz="2400" dirty="0">
                <a:solidFill>
                  <a:srgbClr val="FF0000"/>
                </a:solidFill>
              </a:rPr>
              <a:t>处理方法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468951" y="1843719"/>
            <a:ext cx="4932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1).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字符串查找类方法。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3582157" y="188640"/>
            <a:ext cx="4315270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6 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字符串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466541" y="2283261"/>
            <a:ext cx="4932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2).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字符串分隔类方法。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466541" y="2765823"/>
            <a:ext cx="4932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3).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字符串连接方法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join()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466541" y="3248982"/>
            <a:ext cx="4932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4).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大小写字符串转换方法。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466541" y="3717034"/>
            <a:ext cx="4932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5).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字符串替换方法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466541" y="5049182"/>
            <a:ext cx="673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7).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判断字符串是否以指定字符开始或结束方法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466541" y="5538554"/>
            <a:ext cx="4932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8).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判断字符串类型方法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466541" y="5991673"/>
            <a:ext cx="5439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9).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字符串排版方法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466541" y="4190478"/>
            <a:ext cx="67351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6).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删除字符串两端、右端或左端连续空白字符和指定字符方法。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925335" y="1916357"/>
            <a:ext cx="37060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rfind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rindex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925335" y="2349989"/>
            <a:ext cx="37060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rsplit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rpartition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6426981" y="2718686"/>
            <a:ext cx="352788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lower():  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转换为小写字符串；</a:t>
            </a:r>
            <a:endParaRPr lang="en-US" altLang="zh-CN" sz="1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upper():  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转换为大写字符串； </a:t>
            </a:r>
            <a:endParaRPr lang="en-US" altLang="zh-CN" sz="1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capitalize():  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将首字母变为大写；</a:t>
            </a:r>
            <a:endParaRPr lang="en-US" altLang="zh-CN" sz="1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title():  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将每个单词首字母变为大写；</a:t>
            </a:r>
            <a:endParaRPr lang="en-US" altLang="zh-CN" sz="1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swapcase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 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将字符串中的字符大小写互换。</a:t>
            </a:r>
            <a:endParaRPr lang="en-US" altLang="zh-CN" sz="1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606493" y="4624101"/>
            <a:ext cx="30598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strip()</a:t>
            </a:r>
            <a:r>
              <a:rPr lang="zh-CN" alt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lstrip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418113" y="5874717"/>
            <a:ext cx="4468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isupper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isdigit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isalnum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isalpha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201527" y="6248707"/>
            <a:ext cx="3285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ljust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rjust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zfill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290569" y="5497489"/>
            <a:ext cx="22687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66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12" grpId="0"/>
      <p:bldP spid="17" grpId="0"/>
      <p:bldP spid="18" grpId="0"/>
      <p:bldP spid="19" grpId="0"/>
      <p:bldP spid="21" grpId="0"/>
      <p:bldP spid="22" grpId="0"/>
      <p:bldP spid="23" grpId="0"/>
      <p:bldP spid="14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66133" y="188640"/>
            <a:ext cx="4607494" cy="508000"/>
          </a:xfrm>
          <a:prstGeom prst="roundRect">
            <a:avLst>
              <a:gd name="adj" fmla="val 20545"/>
            </a:avLst>
          </a:prstGeom>
          <a:noFill/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8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178001" y="870178"/>
            <a:ext cx="8352928" cy="35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0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计算出以下各表达式的值</a:t>
            </a:r>
            <a:endParaRPr lang="en-US" altLang="en-US" sz="20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9BB6DB7-CBCB-456E-910B-9FB2C10F74B3}"/>
              </a:ext>
            </a:extLst>
          </p:cNvPr>
          <p:cNvSpPr/>
          <p:nvPr/>
        </p:nvSpPr>
        <p:spPr>
          <a:xfrm>
            <a:off x="2867819" y="1225689"/>
            <a:ext cx="2808312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s1 = "</a:t>
            </a:r>
            <a:r>
              <a:rPr lang="zh-CN" altLang="en-US" sz="2400" dirty="0"/>
              <a:t>我喜欢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s1 * 2</a:t>
            </a:r>
          </a:p>
          <a:p>
            <a:r>
              <a:rPr lang="en-US" altLang="zh-CN" sz="2400" dirty="0" err="1"/>
              <a:t>len</a:t>
            </a:r>
            <a:r>
              <a:rPr lang="en-US" altLang="zh-CN" sz="2400" dirty="0"/>
              <a:t>(s1)</a:t>
            </a:r>
          </a:p>
          <a:p>
            <a:r>
              <a:rPr lang="en-US" altLang="zh-CN" sz="2400" dirty="0"/>
              <a:t>s1[0]</a:t>
            </a:r>
          </a:p>
          <a:p>
            <a:r>
              <a:rPr lang="en-US" altLang="zh-CN" sz="2400" dirty="0"/>
              <a:t>s1[0:-1]</a:t>
            </a:r>
          </a:p>
          <a:p>
            <a:r>
              <a:rPr lang="en-US" altLang="zh-CN" sz="2400" dirty="0"/>
              <a:t>s1[0:]</a:t>
            </a:r>
          </a:p>
          <a:p>
            <a:r>
              <a:rPr lang="en-US" altLang="zh-CN" sz="2400" dirty="0"/>
              <a:t>s1[::-1]</a:t>
            </a:r>
          </a:p>
          <a:p>
            <a:r>
              <a:rPr lang="en-US" altLang="zh-CN" sz="2400" dirty="0"/>
              <a:t>'</a:t>
            </a:r>
            <a:r>
              <a:rPr lang="zh-CN" altLang="en-US" sz="2400" dirty="0"/>
              <a:t>我</a:t>
            </a:r>
            <a:r>
              <a:rPr lang="en-US" altLang="zh-CN" sz="2400" dirty="0"/>
              <a:t>' in s1</a:t>
            </a:r>
          </a:p>
          <a:p>
            <a:r>
              <a:rPr lang="en-US" altLang="zh-CN" sz="2400" dirty="0"/>
              <a:t>s2 = "python"</a:t>
            </a:r>
          </a:p>
          <a:p>
            <a:r>
              <a:rPr lang="en-US" altLang="zh-CN" sz="2400" dirty="0"/>
              <a:t>3 * s2</a:t>
            </a:r>
          </a:p>
          <a:p>
            <a:r>
              <a:rPr lang="en-US" altLang="zh-CN" sz="2400" dirty="0"/>
              <a:t>s2[-3:-1]</a:t>
            </a:r>
          </a:p>
          <a:p>
            <a:r>
              <a:rPr lang="en-US" altLang="zh-CN" sz="2400" dirty="0"/>
              <a:t>s2[::2]</a:t>
            </a:r>
          </a:p>
          <a:p>
            <a:r>
              <a:rPr lang="en-US" altLang="zh-CN" sz="2400" dirty="0"/>
              <a:t>s2[1::2]</a:t>
            </a:r>
          </a:p>
          <a:p>
            <a:r>
              <a:rPr lang="en-US" altLang="zh-CN" sz="2400" dirty="0"/>
              <a:t>s1+s2</a:t>
            </a:r>
          </a:p>
          <a:p>
            <a:r>
              <a:rPr lang="en-US" altLang="zh-CN" sz="2400" dirty="0"/>
              <a:t>s1 &gt; s2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5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5" descr="c:\users\administrator\appdata\roaming\360se6\User Data\temp\sy_571659782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44" y="757966"/>
            <a:ext cx="3030537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7" name="AutoShape 11"/>
          <p:cNvSpPr>
            <a:spLocks noChangeArrowheads="1"/>
          </p:cNvSpPr>
          <p:nvPr/>
        </p:nvSpPr>
        <p:spPr bwMode="gray">
          <a:xfrm>
            <a:off x="3883821" y="188640"/>
            <a:ext cx="2663825" cy="508000"/>
          </a:xfrm>
          <a:prstGeom prst="roundRect">
            <a:avLst>
              <a:gd name="adj" fmla="val 50000"/>
            </a:avLst>
          </a:prstGeom>
          <a:solidFill>
            <a:srgbClr val="E3F1E3"/>
          </a:solidFill>
          <a:ln w="38100" algn="ctr">
            <a:solidFill>
              <a:srgbClr val="AAE3FC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简  介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2214005" y="1016734"/>
            <a:ext cx="4860540" cy="24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358775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4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Verdana" panose="020B0604030504040204" pitchFamily="34" charset="0"/>
              </a:rPr>
              <a:t>王洪金：</a:t>
            </a:r>
          </a:p>
          <a:p>
            <a:pPr lvl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100" b="1" dirty="0">
                <a:solidFill>
                  <a:srgbClr val="990033"/>
                </a:solidFill>
                <a:latin typeface="黑体" panose="02010609060101010101" pitchFamily="49" charset="-122"/>
              </a:rPr>
              <a:t>通信工程系教师；</a:t>
            </a:r>
            <a:endParaRPr lang="en-US" altLang="zh-CN" sz="2100" b="1" dirty="0">
              <a:solidFill>
                <a:srgbClr val="990033"/>
              </a:solidFill>
              <a:latin typeface="黑体" panose="02010609060101010101" pitchFamily="49" charset="-122"/>
            </a:endParaRPr>
          </a:p>
          <a:p>
            <a:pPr lvl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100" b="1" dirty="0">
                <a:solidFill>
                  <a:srgbClr val="990033"/>
                </a:solidFill>
                <a:latin typeface="黑体" panose="02010609060101010101" pitchFamily="49" charset="-122"/>
              </a:rPr>
              <a:t>办公地址：计算机大楼</a:t>
            </a:r>
            <a:r>
              <a:rPr lang="en-US" altLang="zh-CN" sz="2100" b="1" dirty="0">
                <a:solidFill>
                  <a:srgbClr val="990033"/>
                </a:solidFill>
                <a:latin typeface="黑体" panose="02010609060101010101" pitchFamily="49" charset="-122"/>
              </a:rPr>
              <a:t>511</a:t>
            </a:r>
            <a:r>
              <a:rPr lang="zh-CN" altLang="en-US" sz="2100" b="1" dirty="0">
                <a:solidFill>
                  <a:srgbClr val="990033"/>
                </a:solidFill>
                <a:latin typeface="黑体" panose="02010609060101010101" pitchFamily="49" charset="-122"/>
              </a:rPr>
              <a:t>；</a:t>
            </a:r>
            <a:endParaRPr lang="en-US" altLang="zh-CN" sz="2100" b="1" dirty="0">
              <a:solidFill>
                <a:srgbClr val="990033"/>
              </a:solidFill>
              <a:latin typeface="黑体" panose="02010609060101010101" pitchFamily="49" charset="-122"/>
            </a:endParaRPr>
          </a:p>
          <a:p>
            <a:pPr lvl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100" b="1" dirty="0">
                <a:solidFill>
                  <a:srgbClr val="990033"/>
                </a:solidFill>
                <a:latin typeface="黑体" panose="02010609060101010101" pitchFamily="49" charset="-122"/>
              </a:rPr>
              <a:t>手机：</a:t>
            </a:r>
            <a:r>
              <a:rPr lang="en-US" altLang="zh-CN" sz="2100" b="1" dirty="0">
                <a:solidFill>
                  <a:srgbClr val="990033"/>
                </a:solidFill>
                <a:latin typeface="黑体" panose="02010609060101010101" pitchFamily="49" charset="-122"/>
              </a:rPr>
              <a:t>                </a:t>
            </a:r>
            <a:r>
              <a:rPr lang="zh-CN" altLang="en-US" sz="2100" b="1" dirty="0">
                <a:solidFill>
                  <a:srgbClr val="990033"/>
                </a:solidFill>
                <a:latin typeface="黑体" panose="02010609060101010101" pitchFamily="49" charset="-122"/>
              </a:rPr>
              <a:t>；</a:t>
            </a:r>
            <a:endParaRPr lang="en-US" altLang="zh-CN" sz="2100" b="1" dirty="0">
              <a:solidFill>
                <a:srgbClr val="990033"/>
              </a:solidFill>
              <a:latin typeface="黑体" panose="02010609060101010101" pitchFamily="49" charset="-122"/>
            </a:endParaRPr>
          </a:p>
          <a:p>
            <a:pPr lvl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100" b="1" dirty="0">
                <a:solidFill>
                  <a:srgbClr val="990033"/>
                </a:solidFill>
                <a:latin typeface="黑体" panose="02010609060101010101" pitchFamily="49" charset="-122"/>
              </a:rPr>
              <a:t>邮箱：</a:t>
            </a:r>
            <a:r>
              <a:rPr lang="en-US" altLang="zh-CN" sz="2100" b="1" dirty="0">
                <a:solidFill>
                  <a:srgbClr val="990033"/>
                </a:solidFill>
                <a:latin typeface="黑体" panose="02010609060101010101" pitchFamily="49" charset="-122"/>
                <a:hlinkClick r:id="rId3"/>
              </a:rPr>
              <a:t>XXXXXXXXX@qq.com</a:t>
            </a:r>
            <a:r>
              <a:rPr lang="zh-CN" altLang="en-US" sz="2100" b="1" dirty="0">
                <a:solidFill>
                  <a:srgbClr val="990033"/>
                </a:solidFill>
                <a:latin typeface="黑体" panose="02010609060101010101" pitchFamily="49" charset="-122"/>
              </a:rPr>
              <a:t>；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14007" y="3782981"/>
            <a:ext cx="5167387" cy="253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358775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Verdana" panose="020B0604030504040204" pitchFamily="34" charset="0"/>
              </a:rPr>
              <a:t>学习</a:t>
            </a:r>
            <a:r>
              <a:rPr lang="en-US" altLang="zh-CN" sz="2400" b="1" dirty="0">
                <a:latin typeface="Verdana" panose="020B0604030504040204" pitchFamily="34" charset="0"/>
              </a:rPr>
              <a:t>QQ</a:t>
            </a:r>
            <a:r>
              <a:rPr lang="zh-CN" altLang="en-US" sz="2400" b="1" dirty="0">
                <a:latin typeface="Verdana" panose="020B0604030504040204" pitchFamily="34" charset="0"/>
              </a:rPr>
              <a:t>群：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群名称：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   号</a:t>
            </a:r>
            <a:r>
              <a:rPr lang="zh-CN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/>
              <a:t>826913936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  <a:buClr>
                <a:srgbClr val="33CC33"/>
              </a:buClr>
              <a:buSzPct val="85000"/>
            </a:pPr>
            <a:r>
              <a:rPr lang="zh-CN" altLang="en-US" sz="2400" b="1" dirty="0">
                <a:latin typeface="宋体" panose="02010600030101010101" pitchFamily="2" charset="-122"/>
              </a:rPr>
              <a:t>若加我好友： 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  <a:buClr>
                <a:srgbClr val="33CC33"/>
              </a:buClr>
              <a:buSzPct val="85000"/>
            </a:pPr>
            <a:r>
              <a:rPr lang="zh-CN" altLang="en-US" sz="2400" b="1" dirty="0">
                <a:latin typeface="宋体" panose="02010600030101010101" pitchFamily="2" charset="-122"/>
              </a:rPr>
              <a:t>问题：我的真实姓名？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  <a:buClr>
                <a:srgbClr val="33CC33"/>
              </a:buClr>
              <a:buSzPct val="85000"/>
            </a:pPr>
            <a:r>
              <a:rPr lang="zh-CN" altLang="en-US" sz="2400" b="1" dirty="0">
                <a:latin typeface="宋体" panose="02010600030101010101" pitchFamily="2" charset="-122"/>
              </a:rPr>
              <a:t>答案：傅里叶变换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557" y="3665013"/>
            <a:ext cx="3204356" cy="31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1844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66133" y="188640"/>
            <a:ext cx="4607494" cy="508000"/>
          </a:xfrm>
          <a:prstGeom prst="roundRect">
            <a:avLst>
              <a:gd name="adj" fmla="val 20545"/>
            </a:avLst>
          </a:prstGeom>
          <a:noFill/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8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73945" y="800708"/>
            <a:ext cx="8856984" cy="586865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dirty="0"/>
              <a:t>2.</a:t>
            </a:r>
            <a:r>
              <a:rPr lang="zh-CN" altLang="en-US" dirty="0"/>
              <a:t>给定一个字符串“</a:t>
            </a:r>
            <a:r>
              <a:rPr lang="en-US" altLang="zh-CN" dirty="0">
                <a:hlinkClick r:id="rId3"/>
              </a:rPr>
              <a:t>www.moe.gov.cn”</a:t>
            </a:r>
            <a:r>
              <a:rPr lang="en-US" altLang="zh-CN" dirty="0"/>
              <a:t>, </a:t>
            </a:r>
            <a:r>
              <a:rPr lang="zh-CN" altLang="en-US" dirty="0"/>
              <a:t>编写程序，实现如下功能：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/>
              <a:t>(a) </a:t>
            </a:r>
            <a:r>
              <a:rPr lang="zh-CN" altLang="en-US" dirty="0"/>
              <a:t>输出第一个字符。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/>
              <a:t>(b) </a:t>
            </a:r>
            <a:r>
              <a:rPr lang="zh-CN" altLang="en-US" dirty="0"/>
              <a:t>输出第三个字符。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/>
              <a:t>(c) </a:t>
            </a:r>
            <a:r>
              <a:rPr lang="zh-CN" altLang="en-US" dirty="0"/>
              <a:t>输出后三个字符。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/>
              <a:t>(d) </a:t>
            </a:r>
            <a:r>
              <a:rPr lang="zh-CN" altLang="en-US" dirty="0"/>
              <a:t>输出字符串的总长度。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/>
              <a:t>(e) </a:t>
            </a:r>
            <a:r>
              <a:rPr lang="zh-CN" altLang="en-US" dirty="0"/>
              <a:t>输出字符’</a:t>
            </a:r>
            <a:r>
              <a:rPr lang="en-US" altLang="zh-CN" dirty="0"/>
              <a:t>o’</a:t>
            </a:r>
            <a:r>
              <a:rPr lang="zh-CN" altLang="en-US" dirty="0"/>
              <a:t>在字符串中第一个位置的索引值</a:t>
            </a:r>
            <a:r>
              <a:rPr lang="en-US" altLang="zh-CN" dirty="0"/>
              <a:t>(</a:t>
            </a:r>
            <a:r>
              <a:rPr lang="zh-CN" altLang="en-US" dirty="0"/>
              <a:t>可使用</a:t>
            </a:r>
            <a:r>
              <a:rPr lang="en-US" altLang="zh-CN" dirty="0"/>
              <a:t>index()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/>
              <a:t>(f) </a:t>
            </a:r>
            <a:r>
              <a:rPr lang="zh-CN" altLang="en-US" dirty="0"/>
              <a:t>输出字符’</a:t>
            </a:r>
            <a:r>
              <a:rPr lang="en-US" altLang="zh-CN" dirty="0"/>
              <a:t>o’</a:t>
            </a:r>
            <a:r>
              <a:rPr lang="zh-CN" altLang="en-US" dirty="0"/>
              <a:t>出现的总次数（可使用</a:t>
            </a:r>
            <a:r>
              <a:rPr lang="en-US" altLang="zh-CN" dirty="0"/>
              <a:t>count()</a:t>
            </a:r>
            <a:r>
              <a:rPr lang="zh-CN" altLang="en-US" dirty="0"/>
              <a:t>方法）。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/>
              <a:t>(g) </a:t>
            </a:r>
            <a:r>
              <a:rPr lang="zh-CN" altLang="en-US" dirty="0"/>
              <a:t>将字符串中所有的”</a:t>
            </a:r>
            <a:r>
              <a:rPr lang="en-US" altLang="zh-CN" dirty="0"/>
              <a:t>.”</a:t>
            </a:r>
            <a:r>
              <a:rPr lang="zh-CN" altLang="en-US" dirty="0"/>
              <a:t>替换成”</a:t>
            </a:r>
            <a:r>
              <a:rPr lang="en-US" altLang="zh-CN" dirty="0"/>
              <a:t>-”</a:t>
            </a:r>
            <a:r>
              <a:rPr lang="zh-CN" altLang="en-US" dirty="0"/>
              <a:t>并输出。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/>
              <a:t>(h) </a:t>
            </a:r>
            <a:r>
              <a:rPr lang="zh-CN" altLang="en-US" dirty="0"/>
              <a:t>将字符串中所有的字母全部替换为大写字母并输出。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删除字符串中的标点符号，把字符串拆分为四个字符串。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/>
              <a:t>(g) </a:t>
            </a:r>
            <a:r>
              <a:rPr lang="zh-CN" altLang="en-US" dirty="0"/>
              <a:t>经过上述操作之后，再次输出该字符串，观察字符串有没有变化，</a:t>
            </a:r>
            <a:endParaRPr lang="en-US" altLang="en-US" sz="20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426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66133" y="188640"/>
            <a:ext cx="4607494" cy="508000"/>
          </a:xfrm>
          <a:prstGeom prst="roundRect">
            <a:avLst>
              <a:gd name="adj" fmla="val 20545"/>
            </a:avLst>
          </a:prstGeom>
          <a:noFill/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8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73945" y="800708"/>
            <a:ext cx="8856984" cy="432048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给定一个字符串“</a:t>
            </a:r>
            <a:r>
              <a:rPr lang="en-US" altLang="zh-CN" sz="2000" dirty="0">
                <a:hlinkClick r:id="rId3"/>
              </a:rPr>
              <a:t>www.moe.gov.cn”</a:t>
            </a:r>
            <a:r>
              <a:rPr lang="en-US" altLang="zh-CN" sz="2000" dirty="0"/>
              <a:t>, </a:t>
            </a:r>
            <a:r>
              <a:rPr lang="zh-CN" altLang="en-US" sz="2000" dirty="0"/>
              <a:t>编写程序，实现如下功能：</a:t>
            </a:r>
            <a:br>
              <a:rPr lang="zh-CN" altLang="en-US" sz="2000" dirty="0"/>
            </a:br>
            <a:r>
              <a:rPr lang="en-US" altLang="zh-CN" sz="2000" dirty="0"/>
              <a:t>(a) </a:t>
            </a:r>
            <a:r>
              <a:rPr lang="zh-CN" altLang="en-US" sz="2000" dirty="0"/>
              <a:t>输出第一个字符。</a:t>
            </a:r>
            <a:br>
              <a:rPr lang="zh-CN" altLang="en-US" sz="2000" dirty="0"/>
            </a:br>
            <a:r>
              <a:rPr lang="en-US" altLang="zh-CN" sz="2000" dirty="0"/>
              <a:t>(b) </a:t>
            </a:r>
            <a:r>
              <a:rPr lang="zh-CN" altLang="en-US" sz="2000" dirty="0"/>
              <a:t>输出第三个字符。</a:t>
            </a:r>
            <a:br>
              <a:rPr lang="zh-CN" altLang="en-US" sz="2000" dirty="0"/>
            </a:br>
            <a:r>
              <a:rPr lang="en-US" altLang="zh-CN" sz="2000" dirty="0"/>
              <a:t>(c) </a:t>
            </a:r>
            <a:r>
              <a:rPr lang="zh-CN" altLang="en-US" sz="2000" dirty="0"/>
              <a:t>输出后三个字符。</a:t>
            </a:r>
            <a:br>
              <a:rPr lang="zh-CN" altLang="en-US" sz="2000" dirty="0"/>
            </a:br>
            <a:r>
              <a:rPr lang="en-US" altLang="zh-CN" sz="2000" dirty="0"/>
              <a:t>(d) </a:t>
            </a:r>
            <a:r>
              <a:rPr lang="zh-CN" altLang="en-US" sz="2000" dirty="0"/>
              <a:t>输出字符串的总长度。</a:t>
            </a:r>
            <a:br>
              <a:rPr lang="zh-CN" altLang="en-US" sz="2000" dirty="0"/>
            </a:br>
            <a:r>
              <a:rPr lang="en-US" altLang="zh-CN" sz="2000" dirty="0"/>
              <a:t>(e) </a:t>
            </a:r>
            <a:r>
              <a:rPr lang="zh-CN" altLang="en-US" sz="2000" dirty="0"/>
              <a:t>输出字符’</a:t>
            </a:r>
            <a:r>
              <a:rPr lang="en-US" altLang="zh-CN" sz="2000" dirty="0"/>
              <a:t>o’</a:t>
            </a:r>
            <a:r>
              <a:rPr lang="zh-CN" altLang="en-US" sz="2000" dirty="0"/>
              <a:t>在字符串中第一个位置的索引值</a:t>
            </a:r>
            <a:r>
              <a:rPr lang="en-US" altLang="zh-CN" sz="2000" dirty="0"/>
              <a:t>(</a:t>
            </a:r>
            <a:r>
              <a:rPr lang="zh-CN" altLang="en-US" sz="2000" dirty="0"/>
              <a:t>可使用</a:t>
            </a:r>
            <a:r>
              <a:rPr lang="en-US" altLang="zh-CN" sz="2000" dirty="0"/>
              <a:t>index()</a:t>
            </a:r>
            <a:r>
              <a:rPr lang="zh-CN" altLang="en-US" sz="2000" dirty="0"/>
              <a:t>方法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en-US" altLang="zh-CN" sz="2000" dirty="0"/>
              <a:t>(f) </a:t>
            </a:r>
            <a:r>
              <a:rPr lang="zh-CN" altLang="en-US" sz="2000" dirty="0"/>
              <a:t>输出字符’</a:t>
            </a:r>
            <a:r>
              <a:rPr lang="en-US" altLang="zh-CN" sz="2000" dirty="0"/>
              <a:t>o’</a:t>
            </a:r>
            <a:r>
              <a:rPr lang="zh-CN" altLang="en-US" sz="2000" dirty="0"/>
              <a:t>出现的总次数（可使用</a:t>
            </a:r>
            <a:r>
              <a:rPr lang="en-US" altLang="zh-CN" sz="2000" dirty="0"/>
              <a:t>count()</a:t>
            </a:r>
            <a:r>
              <a:rPr lang="zh-CN" altLang="en-US" sz="2000" dirty="0"/>
              <a:t>方法）。</a:t>
            </a:r>
            <a:br>
              <a:rPr lang="zh-CN" altLang="en-US" sz="2000" dirty="0"/>
            </a:br>
            <a:r>
              <a:rPr lang="en-US" altLang="zh-CN" sz="2000" dirty="0"/>
              <a:t>(g) </a:t>
            </a:r>
            <a:r>
              <a:rPr lang="zh-CN" altLang="en-US" sz="2000" dirty="0"/>
              <a:t>将字符串中所有的”</a:t>
            </a:r>
            <a:r>
              <a:rPr lang="en-US" altLang="zh-CN" sz="2000" dirty="0"/>
              <a:t>.”</a:t>
            </a:r>
            <a:r>
              <a:rPr lang="zh-CN" altLang="en-US" sz="2000" dirty="0"/>
              <a:t>替换成”</a:t>
            </a:r>
            <a:r>
              <a:rPr lang="en-US" altLang="zh-CN" sz="2000" dirty="0"/>
              <a:t>-”</a:t>
            </a:r>
            <a:r>
              <a:rPr lang="zh-CN" altLang="en-US" sz="2000" dirty="0"/>
              <a:t>并输出。</a:t>
            </a:r>
            <a:br>
              <a:rPr lang="zh-CN" altLang="en-US" sz="2000" dirty="0"/>
            </a:br>
            <a:r>
              <a:rPr lang="en-US" altLang="zh-CN" sz="2000" dirty="0"/>
              <a:t>(h) </a:t>
            </a:r>
            <a:r>
              <a:rPr lang="zh-CN" altLang="en-US" sz="2000" dirty="0"/>
              <a:t>将字符串中所有的字母全部替换为大写字母并输出。</a:t>
            </a:r>
            <a:br>
              <a:rPr lang="zh-CN" altLang="en-US" sz="2000" dirty="0"/>
            </a:b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r>
              <a:rPr lang="zh-CN" altLang="en-US" sz="2000" dirty="0"/>
              <a:t>删除字符串中的标点符号，把字符串拆分为四个字符串。</a:t>
            </a:r>
            <a:br>
              <a:rPr lang="zh-CN" altLang="en-US" sz="2000" dirty="0"/>
            </a:br>
            <a:r>
              <a:rPr lang="en-US" altLang="zh-CN" sz="2000" dirty="0"/>
              <a:t>(g) </a:t>
            </a:r>
            <a:r>
              <a:rPr lang="zh-CN" altLang="en-US" sz="2000" dirty="0"/>
              <a:t>经过上述操作之后，再次输出该字符串，观察字符串有没有变化，</a:t>
            </a:r>
            <a:endParaRPr lang="en-US" altLang="en-US" sz="20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99A14A2-02F4-46C5-8CF2-ACA58725ECD9}"/>
              </a:ext>
            </a:extLst>
          </p:cNvPr>
          <p:cNvSpPr/>
          <p:nvPr/>
        </p:nvSpPr>
        <p:spPr>
          <a:xfrm>
            <a:off x="7254565" y="1232756"/>
            <a:ext cx="3276364" cy="4154984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s = </a:t>
            </a:r>
            <a:r>
              <a:rPr lang="en-US" altLang="zh-CN" sz="2400" dirty="0">
                <a:hlinkClick r:id="rId4"/>
              </a:rPr>
              <a:t>www.moe.gov.cn</a:t>
            </a:r>
            <a:endParaRPr lang="en-US" altLang="zh-CN" sz="2400" dirty="0"/>
          </a:p>
          <a:p>
            <a:r>
              <a:rPr lang="en-US" altLang="zh-CN" sz="2400" dirty="0"/>
              <a:t>s[0]</a:t>
            </a:r>
          </a:p>
          <a:p>
            <a:r>
              <a:rPr lang="en-US" altLang="zh-CN" sz="2400" dirty="0"/>
              <a:t>s[2]</a:t>
            </a:r>
          </a:p>
          <a:p>
            <a:r>
              <a:rPr lang="en-US" altLang="zh-CN" sz="2400" dirty="0"/>
              <a:t>s[-3:]</a:t>
            </a:r>
          </a:p>
          <a:p>
            <a:r>
              <a:rPr lang="en-US" altLang="zh-CN" sz="2400" dirty="0" err="1"/>
              <a:t>len</a:t>
            </a:r>
            <a:r>
              <a:rPr lang="en-US" altLang="zh-CN" sz="2400" dirty="0"/>
              <a:t>(s)</a:t>
            </a:r>
          </a:p>
          <a:p>
            <a:r>
              <a:rPr lang="en-US" altLang="zh-CN" sz="2400" dirty="0" err="1"/>
              <a:t>s.index</a:t>
            </a:r>
            <a:r>
              <a:rPr lang="en-US" altLang="zh-CN" sz="2400" dirty="0"/>
              <a:t>('o')</a:t>
            </a:r>
          </a:p>
          <a:p>
            <a:r>
              <a:rPr lang="en-US" altLang="zh-CN" sz="2400" dirty="0" err="1"/>
              <a:t>s.count</a:t>
            </a:r>
            <a:r>
              <a:rPr lang="en-US" altLang="zh-CN" sz="2400" dirty="0"/>
              <a:t>('o’)</a:t>
            </a:r>
          </a:p>
          <a:p>
            <a:r>
              <a:rPr lang="en-US" altLang="zh-CN" sz="2400" dirty="0" err="1"/>
              <a:t>s.replace</a:t>
            </a:r>
            <a:r>
              <a:rPr lang="en-US" altLang="zh-CN" sz="2400" dirty="0"/>
              <a:t>('.', '-')</a:t>
            </a:r>
          </a:p>
          <a:p>
            <a:r>
              <a:rPr lang="en-US" altLang="zh-CN" sz="2400" dirty="0" err="1"/>
              <a:t>s.upper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s.split</a:t>
            </a:r>
            <a:r>
              <a:rPr lang="en-US" altLang="zh-CN" sz="2400" dirty="0"/>
              <a:t>('.')</a:t>
            </a:r>
          </a:p>
          <a:p>
            <a:r>
              <a:rPr lang="en-US" altLang="zh-CN" sz="2400" dirty="0"/>
              <a:t>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86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105" y="1098825"/>
            <a:ext cx="5940660" cy="99802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1. </a:t>
            </a:r>
            <a:r>
              <a:rPr lang="zh-CN" altLang="en-US" dirty="0">
                <a:latin typeface="Comic Sans MS" panose="030F0702030302020204" pitchFamily="66" charset="0"/>
              </a:rPr>
              <a:t>简单介绍了</a:t>
            </a:r>
            <a:r>
              <a:rPr lang="en-US" altLang="zh-CN" dirty="0">
                <a:latin typeface="Comic Sans MS" panose="030F0702030302020204" pitchFamily="66" charset="0"/>
              </a:rPr>
              <a:t>Python</a:t>
            </a:r>
            <a:r>
              <a:rPr lang="zh-CN" altLang="en-US" dirty="0">
                <a:latin typeface="Comic Sans MS" panose="030F0702030302020204" pitchFamily="66" charset="0"/>
              </a:rPr>
              <a:t>语言优缺点、特性；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2. Python with Eclipse</a:t>
            </a:r>
            <a:r>
              <a:rPr lang="zh-CN" altLang="en-US" dirty="0">
                <a:latin typeface="Comic Sans MS" panose="030F0702030302020204" pitchFamily="66" charset="0"/>
              </a:rPr>
              <a:t>的安装；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3906193" y="188640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本课小结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12901" y="3789042"/>
            <a:ext cx="5940660" cy="99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4000"/>
              </a:lnSpc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．简介</a:t>
            </a:r>
            <a:r>
              <a:rPr lang="en-US" altLang="zh-CN" dirty="0"/>
              <a:t>Python</a:t>
            </a:r>
            <a:r>
              <a:rPr lang="zh-CN" altLang="en-US" dirty="0"/>
              <a:t>语言的语法知识，包括：书写规则、命名规则、变量数值字符串及转换、运算等；</a:t>
            </a:r>
            <a:endParaRPr lang="en-US" altLang="zh-CN" dirty="0"/>
          </a:p>
          <a:p>
            <a:pPr>
              <a:lnSpc>
                <a:spcPct val="124000"/>
              </a:lnSpc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．简介</a:t>
            </a:r>
            <a:r>
              <a:rPr lang="en-US" altLang="zh-CN" dirty="0"/>
              <a:t>Python</a:t>
            </a:r>
            <a:r>
              <a:rPr lang="zh-CN" altLang="en-US" dirty="0"/>
              <a:t>语言的输入输出方法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kern="0" dirty="0">
              <a:latin typeface="Comic Sans MS" panose="030F0702030302020204" pitchFamily="66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004989" y="2950865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下课内容</a:t>
            </a:r>
          </a:p>
        </p:txBody>
      </p:sp>
    </p:spTree>
    <p:extLst>
      <p:ext uri="{BB962C8B-B14F-4D97-AF65-F5344CB8AC3E}">
        <p14:creationId xmlns:p14="http://schemas.microsoft.com/office/powerpoint/2010/main" val="1565801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2144" y="2625727"/>
            <a:ext cx="7488238" cy="2105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9600">
                <a:latin typeface="Comic Sans MS" panose="030F0702030302020204" pitchFamily="66" charset="0"/>
              </a:rPr>
              <a:t> </a:t>
            </a:r>
            <a:r>
              <a:rPr lang="en-US" altLang="zh-CN" sz="9600">
                <a:latin typeface="Comic Sans MS" panose="030F07020303020202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06178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4.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语言的语法参考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69989" y="872716"/>
            <a:ext cx="64551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Python Tutorial(Python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教程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2614785" y="1376772"/>
            <a:ext cx="54681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https://docs.python.org/3/tutorial/index.html</a:t>
            </a:r>
          </a:p>
        </p:txBody>
      </p:sp>
      <p:sp>
        <p:nvSpPr>
          <p:cNvPr id="4" name="矩形 3"/>
          <p:cNvSpPr/>
          <p:nvPr/>
        </p:nvSpPr>
        <p:spPr>
          <a:xfrm>
            <a:off x="2610049" y="1700808"/>
            <a:ext cx="61557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https://docs.python.org/zh-cn/3/tutorial/index.html</a:t>
            </a:r>
          </a:p>
        </p:txBody>
      </p:sp>
      <p:sp>
        <p:nvSpPr>
          <p:cNvPr id="6" name="矩形 5"/>
          <p:cNvSpPr/>
          <p:nvPr/>
        </p:nvSpPr>
        <p:spPr>
          <a:xfrm>
            <a:off x="2123505" y="2132858"/>
            <a:ext cx="6976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Python Standard Library(Python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标准库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2652076" y="2564904"/>
            <a:ext cx="64376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https://docs.python.org/3/library/index.html#library-index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57441" y="4659219"/>
            <a:ext cx="7149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Extending and Embedding the Python Interpreter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扩展和嵌入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解释器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矩形 20"/>
          <p:cNvSpPr/>
          <p:nvPr/>
        </p:nvSpPr>
        <p:spPr>
          <a:xfrm>
            <a:off x="2735341" y="5502714"/>
            <a:ext cx="6058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https://docs.python.org/3/extending/index.html#extending-index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39153" y="3201313"/>
            <a:ext cx="7743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Python Language Reference(Python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语言参考手册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矩形 22"/>
          <p:cNvSpPr/>
          <p:nvPr/>
        </p:nvSpPr>
        <p:spPr>
          <a:xfrm>
            <a:off x="2646055" y="2879138"/>
            <a:ext cx="6540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https://docs.python.org/zh-cn/3/library/index.html#library-index</a:t>
            </a:r>
          </a:p>
        </p:txBody>
      </p:sp>
      <p:sp>
        <p:nvSpPr>
          <p:cNvPr id="16" name="矩形 15"/>
          <p:cNvSpPr/>
          <p:nvPr/>
        </p:nvSpPr>
        <p:spPr>
          <a:xfrm>
            <a:off x="2744703" y="5862754"/>
            <a:ext cx="6454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60000"/>
                    <a:lumOff val="40000"/>
                  </a:schemeClr>
                </a:solidFill>
              </a:rPr>
              <a:t>https://docs.python.org/zh-cn/3/extending/index.html#extending-index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7025" y="4102269"/>
            <a:ext cx="6439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https://docs.python.org/zh-cn/3/reference/index.html#reference-index</a:t>
            </a:r>
          </a:p>
        </p:txBody>
      </p:sp>
      <p:sp>
        <p:nvSpPr>
          <p:cNvPr id="20" name="矩形 19"/>
          <p:cNvSpPr/>
          <p:nvPr/>
        </p:nvSpPr>
        <p:spPr>
          <a:xfrm>
            <a:off x="2687025" y="3739158"/>
            <a:ext cx="6439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https://docs.python.org/3/reference/index.html#reference-index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324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标题 3"/>
          <p:cNvSpPr>
            <a:spLocks noGrp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4580" name="内容占位符 4"/>
          <p:cNvSpPr>
            <a:spLocks noGrp="1"/>
          </p:cNvSpPr>
          <p:nvPr>
            <p:ph idx="1"/>
          </p:nvPr>
        </p:nvSpPr>
        <p:spPr>
          <a:xfrm flipV="1">
            <a:off x="1912144" y="790575"/>
            <a:ext cx="7615238" cy="460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3883821" y="188640"/>
            <a:ext cx="2663825" cy="508000"/>
          </a:xfrm>
          <a:prstGeom prst="roundRect">
            <a:avLst>
              <a:gd name="adj" fmla="val 50000"/>
            </a:avLst>
          </a:prstGeom>
          <a:solidFill>
            <a:srgbClr val="E3F1E3"/>
          </a:solidFill>
          <a:ln w="38100" algn="ctr">
            <a:solidFill>
              <a:srgbClr val="AAE3FC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简  介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53965" y="813594"/>
            <a:ext cx="7448550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defTabSz="957263">
              <a:lnSpc>
                <a:spcPct val="110000"/>
              </a:lnSpc>
              <a:spcBef>
                <a:spcPts val="9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400" b="1" dirty="0">
                <a:latin typeface="Verdana" pitchFamily="34" charset="0"/>
                <a:ea typeface="黑体" pitchFamily="2" charset="-122"/>
              </a:rPr>
              <a:t>本课程主要目标</a:t>
            </a:r>
            <a:r>
              <a:rPr lang="en-US" altLang="zh-CN" sz="2400" b="1" dirty="0">
                <a:latin typeface="Verdana" pitchFamily="34" charset="0"/>
                <a:ea typeface="黑体" pitchFamily="2" charset="-122"/>
              </a:rPr>
              <a:t>(</a:t>
            </a:r>
            <a:r>
              <a:rPr lang="zh-CN" altLang="en-US" sz="2400" b="1" dirty="0">
                <a:latin typeface="Verdana" pitchFamily="34" charset="0"/>
                <a:ea typeface="黑体" pitchFamily="2" charset="-122"/>
              </a:rPr>
              <a:t>学期末</a:t>
            </a:r>
            <a:r>
              <a:rPr lang="en-US" altLang="zh-CN" sz="2400" b="1" dirty="0">
                <a:latin typeface="Verdana" pitchFamily="34" charset="0"/>
                <a:ea typeface="黑体" pitchFamily="2" charset="-122"/>
              </a:rPr>
              <a:t>)</a:t>
            </a:r>
            <a:r>
              <a:rPr lang="zh-CN" altLang="en-US" sz="2400" b="1" dirty="0">
                <a:latin typeface="Verdana" pitchFamily="34" charset="0"/>
                <a:ea typeface="黑体" pitchFamily="2" charset="-122"/>
              </a:rPr>
              <a:t>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86585" y="1232756"/>
            <a:ext cx="1046609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b="1" dirty="0">
                <a:solidFill>
                  <a:srgbClr val="FF0000"/>
                </a:solidFill>
              </a:rPr>
              <a:t>目标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zh-CN" altLang="zh-CN" sz="1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18061" y="1246644"/>
            <a:ext cx="6948772" cy="105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dirty="0">
                <a:solidFill>
                  <a:srgbClr val="0000FF"/>
                </a:solidFill>
              </a:rPr>
              <a:t>了解程序设计语言的功能，了解程序语言的发展历史和现状，对科学发展观有进一步的认识，能够理解精益求精的大国工匠精神，懂得科技报国的家国情怀和使命担当的意义。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18061" y="2240870"/>
            <a:ext cx="6948772" cy="105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dirty="0">
                <a:solidFill>
                  <a:schemeClr val="tx2">
                    <a:lumMod val="50000"/>
                  </a:schemeClr>
                </a:solidFill>
              </a:rPr>
              <a:t>掌握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zh-CN" altLang="zh-CN" sz="1800" dirty="0">
                <a:solidFill>
                  <a:schemeClr val="tx2">
                    <a:lumMod val="50000"/>
                  </a:schemeClr>
                </a:solidFill>
              </a:rPr>
              <a:t>语言的标识符、变量、输入输出、数据类型等基本语法，掌握列表、字典等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zh-CN" altLang="zh-CN" sz="1800" dirty="0">
                <a:solidFill>
                  <a:schemeClr val="tx2">
                    <a:lumMod val="50000"/>
                  </a:schemeClr>
                </a:solidFill>
              </a:rPr>
              <a:t>中的基本数据结构，树立正确的技能观，努力提高自己的职业技能，为社会和人民造福，绝不能利用自己的持能去做违法犯罪之事：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786585" y="2240868"/>
            <a:ext cx="1046609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b="1" dirty="0">
                <a:solidFill>
                  <a:srgbClr val="FF0000"/>
                </a:solidFill>
              </a:rPr>
              <a:t>目标</a:t>
            </a:r>
            <a:r>
              <a:rPr lang="en-US" altLang="zh-CN" sz="1800" b="1" dirty="0">
                <a:solidFill>
                  <a:srgbClr val="FF0000"/>
                </a:solidFill>
              </a:rPr>
              <a:t>2</a:t>
            </a:r>
            <a:r>
              <a:rPr lang="zh-CN" altLang="zh-CN" sz="1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786585" y="3570983"/>
            <a:ext cx="1046609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b="1" dirty="0">
                <a:solidFill>
                  <a:srgbClr val="FF0000"/>
                </a:solidFill>
              </a:rPr>
              <a:t>目标</a:t>
            </a:r>
            <a:r>
              <a:rPr lang="en-US" altLang="zh-CN" sz="1800" b="1" dirty="0">
                <a:solidFill>
                  <a:srgbClr val="FF0000"/>
                </a:solidFill>
              </a:rPr>
              <a:t>3</a:t>
            </a:r>
            <a:r>
              <a:rPr lang="zh-CN" altLang="zh-CN" sz="1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718061" y="3537014"/>
            <a:ext cx="6948772" cy="105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dirty="0">
                <a:solidFill>
                  <a:srgbClr val="0000FF"/>
                </a:solidFill>
              </a:rPr>
              <a:t>掌握程序编写的基本结构及流程控制实现，掌握</a:t>
            </a:r>
            <a:r>
              <a:rPr lang="en-US" altLang="zh-CN" sz="1800" dirty="0">
                <a:solidFill>
                  <a:srgbClr val="0000FF"/>
                </a:solidFill>
              </a:rPr>
              <a:t>python</a:t>
            </a:r>
            <a:r>
              <a:rPr lang="zh-CN" altLang="zh-CN" sz="1800" dirty="0">
                <a:solidFill>
                  <a:srgbClr val="0000FF"/>
                </a:solidFill>
              </a:rPr>
              <a:t>语言中函数的定义及使用。通过介绍软件公司</a:t>
            </a:r>
            <a:r>
              <a:rPr lang="en-US" altLang="zh-CN" sz="1800" dirty="0">
                <a:solidFill>
                  <a:srgbClr val="0000FF"/>
                </a:solidFill>
              </a:rPr>
              <a:t>Python</a:t>
            </a:r>
            <a:r>
              <a:rPr lang="zh-CN" altLang="zh-CN" sz="1800" dirty="0">
                <a:solidFill>
                  <a:srgbClr val="0000FF"/>
                </a:solidFill>
              </a:rPr>
              <a:t>工程师的招聘条件，让学生了解</a:t>
            </a:r>
            <a:r>
              <a:rPr lang="en-US" altLang="zh-CN" sz="1800" dirty="0">
                <a:solidFill>
                  <a:srgbClr val="0000FF"/>
                </a:solidFill>
              </a:rPr>
              <a:t> Python</a:t>
            </a:r>
            <a:r>
              <a:rPr lang="zh-CN" altLang="zh-CN" sz="1800" dirty="0">
                <a:solidFill>
                  <a:srgbClr val="0000FF"/>
                </a:solidFill>
              </a:rPr>
              <a:t>程序开发规范的重要性</a:t>
            </a:r>
            <a:r>
              <a:rPr lang="en-US" altLang="zh-CN" sz="1800" dirty="0">
                <a:solidFill>
                  <a:srgbClr val="0000FF"/>
                </a:solidFill>
              </a:rPr>
              <a:t>,</a:t>
            </a:r>
            <a:r>
              <a:rPr lang="zh-CN" altLang="zh-CN" sz="1800" dirty="0">
                <a:solidFill>
                  <a:srgbClr val="0000FF"/>
                </a:solidFill>
              </a:rPr>
              <a:t>培养学生的职业素质和道德规范；通过软件行业规划解析，培养学生软件工匠精神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782877" y="4920769"/>
            <a:ext cx="1046609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b="1" dirty="0">
                <a:solidFill>
                  <a:srgbClr val="FF0000"/>
                </a:solidFill>
              </a:rPr>
              <a:t>目标</a:t>
            </a:r>
            <a:r>
              <a:rPr lang="en-US" altLang="zh-CN" sz="1800" b="1" dirty="0">
                <a:solidFill>
                  <a:srgbClr val="FF0000"/>
                </a:solidFill>
              </a:rPr>
              <a:t>4</a:t>
            </a:r>
            <a:r>
              <a:rPr lang="zh-CN" altLang="zh-CN" sz="1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714353" y="4886799"/>
            <a:ext cx="6948772" cy="77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dirty="0">
                <a:solidFill>
                  <a:schemeClr val="tx2">
                    <a:lumMod val="50000"/>
                  </a:schemeClr>
                </a:solidFill>
              </a:rPr>
              <a:t>掌握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zh-CN" altLang="zh-CN" sz="1800" dirty="0">
                <a:solidFill>
                  <a:schemeClr val="tx2">
                    <a:lumMod val="50000"/>
                  </a:schemeClr>
                </a:solidFill>
              </a:rPr>
              <a:t>中的文件使用和异常处理。理解全局观的重要性，培养大局意识。以往届学生毕业设计的案例，引出大局观的重要性。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779937" y="5549245"/>
            <a:ext cx="1046609" cy="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zh-CN" sz="1800" b="1" dirty="0">
                <a:solidFill>
                  <a:srgbClr val="FF0000"/>
                </a:solidFill>
              </a:rPr>
              <a:t>目标</a:t>
            </a:r>
            <a:r>
              <a:rPr lang="en-US" altLang="zh-CN" sz="1800" b="1" dirty="0">
                <a:solidFill>
                  <a:srgbClr val="FF0000"/>
                </a:solidFill>
              </a:rPr>
              <a:t>5</a:t>
            </a:r>
            <a:r>
              <a:rPr lang="zh-CN" altLang="zh-CN" sz="1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714353" y="5553236"/>
            <a:ext cx="6948772" cy="77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zh-CN" sz="1800" dirty="0">
                <a:solidFill>
                  <a:srgbClr val="0000FF"/>
                </a:solidFill>
              </a:rPr>
              <a:t>掌握</a:t>
            </a:r>
            <a:r>
              <a:rPr lang="zh-CN" altLang="en-US" sz="1800" dirty="0">
                <a:solidFill>
                  <a:srgbClr val="0000FF"/>
                </a:solidFill>
              </a:rPr>
              <a:t>使用</a:t>
            </a:r>
            <a:r>
              <a:rPr lang="zh-CN" altLang="en-US" sz="1800" dirty="0"/>
              <a:t>第三方库</a:t>
            </a:r>
            <a:r>
              <a:rPr lang="en-US" altLang="zh-CN" sz="1800" dirty="0" err="1"/>
              <a:t>Pygame</a:t>
            </a:r>
            <a:r>
              <a:rPr lang="zh-CN" altLang="en-US" sz="1800" dirty="0"/>
              <a:t>包来开发一款</a:t>
            </a:r>
            <a:r>
              <a:rPr lang="en-US" altLang="zh-CN" sz="1800" dirty="0"/>
              <a:t>2D</a:t>
            </a:r>
            <a:r>
              <a:rPr lang="zh-CN" altLang="en-US" sz="1800" dirty="0"/>
              <a:t>游戏，</a:t>
            </a:r>
            <a:r>
              <a:rPr lang="zh-CN" altLang="zh-CN" sz="1800" dirty="0">
                <a:solidFill>
                  <a:srgbClr val="0000FF"/>
                </a:solidFill>
              </a:rPr>
              <a:t>懂得如何获取和使用第三方库</a:t>
            </a:r>
            <a:r>
              <a:rPr lang="zh-CN" altLang="en-US" sz="1800" dirty="0">
                <a:solidFill>
                  <a:srgbClr val="0000FF"/>
                </a:solidFill>
              </a:rPr>
              <a:t>。</a:t>
            </a:r>
            <a:r>
              <a:rPr lang="zh-CN" altLang="zh-CN" sz="1800" dirty="0">
                <a:solidFill>
                  <a:srgbClr val="0000FF"/>
                </a:solidFill>
              </a:rPr>
              <a:t>能够理解探索未知、追求真理、勇攀科学高峰的责任感和使命感。</a:t>
            </a:r>
          </a:p>
        </p:txBody>
      </p:sp>
    </p:spTree>
    <p:extLst>
      <p:ext uri="{BB962C8B-B14F-4D97-AF65-F5344CB8AC3E}">
        <p14:creationId xmlns:p14="http://schemas.microsoft.com/office/powerpoint/2010/main" val="37664282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3654166" y="3649084"/>
            <a:ext cx="2916324" cy="536000"/>
          </a:xfrm>
          <a:prstGeom prst="roundRect">
            <a:avLst/>
          </a:prstGeom>
          <a:solidFill>
            <a:srgbClr val="CCFF66"/>
          </a:solidFill>
          <a:ln w="5715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310349" y="2204864"/>
            <a:ext cx="2016224" cy="536000"/>
          </a:xfrm>
          <a:prstGeom prst="roundRect">
            <a:avLst/>
          </a:prstGeom>
          <a:solidFill>
            <a:srgbClr val="FFFF00"/>
          </a:solidFill>
          <a:ln w="57150" cap="flat" cmpd="sng" algn="ctr">
            <a:solidFill>
              <a:srgbClr val="FF2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0482" name="Rectangle 7"/>
          <p:cNvSpPr>
            <a:spLocks noChangeArrowheads="1"/>
          </p:cNvSpPr>
          <p:nvPr/>
        </p:nvSpPr>
        <p:spPr bwMode="auto">
          <a:xfrm>
            <a:off x="2898081" y="800708"/>
            <a:ext cx="666074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358775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96975" indent="-239713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Verdana" panose="020B0604030504040204" pitchFamily="34" charset="0"/>
              </a:rPr>
              <a:t>课程简况：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660033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663300"/>
                </a:solidFill>
                <a:ea typeface="楷体_GB2312" pitchFamily="49" charset="-122"/>
              </a:rPr>
              <a:t>课程地位</a:t>
            </a:r>
            <a:r>
              <a:rPr lang="en-US" altLang="zh-CN" sz="2400" b="1" dirty="0">
                <a:solidFill>
                  <a:srgbClr val="663300"/>
                </a:solidFill>
                <a:ea typeface="楷体_GB2312" pitchFamily="49" charset="-122"/>
              </a:rPr>
              <a:t>: 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ea typeface="楷体_GB2312" pitchFamily="49" charset="-122"/>
              </a:rPr>
              <a:t>专业基础课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ea typeface="楷体_GB2312" pitchFamily="49" charset="-122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rgbClr val="006600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663300"/>
                </a:solidFill>
              </a:rPr>
              <a:t>课程性质：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选修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996633"/>
                </a:solidFill>
              </a:rPr>
              <a:t> </a:t>
            </a:r>
            <a:r>
              <a:rPr lang="zh-CN" altLang="en-US" sz="2400" dirty="0">
                <a:solidFill>
                  <a:srgbClr val="663300"/>
                </a:solidFill>
              </a:rPr>
              <a:t>适用专业：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自主研学课程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660033"/>
                </a:solidFill>
                <a:ea typeface="楷体_GB2312" pitchFamily="49" charset="-122"/>
              </a:rPr>
              <a:t> 前期基础</a:t>
            </a:r>
            <a:r>
              <a:rPr lang="en-US" altLang="zh-CN" sz="2400" b="1" dirty="0">
                <a:solidFill>
                  <a:srgbClr val="660033"/>
                </a:solidFill>
                <a:ea typeface="楷体_GB2312" pitchFamily="49" charset="-122"/>
              </a:rPr>
              <a:t>:  </a:t>
            </a:r>
            <a:r>
              <a:rPr lang="zh-CN" altLang="zh-CN" sz="2400" dirty="0"/>
              <a:t>程序设计基础</a:t>
            </a:r>
            <a:endParaRPr lang="en-US" altLang="zh-CN" sz="2400" b="1" dirty="0">
              <a:solidFill>
                <a:srgbClr val="660033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Verdana" panose="020B0604030504040204" pitchFamily="34" charset="0"/>
              </a:rPr>
              <a:t>课程安排：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996633"/>
                </a:solidFill>
                <a:latin typeface="Verdana" panose="020B0604030504040204" pitchFamily="34" charset="0"/>
              </a:rPr>
              <a:t>理论课时：</a:t>
            </a:r>
            <a:r>
              <a:rPr lang="en-US" altLang="zh-CN" sz="2400" b="1" dirty="0">
                <a:solidFill>
                  <a:srgbClr val="996633"/>
                </a:solidFill>
                <a:latin typeface="Verdana" panose="020B0604030504040204" pitchFamily="34" charset="0"/>
              </a:rPr>
              <a:t>24</a:t>
            </a:r>
            <a:r>
              <a:rPr lang="zh-CN" altLang="en-US" sz="2400" b="1" dirty="0">
                <a:solidFill>
                  <a:srgbClr val="996633"/>
                </a:solidFill>
                <a:latin typeface="Verdana" panose="020B0604030504040204" pitchFamily="34" charset="0"/>
              </a:rPr>
              <a:t>课时</a:t>
            </a:r>
            <a:endParaRPr lang="zh-CN" altLang="en-US" sz="2400" b="1" dirty="0">
              <a:solidFill>
                <a:srgbClr val="996633"/>
              </a:solidFill>
              <a:ea typeface="楷体_GB2312" pitchFamily="49" charset="-122"/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3582157" y="188640"/>
            <a:ext cx="3267150" cy="508000"/>
          </a:xfrm>
          <a:prstGeom prst="roundRect">
            <a:avLst>
              <a:gd name="adj" fmla="val 20000"/>
            </a:avLst>
          </a:prstGeom>
          <a:solidFill>
            <a:srgbClr val="E3F1E3"/>
          </a:solidFill>
          <a:ln w="38100" algn="ctr">
            <a:solidFill>
              <a:srgbClr val="AAE3FC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课程简介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2F722A-B659-43F1-8413-4CDFA24AE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185" y="4257092"/>
            <a:ext cx="6640636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358775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Verdana" panose="020B0604030504040204" pitchFamily="34" charset="0"/>
              </a:rPr>
              <a:t>教材与参考书：</a:t>
            </a:r>
          </a:p>
          <a:p>
            <a:pPr lvl="1">
              <a:spcBef>
                <a:spcPct val="2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教材：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语言程序设计，赵璐，上海交通大学出版社，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2019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月第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版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ct val="2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Python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编程：从入门到实践（第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版） 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([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美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]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埃里克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·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马瑟斯（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Eric </a:t>
            </a:r>
            <a:r>
              <a:rPr lang="en-US" altLang="zh-CN" sz="2000" b="1" dirty="0" err="1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Matthes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）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) 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ea typeface="华文新魏" panose="02010800040101010101" pitchFamily="2" charset="-122"/>
              </a:rPr>
              <a:t>，人民邮电出版社，</a:t>
            </a:r>
            <a:r>
              <a:rPr lang="en-US" altLang="zh-CN" sz="2000" dirty="0"/>
              <a:t>2020</a:t>
            </a:r>
            <a:r>
              <a:rPr lang="zh-CN" altLang="en-US" sz="2000" b="1" dirty="0">
                <a:ea typeface="楷体_GB2312" pitchFamily="49" charset="-122"/>
              </a:rPr>
              <a:t>年</a:t>
            </a:r>
            <a:r>
              <a:rPr lang="en-US" altLang="zh-CN" sz="2000" dirty="0"/>
              <a:t>09</a:t>
            </a:r>
            <a:r>
              <a:rPr lang="zh-CN" altLang="en-US" sz="2000" b="1" dirty="0">
                <a:ea typeface="楷体_GB2312" pitchFamily="49" charset="-122"/>
              </a:rPr>
              <a:t>月</a:t>
            </a:r>
            <a:r>
              <a:rPr lang="en-US" altLang="zh-CN" sz="2000" dirty="0"/>
              <a:t>18</a:t>
            </a:r>
            <a:r>
              <a:rPr lang="zh-CN" altLang="en-US" sz="2000" dirty="0"/>
              <a:t>日</a:t>
            </a:r>
            <a:endParaRPr lang="zh-CN" altLang="en-US" sz="2000" b="1" dirty="0">
              <a:solidFill>
                <a:srgbClr val="006600"/>
              </a:solidFill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66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3883821" y="188640"/>
            <a:ext cx="2663825" cy="508000"/>
          </a:xfrm>
          <a:prstGeom prst="roundRect">
            <a:avLst>
              <a:gd name="adj" fmla="val 50000"/>
            </a:avLst>
          </a:prstGeom>
          <a:solidFill>
            <a:srgbClr val="E3F1E3"/>
          </a:solidFill>
          <a:ln w="38100" algn="ctr">
            <a:solidFill>
              <a:srgbClr val="AAE3FC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简  介</a:t>
            </a: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2538041" y="872716"/>
            <a:ext cx="7668852" cy="493254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58775" indent="-358775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Verdana" panose="020B0604030504040204" pitchFamily="34" charset="0"/>
              </a:rPr>
              <a:t>学习成绩组成</a:t>
            </a:r>
            <a:r>
              <a:rPr lang="en-US" altLang="zh-CN" sz="2400" dirty="0"/>
              <a:t>(</a:t>
            </a:r>
            <a:r>
              <a:rPr lang="zh-CN" altLang="en-US" sz="2400" dirty="0"/>
              <a:t>按小组提交</a:t>
            </a:r>
            <a:r>
              <a:rPr lang="en-US" altLang="zh-CN" sz="2400" dirty="0"/>
              <a:t>:</a:t>
            </a:r>
            <a:r>
              <a:rPr lang="zh-CN" altLang="en-US" sz="2400" dirty="0"/>
              <a:t>小组成员</a:t>
            </a:r>
            <a:r>
              <a:rPr lang="en-US" altLang="zh-CN" sz="2400" dirty="0"/>
              <a:t>3-4</a:t>
            </a:r>
            <a:r>
              <a:rPr lang="zh-CN" altLang="en-US" sz="2400" dirty="0"/>
              <a:t>人</a:t>
            </a:r>
            <a:r>
              <a:rPr lang="en-US" altLang="zh-CN" sz="2400" dirty="0"/>
              <a:t>) </a:t>
            </a:r>
            <a:r>
              <a:rPr lang="zh-CN" altLang="en-US" sz="2400" b="1" dirty="0">
                <a:latin typeface="Verdana" panose="020B0604030504040204" pitchFamily="34" charset="0"/>
              </a:rPr>
              <a:t>：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zh-CN" sz="2400" dirty="0"/>
              <a:t>平时作业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50%</a:t>
            </a:r>
          </a:p>
          <a:p>
            <a:pPr lvl="2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400" dirty="0"/>
              <a:t>5</a:t>
            </a:r>
            <a:r>
              <a:rPr lang="zh-CN" altLang="zh-CN" sz="2400" dirty="0"/>
              <a:t>次</a:t>
            </a:r>
            <a:r>
              <a:rPr lang="zh-CN" altLang="en-US" sz="2400" dirty="0"/>
              <a:t>课后习题作业：</a:t>
            </a:r>
            <a:r>
              <a:rPr lang="zh-CN" altLang="zh-CN" sz="2400" dirty="0"/>
              <a:t>考核学生对课程基础理论知识的理解和掌握程度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400" dirty="0"/>
              <a:t>《</a:t>
            </a:r>
            <a:r>
              <a:rPr lang="zh-CN" altLang="en-US" sz="2400" dirty="0"/>
              <a:t>外星人入侵</a:t>
            </a:r>
            <a:r>
              <a:rPr lang="en-US" altLang="zh-CN" sz="2400" dirty="0"/>
              <a:t>》</a:t>
            </a:r>
            <a:r>
              <a:rPr lang="zh-CN" altLang="en-US" sz="2400" dirty="0"/>
              <a:t>侧面版游戏设计</a:t>
            </a:r>
            <a:r>
              <a:rPr lang="zh-CN" altLang="zh-CN" sz="2400" dirty="0"/>
              <a:t>报告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50%</a:t>
            </a:r>
          </a:p>
          <a:p>
            <a:pPr lvl="2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zh-CN" sz="2400" dirty="0"/>
              <a:t>完成</a:t>
            </a:r>
            <a:r>
              <a:rPr lang="zh-CN" altLang="en-US" sz="2400" dirty="0"/>
              <a:t>左射外星人入侵游戏，参照参考书</a:t>
            </a:r>
            <a:r>
              <a:rPr lang="en-US" altLang="zh-CN" sz="2400" dirty="0"/>
              <a:t>12-14</a:t>
            </a:r>
            <a:r>
              <a:rPr lang="zh-CN" altLang="en-US" sz="2400" dirty="0"/>
              <a:t>章。提交代码与简单文字说明。</a:t>
            </a:r>
            <a:r>
              <a:rPr lang="zh-CN" altLang="zh-CN" sz="2400" dirty="0"/>
              <a:t>考查项目需求</a:t>
            </a:r>
            <a:r>
              <a:rPr lang="zh-CN" altLang="en-US" sz="2400" dirty="0"/>
              <a:t>团队合作能力、</a:t>
            </a:r>
            <a:r>
              <a:rPr lang="zh-CN" altLang="zh-CN" sz="2400" dirty="0"/>
              <a:t>分析能力、</a:t>
            </a:r>
            <a:r>
              <a:rPr lang="zh-CN" altLang="en-US" sz="2400" dirty="0"/>
              <a:t>语言组织能力、</a:t>
            </a:r>
            <a:r>
              <a:rPr lang="zh-CN" altLang="zh-CN" sz="2400" dirty="0"/>
              <a:t>系统设计能力以及程序设计能力。</a:t>
            </a:r>
            <a:endParaRPr lang="en-US" altLang="zh-CN" sz="2400" b="1" dirty="0">
              <a:solidFill>
                <a:schemeClr val="tx1">
                  <a:lumMod val="7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7789" y="19052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电子文档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9949" y="386105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电子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纸质文档</a:t>
            </a:r>
          </a:p>
        </p:txBody>
      </p:sp>
    </p:spTree>
    <p:extLst>
      <p:ext uri="{BB962C8B-B14F-4D97-AF65-F5344CB8AC3E}">
        <p14:creationId xmlns:p14="http://schemas.microsoft.com/office/powerpoint/2010/main" val="192929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3461218" y="1125267"/>
            <a:ext cx="5305517" cy="35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5000"/>
              </a:lnSpc>
              <a:buNone/>
            </a:pPr>
            <a:r>
              <a:rPr lang="zh-CN" altLang="en-US" sz="2400" dirty="0"/>
              <a:t>                  理论课程</a:t>
            </a:r>
            <a:endParaRPr lang="en-US" altLang="zh-CN" sz="2400" dirty="0"/>
          </a:p>
          <a:p>
            <a:pPr>
              <a:lnSpc>
                <a:spcPct val="135000"/>
              </a:lnSpc>
              <a:buNone/>
            </a:pP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课  </a:t>
            </a:r>
            <a:r>
              <a:rPr lang="en-US" altLang="zh-CN" sz="2400" dirty="0"/>
              <a:t>Python</a:t>
            </a:r>
            <a:r>
              <a:rPr lang="zh-CN" altLang="zh-CN" sz="2400" dirty="0"/>
              <a:t>简介</a:t>
            </a:r>
            <a:r>
              <a:rPr lang="zh-CN" altLang="en-US" sz="2400" dirty="0"/>
              <a:t>、安装与变量</a:t>
            </a:r>
            <a:r>
              <a:rPr lang="en-US" altLang="zh-CN" sz="2400" dirty="0"/>
              <a:t>(3)</a:t>
            </a: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400" dirty="0"/>
              <a:t>课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</a:rPr>
              <a:t>条件分支与循环结构</a:t>
            </a:r>
            <a:r>
              <a:rPr lang="en-US" altLang="zh-CN" sz="2400" dirty="0"/>
              <a:t>(3)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</a:rPr>
              <a:t>第3</a:t>
            </a:r>
            <a:r>
              <a:rPr lang="zh-CN" altLang="en-US" sz="2400" dirty="0"/>
              <a:t>课 列表与字典</a:t>
            </a:r>
            <a:r>
              <a:rPr lang="en-US" altLang="zh-CN" sz="2400" dirty="0"/>
              <a:t>(3)</a:t>
            </a: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zh-CN" altLang="en-US" sz="2400" dirty="0"/>
              <a:t>课 函数、文件 </a:t>
            </a:r>
            <a:r>
              <a:rPr lang="en-US" altLang="zh-CN" sz="2400" dirty="0"/>
              <a:t>(3)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</a:rPr>
              <a:t>5</a:t>
            </a:r>
            <a:r>
              <a:rPr lang="zh-CN" altLang="en-US" sz="2400" dirty="0"/>
              <a:t>课 类</a:t>
            </a:r>
            <a:r>
              <a:rPr lang="en-US" altLang="zh-CN" sz="2400" dirty="0"/>
              <a:t>(3)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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</a:rPr>
              <a:t>8</a:t>
            </a:r>
            <a:r>
              <a:rPr lang="zh-CN" altLang="en-US" sz="2400" dirty="0"/>
              <a:t>课 外星人入侵游戏</a:t>
            </a:r>
            <a:r>
              <a:rPr lang="en-US" altLang="zh-CN" sz="2400" dirty="0"/>
              <a:t>(9)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3555" name="标题 3"/>
          <p:cNvSpPr>
            <a:spLocks noGrp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3556" name="内容占位符 4"/>
          <p:cNvSpPr>
            <a:spLocks noGrp="1"/>
          </p:cNvSpPr>
          <p:nvPr>
            <p:ph idx="1"/>
          </p:nvPr>
        </p:nvSpPr>
        <p:spPr>
          <a:xfrm flipV="1">
            <a:off x="1912144" y="790575"/>
            <a:ext cx="7615238" cy="460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3883821" y="188640"/>
            <a:ext cx="2663825" cy="508000"/>
          </a:xfrm>
          <a:prstGeom prst="roundRect">
            <a:avLst>
              <a:gd name="adj" fmla="val 26667"/>
            </a:avLst>
          </a:prstGeom>
          <a:solidFill>
            <a:srgbClr val="E3F1E3"/>
          </a:solidFill>
          <a:ln w="38100" algn="ctr">
            <a:solidFill>
              <a:srgbClr val="AAE3FC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课程简介</a:t>
            </a:r>
          </a:p>
        </p:txBody>
      </p:sp>
    </p:spTree>
    <p:extLst>
      <p:ext uri="{BB962C8B-B14F-4D97-AF65-F5344CB8AC3E}">
        <p14:creationId xmlns:p14="http://schemas.microsoft.com/office/powerpoint/2010/main" val="12523856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3402138" y="188640"/>
            <a:ext cx="3627188" cy="508000"/>
          </a:xfrm>
          <a:prstGeom prst="roundRect">
            <a:avLst>
              <a:gd name="adj" fmla="val 26667"/>
            </a:avLst>
          </a:prstGeom>
          <a:solidFill>
            <a:srgbClr val="CCFF66"/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dirty="0"/>
              <a:t>Python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简介</a:t>
            </a:r>
          </a:p>
        </p:txBody>
      </p:sp>
      <p:sp>
        <p:nvSpPr>
          <p:cNvPr id="9" name="矩形 8"/>
          <p:cNvSpPr/>
          <p:nvPr/>
        </p:nvSpPr>
        <p:spPr>
          <a:xfrm>
            <a:off x="1817961" y="2539355"/>
            <a:ext cx="1404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基础语法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222117" y="2791381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3618161" y="944724"/>
            <a:ext cx="0" cy="756084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3618161" y="944724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3906193" y="692696"/>
            <a:ext cx="828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626272" y="939625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矩形 5"/>
          <p:cNvSpPr/>
          <p:nvPr/>
        </p:nvSpPr>
        <p:spPr>
          <a:xfrm>
            <a:off x="5022316" y="751346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单行注释、多行注释</a:t>
            </a: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618161" y="127282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3906193" y="1052736"/>
            <a:ext cx="828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662277" y="127282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058321" y="1084807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命名规则、赋值</a:t>
            </a: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3618161" y="167293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3906193" y="1452846"/>
            <a:ext cx="2340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输入和输出函数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 flipV="1">
            <a:off x="3618161" y="1552726"/>
            <a:ext cx="0" cy="684076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flipV="1">
            <a:off x="3618161" y="1772816"/>
            <a:ext cx="0" cy="828092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>
            <a:off x="3618161" y="3142709"/>
            <a:ext cx="252028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3870189" y="2897068"/>
            <a:ext cx="1116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4806293" y="3113092"/>
            <a:ext cx="21602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flipV="1">
            <a:off x="5022317" y="2702200"/>
            <a:ext cx="0" cy="892302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5022317" y="2702200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5022317" y="3271622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5346353" y="25221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算术运算符</a:t>
            </a:r>
          </a:p>
        </p:txBody>
      </p:sp>
      <p:sp>
        <p:nvSpPr>
          <p:cNvPr id="49" name="矩形 48"/>
          <p:cNvSpPr/>
          <p:nvPr/>
        </p:nvSpPr>
        <p:spPr>
          <a:xfrm>
            <a:off x="5346353" y="3072688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关系运算符</a:t>
            </a:r>
          </a:p>
        </p:txBody>
      </p:sp>
      <p:sp>
        <p:nvSpPr>
          <p:cNvPr id="51" name="矩形 50"/>
          <p:cNvSpPr/>
          <p:nvPr/>
        </p:nvSpPr>
        <p:spPr>
          <a:xfrm>
            <a:off x="6642497" y="2501024"/>
            <a:ext cx="176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+, -, *, /, %, **, //</a:t>
            </a:r>
            <a:endParaRPr lang="zh-CN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42497" y="3081154"/>
            <a:ext cx="2260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==, !=, &gt;, &lt;, &gt;=, &lt;=</a:t>
            </a:r>
            <a:endParaRPr lang="zh-CN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46353" y="3365120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逻辑运算符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2497" y="3369188"/>
            <a:ext cx="1620180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16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or, not</a:t>
            </a:r>
            <a:endParaRPr lang="en-US" altLang="en-US" sz="1600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5022317" y="3581144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>
          <a:xfrm>
            <a:off x="3906193" y="3842464"/>
            <a:ext cx="1152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分支循环结构</a:t>
            </a: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4806293" y="4258160"/>
            <a:ext cx="21602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flipV="1">
            <a:off x="5022317" y="3827616"/>
            <a:ext cx="0" cy="92424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>
            <a:off x="5022317" y="382761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>
            <a:off x="5022317" y="4149410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5346353" y="395047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多分支结构</a:t>
            </a:r>
          </a:p>
        </p:txBody>
      </p:sp>
      <p:sp>
        <p:nvSpPr>
          <p:cNvPr id="64" name="矩形 63"/>
          <p:cNvSpPr/>
          <p:nvPr/>
        </p:nvSpPr>
        <p:spPr>
          <a:xfrm>
            <a:off x="6642497" y="3950476"/>
            <a:ext cx="2160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if...</a:t>
            </a:r>
            <a:r>
              <a:rPr lang="en-US" altLang="zh-CN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…else</a:t>
            </a:r>
            <a:endParaRPr lang="zh-CN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46353" y="423850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</a:p>
        </p:txBody>
      </p:sp>
      <p:sp>
        <p:nvSpPr>
          <p:cNvPr id="66" name="矩形 65"/>
          <p:cNvSpPr/>
          <p:nvPr/>
        </p:nvSpPr>
        <p:spPr>
          <a:xfrm>
            <a:off x="6642497" y="4547099"/>
            <a:ext cx="1728192" cy="350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for...else</a:t>
            </a:r>
            <a:endParaRPr lang="en-US" altLang="en-US" sz="1600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5022317" y="4454532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矩形 67"/>
          <p:cNvSpPr/>
          <p:nvPr/>
        </p:nvSpPr>
        <p:spPr>
          <a:xfrm>
            <a:off x="5346353" y="36531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单分支结构</a:t>
            </a:r>
          </a:p>
        </p:txBody>
      </p:sp>
      <p:sp>
        <p:nvSpPr>
          <p:cNvPr id="69" name="矩形 68"/>
          <p:cNvSpPr/>
          <p:nvPr/>
        </p:nvSpPr>
        <p:spPr>
          <a:xfrm>
            <a:off x="6642497" y="3697229"/>
            <a:ext cx="1601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if...else</a:t>
            </a:r>
            <a:endParaRPr lang="zh-CN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46355" y="45358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5022317" y="476221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3618161" y="4277417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3618161" y="2456892"/>
            <a:ext cx="0" cy="324036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6642497" y="4238510"/>
            <a:ext cx="2052228" cy="350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altLang="en-US" sz="1600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>
            <a:off x="5022317" y="296907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5346353" y="27890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赋值运算符</a:t>
            </a:r>
          </a:p>
        </p:txBody>
      </p:sp>
      <p:sp>
        <p:nvSpPr>
          <p:cNvPr id="79" name="矩形 78"/>
          <p:cNvSpPr/>
          <p:nvPr/>
        </p:nvSpPr>
        <p:spPr>
          <a:xfrm>
            <a:off x="6642497" y="2793122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=, +=, -=, *=, /=, %=, //=</a:t>
            </a:r>
            <a:endParaRPr lang="zh-CN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524591" y="3117783"/>
            <a:ext cx="710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770790" y="1467819"/>
            <a:ext cx="1662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input(), print()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978202" y="4859027"/>
            <a:ext cx="565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、元组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(tuple)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、字典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(dictionary)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、集合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(set)</a:t>
            </a:r>
            <a:endParaRPr lang="zh-CN" altLang="en-US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78201" y="5183063"/>
            <a:ext cx="1692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函数操作</a:t>
            </a:r>
            <a:endParaRPr lang="zh-CN" altLang="en-US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978201" y="5480387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文件操作</a:t>
            </a:r>
            <a:endParaRPr lang="zh-CN" altLang="en-US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/>
          <p:cNvCxnSpPr/>
          <p:nvPr/>
        </p:nvCxnSpPr>
        <p:spPr bwMode="auto">
          <a:xfrm>
            <a:off x="3618161" y="5048339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3618161" y="5372375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>
            <a:off x="3618161" y="5696411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1879718" y="59421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模块和包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/>
          <p:nvPr/>
        </p:nvCxnSpPr>
        <p:spPr bwMode="auto">
          <a:xfrm>
            <a:off x="3223482" y="6194173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箭头连接符 101"/>
          <p:cNvCxnSpPr/>
          <p:nvPr/>
        </p:nvCxnSpPr>
        <p:spPr bwMode="auto">
          <a:xfrm>
            <a:off x="3619526" y="6020541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矩形 102"/>
          <p:cNvSpPr/>
          <p:nvPr/>
        </p:nvSpPr>
        <p:spPr>
          <a:xfrm>
            <a:off x="3978201" y="5824841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zh-CN" altLang="en-US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>
            <a:off x="3619526" y="6338189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矩形 104"/>
          <p:cNvSpPr/>
          <p:nvPr/>
        </p:nvSpPr>
        <p:spPr>
          <a:xfrm>
            <a:off x="4014205" y="6122165"/>
            <a:ext cx="72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包：</a:t>
            </a:r>
            <a:endParaRPr lang="zh-CN" altLang="en-US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/>
          <p:nvPr/>
        </p:nvCxnSpPr>
        <p:spPr bwMode="auto">
          <a:xfrm flipV="1">
            <a:off x="3619526" y="6020543"/>
            <a:ext cx="0" cy="317646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矩形 106"/>
          <p:cNvSpPr/>
          <p:nvPr/>
        </p:nvSpPr>
        <p:spPr>
          <a:xfrm>
            <a:off x="4446255" y="5834133"/>
            <a:ext cx="435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：你定义的函数和变量的文件，其后缀名是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en-US" altLang="zh-CN" sz="16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663642" y="6143651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文件夹（定义了一个由模块及子包）</a:t>
            </a:r>
            <a:endParaRPr lang="en-US" altLang="zh-CN" sz="16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>
            <a:off x="3618161" y="2024003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3942197" y="1844824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(number)</a:t>
            </a:r>
            <a:endParaRPr lang="zh-CN" altLang="en-US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942197" y="2194731"/>
            <a:ext cx="205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(string)</a:t>
            </a:r>
            <a:endParaRPr lang="zh-CN" altLang="en-US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>
            <a:off x="3618161" y="2384043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5526373" y="2028069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矩形 90"/>
          <p:cNvSpPr/>
          <p:nvPr/>
        </p:nvSpPr>
        <p:spPr>
          <a:xfrm>
            <a:off x="5886413" y="1848049"/>
            <a:ext cx="4032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整型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float(</a:t>
            </a:r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浮点型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complex(</a:t>
            </a:r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复数型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88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48" grpId="0"/>
      <p:bldP spid="49" grpId="0"/>
      <p:bldP spid="51" grpId="0"/>
      <p:bldP spid="52" grpId="0"/>
      <p:bldP spid="53" grpId="0"/>
      <p:bldP spid="54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6" grpId="0"/>
      <p:bldP spid="78" grpId="0"/>
      <p:bldP spid="79" grpId="0"/>
      <p:bldP spid="85" grpId="0"/>
      <p:bldP spid="72" grpId="0"/>
      <p:bldP spid="107" grpId="0"/>
      <p:bldP spid="108" grpId="0"/>
      <p:bldP spid="9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mple-2">
  <a:themeElements>
    <a:clrScheme name="sample-2 1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33CCCC"/>
      </a:accent1>
      <a:accent2>
        <a:srgbClr val="0099CC"/>
      </a:accent2>
      <a:accent3>
        <a:srgbClr val="FFFFFF"/>
      </a:accent3>
      <a:accent4>
        <a:srgbClr val="000056"/>
      </a:accent4>
      <a:accent5>
        <a:srgbClr val="ADE2E2"/>
      </a:accent5>
      <a:accent6>
        <a:srgbClr val="008AB9"/>
      </a:accent6>
      <a:hlink>
        <a:srgbClr val="6A9EB0"/>
      </a:hlink>
      <a:folHlink>
        <a:srgbClr val="6666FF"/>
      </a:folHlink>
    </a:clrScheme>
    <a:fontScheme name="sample-2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ample-2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20343</TotalTime>
  <Words>5046</Words>
  <Application>Microsoft Office PowerPoint</Application>
  <PresentationFormat>自定义</PresentationFormat>
  <Paragraphs>794</Paragraphs>
  <Slides>55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黑体</vt:lpstr>
      <vt:lpstr>华文隶书</vt:lpstr>
      <vt:lpstr>华文新魏</vt:lpstr>
      <vt:lpstr>华文行楷</vt:lpstr>
      <vt:lpstr>华文中宋</vt:lpstr>
      <vt:lpstr>楷体_GB2312</vt:lpstr>
      <vt:lpstr>隶书</vt:lpstr>
      <vt:lpstr>宋体</vt:lpstr>
      <vt:lpstr>微软雅黑</vt:lpstr>
      <vt:lpstr>Arial</vt:lpstr>
      <vt:lpstr>Comic Sans MS</vt:lpstr>
      <vt:lpstr>Consolas</vt:lpstr>
      <vt:lpstr>Symbol</vt:lpstr>
      <vt:lpstr>Times New Roman</vt:lpstr>
      <vt:lpstr>Verdana</vt:lpstr>
      <vt:lpstr>Wingdings</vt:lpstr>
      <vt:lpstr>sample-2</vt:lpstr>
      <vt:lpstr>Python编程与科学计算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  <vt:lpstr> </vt:lpstr>
      <vt:lpstr> </vt:lpstr>
      <vt:lpstr> 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Python编程与科学计算</dc:title>
  <cp:lastModifiedBy>Microsoft 帐户</cp:lastModifiedBy>
  <cp:revision>177</cp:revision>
  <dcterms:created xsi:type="dcterms:W3CDTF">2008-02-29T07:21:29Z</dcterms:created>
  <dcterms:modified xsi:type="dcterms:W3CDTF">2024-02-22T12:19:31Z</dcterms:modified>
</cp:coreProperties>
</file>