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48"/>
  </p:notesMasterIdLst>
  <p:handoutMasterIdLst>
    <p:handoutMasterId r:id="rId49"/>
  </p:handoutMasterIdLst>
  <p:sldIdLst>
    <p:sldId id="1229" r:id="rId2"/>
    <p:sldId id="1644" r:id="rId3"/>
    <p:sldId id="1632" r:id="rId4"/>
    <p:sldId id="1502" r:id="rId5"/>
    <p:sldId id="1618" r:id="rId6"/>
    <p:sldId id="1663" r:id="rId7"/>
    <p:sldId id="1628" r:id="rId8"/>
    <p:sldId id="1664" r:id="rId9"/>
    <p:sldId id="1695" r:id="rId10"/>
    <p:sldId id="1665" r:id="rId11"/>
    <p:sldId id="1666" r:id="rId12"/>
    <p:sldId id="1507" r:id="rId13"/>
    <p:sldId id="1633" r:id="rId14"/>
    <p:sldId id="1694" r:id="rId15"/>
    <p:sldId id="1568" r:id="rId16"/>
    <p:sldId id="1538" r:id="rId17"/>
    <p:sldId id="1634" r:id="rId18"/>
    <p:sldId id="1606" r:id="rId19"/>
    <p:sldId id="1608" r:id="rId20"/>
    <p:sldId id="1636" r:id="rId21"/>
    <p:sldId id="1536" r:id="rId22"/>
    <p:sldId id="1658" r:id="rId23"/>
    <p:sldId id="1621" r:id="rId24"/>
    <p:sldId id="1596" r:id="rId25"/>
    <p:sldId id="1591" r:id="rId26"/>
    <p:sldId id="1595" r:id="rId27"/>
    <p:sldId id="1610" r:id="rId28"/>
    <p:sldId id="1600" r:id="rId29"/>
    <p:sldId id="1985" r:id="rId30"/>
    <p:sldId id="1986" r:id="rId31"/>
    <p:sldId id="1987" r:id="rId32"/>
    <p:sldId id="1576" r:id="rId33"/>
    <p:sldId id="1641" r:id="rId34"/>
    <p:sldId id="1988" r:id="rId35"/>
    <p:sldId id="1629" r:id="rId36"/>
    <p:sldId id="1604" r:id="rId37"/>
    <p:sldId id="1615" r:id="rId38"/>
    <p:sldId id="1662" r:id="rId39"/>
    <p:sldId id="1614" r:id="rId40"/>
    <p:sldId id="1661" r:id="rId41"/>
    <p:sldId id="1624" r:id="rId42"/>
    <p:sldId id="1626" r:id="rId43"/>
    <p:sldId id="1627" r:id="rId44"/>
    <p:sldId id="1655" r:id="rId45"/>
    <p:sldId id="1656" r:id="rId46"/>
    <p:sldId id="1657" r:id="rId47"/>
  </p:sldIdLst>
  <p:sldSz cx="109807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66FF99"/>
    <a:srgbClr val="EDFECE"/>
    <a:srgbClr val="0000FF"/>
    <a:srgbClr val="FF25FF"/>
    <a:srgbClr val="33CCCC"/>
    <a:srgbClr val="CCFFCC"/>
    <a:srgbClr val="CCFF66"/>
    <a:srgbClr val="D1FBD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 autoAdjust="0"/>
    <p:restoredTop sz="96344" autoAdjust="0"/>
  </p:normalViewPr>
  <p:slideViewPr>
    <p:cSldViewPr>
      <p:cViewPr varScale="1">
        <p:scale>
          <a:sx n="108" d="100"/>
          <a:sy n="108" d="100"/>
        </p:scale>
        <p:origin x="876" y="108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4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685800"/>
            <a:ext cx="54895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4213" y="685800"/>
            <a:ext cx="54895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72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3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11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46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345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118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34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220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74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</a:rPr>
              <a:t>内置的range</a:t>
            </a:r>
            <a:r>
              <a:rPr lang="en-US" altLang="zh-CN" sz="1200" dirty="0">
                <a:solidFill>
                  <a:srgbClr val="000000"/>
                </a:solidFill>
              </a:rPr>
              <a:t>()</a:t>
            </a:r>
            <a:r>
              <a:rPr lang="zh-CN" altLang="en-US" sz="1200" dirty="0">
                <a:solidFill>
                  <a:srgbClr val="000000"/>
                </a:solidFill>
              </a:rPr>
              <a:t>函数可以迭代地生成一组数字序列，这个功能在循环语句中特别有用</a:t>
            </a:r>
            <a:endParaRPr lang="zh-CN" altLang="en-US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6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02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072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109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96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88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91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463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950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56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99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50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669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128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0274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637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95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951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04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263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https://blog.csdn.net/m0_47256162/article/details/110783613</a:t>
            </a:r>
            <a:endParaRPr lang="zh-CN" altLang="en-US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28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https://blog.csdn.net/m0_47256162/article/details/110783613</a:t>
            </a:r>
            <a:endParaRPr lang="zh-CN" altLang="en-US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905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48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30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6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93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9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80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4213" y="685800"/>
            <a:ext cx="5489575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9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878459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8998105" y="3983038"/>
            <a:ext cx="1607078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366025" y="3810000"/>
            <a:ext cx="988266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1650" y="1341440"/>
            <a:ext cx="9333627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650" y="3429002"/>
            <a:ext cx="8511978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38" name="Picture 52">
            <a:extLst>
              <a:ext uri="{FF2B5EF4-FFF2-40B4-BE49-F238E27FC236}">
                <a16:creationId xmlns:a16="http://schemas.microsoft.com/office/drawing/2014/main" id="{4CEAE6AB-9DC7-4E22-8C58-FA2D6B50C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" y="2456"/>
            <a:ext cx="79208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0246336" y="27856"/>
            <a:ext cx="692014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1253237" y="836712"/>
            <a:ext cx="9122807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E1FFE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3237" y="836712"/>
            <a:ext cx="9122807" cy="55903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85863" y="6495843"/>
            <a:ext cx="3934481" cy="45719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5862" y="6541605"/>
            <a:ext cx="402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计算机科学与通信工程学院 通信工程系 王洪金</a:t>
            </a: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4"/>
            <a:ext cx="10980738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" y="2456"/>
            <a:ext cx="79208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2" y="714356"/>
            <a:ext cx="2117986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1486" y="1808163"/>
            <a:ext cx="8430718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91467" y="873127"/>
            <a:ext cx="6008904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0980738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1908" y="6665915"/>
            <a:ext cx="1096739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0502" y="6759624"/>
            <a:ext cx="11011240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37.w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png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9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37494" y="2151065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9919" y="5291140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547019" y="873127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745953" y="836714"/>
            <a:ext cx="3672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检验Python是否装好</a:t>
            </a: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96" y="1372616"/>
            <a:ext cx="2693399" cy="489926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1483868" y="5845764"/>
            <a:ext cx="989328" cy="48675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78530" y="5102489"/>
            <a:ext cx="989328" cy="48675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135" y="1398030"/>
            <a:ext cx="4103869" cy="23550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1287" r="1501"/>
          <a:stretch/>
        </p:blipFill>
        <p:spPr>
          <a:xfrm>
            <a:off x="4410249" y="3753035"/>
            <a:ext cx="5602260" cy="2473129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 bwMode="auto">
          <a:xfrm>
            <a:off x="5677291" y="4405716"/>
            <a:ext cx="864096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 flipV="1">
            <a:off x="4397452" y="4760833"/>
            <a:ext cx="1783895" cy="4571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192937" y="1454609"/>
            <a:ext cx="415327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075042" y="1417151"/>
            <a:ext cx="415327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9131461" y="5504533"/>
            <a:ext cx="415327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892A57-9E76-47BB-9FDB-9797932DA75E}"/>
              </a:ext>
            </a:extLst>
          </p:cNvPr>
          <p:cNvSpPr txBox="1"/>
          <p:nvPr/>
        </p:nvSpPr>
        <p:spPr>
          <a:xfrm>
            <a:off x="1641613" y="5840534"/>
            <a:ext cx="83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BBBB43-904B-4F7F-B6B8-CC26C332F2C0}"/>
              </a:ext>
            </a:extLst>
          </p:cNvPr>
          <p:cNvSpPr txBox="1"/>
          <p:nvPr/>
        </p:nvSpPr>
        <p:spPr>
          <a:xfrm>
            <a:off x="2062346" y="5110918"/>
            <a:ext cx="83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8C38D-F626-43A7-89F3-E204DB2713BE}"/>
              </a:ext>
            </a:extLst>
          </p:cNvPr>
          <p:cNvSpPr txBox="1"/>
          <p:nvPr/>
        </p:nvSpPr>
        <p:spPr>
          <a:xfrm>
            <a:off x="5002378" y="5358407"/>
            <a:ext cx="1964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安装成功！！</a:t>
            </a:r>
          </a:p>
        </p:txBody>
      </p:sp>
    </p:spTree>
    <p:extLst>
      <p:ext uri="{BB962C8B-B14F-4D97-AF65-F5344CB8AC3E}">
        <p14:creationId xmlns:p14="http://schemas.microsoft.com/office/powerpoint/2010/main" val="2402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250010" y="188640"/>
            <a:ext cx="7195588" cy="491844"/>
          </a:xfrm>
          <a:prstGeom prst="roundRect">
            <a:avLst>
              <a:gd name="adj" fmla="val 27696"/>
            </a:avLst>
          </a:prstGeom>
          <a:solidFill>
            <a:srgbClr val="66FF99"/>
          </a:solidFill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800" dirty="0"/>
              <a:t>演示</a:t>
            </a:r>
            <a:r>
              <a:rPr lang="en-US" altLang="zh-CN" sz="2800" dirty="0"/>
              <a:t>1</a:t>
            </a:r>
            <a:r>
              <a:rPr lang="zh-CN" altLang="zh-CN" sz="2800" dirty="0"/>
              <a:t>：</a:t>
            </a:r>
            <a:r>
              <a:rPr lang="zh-CN" altLang="en-US" sz="2800" dirty="0"/>
              <a:t>输出“</a:t>
            </a:r>
            <a:r>
              <a:rPr lang="en-US" altLang="zh-CN" sz="2800" dirty="0"/>
              <a:t>Hello Python world!</a:t>
            </a:r>
            <a:r>
              <a:rPr lang="zh-CN" altLang="en-US" sz="2800" dirty="0"/>
              <a:t>”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709949" y="843101"/>
            <a:ext cx="7226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/>
              <a:t>演示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zh-CN" altLang="en-US" sz="2400" b="1" dirty="0"/>
              <a:t>输出“</a:t>
            </a:r>
            <a:r>
              <a:rPr lang="en-US" altLang="zh-CN" sz="2400" b="1" dirty="0"/>
              <a:t>Hello Python world!</a:t>
            </a:r>
            <a:r>
              <a:rPr lang="zh-CN" altLang="en-US" sz="2400" b="1" dirty="0"/>
              <a:t>”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03" y="877087"/>
            <a:ext cx="5293149" cy="55762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7067" b="5837"/>
          <a:stretch/>
        </p:blipFill>
        <p:spPr>
          <a:xfrm>
            <a:off x="4967405" y="3068961"/>
            <a:ext cx="4949125" cy="9721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2177" t="-118" r="866" b="38022"/>
          <a:stretch/>
        </p:blipFill>
        <p:spPr>
          <a:xfrm>
            <a:off x="4969736" y="836714"/>
            <a:ext cx="4946792" cy="21750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1272" t="-1" b="890"/>
          <a:stretch/>
        </p:blipFill>
        <p:spPr>
          <a:xfrm>
            <a:off x="4949628" y="4084498"/>
            <a:ext cx="4966900" cy="276488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4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09949" y="836712"/>
            <a:ext cx="79208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3. </a:t>
            </a:r>
            <a:r>
              <a:rPr lang="zh-CN" altLang="en-US" dirty="0">
                <a:solidFill>
                  <a:srgbClr val="000000"/>
                </a:solidFill>
              </a:rPr>
              <a:t>Python的集成开发环境</a:t>
            </a:r>
            <a:r>
              <a:rPr lang="en-US" altLang="zh-CN" sz="1400" dirty="0">
                <a:solidFill>
                  <a:srgbClr val="000000"/>
                </a:solidFill>
              </a:rPr>
              <a:t>(Integrated Development Environment)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2151897" y="1376772"/>
            <a:ext cx="722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Eclipse with PyDev：</a:t>
            </a: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2578913" y="1772818"/>
            <a:ext cx="72679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Eclipse+PyDev插件，很适合开发Python Web应用，其征包括自动代码完成、语法高亮、代码分析、调试器、以及内置的交互浏览器。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151897" y="2431546"/>
            <a:ext cx="722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Komodo Edit：http://komodoide.com/komodo-edit/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2578914" y="2818675"/>
            <a:ext cx="7267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Komodo Edit是一个免费的、开源的、专业的Python IDE，其特征是非菜单的操作方式，开发高效。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151897" y="3532363"/>
            <a:ext cx="722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Vim：http://www.vim.org/download.php</a:t>
            </a: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2644032" y="3982035"/>
            <a:ext cx="6242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Vim是一个简洁、高效的工具，也适合做Python开发。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151897" y="4371491"/>
            <a:ext cx="722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PyCharm</a:t>
            </a: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2538040" y="4771603"/>
            <a:ext cx="7423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1800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是一种</a:t>
            </a: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，带有一整套可以帮助用户在使用</a:t>
            </a: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语言开发时提高其效率的工具。</a:t>
            </a: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2141997" y="5487615"/>
            <a:ext cx="722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Sublime Text</a:t>
            </a:r>
          </a:p>
        </p:txBody>
      </p:sp>
      <p:sp>
        <p:nvSpPr>
          <p:cNvPr id="2" name="矩形 1"/>
          <p:cNvSpPr/>
          <p:nvPr/>
        </p:nvSpPr>
        <p:spPr>
          <a:xfrm>
            <a:off x="2502039" y="5841270"/>
            <a:ext cx="7459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</a:t>
            </a:r>
            <a:r>
              <a:rPr lang="zh-CN" altLang="en-US" sz="1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是一个文本编辑器（收费软件，可以无限期试用），同时也是一个先进的代码编辑器。</a:t>
            </a:r>
          </a:p>
        </p:txBody>
      </p:sp>
    </p:spTree>
    <p:extLst>
      <p:ext uri="{BB962C8B-B14F-4D97-AF65-F5344CB8AC3E}">
        <p14:creationId xmlns:p14="http://schemas.microsoft.com/office/powerpoint/2010/main" val="42802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45953" y="800710"/>
            <a:ext cx="3564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运行环境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39461" y="1866859"/>
            <a:ext cx="73808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pip install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lab -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https://pypi.tuna.tsinghua.edu.cn/simple/ 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61" y="2334911"/>
            <a:ext cx="7457143" cy="2085714"/>
          </a:xfrm>
          <a:prstGeom prst="rect">
            <a:avLst/>
          </a:prstGeom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214005" y="1340770"/>
            <a:ext cx="2916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①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安装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226273" y="4459149"/>
            <a:ext cx="313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② </a:t>
            </a:r>
            <a:r>
              <a:rPr lang="en-US" altLang="zh-CN" sz="2400" b="1" kern="100" dirty="0" err="1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r>
              <a:rPr lang="zh-CN" altLang="en-US" sz="2400" b="1" kern="100" dirty="0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的汉化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6784" y="4797154"/>
            <a:ext cx="6432059" cy="517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2400" kern="100" dirty="0" err="1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r>
              <a:rPr lang="en-US" altLang="zh-CN" sz="2400" kern="100" dirty="0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-language-pack-</a:t>
            </a:r>
            <a:r>
              <a:rPr lang="en-US" altLang="zh-CN" sz="2400" kern="100" dirty="0" err="1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zh</a:t>
            </a:r>
            <a:r>
              <a:rPr lang="en-US" altLang="zh-CN" sz="2400" kern="100" dirty="0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-CN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b="34644"/>
          <a:stretch/>
        </p:blipFill>
        <p:spPr>
          <a:xfrm>
            <a:off x="3528153" y="5285884"/>
            <a:ext cx="5606751" cy="141948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5859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45953" y="800710"/>
            <a:ext cx="3564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运行环境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178001" y="1304766"/>
            <a:ext cx="4644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③ </a:t>
            </a:r>
            <a:r>
              <a:rPr lang="zh-CN" altLang="en-US" sz="2400" b="1" kern="100" dirty="0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b="1" kern="100" dirty="0" err="1">
                <a:solidFill>
                  <a:srgbClr val="22222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r>
              <a:rPr lang="zh-CN" altLang="zh-CN" sz="2400" b="1" dirty="0"/>
              <a:t>工作空间</a:t>
            </a:r>
            <a:r>
              <a:rPr lang="zh-CN" altLang="en-US" sz="2400" b="1" dirty="0"/>
              <a:t>路径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179271" y="2751313"/>
            <a:ext cx="4644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</a:rPr>
              <a:t>④</a:t>
            </a:r>
            <a:r>
              <a:rPr lang="zh-CN" altLang="zh-CN" sz="2400" b="1" dirty="0"/>
              <a:t>代码自动补全插件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lsp</a:t>
            </a:r>
            <a:endParaRPr lang="zh-CN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3270780" y="1664806"/>
            <a:ext cx="6000011" cy="517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 --generate-</a:t>
            </a:r>
            <a:r>
              <a:rPr lang="en-US" altLang="zh-CN" sz="2400" dirty="0" err="1"/>
              <a:t>config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4477" y="3266827"/>
            <a:ext cx="5855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</a:t>
            </a:r>
            <a:r>
              <a:rPr lang="zh-CN" altLang="zh-CN" sz="2400" dirty="0"/>
              <a:t>安装</a:t>
            </a:r>
            <a:r>
              <a:rPr lang="en-US" altLang="zh-CN" sz="2400" dirty="0" err="1"/>
              <a:t>nodejs</a:t>
            </a:r>
            <a:r>
              <a:rPr lang="en-US" altLang="zh-CN" sz="2400" dirty="0"/>
              <a:t>(</a:t>
            </a:r>
            <a:r>
              <a:rPr lang="zh-CN" altLang="en-US" sz="2400" dirty="0"/>
              <a:t>从网站下载</a:t>
            </a:r>
            <a:r>
              <a:rPr lang="en-US" altLang="zh-CN" sz="2400" dirty="0"/>
              <a:t>exe</a:t>
            </a:r>
            <a:r>
              <a:rPr lang="zh-CN" altLang="en-US" sz="2400" dirty="0"/>
              <a:t>文件安装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sp>
        <p:nvSpPr>
          <p:cNvPr id="16" name="矩形 15"/>
          <p:cNvSpPr/>
          <p:nvPr/>
        </p:nvSpPr>
        <p:spPr>
          <a:xfrm>
            <a:off x="3270831" y="3802085"/>
            <a:ext cx="5855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</a:t>
            </a:r>
            <a:r>
              <a:rPr lang="zh-CN" altLang="zh-CN" sz="2400" b="1" dirty="0"/>
              <a:t>安装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jupyterlab-lsp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扩展</a:t>
            </a:r>
          </a:p>
          <a:p>
            <a:r>
              <a:rPr lang="en-US" altLang="zh-CN" sz="2400" dirty="0"/>
              <a:t>        pip install  </a:t>
            </a:r>
            <a:r>
              <a:rPr lang="en-US" altLang="zh-CN" sz="2400" dirty="0" err="1"/>
              <a:t>jupyterlab-lsp</a:t>
            </a:r>
            <a:endParaRPr lang="zh-CN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3271427" y="4686602"/>
            <a:ext cx="5855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</a:t>
            </a:r>
            <a:r>
              <a:rPr lang="zh-CN" altLang="zh-CN" sz="2400" b="1" dirty="0"/>
              <a:t>安装</a:t>
            </a:r>
            <a:r>
              <a:rPr lang="en-US" altLang="zh-CN" sz="2400" b="1" dirty="0"/>
              <a:t> LSP servers</a:t>
            </a:r>
            <a:endParaRPr lang="zh-CN" altLang="zh-CN" sz="2400" b="1" dirty="0"/>
          </a:p>
          <a:p>
            <a:pPr fontAlgn="ctr"/>
            <a:r>
              <a:rPr lang="en-US" altLang="zh-CN" sz="2400" dirty="0"/>
              <a:t>          pip install python-</a:t>
            </a:r>
            <a:r>
              <a:rPr lang="en-US" altLang="zh-CN" sz="2400" dirty="0" err="1"/>
              <a:t>lsp</a:t>
            </a:r>
            <a:r>
              <a:rPr lang="en-US" altLang="zh-CN" sz="2400" dirty="0"/>
              <a:t>-server[all]</a:t>
            </a:r>
            <a:endParaRPr lang="zh-CN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3270780" y="2202342"/>
            <a:ext cx="5458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#</a:t>
            </a:r>
            <a:r>
              <a:rPr lang="en-US" altLang="zh-CN" sz="2400" dirty="0" err="1"/>
              <a:t>c.NotebookApp.notebook_dir</a:t>
            </a:r>
            <a:r>
              <a:rPr lang="en-US" altLang="zh-CN" sz="2400" dirty="0"/>
              <a:t> =‘’</a:t>
            </a:r>
            <a:endParaRPr lang="zh-CN" altLang="zh-CN" sz="2400" dirty="0"/>
          </a:p>
        </p:txBody>
      </p:sp>
      <p:sp>
        <p:nvSpPr>
          <p:cNvPr id="19" name="矩形 18"/>
          <p:cNvSpPr/>
          <p:nvPr/>
        </p:nvSpPr>
        <p:spPr>
          <a:xfrm>
            <a:off x="3270833" y="5571659"/>
            <a:ext cx="6468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</a:t>
            </a:r>
            <a:r>
              <a:rPr lang="zh-CN" altLang="zh-CN" sz="2400" b="1" dirty="0"/>
              <a:t>安装</a:t>
            </a:r>
            <a:r>
              <a:rPr lang="zh-CN" altLang="en-US" sz="2400" b="1" dirty="0"/>
              <a:t>目录插件</a:t>
            </a:r>
            <a:r>
              <a:rPr lang="en-US" altLang="zh-CN" sz="2400" dirty="0" err="1"/>
              <a:t>jupyter_contrib_nbextensions</a:t>
            </a:r>
            <a:endParaRPr lang="en-US" altLang="zh-CN" sz="2400" dirty="0"/>
          </a:p>
          <a:p>
            <a:pPr fontAlgn="ctr"/>
            <a:r>
              <a:rPr lang="en-US" altLang="zh-CN" sz="2400" dirty="0"/>
              <a:t>         pip install </a:t>
            </a:r>
            <a:r>
              <a:rPr lang="en-US" altLang="zh-CN" sz="2400" dirty="0" err="1"/>
              <a:t>jupyter_contrib_nbextensions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963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16920" y="193862"/>
            <a:ext cx="568977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课  程序流程控制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73" y="1268761"/>
            <a:ext cx="4932548" cy="367240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条件表达式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选择结构 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if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循环结构  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for  while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§2.4 random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03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727191" y="188640"/>
            <a:ext cx="4247454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条件表达式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348349" y="836714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关系运算符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340618" y="2299869"/>
            <a:ext cx="208823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逻辑运算符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89486" y="2848358"/>
            <a:ext cx="1650663" cy="149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and(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并且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or(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not(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取反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2348349" y="4695529"/>
            <a:ext cx="208823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条件表达式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2600377" y="5324205"/>
            <a:ext cx="6742420" cy="4628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 使用各种运算符可以构建不同的条件表达式。</a:t>
            </a:r>
            <a:endParaRPr lang="en-US" altLang="en-US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60517" y="147660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==,  !=,  &gt;,  &lt;,  &gt;=,  &lt;=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72585" y="4695529"/>
            <a:ext cx="1908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83101" y="825868"/>
            <a:ext cx="1908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3101" y="2312878"/>
            <a:ext cx="1908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27" grpId="0"/>
      <p:bldP spid="30" grpId="0"/>
      <p:bldP spid="3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727191" y="188640"/>
            <a:ext cx="4247454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条件表达式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961977" y="836714"/>
            <a:ext cx="111612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49953"/>
              </p:ext>
            </p:extLst>
          </p:nvPr>
        </p:nvGraphicFramePr>
        <p:xfrm>
          <a:off x="2282673" y="2072164"/>
          <a:ext cx="2304256" cy="33730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==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!=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不等于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&lt;&gt;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不等于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大于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小于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&gt;=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大于等于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&lt;=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小于等于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84003" y="1520788"/>
            <a:ext cx="2484276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假设 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a=10,b=20</a:t>
            </a:r>
            <a:endParaRPr lang="en-US" altLang="en-US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889" y="205062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074755" y="2458708"/>
            <a:ext cx="93610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81621" y="2920373"/>
            <a:ext cx="93610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9901" y="343720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081621" y="3825323"/>
            <a:ext cx="93610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99901" y="434215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07209" y="4793622"/>
            <a:ext cx="93610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51387"/>
              </p:ext>
            </p:extLst>
          </p:nvPr>
        </p:nvGraphicFramePr>
        <p:xfrm>
          <a:off x="4785229" y="2045622"/>
          <a:ext cx="3218764" cy="3211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21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(a==b)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(a!=b) 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(a&lt;&gt;b)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(a&gt;b)  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(a&lt;b)  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(a&gt;=b)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pPr algn="l">
                        <a:lnSpc>
                          <a:spcPct val="121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(a&lt;=b)          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995497" y="155068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3186113" y="836714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关系运算符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8007309" y="2524832"/>
            <a:ext cx="1947556" cy="230832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a, b = 10, 50</a:t>
            </a:r>
          </a:p>
          <a:p>
            <a:r>
              <a:rPr lang="zh-CN" altLang="en-US" sz="2400" dirty="0"/>
              <a:t>a, b</a:t>
            </a:r>
          </a:p>
          <a:p>
            <a:r>
              <a:rPr lang="zh-CN" altLang="en-US" sz="2400" dirty="0"/>
              <a:t>0 &lt; a &lt; b</a:t>
            </a:r>
          </a:p>
          <a:p>
            <a:r>
              <a:rPr lang="zh-CN" altLang="en-US" sz="2400" dirty="0"/>
              <a:t>a == b</a:t>
            </a:r>
          </a:p>
          <a:p>
            <a:r>
              <a:rPr lang="zh-CN" altLang="en-US" sz="2400" dirty="0"/>
              <a:t>a &gt;= b</a:t>
            </a:r>
          </a:p>
          <a:p>
            <a:r>
              <a:rPr lang="zh-CN" altLang="en-US" sz="2400" dirty="0"/>
              <a:t>a &lt;= b</a:t>
            </a:r>
          </a:p>
        </p:txBody>
      </p:sp>
    </p:spTree>
    <p:extLst>
      <p:ext uri="{BB962C8B-B14F-4D97-AF65-F5344CB8AC3E}">
        <p14:creationId xmlns:p14="http://schemas.microsoft.com/office/powerpoint/2010/main" val="36362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727191" y="188640"/>
            <a:ext cx="4247454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条件表达式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86113" y="836714"/>
            <a:ext cx="208823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逻辑运算符</a:t>
            </a:r>
          </a:p>
        </p:txBody>
      </p:sp>
      <p:sp>
        <p:nvSpPr>
          <p:cNvPr id="19" name="矩形 18"/>
          <p:cNvSpPr/>
          <p:nvPr/>
        </p:nvSpPr>
        <p:spPr>
          <a:xfrm>
            <a:off x="3006094" y="4867996"/>
            <a:ext cx="3240360" cy="1477328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a&gt;10 and b&lt;100:    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a&gt;10 or b&lt;100:    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not(a&gt;10 and b&lt;100):  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120241" y="3089728"/>
            <a:ext cx="7258561" cy="1631216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50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'a&gt;10 and b&lt;100: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,a&gt;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b&lt;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'a&gt;10 or b&lt;100: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,a&gt;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b&lt;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'not(a&gt;10 and b&lt;100):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(a&gt;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b&lt;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zh-CN" altLang="en-US" sz="2000" dirty="0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1961977" y="836714"/>
            <a:ext cx="111612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练习：</a:t>
            </a:r>
          </a:p>
        </p:txBody>
      </p:sp>
      <p:sp>
        <p:nvSpPr>
          <p:cNvPr id="12" name="矩形 11"/>
          <p:cNvSpPr/>
          <p:nvPr/>
        </p:nvSpPr>
        <p:spPr>
          <a:xfrm>
            <a:off x="6246454" y="4867996"/>
            <a:ext cx="1030542" cy="1477328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False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True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True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157790" y="2093949"/>
            <a:ext cx="7833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 and </a:t>
            </a:r>
            <a:r>
              <a:rPr lang="zh-CN" altLang="en-US" sz="2400" dirty="0"/>
              <a:t>和 </a:t>
            </a:r>
            <a:r>
              <a:rPr lang="en-US" altLang="zh-CN" sz="2400" dirty="0"/>
              <a:t>or </a:t>
            </a:r>
            <a:r>
              <a:rPr lang="zh-CN" altLang="en-US" sz="2400" dirty="0"/>
              <a:t>运算符会将其中一个表达式的值作为最终结果，而不是将 </a:t>
            </a:r>
            <a:r>
              <a:rPr lang="en-US" altLang="zh-CN" sz="2400" dirty="0"/>
              <a:t>True </a:t>
            </a:r>
            <a:r>
              <a:rPr lang="zh-CN" altLang="en-US" sz="2400" dirty="0"/>
              <a:t>或者 </a:t>
            </a:r>
            <a:r>
              <a:rPr lang="en-US" altLang="zh-CN" sz="2400" dirty="0"/>
              <a:t>False </a:t>
            </a:r>
            <a:r>
              <a:rPr lang="zh-CN" altLang="en-US" sz="2400" dirty="0"/>
              <a:t>作为最终结果</a:t>
            </a:r>
            <a:r>
              <a:rPr lang="en-US" altLang="zh-CN" sz="2400" dirty="0"/>
              <a:t>.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86636" y="1468811"/>
            <a:ext cx="6288111" cy="5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and(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并且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),or(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),not(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取反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3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12" grpId="0" uiExpand="1" build="p" animBg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727191" y="188640"/>
            <a:ext cx="4247454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条件表达式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186113" y="843101"/>
            <a:ext cx="2088232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条件表达式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976537" y="1376774"/>
            <a:ext cx="6898209" cy="4628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使用各种运算符可以构建不同的条件表达式。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1976535" y="1880828"/>
            <a:ext cx="8158350" cy="430246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假设有整数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，表示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为一个偶数。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假设有整数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，表示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是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的倍数且个位上数字为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4000"/>
              </a:lnSpc>
            </a:pP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假设有三条线段，长度分别为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，表示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能构成一个三角形。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4000"/>
              </a:lnSpc>
            </a:pP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假设有某个年份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，则表示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为闰年的条件是：如果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的倍数且不是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的倍数，或者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的倍数，那么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即为闰年。</a:t>
            </a:r>
            <a:endParaRPr lang="en-US" altLang="en-US" sz="2400" b="1" kern="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6019" y="2324039"/>
            <a:ext cx="1512168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x%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2430029" y="3163271"/>
            <a:ext cx="3312368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x%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x%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6" name="矩形 15"/>
          <p:cNvSpPr/>
          <p:nvPr/>
        </p:nvSpPr>
        <p:spPr>
          <a:xfrm>
            <a:off x="2430029" y="4420873"/>
            <a:ext cx="7308812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&gt;c)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&gt;a)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&gt;b)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(a&gt;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(b&gt;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(c&gt;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2394025" y="6089230"/>
            <a:ext cx="7200800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(year%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year%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(year%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400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961977" y="836714"/>
            <a:ext cx="111612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练习：</a:t>
            </a:r>
          </a:p>
        </p:txBody>
      </p:sp>
    </p:spTree>
    <p:extLst>
      <p:ext uri="{BB962C8B-B14F-4D97-AF65-F5344CB8AC3E}">
        <p14:creationId xmlns:p14="http://schemas.microsoft.com/office/powerpoint/2010/main" val="4151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3" grpId="0" animBg="1"/>
      <p:bldP spid="13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105" y="1098825"/>
            <a:ext cx="5940660" cy="168210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1. </a:t>
            </a:r>
            <a:r>
              <a:rPr lang="zh-CN" altLang="en-US" dirty="0">
                <a:latin typeface="Comic Sans MS" panose="030F0702030302020204" pitchFamily="66" charset="0"/>
              </a:rPr>
              <a:t>简单介绍了</a:t>
            </a:r>
            <a:r>
              <a:rPr lang="en-US" altLang="zh-CN" dirty="0">
                <a:latin typeface="Comic Sans MS" panose="030F0702030302020204" pitchFamily="66" charset="0"/>
              </a:rPr>
              <a:t>Python</a:t>
            </a:r>
            <a:r>
              <a:rPr lang="zh-CN" altLang="en-US" dirty="0">
                <a:latin typeface="Comic Sans MS" panose="030F0702030302020204" pitchFamily="66" charset="0"/>
              </a:rPr>
              <a:t>语言；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2. Python </a:t>
            </a:r>
            <a:r>
              <a:rPr lang="zh-CN" altLang="en-US" dirty="0">
                <a:latin typeface="Comic Sans MS" panose="030F0702030302020204" pitchFamily="66" charset="0"/>
              </a:rPr>
              <a:t>的安装</a:t>
            </a:r>
            <a:r>
              <a:rPr lang="en-US" altLang="zh-CN" dirty="0">
                <a:latin typeface="Comic Sans MS" panose="030F0702030302020204" pitchFamily="66" charset="0"/>
              </a:rPr>
              <a:t>;</a:t>
            </a:r>
          </a:p>
          <a:p>
            <a:pPr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3. Python</a:t>
            </a:r>
            <a:r>
              <a:rPr lang="zh-CN" altLang="en-US" dirty="0">
                <a:latin typeface="Comic Sans MS" panose="030F0702030302020204" pitchFamily="66" charset="0"/>
              </a:rPr>
              <a:t>书写规范、变量</a:t>
            </a:r>
            <a:r>
              <a:rPr lang="zh-CN" altLang="en-US" dirty="0"/>
              <a:t>命名</a:t>
            </a:r>
            <a:r>
              <a:rPr lang="zh-CN" altLang="en-US" dirty="0">
                <a:latin typeface="Comic Sans MS" panose="030F0702030302020204" pitchFamily="66" charset="0"/>
              </a:rPr>
              <a:t>规则、输入输出语句与字符串</a:t>
            </a:r>
            <a:r>
              <a:rPr lang="en-US" altLang="zh-CN" dirty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3906193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前课内容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12901" y="3789040"/>
            <a:ext cx="594066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en-US" altLang="zh-CN" dirty="0"/>
              <a:t>Python</a:t>
            </a:r>
            <a:r>
              <a:rPr lang="zh-CN" altLang="en-US" dirty="0"/>
              <a:t>的基础语法知识；</a:t>
            </a:r>
            <a:endParaRPr lang="en-US" altLang="zh-CN" dirty="0"/>
          </a:p>
          <a:p>
            <a:pPr marL="0" indent="0">
              <a:lnSpc>
                <a:spcPct val="124000"/>
              </a:lnSpc>
              <a:buClr>
                <a:schemeClr val="accent1"/>
              </a:buClr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．了解选择与</a:t>
            </a:r>
            <a:r>
              <a:rPr lang="zh-CN" altLang="en-US" dirty="0"/>
              <a:t>流程控制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38200" lvl="2" indent="0">
              <a:lnSpc>
                <a:spcPct val="124000"/>
              </a:lnSpc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If, for, while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004989" y="310102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本课内容</a:t>
            </a:r>
          </a:p>
        </p:txBody>
      </p:sp>
    </p:spTree>
    <p:extLst>
      <p:ext uri="{BB962C8B-B14F-4D97-AF65-F5344CB8AC3E}">
        <p14:creationId xmlns:p14="http://schemas.microsoft.com/office/powerpoint/2010/main" val="151717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716920" y="193862"/>
            <a:ext cx="568977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章  程序流程控制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73" y="1268761"/>
            <a:ext cx="4932548" cy="367240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§2.1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条件表达式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选择结构 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if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循环结构  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for  while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§2.4 random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58121" y="1952838"/>
            <a:ext cx="5508612" cy="1332147"/>
          </a:xfrm>
          <a:prstGeom prst="roundRect">
            <a:avLst>
              <a:gd name="adj" fmla="val 16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5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24969" y="188864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选择与循环结构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961977" y="836714"/>
            <a:ext cx="381642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单分支结构：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if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61977" y="3655566"/>
            <a:ext cx="381642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双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分支结构：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if-else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2596680" y="2530783"/>
            <a:ext cx="1152128" cy="42871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语句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170051" y="1376772"/>
            <a:ext cx="0" cy="4174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3170051" y="2268604"/>
            <a:ext cx="0" cy="26773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>
            <a:stCxn id="2" idx="3"/>
          </p:cNvCxnSpPr>
          <p:nvPr/>
        </p:nvCxnSpPr>
        <p:spPr bwMode="auto">
          <a:xfrm>
            <a:off x="3854127" y="2030620"/>
            <a:ext cx="828092" cy="403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3179477" y="2959500"/>
            <a:ext cx="0" cy="43349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菱形 1"/>
          <p:cNvSpPr/>
          <p:nvPr/>
        </p:nvSpPr>
        <p:spPr bwMode="auto">
          <a:xfrm>
            <a:off x="2485975" y="1792632"/>
            <a:ext cx="1368152" cy="47597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条件</a:t>
            </a: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4682219" y="2024844"/>
            <a:ext cx="0" cy="115212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3179477" y="3164396"/>
            <a:ext cx="1502742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圆角矩形 31"/>
          <p:cNvSpPr/>
          <p:nvPr/>
        </p:nvSpPr>
        <p:spPr bwMode="auto">
          <a:xfrm>
            <a:off x="2519945" y="5335900"/>
            <a:ext cx="1062212" cy="40976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语句</a:t>
            </a:r>
            <a:r>
              <a:rPr lang="en-US" altLang="zh-CN" sz="1900" b="1" dirty="0">
                <a:ea typeface="宋体" pitchFamily="2" charset="-122"/>
              </a:rPr>
              <a:t>1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3042097" y="4211434"/>
            <a:ext cx="0" cy="4174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3042097" y="5083462"/>
            <a:ext cx="0" cy="24566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3798181" y="4861078"/>
            <a:ext cx="756084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051051" y="5750413"/>
            <a:ext cx="0" cy="47881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菱形 36"/>
          <p:cNvSpPr/>
          <p:nvPr/>
        </p:nvSpPr>
        <p:spPr bwMode="auto">
          <a:xfrm>
            <a:off x="2286013" y="4628866"/>
            <a:ext cx="1512168" cy="45702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条件</a:t>
            </a:r>
          </a:p>
        </p:txBody>
      </p:sp>
      <p:cxnSp>
        <p:nvCxnSpPr>
          <p:cNvPr id="38" name="直接箭头连接符 37"/>
          <p:cNvCxnSpPr>
            <a:endCxn id="40" idx="0"/>
          </p:cNvCxnSpPr>
          <p:nvPr/>
        </p:nvCxnSpPr>
        <p:spPr bwMode="auto">
          <a:xfrm>
            <a:off x="4545769" y="4854272"/>
            <a:ext cx="8024" cy="48162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3051053" y="5980347"/>
            <a:ext cx="1517729" cy="947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4022687" y="5335900"/>
            <a:ext cx="1062212" cy="40976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语句</a:t>
            </a:r>
            <a:r>
              <a:rPr lang="en-US" altLang="zh-CN" sz="1900" b="1" dirty="0">
                <a:ea typeface="宋体" pitchFamily="2" charset="-122"/>
              </a:rPr>
              <a:t>2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568441" y="5745669"/>
            <a:ext cx="0" cy="24415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3178548" y="2186136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3868069" y="1681710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3042097" y="4992215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731618" y="4487789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3"/>
          <p:cNvSpPr txBox="1">
            <a:spLocks noChangeArrowheads="1"/>
          </p:cNvSpPr>
          <p:nvPr/>
        </p:nvSpPr>
        <p:spPr bwMode="auto">
          <a:xfrm>
            <a:off x="5778401" y="836714"/>
            <a:ext cx="392443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有限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循环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结构：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for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778401" y="3655566"/>
            <a:ext cx="38164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循环结构：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6933222" y="2530783"/>
            <a:ext cx="1152128" cy="42871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语句</a:t>
            </a: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506593" y="1376772"/>
            <a:ext cx="0" cy="4174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7506593" y="2268604"/>
            <a:ext cx="0" cy="26773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8500763" y="2034657"/>
            <a:ext cx="40998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7515092" y="3379852"/>
            <a:ext cx="929" cy="23061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菱形 46"/>
          <p:cNvSpPr/>
          <p:nvPr/>
        </p:nvSpPr>
        <p:spPr bwMode="auto">
          <a:xfrm>
            <a:off x="6531263" y="1792632"/>
            <a:ext cx="1950660" cy="47597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900" b="1" dirty="0">
                <a:ea typeface="宋体" pitchFamily="2" charset="-122"/>
              </a:rPr>
              <a:t>In </a:t>
            </a:r>
            <a:r>
              <a:rPr lang="zh-CN" altLang="en-US" sz="1900" b="1" dirty="0">
                <a:ea typeface="宋体" pitchFamily="2" charset="-122"/>
              </a:rPr>
              <a:t>范围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8910749" y="2024844"/>
            <a:ext cx="0" cy="136815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flipH="1">
            <a:off x="7506593" y="3379852"/>
            <a:ext cx="140415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7515090" y="2186136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8372981" y="1681710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7515092" y="2982717"/>
            <a:ext cx="929" cy="23061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390469" y="3199068"/>
            <a:ext cx="1124622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6390469" y="1585490"/>
            <a:ext cx="0" cy="162936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>
            <a:off x="6390471" y="1585488"/>
            <a:ext cx="1116125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7" name="圆角矩形 66"/>
          <p:cNvSpPr/>
          <p:nvPr/>
        </p:nvSpPr>
        <p:spPr bwMode="auto">
          <a:xfrm>
            <a:off x="6992611" y="5354437"/>
            <a:ext cx="1152128" cy="42871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语句</a:t>
            </a:r>
          </a:p>
        </p:txBody>
      </p:sp>
      <p:cxnSp>
        <p:nvCxnSpPr>
          <p:cNvPr id="68" name="直接箭头连接符 67"/>
          <p:cNvCxnSpPr/>
          <p:nvPr/>
        </p:nvCxnSpPr>
        <p:spPr bwMode="auto">
          <a:xfrm>
            <a:off x="7565982" y="4200426"/>
            <a:ext cx="0" cy="4174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>
            <a:off x="7565982" y="5092258"/>
            <a:ext cx="0" cy="26773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8560152" y="4858311"/>
            <a:ext cx="40998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>
            <a:off x="7574481" y="6203506"/>
            <a:ext cx="929" cy="23061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菱形 71"/>
          <p:cNvSpPr/>
          <p:nvPr/>
        </p:nvSpPr>
        <p:spPr bwMode="auto">
          <a:xfrm>
            <a:off x="6590652" y="4616286"/>
            <a:ext cx="1950660" cy="47597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条件</a:t>
            </a: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8970138" y="4848498"/>
            <a:ext cx="0" cy="136815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H="1">
            <a:off x="7565982" y="6203506"/>
            <a:ext cx="140415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574479" y="5009790"/>
            <a:ext cx="393752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8432372" y="4505364"/>
            <a:ext cx="334363" cy="4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7574481" y="5806371"/>
            <a:ext cx="929" cy="23061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flipH="1">
            <a:off x="6449858" y="6022722"/>
            <a:ext cx="1124622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接箭头连接符 82"/>
          <p:cNvCxnSpPr/>
          <p:nvPr/>
        </p:nvCxnSpPr>
        <p:spPr bwMode="auto">
          <a:xfrm>
            <a:off x="6449858" y="4409144"/>
            <a:ext cx="0" cy="162936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flipH="1">
            <a:off x="6449860" y="4409142"/>
            <a:ext cx="1116125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5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50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2" grpId="0" animBg="1"/>
      <p:bldP spid="37" grpId="0" animBg="1"/>
      <p:bldP spid="40" grpId="0" animBg="1"/>
      <p:bldP spid="79" grpId="0"/>
      <p:bldP spid="80" grpId="0"/>
      <p:bldP spid="81" grpId="0"/>
      <p:bldP spid="82" grpId="0"/>
      <p:bldP spid="42" grpId="0" animBg="1"/>
      <p:bldP spid="47" grpId="0" animBg="1"/>
      <p:bldP spid="50" grpId="0"/>
      <p:bldP spid="51" grpId="0"/>
      <p:bldP spid="67" grpId="0" animBg="1"/>
      <p:bldP spid="72" grpId="0" animBg="1"/>
      <p:bldP spid="75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961977" y="836714"/>
            <a:ext cx="176299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for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</a:p>
        </p:txBody>
      </p:sp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2310111" y="1908658"/>
            <a:ext cx="2100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字符串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2310111" y="2964640"/>
            <a:ext cx="66726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(3)range()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整数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716678" y="1880830"/>
            <a:ext cx="3145533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“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166334" y="2924946"/>
            <a:ext cx="3708412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range(</a:t>
            </a:r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m,n,d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gray">
          <a:xfrm>
            <a:off x="3724969" y="188864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选择与循环结构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586976" y="1350616"/>
            <a:ext cx="2839499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zh-CN" altLang="en-US" dirty="0">
                <a:solidFill>
                  <a:srgbClr val="FF0000"/>
                </a:solidFill>
              </a:rPr>
              <a:t>迭代器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310111" y="2412714"/>
            <a:ext cx="2640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列表或数组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361062" y="2384886"/>
            <a:ext cx="3937621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[30, 35, 40, 50,100] 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258121" y="3407793"/>
            <a:ext cx="3078342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range(10):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258121" y="3841862"/>
            <a:ext cx="3078342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range(1,10):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258121" y="4329775"/>
            <a:ext cx="3078342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range(1,10, 2):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6282457" y="3480568"/>
            <a:ext cx="3628884" cy="4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1800" dirty="0"/>
              <a:t>[0, 1, 2, 3, 4, 5, 6, 7, 8, 9]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6282457" y="3912616"/>
            <a:ext cx="3628884" cy="4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1800" dirty="0"/>
              <a:t>[1, 2, 3, 4, 5, 6, 7, 8, 9]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6282459" y="4373222"/>
            <a:ext cx="2328851" cy="4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1800" dirty="0"/>
              <a:t>[1, 3,  5,  7,  9]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258121" y="4853201"/>
            <a:ext cx="3078342" cy="5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in range(10,1):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745725" y="4388638"/>
            <a:ext cx="959906" cy="100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sz="72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en-US" altLang="en-US" sz="72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3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3"/>
          <a:srcRect l="2671" r="7581"/>
          <a:stretch/>
        </p:blipFill>
        <p:spPr>
          <a:xfrm>
            <a:off x="6138444" y="2745080"/>
            <a:ext cx="3393139" cy="3566108"/>
          </a:xfrm>
          <a:prstGeom prst="rect">
            <a:avLst/>
          </a:prstGeom>
        </p:spPr>
      </p:pic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2754065" y="1404636"/>
            <a:ext cx="612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break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语句的作用是立刻结束整个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for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循环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966977" y="836714"/>
            <a:ext cx="550361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循环语句中的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break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continue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754065" y="1887217"/>
            <a:ext cx="612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continue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语句的作用是结束这一轮的循环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44777" y="2456501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break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6799117" y="2463281"/>
            <a:ext cx="208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continue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语句</a:t>
            </a:r>
            <a:endParaRPr lang="zh-CN" altLang="en-US" sz="2400" dirty="0"/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gray">
          <a:xfrm>
            <a:off x="3724969" y="188864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选择与循环结构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16" y="3151132"/>
            <a:ext cx="3613011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 animBg="1"/>
      <p:bldP spid="15" grpId="0"/>
      <p:bldP spid="44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961977" y="800708"/>
            <a:ext cx="7668852" cy="22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输入百分制成绩，输出相应的等级：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分以上为‘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80-89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70-79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60-69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60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分以下为‘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如果分数大于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或者小于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则输出“成绩有误”。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3724969" y="188864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选择与循环结构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12176" y="3068960"/>
            <a:ext cx="4666327" cy="364589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请输入百分制成绩：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90 &lt;= score &lt;= 100: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print('A')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 &lt;= score &lt;= 89: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print('B')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70 &lt;= score &lt;= 79: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print('C')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 &lt;= score &lt;= 69: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print('D')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&lt;= score &lt;= 59: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print('E')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成绩有误！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4385" y="3546498"/>
            <a:ext cx="4500500" cy="28443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请输入百分制成绩：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level=('E' if 0&lt;=score&lt;60 else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'D' if 60&lt;=score&lt;70 else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'C' if 70&lt;=score&lt;80 else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'B' if 80&lt;=score&lt;90 else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'A' if 90&lt;=score&lt;=100 else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"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成绩有误！ 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0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圆角矩形 100"/>
          <p:cNvSpPr/>
          <p:nvPr/>
        </p:nvSpPr>
        <p:spPr bwMode="auto">
          <a:xfrm>
            <a:off x="2074760" y="309228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cxnSp>
        <p:nvCxnSpPr>
          <p:cNvPr id="103" name="直接箭头连接符 102"/>
          <p:cNvCxnSpPr/>
          <p:nvPr/>
        </p:nvCxnSpPr>
        <p:spPr bwMode="auto">
          <a:xfrm>
            <a:off x="2731786" y="741533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圆角矩形 104"/>
          <p:cNvSpPr/>
          <p:nvPr/>
        </p:nvSpPr>
        <p:spPr bwMode="auto">
          <a:xfrm>
            <a:off x="1889969" y="1735894"/>
            <a:ext cx="1735258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ym typeface="Symbol" panose="05050102010706020507" pitchFamily="18" charset="2"/>
              </a:rPr>
              <a:t>90</a:t>
            </a:r>
            <a:r>
              <a:rPr lang="en-US" altLang="zh-CN" sz="1800" dirty="0"/>
              <a:t>score</a:t>
            </a:r>
            <a:r>
              <a:rPr lang="en-US" altLang="zh-CN" sz="1800" dirty="0">
                <a:sym typeface="Symbol" panose="05050102010706020507" pitchFamily="18" charset="2"/>
              </a:rPr>
              <a:t>100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2115251" y="6115956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2745404" y="1425609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>
            <a:off x="3821987" y="1958712"/>
            <a:ext cx="4020312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菱形 109"/>
          <p:cNvSpPr/>
          <p:nvPr/>
        </p:nvSpPr>
        <p:spPr bwMode="auto">
          <a:xfrm>
            <a:off x="1673945" y="1716551"/>
            <a:ext cx="2160240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 bwMode="auto">
          <a:xfrm>
            <a:off x="3725040" y="1598760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 bwMode="auto">
          <a:xfrm>
            <a:off x="4715361" y="4979235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flipH="1">
            <a:off x="2772275" y="5983659"/>
            <a:ext cx="5089148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2840518" y="2165022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9" name="直接箭头连接符 128"/>
          <p:cNvCxnSpPr/>
          <p:nvPr/>
        </p:nvCxnSpPr>
        <p:spPr bwMode="auto">
          <a:xfrm>
            <a:off x="2754736" y="2185037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圆角矩形 129"/>
          <p:cNvSpPr/>
          <p:nvPr/>
        </p:nvSpPr>
        <p:spPr bwMode="auto">
          <a:xfrm>
            <a:off x="1889969" y="2487302"/>
            <a:ext cx="1735258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ym typeface="Symbol" panose="05050102010706020507" pitchFamily="18" charset="2"/>
              </a:rPr>
              <a:t>80</a:t>
            </a:r>
            <a:r>
              <a:rPr lang="en-US" altLang="zh-CN" sz="1800" dirty="0"/>
              <a:t>score</a:t>
            </a:r>
            <a:r>
              <a:rPr lang="en-US" altLang="zh-CN" sz="1800" dirty="0">
                <a:sym typeface="Symbol" panose="05050102010706020507" pitchFamily="18" charset="2"/>
              </a:rPr>
              <a:t>89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131" name="菱形 130"/>
          <p:cNvSpPr/>
          <p:nvPr/>
        </p:nvSpPr>
        <p:spPr bwMode="auto">
          <a:xfrm>
            <a:off x="1673945" y="2467959"/>
            <a:ext cx="2160240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132" name="直接箭头连接符 131"/>
          <p:cNvCxnSpPr/>
          <p:nvPr/>
        </p:nvCxnSpPr>
        <p:spPr bwMode="auto">
          <a:xfrm>
            <a:off x="2754736" y="2936445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圆角矩形 132"/>
          <p:cNvSpPr/>
          <p:nvPr/>
        </p:nvSpPr>
        <p:spPr bwMode="auto">
          <a:xfrm>
            <a:off x="1889969" y="3250615"/>
            <a:ext cx="1735258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ym typeface="Symbol" panose="05050102010706020507" pitchFamily="18" charset="2"/>
              </a:rPr>
              <a:t>70</a:t>
            </a:r>
            <a:r>
              <a:rPr lang="en-US" altLang="zh-CN" sz="1800" dirty="0"/>
              <a:t>score</a:t>
            </a:r>
            <a:r>
              <a:rPr lang="en-US" altLang="zh-CN" sz="1800" dirty="0">
                <a:sym typeface="Symbol" panose="05050102010706020507" pitchFamily="18" charset="2"/>
              </a:rPr>
              <a:t>79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134" name="菱形 133"/>
          <p:cNvSpPr/>
          <p:nvPr/>
        </p:nvSpPr>
        <p:spPr bwMode="auto">
          <a:xfrm>
            <a:off x="1673945" y="3231272"/>
            <a:ext cx="2160240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135" name="直接箭头连接符 134"/>
          <p:cNvCxnSpPr/>
          <p:nvPr/>
        </p:nvCxnSpPr>
        <p:spPr bwMode="auto">
          <a:xfrm>
            <a:off x="2754736" y="3699758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圆角矩形 135"/>
          <p:cNvSpPr/>
          <p:nvPr/>
        </p:nvSpPr>
        <p:spPr bwMode="auto">
          <a:xfrm>
            <a:off x="1893684" y="4014599"/>
            <a:ext cx="1735258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ym typeface="Symbol" panose="05050102010706020507" pitchFamily="18" charset="2"/>
              </a:rPr>
              <a:t>60</a:t>
            </a:r>
            <a:r>
              <a:rPr lang="en-US" altLang="zh-CN" sz="1800" dirty="0"/>
              <a:t>score</a:t>
            </a:r>
            <a:r>
              <a:rPr lang="en-US" altLang="zh-CN" sz="1800" dirty="0">
                <a:sym typeface="Symbol" panose="05050102010706020507" pitchFamily="18" charset="2"/>
              </a:rPr>
              <a:t>69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137" name="菱形 136"/>
          <p:cNvSpPr/>
          <p:nvPr/>
        </p:nvSpPr>
        <p:spPr bwMode="auto">
          <a:xfrm>
            <a:off x="1677660" y="3995256"/>
            <a:ext cx="2160240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138" name="直接箭头连接符 137"/>
          <p:cNvCxnSpPr/>
          <p:nvPr/>
        </p:nvCxnSpPr>
        <p:spPr bwMode="auto">
          <a:xfrm>
            <a:off x="2758451" y="4463742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9" name="圆角矩形 138"/>
          <p:cNvSpPr/>
          <p:nvPr/>
        </p:nvSpPr>
        <p:spPr bwMode="auto">
          <a:xfrm>
            <a:off x="1900932" y="4766007"/>
            <a:ext cx="1735258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ym typeface="Symbol" panose="05050102010706020507" pitchFamily="18" charset="2"/>
              </a:rPr>
              <a:t>0</a:t>
            </a:r>
            <a:r>
              <a:rPr lang="en-US" altLang="zh-CN" sz="1800" dirty="0"/>
              <a:t>score</a:t>
            </a:r>
            <a:r>
              <a:rPr lang="en-US" altLang="zh-CN" sz="1800" dirty="0">
                <a:sym typeface="Symbol" panose="05050102010706020507" pitchFamily="18" charset="2"/>
              </a:rPr>
              <a:t>59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140" name="菱形 139"/>
          <p:cNvSpPr/>
          <p:nvPr/>
        </p:nvSpPr>
        <p:spPr bwMode="auto">
          <a:xfrm>
            <a:off x="1684908" y="4746664"/>
            <a:ext cx="2160240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141" name="直接箭头连接符 140"/>
          <p:cNvCxnSpPr/>
          <p:nvPr/>
        </p:nvCxnSpPr>
        <p:spPr bwMode="auto">
          <a:xfrm>
            <a:off x="2765699" y="5215150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Rectangle 3"/>
          <p:cNvSpPr txBox="1">
            <a:spLocks noChangeArrowheads="1"/>
          </p:cNvSpPr>
          <p:nvPr/>
        </p:nvSpPr>
        <p:spPr bwMode="auto">
          <a:xfrm>
            <a:off x="2840518" y="2908992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" name="Rectangle 3"/>
          <p:cNvSpPr txBox="1">
            <a:spLocks noChangeArrowheads="1"/>
          </p:cNvSpPr>
          <p:nvPr/>
        </p:nvSpPr>
        <p:spPr bwMode="auto">
          <a:xfrm>
            <a:off x="2840518" y="367450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Rectangle 3"/>
          <p:cNvSpPr txBox="1">
            <a:spLocks noChangeArrowheads="1"/>
          </p:cNvSpPr>
          <p:nvPr/>
        </p:nvSpPr>
        <p:spPr bwMode="auto">
          <a:xfrm>
            <a:off x="2840518" y="4436289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Rectangle 3"/>
          <p:cNvSpPr txBox="1">
            <a:spLocks noChangeArrowheads="1"/>
          </p:cNvSpPr>
          <p:nvPr/>
        </p:nvSpPr>
        <p:spPr bwMode="auto">
          <a:xfrm>
            <a:off x="2840518" y="5175792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7" name="直接箭头连接符 146"/>
          <p:cNvCxnSpPr/>
          <p:nvPr/>
        </p:nvCxnSpPr>
        <p:spPr bwMode="auto">
          <a:xfrm>
            <a:off x="2758451" y="5837401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>
            <a:off x="3821987" y="2700530"/>
            <a:ext cx="3216554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3841251" y="3463843"/>
            <a:ext cx="2395430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>
            <a:off x="3841251" y="4225806"/>
            <a:ext cx="1577110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3841251" y="4968974"/>
            <a:ext cx="893034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3734138" y="2285103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 bwMode="auto">
          <a:xfrm>
            <a:off x="3809626" y="3065799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Rectangle 3"/>
          <p:cNvSpPr txBox="1">
            <a:spLocks noChangeArrowheads="1"/>
          </p:cNvSpPr>
          <p:nvPr/>
        </p:nvSpPr>
        <p:spPr bwMode="auto">
          <a:xfrm>
            <a:off x="3796417" y="3885497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" name="Rectangle 3"/>
          <p:cNvSpPr txBox="1">
            <a:spLocks noChangeArrowheads="1"/>
          </p:cNvSpPr>
          <p:nvPr/>
        </p:nvSpPr>
        <p:spPr bwMode="auto">
          <a:xfrm>
            <a:off x="3796417" y="4618679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7" name="直接箭头连接符 156"/>
          <p:cNvCxnSpPr/>
          <p:nvPr/>
        </p:nvCxnSpPr>
        <p:spPr bwMode="auto">
          <a:xfrm>
            <a:off x="4734285" y="5623431"/>
            <a:ext cx="0" cy="35574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接箭头连接符 157"/>
          <p:cNvCxnSpPr/>
          <p:nvPr/>
        </p:nvCxnSpPr>
        <p:spPr bwMode="auto">
          <a:xfrm>
            <a:off x="5412874" y="4219645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接箭头连接符 159"/>
          <p:cNvCxnSpPr/>
          <p:nvPr/>
        </p:nvCxnSpPr>
        <p:spPr bwMode="auto">
          <a:xfrm>
            <a:off x="5440645" y="4863841"/>
            <a:ext cx="0" cy="111533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接箭头连接符 160"/>
          <p:cNvCxnSpPr/>
          <p:nvPr/>
        </p:nvCxnSpPr>
        <p:spPr bwMode="auto">
          <a:xfrm>
            <a:off x="6218046" y="3456332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直接箭头连接符 162"/>
          <p:cNvCxnSpPr/>
          <p:nvPr/>
        </p:nvCxnSpPr>
        <p:spPr bwMode="auto">
          <a:xfrm>
            <a:off x="6245817" y="4100530"/>
            <a:ext cx="0" cy="187864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直接箭头连接符 163"/>
          <p:cNvCxnSpPr/>
          <p:nvPr/>
        </p:nvCxnSpPr>
        <p:spPr bwMode="auto">
          <a:xfrm>
            <a:off x="7012840" y="2701929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>
            <a:off x="7040611" y="3346125"/>
            <a:ext cx="0" cy="263305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7835722" y="1944727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直接箭头连接符 168"/>
          <p:cNvCxnSpPr/>
          <p:nvPr/>
        </p:nvCxnSpPr>
        <p:spPr bwMode="auto">
          <a:xfrm>
            <a:off x="7863493" y="2588923"/>
            <a:ext cx="0" cy="339025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125099" y="800708"/>
            <a:ext cx="5148572" cy="10090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输入百分制成绩，输出相应的等级：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分以上为‘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80-89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分为‘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70-79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分为‘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60-69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分为‘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分以下为‘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’；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如果分数大于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或者小于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，则输出“成绩有误”。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9" name="平行四边形 58"/>
          <p:cNvSpPr/>
          <p:nvPr/>
        </p:nvSpPr>
        <p:spPr bwMode="auto">
          <a:xfrm>
            <a:off x="1817963" y="1027301"/>
            <a:ext cx="1858689" cy="404342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输入成绩</a:t>
            </a:r>
            <a:r>
              <a:rPr lang="en-US" altLang="zh-CN" sz="1600" dirty="0"/>
              <a:t>score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0" name="平行四边形 59"/>
          <p:cNvSpPr/>
          <p:nvPr/>
        </p:nvSpPr>
        <p:spPr bwMode="auto">
          <a:xfrm>
            <a:off x="1829106" y="5485884"/>
            <a:ext cx="1858689" cy="36981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输出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r>
              <a:rPr lang="zh-CN" altLang="en-US" sz="1600" dirty="0"/>
              <a:t>成绩有误</a:t>
            </a:r>
            <a:r>
              <a:rPr lang="en-US" altLang="zh-CN" sz="1600" dirty="0"/>
              <a:t>!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1" name="平行四边形 60"/>
          <p:cNvSpPr/>
          <p:nvPr/>
        </p:nvSpPr>
        <p:spPr bwMode="auto">
          <a:xfrm>
            <a:off x="7228517" y="2233849"/>
            <a:ext cx="1227564" cy="36981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输出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</a:t>
            </a:r>
            <a:r>
              <a:rPr lang="en-US" altLang="zh-CN" sz="1600" dirty="0"/>
              <a:t>A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2" name="平行四边形 61"/>
          <p:cNvSpPr/>
          <p:nvPr/>
        </p:nvSpPr>
        <p:spPr bwMode="auto">
          <a:xfrm>
            <a:off x="6420267" y="2983398"/>
            <a:ext cx="1227564" cy="36981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输出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</a:t>
            </a:r>
            <a:r>
              <a:rPr lang="en-US" altLang="zh-CN" sz="1600" dirty="0"/>
              <a:t>B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3" name="平行四边形 62"/>
          <p:cNvSpPr/>
          <p:nvPr/>
        </p:nvSpPr>
        <p:spPr bwMode="auto">
          <a:xfrm>
            <a:off x="5610841" y="3735788"/>
            <a:ext cx="1227564" cy="36981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输出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</a:t>
            </a:r>
            <a:r>
              <a:rPr lang="en-US" altLang="zh-CN" sz="1600" dirty="0"/>
              <a:t>C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4" name="平行四边形 63"/>
          <p:cNvSpPr/>
          <p:nvPr/>
        </p:nvSpPr>
        <p:spPr bwMode="auto">
          <a:xfrm>
            <a:off x="4813245" y="4495989"/>
            <a:ext cx="1227564" cy="36981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输出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</a:t>
            </a:r>
            <a:r>
              <a:rPr lang="en-US" altLang="zh-CN" sz="1600" dirty="0"/>
              <a:t>D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7" name="平行四边形 66"/>
          <p:cNvSpPr/>
          <p:nvPr/>
        </p:nvSpPr>
        <p:spPr bwMode="auto">
          <a:xfrm>
            <a:off x="4129350" y="5276752"/>
            <a:ext cx="1227564" cy="36981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输出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</a:t>
            </a:r>
            <a:r>
              <a:rPr lang="en-US" altLang="zh-CN" sz="1600" dirty="0"/>
              <a:t>E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</a:t>
            </a:r>
            <a:endParaRPr lang="zh-CN" altLang="en-US" sz="1600" b="1" dirty="0">
              <a:ea typeface="宋体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4"/>
          <a:srcRect b="26281"/>
          <a:stretch/>
        </p:blipFill>
        <p:spPr>
          <a:xfrm>
            <a:off x="5204026" y="3032956"/>
            <a:ext cx="5146883" cy="34203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4"/>
          <a:srcRect t="88677" r="53912"/>
          <a:stretch/>
        </p:blipFill>
        <p:spPr>
          <a:xfrm>
            <a:off x="7978842" y="5704034"/>
            <a:ext cx="2372067" cy="525375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69" name="AutoShape 11"/>
          <p:cNvSpPr>
            <a:spLocks noChangeArrowheads="1"/>
          </p:cNvSpPr>
          <p:nvPr/>
        </p:nvSpPr>
        <p:spPr bwMode="gray">
          <a:xfrm>
            <a:off x="3724969" y="188864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选择与循环结构</a:t>
            </a:r>
          </a:p>
        </p:txBody>
      </p:sp>
    </p:spTree>
    <p:extLst>
      <p:ext uri="{BB962C8B-B14F-4D97-AF65-F5344CB8AC3E}">
        <p14:creationId xmlns:p14="http://schemas.microsoft.com/office/powerpoint/2010/main" val="31328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5" grpId="0"/>
      <p:bldP spid="107" grpId="0" animBg="1"/>
      <p:bldP spid="110" grpId="0" animBg="1"/>
      <p:bldP spid="111" grpId="0"/>
      <p:bldP spid="125" grpId="0"/>
      <p:bldP spid="130" grpId="0"/>
      <p:bldP spid="131" grpId="0" animBg="1"/>
      <p:bldP spid="133" grpId="0"/>
      <p:bldP spid="134" grpId="0" animBg="1"/>
      <p:bldP spid="136" grpId="0"/>
      <p:bldP spid="137" grpId="0" animBg="1"/>
      <p:bldP spid="139" grpId="0"/>
      <p:bldP spid="140" grpId="0" animBg="1"/>
      <p:bldP spid="142" grpId="0"/>
      <p:bldP spid="143" grpId="0"/>
      <p:bldP spid="144" grpId="0"/>
      <p:bldP spid="145" grpId="0"/>
      <p:bldP spid="152" grpId="0"/>
      <p:bldP spid="153" grpId="0"/>
      <p:bldP spid="154" grpId="0"/>
      <p:bldP spid="155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390852" y="820423"/>
            <a:ext cx="2760259" cy="461665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用户身份验证函数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187799" y="829757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FF"/>
                </a:solidFill>
                <a:latin typeface="Tahoma" panose="020B0604030504040204" pitchFamily="34" charset="0"/>
              </a:rPr>
              <a:t>程序流程图：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1393251" y="1412776"/>
            <a:ext cx="1314053" cy="409388"/>
          </a:xfrm>
          <a:prstGeom prst="roundRect">
            <a:avLst>
              <a:gd name="adj" fmla="val 4288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2050277" y="1845081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1453424" y="2839442"/>
            <a:ext cx="1355973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!=</a:t>
            </a:r>
            <a:r>
              <a:rPr lang="zh-CN" altLang="zh-CN" sz="18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"admin"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>
            <a:endCxn id="50" idx="0"/>
          </p:cNvCxnSpPr>
          <p:nvPr/>
        </p:nvCxnSpPr>
        <p:spPr bwMode="auto">
          <a:xfrm>
            <a:off x="2063135" y="4365697"/>
            <a:ext cx="17150" cy="165559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圆角矩形 49"/>
          <p:cNvSpPr/>
          <p:nvPr/>
        </p:nvSpPr>
        <p:spPr bwMode="auto">
          <a:xfrm>
            <a:off x="1423260" y="6021288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sp>
        <p:nvSpPr>
          <p:cNvPr id="52" name="矩形 51"/>
          <p:cNvSpPr/>
          <p:nvPr/>
        </p:nvSpPr>
        <p:spPr>
          <a:xfrm>
            <a:off x="6210447" y="800708"/>
            <a:ext cx="3960440" cy="1815882"/>
          </a:xfrm>
          <a:prstGeom prst="rect">
            <a:avLst/>
          </a:prstGeom>
          <a:solidFill>
            <a:srgbClr val="CCFFCC"/>
          </a:solidFill>
          <a:ln>
            <a:solidFill>
              <a:srgbClr val="CCFF66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''' 编程练习 if-else语句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描述：用户身份验证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         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正确的帐号 admin 和密码 0000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验证成功输出：welcome admin!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验证失败输出： a.user name is fail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                         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b.password is fail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2"/>
                <a:ea typeface="Monaco"/>
              </a:rPr>
              <a:t>增强版：循环验证，直到验证正确  '''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3" name="矩形 52"/>
          <p:cNvSpPr/>
          <p:nvPr/>
        </p:nvSpPr>
        <p:spPr>
          <a:xfrm>
            <a:off x="6282455" y="2636914"/>
            <a:ext cx="3888432" cy="2800767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username=input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"please input your username:"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dirty="0">
                <a:solidFill>
                  <a:srgbClr val="954121"/>
                </a:solidFill>
                <a:latin typeface="Arial Unicode MS" panose="020B0604020202020204" pitchFamily="34" charset="-122"/>
                <a:ea typeface="Monaco"/>
              </a:rPr>
              <a:t>if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username!=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"admin"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: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 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"user name is fail"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dirty="0">
                <a:solidFill>
                  <a:srgbClr val="954121"/>
                </a:solidFill>
                <a:latin typeface="Arial Unicode MS" panose="020B0604020202020204" pitchFamily="34" charset="-122"/>
                <a:ea typeface="Monaco"/>
              </a:rPr>
              <a:t>else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: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 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password=input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"please input your password:"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     </a:t>
            </a:r>
            <a:r>
              <a:rPr lang="zh-CN" altLang="zh-CN" sz="1600" dirty="0">
                <a:solidFill>
                  <a:srgbClr val="954121"/>
                </a:solidFill>
                <a:latin typeface="Arial Unicode MS" panose="020B0604020202020204" pitchFamily="34" charset="-122"/>
                <a:ea typeface="Monaco"/>
              </a:rPr>
              <a:t>if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password!=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"0000"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: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        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"password is fail"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     </a:t>
            </a:r>
            <a:r>
              <a:rPr lang="zh-CN" altLang="zh-CN" sz="1600" dirty="0">
                <a:solidFill>
                  <a:srgbClr val="954121"/>
                </a:solidFill>
                <a:latin typeface="Arial Unicode MS" panose="020B0604020202020204" pitchFamily="34" charset="-122"/>
                <a:ea typeface="Monaco"/>
              </a:rPr>
              <a:t>else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: </a:t>
            </a:r>
            <a:endParaRPr lang="en-US" altLang="zh-CN" sz="1600" dirty="0">
              <a:solidFill>
                <a:srgbClr val="000000"/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             </a:t>
            </a:r>
            <a:r>
              <a:rPr lang="zh-CN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</a:t>
            </a:r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"welcome admin!"</a:t>
            </a: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zh-CN" altLang="zh-CN" sz="800" dirty="0"/>
              <a:t> </a:t>
            </a:r>
            <a:endParaRPr lang="zh-CN" altLang="zh-CN" sz="40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28" y="5429300"/>
            <a:ext cx="3890161" cy="768307"/>
          </a:xfrm>
          <a:prstGeom prst="rect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</p:pic>
      <p:cxnSp>
        <p:nvCxnSpPr>
          <p:cNvPr id="59" name="直接箭头连接符 58"/>
          <p:cNvCxnSpPr/>
          <p:nvPr/>
        </p:nvCxnSpPr>
        <p:spPr bwMode="auto">
          <a:xfrm>
            <a:off x="2063895" y="2529157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>
            <a:stCxn id="79" idx="3"/>
          </p:cNvCxnSpPr>
          <p:nvPr/>
        </p:nvCxnSpPr>
        <p:spPr bwMode="auto">
          <a:xfrm>
            <a:off x="2991045" y="3052670"/>
            <a:ext cx="370671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菱形 78"/>
          <p:cNvSpPr/>
          <p:nvPr/>
        </p:nvSpPr>
        <p:spPr bwMode="auto">
          <a:xfrm>
            <a:off x="1118835" y="2820099"/>
            <a:ext cx="1872208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2090945" y="3287147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>
            <a:stCxn id="79" idx="2"/>
          </p:cNvCxnSpPr>
          <p:nvPr/>
        </p:nvCxnSpPr>
        <p:spPr bwMode="auto">
          <a:xfrm>
            <a:off x="2054939" y="3285243"/>
            <a:ext cx="8196" cy="57580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2963538" y="2747087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455" y="6201310"/>
            <a:ext cx="3888432" cy="529799"/>
          </a:xfrm>
          <a:prstGeom prst="rect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</p:pic>
      <p:cxnSp>
        <p:nvCxnSpPr>
          <p:cNvPr id="87" name="直接箭头连接符 86"/>
          <p:cNvCxnSpPr/>
          <p:nvPr/>
        </p:nvCxnSpPr>
        <p:spPr bwMode="auto">
          <a:xfrm>
            <a:off x="3361714" y="3052670"/>
            <a:ext cx="436" cy="31893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圆角矩形 87"/>
          <p:cNvSpPr/>
          <p:nvPr/>
        </p:nvSpPr>
        <p:spPr bwMode="auto">
          <a:xfrm>
            <a:off x="2734047" y="4329100"/>
            <a:ext cx="1355973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!=</a:t>
            </a:r>
            <a:r>
              <a:rPr lang="zh-CN" altLang="zh-CN" sz="18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"0000"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89" name="直接箭头连接符 88"/>
          <p:cNvCxnSpPr>
            <a:endCxn id="90" idx="0"/>
          </p:cNvCxnSpPr>
          <p:nvPr/>
        </p:nvCxnSpPr>
        <p:spPr bwMode="auto">
          <a:xfrm>
            <a:off x="3364751" y="3771022"/>
            <a:ext cx="0" cy="48607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菱形 89"/>
          <p:cNvSpPr/>
          <p:nvPr/>
        </p:nvSpPr>
        <p:spPr bwMode="auto">
          <a:xfrm>
            <a:off x="2575842" y="4257092"/>
            <a:ext cx="1577818" cy="465142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3371720" y="4725146"/>
            <a:ext cx="957" cy="30631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>
            <a:stCxn id="48" idx="4"/>
          </p:cNvCxnSpPr>
          <p:nvPr/>
        </p:nvCxnSpPr>
        <p:spPr bwMode="auto">
          <a:xfrm>
            <a:off x="3367116" y="5486749"/>
            <a:ext cx="4602" cy="33466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H="1">
            <a:off x="2090945" y="5821414"/>
            <a:ext cx="1280775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3429592" y="4713629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4166734" y="4496970"/>
            <a:ext cx="1017265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4154622" y="4168945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>
            <a:off x="5185240" y="5510040"/>
            <a:ext cx="0" cy="31137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>
            <a:off x="5175529" y="4496972"/>
            <a:ext cx="5181" cy="51561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3361714" y="5821414"/>
            <a:ext cx="182352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平行四边形 43"/>
          <p:cNvSpPr/>
          <p:nvPr/>
        </p:nvSpPr>
        <p:spPr bwMode="auto">
          <a:xfrm>
            <a:off x="1255256" y="2162092"/>
            <a:ext cx="1579507" cy="404342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输入用户名</a:t>
            </a:r>
          </a:p>
        </p:txBody>
      </p:sp>
      <p:sp>
        <p:nvSpPr>
          <p:cNvPr id="45" name="平行四边形 44"/>
          <p:cNvSpPr/>
          <p:nvPr/>
        </p:nvSpPr>
        <p:spPr bwMode="auto">
          <a:xfrm>
            <a:off x="2682057" y="3370968"/>
            <a:ext cx="1360056" cy="409388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>
                <a:ea typeface="宋体" pitchFamily="2" charset="-122"/>
              </a:rPr>
              <a:t>输入密码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47" name="平行四边形 46"/>
          <p:cNvSpPr/>
          <p:nvPr/>
        </p:nvSpPr>
        <p:spPr bwMode="auto">
          <a:xfrm>
            <a:off x="1277901" y="3876675"/>
            <a:ext cx="1551262" cy="486110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"user name is fail"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48" name="平行四边形 47"/>
          <p:cNvSpPr/>
          <p:nvPr/>
        </p:nvSpPr>
        <p:spPr bwMode="auto">
          <a:xfrm>
            <a:off x="2646053" y="5013178"/>
            <a:ext cx="1442126" cy="473571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"password is fail 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49" name="平行四边形 48"/>
          <p:cNvSpPr/>
          <p:nvPr/>
        </p:nvSpPr>
        <p:spPr bwMode="auto">
          <a:xfrm>
            <a:off x="4388652" y="5012585"/>
            <a:ext cx="1626504" cy="484626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60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welcome admin! 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gray">
          <a:xfrm>
            <a:off x="3724969" y="188864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选择与循环结构</a:t>
            </a:r>
          </a:p>
        </p:txBody>
      </p:sp>
    </p:spTree>
    <p:extLst>
      <p:ext uri="{BB962C8B-B14F-4D97-AF65-F5344CB8AC3E}">
        <p14:creationId xmlns:p14="http://schemas.microsoft.com/office/powerpoint/2010/main" val="151957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42" grpId="0"/>
      <p:bldP spid="50" grpId="0" animBg="1"/>
      <p:bldP spid="52" grpId="0" animBg="1"/>
      <p:bldP spid="53" grpId="0" animBg="1"/>
      <p:bldP spid="79" grpId="0" animBg="1"/>
      <p:bldP spid="80" grpId="0"/>
      <p:bldP spid="82" grpId="0"/>
      <p:bldP spid="88" grpId="0"/>
      <p:bldP spid="90" grpId="0" animBg="1"/>
      <p:bldP spid="95" grpId="0"/>
      <p:bldP spid="97" grpId="0"/>
      <p:bldP spid="44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575252" y="301569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FF"/>
                </a:solidFill>
                <a:latin typeface="Tahoma" panose="020B0604030504040204" pitchFamily="34" charset="0"/>
              </a:rPr>
              <a:t>程序流程图：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1910975" y="800708"/>
            <a:ext cx="1314053" cy="409388"/>
          </a:xfrm>
          <a:prstGeom prst="roundRect">
            <a:avLst>
              <a:gd name="adj" fmla="val 4288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2568001" y="1233013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49" idx="2"/>
            <a:endCxn id="48" idx="0"/>
          </p:cNvCxnSpPr>
          <p:nvPr/>
        </p:nvCxnSpPr>
        <p:spPr bwMode="auto">
          <a:xfrm>
            <a:off x="2588139" y="3766545"/>
            <a:ext cx="7585" cy="238521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圆角矩形 49"/>
          <p:cNvSpPr/>
          <p:nvPr/>
        </p:nvSpPr>
        <p:spPr bwMode="auto">
          <a:xfrm>
            <a:off x="1930421" y="6043948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sp>
        <p:nvSpPr>
          <p:cNvPr id="52" name="矩形 51"/>
          <p:cNvSpPr/>
          <p:nvPr/>
        </p:nvSpPr>
        <p:spPr>
          <a:xfrm>
            <a:off x="5922417" y="116632"/>
            <a:ext cx="4248472" cy="1815882"/>
          </a:xfrm>
          <a:prstGeom prst="rect">
            <a:avLst/>
          </a:prstGeom>
          <a:solidFill>
            <a:srgbClr val="CCFFCC"/>
          </a:solidFill>
          <a:ln>
            <a:solidFill>
              <a:srgbClr val="CCFF66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‘’’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编程练习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嵌套的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if-else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结构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’’’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描述：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使用键盘输入一个三位的正整数，输出其中的最大的一位数字。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   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例如，输入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386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，输出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8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；输入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290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，输出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9.</a:t>
            </a:r>
          </a:p>
          <a:p>
            <a:pPr lvl="0"/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分析：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1.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从输入的数字中分离出个十百位数；</a:t>
            </a:r>
            <a:r>
              <a:rPr lang="zh-CN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          2.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从百位数、十位数和个位数中找出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/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              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Monaco"/>
              </a:rPr>
              <a:t>最的一个数字。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Monaco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581619" y="1917089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3259503" y="3007136"/>
            <a:ext cx="1229442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菱形 78"/>
          <p:cNvSpPr/>
          <p:nvPr/>
        </p:nvSpPr>
        <p:spPr bwMode="auto">
          <a:xfrm>
            <a:off x="1868211" y="2837303"/>
            <a:ext cx="1426208" cy="339671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a&gt;b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2676909" y="3152388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>
            <a:stCxn id="79" idx="2"/>
          </p:cNvCxnSpPr>
          <p:nvPr/>
        </p:nvCxnSpPr>
        <p:spPr bwMode="auto">
          <a:xfrm>
            <a:off x="2581317" y="3176974"/>
            <a:ext cx="6881" cy="24015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259505" y="2703846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endCxn id="73" idx="0"/>
          </p:cNvCxnSpPr>
          <p:nvPr/>
        </p:nvCxnSpPr>
        <p:spPr bwMode="auto">
          <a:xfrm>
            <a:off x="3535003" y="3596707"/>
            <a:ext cx="3705" cy="86395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4488508" y="4401110"/>
            <a:ext cx="0" cy="73517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接箭头连接符 90"/>
          <p:cNvCxnSpPr>
            <a:stCxn id="83" idx="2"/>
            <a:endCxn id="84" idx="0"/>
          </p:cNvCxnSpPr>
          <p:nvPr/>
        </p:nvCxnSpPr>
        <p:spPr bwMode="auto">
          <a:xfrm flipH="1">
            <a:off x="4474810" y="3683700"/>
            <a:ext cx="1852" cy="32942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3535001" y="4833158"/>
            <a:ext cx="0" cy="30186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H="1">
            <a:off x="2568002" y="5135019"/>
            <a:ext cx="1048193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2591653" y="3760973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5148030" y="3513864"/>
            <a:ext cx="392907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5117020" y="3195310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8" name="直接箭头连接符 97"/>
          <p:cNvCxnSpPr>
            <a:cxnSpLocks/>
          </p:cNvCxnSpPr>
          <p:nvPr/>
        </p:nvCxnSpPr>
        <p:spPr bwMode="auto">
          <a:xfrm>
            <a:off x="5562377" y="3513864"/>
            <a:ext cx="0" cy="93130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>
            <a:off x="5582393" y="4833158"/>
            <a:ext cx="1" cy="30186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3545148" y="5135019"/>
            <a:ext cx="969373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6858521" y="1923214"/>
            <a:ext cx="3297088" cy="4278094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(input(</a:t>
            </a:r>
            <a:r>
              <a:rPr lang="en-US" altLang="zh-CN" sz="1600" dirty="0">
                <a:solidFill>
                  <a:srgbClr val="00AA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600" dirty="0">
                <a:solidFill>
                  <a:srgbClr val="00AA00"/>
                </a:solidFill>
                <a:latin typeface="Consolas" panose="020B0609020204030204" pitchFamily="49" charset="0"/>
              </a:rPr>
              <a:t>请输入一个三位的正整数：</a:t>
            </a:r>
            <a:r>
              <a:rPr lang="en-US" altLang="zh-CN" sz="1600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a&gt;b: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a&gt;c: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c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b&gt;c: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b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c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中最大的数字是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6858521" y="6165306"/>
            <a:ext cx="3276364" cy="584775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请输入一个三位数的整数：</a:t>
            </a:r>
            <a:r>
              <a:rPr lang="en-US" altLang="zh-CN" sz="1600" dirty="0"/>
              <a:t>458</a:t>
            </a:r>
          </a:p>
          <a:p>
            <a:r>
              <a:rPr lang="en-US" altLang="zh-CN" sz="1600" dirty="0"/>
              <a:t>458</a:t>
            </a:r>
            <a:r>
              <a:rPr lang="zh-CN" altLang="en-US" sz="1600" dirty="0"/>
              <a:t>中最大的数字是</a:t>
            </a:r>
            <a:r>
              <a:rPr lang="en-US" altLang="zh-CN" sz="1600" dirty="0"/>
              <a:t>:8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1695132" y="2186751"/>
            <a:ext cx="1786128" cy="40938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分离出</a:t>
            </a:r>
            <a:r>
              <a:rPr lang="en-US" altLang="zh-CN" sz="1900" b="1" dirty="0" err="1">
                <a:ea typeface="宋体" pitchFamily="2" charset="-122"/>
              </a:rPr>
              <a:t>abc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2581160" y="2597148"/>
            <a:ext cx="0" cy="24140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圆角矩形 47"/>
          <p:cNvSpPr/>
          <p:nvPr/>
        </p:nvSpPr>
        <p:spPr bwMode="auto">
          <a:xfrm>
            <a:off x="1962212" y="4005066"/>
            <a:ext cx="1267020" cy="38054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=a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49" name="菱形 48"/>
          <p:cNvSpPr/>
          <p:nvPr/>
        </p:nvSpPr>
        <p:spPr bwMode="auto">
          <a:xfrm>
            <a:off x="1875033" y="3426874"/>
            <a:ext cx="1426208" cy="339671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a&gt;c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55" name="直接箭头连接符 54"/>
          <p:cNvCxnSpPr>
            <a:stCxn id="48" idx="2"/>
          </p:cNvCxnSpPr>
          <p:nvPr/>
        </p:nvCxnSpPr>
        <p:spPr bwMode="auto">
          <a:xfrm flipH="1">
            <a:off x="2589356" y="4385613"/>
            <a:ext cx="6366" cy="100309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50" idx="0"/>
          </p:cNvCxnSpPr>
          <p:nvPr/>
        </p:nvCxnSpPr>
        <p:spPr bwMode="auto">
          <a:xfrm flipH="1">
            <a:off x="2587446" y="5769260"/>
            <a:ext cx="1910" cy="27468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>
            <a:off x="3252683" y="3596707"/>
            <a:ext cx="286025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圆角矩形 72"/>
          <p:cNvSpPr/>
          <p:nvPr/>
        </p:nvSpPr>
        <p:spPr bwMode="auto">
          <a:xfrm>
            <a:off x="2905196" y="4460667"/>
            <a:ext cx="1267020" cy="38054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=c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>
            <a:off x="4489902" y="3010777"/>
            <a:ext cx="0" cy="34381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菱形 82"/>
          <p:cNvSpPr/>
          <p:nvPr/>
        </p:nvSpPr>
        <p:spPr bwMode="auto">
          <a:xfrm>
            <a:off x="3763558" y="3344031"/>
            <a:ext cx="1426208" cy="339671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b&gt;c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3841300" y="4013124"/>
            <a:ext cx="1267020" cy="38054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=b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4907425" y="4445172"/>
            <a:ext cx="1267020" cy="38054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=c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>
            <a:off x="4514519" y="5135019"/>
            <a:ext cx="1047858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4525256" y="369969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 bwMode="auto">
          <a:xfrm>
            <a:off x="3241054" y="3273312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879136" y="152638"/>
            <a:ext cx="2079287" cy="461665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判断最大数字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平行四边形 50"/>
          <p:cNvSpPr/>
          <p:nvPr/>
        </p:nvSpPr>
        <p:spPr bwMode="auto">
          <a:xfrm>
            <a:off x="1792651" y="5387496"/>
            <a:ext cx="1626504" cy="347354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max_num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53" name="平行四边形 52"/>
          <p:cNvSpPr/>
          <p:nvPr/>
        </p:nvSpPr>
        <p:spPr bwMode="auto">
          <a:xfrm>
            <a:off x="1661275" y="1503903"/>
            <a:ext cx="1813451" cy="385371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800" b="1" dirty="0">
                <a:ea typeface="宋体" pitchFamily="2" charset="-122"/>
              </a:rPr>
              <a:t>输入三位整数</a:t>
            </a:r>
          </a:p>
        </p:txBody>
      </p:sp>
      <p:sp>
        <p:nvSpPr>
          <p:cNvPr id="54" name="矩形 53"/>
          <p:cNvSpPr/>
          <p:nvPr/>
        </p:nvSpPr>
        <p:spPr>
          <a:xfrm>
            <a:off x="9127508" y="2312876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⑤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50" grpId="0" animBg="1"/>
      <p:bldP spid="52" grpId="0" animBg="1"/>
      <p:bldP spid="79" grpId="0" animBg="1"/>
      <p:bldP spid="80" grpId="0"/>
      <p:bldP spid="82" grpId="0"/>
      <p:bldP spid="95" grpId="0"/>
      <p:bldP spid="97" grpId="0"/>
      <p:bldP spid="2" grpId="0" animBg="1"/>
      <p:bldP spid="44" grpId="0" animBg="1"/>
      <p:bldP spid="45" grpId="0" animBg="1"/>
      <p:bldP spid="48" grpId="0" animBg="1"/>
      <p:bldP spid="49" grpId="0" animBg="1"/>
      <p:bldP spid="73" grpId="0" animBg="1"/>
      <p:bldP spid="83" grpId="0" animBg="1"/>
      <p:bldP spid="84" grpId="0" animBg="1"/>
      <p:bldP spid="101" grpId="0" animBg="1"/>
      <p:bldP spid="104" grpId="0"/>
      <p:bldP spid="105" grpId="0"/>
      <p:bldP spid="36" grpId="0" animBg="1"/>
      <p:bldP spid="51" grpId="0" animBg="1"/>
      <p:bldP spid="53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 bwMode="auto">
          <a:xfrm>
            <a:off x="2262769" y="332656"/>
            <a:ext cx="1314053" cy="397630"/>
          </a:xfrm>
          <a:prstGeom prst="roundRect">
            <a:avLst>
              <a:gd name="adj" fmla="val 42886"/>
            </a:avLst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2919795" y="728700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2322942" y="1592798"/>
            <a:ext cx="1355973" cy="348687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!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=</a:t>
            </a:r>
            <a:r>
              <a:rPr lang="zh-CN" altLang="zh-CN" sz="18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"admin"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269981" y="6091710"/>
            <a:ext cx="1314053" cy="397630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933413" y="1304764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>
            <a:stCxn id="79" idx="3"/>
          </p:cNvCxnSpPr>
          <p:nvPr/>
        </p:nvCxnSpPr>
        <p:spPr bwMode="auto">
          <a:xfrm>
            <a:off x="3860561" y="1768414"/>
            <a:ext cx="545180" cy="566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菱形 78"/>
          <p:cNvSpPr/>
          <p:nvPr/>
        </p:nvSpPr>
        <p:spPr bwMode="auto">
          <a:xfrm>
            <a:off x="1988353" y="1595965"/>
            <a:ext cx="1872208" cy="344897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2939992" y="1940811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4392464" y="1758154"/>
            <a:ext cx="17943" cy="154614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835793" y="1478468"/>
            <a:ext cx="214966" cy="2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2279363" y="4206040"/>
            <a:ext cx="1355973" cy="284562"/>
          </a:xfrm>
          <a:prstGeom prst="roundRect">
            <a:avLst>
              <a:gd name="adj" fmla="val 5196"/>
            </a:avLst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!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=</a:t>
            </a:r>
            <a:r>
              <a:rPr lang="zh-CN" altLang="zh-CN" sz="18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"0000"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flipH="1">
            <a:off x="2919793" y="3825044"/>
            <a:ext cx="2160" cy="31536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菱形 89"/>
          <p:cNvSpPr/>
          <p:nvPr/>
        </p:nvSpPr>
        <p:spPr bwMode="auto">
          <a:xfrm>
            <a:off x="2130884" y="4159453"/>
            <a:ext cx="1577818" cy="331151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2999771" y="4400902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 flipV="1">
            <a:off x="1450322" y="3146997"/>
            <a:ext cx="1468992" cy="786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3659019" y="4011868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2954356" y="5862956"/>
            <a:ext cx="1860672" cy="1059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1450322" y="1448783"/>
            <a:ext cx="0" cy="171836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1450324" y="1448782"/>
            <a:ext cx="1482859" cy="290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3717850" y="4333201"/>
            <a:ext cx="1097178" cy="1512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4815028" y="4348323"/>
            <a:ext cx="0" cy="70085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4815028" y="5589242"/>
            <a:ext cx="0" cy="28686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V="1">
            <a:off x="2904884" y="3289532"/>
            <a:ext cx="1478725" cy="1476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flipH="1">
            <a:off x="2904882" y="3301465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>
            <a:off x="2930743" y="4479413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H="1">
            <a:off x="2927926" y="1952320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>
            <a:off x="2916876" y="2452476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H="1">
            <a:off x="2912421" y="2953290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>
            <a:off x="2928776" y="4966426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1471497" y="5677618"/>
            <a:ext cx="1468992" cy="786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flipV="1">
            <a:off x="1471497" y="3979404"/>
            <a:ext cx="0" cy="171836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flipH="1" flipV="1">
            <a:off x="1471499" y="3979403"/>
            <a:ext cx="1482859" cy="290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flipH="1">
            <a:off x="2933596" y="5483911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flipH="1">
            <a:off x="2941476" y="5862956"/>
            <a:ext cx="2438" cy="21385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Rectangle 7"/>
          <p:cNvSpPr>
            <a:spLocks noChangeArrowheads="1"/>
          </p:cNvSpPr>
          <p:nvPr/>
        </p:nvSpPr>
        <p:spPr bwMode="auto">
          <a:xfrm>
            <a:off x="5776789" y="244377"/>
            <a:ext cx="4146054" cy="461665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用户身份验证函数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776789" y="764706"/>
            <a:ext cx="4146054" cy="1811393"/>
          </a:xfrm>
          <a:prstGeom prst="rect">
            <a:avLst/>
          </a:prstGeom>
          <a:solidFill>
            <a:srgbClr val="CCFFCC"/>
          </a:solidFill>
          <a:ln>
            <a:solidFill>
              <a:srgbClr val="CCFF66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''' 编程练习 if-else语句 </a:t>
            </a:r>
            <a:endParaRPr lang="en-US" altLang="zh-CN" sz="1400" b="1" dirty="0">
              <a:solidFill>
                <a:schemeClr val="tx1">
                  <a:lumMod val="40000"/>
                  <a:lumOff val="6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>
              <a:lnSpc>
                <a:spcPct val="114000"/>
              </a:lnSpc>
            </a:pP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描述：用户身份验证 </a:t>
            </a:r>
            <a:endParaRPr lang="en-US" altLang="zh-CN" sz="1400" b="1" dirty="0">
              <a:solidFill>
                <a:schemeClr val="tx1">
                  <a:lumMod val="40000"/>
                  <a:lumOff val="6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>
              <a:lnSpc>
                <a:spcPct val="114000"/>
              </a:lnSpc>
            </a:pPr>
            <a:r>
              <a:rPr lang="en-US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          </a:t>
            </a: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正确的帐号 admin 和密码 0000 </a:t>
            </a:r>
            <a:endParaRPr lang="en-US" altLang="zh-CN" sz="1400" b="1" dirty="0">
              <a:solidFill>
                <a:schemeClr val="tx1">
                  <a:lumMod val="40000"/>
                  <a:lumOff val="6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>
              <a:lnSpc>
                <a:spcPct val="114000"/>
              </a:lnSpc>
            </a:pP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验证成功输出：welcome admin! </a:t>
            </a:r>
            <a:endParaRPr lang="en-US" altLang="zh-CN" sz="1400" b="1" dirty="0">
              <a:solidFill>
                <a:schemeClr val="tx1">
                  <a:lumMod val="40000"/>
                  <a:lumOff val="6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>
              <a:lnSpc>
                <a:spcPct val="114000"/>
              </a:lnSpc>
            </a:pP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验证失败输出： a.user name is fail </a:t>
            </a:r>
            <a:endParaRPr lang="en-US" altLang="zh-CN" sz="1400" b="1" dirty="0">
              <a:solidFill>
                <a:schemeClr val="tx1">
                  <a:lumMod val="40000"/>
                  <a:lumOff val="6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>
              <a:lnSpc>
                <a:spcPct val="114000"/>
              </a:lnSpc>
            </a:pPr>
            <a:r>
              <a:rPr lang="en-US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                          </a:t>
            </a: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b.password is fail </a:t>
            </a:r>
            <a:endParaRPr lang="en-US" altLang="zh-CN" sz="1400" b="1" dirty="0">
              <a:solidFill>
                <a:schemeClr val="tx1">
                  <a:lumMod val="40000"/>
                  <a:lumOff val="60000"/>
                </a:schemeClr>
              </a:solidFill>
              <a:latin typeface="Arial Unicode MS" panose="020B0604020202020204" pitchFamily="34" charset="-122"/>
              <a:ea typeface="Monaco"/>
            </a:endParaRPr>
          </a:p>
          <a:p>
            <a:pPr lvl="0">
              <a:lnSpc>
                <a:spcPct val="114000"/>
              </a:lnSpc>
            </a:pP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Monaco"/>
              </a:rPr>
              <a:t>增强版：循环验证，直到验证正确  '''</a:t>
            </a:r>
            <a:r>
              <a:rPr lang="zh-CN" altLang="zh-CN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07" name="矩形 106"/>
          <p:cNvSpPr/>
          <p:nvPr/>
        </p:nvSpPr>
        <p:spPr>
          <a:xfrm>
            <a:off x="5833285" y="2538869"/>
            <a:ext cx="4068452" cy="4105483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yes =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True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username=input(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"please input your </a:t>
            </a:r>
            <a:r>
              <a:rPr lang="en-US" altLang="zh-CN" sz="1400" b="1" i="1" u="sng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username:"</a:t>
            </a:r>
            <a:r>
              <a:rPr lang="en-US" altLang="zh-CN" sz="1400" b="1" i="1" u="sng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yes ==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(username !=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1400" b="1" i="1" u="sng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admin"</a:t>
            </a:r>
            <a:r>
              <a:rPr lang="en-US" altLang="zh-CN" sz="1400" b="1" i="1" u="sng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): 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"user name is fail"</a:t>
            </a:r>
            <a:r>
              <a:rPr lang="en-US" altLang="zh-CN" sz="1400" b="1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username=input(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12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input your </a:t>
            </a:r>
            <a:r>
              <a:rPr lang="en-US" altLang="zh-CN" sz="1200" b="1" i="1" u="sng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username</a:t>
            </a:r>
            <a:r>
              <a:rPr lang="en-US" altLang="zh-CN" sz="1400" b="1" i="1" u="sng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:"</a:t>
            </a:r>
            <a:r>
              <a:rPr lang="en-US" altLang="zh-CN" sz="1400" b="1" i="1" u="sng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yes=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False</a:t>
            </a:r>
            <a:endParaRPr lang="zh-CN" alt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yes1=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True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password=input(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"please input your password:"</a:t>
            </a:r>
            <a:r>
              <a:rPr lang="en-US" altLang="zh-CN" sz="1400" b="1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yes1 ==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password !=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"0000"</a:t>
            </a:r>
            <a:r>
              <a:rPr lang="en-US" altLang="zh-CN" sz="1400" b="1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print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"password is fail"</a:t>
            </a:r>
            <a:r>
              <a:rPr lang="en-US" altLang="zh-CN" sz="1400" b="1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password=input(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12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input your password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:"</a:t>
            </a:r>
            <a:r>
              <a:rPr lang="en-US" altLang="zh-CN" sz="1400" b="1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yes1=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False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</a:t>
            </a:r>
            <a:r>
              <a:rPr lang="en-US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400" b="1" i="1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"welcome </a:t>
            </a:r>
            <a:r>
              <a:rPr lang="en-US" altLang="zh-CN" sz="1400" b="1" i="1" u="sng" dirty="0">
                <a:solidFill>
                  <a:srgbClr val="00AA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admin!"</a:t>
            </a:r>
            <a:r>
              <a:rPr lang="en-US" altLang="zh-CN" sz="1400" b="1" i="1" u="sng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197" y="2559405"/>
            <a:ext cx="4077126" cy="4157463"/>
          </a:xfrm>
          <a:prstGeom prst="rect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109" name="平行四边形 108"/>
          <p:cNvSpPr/>
          <p:nvPr/>
        </p:nvSpPr>
        <p:spPr bwMode="auto">
          <a:xfrm>
            <a:off x="1955904" y="2157225"/>
            <a:ext cx="2111152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"user name is fail"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10" name="平行四边形 109"/>
          <p:cNvSpPr/>
          <p:nvPr/>
        </p:nvSpPr>
        <p:spPr bwMode="auto">
          <a:xfrm>
            <a:off x="1812513" y="4680794"/>
            <a:ext cx="2111152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600" dirty="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"password is fail 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11" name="平行四边形 110"/>
          <p:cNvSpPr/>
          <p:nvPr/>
        </p:nvSpPr>
        <p:spPr bwMode="auto">
          <a:xfrm>
            <a:off x="4014205" y="5060741"/>
            <a:ext cx="1626504" cy="484626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zh-CN" sz="1600">
                <a:solidFill>
                  <a:srgbClr val="219161"/>
                </a:solidFill>
                <a:latin typeface="Arial Unicode MS" panose="020B0604020202020204" pitchFamily="34" charset="-122"/>
                <a:ea typeface="Monaco"/>
              </a:rPr>
              <a:t>" welcome admin! "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12" name="平行四边形 111"/>
          <p:cNvSpPr/>
          <p:nvPr/>
        </p:nvSpPr>
        <p:spPr bwMode="auto">
          <a:xfrm>
            <a:off x="2141999" y="5156843"/>
            <a:ext cx="1579507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>
                <a:ea typeface="宋体" pitchFamily="2" charset="-122"/>
              </a:rPr>
              <a:t>输入密码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13" name="平行四边形 112"/>
          <p:cNvSpPr/>
          <p:nvPr/>
        </p:nvSpPr>
        <p:spPr bwMode="auto">
          <a:xfrm>
            <a:off x="2146668" y="2658355"/>
            <a:ext cx="1579507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输入用户名</a:t>
            </a:r>
          </a:p>
        </p:txBody>
      </p:sp>
      <p:sp>
        <p:nvSpPr>
          <p:cNvPr id="114" name="平行四边形 113"/>
          <p:cNvSpPr/>
          <p:nvPr/>
        </p:nvSpPr>
        <p:spPr bwMode="auto">
          <a:xfrm>
            <a:off x="2153318" y="989596"/>
            <a:ext cx="1579507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 dirty="0">
                <a:ea typeface="宋体" pitchFamily="2" charset="-122"/>
              </a:rPr>
              <a:t>输入用户名</a:t>
            </a:r>
          </a:p>
        </p:txBody>
      </p:sp>
      <p:sp>
        <p:nvSpPr>
          <p:cNvPr id="115" name="平行四边形 114"/>
          <p:cNvSpPr/>
          <p:nvPr/>
        </p:nvSpPr>
        <p:spPr bwMode="auto">
          <a:xfrm>
            <a:off x="2106381" y="3508213"/>
            <a:ext cx="1579507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600" b="1">
                <a:ea typeface="宋体" pitchFamily="2" charset="-122"/>
              </a:rPr>
              <a:t>输入密码</a:t>
            </a:r>
            <a:endParaRPr lang="zh-CN" altLang="en-US" sz="1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50" grpId="0" animBg="1"/>
      <p:bldP spid="79" grpId="0" animBg="1"/>
      <p:bldP spid="80" grpId="0"/>
      <p:bldP spid="82" grpId="0"/>
      <p:bldP spid="88" grpId="0"/>
      <p:bldP spid="90" grpId="0" animBg="1"/>
      <p:bldP spid="95" grpId="0"/>
      <p:bldP spid="97" grpId="0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3985" y="800708"/>
            <a:ext cx="7884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从键盘上输入一个字符，当输入的是英文字母时，输出“输入的英文字母”；</a:t>
            </a:r>
          </a:p>
          <a:p>
            <a:r>
              <a:rPr lang="zh-CN" altLang="en-US" sz="2400" dirty="0"/>
              <a:t>  当输入的是数字，输出“输入的是数字”；当输入的是其他字符时，输出“输入的是什么？”。</a:t>
            </a:r>
          </a:p>
          <a:p>
            <a:r>
              <a:rPr lang="zh-CN" altLang="en-US" sz="2400" dirty="0"/>
              <a:t>  编程实现以上功能。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编写程序，从键盘上输入若干个整数，求出这些整数中所有奇数之和、偶数之和及所有数的平均值，当从键盘输入字符‘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A’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时，程序输出计算结果。</a:t>
            </a: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编写程序，产生两个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0~100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之间的随机整数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RND1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RND2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，求出这两个整数的最大公约数和最小公倍数。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54065" y="4494599"/>
            <a:ext cx="6768752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ch</a:t>
            </a:r>
            <a:r>
              <a:rPr lang="en-US" altLang="zh-CN" sz="2000" dirty="0"/>
              <a:t> = input("</a:t>
            </a:r>
            <a:r>
              <a:rPr lang="zh-CN" altLang="en-US" sz="2000" dirty="0"/>
              <a:t>请输入一个字符</a:t>
            </a:r>
            <a:r>
              <a:rPr lang="en-US" altLang="zh-CN" sz="2000" dirty="0"/>
              <a:t>:")</a:t>
            </a:r>
          </a:p>
          <a:p>
            <a:r>
              <a:rPr lang="en-US" altLang="zh-CN" sz="2000" dirty="0"/>
              <a:t>if </a:t>
            </a:r>
            <a:r>
              <a:rPr lang="en-US" altLang="zh-CN" sz="2000" dirty="0" err="1"/>
              <a:t>ch.isdigit</a:t>
            </a:r>
            <a:r>
              <a:rPr lang="en-US" altLang="zh-CN" sz="2000" dirty="0"/>
              <a:t>() == True: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输入的是数字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ch.isalpha</a:t>
            </a:r>
            <a:r>
              <a:rPr lang="en-US" altLang="zh-CN" sz="2000" dirty="0"/>
              <a:t>() == True: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输入的是英文字母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输入的是什么？</a:t>
            </a:r>
            <a:r>
              <a:rPr lang="en-US" altLang="zh-CN" sz="2000" dirty="0"/>
              <a:t>")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402138" y="188640"/>
            <a:ext cx="3627188" cy="508000"/>
          </a:xfrm>
          <a:prstGeom prst="roundRect">
            <a:avLst>
              <a:gd name="adj" fmla="val 26667"/>
            </a:avLst>
          </a:prstGeom>
          <a:solidFill>
            <a:srgbClr val="CCFF66"/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dirty="0"/>
              <a:t>Python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1817961" y="2539355"/>
            <a:ext cx="1404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</a:rPr>
              <a:t>基础语法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222117" y="2791381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618161" y="944724"/>
            <a:ext cx="0" cy="756084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3618161" y="944724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3906193" y="692696"/>
            <a:ext cx="828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</a:rPr>
              <a:t>注释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626272" y="939625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022316" y="751346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单行注释、多行注释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618161" y="127282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906193" y="1052736"/>
            <a:ext cx="828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</a:rPr>
              <a:t>变量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662277" y="127282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058321" y="1084807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命名规则、赋值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3618161" y="167293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906193" y="1452846"/>
            <a:ext cx="234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</a:rPr>
              <a:t>输入和输出函数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 flipV="1">
            <a:off x="3618161" y="1552726"/>
            <a:ext cx="0" cy="684076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3618161" y="1772816"/>
            <a:ext cx="0" cy="828092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3618161" y="3142709"/>
            <a:ext cx="252028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3870189" y="2897068"/>
            <a:ext cx="111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</a:rPr>
              <a:t>运算符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806293" y="3113092"/>
            <a:ext cx="21602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5022317" y="2702200"/>
            <a:ext cx="0" cy="892302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5022317" y="2702200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5022317" y="3271622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5346353" y="25221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算术运算符</a:t>
            </a:r>
          </a:p>
        </p:txBody>
      </p:sp>
      <p:sp>
        <p:nvSpPr>
          <p:cNvPr id="49" name="矩形 48"/>
          <p:cNvSpPr/>
          <p:nvPr/>
        </p:nvSpPr>
        <p:spPr>
          <a:xfrm>
            <a:off x="5346353" y="3072688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关系运算符</a:t>
            </a:r>
          </a:p>
        </p:txBody>
      </p:sp>
      <p:sp>
        <p:nvSpPr>
          <p:cNvPr id="51" name="矩形 50"/>
          <p:cNvSpPr/>
          <p:nvPr/>
        </p:nvSpPr>
        <p:spPr>
          <a:xfrm>
            <a:off x="6642497" y="2501024"/>
            <a:ext cx="176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+, -, *, /, %, **, //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2497" y="3081154"/>
            <a:ext cx="2260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==, !=, &gt;, &lt;, &gt;=, &lt;=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353" y="336512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逻辑运算符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2497" y="3369186"/>
            <a:ext cx="1620180" cy="33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1600" kern="0" dirty="0">
                <a:solidFill>
                  <a:srgbClr val="00B0F0"/>
                </a:solidFill>
                <a:latin typeface="黑体" panose="02010609060101010101" pitchFamily="49" charset="-122"/>
              </a:rPr>
              <a:t>and, or, not</a:t>
            </a:r>
            <a:endParaRPr lang="en-US" altLang="en-US" sz="1600" kern="0" dirty="0">
              <a:solidFill>
                <a:srgbClr val="00B0F0"/>
              </a:solidFill>
              <a:latin typeface="黑体" panose="0201060906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5022317" y="3581144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3906193" y="3842464"/>
            <a:ext cx="1152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</a:rPr>
              <a:t>分支循环结构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4806293" y="4258160"/>
            <a:ext cx="21602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V="1">
            <a:off x="5022317" y="3827616"/>
            <a:ext cx="0" cy="92424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>
            <a:off x="5022317" y="382761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>
            <a:off x="5022317" y="4149410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5346353" y="39504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多分支结构</a:t>
            </a:r>
          </a:p>
        </p:txBody>
      </p:sp>
      <p:sp>
        <p:nvSpPr>
          <p:cNvPr id="64" name="矩形 63"/>
          <p:cNvSpPr/>
          <p:nvPr/>
        </p:nvSpPr>
        <p:spPr>
          <a:xfrm>
            <a:off x="6642497" y="3950476"/>
            <a:ext cx="2160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if...</a:t>
            </a:r>
            <a:r>
              <a:rPr lang="en-US" altLang="zh-CN" sz="1600" dirty="0" err="1">
                <a:solidFill>
                  <a:srgbClr val="00B0F0"/>
                </a:solidFill>
              </a:rPr>
              <a:t>elif</a:t>
            </a:r>
            <a:r>
              <a:rPr lang="en-US" altLang="zh-CN" sz="1600" dirty="0">
                <a:solidFill>
                  <a:srgbClr val="00B0F0"/>
                </a:solidFill>
              </a:rPr>
              <a:t>…</a:t>
            </a:r>
            <a:r>
              <a:rPr lang="en-US" altLang="zh-CN" sz="1600" dirty="0" err="1">
                <a:solidFill>
                  <a:srgbClr val="00B0F0"/>
                </a:solidFill>
              </a:rPr>
              <a:t>elif</a:t>
            </a:r>
            <a:r>
              <a:rPr lang="en-US" altLang="zh-CN" sz="1600" dirty="0">
                <a:solidFill>
                  <a:srgbClr val="00B0F0"/>
                </a:solidFill>
              </a:rPr>
              <a:t>…else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46353" y="423850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循环</a:t>
            </a:r>
          </a:p>
        </p:txBody>
      </p:sp>
      <p:sp>
        <p:nvSpPr>
          <p:cNvPr id="66" name="矩形 65"/>
          <p:cNvSpPr/>
          <p:nvPr/>
        </p:nvSpPr>
        <p:spPr>
          <a:xfrm>
            <a:off x="6642497" y="4547097"/>
            <a:ext cx="1728192" cy="34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for</a:t>
            </a:r>
            <a:r>
              <a:rPr lang="zh-CN" altLang="en-US" sz="1600" dirty="0">
                <a:solidFill>
                  <a:srgbClr val="00B0F0"/>
                </a:solidFill>
              </a:rPr>
              <a:t>、</a:t>
            </a:r>
            <a:r>
              <a:rPr lang="en-US" altLang="zh-CN" sz="1600" dirty="0">
                <a:solidFill>
                  <a:srgbClr val="00B0F0"/>
                </a:solidFill>
              </a:rPr>
              <a:t>for...else</a:t>
            </a:r>
            <a:endParaRPr lang="en-US" altLang="en-US" sz="1600" kern="0" dirty="0">
              <a:solidFill>
                <a:srgbClr val="00B0F0"/>
              </a:solidFill>
              <a:latin typeface="黑体" panose="02010609060101010101" pitchFamily="49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5022317" y="4454532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>
          <a:xfrm>
            <a:off x="5346353" y="36531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单分支结构</a:t>
            </a:r>
          </a:p>
        </p:txBody>
      </p:sp>
      <p:sp>
        <p:nvSpPr>
          <p:cNvPr id="69" name="矩形 68"/>
          <p:cNvSpPr/>
          <p:nvPr/>
        </p:nvSpPr>
        <p:spPr>
          <a:xfrm>
            <a:off x="6642497" y="3697229"/>
            <a:ext cx="1601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if...else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46355" y="4535832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for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循环</a:t>
            </a: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2317" y="476221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3618161" y="4277417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3618161" y="2456892"/>
            <a:ext cx="0" cy="324036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642497" y="4238508"/>
            <a:ext cx="2052228" cy="34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break</a:t>
            </a:r>
            <a:r>
              <a:rPr lang="zh-CN" altLang="en-US" sz="1600" dirty="0">
                <a:solidFill>
                  <a:srgbClr val="00B0F0"/>
                </a:solidFill>
              </a:rPr>
              <a:t>、</a:t>
            </a:r>
            <a:r>
              <a:rPr lang="en-US" altLang="zh-CN" sz="1600" dirty="0">
                <a:solidFill>
                  <a:srgbClr val="00B0F0"/>
                </a:solidFill>
              </a:rPr>
              <a:t>continue</a:t>
            </a:r>
            <a:endParaRPr lang="en-US" altLang="en-US" sz="1600" kern="0" dirty="0">
              <a:solidFill>
                <a:srgbClr val="00B0F0"/>
              </a:solidFill>
              <a:latin typeface="黑体" panose="02010609060101010101" pitchFamily="49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5022317" y="2969076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346353" y="27890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赋值运算符</a:t>
            </a:r>
          </a:p>
        </p:txBody>
      </p:sp>
      <p:sp>
        <p:nvSpPr>
          <p:cNvPr id="79" name="矩形 78"/>
          <p:cNvSpPr/>
          <p:nvPr/>
        </p:nvSpPr>
        <p:spPr>
          <a:xfrm>
            <a:off x="6642497" y="2793122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=, +=, -=, *=, /=, %=, //=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24591" y="3117783"/>
            <a:ext cx="710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770790" y="1467819"/>
            <a:ext cx="1662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Input(), print()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78202" y="4859027"/>
            <a:ext cx="565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、元组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(tuple)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、字典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(dictionary)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、集合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(set)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78201" y="5183063"/>
            <a:ext cx="1692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</a:rPr>
              <a:t>函数操作</a:t>
            </a:r>
            <a:endParaRPr lang="zh-CN" altLang="en-US" sz="1800" dirty="0">
              <a:solidFill>
                <a:srgbClr val="121212"/>
              </a:solidFill>
              <a:latin typeface="黑体" panose="02010609060101010101" pitchFamily="49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978201" y="548038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</a:rPr>
              <a:t>文件操作</a:t>
            </a:r>
            <a:endParaRPr lang="zh-CN" altLang="en-US" sz="1800" dirty="0">
              <a:solidFill>
                <a:srgbClr val="121212"/>
              </a:solidFill>
              <a:latin typeface="黑体" panose="02010609060101010101" pitchFamily="49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3618161" y="5048339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3618161" y="5372375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3618161" y="5696411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1879718" y="59421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黑体" panose="02010609060101010101" pitchFamily="49" charset="-122"/>
              </a:rPr>
              <a:t>模块和包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>
            <a:off x="3223482" y="6194173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箭头连接符 101"/>
          <p:cNvCxnSpPr/>
          <p:nvPr/>
        </p:nvCxnSpPr>
        <p:spPr bwMode="auto">
          <a:xfrm>
            <a:off x="3619526" y="6020541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矩形 102"/>
          <p:cNvSpPr/>
          <p:nvPr/>
        </p:nvSpPr>
        <p:spPr>
          <a:xfrm>
            <a:off x="3978201" y="5824841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</a:rPr>
              <a:t>模块</a:t>
            </a:r>
            <a:endParaRPr lang="zh-CN" altLang="en-US" sz="1800" dirty="0">
              <a:solidFill>
                <a:srgbClr val="121212"/>
              </a:solidFill>
              <a:latin typeface="黑体" panose="02010609060101010101" pitchFamily="49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>
            <a:off x="3619526" y="6338189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矩形 104"/>
          <p:cNvSpPr/>
          <p:nvPr/>
        </p:nvSpPr>
        <p:spPr>
          <a:xfrm>
            <a:off x="4014205" y="6122165"/>
            <a:ext cx="7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</a:rPr>
              <a:t>包：</a:t>
            </a:r>
            <a:endParaRPr lang="zh-CN" altLang="en-US" sz="1800" dirty="0">
              <a:solidFill>
                <a:srgbClr val="121212"/>
              </a:solidFill>
              <a:latin typeface="黑体" panose="02010609060101010101" pitchFamily="49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 flipV="1">
            <a:off x="3619526" y="6020543"/>
            <a:ext cx="0" cy="317646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4446255" y="5834133"/>
            <a:ext cx="435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：你定义的函数和变量的文件，其后缀名是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py</a:t>
            </a:r>
            <a:endParaRPr lang="en-US" altLang="zh-CN" sz="160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63642" y="6143651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文件夹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定义了一个由模块及子包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)</a:t>
            </a: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3618161" y="2024003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3942197" y="184482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942197" y="2194731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</a:t>
            </a:r>
            <a:endParaRPr lang="zh-CN" altLang="en-US" sz="1800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3618161" y="2384043"/>
            <a:ext cx="288032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5526373" y="2028069"/>
            <a:ext cx="396044" cy="0"/>
          </a:xfrm>
          <a:prstGeom prst="straightConnector1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矩形 90"/>
          <p:cNvSpPr/>
          <p:nvPr/>
        </p:nvSpPr>
        <p:spPr>
          <a:xfrm>
            <a:off x="5886413" y="1848049"/>
            <a:ext cx="403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整型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float(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浮点型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complex(</a:t>
            </a:r>
            <a:r>
              <a: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复数型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3229967" y="3119484"/>
            <a:ext cx="6580883" cy="1785681"/>
          </a:xfrm>
          <a:prstGeom prst="roundRect">
            <a:avLst>
              <a:gd name="adj" fmla="val 16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02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1" grpId="0"/>
      <p:bldP spid="7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3985" y="800708"/>
            <a:ext cx="7884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编写程序，从键盘上输入若干个整数，求出这些整数中所有奇数之和、偶数之和及所有数的平均值，当从键盘输入字符‘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A’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时，程序输出计算结果。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90069" y="1952836"/>
            <a:ext cx="6768752" cy="477053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r>
              <a:rPr lang="en-US" altLang="zh-CN" sz="1900" dirty="0"/>
              <a:t>x=input("</a:t>
            </a:r>
            <a:r>
              <a:rPr lang="zh-CN" altLang="en-US" sz="1900" dirty="0"/>
              <a:t>请输入一个正整数，输入</a:t>
            </a:r>
            <a:r>
              <a:rPr lang="en-US" altLang="zh-CN" sz="1900" dirty="0"/>
              <a:t>A</a:t>
            </a:r>
            <a:r>
              <a:rPr lang="zh-CN" altLang="en-US" sz="1900" dirty="0"/>
              <a:t>则结束</a:t>
            </a:r>
            <a:r>
              <a:rPr lang="en-US" altLang="zh-CN" sz="1900" dirty="0"/>
              <a:t>:")</a:t>
            </a:r>
          </a:p>
          <a:p>
            <a:r>
              <a:rPr lang="en-US" altLang="zh-CN" sz="1900" dirty="0"/>
              <a:t>y, z,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0, 0, 0</a:t>
            </a:r>
          </a:p>
          <a:p>
            <a:r>
              <a:rPr lang="en-US" altLang="zh-CN" sz="1900" dirty="0"/>
              <a:t>sum=0</a:t>
            </a:r>
          </a:p>
          <a:p>
            <a:r>
              <a:rPr lang="en-US" altLang="zh-CN" sz="1900" dirty="0"/>
              <a:t>while x!="A":</a:t>
            </a:r>
          </a:p>
          <a:p>
            <a:r>
              <a:rPr lang="en-US" altLang="zh-CN" sz="1900" dirty="0"/>
              <a:t>    x=int(x)</a:t>
            </a:r>
          </a:p>
          <a:p>
            <a:r>
              <a:rPr lang="en-US" altLang="zh-CN" sz="1900" dirty="0"/>
              <a:t>    if x%2==0:</a:t>
            </a:r>
          </a:p>
          <a:p>
            <a:r>
              <a:rPr lang="en-US" altLang="zh-CN" sz="1900" dirty="0"/>
              <a:t>        y=</a:t>
            </a:r>
            <a:r>
              <a:rPr lang="en-US" altLang="zh-CN" sz="1900" dirty="0" err="1"/>
              <a:t>y+x</a:t>
            </a:r>
            <a:endParaRPr lang="en-US" altLang="zh-CN" sz="1900" dirty="0"/>
          </a:p>
          <a:p>
            <a:r>
              <a:rPr lang="en-US" altLang="zh-CN" sz="1900" dirty="0"/>
              <a:t>        sum=</a:t>
            </a:r>
            <a:r>
              <a:rPr lang="en-US" altLang="zh-CN" sz="1900" dirty="0" err="1"/>
              <a:t>sum+x</a:t>
            </a:r>
            <a:endParaRPr lang="en-US" altLang="zh-CN" sz="1900" dirty="0"/>
          </a:p>
          <a:p>
            <a:r>
              <a:rPr lang="en-US" altLang="zh-CN" sz="1900" dirty="0"/>
              <a:t>    else: </a:t>
            </a:r>
          </a:p>
          <a:p>
            <a:r>
              <a:rPr lang="en-US" altLang="zh-CN" sz="1900" dirty="0"/>
              <a:t>        z=</a:t>
            </a:r>
            <a:r>
              <a:rPr lang="en-US" altLang="zh-CN" sz="1900" dirty="0" err="1"/>
              <a:t>z+x</a:t>
            </a:r>
            <a:endParaRPr lang="en-US" altLang="zh-CN" sz="1900" dirty="0"/>
          </a:p>
          <a:p>
            <a:r>
              <a:rPr lang="en-US" altLang="zh-CN" sz="1900" dirty="0"/>
              <a:t>        sum=</a:t>
            </a:r>
            <a:r>
              <a:rPr lang="en-US" altLang="zh-CN" sz="1900" dirty="0" err="1"/>
              <a:t>sum+x</a:t>
            </a:r>
            <a:endParaRPr lang="en-US" altLang="zh-CN" sz="1900" dirty="0"/>
          </a:p>
          <a:p>
            <a:r>
              <a:rPr lang="en-US" altLang="zh-CN" sz="1900" dirty="0"/>
              <a:t>    x=input("</a:t>
            </a:r>
            <a:r>
              <a:rPr lang="zh-CN" altLang="en-US" sz="1900" dirty="0"/>
              <a:t>请输入一个正整数，输入</a:t>
            </a:r>
            <a:r>
              <a:rPr lang="en-US" altLang="zh-CN" sz="1900" dirty="0"/>
              <a:t>A</a:t>
            </a:r>
            <a:r>
              <a:rPr lang="zh-CN" altLang="en-US" sz="1900" dirty="0"/>
              <a:t>则结束</a:t>
            </a:r>
            <a:r>
              <a:rPr lang="en-US" altLang="zh-CN" sz="1900" dirty="0"/>
              <a:t>:")</a:t>
            </a:r>
          </a:p>
          <a:p>
            <a:r>
              <a:rPr lang="en-US" altLang="zh-CN" sz="1900" dirty="0"/>
              <a:t>   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=i+1</a:t>
            </a:r>
          </a:p>
          <a:p>
            <a:r>
              <a:rPr lang="en-US" altLang="zh-CN" sz="1900" dirty="0"/>
              <a:t>print("</a:t>
            </a:r>
            <a:r>
              <a:rPr lang="zh-CN" altLang="en-US" sz="1900" dirty="0"/>
              <a:t>所有数的平均数：</a:t>
            </a:r>
            <a:r>
              <a:rPr lang="en-US" altLang="zh-CN" sz="1900" dirty="0"/>
              <a:t>{}".format(sum/</a:t>
            </a:r>
            <a:r>
              <a:rPr lang="en-US" altLang="zh-CN" sz="1900" dirty="0" err="1"/>
              <a:t>i</a:t>
            </a:r>
            <a:r>
              <a:rPr lang="en-US" altLang="zh-CN" sz="1900" dirty="0"/>
              <a:t>))</a:t>
            </a:r>
          </a:p>
          <a:p>
            <a:r>
              <a:rPr lang="en-US" altLang="zh-CN" sz="1900" dirty="0"/>
              <a:t>print("</a:t>
            </a:r>
            <a:r>
              <a:rPr lang="zh-CN" altLang="en-US" sz="1900" dirty="0"/>
              <a:t>奇数和：</a:t>
            </a:r>
            <a:r>
              <a:rPr lang="en-US" altLang="zh-CN" sz="1900" dirty="0"/>
              <a:t>{}".format(z))</a:t>
            </a:r>
          </a:p>
          <a:p>
            <a:r>
              <a:rPr lang="en-US" altLang="zh-CN" sz="1900" dirty="0"/>
              <a:t>print("</a:t>
            </a:r>
            <a:r>
              <a:rPr lang="zh-CN" altLang="en-US" sz="1900" dirty="0"/>
              <a:t>偶数和：</a:t>
            </a:r>
            <a:r>
              <a:rPr lang="en-US" altLang="zh-CN" sz="1900" dirty="0"/>
              <a:t>{}".format(y))</a:t>
            </a:r>
            <a:endParaRPr lang="zh-CN" altLang="en-US" sz="19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3985" y="800708"/>
            <a:ext cx="788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编写程序，产生两个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0~100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之间的随机整数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RND1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RND2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，求出这两个整数的最大公约数和最小公倍数。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90069" y="1592796"/>
            <a:ext cx="6768752" cy="506292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r>
              <a:rPr lang="en-US" altLang="zh-CN" sz="1700" b="1" dirty="0"/>
              <a:t>import random    </a:t>
            </a:r>
          </a:p>
          <a:p>
            <a:r>
              <a:rPr lang="en-US" altLang="zh-CN" sz="1700" b="1" dirty="0"/>
              <a:t>m = c = int(</a:t>
            </a:r>
            <a:r>
              <a:rPr lang="en-US" altLang="zh-CN" sz="1700" b="1" dirty="0" err="1"/>
              <a:t>random.randint</a:t>
            </a:r>
            <a:r>
              <a:rPr lang="en-US" altLang="zh-CN" sz="1700" b="1" dirty="0"/>
              <a:t>(0, 100))</a:t>
            </a:r>
          </a:p>
          <a:p>
            <a:r>
              <a:rPr lang="en-US" altLang="zh-CN" sz="1700" b="1" dirty="0"/>
              <a:t>n = d = int(</a:t>
            </a:r>
            <a:r>
              <a:rPr lang="en-US" altLang="zh-CN" sz="1700" b="1" dirty="0" err="1"/>
              <a:t>random.randint</a:t>
            </a:r>
            <a:r>
              <a:rPr lang="en-US" altLang="zh-CN" sz="1700" b="1" dirty="0"/>
              <a:t>(0, 100))</a:t>
            </a:r>
          </a:p>
          <a:p>
            <a:r>
              <a:rPr lang="en-US" altLang="zh-CN" sz="1700" b="1" dirty="0"/>
              <a:t>a = 0</a:t>
            </a:r>
          </a:p>
          <a:p>
            <a:r>
              <a:rPr lang="en-US" altLang="zh-CN" sz="1700" b="1" dirty="0"/>
              <a:t>if m &lt; n:</a:t>
            </a:r>
          </a:p>
          <a:p>
            <a:r>
              <a:rPr lang="en-US" altLang="zh-CN" sz="1700" b="1" dirty="0"/>
              <a:t>    m, n = n, m</a:t>
            </a:r>
          </a:p>
          <a:p>
            <a:r>
              <a:rPr lang="en-US" altLang="zh-CN" sz="1700" b="1" dirty="0"/>
              <a:t>    while n != 0:</a:t>
            </a:r>
          </a:p>
          <a:p>
            <a:r>
              <a:rPr lang="en-US" altLang="zh-CN" sz="1700" b="1" dirty="0"/>
              <a:t>        r = m % n</a:t>
            </a:r>
          </a:p>
          <a:p>
            <a:r>
              <a:rPr lang="en-US" altLang="zh-CN" sz="1700" b="1" dirty="0"/>
              <a:t>        m = n</a:t>
            </a:r>
          </a:p>
          <a:p>
            <a:r>
              <a:rPr lang="en-US" altLang="zh-CN" sz="1700" b="1" dirty="0"/>
              <a:t>        n = r</a:t>
            </a:r>
          </a:p>
          <a:p>
            <a:r>
              <a:rPr lang="en-US" altLang="zh-CN" sz="1700" b="1" dirty="0"/>
              <a:t>else:</a:t>
            </a:r>
          </a:p>
          <a:p>
            <a:r>
              <a:rPr lang="en-US" altLang="zh-CN" sz="1700" b="1" dirty="0"/>
              <a:t>    while n != 0:</a:t>
            </a:r>
          </a:p>
          <a:p>
            <a:r>
              <a:rPr lang="en-US" altLang="zh-CN" sz="1700" b="1" dirty="0"/>
              <a:t>        r = m % n</a:t>
            </a:r>
          </a:p>
          <a:p>
            <a:r>
              <a:rPr lang="en-US" altLang="zh-CN" sz="1700" b="1" dirty="0"/>
              <a:t>        m = n</a:t>
            </a:r>
          </a:p>
          <a:p>
            <a:r>
              <a:rPr lang="en-US" altLang="zh-CN" sz="1700" b="1" dirty="0"/>
              <a:t>        n = r</a:t>
            </a:r>
          </a:p>
          <a:p>
            <a:r>
              <a:rPr lang="en-US" altLang="zh-CN" sz="1700" b="1" dirty="0"/>
              <a:t>a = m</a:t>
            </a:r>
          </a:p>
          <a:p>
            <a:r>
              <a:rPr lang="en-US" altLang="zh-CN" sz="1700" b="1" dirty="0"/>
              <a:t>b = (c*d)//a</a:t>
            </a:r>
          </a:p>
          <a:p>
            <a:r>
              <a:rPr lang="en-US" altLang="zh-CN" sz="1700" b="1" dirty="0"/>
              <a:t>print("</a:t>
            </a:r>
            <a:r>
              <a:rPr lang="zh-CN" altLang="en-US" sz="1700" b="1" dirty="0"/>
              <a:t>整数</a:t>
            </a:r>
            <a:r>
              <a:rPr lang="en-US" altLang="zh-CN" sz="1700" b="1" dirty="0"/>
              <a:t>1 = {0}, </a:t>
            </a:r>
            <a:r>
              <a:rPr lang="zh-CN" altLang="en-US" sz="1700" b="1" dirty="0"/>
              <a:t>整数</a:t>
            </a:r>
            <a:r>
              <a:rPr lang="en-US" altLang="zh-CN" sz="1700" b="1" dirty="0"/>
              <a:t>2 = {1}".format(c, d))</a:t>
            </a:r>
          </a:p>
          <a:p>
            <a:r>
              <a:rPr lang="en-US" altLang="zh-CN" sz="1700" b="1" dirty="0"/>
              <a:t>print("</a:t>
            </a:r>
            <a:r>
              <a:rPr lang="zh-CN" altLang="en-US" sz="1700" b="1" dirty="0"/>
              <a:t>最大公约数 </a:t>
            </a:r>
            <a:r>
              <a:rPr lang="en-US" altLang="zh-CN" sz="1700" b="1" dirty="0"/>
              <a:t>={0} ,</a:t>
            </a:r>
            <a:r>
              <a:rPr lang="zh-CN" altLang="en-US" sz="1700" b="1" dirty="0"/>
              <a:t>最小公倍数 </a:t>
            </a:r>
            <a:r>
              <a:rPr lang="en-US" altLang="zh-CN" sz="1700" b="1" dirty="0"/>
              <a:t>={1}".format(a, b))</a:t>
            </a:r>
            <a:endParaRPr lang="zh-CN" altLang="en-US" sz="17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§2.4 random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</a:t>
            </a:r>
          </a:p>
        </p:txBody>
      </p:sp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2382946" y="1376774"/>
            <a:ext cx="7571919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random()</a:t>
            </a: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产生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[0.0, 1.0)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之间的随机浮点数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m,n,d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[m, n)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之间以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为步长的随机整数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 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[m, n]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之间的随机整数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choice(s)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从目标序列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类型中随机返回一个元素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[m, n]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之间的随机浮点数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sample(pop, k)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类型中随机选取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个元素，以列表类型返回，如果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大于所有元素的个数，则报错</a:t>
            </a:r>
            <a:endParaRPr lang="en-US" altLang="zh-CN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shuffle(s)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将序列类型中元素随机排列，返回打乱后的序列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seed(n) </a:t>
            </a: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初始化随机种子</a:t>
            </a: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2382944" y="836714"/>
            <a:ext cx="366050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random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库中定义的函数</a:t>
            </a:r>
          </a:p>
        </p:txBody>
      </p:sp>
    </p:spTree>
    <p:extLst>
      <p:ext uri="{BB962C8B-B14F-4D97-AF65-F5344CB8AC3E}">
        <p14:creationId xmlns:p14="http://schemas.microsoft.com/office/powerpoint/2010/main" val="296244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§2.4 random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</a:t>
            </a:r>
          </a:p>
        </p:txBody>
      </p:sp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2376269" y="1375025"/>
            <a:ext cx="7596844" cy="50783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random.seed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10), end=' ')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print('\n')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range(10)]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 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range(10)]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range(10)]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(2.1, 3.5) for </a:t>
            </a: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range(10)]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(['win', 'lose', 'draw'])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("python")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(['win', 'lose', 'draw'], k=5)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(['win', 'lose', 'draw'], [4, 4, 2], k=10)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= ['one', 'two', 'three', 'four']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random.shuffle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(number)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([10, 20, 30, 40, 50], k=3)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2376269" y="836714"/>
            <a:ext cx="366050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random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库中定义的函数</a:t>
            </a:r>
          </a:p>
        </p:txBody>
      </p:sp>
    </p:spTree>
    <p:extLst>
      <p:ext uri="{BB962C8B-B14F-4D97-AF65-F5344CB8AC3E}">
        <p14:creationId xmlns:p14="http://schemas.microsoft.com/office/powerpoint/2010/main" val="16221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3985" y="800708"/>
            <a:ext cx="7884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：比萨配料 　编写一个循环，提示用户输入一系列比萨配料，并在用 户输入</a:t>
            </a:r>
            <a:r>
              <a:rPr lang="en-US" altLang="zh-CN" sz="2400" dirty="0"/>
              <a:t>'quit' </a:t>
            </a:r>
            <a:r>
              <a:rPr lang="zh-CN" altLang="en-US" sz="2400" dirty="0"/>
              <a:t>时结束循环。每当用户输入一种配料后，都打印一条消 息，指出我们会在比萨中添加这种配料。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90069" y="2431918"/>
            <a:ext cx="6768752" cy="218521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r>
              <a:rPr lang="en-US" altLang="zh-CN" sz="1700" b="1" dirty="0"/>
              <a:t>prompt = "\</a:t>
            </a:r>
            <a:r>
              <a:rPr lang="en-US" altLang="zh-CN" sz="1700" b="1" dirty="0" err="1"/>
              <a:t>nWhat</a:t>
            </a:r>
            <a:r>
              <a:rPr lang="en-US" altLang="zh-CN" sz="1700" b="1" dirty="0"/>
              <a:t> topping would you like on your pizza?"</a:t>
            </a:r>
          </a:p>
          <a:p>
            <a:r>
              <a:rPr lang="en-US" altLang="zh-CN" sz="1700" b="1" dirty="0"/>
              <a:t>prompt += "\</a:t>
            </a:r>
            <a:r>
              <a:rPr lang="en-US" altLang="zh-CN" sz="1700" b="1" dirty="0" err="1"/>
              <a:t>nEnter</a:t>
            </a:r>
            <a:r>
              <a:rPr lang="en-US" altLang="zh-CN" sz="1700" b="1" dirty="0"/>
              <a:t> 'q' when you are finished: " </a:t>
            </a:r>
          </a:p>
          <a:p>
            <a:r>
              <a:rPr lang="en-US" altLang="zh-CN" sz="1700" b="1" dirty="0"/>
              <a:t>while True: </a:t>
            </a:r>
          </a:p>
          <a:p>
            <a:r>
              <a:rPr lang="en-US" altLang="zh-CN" sz="1700" b="1" dirty="0"/>
              <a:t>    topping = input(prompt)</a:t>
            </a:r>
          </a:p>
          <a:p>
            <a:r>
              <a:rPr lang="en-US" altLang="zh-CN" sz="1700" b="1" dirty="0"/>
              <a:t>    if topping != 'q':</a:t>
            </a:r>
          </a:p>
          <a:p>
            <a:r>
              <a:rPr lang="en-US" altLang="zh-CN" sz="1700" b="1" dirty="0"/>
              <a:t>        print(f" I'll add {topping} to your pizza.") </a:t>
            </a:r>
          </a:p>
          <a:p>
            <a:r>
              <a:rPr lang="en-US" altLang="zh-CN" sz="1700" b="1" dirty="0"/>
              <a:t>    else:</a:t>
            </a:r>
          </a:p>
          <a:p>
            <a:r>
              <a:rPr lang="en-US" altLang="zh-CN" sz="1700" b="1" dirty="0"/>
              <a:t>        break</a:t>
            </a:r>
            <a:endParaRPr lang="zh-CN" altLang="en-US" sz="17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3906193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94225" y="4185086"/>
            <a:ext cx="4896544" cy="61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．简介列表与元组；</a:t>
            </a:r>
            <a:endParaRPr lang="en-US" altLang="zh-CN" kern="0" dirty="0">
              <a:latin typeface="Comic Sans MS" panose="030F0702030302020204" pitchFamily="66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004989" y="3465004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下课内容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10149" y="1016732"/>
            <a:ext cx="522128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．学习了 选择与</a:t>
            </a:r>
            <a:r>
              <a:rPr lang="zh-CN" altLang="en-US" sz="2400" dirty="0"/>
              <a:t>流程控制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4000"/>
              </a:lnSpc>
              <a:buClr>
                <a:schemeClr val="accent1"/>
              </a:buClr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If, for, while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6544" y="361952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144" y="2625727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50624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5562379" y="692698"/>
            <a:ext cx="4190479" cy="2197525"/>
          </a:xfrm>
          <a:prstGeom prst="rect">
            <a:avLst/>
          </a:prstGeom>
          <a:solidFill>
            <a:srgbClr val="FFCCFF"/>
          </a:solidFill>
          <a:ln>
            <a:solidFill>
              <a:srgbClr val="00B050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赌场中有一种称为“幸运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”的游戏，游戏规则是玩家掷两枚骰子，如果其点数和为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，玩家赢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元；不是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，玩家就输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元。现玩家有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元，当全部输掉时游戏结束，请你编程模拟之。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2137176" y="296652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024684" y="980987"/>
            <a:ext cx="1566268" cy="439051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money=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</a:p>
          <a:p>
            <a:pPr algn="ctr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max=money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794202" y="692953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圆角矩形 11"/>
          <p:cNvSpPr/>
          <p:nvPr/>
        </p:nvSpPr>
        <p:spPr bwMode="auto">
          <a:xfrm>
            <a:off x="2144388" y="6115956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807820" y="1406862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770974" y="1839700"/>
            <a:ext cx="1431365" cy="1358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菱形 14"/>
          <p:cNvSpPr/>
          <p:nvPr/>
        </p:nvSpPr>
        <p:spPr bwMode="auto">
          <a:xfrm>
            <a:off x="1821055" y="1697806"/>
            <a:ext cx="1955618" cy="330021"/>
          </a:xfrm>
          <a:prstGeom prst="diamond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money&gt;0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906683" y="1997151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5" idx="2"/>
            <a:endCxn id="19" idx="0"/>
          </p:cNvCxnSpPr>
          <p:nvPr/>
        </p:nvCxnSpPr>
        <p:spPr bwMode="auto">
          <a:xfrm>
            <a:off x="2798864" y="2027827"/>
            <a:ext cx="974" cy="19940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405233" y="1502891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737796" y="2227230"/>
            <a:ext cx="2124084" cy="44109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num1=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num2=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2821115" y="2668329"/>
            <a:ext cx="0" cy="21469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菱形 21"/>
          <p:cNvSpPr/>
          <p:nvPr/>
        </p:nvSpPr>
        <p:spPr bwMode="auto">
          <a:xfrm>
            <a:off x="1862905" y="2883026"/>
            <a:ext cx="1911442" cy="359388"/>
          </a:xfrm>
          <a:prstGeom prst="diamond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700079" y="4171376"/>
            <a:ext cx="725752" cy="1603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2797491" y="5566857"/>
            <a:ext cx="10255" cy="20240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2844167" y="5934546"/>
            <a:ext cx="2353752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>
            <a:off x="1529929" y="1550882"/>
            <a:ext cx="1267562" cy="653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4" name="直接箭头连接符 33"/>
          <p:cNvCxnSpPr>
            <a:stCxn id="90" idx="1"/>
          </p:cNvCxnSpPr>
          <p:nvPr/>
        </p:nvCxnSpPr>
        <p:spPr bwMode="auto">
          <a:xfrm flipV="1">
            <a:off x="5181187" y="1836899"/>
            <a:ext cx="16732" cy="345873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直接箭头连接符 35"/>
          <p:cNvCxnSpPr>
            <a:stCxn id="62" idx="2"/>
          </p:cNvCxnSpPr>
          <p:nvPr/>
        </p:nvCxnSpPr>
        <p:spPr bwMode="auto">
          <a:xfrm>
            <a:off x="4425833" y="3808769"/>
            <a:ext cx="6899" cy="121422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2833715" y="3237086"/>
            <a:ext cx="5738" cy="21518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2966879" y="312962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011936" y="3459090"/>
            <a:ext cx="1664462" cy="31164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b="1" dirty="0">
                <a:ea typeface="宋体" pitchFamily="2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b="1" dirty="0">
                <a:ea typeface="宋体" pitchFamily="2" charset="-122"/>
              </a:rPr>
              <a:t>+4</a:t>
            </a: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H="1">
            <a:off x="2841944" y="5945953"/>
            <a:ext cx="539" cy="19674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endCxn id="62" idx="0"/>
          </p:cNvCxnSpPr>
          <p:nvPr/>
        </p:nvCxnSpPr>
        <p:spPr bwMode="auto">
          <a:xfrm flipH="1">
            <a:off x="4425831" y="3068960"/>
            <a:ext cx="7824" cy="32403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3770974" y="3068960"/>
            <a:ext cx="662683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1529929" y="1557415"/>
            <a:ext cx="0" cy="418842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H="1">
            <a:off x="2787623" y="5022994"/>
            <a:ext cx="1646032" cy="538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33CC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2011938" y="2888940"/>
            <a:ext cx="16157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num1+num2</a:t>
            </a:r>
            <a:r>
              <a:rPr lang="en-US" altLang="zh-CN" sz="1600" dirty="0"/>
              <a:t>==7</a:t>
            </a:r>
            <a:endParaRPr lang="zh-CN" altLang="en-US" sz="1600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2823604" y="3772717"/>
            <a:ext cx="0" cy="21469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菱形 54"/>
          <p:cNvSpPr/>
          <p:nvPr/>
        </p:nvSpPr>
        <p:spPr bwMode="auto">
          <a:xfrm>
            <a:off x="1865394" y="3987414"/>
            <a:ext cx="1911442" cy="359388"/>
          </a:xfrm>
          <a:prstGeom prst="diamond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836204" y="4341474"/>
            <a:ext cx="5738" cy="21518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2969368" y="4234012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90842" y="3969060"/>
            <a:ext cx="1463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money&gt;max</a:t>
            </a:r>
            <a:endParaRPr lang="zh-CN" altLang="en-US" sz="1600" dirty="0"/>
          </a:p>
        </p:txBody>
      </p:sp>
      <p:sp>
        <p:nvSpPr>
          <p:cNvPr id="59" name="圆角矩形 58"/>
          <p:cNvSpPr/>
          <p:nvPr/>
        </p:nvSpPr>
        <p:spPr bwMode="auto">
          <a:xfrm>
            <a:off x="2150792" y="4552052"/>
            <a:ext cx="1349554" cy="31164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b="1" dirty="0">
                <a:ea typeface="宋体" pitchFamily="2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2805006" y="4865679"/>
            <a:ext cx="2812" cy="33403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5583600" y="2914147"/>
            <a:ext cx="4169256" cy="3693319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money=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max=money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money&gt;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num1=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num2=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(num1+num2==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money +=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money&gt;max: max=money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money -=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money,end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8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nmax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,max)</a:t>
            </a:r>
            <a:endParaRPr lang="zh-CN" altLang="en-US" sz="1800" dirty="0"/>
          </a:p>
        </p:txBody>
      </p:sp>
      <p:sp>
        <p:nvSpPr>
          <p:cNvPr id="61" name="平行四边形 60"/>
          <p:cNvSpPr/>
          <p:nvPr/>
        </p:nvSpPr>
        <p:spPr bwMode="auto">
          <a:xfrm>
            <a:off x="2263821" y="5229202"/>
            <a:ext cx="1080265" cy="351251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3855957" y="3392998"/>
            <a:ext cx="1139748" cy="415771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 </a:t>
            </a:r>
            <a:r>
              <a:rPr lang="en-US" altLang="zh-CN" sz="1600" b="1" dirty="0">
                <a:ea typeface="宋体" pitchFamily="2" charset="-122"/>
              </a:rPr>
              <a:t>=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money-1</a:t>
            </a: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flipH="1">
            <a:off x="1529931" y="5745841"/>
            <a:ext cx="1274023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33CC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平行四边形 89"/>
          <p:cNvSpPr/>
          <p:nvPr/>
        </p:nvSpPr>
        <p:spPr bwMode="auto">
          <a:xfrm>
            <a:off x="4741705" y="5295635"/>
            <a:ext cx="791152" cy="351251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5200964" y="5625342"/>
            <a:ext cx="1375" cy="32393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3672926" y="2754604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3645927" y="3880066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AutoShape 11"/>
          <p:cNvSpPr>
            <a:spLocks noChangeArrowheads="1"/>
          </p:cNvSpPr>
          <p:nvPr/>
        </p:nvSpPr>
        <p:spPr bwMode="gray">
          <a:xfrm>
            <a:off x="4919515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§2.4 random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1654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5" grpId="0" animBg="1"/>
      <p:bldP spid="16" grpId="0"/>
      <p:bldP spid="18" grpId="0"/>
      <p:bldP spid="19" grpId="0" animBg="1"/>
      <p:bldP spid="22" grpId="0" animBg="1"/>
      <p:bldP spid="40" grpId="0"/>
      <p:bldP spid="44" grpId="0" animBg="1"/>
      <p:bldP spid="5" grpId="0"/>
      <p:bldP spid="55" grpId="0" animBg="1"/>
      <p:bldP spid="57" grpId="0"/>
      <p:bldP spid="58" grpId="0"/>
      <p:bldP spid="59" grpId="0" animBg="1"/>
      <p:bldP spid="2" grpId="0" animBg="1"/>
      <p:bldP spid="61" grpId="0" animBg="1"/>
      <p:bldP spid="62" grpId="0" animBg="1"/>
      <p:bldP spid="90" grpId="0" animBg="1"/>
      <p:bldP spid="99" grpId="0"/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1709951" y="692698"/>
            <a:ext cx="8042907" cy="1144929"/>
          </a:xfrm>
          <a:prstGeom prst="rect">
            <a:avLst/>
          </a:prstGeom>
          <a:solidFill>
            <a:srgbClr val="FFCCFF"/>
          </a:solidFill>
          <a:ln>
            <a:solidFill>
              <a:srgbClr val="00B050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赌场中有一种称为“幸运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”的游戏，游戏规则是玩家掷两枚骰子，如果其点数和为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，玩家赢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元；不是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，玩家就输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元。现玩家有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元，当全部输掉时游戏结束，请你编程模拟之。</a:t>
            </a:r>
          </a:p>
        </p:txBody>
      </p:sp>
      <p:sp>
        <p:nvSpPr>
          <p:cNvPr id="101" name="AutoShape 11"/>
          <p:cNvSpPr>
            <a:spLocks noChangeArrowheads="1"/>
          </p:cNvSpPr>
          <p:nvPr/>
        </p:nvSpPr>
        <p:spPr bwMode="gray">
          <a:xfrm>
            <a:off x="3330129" y="200852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§2.4 random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05" y="1844542"/>
            <a:ext cx="6600000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25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1961977" y="224646"/>
            <a:ext cx="7668852" cy="1144929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赌场中有一种称为“幸运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”的游戏，游戏规则是玩家掷两枚骰子，如果其点数和为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，玩家赢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元；不是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，玩家就输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元。请你分析一下，这样的规则是否公平。</a:t>
            </a:r>
          </a:p>
        </p:txBody>
      </p:sp>
      <p:sp>
        <p:nvSpPr>
          <p:cNvPr id="3" name="矩形 2"/>
          <p:cNvSpPr/>
          <p:nvPr/>
        </p:nvSpPr>
        <p:spPr>
          <a:xfrm>
            <a:off x="1966711" y="1448782"/>
            <a:ext cx="7916146" cy="5078313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zh-CN" sz="1800" u="sng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={}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j=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j&lt;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count11=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100000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num1=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num2=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(num1+num2==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count11 +=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[j]=count11/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j+=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幸运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的概率为：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))])</a:t>
            </a:r>
          </a:p>
          <a:p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800" u="sng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sum +=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pro=sum/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幸运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7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的概率为：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,round(pro,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798426" y="2414862"/>
            <a:ext cx="3981155" cy="1569660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/>
              <a:t>幸运</a:t>
            </a:r>
            <a:r>
              <a:rPr lang="en-US" altLang="zh-CN" sz="2400"/>
              <a:t>7</a:t>
            </a:r>
            <a:r>
              <a:rPr lang="zh-CN" altLang="en-US" sz="2400"/>
              <a:t>的概率为： </a:t>
            </a:r>
            <a:r>
              <a:rPr lang="en-US" altLang="zh-CN" sz="2400"/>
              <a:t>[0.16641, 0.1667, 0.16755, 0.16893, 0.17002, 0.16773]</a:t>
            </a:r>
          </a:p>
          <a:p>
            <a:r>
              <a:rPr lang="zh-CN" altLang="en-US" sz="2400"/>
              <a:t>幸运</a:t>
            </a:r>
            <a:r>
              <a:rPr lang="en-US" altLang="zh-CN" sz="2400"/>
              <a:t>7</a:t>
            </a:r>
            <a:r>
              <a:rPr lang="zh-CN" altLang="en-US" sz="2400"/>
              <a:t>的概率为： </a:t>
            </a:r>
            <a:r>
              <a:rPr lang="en-US" altLang="zh-CN" sz="2400"/>
              <a:t>0.1679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258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781957" y="1412776"/>
            <a:ext cx="33483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语言解释器安装程序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1961979" y="6021288"/>
            <a:ext cx="73808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pip install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lab -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https://pypi.tuna.tsinghua.edu.cn/simple/ 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09949" y="836712"/>
            <a:ext cx="277230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1. </a:t>
            </a:r>
            <a:r>
              <a:rPr lang="zh-CN" altLang="en-US" dirty="0">
                <a:solidFill>
                  <a:srgbClr val="000000"/>
                </a:solidFill>
              </a:rPr>
              <a:t>开发环境的安装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791857" y="2283261"/>
            <a:ext cx="2798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配置环境变量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1781957" y="3248982"/>
            <a:ext cx="2798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安装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Jupyterlab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214005" y="2780928"/>
            <a:ext cx="2916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检验Python是否装好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444650" y="736368"/>
            <a:ext cx="45719" cy="5428936"/>
          </a:xfrm>
          <a:prstGeom prst="rect">
            <a:avLst/>
          </a:prstGeom>
          <a:solidFill>
            <a:srgbClr val="CCFF66"/>
          </a:solidFill>
          <a:ln w="9525">
            <a:solidFill>
              <a:srgbClr val="FF25FF"/>
            </a:solidFill>
            <a:miter lim="800000"/>
            <a:headEnd/>
            <a:tailEnd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5804690" y="836712"/>
            <a:ext cx="3348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altLang="zh-CN" sz="2400" dirty="0"/>
              <a:t> Anaconda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的安装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6092722" y="1437855"/>
            <a:ext cx="42484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安装时要正确勾选，否则要人工配置环境变量。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95" y="2223797"/>
            <a:ext cx="4145996" cy="3849854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7509788" y="2251533"/>
            <a:ext cx="1256945" cy="1459113"/>
          </a:xfrm>
          <a:prstGeom prst="roundRect">
            <a:avLst>
              <a:gd name="adj" fmla="val 45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8813115" y="2251532"/>
            <a:ext cx="1393777" cy="1459113"/>
          </a:xfrm>
          <a:prstGeom prst="roundRect">
            <a:avLst>
              <a:gd name="adj" fmla="val 45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8813115" y="3739775"/>
            <a:ext cx="1393777" cy="1459113"/>
          </a:xfrm>
          <a:prstGeom prst="roundRect">
            <a:avLst>
              <a:gd name="adj" fmla="val 45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8813115" y="5241868"/>
            <a:ext cx="1393777" cy="742962"/>
          </a:xfrm>
          <a:prstGeom prst="roundRect">
            <a:avLst>
              <a:gd name="adj" fmla="val 45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709949" y="1408710"/>
            <a:ext cx="3348372" cy="2524346"/>
          </a:xfrm>
          <a:prstGeom prst="roundRect">
            <a:avLst>
              <a:gd name="adj" fmla="val 16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6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250009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循环结构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01938" y="835115"/>
            <a:ext cx="3888432" cy="461665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以内最大的素数。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88799" r="64639"/>
          <a:stretch/>
        </p:blipFill>
        <p:spPr>
          <a:xfrm>
            <a:off x="1853967" y="5445224"/>
            <a:ext cx="3336917" cy="767582"/>
          </a:xfrm>
          <a:prstGeom prst="rect">
            <a:avLst/>
          </a:prstGeom>
          <a:ln w="57150">
            <a:solidFill>
              <a:srgbClr val="0000FF"/>
            </a:solidFill>
          </a:ln>
        </p:spPr>
      </p:pic>
      <p:sp>
        <p:nvSpPr>
          <p:cNvPr id="2" name="矩形 1"/>
          <p:cNvSpPr/>
          <p:nvPr/>
        </p:nvSpPr>
        <p:spPr>
          <a:xfrm>
            <a:off x="1587965" y="1376772"/>
            <a:ext cx="4082424" cy="3970318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200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以内最大的素数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从大到小遍历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yes=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,n):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[2,n-1]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区间的自然数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n %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如果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有因数，就不是素数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yes=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yes==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endParaRPr lang="zh-CN" altLang="en-US" sz="1800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5598381" y="835115"/>
            <a:ext cx="42844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/>
              <a:t>找出所有小于等于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的素数。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34387" y="1388961"/>
            <a:ext cx="4245659" cy="3970318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找出所有小于等于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200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的素数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prime=[]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从大到小遍历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yes=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,n):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[2,n-1]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区间的自然数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n %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如果</a:t>
            </a: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C0C0C0"/>
                </a:solidFill>
                <a:latin typeface="Consolas" panose="020B0609020204030204" pitchFamily="49" charset="0"/>
              </a:rPr>
              <a:t>有因数，就不是素数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yes=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yes==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prime.append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(prime) </a:t>
            </a:r>
            <a:endParaRPr lang="zh-CN" altLang="en-US" sz="1800" dirty="0"/>
          </a:p>
        </p:txBody>
      </p:sp>
      <p:sp>
        <p:nvSpPr>
          <p:cNvPr id="52" name="矩形 51"/>
          <p:cNvSpPr/>
          <p:nvPr/>
        </p:nvSpPr>
        <p:spPr>
          <a:xfrm>
            <a:off x="5598383" y="5388719"/>
            <a:ext cx="4281663" cy="1231106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找出所有小于等于</a:t>
            </a:r>
            <a:r>
              <a:rPr lang="en-US" altLang="zh-CN" sz="1800" dirty="0"/>
              <a:t>200</a:t>
            </a:r>
            <a:r>
              <a:rPr lang="zh-CN" altLang="en-US" sz="1800" dirty="0"/>
              <a:t>的素数</a:t>
            </a:r>
          </a:p>
          <a:p>
            <a:r>
              <a:rPr lang="en-US" altLang="zh-CN" sz="1400" dirty="0"/>
              <a:t>[199, 197, 193, 191, 181, 179, 173, 167, 163, 157, 151, 149, 139, 137, 131, 127, 113, 109, 107, 103, 101, 97, 89, 83, 79, 73, 71, 67, 61, 59, 53, 47, 43, 41, 37, 31, 29, 23, 19, 17, 13, 11, 7, 5, 3, 2]</a:t>
            </a:r>
          </a:p>
        </p:txBody>
      </p:sp>
    </p:spTree>
    <p:extLst>
      <p:ext uri="{BB962C8B-B14F-4D97-AF65-F5344CB8AC3E}">
        <p14:creationId xmlns:p14="http://schemas.microsoft.com/office/powerpoint/2010/main" val="13742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50" grpId="0" animBg="1"/>
      <p:bldP spid="51" grpId="0" animBg="1"/>
      <p:bldP spid="52" grpId="0" animBg="1"/>
      <p:bldP spid="5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330129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循环结构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61979" y="779214"/>
            <a:ext cx="7561573" cy="5416868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1800" dirty="0"/>
              <a:t>练习</a:t>
            </a:r>
            <a:r>
              <a:rPr lang="en-US" altLang="zh-CN" sz="1800" dirty="0"/>
              <a:t>2-1</a:t>
            </a:r>
            <a:r>
              <a:rPr lang="zh-CN" altLang="en-US" sz="1800" dirty="0"/>
              <a:t>：餐馆订位。编写一个程序，询问用户有多少人用餐。如果超过</a:t>
            </a:r>
            <a:r>
              <a:rPr lang="en-US" altLang="zh-CN" sz="1800" dirty="0"/>
              <a:t>8</a:t>
            </a:r>
            <a:r>
              <a:rPr lang="zh-CN" altLang="en-US" sz="1800" dirty="0"/>
              <a:t>位，就打印一条消息，指出没有空桌；否则指出有空桌。</a:t>
            </a:r>
          </a:p>
          <a:p>
            <a:pPr>
              <a:spcBef>
                <a:spcPts val="1200"/>
              </a:spcBef>
            </a:pPr>
            <a:r>
              <a:rPr lang="zh-CN" altLang="en-US" sz="1800" dirty="0"/>
              <a:t>练习</a:t>
            </a:r>
            <a:r>
              <a:rPr lang="en-US" altLang="zh-CN" sz="1800" dirty="0"/>
              <a:t>2-2</a:t>
            </a:r>
            <a:r>
              <a:rPr lang="zh-CN" altLang="en-US" sz="1800" dirty="0"/>
              <a:t>：人生的不同阶段。设置变量</a:t>
            </a:r>
            <a:r>
              <a:rPr lang="en-US" altLang="zh-CN" sz="1800" dirty="0"/>
              <a:t>age </a:t>
            </a:r>
            <a:r>
              <a:rPr lang="zh-CN" altLang="en-US" sz="1800" dirty="0"/>
              <a:t>的值，再编写一个</a:t>
            </a:r>
            <a:r>
              <a:rPr lang="en-US" altLang="zh-CN" sz="1800" dirty="0"/>
              <a:t>if-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-else</a:t>
            </a:r>
            <a:r>
              <a:rPr lang="zh-CN" altLang="en-US" sz="1800" dirty="0"/>
              <a:t>结构，根据</a:t>
            </a:r>
            <a:r>
              <a:rPr lang="en-US" altLang="zh-CN" sz="1800" dirty="0"/>
              <a:t>age </a:t>
            </a:r>
            <a:r>
              <a:rPr lang="zh-CN" altLang="en-US" sz="1800" dirty="0"/>
              <a:t>的值判断一个人处于人生的哪个阶段。如果年龄小于</a:t>
            </a:r>
            <a:r>
              <a:rPr lang="en-US" altLang="zh-CN" sz="1800" dirty="0"/>
              <a:t>2</a:t>
            </a:r>
            <a:r>
              <a:rPr lang="zh-CN" altLang="en-US" sz="1800" dirty="0"/>
              <a:t>岁，就打印一条消息，指出这个人是婴儿。如果年龄为</a:t>
            </a:r>
            <a:r>
              <a:rPr lang="en-US" altLang="zh-CN" sz="1800" dirty="0"/>
              <a:t>2(</a:t>
            </a:r>
            <a:r>
              <a:rPr lang="zh-CN" altLang="en-US" sz="1800" dirty="0"/>
              <a:t>含</a:t>
            </a:r>
            <a:r>
              <a:rPr lang="en-US" altLang="zh-CN" sz="1800" dirty="0"/>
              <a:t>)</a:t>
            </a:r>
            <a:r>
              <a:rPr lang="zh-CN" altLang="en-US" sz="1800" dirty="0"/>
              <a:t>～</a:t>
            </a:r>
            <a:r>
              <a:rPr lang="en-US" altLang="zh-CN" sz="1800" dirty="0"/>
              <a:t>4</a:t>
            </a:r>
            <a:r>
              <a:rPr lang="zh-CN" altLang="en-US" sz="1800" dirty="0"/>
              <a:t>岁，打印一条消息，指出这个人是幼儿。如果年龄为</a:t>
            </a:r>
            <a:r>
              <a:rPr lang="en-US" altLang="zh-CN" sz="1800" dirty="0"/>
              <a:t>4(</a:t>
            </a:r>
            <a:r>
              <a:rPr lang="zh-CN" altLang="en-US" sz="1800" dirty="0"/>
              <a:t>含</a:t>
            </a:r>
            <a:r>
              <a:rPr lang="en-US" altLang="zh-CN" sz="1800" dirty="0"/>
              <a:t>)</a:t>
            </a:r>
            <a:r>
              <a:rPr lang="zh-CN" altLang="en-US" sz="1800" dirty="0"/>
              <a:t>～</a:t>
            </a:r>
            <a:r>
              <a:rPr lang="en-US" altLang="zh-CN" sz="1800" dirty="0"/>
              <a:t>13</a:t>
            </a:r>
            <a:r>
              <a:rPr lang="zh-CN" altLang="en-US" sz="1800" dirty="0"/>
              <a:t>岁，打印一条消息，指出这个人是儿童。如果年龄为</a:t>
            </a:r>
            <a:r>
              <a:rPr lang="en-US" altLang="zh-CN" sz="1800" dirty="0"/>
              <a:t>13(</a:t>
            </a:r>
            <a:r>
              <a:rPr lang="zh-CN" altLang="en-US" sz="1800" dirty="0"/>
              <a:t>含</a:t>
            </a:r>
            <a:r>
              <a:rPr lang="en-US" altLang="zh-CN" sz="1800" dirty="0"/>
              <a:t>)</a:t>
            </a:r>
            <a:r>
              <a:rPr lang="zh-CN" altLang="en-US" sz="1800" dirty="0"/>
              <a:t>～</a:t>
            </a:r>
            <a:r>
              <a:rPr lang="en-US" altLang="zh-CN" sz="1800" dirty="0"/>
              <a:t>20</a:t>
            </a:r>
            <a:r>
              <a:rPr lang="zh-CN" altLang="en-US" sz="1800" dirty="0"/>
              <a:t>岁，打印一条消息，指出这个人是青少年。如果年龄为</a:t>
            </a:r>
            <a:r>
              <a:rPr lang="en-US" altLang="zh-CN" sz="1800" dirty="0"/>
              <a:t>20(</a:t>
            </a:r>
            <a:r>
              <a:rPr lang="zh-CN" altLang="en-US" sz="1800" dirty="0"/>
              <a:t>含</a:t>
            </a:r>
            <a:r>
              <a:rPr lang="en-US" altLang="zh-CN" sz="1800" dirty="0"/>
              <a:t>)</a:t>
            </a:r>
            <a:r>
              <a:rPr lang="zh-CN" altLang="en-US" sz="1800" dirty="0"/>
              <a:t>～</a:t>
            </a:r>
            <a:r>
              <a:rPr lang="en-US" altLang="zh-CN" sz="1800" dirty="0"/>
              <a:t>65</a:t>
            </a:r>
            <a:r>
              <a:rPr lang="zh-CN" altLang="en-US" sz="1800" dirty="0"/>
              <a:t>岁，打印一条消息，指出这个人是成年人。如果年龄超过</a:t>
            </a:r>
            <a:r>
              <a:rPr lang="en-US" altLang="zh-CN" sz="1800" dirty="0"/>
              <a:t>65</a:t>
            </a:r>
            <a:r>
              <a:rPr lang="zh-CN" altLang="en-US" sz="1800" dirty="0"/>
              <a:t>岁</a:t>
            </a:r>
            <a:r>
              <a:rPr lang="en-US" altLang="zh-CN" sz="1800" dirty="0"/>
              <a:t>(</a:t>
            </a:r>
            <a:r>
              <a:rPr lang="zh-CN" altLang="en-US" sz="1800" dirty="0"/>
              <a:t>含</a:t>
            </a:r>
            <a:r>
              <a:rPr lang="en-US" altLang="zh-CN" sz="1800" dirty="0"/>
              <a:t>)</a:t>
            </a:r>
            <a:r>
              <a:rPr lang="zh-CN" altLang="en-US" sz="1800" dirty="0"/>
              <a:t>，打印一条消息，指出这个人是老年人。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1800" dirty="0"/>
              <a:t>练习</a:t>
            </a:r>
            <a:r>
              <a:rPr lang="en-US" altLang="zh-CN" sz="1800" dirty="0"/>
              <a:t>2-3</a:t>
            </a:r>
            <a:r>
              <a:rPr lang="zh-CN" altLang="en-US" sz="1800" dirty="0"/>
              <a:t>：</a:t>
            </a:r>
            <a:r>
              <a:rPr lang="en-US" altLang="zh-CN" sz="1800" dirty="0"/>
              <a:t>10</a:t>
            </a:r>
            <a:r>
              <a:rPr lang="zh-CN" altLang="en-US" sz="1800" dirty="0"/>
              <a:t>的整数倍让用户输入一个数，并指出该数是否是</a:t>
            </a:r>
            <a:r>
              <a:rPr lang="en-US" altLang="zh-CN" sz="1800" dirty="0"/>
              <a:t>10</a:t>
            </a:r>
            <a:r>
              <a:rPr lang="zh-CN" altLang="en-US" sz="1800" dirty="0"/>
              <a:t>的整数倍。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1800" dirty="0"/>
              <a:t>练习</a:t>
            </a:r>
            <a:r>
              <a:rPr lang="en-US" altLang="zh-CN" sz="1800" dirty="0"/>
              <a:t>2-4</a:t>
            </a:r>
            <a:r>
              <a:rPr lang="zh-CN" altLang="en-US" sz="1800" dirty="0"/>
              <a:t>：电影票。有家电影院根据观众的年龄收取不同的票价：不到</a:t>
            </a:r>
            <a:r>
              <a:rPr lang="en-US" altLang="zh-CN" sz="1800" dirty="0"/>
              <a:t>3</a:t>
            </a:r>
            <a:r>
              <a:rPr lang="zh-CN" altLang="en-US" sz="1800" dirty="0"/>
              <a:t>岁的观众免费；</a:t>
            </a:r>
            <a:r>
              <a:rPr lang="en-US" altLang="zh-CN" sz="1800" dirty="0"/>
              <a:t>3</a:t>
            </a:r>
            <a:r>
              <a:rPr lang="zh-CN" altLang="en-US" sz="1800" dirty="0"/>
              <a:t>～</a:t>
            </a:r>
            <a:r>
              <a:rPr lang="en-US" altLang="zh-CN" sz="1800" dirty="0"/>
              <a:t>12</a:t>
            </a:r>
            <a:r>
              <a:rPr lang="zh-CN" altLang="en-US" sz="1800" dirty="0"/>
              <a:t>岁的观众收费</a:t>
            </a:r>
            <a:r>
              <a:rPr lang="en-US" altLang="zh-CN" sz="1800" dirty="0"/>
              <a:t>10</a:t>
            </a:r>
            <a:r>
              <a:rPr lang="zh-CN" altLang="en-US" sz="1800" dirty="0"/>
              <a:t>美元；超过</a:t>
            </a:r>
            <a:r>
              <a:rPr lang="en-US" altLang="zh-CN" sz="1800" dirty="0"/>
              <a:t>12</a:t>
            </a:r>
            <a:r>
              <a:rPr lang="zh-CN" altLang="en-US" sz="1800" dirty="0"/>
              <a:t>岁的观众收费</a:t>
            </a:r>
            <a:r>
              <a:rPr lang="en-US" altLang="zh-CN" sz="1800" dirty="0"/>
              <a:t>15</a:t>
            </a:r>
            <a:r>
              <a:rPr lang="zh-CN" altLang="en-US" sz="1800" dirty="0"/>
              <a:t>美元。请编写一个循环，在其中询问用户的年龄，并指出其票价。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1800" dirty="0"/>
              <a:t>练习</a:t>
            </a:r>
            <a:r>
              <a:rPr lang="en-US" altLang="zh-CN" sz="1800" dirty="0"/>
              <a:t>2-5</a:t>
            </a:r>
            <a:r>
              <a:rPr lang="zh-CN" altLang="en-US" sz="1800" dirty="0"/>
              <a:t>：比萨配料。编写一个循环，提示用户输入一系列比萨配料，并在用户输入</a:t>
            </a:r>
            <a:r>
              <a:rPr lang="en-US" altLang="zh-CN" sz="1800" dirty="0"/>
              <a:t>'quit' </a:t>
            </a:r>
            <a:r>
              <a:rPr lang="zh-CN" altLang="en-US" sz="1800" dirty="0"/>
              <a:t>时结束循环。每当用户输入一种配料后，都打印一条消息，指出我们会在比萨中添加这种配料。</a:t>
            </a:r>
          </a:p>
        </p:txBody>
      </p:sp>
    </p:spTree>
    <p:extLst>
      <p:ext uri="{BB962C8B-B14F-4D97-AF65-F5344CB8AC3E}">
        <p14:creationId xmlns:p14="http://schemas.microsoft.com/office/powerpoint/2010/main" val="836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74" y="1867844"/>
            <a:ext cx="1152381" cy="346666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4950055" y="4619152"/>
            <a:ext cx="4788532" cy="1809169"/>
          </a:xfrm>
          <a:prstGeom prst="roundRect">
            <a:avLst>
              <a:gd name="adj" fmla="val 5505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950055" y="2456892"/>
            <a:ext cx="4788532" cy="2052228"/>
          </a:xfrm>
          <a:prstGeom prst="roundRect">
            <a:avLst>
              <a:gd name="adj" fmla="val 5505"/>
            </a:avLst>
          </a:prstGeom>
          <a:solidFill>
            <a:srgbClr val="66FF9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4950309" y="785022"/>
            <a:ext cx="4788532" cy="156184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9889" y="785023"/>
            <a:ext cx="3276364" cy="5632311"/>
          </a:xfrm>
          <a:prstGeom prst="rect">
            <a:avLst/>
          </a:prstGeom>
          <a:solidFill>
            <a:srgbClr val="EDFECE"/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打印以下所示的三角形图案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*****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```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   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  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 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****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*****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```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   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  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 *****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 *******</a:t>
            </a:r>
            <a:br>
              <a:rPr lang="en-US" altLang="zh-CN" sz="2000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*********</a:t>
            </a:r>
          </a:p>
        </p:txBody>
      </p:sp>
      <p:sp>
        <p:nvSpPr>
          <p:cNvPr id="6" name="矩形 5"/>
          <p:cNvSpPr/>
          <p:nvPr/>
        </p:nvSpPr>
        <p:spPr>
          <a:xfrm>
            <a:off x="5058321" y="790517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r1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c1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c1&lt;=r1: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"*"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r2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c2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-c2) &gt; r2: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,end=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"*"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end=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end=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end=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1800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循环结构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8938470" y="5470425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⒄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7941" y="764704"/>
            <a:ext cx="8172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实例</a:t>
            </a:r>
            <a:r>
              <a:rPr lang="en-US" altLang="zh-CN" sz="2000" b="1" dirty="0"/>
              <a:t>080</a:t>
            </a:r>
            <a:r>
              <a:rPr lang="zh-CN" altLang="en-US" sz="2000" b="1" dirty="0"/>
              <a:t>：猴子分桃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56608" y="2456892"/>
            <a:ext cx="3999520" cy="3000480"/>
            <a:chOff x="838239" y="2456892"/>
            <a:chExt cx="3999520" cy="3000480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838239" y="2531381"/>
              <a:ext cx="3996444" cy="0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838239" y="2477375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1630327" y="2459373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798679" y="2459373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2422415" y="2474894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14503" y="2456892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837759" y="2479737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006591" y="2456892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838239" y="3327998"/>
              <a:ext cx="3168352" cy="0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838239" y="3273992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450307" y="3255990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3322515" y="3276939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2062375" y="3271511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674443" y="3253509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3970587" y="3276939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006591" y="3253509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838239" y="4075550"/>
              <a:ext cx="2484276" cy="0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838239" y="4021544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1306291" y="4003542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322515" y="4024491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774343" y="4019063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2242395" y="4001061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253583" y="4021544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2746451" y="4019063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838239" y="4741274"/>
              <a:ext cx="1944216" cy="0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838239" y="4687268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1198279" y="4669266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350407" y="4687268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1558319" y="4684787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1918359" y="4666785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746451" y="4687268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782455" y="4684787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838239" y="5403366"/>
              <a:ext cx="1512168" cy="0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838239" y="5349360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1126271" y="5331358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350407" y="5349360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1414303" y="5346879"/>
              <a:ext cx="4142" cy="92491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1702335" y="5328877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2314403" y="5349360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026371" y="5346879"/>
              <a:ext cx="0" cy="108012"/>
            </a:xfrm>
            <a:prstGeom prst="lin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左大括号 3"/>
          <p:cNvSpPr/>
          <p:nvPr/>
        </p:nvSpPr>
        <p:spPr bwMode="auto">
          <a:xfrm rot="16200000">
            <a:off x="2429100" y="4861676"/>
            <a:ext cx="171975" cy="1507384"/>
          </a:xfrm>
          <a:prstGeom prst="leftBrace">
            <a:avLst>
              <a:gd name="adj1" fmla="val 45647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02200" y="5586533"/>
          <a:ext cx="445678" cy="41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0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2200" y="5586533"/>
                        <a:ext cx="445678" cy="41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左大括号 51"/>
          <p:cNvSpPr/>
          <p:nvPr/>
        </p:nvSpPr>
        <p:spPr bwMode="auto">
          <a:xfrm rot="16200000">
            <a:off x="2633191" y="3990530"/>
            <a:ext cx="159832" cy="1903429"/>
          </a:xfrm>
          <a:prstGeom prst="leftBrace">
            <a:avLst>
              <a:gd name="adj1" fmla="val 45647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2589564" y="4923600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1" name="Equation" r:id="rId7" imgW="215640" imgH="190440" progId="Equation.DSMT4">
                  <p:embed/>
                </p:oleObj>
              </mc:Choice>
              <mc:Fallback>
                <p:oleObj name="Equation" r:id="rId7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9564" y="4923600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 60"/>
          <p:cNvSpPr/>
          <p:nvPr/>
        </p:nvSpPr>
        <p:spPr>
          <a:xfrm>
            <a:off x="1637941" y="764704"/>
            <a:ext cx="81729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                                 海滩上有一堆桃子，五只猴子来分。第一只猴子把这堆桃子平均分为五份，多了一个，这只猴子把多的一个扔入海中，拿走了一份。第二只猴子把剩下的桃子又平均分成五份，又多了一个，它同样把多的一个扔入海中，拿走了一份，第三、第四、第五只猴子都是这样做的，问海滩上原来最少有多少个桃子？</a:t>
            </a:r>
          </a:p>
        </p:txBody>
      </p:sp>
      <p:sp>
        <p:nvSpPr>
          <p:cNvPr id="62" name="左大括号 61"/>
          <p:cNvSpPr/>
          <p:nvPr/>
        </p:nvSpPr>
        <p:spPr bwMode="auto">
          <a:xfrm rot="16200000">
            <a:off x="2953421" y="3021336"/>
            <a:ext cx="95438" cy="2479493"/>
          </a:xfrm>
          <a:prstGeom prst="leftBrace">
            <a:avLst>
              <a:gd name="adj1" fmla="val 45647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2898692" y="4222164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" name="Equation" r:id="rId9" imgW="215640" imgH="190440" progId="Equation.DSMT4">
                  <p:embed/>
                </p:oleObj>
              </mc:Choice>
              <mc:Fallback>
                <p:oleObj name="Equation" r:id="rId9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8692" y="4222164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左大括号 64"/>
          <p:cNvSpPr/>
          <p:nvPr/>
        </p:nvSpPr>
        <p:spPr bwMode="auto">
          <a:xfrm rot="16200000">
            <a:off x="3284054" y="1921215"/>
            <a:ext cx="113059" cy="3168761"/>
          </a:xfrm>
          <a:prstGeom prst="leftBrace">
            <a:avLst>
              <a:gd name="adj1" fmla="val 83073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232774" y="3483440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" name="Equation" r:id="rId11" imgW="215640" imgH="190440" progId="Equation.DSMT4">
                  <p:embed/>
                </p:oleObj>
              </mc:Choice>
              <mc:Fallback>
                <p:oleObj name="Equation" r:id="rId11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2774" y="3483440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左大括号 66"/>
          <p:cNvSpPr/>
          <p:nvPr/>
        </p:nvSpPr>
        <p:spPr bwMode="auto">
          <a:xfrm rot="16200000">
            <a:off x="3701450" y="703162"/>
            <a:ext cx="106355" cy="3996853"/>
          </a:xfrm>
          <a:prstGeom prst="leftBrace">
            <a:avLst>
              <a:gd name="adj1" fmla="val 83073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3636977" y="2691446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4" name="Equation" r:id="rId13" imgW="215640" imgH="190440" progId="Equation.DSMT4">
                  <p:embed/>
                </p:oleObj>
              </mc:Choice>
              <mc:Fallback>
                <p:oleObj name="Equation" r:id="rId13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6977" y="2691446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2977670" y="4867290"/>
          <a:ext cx="14700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5" name="Equation" r:id="rId15" imgW="863280" imgH="355320" progId="Equation.DSMT4">
                  <p:embed/>
                </p:oleObj>
              </mc:Choice>
              <mc:Fallback>
                <p:oleObj name="Equation" r:id="rId15" imgW="863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77670" y="4867290"/>
                        <a:ext cx="1470025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3302721" y="4176566"/>
          <a:ext cx="1492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6" name="Equation" r:id="rId17" imgW="876240" imgH="355320" progId="Equation.DSMT4">
                  <p:embed/>
                </p:oleObj>
              </mc:Choice>
              <mc:Fallback>
                <p:oleObj name="Equation" r:id="rId17" imgW="876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02721" y="4176566"/>
                        <a:ext cx="14922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3650273" y="3427327"/>
          <a:ext cx="1492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" name="Equation" r:id="rId19" imgW="876240" imgH="355320" progId="Equation.DSMT4">
                  <p:embed/>
                </p:oleObj>
              </mc:Choice>
              <mc:Fallback>
                <p:oleObj name="Equation" r:id="rId19" imgW="876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0273" y="3427327"/>
                        <a:ext cx="14922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4060252" y="2647034"/>
          <a:ext cx="1492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" name="Equation" r:id="rId21" imgW="876240" imgH="355320" progId="Equation.DSMT4">
                  <p:embed/>
                </p:oleObj>
              </mc:Choice>
              <mc:Fallback>
                <p:oleObj name="Equation" r:id="rId21" imgW="876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60252" y="2647034"/>
                        <a:ext cx="14922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1709949" y="6011452"/>
          <a:ext cx="2705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9" name="Equation" r:id="rId23" imgW="1231560" imgH="203040" progId="Equation.DSMT4">
                  <p:embed/>
                </p:oleObj>
              </mc:Choice>
              <mc:Fallback>
                <p:oleObj name="Equation" r:id="rId23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09949" y="6011452"/>
                        <a:ext cx="270510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/>
          <p:nvPr/>
        </p:nvSpPr>
        <p:spPr>
          <a:xfrm>
            <a:off x="4458278" y="6054254"/>
            <a:ext cx="1582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的倍数</a:t>
            </a:r>
          </a:p>
        </p:txBody>
      </p:sp>
      <p:sp>
        <p:nvSpPr>
          <p:cNvPr id="75" name="矩形 74"/>
          <p:cNvSpPr/>
          <p:nvPr/>
        </p:nvSpPr>
        <p:spPr>
          <a:xfrm>
            <a:off x="6826965" y="2836593"/>
            <a:ext cx="1821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i</a:t>
            </a:r>
            <a:r>
              <a:rPr lang="zh-CN" altLang="en-US" sz="2000" b="1" dirty="0"/>
              <a:t>循环变量，</a:t>
            </a:r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sp>
        <p:nvSpPr>
          <p:cNvPr id="76" name="矩形 75"/>
          <p:cNvSpPr/>
          <p:nvPr/>
        </p:nvSpPr>
        <p:spPr>
          <a:xfrm>
            <a:off x="6826965" y="3235177"/>
            <a:ext cx="1821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j</a:t>
            </a:r>
            <a:r>
              <a:rPr lang="zh-CN" altLang="en-US" sz="2000" b="1" dirty="0"/>
              <a:t>中间变量，</a:t>
            </a:r>
          </a:p>
        </p:txBody>
      </p:sp>
      <p:sp>
        <p:nvSpPr>
          <p:cNvPr id="77" name="矩形 76"/>
          <p:cNvSpPr/>
          <p:nvPr/>
        </p:nvSpPr>
        <p:spPr>
          <a:xfrm>
            <a:off x="6822519" y="2481772"/>
            <a:ext cx="164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x</a:t>
            </a:r>
            <a:r>
              <a:rPr lang="zh-CN" altLang="en-US" sz="2000" dirty="0"/>
              <a:t>桃子数</a:t>
            </a:r>
            <a:r>
              <a:rPr lang="zh-CN" altLang="en-US" sz="2000" b="1" dirty="0"/>
              <a:t>量</a:t>
            </a:r>
          </a:p>
        </p:txBody>
      </p:sp>
      <p:sp>
        <p:nvSpPr>
          <p:cNvPr id="78" name="矩形 77"/>
          <p:cNvSpPr/>
          <p:nvPr/>
        </p:nvSpPr>
        <p:spPr>
          <a:xfrm>
            <a:off x="6246455" y="3678855"/>
            <a:ext cx="2046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 j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1,x1=4*j</a:t>
            </a:r>
            <a:endParaRPr lang="zh-CN" altLang="en-US" sz="2000" b="1" dirty="0"/>
          </a:p>
        </p:txBody>
      </p:sp>
      <p:sp>
        <p:nvSpPr>
          <p:cNvPr id="79" name="矩形 78"/>
          <p:cNvSpPr/>
          <p:nvPr/>
        </p:nvSpPr>
        <p:spPr>
          <a:xfrm>
            <a:off x="6246453" y="4127959"/>
            <a:ext cx="252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</a:t>
            </a:r>
            <a:r>
              <a:rPr lang="zh-CN" altLang="en-US" sz="2000" b="1" dirty="0"/>
              <a:t>判断</a:t>
            </a:r>
            <a:r>
              <a:rPr lang="en-US" altLang="zh-CN" sz="2000" b="1" dirty="0"/>
              <a:t>x1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的倍数</a:t>
            </a:r>
          </a:p>
        </p:txBody>
      </p:sp>
      <p:sp>
        <p:nvSpPr>
          <p:cNvPr id="80" name="矩形 79"/>
          <p:cNvSpPr/>
          <p:nvPr/>
        </p:nvSpPr>
        <p:spPr>
          <a:xfrm>
            <a:off x="6246454" y="4629510"/>
            <a:ext cx="37444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(3)</a:t>
            </a:r>
            <a:r>
              <a:rPr lang="zh-CN" altLang="en-US" sz="2000" b="1" dirty="0"/>
              <a:t>是，赋值</a:t>
            </a:r>
            <a:r>
              <a:rPr lang="en-US" altLang="zh-CN" sz="2000" b="1" dirty="0"/>
              <a:t>x2=x/4*5+1,</a:t>
            </a:r>
            <a:r>
              <a:rPr lang="zh-CN" altLang="en-US" sz="2000" b="1" dirty="0"/>
              <a:t>返回</a:t>
            </a:r>
            <a:r>
              <a:rPr lang="en-US" altLang="zh-CN" sz="2000" b="1" dirty="0"/>
              <a:t>(2)</a:t>
            </a:r>
            <a:endParaRPr lang="zh-CN" altLang="en-US" sz="2000" b="1" dirty="0"/>
          </a:p>
        </p:txBody>
      </p:sp>
      <p:sp>
        <p:nvSpPr>
          <p:cNvPr id="81" name="矩形 80"/>
          <p:cNvSpPr/>
          <p:nvPr/>
        </p:nvSpPr>
        <p:spPr>
          <a:xfrm>
            <a:off x="6246453" y="5091496"/>
            <a:ext cx="2884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(4)</a:t>
            </a:r>
            <a:r>
              <a:rPr lang="zh-CN" altLang="en-US" sz="2000" b="1" dirty="0"/>
              <a:t>不是，中断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返回</a:t>
            </a:r>
            <a:r>
              <a:rPr lang="en-US" altLang="zh-CN" sz="2000" b="1" dirty="0"/>
              <a:t>(1)</a:t>
            </a:r>
            <a:endParaRPr lang="zh-CN" altLang="en-US" sz="2000" b="1" dirty="0"/>
          </a:p>
        </p:txBody>
      </p:sp>
      <p:sp>
        <p:nvSpPr>
          <p:cNvPr id="82" name="矩形 81"/>
          <p:cNvSpPr/>
          <p:nvPr/>
        </p:nvSpPr>
        <p:spPr>
          <a:xfrm>
            <a:off x="6251974" y="5601434"/>
            <a:ext cx="2884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(5)</a:t>
            </a:r>
            <a:r>
              <a:rPr lang="zh-CN" altLang="en-US" sz="2000" b="1" dirty="0"/>
              <a:t>计数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次，是，结束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不是，返回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继续</a:t>
            </a:r>
          </a:p>
        </p:txBody>
      </p:sp>
      <p:sp>
        <p:nvSpPr>
          <p:cNvPr id="83" name="矩形 82"/>
          <p:cNvSpPr/>
          <p:nvPr/>
        </p:nvSpPr>
        <p:spPr>
          <a:xfrm>
            <a:off x="6310506" y="2506010"/>
            <a:ext cx="421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6674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62" grpId="0" animBg="1"/>
      <p:bldP spid="65" grpId="0" animBg="1"/>
      <p:bldP spid="67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637941" y="764704"/>
            <a:ext cx="8172908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                                  海滩上有一堆桃子，五只猴子来分。第一只猴子把这堆桃子平均分为五份，多了一个，这只猴子把多的一个扔入海中，拿走了一份。第二只猴子把剩下的桃子又平均分成五份，又多了一个，它同样把多的一个扔入海中，拿走了一份，第三、第四、第五只猴子都是这样做的，问海滩上原来最少有多少个桃子？</a:t>
            </a:r>
          </a:p>
        </p:txBody>
      </p:sp>
      <p:sp>
        <p:nvSpPr>
          <p:cNvPr id="98" name="矩形 97"/>
          <p:cNvSpPr/>
          <p:nvPr/>
        </p:nvSpPr>
        <p:spPr>
          <a:xfrm>
            <a:off x="6224814" y="2456894"/>
            <a:ext cx="3586037" cy="4247317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26173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§2.5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7941" y="764704"/>
            <a:ext cx="8172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实例</a:t>
            </a:r>
            <a:r>
              <a:rPr lang="en-US" altLang="zh-CN" sz="2000" b="1" dirty="0"/>
              <a:t>080</a:t>
            </a:r>
            <a:r>
              <a:rPr lang="zh-CN" altLang="en-US" sz="2000" b="1" dirty="0"/>
              <a:t>：猴子分桃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/>
          </p:nvPr>
        </p:nvGraphicFramePr>
        <p:xfrm>
          <a:off x="1709949" y="6011452"/>
          <a:ext cx="2705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2" name="Equation" r:id="rId4" imgW="1231560" imgH="203040" progId="Equation.DSMT4">
                  <p:embed/>
                </p:oleObj>
              </mc:Choice>
              <mc:Fallback>
                <p:oleObj name="Equation" r:id="rId4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949" y="6011452"/>
                        <a:ext cx="270510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/>
          <p:nvPr/>
        </p:nvSpPr>
        <p:spPr>
          <a:xfrm>
            <a:off x="4458278" y="6054254"/>
            <a:ext cx="1582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的倍数</a:t>
            </a:r>
          </a:p>
        </p:txBody>
      </p:sp>
      <p:sp>
        <p:nvSpPr>
          <p:cNvPr id="75" name="矩形 74"/>
          <p:cNvSpPr/>
          <p:nvPr/>
        </p:nvSpPr>
        <p:spPr>
          <a:xfrm>
            <a:off x="6826965" y="2780928"/>
            <a:ext cx="193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循环变量，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26965" y="3104964"/>
            <a:ext cx="182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中间变量，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j=1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22519" y="2481772"/>
            <a:ext cx="1848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桃子数量   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x=0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54467" y="4185084"/>
            <a:ext cx="2046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x=4*j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54465" y="4581128"/>
            <a:ext cx="2524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判断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的倍数</a:t>
            </a:r>
          </a:p>
        </p:txBody>
      </p:sp>
      <p:sp>
        <p:nvSpPr>
          <p:cNvPr id="80" name="矩形 79"/>
          <p:cNvSpPr/>
          <p:nvPr/>
        </p:nvSpPr>
        <p:spPr>
          <a:xfrm>
            <a:off x="6354466" y="4977172"/>
            <a:ext cx="2628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是，赋值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x=x/4*5+1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390469" y="579597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不是，中断循环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354465" y="3578534"/>
            <a:ext cx="3018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循环计数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次，是，结束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不是，继续；</a:t>
            </a:r>
          </a:p>
        </p:txBody>
      </p:sp>
      <p:sp>
        <p:nvSpPr>
          <p:cNvPr id="83" name="矩形 82"/>
          <p:cNvSpPr/>
          <p:nvPr/>
        </p:nvSpPr>
        <p:spPr>
          <a:xfrm>
            <a:off x="6418518" y="2506008"/>
            <a:ext cx="42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初始化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604" y="2412711"/>
            <a:ext cx="4360811" cy="3248539"/>
          </a:xfrm>
          <a:prstGeom prst="rect">
            <a:avLst/>
          </a:prstGeom>
        </p:spPr>
      </p:pic>
      <p:sp>
        <p:nvSpPr>
          <p:cNvPr id="84" name="左大括号 83"/>
          <p:cNvSpPr/>
          <p:nvPr/>
        </p:nvSpPr>
        <p:spPr bwMode="auto">
          <a:xfrm rot="16200000">
            <a:off x="2429100" y="4861676"/>
            <a:ext cx="171975" cy="1507384"/>
          </a:xfrm>
          <a:prstGeom prst="leftBrace">
            <a:avLst>
              <a:gd name="adj1" fmla="val 45647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2402200" y="5586533"/>
          <a:ext cx="445678" cy="41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7" imgW="203040" imgH="190440" progId="Equation.DSMT4">
                  <p:embed/>
                </p:oleObj>
              </mc:Choice>
              <mc:Fallback>
                <p:oleObj name="Equation" r:id="rId7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2200" y="5586533"/>
                        <a:ext cx="445678" cy="41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左大括号 85"/>
          <p:cNvSpPr/>
          <p:nvPr/>
        </p:nvSpPr>
        <p:spPr bwMode="auto">
          <a:xfrm rot="16200000">
            <a:off x="2633191" y="3990530"/>
            <a:ext cx="159832" cy="1903429"/>
          </a:xfrm>
          <a:prstGeom prst="leftBrace">
            <a:avLst>
              <a:gd name="adj1" fmla="val 45647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2589564" y="4923600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4" name="Equation" r:id="rId9" imgW="215640" imgH="190440" progId="Equation.DSMT4">
                  <p:embed/>
                </p:oleObj>
              </mc:Choice>
              <mc:Fallback>
                <p:oleObj name="Equation" r:id="rId9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9564" y="4923600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左大括号 87"/>
          <p:cNvSpPr/>
          <p:nvPr/>
        </p:nvSpPr>
        <p:spPr bwMode="auto">
          <a:xfrm rot="16200000">
            <a:off x="2953421" y="3021336"/>
            <a:ext cx="95438" cy="2479493"/>
          </a:xfrm>
          <a:prstGeom prst="leftBrace">
            <a:avLst>
              <a:gd name="adj1" fmla="val 45647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898692" y="4222164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5" name="Equation" r:id="rId11" imgW="215640" imgH="190440" progId="Equation.DSMT4">
                  <p:embed/>
                </p:oleObj>
              </mc:Choice>
              <mc:Fallback>
                <p:oleObj name="Equation" r:id="rId11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8692" y="4222164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左大括号 89"/>
          <p:cNvSpPr/>
          <p:nvPr/>
        </p:nvSpPr>
        <p:spPr bwMode="auto">
          <a:xfrm rot="16200000">
            <a:off x="3284054" y="1921215"/>
            <a:ext cx="113059" cy="3168761"/>
          </a:xfrm>
          <a:prstGeom prst="leftBrace">
            <a:avLst>
              <a:gd name="adj1" fmla="val 83073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232774" y="3483440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6" name="Equation" r:id="rId13" imgW="215640" imgH="190440" progId="Equation.DSMT4">
                  <p:embed/>
                </p:oleObj>
              </mc:Choice>
              <mc:Fallback>
                <p:oleObj name="Equation" r:id="rId13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2774" y="3483440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左大括号 91"/>
          <p:cNvSpPr/>
          <p:nvPr/>
        </p:nvSpPr>
        <p:spPr bwMode="auto">
          <a:xfrm rot="16200000">
            <a:off x="3701450" y="703162"/>
            <a:ext cx="106355" cy="3996853"/>
          </a:xfrm>
          <a:prstGeom prst="leftBrace">
            <a:avLst>
              <a:gd name="adj1" fmla="val 83073"/>
              <a:gd name="adj2" fmla="val 50000"/>
            </a:avLst>
          </a:prstGeom>
          <a:noFill/>
          <a:ln w="28575" cap="flat" cmpd="sng" algn="ctr">
            <a:solidFill>
              <a:srgbClr val="FF2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3636977" y="2691446"/>
          <a:ext cx="441891" cy="3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7" name="Equation" r:id="rId15" imgW="215640" imgH="190440" progId="Equation.DSMT4">
                  <p:embed/>
                </p:oleObj>
              </mc:Choice>
              <mc:Fallback>
                <p:oleObj name="Equation" r:id="rId15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6977" y="2691446"/>
                        <a:ext cx="441891" cy="3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/>
        </p:nvGraphicFramePr>
        <p:xfrm>
          <a:off x="2977670" y="4867290"/>
          <a:ext cx="14700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Equation" r:id="rId17" imgW="863280" imgH="355320" progId="Equation.DSMT4">
                  <p:embed/>
                </p:oleObj>
              </mc:Choice>
              <mc:Fallback>
                <p:oleObj name="Equation" r:id="rId17" imgW="863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77670" y="4867290"/>
                        <a:ext cx="1470025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/>
        </p:nvGraphicFramePr>
        <p:xfrm>
          <a:off x="3302721" y="4176566"/>
          <a:ext cx="1492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" name="Equation" r:id="rId19" imgW="876240" imgH="355320" progId="Equation.DSMT4">
                  <p:embed/>
                </p:oleObj>
              </mc:Choice>
              <mc:Fallback>
                <p:oleObj name="Equation" r:id="rId19" imgW="876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02721" y="4176566"/>
                        <a:ext cx="14922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3650273" y="3427327"/>
          <a:ext cx="1492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" name="Equation" r:id="rId21" imgW="876240" imgH="355320" progId="Equation.DSMT4">
                  <p:embed/>
                </p:oleObj>
              </mc:Choice>
              <mc:Fallback>
                <p:oleObj name="Equation" r:id="rId21" imgW="876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50273" y="3427327"/>
                        <a:ext cx="14922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/>
        </p:nvGraphicFramePr>
        <p:xfrm>
          <a:off x="4060252" y="2647034"/>
          <a:ext cx="1492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1" name="Equation" r:id="rId23" imgW="876240" imgH="355320" progId="Equation.DSMT4">
                  <p:embed/>
                </p:oleObj>
              </mc:Choice>
              <mc:Fallback>
                <p:oleObj name="Equation" r:id="rId23" imgW="876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60252" y="2647034"/>
                        <a:ext cx="14922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矩形 98"/>
          <p:cNvSpPr/>
          <p:nvPr/>
        </p:nvSpPr>
        <p:spPr>
          <a:xfrm>
            <a:off x="6354465" y="5351722"/>
            <a:ext cx="2884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=i+1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，返回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390469" y="6198601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(7)j=j+1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，返回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6" grpId="0" animBg="1"/>
      <p:bldP spid="88" grpId="0" animBg="1"/>
      <p:bldP spid="90" grpId="0" animBg="1"/>
      <p:bldP spid="92" grpId="0" animBg="1"/>
      <p:bldP spid="99" grpId="0"/>
      <p:bldP spid="1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5700800" y="2492896"/>
            <a:ext cx="4110051" cy="4164602"/>
          </a:xfrm>
          <a:prstGeom prst="rect">
            <a:avLst/>
          </a:prstGeom>
          <a:solidFill>
            <a:srgbClr val="FFCCFF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98000"/>
              </a:lnSpc>
            </a:pP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2992477" y="296652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2879985" y="980987"/>
            <a:ext cx="1566268" cy="379905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900" b="1" dirty="0" err="1">
                <a:ea typeface="宋体" pitchFamily="2" charset="-122"/>
              </a:rPr>
              <a:t>i</a:t>
            </a:r>
            <a:r>
              <a:rPr lang="en-US" altLang="zh-CN" sz="1900" b="1" dirty="0">
                <a:ea typeface="宋体" pitchFamily="2" charset="-122"/>
              </a:rPr>
              <a:t>=0,j=1,x=0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649503" y="692953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圆角矩形 49"/>
          <p:cNvSpPr/>
          <p:nvPr/>
        </p:nvSpPr>
        <p:spPr bwMode="auto">
          <a:xfrm>
            <a:off x="2999689" y="6110042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3663121" y="1348494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4369085" y="1795530"/>
            <a:ext cx="725240" cy="665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菱形 78"/>
          <p:cNvSpPr/>
          <p:nvPr/>
        </p:nvSpPr>
        <p:spPr bwMode="auto">
          <a:xfrm>
            <a:off x="2886320" y="1639438"/>
            <a:ext cx="1535690" cy="330021"/>
          </a:xfrm>
          <a:prstGeom prst="diamond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b="1" dirty="0" err="1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&lt;5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3761984" y="1938783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>
            <a:stCxn id="79" idx="2"/>
          </p:cNvCxnSpPr>
          <p:nvPr/>
        </p:nvCxnSpPr>
        <p:spPr bwMode="auto">
          <a:xfrm>
            <a:off x="3654165" y="1969457"/>
            <a:ext cx="8954" cy="21601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4260534" y="1444523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2976492" y="2168862"/>
            <a:ext cx="1346018" cy="345253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900" b="1" dirty="0">
                <a:ea typeface="宋体" pitchFamily="2" charset="-122"/>
              </a:rPr>
              <a:t>X=4*j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H="1" flipV="1">
            <a:off x="3666679" y="2650162"/>
            <a:ext cx="959594" cy="1469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3668290" y="2521431"/>
            <a:ext cx="2160" cy="31536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菱形 89"/>
          <p:cNvSpPr/>
          <p:nvPr/>
        </p:nvSpPr>
        <p:spPr bwMode="auto">
          <a:xfrm>
            <a:off x="2879381" y="2829616"/>
            <a:ext cx="1577818" cy="359388"/>
          </a:xfrm>
          <a:prstGeom prst="diamond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b="1" dirty="0" err="1">
                <a:ea typeface="宋体" pitchFamily="2" charset="-122"/>
              </a:rPr>
              <a:t>i</a:t>
            </a:r>
            <a:r>
              <a:rPr lang="en-US" altLang="zh-CN" sz="1600" b="1" dirty="0">
                <a:ea typeface="宋体" pitchFamily="2" charset="-122"/>
              </a:rPr>
              <a:t>&lt;5</a:t>
            </a: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3677926" y="3176538"/>
            <a:ext cx="1887" cy="20865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flipH="1" flipV="1">
            <a:off x="2292667" y="3556233"/>
            <a:ext cx="603973" cy="1547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3645668" y="5373218"/>
            <a:ext cx="0" cy="21506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2668122" y="3241918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>
            <a:off x="3645670" y="5907364"/>
            <a:ext cx="10255" cy="20240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>
            <a:off x="3669698" y="4794853"/>
            <a:ext cx="4336" cy="18380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3645670" y="5376599"/>
            <a:ext cx="1448657" cy="338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圆角矩形 54"/>
          <p:cNvSpPr/>
          <p:nvPr/>
        </p:nvSpPr>
        <p:spPr bwMode="auto">
          <a:xfrm>
            <a:off x="3105652" y="3965274"/>
            <a:ext cx="1141897" cy="30338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 err="1">
                <a:ea typeface="宋体" pitchFamily="2" charset="-122"/>
              </a:rPr>
              <a:t>i</a:t>
            </a:r>
            <a:r>
              <a:rPr lang="en-US" altLang="zh-CN" sz="1800" b="1" dirty="0">
                <a:ea typeface="宋体" pitchFamily="2" charset="-122"/>
              </a:rPr>
              <a:t> +=1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flipH="1" flipV="1">
            <a:off x="1637941" y="1492512"/>
            <a:ext cx="2014850" cy="1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3669050" y="4971392"/>
            <a:ext cx="957225" cy="578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4626273" y="2655915"/>
            <a:ext cx="0" cy="231547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5094325" y="1807963"/>
            <a:ext cx="0" cy="360125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菱形 47"/>
          <p:cNvSpPr/>
          <p:nvPr/>
        </p:nvSpPr>
        <p:spPr bwMode="auto">
          <a:xfrm>
            <a:off x="2886320" y="3378858"/>
            <a:ext cx="1577818" cy="390883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200" b="1" dirty="0">
                <a:ea typeface="宋体" pitchFamily="2" charset="-122"/>
              </a:rPr>
              <a:t>X%4==0</a:t>
            </a:r>
            <a:endParaRPr lang="zh-CN" altLang="en-US" sz="1200" b="1" dirty="0"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3674764" y="3771754"/>
            <a:ext cx="5738" cy="21518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703741" y="306517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723063" y="367114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3006093" y="4440902"/>
            <a:ext cx="1279150" cy="353953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x=x/4*5+1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3663119" y="4257092"/>
            <a:ext cx="0" cy="17900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2587461" y="2633433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1853965" y="3957013"/>
            <a:ext cx="955420" cy="31164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j=j+1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103" name="直接箭头连接符 102"/>
          <p:cNvCxnSpPr>
            <a:endCxn id="102" idx="0"/>
          </p:cNvCxnSpPr>
          <p:nvPr/>
        </p:nvCxnSpPr>
        <p:spPr bwMode="auto">
          <a:xfrm>
            <a:off x="2319854" y="3546498"/>
            <a:ext cx="11823" cy="41051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>
            <a:off x="2321583" y="4258402"/>
            <a:ext cx="6519" cy="24695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1637943" y="4512260"/>
            <a:ext cx="690159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V="1">
            <a:off x="1637941" y="1506288"/>
            <a:ext cx="0" cy="151707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1637943" y="3012602"/>
            <a:ext cx="1267253" cy="1076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1" name="平行四边形 140"/>
          <p:cNvSpPr/>
          <p:nvPr/>
        </p:nvSpPr>
        <p:spPr bwMode="auto">
          <a:xfrm>
            <a:off x="3105652" y="5587130"/>
            <a:ext cx="1080265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430923" y="2843644"/>
            <a:ext cx="193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循环变量，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430923" y="3167680"/>
            <a:ext cx="182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中间变量，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j=1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26477" y="2544488"/>
            <a:ext cx="1848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桃子数量   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x=0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850413" y="4185084"/>
            <a:ext cx="2046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x=4*j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850411" y="4581128"/>
            <a:ext cx="2524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判断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的倍数</a:t>
            </a:r>
          </a:p>
        </p:txBody>
      </p:sp>
      <p:sp>
        <p:nvSpPr>
          <p:cNvPr id="149" name="矩形 148"/>
          <p:cNvSpPr/>
          <p:nvPr/>
        </p:nvSpPr>
        <p:spPr>
          <a:xfrm>
            <a:off x="5850412" y="4977172"/>
            <a:ext cx="2628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是，赋值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x=x/4*5+1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886415" y="579597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不是，中断循环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50409" y="3578534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循环计数小于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次，是，继续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不是，输出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，结束；</a:t>
            </a:r>
          </a:p>
        </p:txBody>
      </p:sp>
      <p:sp>
        <p:nvSpPr>
          <p:cNvPr id="152" name="矩形 151"/>
          <p:cNvSpPr/>
          <p:nvPr/>
        </p:nvSpPr>
        <p:spPr>
          <a:xfrm>
            <a:off x="5914464" y="2568724"/>
            <a:ext cx="42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153" name="矩形 152"/>
          <p:cNvSpPr/>
          <p:nvPr/>
        </p:nvSpPr>
        <p:spPr>
          <a:xfrm>
            <a:off x="5850411" y="5351722"/>
            <a:ext cx="2884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=i+1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，返回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886415" y="6198601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(6)j=j+1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，返回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677967" y="152636"/>
            <a:ext cx="413288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    海滩上有一堆桃子，五只猴子来分。第一只猴子把这堆桃子平均分为五份，多了一个，这只猴子把多的一个扔入海中，拿走了一份。第二只猴子把剩下的桃子又平均分成五份，又多了一个，它同样把多的一个扔入海中，拿走了一份，第三、第四、第五只猴子都是这样做的，问海滩上原来最少有多少个桃子？</a:t>
            </a:r>
          </a:p>
        </p:txBody>
      </p:sp>
      <p:cxnSp>
        <p:nvCxnSpPr>
          <p:cNvPr id="158" name="直接箭头连接符 157"/>
          <p:cNvCxnSpPr/>
          <p:nvPr/>
        </p:nvCxnSpPr>
        <p:spPr bwMode="auto">
          <a:xfrm flipV="1">
            <a:off x="1637941" y="3023367"/>
            <a:ext cx="0" cy="151707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8803472" y="5383809"/>
            <a:ext cx="971375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⑿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0" grpId="0" animBg="1"/>
      <p:bldP spid="79" grpId="0" animBg="1"/>
      <p:bldP spid="80" grpId="0"/>
      <p:bldP spid="82" grpId="0"/>
      <p:bldP spid="86" grpId="0" animBg="1"/>
      <p:bldP spid="90" grpId="0" animBg="1"/>
      <p:bldP spid="97" grpId="0"/>
      <p:bldP spid="55" grpId="0" animBg="1"/>
      <p:bldP spid="48" grpId="0" animBg="1"/>
      <p:bldP spid="51" grpId="0"/>
      <p:bldP spid="54" grpId="0"/>
      <p:bldP spid="56" grpId="0" animBg="1"/>
      <p:bldP spid="101" grpId="0"/>
      <p:bldP spid="102" grpId="0" animBg="1"/>
      <p:bldP spid="141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922417" y="1052738"/>
            <a:ext cx="3987404" cy="4524315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j=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x=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*j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(x%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x=(x/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j +=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海滩上原来最少桃子为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:'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,x)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x=(x-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最后海滩上的桃子为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:'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,x)</a:t>
            </a:r>
            <a:endParaRPr lang="zh-CN" altLang="en-US" sz="1800" dirty="0"/>
          </a:p>
        </p:txBody>
      </p:sp>
      <p:sp>
        <p:nvSpPr>
          <p:cNvPr id="38" name="圆角矩形 37"/>
          <p:cNvSpPr/>
          <p:nvPr/>
        </p:nvSpPr>
        <p:spPr bwMode="auto">
          <a:xfrm>
            <a:off x="2992477" y="296652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开始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2879985" y="980987"/>
            <a:ext cx="1566268" cy="379905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900" b="1" dirty="0" err="1">
                <a:ea typeface="宋体" pitchFamily="2" charset="-122"/>
              </a:rPr>
              <a:t>i</a:t>
            </a:r>
            <a:r>
              <a:rPr lang="en-US" altLang="zh-CN" sz="1900" b="1" dirty="0">
                <a:ea typeface="宋体" pitchFamily="2" charset="-122"/>
              </a:rPr>
              <a:t>=0,j=1,x=0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649503" y="692953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圆角矩形 49"/>
          <p:cNvSpPr/>
          <p:nvPr/>
        </p:nvSpPr>
        <p:spPr bwMode="auto">
          <a:xfrm>
            <a:off x="2999689" y="6110042"/>
            <a:ext cx="1314053" cy="409388"/>
          </a:xfrm>
          <a:prstGeom prst="roundRect">
            <a:avLst>
              <a:gd name="adj" fmla="val 42886"/>
            </a:avLst>
          </a:prstGeom>
          <a:solidFill>
            <a:srgbClr val="EDFECE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900" b="1" dirty="0">
                <a:ea typeface="宋体" pitchFamily="2" charset="-122"/>
              </a:rPr>
              <a:t>结束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3663121" y="1348494"/>
            <a:ext cx="6579" cy="28803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4369085" y="1795530"/>
            <a:ext cx="725240" cy="665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菱形 78"/>
          <p:cNvSpPr/>
          <p:nvPr/>
        </p:nvSpPr>
        <p:spPr bwMode="auto">
          <a:xfrm>
            <a:off x="2886320" y="1639438"/>
            <a:ext cx="1535690" cy="330021"/>
          </a:xfrm>
          <a:prstGeom prst="diamond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b="1" dirty="0" err="1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&lt;5</a:t>
            </a:r>
            <a:endParaRPr lang="zh-CN" altLang="en-US" sz="1600" b="1" dirty="0">
              <a:ea typeface="宋体" pitchFamily="2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3761984" y="1938783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>
            <a:stCxn id="79" idx="2"/>
          </p:cNvCxnSpPr>
          <p:nvPr/>
        </p:nvCxnSpPr>
        <p:spPr bwMode="auto">
          <a:xfrm>
            <a:off x="3654165" y="1969457"/>
            <a:ext cx="8954" cy="21601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4260534" y="1444523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2976492" y="2168862"/>
            <a:ext cx="1346018" cy="345253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900" b="1" dirty="0">
                <a:ea typeface="宋体" pitchFamily="2" charset="-122"/>
              </a:rPr>
              <a:t>X=4*j</a:t>
            </a:r>
            <a:endParaRPr lang="zh-CN" altLang="en-US" sz="1900" b="1" dirty="0"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H="1" flipV="1">
            <a:off x="3666679" y="2650162"/>
            <a:ext cx="959594" cy="1469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3668290" y="2521431"/>
            <a:ext cx="2160" cy="31536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菱形 89"/>
          <p:cNvSpPr/>
          <p:nvPr/>
        </p:nvSpPr>
        <p:spPr bwMode="auto">
          <a:xfrm>
            <a:off x="2879381" y="2829616"/>
            <a:ext cx="1577818" cy="359388"/>
          </a:xfrm>
          <a:prstGeom prst="diamond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b="1" dirty="0" err="1">
                <a:ea typeface="宋体" pitchFamily="2" charset="-122"/>
              </a:rPr>
              <a:t>i</a:t>
            </a:r>
            <a:r>
              <a:rPr lang="en-US" altLang="zh-CN" sz="1600" b="1" dirty="0">
                <a:ea typeface="宋体" pitchFamily="2" charset="-122"/>
              </a:rPr>
              <a:t>&lt;5</a:t>
            </a: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3677926" y="3176538"/>
            <a:ext cx="1887" cy="20865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flipH="1" flipV="1">
            <a:off x="2292667" y="3556233"/>
            <a:ext cx="603973" cy="1547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3645668" y="5373218"/>
            <a:ext cx="0" cy="21506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2668122" y="3241918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>
            <a:off x="3645670" y="5907364"/>
            <a:ext cx="10255" cy="20240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>
            <a:off x="3669698" y="4794853"/>
            <a:ext cx="4336" cy="18380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3645670" y="5376599"/>
            <a:ext cx="1448657" cy="338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圆角矩形 54"/>
          <p:cNvSpPr/>
          <p:nvPr/>
        </p:nvSpPr>
        <p:spPr bwMode="auto">
          <a:xfrm>
            <a:off x="3105652" y="3965274"/>
            <a:ext cx="1141897" cy="303389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 err="1">
                <a:ea typeface="宋体" pitchFamily="2" charset="-122"/>
              </a:rPr>
              <a:t>i</a:t>
            </a:r>
            <a:r>
              <a:rPr lang="en-US" altLang="zh-CN" sz="1800" b="1" dirty="0">
                <a:ea typeface="宋体" pitchFamily="2" charset="-122"/>
              </a:rPr>
              <a:t> +=1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flipH="1" flipV="1">
            <a:off x="2394027" y="1485689"/>
            <a:ext cx="1258765" cy="682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flipH="1" flipV="1">
            <a:off x="3669050" y="4971392"/>
            <a:ext cx="957225" cy="578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4626273" y="2655915"/>
            <a:ext cx="0" cy="231547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5094325" y="1807963"/>
            <a:ext cx="0" cy="360125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菱形 47"/>
          <p:cNvSpPr/>
          <p:nvPr/>
        </p:nvSpPr>
        <p:spPr bwMode="auto">
          <a:xfrm>
            <a:off x="2886320" y="3378858"/>
            <a:ext cx="1577818" cy="390883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200" b="1" dirty="0">
                <a:ea typeface="宋体" pitchFamily="2" charset="-122"/>
              </a:rPr>
              <a:t>X%4==0</a:t>
            </a:r>
            <a:endParaRPr lang="zh-CN" altLang="en-US" sz="1200" b="1" dirty="0"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3674764" y="3771754"/>
            <a:ext cx="5738" cy="21518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703741" y="306517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723063" y="3671144"/>
            <a:ext cx="207527" cy="2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3006093" y="4440902"/>
            <a:ext cx="1279150" cy="353953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x=x/4*5+1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3663119" y="4257092"/>
            <a:ext cx="0" cy="17900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2587461" y="2633433"/>
            <a:ext cx="393333" cy="3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algn="ctr">
              <a:lnSpc>
                <a:spcPct val="115000"/>
              </a:lnSpc>
              <a:buNone/>
            </a:pP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1853965" y="3957013"/>
            <a:ext cx="955420" cy="311648"/>
          </a:xfrm>
          <a:prstGeom prst="roundRect">
            <a:avLst>
              <a:gd name="adj" fmla="val 519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1" dirty="0">
                <a:ea typeface="宋体" pitchFamily="2" charset="-122"/>
              </a:rPr>
              <a:t>j=j+1</a:t>
            </a:r>
            <a:endParaRPr lang="zh-CN" altLang="en-US" sz="1800" b="1" dirty="0">
              <a:ea typeface="宋体" pitchFamily="2" charset="-122"/>
            </a:endParaRPr>
          </a:p>
        </p:txBody>
      </p:sp>
      <p:cxnSp>
        <p:nvCxnSpPr>
          <p:cNvPr id="103" name="直接箭头连接符 102"/>
          <p:cNvCxnSpPr>
            <a:endCxn id="102" idx="0"/>
          </p:cNvCxnSpPr>
          <p:nvPr/>
        </p:nvCxnSpPr>
        <p:spPr bwMode="auto">
          <a:xfrm>
            <a:off x="2319854" y="3546498"/>
            <a:ext cx="11823" cy="41051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>
            <a:off x="2321583" y="4258402"/>
            <a:ext cx="6519" cy="24695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1637943" y="4512260"/>
            <a:ext cx="690159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V="1">
            <a:off x="1637941" y="1466494"/>
            <a:ext cx="0" cy="304576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1637941" y="1486531"/>
            <a:ext cx="765006" cy="1251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1637943" y="3012602"/>
            <a:ext cx="1267253" cy="1076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5929142" y="5733258"/>
            <a:ext cx="3987404" cy="646331"/>
          </a:xfrm>
          <a:prstGeom prst="rect">
            <a:avLst/>
          </a:prstGeom>
          <a:solidFill>
            <a:srgbClr val="FFCCFF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/>
              <a:t>海滩上原来最少桃子为</a:t>
            </a:r>
            <a:r>
              <a:rPr lang="en-US" altLang="zh-CN" sz="1800"/>
              <a:t>: 3121.0</a:t>
            </a:r>
          </a:p>
          <a:p>
            <a:r>
              <a:rPr lang="zh-CN" altLang="en-US" sz="1800"/>
              <a:t>最后海滩上的桃子为</a:t>
            </a:r>
            <a:r>
              <a:rPr lang="en-US" altLang="zh-CN" sz="1800"/>
              <a:t>: 1020.0</a:t>
            </a:r>
            <a:endParaRPr lang="zh-CN" altLang="en-US" sz="1800" dirty="0"/>
          </a:p>
        </p:txBody>
      </p:sp>
      <p:sp>
        <p:nvSpPr>
          <p:cNvPr id="141" name="平行四边形 140"/>
          <p:cNvSpPr/>
          <p:nvPr/>
        </p:nvSpPr>
        <p:spPr bwMode="auto">
          <a:xfrm>
            <a:off x="3105652" y="5587130"/>
            <a:ext cx="1080265" cy="324515"/>
          </a:xfrm>
          <a:prstGeom prst="parallelogram">
            <a:avLst/>
          </a:prstGeom>
          <a:noFill/>
          <a:ln w="1905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zh-CN" altLang="en-US" sz="1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6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745953" y="836714"/>
            <a:ext cx="7226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语言解释器安装程序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433002" y="5954540"/>
            <a:ext cx="7075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下载完成后，运行安装程序。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为例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141997" y="1340768"/>
            <a:ext cx="738082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不同的操作系统：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Linux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Unix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Mac OS X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60" y="1861944"/>
            <a:ext cx="8057959" cy="39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1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745953" y="836714"/>
            <a:ext cx="7226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语言解释器安装程序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400568" y="1340770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双击exe文件进行安装</a:t>
            </a:r>
            <a:endParaRPr lang="zh-CN" altLang="en-US" sz="2400" dirty="0"/>
          </a:p>
        </p:txBody>
      </p:sp>
      <p:pic>
        <p:nvPicPr>
          <p:cNvPr id="8" name="图片 38" descr="https://img-blog.csdn.net/20160925213549575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48" y="1802433"/>
            <a:ext cx="3673373" cy="425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9" descr="https://img-blog.csdn.net/2016092521360438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43" y="1802434"/>
            <a:ext cx="3630117" cy="425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26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1745953" y="836714"/>
            <a:ext cx="7226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语言解释器安装程序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图片 40" descr="https://img-blog.csdn.net/2016092521363897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27" y="1412777"/>
            <a:ext cx="6845698" cy="421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8334685" y="4292541"/>
            <a:ext cx="1260140" cy="64807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362577" y="4997812"/>
            <a:ext cx="1260140" cy="64807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4446253" y="3182436"/>
            <a:ext cx="3744416" cy="52831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8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45953" y="836714"/>
            <a:ext cx="5508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配置环境变量</a:t>
            </a: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42" y="1431508"/>
            <a:ext cx="3435656" cy="44817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312" y="1431508"/>
            <a:ext cx="6663621" cy="49179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4262677" y="2960948"/>
            <a:ext cx="1134953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445" y="1431509"/>
            <a:ext cx="3974813" cy="487781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 bwMode="auto">
          <a:xfrm>
            <a:off x="7813409" y="5157192"/>
            <a:ext cx="1277360" cy="6120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313905" y="5471238"/>
            <a:ext cx="2270472" cy="37003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41797" y="2564904"/>
            <a:ext cx="1388835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900" b="1" dirty="0">
                <a:solidFill>
                  <a:srgbClr val="FF0000"/>
                </a:solidFill>
                <a:latin typeface="黑体" panose="02010609060101010101" pitchFamily="49" charset="-122"/>
              </a:rPr>
              <a:t>右键</a:t>
            </a:r>
          </a:p>
        </p:txBody>
      </p:sp>
    </p:spTree>
    <p:extLst>
      <p:ext uri="{BB962C8B-B14F-4D97-AF65-F5344CB8AC3E}">
        <p14:creationId xmlns:p14="http://schemas.microsoft.com/office/powerpoint/2010/main" val="10971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036888" y="188640"/>
            <a:ext cx="5621835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rgbClr val="D3EDE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§1.2 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语言开发环境配置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45953" y="836714"/>
            <a:ext cx="5508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配置环境变量</a:t>
            </a: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1" y="1311454"/>
            <a:ext cx="4720834" cy="4974803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 bwMode="auto">
          <a:xfrm>
            <a:off x="860803" y="4954107"/>
            <a:ext cx="4366429" cy="1800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614813" y="5265204"/>
            <a:ext cx="989328" cy="5114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313" y="1289256"/>
            <a:ext cx="4750622" cy="5005276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 bwMode="auto">
          <a:xfrm>
            <a:off x="5490369" y="2783566"/>
            <a:ext cx="3530296" cy="4616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8999104" y="1388074"/>
            <a:ext cx="1247136" cy="699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" name="箭头: 虚尾 1">
            <a:extLst>
              <a:ext uri="{FF2B5EF4-FFF2-40B4-BE49-F238E27FC236}">
                <a16:creationId xmlns:a16="http://schemas.microsoft.com/office/drawing/2014/main" id="{AC256F6C-FD09-4A93-8B92-70B889A526DD}"/>
              </a:ext>
            </a:extLst>
          </p:cNvPr>
          <p:cNvSpPr/>
          <p:nvPr/>
        </p:nvSpPr>
        <p:spPr bwMode="auto">
          <a:xfrm rot="7753282">
            <a:off x="1011430" y="3931376"/>
            <a:ext cx="1512168" cy="540060"/>
          </a:xfrm>
          <a:prstGeom prst="stripedRightArrow">
            <a:avLst/>
          </a:prstGeom>
          <a:solidFill>
            <a:srgbClr val="FFCC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2A4762-7ADF-4E8B-89EE-0A9D2516590F}"/>
              </a:ext>
            </a:extLst>
          </p:cNvPr>
          <p:cNvSpPr txBox="1"/>
          <p:nvPr/>
        </p:nvSpPr>
        <p:spPr>
          <a:xfrm>
            <a:off x="1745953" y="301439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Path</a:t>
            </a:r>
            <a:endParaRPr lang="zh-CN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D70F54-83A1-4384-8863-ACFC1418A423}"/>
              </a:ext>
            </a:extLst>
          </p:cNvPr>
          <p:cNvSpPr txBox="1"/>
          <p:nvPr/>
        </p:nvSpPr>
        <p:spPr>
          <a:xfrm>
            <a:off x="3704908" y="5326602"/>
            <a:ext cx="83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编辑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CAD2B3-8378-4C34-A74D-4D09897F1125}"/>
              </a:ext>
            </a:extLst>
          </p:cNvPr>
          <p:cNvSpPr txBox="1"/>
          <p:nvPr/>
        </p:nvSpPr>
        <p:spPr>
          <a:xfrm>
            <a:off x="9079797" y="1507005"/>
            <a:ext cx="83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新建</a:t>
            </a:r>
          </a:p>
        </p:txBody>
      </p:sp>
    </p:spTree>
    <p:extLst>
      <p:ext uri="{BB962C8B-B14F-4D97-AF65-F5344CB8AC3E}">
        <p14:creationId xmlns:p14="http://schemas.microsoft.com/office/powerpoint/2010/main" val="6918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2" grpId="0" animBg="1"/>
      <p:bldP spid="3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21853</TotalTime>
  <Words>5867</Words>
  <Application>Microsoft Office PowerPoint</Application>
  <PresentationFormat>自定义</PresentationFormat>
  <Paragraphs>789</Paragraphs>
  <Slides>46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0" baseType="lpstr">
      <vt:lpstr>Arial Unicode MS</vt:lpstr>
      <vt:lpstr>Helvetica Neue</vt:lpstr>
      <vt:lpstr>Monaco</vt:lpstr>
      <vt:lpstr>黑体</vt:lpstr>
      <vt:lpstr>华文隶书</vt:lpstr>
      <vt:lpstr>华文新魏</vt:lpstr>
      <vt:lpstr>华文中宋</vt:lpstr>
      <vt:lpstr>楷体_GB2312</vt:lpstr>
      <vt:lpstr>隶书</vt:lpstr>
      <vt:lpstr>宋体</vt:lpstr>
      <vt:lpstr>Microsoft YaHei</vt:lpstr>
      <vt:lpstr>Microsoft YaHei</vt:lpstr>
      <vt:lpstr>Arial</vt:lpstr>
      <vt:lpstr>Arial Rounded MT Bold</vt:lpstr>
      <vt:lpstr>Calibri</vt:lpstr>
      <vt:lpstr>Comic Sans MS</vt:lpstr>
      <vt:lpstr>Consolas</vt:lpstr>
      <vt:lpstr>Symbol</vt:lpstr>
      <vt:lpstr>Tahoma</vt:lpstr>
      <vt:lpstr>Times New Roman</vt:lpstr>
      <vt:lpstr>Verdana</vt:lpstr>
      <vt:lpstr>Wingdings</vt:lpstr>
      <vt:lpstr>sample-2</vt:lpstr>
      <vt:lpstr>Equation</vt:lpstr>
      <vt:lpstr>Python编程与科学计算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dc:creator>Administrator</dc:creator>
  <cp:lastModifiedBy>Whj</cp:lastModifiedBy>
  <cp:revision>101</cp:revision>
  <dcterms:created xsi:type="dcterms:W3CDTF">2008-02-29T07:21:29Z</dcterms:created>
  <dcterms:modified xsi:type="dcterms:W3CDTF">2024-01-17T04:31:45Z</dcterms:modified>
</cp:coreProperties>
</file>