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82"/>
  </p:notesMasterIdLst>
  <p:handoutMasterIdLst>
    <p:handoutMasterId r:id="rId83"/>
  </p:handoutMasterIdLst>
  <p:sldIdLst>
    <p:sldId id="1229" r:id="rId2"/>
    <p:sldId id="1731" r:id="rId3"/>
    <p:sldId id="1734" r:id="rId4"/>
    <p:sldId id="1685" r:id="rId5"/>
    <p:sldId id="1899" r:id="rId6"/>
    <p:sldId id="1900" r:id="rId7"/>
    <p:sldId id="1655" r:id="rId8"/>
    <p:sldId id="1657" r:id="rId9"/>
    <p:sldId id="1795" r:id="rId10"/>
    <p:sldId id="1883" r:id="rId11"/>
    <p:sldId id="1789" r:id="rId12"/>
    <p:sldId id="1790" r:id="rId13"/>
    <p:sldId id="1801" r:id="rId14"/>
    <p:sldId id="1791" r:id="rId15"/>
    <p:sldId id="1836" r:id="rId16"/>
    <p:sldId id="1811" r:id="rId17"/>
    <p:sldId id="1861" r:id="rId18"/>
    <p:sldId id="1863" r:id="rId19"/>
    <p:sldId id="1838" r:id="rId20"/>
    <p:sldId id="1895" r:id="rId21"/>
    <p:sldId id="1896" r:id="rId22"/>
    <p:sldId id="1839" r:id="rId23"/>
    <p:sldId id="1901" r:id="rId24"/>
    <p:sldId id="1902" r:id="rId25"/>
    <p:sldId id="1840" r:id="rId26"/>
    <p:sldId id="1859" r:id="rId27"/>
    <p:sldId id="1904" r:id="rId28"/>
    <p:sldId id="1842" r:id="rId29"/>
    <p:sldId id="1843" r:id="rId30"/>
    <p:sldId id="1910" r:id="rId31"/>
    <p:sldId id="1876" r:id="rId32"/>
    <p:sldId id="1880" r:id="rId33"/>
    <p:sldId id="1882" r:id="rId34"/>
    <p:sldId id="1881" r:id="rId35"/>
    <p:sldId id="1875" r:id="rId36"/>
    <p:sldId id="1889" r:id="rId37"/>
    <p:sldId id="1871" r:id="rId38"/>
    <p:sldId id="1913" r:id="rId39"/>
    <p:sldId id="1870" r:id="rId40"/>
    <p:sldId id="1799" r:id="rId41"/>
    <p:sldId id="1802" r:id="rId42"/>
    <p:sldId id="1805" r:id="rId43"/>
    <p:sldId id="1803" r:id="rId44"/>
    <p:sldId id="1806" r:id="rId45"/>
    <p:sldId id="1911" r:id="rId46"/>
    <p:sldId id="1808" r:id="rId47"/>
    <p:sldId id="1864" r:id="rId48"/>
    <p:sldId id="1809" r:id="rId49"/>
    <p:sldId id="1898" r:id="rId50"/>
    <p:sldId id="1733" r:id="rId51"/>
    <p:sldId id="1648" r:id="rId52"/>
    <p:sldId id="1705" r:id="rId53"/>
    <p:sldId id="1796" r:id="rId54"/>
    <p:sldId id="1906" r:id="rId55"/>
    <p:sldId id="1668" r:id="rId56"/>
    <p:sldId id="1669" r:id="rId57"/>
    <p:sldId id="1670" r:id="rId58"/>
    <p:sldId id="1709" r:id="rId59"/>
    <p:sldId id="1711" r:id="rId60"/>
    <p:sldId id="1710" r:id="rId61"/>
    <p:sldId id="1712" r:id="rId62"/>
    <p:sldId id="1713" r:id="rId63"/>
    <p:sldId id="1772" r:id="rId64"/>
    <p:sldId id="1773" r:id="rId65"/>
    <p:sldId id="1774" r:id="rId66"/>
    <p:sldId id="1793" r:id="rId67"/>
    <p:sldId id="1775" r:id="rId68"/>
    <p:sldId id="1776" r:id="rId69"/>
    <p:sldId id="1777" r:id="rId70"/>
    <p:sldId id="1730" r:id="rId71"/>
    <p:sldId id="1729" r:id="rId72"/>
    <p:sldId id="1741" r:id="rId73"/>
    <p:sldId id="1699" r:id="rId74"/>
    <p:sldId id="1700" r:id="rId75"/>
    <p:sldId id="1907" r:id="rId76"/>
    <p:sldId id="1909" r:id="rId77"/>
    <p:sldId id="1857" r:id="rId78"/>
    <p:sldId id="1903" r:id="rId79"/>
    <p:sldId id="1908" r:id="rId80"/>
    <p:sldId id="1912" r:id="rId8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FF"/>
    <a:srgbClr val="99FF66"/>
    <a:srgbClr val="FFCCFF"/>
    <a:srgbClr val="CCFFCC"/>
    <a:srgbClr val="CCCC00"/>
    <a:srgbClr val="0000FF"/>
    <a:srgbClr val="7171FF"/>
    <a:srgbClr val="F7F7F7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5" autoAdjust="0"/>
    <p:restoredTop sz="96190" autoAdjust="0"/>
  </p:normalViewPr>
  <p:slideViewPr>
    <p:cSldViewPr>
      <p:cViewPr varScale="1">
        <p:scale>
          <a:sx n="108" d="100"/>
          <a:sy n="108" d="100"/>
        </p:scale>
        <p:origin x="708" y="10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5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85.wmf"/><Relationship Id="rId3" Type="http://schemas.openxmlformats.org/officeDocument/2006/relationships/image" Target="../media/image81.wmf"/><Relationship Id="rId7" Type="http://schemas.openxmlformats.org/officeDocument/2006/relationships/image" Target="../media/image60.wmf"/><Relationship Id="rId12" Type="http://schemas.openxmlformats.org/officeDocument/2006/relationships/image" Target="../media/image8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11" Type="http://schemas.openxmlformats.org/officeDocument/2006/relationships/image" Target="../media/image83.wmf"/><Relationship Id="rId5" Type="http://schemas.openxmlformats.org/officeDocument/2006/relationships/image" Target="../media/image58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99742E1-9DB9-4115-8BAF-FA8431C5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4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8EEF6AA9-FAD4-4E41-8C0E-A87581722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F6AA9-FAD4-4E41-8C0E-A87581722B7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81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44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87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422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6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561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98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轴</a:t>
            </a:r>
            <a:r>
              <a:rPr lang="en-US" altLang="zh-CN" dirty="0"/>
              <a:t>0</a:t>
            </a:r>
            <a:r>
              <a:rPr lang="zh-CN" altLang="en-US" dirty="0"/>
              <a:t>作为行，轴</a:t>
            </a:r>
            <a:r>
              <a:rPr lang="en-US" altLang="zh-CN" dirty="0"/>
              <a:t>1</a:t>
            </a:r>
            <a:r>
              <a:rPr lang="zh-CN" altLang="en-US" dirty="0"/>
              <a:t>作为列。</a:t>
            </a:r>
          </a:p>
        </p:txBody>
      </p:sp>
    </p:spTree>
    <p:extLst>
      <p:ext uri="{BB962C8B-B14F-4D97-AF65-F5344CB8AC3E}">
        <p14:creationId xmlns:p14="http://schemas.microsoft.com/office/powerpoint/2010/main" val="812825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0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14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63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42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916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025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988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656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295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170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273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38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01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36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98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553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328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705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086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C语言的风格，优先处理行</a:t>
            </a:r>
            <a:endParaRPr lang="en-US" altLang="zh-CN" sz="1200" dirty="0"/>
          </a:p>
          <a:p>
            <a:r>
              <a:rPr lang="en-US" altLang="zh-CN" sz="1200" dirty="0"/>
              <a:t>F</a:t>
            </a:r>
            <a:r>
              <a:rPr lang="zh-CN" altLang="en-US" sz="1200" dirty="0"/>
              <a:t>表示</a:t>
            </a:r>
            <a:r>
              <a:rPr lang="en-US" altLang="zh-CN" sz="1200" dirty="0"/>
              <a:t>Fortran</a:t>
            </a:r>
            <a:r>
              <a:rPr lang="zh-CN" altLang="en-US" sz="1200" dirty="0"/>
              <a:t>语言的风格，优先处理列</a:t>
            </a:r>
          </a:p>
        </p:txBody>
      </p:sp>
    </p:spTree>
    <p:extLst>
      <p:ext uri="{BB962C8B-B14F-4D97-AF65-F5344CB8AC3E}">
        <p14:creationId xmlns:p14="http://schemas.microsoft.com/office/powerpoint/2010/main" val="2964160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https://wenku.baidu.com/view/4d09a969862458fb770bf78a6529647d26283455.html?_wkts_=1705578327023&amp;bdQuery=numpy+%E7%9F%A9%E9%98%B5%E8%BD%AC%E7%BD%AE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25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296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121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https://bbs.huaweicloud.com/blogs/408885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65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95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931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axis=</a:t>
            </a:r>
            <a:r>
              <a:rPr lang="en-US" altLang="zh-CN" sz="1200" i="1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i="1" dirty="0">
                <a:solidFill>
                  <a:srgbClr val="800000"/>
                </a:solidFill>
                <a:latin typeface="Consolas" panose="020B0609020204030204" pitchFamily="49" charset="0"/>
              </a:rPr>
              <a:t>，对列操作，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axis=1</a:t>
            </a:r>
            <a:r>
              <a:rPr lang="zh-CN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，对行操作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9991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68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0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123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697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365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8739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006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2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3638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279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https://zhuanlan.zhihu.com/p/657636105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269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473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768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54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592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3199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32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010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23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4686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624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5018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0545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5377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1332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8415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2222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5507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9782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3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8649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0207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1821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9301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7009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275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121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59013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7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19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4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975360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9990667" y="3983038"/>
            <a:ext cx="1581980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 userDrawn="1"/>
        </p:nvSpPr>
        <p:spPr bwMode="auto">
          <a:xfrm>
            <a:off x="406400" y="38100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5" y="1341441"/>
            <a:ext cx="10363200" cy="1470025"/>
          </a:xfrm>
        </p:spPr>
        <p:txBody>
          <a:bodyPr/>
          <a:lstStyle>
            <a:lvl1pPr>
              <a:defRPr sz="3200">
                <a:solidFill>
                  <a:srgbClr val="0087E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5" y="3429003"/>
            <a:ext cx="9450916" cy="1273175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38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" y="8620"/>
            <a:ext cx="85988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8" descr="29641"/>
          <p:cNvSpPr txBox="1">
            <a:spLocks noChangeArrowheads="1"/>
          </p:cNvSpPr>
          <p:nvPr userDrawn="1"/>
        </p:nvSpPr>
        <p:spPr bwMode="gray">
          <a:xfrm>
            <a:off x="11376587" y="27856"/>
            <a:ext cx="768349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1AE0160-D6F6-4AF0-B8ED-DA574846F05A}" type="slidenum">
              <a:rPr lang="zh-CN" altLang="en-US" sz="1400" b="1"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1" name="AutoShape 54"/>
          <p:cNvSpPr>
            <a:spLocks noChangeArrowheads="1"/>
          </p:cNvSpPr>
          <p:nvPr userDrawn="1"/>
        </p:nvSpPr>
        <p:spPr bwMode="auto">
          <a:xfrm>
            <a:off x="1391479" y="836712"/>
            <a:ext cx="10129125" cy="5590322"/>
          </a:xfrm>
          <a:prstGeom prst="roundRect">
            <a:avLst>
              <a:gd name="adj" fmla="val 2810"/>
            </a:avLst>
          </a:prstGeom>
          <a:noFill/>
          <a:ln w="9525">
            <a:solidFill>
              <a:srgbClr val="E1FFE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479" y="836712"/>
            <a:ext cx="10129125" cy="55903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3" name="Group 50"/>
          <p:cNvGrpSpPr>
            <a:grpSpLocks/>
          </p:cNvGrpSpPr>
          <p:nvPr userDrawn="1"/>
        </p:nvGrpSpPr>
        <p:grpSpPr bwMode="auto">
          <a:xfrm>
            <a:off x="95335" y="6495844"/>
            <a:ext cx="4368485" cy="45719"/>
            <a:chOff x="158" y="870"/>
            <a:chExt cx="5304" cy="65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398" y="870"/>
              <a:ext cx="4795" cy="6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660066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 flipH="1">
              <a:off x="158" y="870"/>
              <a:ext cx="269" cy="65"/>
            </a:xfrm>
            <a:prstGeom prst="flowChartDelay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 userDrawn="1"/>
          </p:nvSpPr>
          <p:spPr bwMode="auto">
            <a:xfrm flipV="1">
              <a:off x="5193" y="870"/>
              <a:ext cx="269" cy="65"/>
            </a:xfrm>
            <a:prstGeom prst="flowChartDelay">
              <a:avLst/>
            </a:prstGeom>
            <a:solidFill>
              <a:srgbClr val="C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95334" y="6541606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计算机科学与通信工程学院 通信工程系 </a:t>
            </a:r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王洪金</a:t>
            </a:r>
          </a:p>
        </p:txBody>
      </p:sp>
      <p:sp>
        <p:nvSpPr>
          <p:cNvPr id="28" name="矩形 27"/>
          <p:cNvSpPr>
            <a:spLocks noChangeArrowheads="1"/>
          </p:cNvSpPr>
          <p:nvPr userDrawn="1"/>
        </p:nvSpPr>
        <p:spPr bwMode="auto">
          <a:xfrm>
            <a:off x="0" y="133835"/>
            <a:ext cx="12192000" cy="594867"/>
          </a:xfrm>
          <a:prstGeom prst="rect">
            <a:avLst/>
          </a:prstGeom>
          <a:solidFill>
            <a:srgbClr val="66CCFF">
              <a:alpha val="42744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4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" y="8620"/>
            <a:ext cx="85988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1033"/>
          <p:cNvSpPr>
            <a:spLocks/>
          </p:cNvSpPr>
          <p:nvPr userDrawn="1"/>
        </p:nvSpPr>
        <p:spPr bwMode="auto">
          <a:xfrm>
            <a:off x="2" y="714356"/>
            <a:ext cx="2351617" cy="614364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rgbClr val="66CCFF">
                  <a:alpha val="51765"/>
                </a:srgbClr>
              </a:gs>
              <a:gs pos="80000">
                <a:srgbClr val="FFFF00">
                  <a:alpha val="23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5575" y="1808163"/>
            <a:ext cx="9360693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44234" y="873128"/>
            <a:ext cx="667173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55"/>
          <p:cNvSpPr>
            <a:spLocks noChangeArrowheads="1"/>
          </p:cNvSpPr>
          <p:nvPr userDrawn="1"/>
        </p:nvSpPr>
        <p:spPr bwMode="auto">
          <a:xfrm>
            <a:off x="0" y="6632575"/>
            <a:ext cx="12192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1030" name="Arc 60"/>
          <p:cNvSpPr>
            <a:spLocks/>
          </p:cNvSpPr>
          <p:nvPr userDrawn="1"/>
        </p:nvSpPr>
        <p:spPr bwMode="ltGray">
          <a:xfrm>
            <a:off x="2119" y="6665916"/>
            <a:ext cx="12177183" cy="219075"/>
          </a:xfrm>
          <a:custGeom>
            <a:avLst/>
            <a:gdLst>
              <a:gd name="T0" fmla="*/ 2147483646 w 43200"/>
              <a:gd name="T1" fmla="*/ 218760351 h 21918"/>
              <a:gd name="T2" fmla="*/ 2147483646 w 43200"/>
              <a:gd name="T3" fmla="*/ 218760351 h 21918"/>
              <a:gd name="T4" fmla="*/ 2147483646 w 43200"/>
              <a:gd name="T5" fmla="*/ 215586892 h 219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18" fill="none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</a:path>
              <a:path w="43200" h="21918" stroke="0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  <a:lnTo>
                  <a:pt x="21600" y="21600"/>
                </a:lnTo>
                <a:lnTo>
                  <a:pt x="2" y="21917"/>
                </a:lnTo>
                <a:close/>
              </a:path>
            </a:pathLst>
          </a:custGeom>
          <a:solidFill>
            <a:srgbClr val="66FF66"/>
          </a:solidFill>
          <a:ln w="9525" cap="rnd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65"/>
          <p:cNvGrpSpPr>
            <a:grpSpLocks/>
          </p:cNvGrpSpPr>
          <p:nvPr userDrawn="1"/>
        </p:nvGrpSpPr>
        <p:grpSpPr bwMode="auto">
          <a:xfrm>
            <a:off x="-33867" y="6759625"/>
            <a:ext cx="12225867" cy="138113"/>
            <a:chOff x="0" y="4032"/>
            <a:chExt cx="5776" cy="87"/>
          </a:xfrm>
          <a:solidFill>
            <a:srgbClr val="00FFFF"/>
          </a:solidFill>
        </p:grpSpPr>
        <p:sp>
          <p:nvSpPr>
            <p:cNvPr id="1045" name="Freeform 66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6" name="Freeform 67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7" name="Freeform 68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</p:sldLayoutIdLst>
  <p:hf sldNum="0"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j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5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1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24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5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3" Type="http://schemas.openxmlformats.org/officeDocument/2006/relationships/notesSlide" Target="../notesSlides/notesSlide76.xml"/><Relationship Id="rId21" Type="http://schemas.openxmlformats.org/officeDocument/2006/relationships/image" Target="../media/image62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60.wmf"/><Relationship Id="rId25" Type="http://schemas.openxmlformats.org/officeDocument/2006/relationships/image" Target="../media/image83.wmf"/><Relationship Id="rId33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8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5" Type="http://schemas.openxmlformats.org/officeDocument/2006/relationships/image" Target="../media/image55.wmf"/><Relationship Id="rId15" Type="http://schemas.openxmlformats.org/officeDocument/2006/relationships/image" Target="../media/image59.wmf"/><Relationship Id="rId23" Type="http://schemas.openxmlformats.org/officeDocument/2006/relationships/image" Target="../media/image82.wmf"/><Relationship Id="rId28" Type="http://schemas.openxmlformats.org/officeDocument/2006/relationships/oleObject" Target="../embeddings/oleObject38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61.wmf"/><Relationship Id="rId31" Type="http://schemas.openxmlformats.org/officeDocument/2006/relationships/image" Target="../media/image8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84.wmf"/><Relationship Id="rId30" Type="http://schemas.openxmlformats.org/officeDocument/2006/relationships/oleObject" Target="../embeddings/oleObject39.bin"/><Relationship Id="rId8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43125" y="2151066"/>
            <a:ext cx="6629400" cy="1620837"/>
          </a:xfrm>
        </p:spPr>
        <p:txBody>
          <a:bodyPr/>
          <a:lstStyle/>
          <a:p>
            <a:pPr algn="r">
              <a:spcBef>
                <a:spcPct val="100000"/>
              </a:spcBef>
              <a:spcAft>
                <a:spcPct val="100000"/>
              </a:spcAft>
            </a:pP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编程与科学计算</a:t>
            </a:r>
            <a:endParaRPr lang="zh-CN" altLang="en-US" sz="4800" dirty="0">
              <a:solidFill>
                <a:srgbClr val="48002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5550" y="5291141"/>
            <a:ext cx="6248400" cy="401637"/>
          </a:xfrm>
        </p:spPr>
        <p:txBody>
          <a:bodyPr/>
          <a:lstStyle/>
          <a:p>
            <a:pPr algn="r">
              <a:buClr>
                <a:srgbClr val="CC0000"/>
              </a:buClr>
              <a:defRPr/>
            </a:pPr>
            <a:r>
              <a:rPr kumimoji="1" lang="zh-CN" altLang="en-US" sz="18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江苏大学计算机科学与通信工程学院        王洪金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152650" y="873128"/>
            <a:ext cx="167509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800080"/>
                </a:solidFill>
                <a:ea typeface="隶书" panose="02010509060101010101" pitchFamily="49" charset="-122"/>
              </a:rPr>
              <a:t>课程名称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§5.1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库的使用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077411" y="1160749"/>
            <a:ext cx="6156684" cy="281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的数据类型有：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bool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int8, int16, int32, int64, 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uint8, uint16, uint32, uint64, 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float16, float32, float64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或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float, 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complex64, complex128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或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complex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808" y="1232756"/>
            <a:ext cx="5292588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§5.1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库的使用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§5.2 </a:t>
            </a:r>
            <a:r>
              <a:rPr lang="en-US" altLang="zh-CN" sz="28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库的常见操作</a:t>
            </a:r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683732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46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976974" y="188640"/>
            <a:ext cx="5323382" cy="491844"/>
          </a:xfrm>
          <a:prstGeom prst="roundRect">
            <a:avLst>
              <a:gd name="adj" fmla="val 19785"/>
            </a:avLst>
          </a:prstGeom>
          <a:solidFill>
            <a:srgbClr val="92D050"/>
          </a:solidFill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数组对象的常见操作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4448020" y="1196752"/>
            <a:ext cx="415512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数组操作</a:t>
            </a: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4448020" y="1919555"/>
            <a:ext cx="3839549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矩阵操作</a:t>
            </a:r>
          </a:p>
        </p:txBody>
      </p:sp>
      <p:sp>
        <p:nvSpPr>
          <p:cNvPr id="24" name="文本框 3"/>
          <p:cNvSpPr txBox="1">
            <a:spLocks noChangeArrowheads="1"/>
          </p:cNvSpPr>
          <p:nvPr/>
        </p:nvSpPr>
        <p:spPr bwMode="auto">
          <a:xfrm>
            <a:off x="4448020" y="2672916"/>
            <a:ext cx="4155129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</p:spTree>
    <p:extLst>
      <p:ext uri="{BB962C8B-B14F-4D97-AF65-F5344CB8AC3E}">
        <p14:creationId xmlns:p14="http://schemas.microsoft.com/office/powerpoint/2010/main" val="300808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193060" y="1052737"/>
            <a:ext cx="223224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/>
              <a:t>数组的创建</a:t>
            </a: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5193060" y="1628801"/>
            <a:ext cx="223224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/>
              <a:t>数组的属性</a:t>
            </a:r>
          </a:p>
        </p:txBody>
      </p:sp>
      <p:sp>
        <p:nvSpPr>
          <p:cNvPr id="24" name="文本框 3"/>
          <p:cNvSpPr txBox="1">
            <a:spLocks noChangeArrowheads="1"/>
          </p:cNvSpPr>
          <p:nvPr/>
        </p:nvSpPr>
        <p:spPr bwMode="auto">
          <a:xfrm>
            <a:off x="5193060" y="2240869"/>
            <a:ext cx="284715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5206008" y="3429001"/>
            <a:ext cx="315824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 </a:t>
            </a:r>
            <a:r>
              <a:rPr lang="zh-CN" altLang="en-US" sz="2400" b="1" dirty="0"/>
              <a:t>数组的拼接与分裂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193060" y="2816933"/>
            <a:ext cx="223224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/>
              <a:t>数组的变形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5206008" y="4041069"/>
            <a:ext cx="247416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/>
              <a:t>数组元素操作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218956" y="4653137"/>
            <a:ext cx="246122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7. </a:t>
            </a:r>
            <a:r>
              <a:rPr lang="zh-CN" altLang="en-US" sz="2400" b="1" dirty="0"/>
              <a:t>排序与遍历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7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56923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/>
              <a:t>数组的创建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79251"/>
              </p:ext>
            </p:extLst>
          </p:nvPr>
        </p:nvGraphicFramePr>
        <p:xfrm>
          <a:off x="3467708" y="1340768"/>
          <a:ext cx="7452828" cy="532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20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sz="20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np.array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创建自由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np.arange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创建数字序列数组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np.linspace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创建等差数列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np.logspace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 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创建等比数列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np.ones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zh-CN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np.zeros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zh-CN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np.full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创建全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1,0,val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np.ones_like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(a)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np.zeros_like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(a)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np.full_like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a,val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数组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的形状全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、全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、全</a:t>
                      </a: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的数组</a:t>
                      </a:r>
                      <a:endParaRPr lang="zh-CN" altLang="en-US" sz="20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np.eye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创建单位矩阵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np.empty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 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创建空数组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np.random.rand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创建随机小数的数组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46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np.repeat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sz="20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复制创建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27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np.frombuffer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 </a:t>
                      </a:r>
                      <a:endParaRPr lang="zh-CN" altLang="en-US" sz="20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将缓冲区解释为一维数组</a:t>
                      </a:r>
                      <a:endParaRPr lang="zh-CN" altLang="en-US" sz="20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216417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24236" cy="461665"/>
          </a:xfrm>
          <a:prstGeom prst="rect">
            <a:avLst/>
          </a:prstGeom>
          <a:solidFill>
            <a:srgbClr val="CCCC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/>
              <a:t>数组的创建</a:t>
            </a:r>
          </a:p>
        </p:txBody>
      </p:sp>
      <p:sp>
        <p:nvSpPr>
          <p:cNvPr id="12" name="矩形 11"/>
          <p:cNvSpPr/>
          <p:nvPr/>
        </p:nvSpPr>
        <p:spPr>
          <a:xfrm>
            <a:off x="3219487" y="1391501"/>
            <a:ext cx="3114612" cy="400110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10.0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642172" y="1391501"/>
            <a:ext cx="3204356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[0. 1. 2. 3. 4. 5. 6. 7. 8. 9.]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3215680" y="1997549"/>
            <a:ext cx="3118792" cy="400110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</a:t>
            </a:r>
            <a:r>
              <a:rPr lang="en-US" altLang="zh-CN" sz="2000" dirty="0" err="1"/>
              <a:t>linspace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1,10,4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6654791" y="1988840"/>
            <a:ext cx="1856420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[ 1.  4.  7. 10.]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219490" y="2595432"/>
            <a:ext cx="3115643" cy="1754326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np.ones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np.ones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35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35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np.full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6636060" y="2577485"/>
            <a:ext cx="1856420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[1. 1. 1. 1. 1.]</a:t>
            </a:r>
          </a:p>
        </p:txBody>
      </p:sp>
      <p:sp>
        <p:nvSpPr>
          <p:cNvPr id="18" name="矩形 17"/>
          <p:cNvSpPr/>
          <p:nvPr/>
        </p:nvSpPr>
        <p:spPr>
          <a:xfrm>
            <a:off x="3215683" y="4521314"/>
            <a:ext cx="3119075" cy="707886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np.eye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,dtype=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np.eye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,dtype=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3219662" y="5585174"/>
            <a:ext cx="3116076" cy="400110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6636063" y="3271426"/>
            <a:ext cx="1571321" cy="707886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 [0.  0.  0.]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[0.  0.  0.] ]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8286178" y="3277436"/>
            <a:ext cx="1668365" cy="10156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 [5  5  5  5]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[5  5  5  5]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[5  5  5  5] ]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8590960" y="2583696"/>
            <a:ext cx="1338604" cy="707886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[[1. 1. 1.]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[1. 1. 1.]]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6654791" y="4425309"/>
            <a:ext cx="1430216" cy="10156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[[1   0   0]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[0   1   0]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[0   0   1]]</a:t>
            </a:r>
          </a:p>
        </p:txBody>
      </p:sp>
      <p:sp>
        <p:nvSpPr>
          <p:cNvPr id="27" name="矩形 26"/>
          <p:cNvSpPr/>
          <p:nvPr/>
        </p:nvSpPr>
        <p:spPr>
          <a:xfrm>
            <a:off x="8226351" y="4425309"/>
            <a:ext cx="1728419" cy="10156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[[1  0  0  0  0]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[0  1  0  0  0]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[0  0  1  0  0]]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6636060" y="5553236"/>
            <a:ext cx="5184576" cy="830997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[[0.36747898   0.73048727   0.98615139   0.86356555]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[0.37882121   0.65184988   0.73906624   0.27491347]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[0.33056156   0.65428088   0.69780378   0.8789885 ]]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2119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60240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/>
              <a:t>数组的属性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55871"/>
              </p:ext>
            </p:extLst>
          </p:nvPr>
        </p:nvGraphicFramePr>
        <p:xfrm>
          <a:off x="3215680" y="1454605"/>
          <a:ext cx="732049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属性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说明</a:t>
                      </a:r>
                      <a:endParaRPr lang="en-US" altLang="zh-CN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轴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(axes)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Ndarray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中的数组维度称为轴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秩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(rank)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秩是数组的维度，也是轴的数量，通过数组的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ndim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属性可以获得数组的维数。</a:t>
                      </a:r>
                      <a:endParaRPr lang="en-US" altLang="zh-CN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大小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(size)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数组的大小指数组中的元素个数，相当于</a:t>
                      </a:r>
                      <a:endParaRPr lang="en-US" altLang="zh-CN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.shape中n*m的值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形状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(shape)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数组的形状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类型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dtype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数组中元素的类型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元素大小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itemsize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数组中的元素占用的字节数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.ndim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 ndarray对象的维度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.flags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返回它们的当前值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0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3"/>
          <p:cNvSpPr txBox="1">
            <a:spLocks noChangeArrowheads="1"/>
          </p:cNvSpPr>
          <p:nvPr/>
        </p:nvSpPr>
        <p:spPr bwMode="auto">
          <a:xfrm>
            <a:off x="3324200" y="879106"/>
            <a:ext cx="3312368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核心对象：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1534" y="804478"/>
            <a:ext cx="8133038" cy="2197525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nparr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)])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nparr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5" name="矩形 14"/>
          <p:cNvSpPr/>
          <p:nvPr/>
        </p:nvSpPr>
        <p:spPr>
          <a:xfrm>
            <a:off x="4475820" y="2295738"/>
            <a:ext cx="1476164" cy="31335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 lIns="54000" tIns="18000" rIns="54000" bIns="18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[1   2   3   4]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75820" y="2630180"/>
            <a:ext cx="1476164" cy="31335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 lIns="54000" tIns="18000" rIns="54000" bIns="18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[5   6   7   8]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82448"/>
              </p:ext>
            </p:extLst>
          </p:nvPr>
        </p:nvGraphicFramePr>
        <p:xfrm>
          <a:off x="4755594" y="5065528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4584340" y="5042470"/>
            <a:ext cx="0" cy="113557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4116288" y="6230602"/>
            <a:ext cx="1080120" cy="215444"/>
          </a:xfrm>
          <a:prstGeom prst="rect">
            <a:avLst/>
          </a:prstGeom>
          <a:ln>
            <a:noFill/>
          </a:ln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axis=1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r>
              <a:rPr lang="zh-CN" altLang="en-US" sz="1400" dirty="0">
                <a:solidFill>
                  <a:srgbClr val="FF0000"/>
                </a:solidFill>
              </a:rPr>
              <a:t>列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728356" y="4970462"/>
            <a:ext cx="1764196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5484440" y="4719014"/>
            <a:ext cx="1044116" cy="215444"/>
          </a:xfrm>
          <a:prstGeom prst="rect">
            <a:avLst/>
          </a:prstGeom>
          <a:ln>
            <a:noFill/>
          </a:ln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axis=0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行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9896"/>
              </p:ext>
            </p:extLst>
          </p:nvPr>
        </p:nvGraphicFramePr>
        <p:xfrm>
          <a:off x="9362859" y="4769412"/>
          <a:ext cx="13871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7442"/>
              </p:ext>
            </p:extLst>
          </p:nvPr>
        </p:nvGraphicFramePr>
        <p:xfrm>
          <a:off x="8462756" y="5191770"/>
          <a:ext cx="1440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54545"/>
              </p:ext>
            </p:extLst>
          </p:nvPr>
        </p:nvGraphicFramePr>
        <p:xfrm>
          <a:off x="7634667" y="5611908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 bwMode="auto">
          <a:xfrm>
            <a:off x="7517700" y="5577836"/>
            <a:ext cx="0" cy="81175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7598660" y="5505825"/>
            <a:ext cx="1332148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8969378" y="5417484"/>
            <a:ext cx="2013661" cy="94851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7085652" y="6381908"/>
            <a:ext cx="1044116" cy="215444"/>
          </a:xfrm>
          <a:prstGeom prst="rect">
            <a:avLst/>
          </a:prstGeom>
          <a:ln>
            <a:noFill/>
          </a:ln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axis=2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列</a:t>
            </a:r>
          </a:p>
        </p:txBody>
      </p:sp>
      <p:sp>
        <p:nvSpPr>
          <p:cNvPr id="41" name="矩形 40"/>
          <p:cNvSpPr/>
          <p:nvPr/>
        </p:nvSpPr>
        <p:spPr>
          <a:xfrm>
            <a:off x="7273440" y="5274048"/>
            <a:ext cx="1072352" cy="215444"/>
          </a:xfrm>
          <a:prstGeom prst="rect">
            <a:avLst/>
          </a:prstGeom>
          <a:ln>
            <a:noFill/>
          </a:ln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</a:rPr>
              <a:t>axis=1</a:t>
            </a:r>
            <a:r>
              <a:rPr lang="zh-CN" altLang="en-US" sz="1400" dirty="0">
                <a:solidFill>
                  <a:srgbClr val="FF00FF"/>
                </a:solidFill>
              </a:rPr>
              <a:t>，</a:t>
            </a:r>
            <a:r>
              <a:rPr lang="en-US" altLang="zh-CN" sz="1400" dirty="0">
                <a:solidFill>
                  <a:srgbClr val="FF00FF"/>
                </a:solidFill>
              </a:rPr>
              <a:t>2</a:t>
            </a:r>
            <a:r>
              <a:rPr lang="zh-CN" altLang="en-US" sz="1400" dirty="0">
                <a:solidFill>
                  <a:srgbClr val="FF00FF"/>
                </a:solidFill>
              </a:rPr>
              <a:t>行</a:t>
            </a:r>
          </a:p>
        </p:txBody>
      </p:sp>
      <p:sp>
        <p:nvSpPr>
          <p:cNvPr id="42" name="矩形 41"/>
          <p:cNvSpPr/>
          <p:nvPr/>
        </p:nvSpPr>
        <p:spPr>
          <a:xfrm rot="20033475">
            <a:off x="9239527" y="6099025"/>
            <a:ext cx="1143639" cy="215444"/>
          </a:xfrm>
          <a:prstGeom prst="rect">
            <a:avLst/>
          </a:prstGeom>
          <a:ln>
            <a:noFill/>
          </a:ln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axis=0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组</a:t>
            </a:r>
          </a:p>
        </p:txBody>
      </p:sp>
      <p:sp>
        <p:nvSpPr>
          <p:cNvPr id="43" name="矩形 42"/>
          <p:cNvSpPr/>
          <p:nvPr/>
        </p:nvSpPr>
        <p:spPr>
          <a:xfrm>
            <a:off x="6708846" y="4551789"/>
            <a:ext cx="1313180" cy="46993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(d)</a:t>
            </a:r>
          </a:p>
        </p:txBody>
      </p:sp>
      <p:sp>
        <p:nvSpPr>
          <p:cNvPr id="44" name="矩形 43"/>
          <p:cNvSpPr/>
          <p:nvPr/>
        </p:nvSpPr>
        <p:spPr>
          <a:xfrm>
            <a:off x="3111534" y="4617133"/>
            <a:ext cx="1313180" cy="46993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6659590" y="3002000"/>
            <a:ext cx="0" cy="373936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4983610" y="1937966"/>
            <a:ext cx="3299545" cy="31335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 lIns="54000" tIns="18000" rIns="54000" bIns="18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[0   1   2   3   4   5   6   7   8   9]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52192" y="5482171"/>
            <a:ext cx="1031864" cy="62112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 lIns="54000" tIns="18000" rIns="54000" bIns="1800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axis=1</a:t>
            </a:r>
            <a:endParaRPr lang="zh-CN" alt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1534" y="3032958"/>
            <a:ext cx="3525034" cy="1495794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     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[</a:t>
            </a:r>
            <a:r>
              <a:rPr lang="en-US" altLang="zh-CN" sz="2000" b="1" dirty="0">
                <a:solidFill>
                  <a:srgbClr val="FF00FF"/>
                </a:solidFill>
                <a:latin typeface="Berlin Sans FB Demi" panose="020E0802020502020306" pitchFamily="34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FF00FF"/>
                </a:solidFill>
                <a:latin typeface="Berlin Sans FB Demi" panose="020E0802020502020306" pitchFamily="34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FF00FF"/>
                </a:solidFill>
                <a:latin typeface="Berlin Sans FB Demi" panose="020E0802020502020306" pitchFamily="34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FF00FF"/>
                </a:solidFill>
                <a:latin typeface="Berlin Sans FB Demi" panose="020E0802020502020306" pitchFamily="34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FF00FF"/>
                </a:solidFill>
                <a:latin typeface="Berlin Sans FB Demi" panose="020E0802020502020306" pitchFamily="34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FF00FF"/>
                </a:solidFill>
                <a:latin typeface="Berlin Sans FB Demi" panose="020E0802020502020306" pitchFamily="34" charset="0"/>
              </a:rPr>
              <a:t>]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6670258" y="3022376"/>
            <a:ext cx="4574314" cy="1495794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txBody>
          <a:bodyPr wrap="square" rIns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矩形 31"/>
          <p:cNvSpPr/>
          <p:nvPr/>
        </p:nvSpPr>
        <p:spPr>
          <a:xfrm>
            <a:off x="9146462" y="2060056"/>
            <a:ext cx="2062106" cy="92890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 lIns="54000" tIns="18000" rIns="54000" bIns="1800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axis</a:t>
            </a:r>
            <a:r>
              <a:rPr lang="en-US" altLang="zh-CN" sz="1800" b="1" dirty="0">
                <a:solidFill>
                  <a:srgbClr val="FF0000"/>
                </a:solidFill>
              </a:rPr>
              <a:t>=0     </a:t>
            </a:r>
            <a:r>
              <a:rPr lang="zh-CN" altLang="en-US" sz="1800" b="1" dirty="0">
                <a:solidFill>
                  <a:srgbClr val="FF0000"/>
                </a:solidFill>
              </a:rPr>
              <a:t>高维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axis=1  </a:t>
            </a:r>
            <a:r>
              <a:rPr lang="zh-CN" altLang="en-US" sz="2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次高维</a:t>
            </a:r>
            <a:endParaRPr lang="en-US" altLang="zh-CN" sz="2000" b="1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axis=2  </a:t>
            </a:r>
            <a:r>
              <a:rPr lang="zh-CN" altLang="en-US" sz="2000" b="1" dirty="0">
                <a:solidFill>
                  <a:srgbClr val="FF00FF"/>
                </a:solidFill>
                <a:latin typeface="Consolas" panose="020B0609020204030204" pitchFamily="49" charset="0"/>
              </a:rPr>
              <a:t>低维</a:t>
            </a:r>
          </a:p>
        </p:txBody>
      </p:sp>
      <p:sp>
        <p:nvSpPr>
          <p:cNvPr id="38" name="文本框 3"/>
          <p:cNvSpPr txBox="1">
            <a:spLocks noChangeArrowheads="1"/>
          </p:cNvSpPr>
          <p:nvPr/>
        </p:nvSpPr>
        <p:spPr bwMode="auto">
          <a:xfrm>
            <a:off x="4196511" y="162935"/>
            <a:ext cx="4131738" cy="523220"/>
          </a:xfrm>
          <a:prstGeom prst="rect">
            <a:avLst/>
          </a:prstGeom>
          <a:solidFill>
            <a:srgbClr val="99FF66"/>
          </a:solidFill>
          <a:ln w="28575"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数组的属性</a:t>
            </a:r>
          </a:p>
        </p:txBody>
      </p:sp>
    </p:spTree>
    <p:extLst>
      <p:ext uri="{BB962C8B-B14F-4D97-AF65-F5344CB8AC3E}">
        <p14:creationId xmlns:p14="http://schemas.microsoft.com/office/powerpoint/2010/main" val="35688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6" grpId="0"/>
      <p:bldP spid="40" grpId="0"/>
      <p:bldP spid="41" grpId="0"/>
      <p:bldP spid="42" grpId="0"/>
      <p:bldP spid="43" grpId="0" animBg="1"/>
      <p:bldP spid="44" grpId="0" animBg="1"/>
      <p:bldP spid="25" grpId="0" animBg="1"/>
      <p:bldP spid="34" grpId="0" animBg="1"/>
      <p:bldP spid="35" grpId="0" animBg="1"/>
      <p:bldP spid="36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107667" y="836713"/>
            <a:ext cx="2160240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/>
              <a:t>数组的属性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3364055" y="1456326"/>
            <a:ext cx="7628489" cy="4708981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([[[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]],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]],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17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]]])</a:t>
            </a: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"'c'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类型是：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,type(c))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"'c'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秩大小是：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c.ndim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"'d'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秩大小是：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d.ndim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"'c'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数组形状：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c.shape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"'c'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数组元素个数：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c.size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"'c'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的组元素类型：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c.dtype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"'c'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元素占用字节数：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c.itemsize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540517" y="3405571"/>
            <a:ext cx="3452024" cy="4001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&lt;class '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numpy.ndarray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'&gt;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56541" y="3803763"/>
            <a:ext cx="1929870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6541" y="4175515"/>
            <a:ext cx="1929870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56542" y="4548407"/>
            <a:ext cx="1929870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(3,4)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24596" y="4917739"/>
            <a:ext cx="1466287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12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76624" y="5302632"/>
            <a:ext cx="1209791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int32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5095" y="5673823"/>
            <a:ext cx="913666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77230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071664" y="2707299"/>
            <a:ext cx="7308812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索引从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开始，可以在不同的维度进行。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539716" y="1340768"/>
            <a:ext cx="6948772" cy="131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 err="1"/>
              <a:t>nadarry</a:t>
            </a:r>
            <a:r>
              <a:rPr lang="zh-CN" altLang="en-US" sz="2400" dirty="0"/>
              <a:t>数组的操作包括数组的索引和切片。</a:t>
            </a:r>
            <a:endParaRPr lang="en-US" altLang="zh-CN" sz="2400" dirty="0"/>
          </a:p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①索引：获取数组中特定位置元素的过程；</a:t>
            </a:r>
            <a:endParaRPr lang="en-US" altLang="zh-CN" sz="2400" dirty="0"/>
          </a:p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②切片：获取数组元素子集的过程。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3509920" y="3236540"/>
            <a:ext cx="715858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一维索引对应数组的元素值；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二维数组中，每个索引值对应的元素是一个一维数组；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多维数组中，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如果省略了后面的索引，则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返回降低一个维度的数组。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074246" y="4653139"/>
            <a:ext cx="6982194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切片是定义的数组的一部分，是原始数组的视图；</a:t>
            </a:r>
            <a:endParaRPr lang="en-US" altLang="en-US" sz="2400" kern="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500184" y="5157193"/>
            <a:ext cx="6183009" cy="4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索引和切片结合，可得到低维度的切片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。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801934" y="5606631"/>
            <a:ext cx="6466551" cy="4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操作表达式：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object[</a:t>
            </a:r>
            <a:r>
              <a:rPr lang="en-US" altLang="zh-CN" sz="2000" b="1" dirty="0" err="1">
                <a:solidFill>
                  <a:schemeClr val="tx2">
                    <a:lumMod val="50000"/>
                  </a:schemeClr>
                </a:solidFill>
              </a:rPr>
              <a:t>start_index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 : </a:t>
            </a:r>
            <a:r>
              <a:rPr lang="en-US" altLang="zh-CN" sz="2000" b="1" dirty="0" err="1">
                <a:solidFill>
                  <a:schemeClr val="tx2">
                    <a:lumMod val="50000"/>
                  </a:schemeClr>
                </a:solidFill>
              </a:rPr>
              <a:t>end_index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 : step]</a:t>
            </a:r>
            <a:endParaRPr lang="zh-CN" alt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4738038" y="6035556"/>
            <a:ext cx="5426417" cy="41344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当只有一个“：”时，默认第三个参数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step=1</a:t>
            </a: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33287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795716" y="188640"/>
            <a:ext cx="4537075" cy="508000"/>
          </a:xfrm>
          <a:prstGeom prst="roundRect">
            <a:avLst>
              <a:gd name="adj" fmla="val 24000"/>
            </a:avLst>
          </a:prstGeom>
          <a:solidFill>
            <a:srgbClr val="CCFF66"/>
          </a:solidFill>
          <a:ln w="38100" algn="ctr">
            <a:solidFill>
              <a:srgbClr val="66FF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前 课 内 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4511825" y="3140968"/>
            <a:ext cx="3104852" cy="508000"/>
          </a:xfrm>
          <a:prstGeom prst="roundRect">
            <a:avLst>
              <a:gd name="adj" fmla="val 24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本课内容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67708" y="872716"/>
            <a:ext cx="52212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4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语言的文件与异常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07768" y="4005067"/>
            <a:ext cx="5292588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第三方库：</a:t>
            </a:r>
            <a:r>
              <a:rPr lang="en-US" altLang="zh-CN" kern="0" dirty="0" err="1">
                <a:latin typeface="Comic Sans MS" panose="030F0702030302020204" pitchFamily="66" charset="0"/>
              </a:rPr>
              <a:t>numpy</a:t>
            </a:r>
            <a:r>
              <a:rPr lang="zh-CN" altLang="en-US" kern="0" dirty="0">
                <a:latin typeface="Comic Sans MS" panose="030F0702030302020204" pitchFamily="66" charset="0"/>
              </a:rPr>
              <a:t>库的使用。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5691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2815060" y="1412777"/>
            <a:ext cx="2052227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88423"/>
              </p:ext>
            </p:extLst>
          </p:nvPr>
        </p:nvGraphicFramePr>
        <p:xfrm>
          <a:off x="2967990" y="1880827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232968" y="1439486"/>
            <a:ext cx="1166267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907868" y="1412777"/>
            <a:ext cx="201622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64492"/>
              </p:ext>
            </p:extLst>
          </p:nvPr>
        </p:nvGraphicFramePr>
        <p:xfrm>
          <a:off x="5002199" y="1916831"/>
          <a:ext cx="17915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200844" y="1472189"/>
            <a:ext cx="1420520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6960096" y="1412779"/>
            <a:ext cx="212423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14504" y="1439488"/>
            <a:ext cx="1789808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6066"/>
              </p:ext>
            </p:extLst>
          </p:nvPr>
        </p:nvGraphicFramePr>
        <p:xfrm>
          <a:off x="2959075" y="2996951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49452"/>
              </p:ext>
            </p:extLst>
          </p:nvPr>
        </p:nvGraphicFramePr>
        <p:xfrm>
          <a:off x="4999026" y="3028458"/>
          <a:ext cx="1806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43038"/>
              </p:ext>
            </p:extLst>
          </p:nvPr>
        </p:nvGraphicFramePr>
        <p:xfrm>
          <a:off x="7140337" y="1880828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06304"/>
              </p:ext>
            </p:extLst>
          </p:nvPr>
        </p:nvGraphicFramePr>
        <p:xfrm>
          <a:off x="7140337" y="2992455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圆角矩形 37"/>
          <p:cNvSpPr/>
          <p:nvPr/>
        </p:nvSpPr>
        <p:spPr bwMode="auto">
          <a:xfrm>
            <a:off x="4907868" y="3827944"/>
            <a:ext cx="212423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54264" y="3854653"/>
            <a:ext cx="2005832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000" b="1" dirty="0">
              <a:solidFill>
                <a:srgbClr val="006666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42683"/>
              </p:ext>
            </p:extLst>
          </p:nvPr>
        </p:nvGraphicFramePr>
        <p:xfrm>
          <a:off x="5088109" y="4295993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21125"/>
              </p:ext>
            </p:extLst>
          </p:nvPr>
        </p:nvGraphicFramePr>
        <p:xfrm>
          <a:off x="5088109" y="5407620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圆角矩形 57"/>
          <p:cNvSpPr/>
          <p:nvPr/>
        </p:nvSpPr>
        <p:spPr bwMode="auto">
          <a:xfrm>
            <a:off x="9120337" y="1412777"/>
            <a:ext cx="2052227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23937"/>
              </p:ext>
            </p:extLst>
          </p:nvPr>
        </p:nvGraphicFramePr>
        <p:xfrm>
          <a:off x="9273267" y="1880827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9233558" y="1439486"/>
            <a:ext cx="1903001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1,1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2813103" y="3825045"/>
            <a:ext cx="201622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66431"/>
              </p:ext>
            </p:extLst>
          </p:nvPr>
        </p:nvGraphicFramePr>
        <p:xfrm>
          <a:off x="2926061" y="4299258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854317" y="3854618"/>
            <a:ext cx="190300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]=10</a:t>
            </a:r>
            <a:endParaRPr lang="zh-CN" altLang="en-US" sz="2000" b="1" dirty="0">
              <a:solidFill>
                <a:srgbClr val="006666"/>
              </a:solidFill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104112" y="3825045"/>
            <a:ext cx="2777518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140117" y="3851756"/>
            <a:ext cx="274151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]=[10,11,12,47]</a:t>
            </a:r>
            <a:endParaRPr lang="zh-CN" altLang="en-US" sz="1800" b="1" dirty="0">
              <a:solidFill>
                <a:srgbClr val="006666"/>
              </a:solidFill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44010"/>
              </p:ext>
            </p:extLst>
          </p:nvPr>
        </p:nvGraphicFramePr>
        <p:xfrm>
          <a:off x="9264352" y="2996951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67212"/>
              </p:ext>
            </p:extLst>
          </p:nvPr>
        </p:nvGraphicFramePr>
        <p:xfrm>
          <a:off x="2926061" y="5410885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75966"/>
              </p:ext>
            </p:extLst>
          </p:nvPr>
        </p:nvGraphicFramePr>
        <p:xfrm>
          <a:off x="7505367" y="4293094"/>
          <a:ext cx="1791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92970"/>
              </p:ext>
            </p:extLst>
          </p:nvPr>
        </p:nvGraphicFramePr>
        <p:xfrm>
          <a:off x="7505370" y="5404721"/>
          <a:ext cx="1800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>
            <a:spLocks noChangeAspect="1"/>
          </p:cNvSpPr>
          <p:nvPr/>
        </p:nvSpPr>
        <p:spPr bwMode="auto">
          <a:xfrm>
            <a:off x="7512065" y="2248013"/>
            <a:ext cx="478853" cy="376242"/>
          </a:xfrm>
          <a:prstGeom prst="rect">
            <a:avLst/>
          </a:prstGeom>
          <a:solidFill>
            <a:srgbClr val="66FF33">
              <a:alpha val="5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67430"/>
              </p:ext>
            </p:extLst>
          </p:nvPr>
        </p:nvGraphicFramePr>
        <p:xfrm>
          <a:off x="5006266" y="2662115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矩形 74"/>
          <p:cNvSpPr>
            <a:spLocks noChangeAspect="1"/>
          </p:cNvSpPr>
          <p:nvPr/>
        </p:nvSpPr>
        <p:spPr bwMode="auto">
          <a:xfrm>
            <a:off x="6384034" y="5418281"/>
            <a:ext cx="478853" cy="376242"/>
          </a:xfrm>
          <a:prstGeom prst="rect">
            <a:avLst/>
          </a:prstGeom>
          <a:solidFill>
            <a:srgbClr val="66FF33">
              <a:alpha val="5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76" name="矩形 75"/>
          <p:cNvSpPr>
            <a:spLocks noChangeAspect="1"/>
          </p:cNvSpPr>
          <p:nvPr/>
        </p:nvSpPr>
        <p:spPr bwMode="auto">
          <a:xfrm>
            <a:off x="9621996" y="2240867"/>
            <a:ext cx="478853" cy="376242"/>
          </a:xfrm>
          <a:prstGeom prst="rect">
            <a:avLst/>
          </a:prstGeom>
          <a:solidFill>
            <a:srgbClr val="66FF33">
              <a:alpha val="5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77" name="矩形 76"/>
          <p:cNvSpPr>
            <a:spLocks noChangeAspect="1"/>
          </p:cNvSpPr>
          <p:nvPr/>
        </p:nvSpPr>
        <p:spPr bwMode="auto">
          <a:xfrm>
            <a:off x="3300671" y="4665834"/>
            <a:ext cx="478853" cy="376242"/>
          </a:xfrm>
          <a:prstGeom prst="rect">
            <a:avLst/>
          </a:prstGeom>
          <a:solidFill>
            <a:srgbClr val="66FF33">
              <a:alpha val="9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900" dirty="0">
                <a:ea typeface="宋体" pitchFamily="2" charset="-122"/>
              </a:rPr>
              <a:t>10</a:t>
            </a:r>
            <a:endParaRPr lang="zh-CN" altLang="en-US" sz="1900" dirty="0">
              <a:ea typeface="宋体" pitchFamily="2" charset="-12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98272"/>
              </p:ext>
            </p:extLst>
          </p:nvPr>
        </p:nvGraphicFramePr>
        <p:xfrm>
          <a:off x="7505368" y="4665834"/>
          <a:ext cx="1791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8443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59257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animBg="1"/>
      <p:bldP spid="18" grpId="0"/>
      <p:bldP spid="19" grpId="0" animBg="1"/>
      <p:bldP spid="22" grpId="0"/>
      <p:bldP spid="38" grpId="0" animBg="1"/>
      <p:bldP spid="39" grpId="0"/>
      <p:bldP spid="58" grpId="0" animBg="1"/>
      <p:bldP spid="60" grpId="0"/>
      <p:bldP spid="61" grpId="0" animBg="1"/>
      <p:bldP spid="63" grpId="0"/>
      <p:bldP spid="64" grpId="0" animBg="1"/>
      <p:bldP spid="65" grpId="0"/>
      <p:bldP spid="5" grpId="0" animBg="1"/>
      <p:bldP spid="75" grpId="0" animBg="1"/>
      <p:bldP spid="76" grpId="0" animBg="1"/>
      <p:bldP spid="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2819639" y="1412777"/>
            <a:ext cx="2052227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85169"/>
              </p:ext>
            </p:extLst>
          </p:nvPr>
        </p:nvGraphicFramePr>
        <p:xfrm>
          <a:off x="2972569" y="1880827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237547" y="1439486"/>
            <a:ext cx="1166267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907868" y="1406614"/>
            <a:ext cx="201622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34417"/>
              </p:ext>
            </p:extLst>
          </p:nvPr>
        </p:nvGraphicFramePr>
        <p:xfrm>
          <a:off x="5020826" y="1880827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954264" y="1436185"/>
            <a:ext cx="1933824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2,1: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6960096" y="1412778"/>
            <a:ext cx="212423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96100" y="1439487"/>
            <a:ext cx="2047018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2:,: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92113"/>
              </p:ext>
            </p:extLst>
          </p:nvPr>
        </p:nvGraphicFramePr>
        <p:xfrm>
          <a:off x="2963654" y="2996951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6247"/>
              </p:ext>
            </p:extLst>
          </p:nvPr>
        </p:nvGraphicFramePr>
        <p:xfrm>
          <a:off x="5020826" y="2992454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36315"/>
              </p:ext>
            </p:extLst>
          </p:nvPr>
        </p:nvGraphicFramePr>
        <p:xfrm>
          <a:off x="7140337" y="1880827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50026"/>
              </p:ext>
            </p:extLst>
          </p:nvPr>
        </p:nvGraphicFramePr>
        <p:xfrm>
          <a:off x="7140337" y="2992454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圆角矩形 37"/>
          <p:cNvSpPr/>
          <p:nvPr/>
        </p:nvSpPr>
        <p:spPr bwMode="auto">
          <a:xfrm>
            <a:off x="9120336" y="1406614"/>
            <a:ext cx="212423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66732" y="1433323"/>
            <a:ext cx="2005832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:,:2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000" b="1" dirty="0">
              <a:solidFill>
                <a:srgbClr val="006666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75870"/>
              </p:ext>
            </p:extLst>
          </p:nvPr>
        </p:nvGraphicFramePr>
        <p:xfrm>
          <a:off x="9300577" y="1874663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73004"/>
              </p:ext>
            </p:extLst>
          </p:nvPr>
        </p:nvGraphicFramePr>
        <p:xfrm>
          <a:off x="9300577" y="2986290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圆角矩形 57"/>
          <p:cNvSpPr/>
          <p:nvPr/>
        </p:nvSpPr>
        <p:spPr bwMode="auto">
          <a:xfrm>
            <a:off x="2819639" y="3759200"/>
            <a:ext cx="2052227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28765"/>
              </p:ext>
            </p:extLst>
          </p:nvPr>
        </p:nvGraphicFramePr>
        <p:xfrm>
          <a:off x="2972569" y="4227250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2932860" y="3785909"/>
            <a:ext cx="1903001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1,:2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907868" y="3753037"/>
            <a:ext cx="201622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3388"/>
              </p:ext>
            </p:extLst>
          </p:nvPr>
        </p:nvGraphicFramePr>
        <p:xfrm>
          <a:off x="5020826" y="4227250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4949082" y="3782610"/>
            <a:ext cx="190300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1:2,:2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000" b="1" dirty="0">
              <a:solidFill>
                <a:srgbClr val="006666"/>
              </a:solidFill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6960096" y="3759201"/>
            <a:ext cx="212423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996101" y="3785912"/>
            <a:ext cx="2052229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::2,::2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1800" b="1" dirty="0">
              <a:solidFill>
                <a:srgbClr val="006666"/>
              </a:solidFill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95998"/>
              </p:ext>
            </p:extLst>
          </p:nvPr>
        </p:nvGraphicFramePr>
        <p:xfrm>
          <a:off x="2963654" y="5343374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99731"/>
              </p:ext>
            </p:extLst>
          </p:nvPr>
        </p:nvGraphicFramePr>
        <p:xfrm>
          <a:off x="5020826" y="5338877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01180"/>
              </p:ext>
            </p:extLst>
          </p:nvPr>
        </p:nvGraphicFramePr>
        <p:xfrm>
          <a:off x="7140337" y="4227250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1737"/>
              </p:ext>
            </p:extLst>
          </p:nvPr>
        </p:nvGraphicFramePr>
        <p:xfrm>
          <a:off x="7140337" y="5338877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圆角矩形 69"/>
          <p:cNvSpPr/>
          <p:nvPr/>
        </p:nvSpPr>
        <p:spPr bwMode="auto">
          <a:xfrm>
            <a:off x="9120336" y="3753037"/>
            <a:ext cx="212423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166732" y="3779748"/>
            <a:ext cx="200583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::-2,::-2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1800" b="1" dirty="0">
              <a:solidFill>
                <a:srgbClr val="006666"/>
              </a:solidFill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21057"/>
              </p:ext>
            </p:extLst>
          </p:nvPr>
        </p:nvGraphicFramePr>
        <p:xfrm>
          <a:off x="9300577" y="4221086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86004"/>
              </p:ext>
            </p:extLst>
          </p:nvPr>
        </p:nvGraphicFramePr>
        <p:xfrm>
          <a:off x="9300577" y="5332713"/>
          <a:ext cx="17818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矩形 41"/>
          <p:cNvSpPr>
            <a:spLocks noChangeAspect="1"/>
          </p:cNvSpPr>
          <p:nvPr/>
        </p:nvSpPr>
        <p:spPr bwMode="auto">
          <a:xfrm>
            <a:off x="5024796" y="1869426"/>
            <a:ext cx="1786075" cy="767487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3" name="矩形 42"/>
          <p:cNvSpPr>
            <a:spLocks noChangeAspect="1"/>
          </p:cNvSpPr>
          <p:nvPr/>
        </p:nvSpPr>
        <p:spPr bwMode="auto">
          <a:xfrm>
            <a:off x="7134455" y="2619809"/>
            <a:ext cx="1794990" cy="767487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4" name="矩形 43"/>
          <p:cNvSpPr>
            <a:spLocks noChangeAspect="1"/>
          </p:cNvSpPr>
          <p:nvPr/>
        </p:nvSpPr>
        <p:spPr bwMode="auto">
          <a:xfrm>
            <a:off x="9300356" y="1869482"/>
            <a:ext cx="856476" cy="1466747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5" name="矩形 44"/>
          <p:cNvSpPr>
            <a:spLocks noChangeAspect="1"/>
          </p:cNvSpPr>
          <p:nvPr/>
        </p:nvSpPr>
        <p:spPr bwMode="auto">
          <a:xfrm>
            <a:off x="2958794" y="4587292"/>
            <a:ext cx="856476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6" name="矩形 45"/>
          <p:cNvSpPr>
            <a:spLocks noChangeAspect="1"/>
          </p:cNvSpPr>
          <p:nvPr/>
        </p:nvSpPr>
        <p:spPr bwMode="auto">
          <a:xfrm>
            <a:off x="5018338" y="4603472"/>
            <a:ext cx="856476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7" name="矩形 46"/>
          <p:cNvSpPr>
            <a:spLocks noChangeAspect="1"/>
          </p:cNvSpPr>
          <p:nvPr/>
        </p:nvSpPr>
        <p:spPr bwMode="auto">
          <a:xfrm>
            <a:off x="7114906" y="4238078"/>
            <a:ext cx="1794617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8" name="矩形 47"/>
          <p:cNvSpPr>
            <a:spLocks noChangeAspect="1"/>
          </p:cNvSpPr>
          <p:nvPr/>
        </p:nvSpPr>
        <p:spPr bwMode="auto">
          <a:xfrm>
            <a:off x="7130146" y="4967755"/>
            <a:ext cx="1787741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9" name="矩形 48"/>
          <p:cNvSpPr>
            <a:spLocks noChangeAspect="1"/>
          </p:cNvSpPr>
          <p:nvPr/>
        </p:nvSpPr>
        <p:spPr bwMode="auto">
          <a:xfrm>
            <a:off x="7134424" y="4238076"/>
            <a:ext cx="370942" cy="1465338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0" name="矩形 49"/>
          <p:cNvSpPr>
            <a:spLocks noChangeAspect="1"/>
          </p:cNvSpPr>
          <p:nvPr/>
        </p:nvSpPr>
        <p:spPr bwMode="auto">
          <a:xfrm>
            <a:off x="7993601" y="4238076"/>
            <a:ext cx="447871" cy="1465338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1" name="矩形 50"/>
          <p:cNvSpPr>
            <a:spLocks noChangeAspect="1"/>
          </p:cNvSpPr>
          <p:nvPr/>
        </p:nvSpPr>
        <p:spPr bwMode="auto">
          <a:xfrm>
            <a:off x="7138862" y="4228191"/>
            <a:ext cx="370942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2" name="矩形 51"/>
          <p:cNvSpPr>
            <a:spLocks noChangeAspect="1"/>
          </p:cNvSpPr>
          <p:nvPr/>
        </p:nvSpPr>
        <p:spPr bwMode="auto">
          <a:xfrm>
            <a:off x="8000850" y="4228191"/>
            <a:ext cx="440620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3" name="矩形 52"/>
          <p:cNvSpPr>
            <a:spLocks noChangeAspect="1"/>
          </p:cNvSpPr>
          <p:nvPr/>
        </p:nvSpPr>
        <p:spPr bwMode="auto">
          <a:xfrm>
            <a:off x="7130144" y="4967755"/>
            <a:ext cx="370942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4" name="矩形 53"/>
          <p:cNvSpPr>
            <a:spLocks noChangeAspect="1"/>
          </p:cNvSpPr>
          <p:nvPr/>
        </p:nvSpPr>
        <p:spPr bwMode="auto">
          <a:xfrm>
            <a:off x="7992132" y="4967755"/>
            <a:ext cx="440620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5" name="矩形 54"/>
          <p:cNvSpPr>
            <a:spLocks noChangeAspect="1"/>
          </p:cNvSpPr>
          <p:nvPr/>
        </p:nvSpPr>
        <p:spPr bwMode="auto">
          <a:xfrm>
            <a:off x="9300739" y="5322953"/>
            <a:ext cx="1794617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6" name="矩形 55"/>
          <p:cNvSpPr>
            <a:spLocks noChangeAspect="1"/>
          </p:cNvSpPr>
          <p:nvPr/>
        </p:nvSpPr>
        <p:spPr bwMode="auto">
          <a:xfrm>
            <a:off x="9300739" y="4576982"/>
            <a:ext cx="1787741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7" name="矩形 56"/>
          <p:cNvSpPr>
            <a:spLocks noChangeAspect="1"/>
          </p:cNvSpPr>
          <p:nvPr/>
        </p:nvSpPr>
        <p:spPr bwMode="auto">
          <a:xfrm>
            <a:off x="10601710" y="4187452"/>
            <a:ext cx="460350" cy="1465338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74" name="矩形 73"/>
          <p:cNvSpPr>
            <a:spLocks noChangeAspect="1"/>
          </p:cNvSpPr>
          <p:nvPr/>
        </p:nvSpPr>
        <p:spPr bwMode="auto">
          <a:xfrm>
            <a:off x="9657694" y="4223240"/>
            <a:ext cx="511954" cy="1465338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75" name="矩形 74"/>
          <p:cNvSpPr>
            <a:spLocks noChangeAspect="1"/>
          </p:cNvSpPr>
          <p:nvPr/>
        </p:nvSpPr>
        <p:spPr bwMode="auto">
          <a:xfrm>
            <a:off x="10627614" y="5313299"/>
            <a:ext cx="467741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76" name="矩形 75"/>
          <p:cNvSpPr>
            <a:spLocks noChangeAspect="1"/>
          </p:cNvSpPr>
          <p:nvPr/>
        </p:nvSpPr>
        <p:spPr bwMode="auto">
          <a:xfrm>
            <a:off x="10596852" y="4587292"/>
            <a:ext cx="465209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77" name="矩形 76"/>
          <p:cNvSpPr>
            <a:spLocks noChangeAspect="1"/>
          </p:cNvSpPr>
          <p:nvPr/>
        </p:nvSpPr>
        <p:spPr bwMode="auto">
          <a:xfrm>
            <a:off x="9675552" y="5311185"/>
            <a:ext cx="494096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78" name="矩形 77"/>
          <p:cNvSpPr>
            <a:spLocks noChangeAspect="1"/>
          </p:cNvSpPr>
          <p:nvPr/>
        </p:nvSpPr>
        <p:spPr bwMode="auto">
          <a:xfrm>
            <a:off x="9657694" y="4593932"/>
            <a:ext cx="511955" cy="375281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79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8443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8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</p:spTree>
    <p:extLst>
      <p:ext uri="{BB962C8B-B14F-4D97-AF65-F5344CB8AC3E}">
        <p14:creationId xmlns:p14="http://schemas.microsoft.com/office/powerpoint/2010/main" val="107735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1996 -0.0018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animBg="1"/>
      <p:bldP spid="18" grpId="0"/>
      <p:bldP spid="19" grpId="0" animBg="1"/>
      <p:bldP spid="22" grpId="0"/>
      <p:bldP spid="38" grpId="0" animBg="1"/>
      <p:bldP spid="39" grpId="0"/>
      <p:bldP spid="58" grpId="0" animBg="1"/>
      <p:bldP spid="60" grpId="0"/>
      <p:bldP spid="61" grpId="0" animBg="1"/>
      <p:bldP spid="63" grpId="0"/>
      <p:bldP spid="64" grpId="0" animBg="1"/>
      <p:bldP spid="65" grpId="0"/>
      <p:bldP spid="70" grpId="0" animBg="1"/>
      <p:bldP spid="71" grpId="0"/>
      <p:bldP spid="42" grpId="0" animBg="1"/>
      <p:bldP spid="42" grpId="1" animBg="1"/>
      <p:bldP spid="42" grpId="2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74" grpId="0" animBg="1"/>
      <p:bldP spid="74" grpId="1" animBg="1"/>
      <p:bldP spid="75" grpId="0" animBg="1"/>
      <p:bldP spid="76" grpId="0" animBg="1"/>
      <p:bldP spid="77" grpId="0" animBg="1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8443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2763532" y="1418940"/>
            <a:ext cx="2875073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09707"/>
              </p:ext>
            </p:extLst>
          </p:nvPr>
        </p:nvGraphicFramePr>
        <p:xfrm>
          <a:off x="3689561" y="1849991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7881"/>
              </p:ext>
            </p:extLst>
          </p:nvPr>
        </p:nvGraphicFramePr>
        <p:xfrm>
          <a:off x="2825468" y="2462059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567413" y="1445648"/>
            <a:ext cx="1166267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638905" y="1412777"/>
            <a:ext cx="289565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22696"/>
              </p:ext>
            </p:extLst>
          </p:nvPr>
        </p:nvGraphicFramePr>
        <p:xfrm>
          <a:off x="6573305" y="1843828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2207"/>
              </p:ext>
            </p:extLst>
          </p:nvPr>
        </p:nvGraphicFramePr>
        <p:xfrm>
          <a:off x="5709212" y="2455896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966062" y="1439485"/>
            <a:ext cx="2016224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8531137" y="1423053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95840"/>
              </p:ext>
            </p:extLst>
          </p:nvPr>
        </p:nvGraphicFramePr>
        <p:xfrm>
          <a:off x="9465840" y="1854104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89727"/>
              </p:ext>
            </p:extLst>
          </p:nvPr>
        </p:nvGraphicFramePr>
        <p:xfrm>
          <a:off x="8601747" y="2466172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714581" y="1449761"/>
            <a:ext cx="2424484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2758282" y="3835320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11119"/>
              </p:ext>
            </p:extLst>
          </p:nvPr>
        </p:nvGraphicFramePr>
        <p:xfrm>
          <a:off x="3692985" y="4266371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2941726" y="3862028"/>
            <a:ext cx="2424484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28931"/>
              </p:ext>
            </p:extLst>
          </p:nvPr>
        </p:nvGraphicFramePr>
        <p:xfrm>
          <a:off x="2816135" y="4879433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圆角矩形 32"/>
          <p:cNvSpPr/>
          <p:nvPr/>
        </p:nvSpPr>
        <p:spPr bwMode="auto">
          <a:xfrm>
            <a:off x="5650817" y="3846920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54413"/>
              </p:ext>
            </p:extLst>
          </p:nvPr>
        </p:nvGraphicFramePr>
        <p:xfrm>
          <a:off x="6585520" y="4277971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5834261" y="3873628"/>
            <a:ext cx="2424484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76585"/>
              </p:ext>
            </p:extLst>
          </p:nvPr>
        </p:nvGraphicFramePr>
        <p:xfrm>
          <a:off x="5699956" y="4891033"/>
          <a:ext cx="17816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圆角矩形 36"/>
          <p:cNvSpPr/>
          <p:nvPr/>
        </p:nvSpPr>
        <p:spPr bwMode="auto">
          <a:xfrm>
            <a:off x="8540848" y="3849553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07117"/>
              </p:ext>
            </p:extLst>
          </p:nvPr>
        </p:nvGraphicFramePr>
        <p:xfrm>
          <a:off x="9475551" y="4280604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8474770" y="3876261"/>
            <a:ext cx="2940113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800000"/>
                </a:solidFill>
                <a:latin typeface="Consolas" panose="020B0609020204030204" pitchFamily="49" charset="0"/>
              </a:rPr>
              <a:t>4:2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CN" altLang="en-US" sz="2400" b="1" dirty="0">
              <a:solidFill>
                <a:srgbClr val="006666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02044"/>
              </p:ext>
            </p:extLst>
          </p:nvPr>
        </p:nvGraphicFramePr>
        <p:xfrm>
          <a:off x="8633807" y="4879433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7C4DE691-09A4-40FC-A6A1-5B89C200D93B}"/>
              </a:ext>
            </a:extLst>
          </p:cNvPr>
          <p:cNvSpPr>
            <a:spLocks noChangeAspect="1"/>
          </p:cNvSpPr>
          <p:nvPr/>
        </p:nvSpPr>
        <p:spPr bwMode="auto">
          <a:xfrm>
            <a:off x="5709106" y="2445621"/>
            <a:ext cx="386895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28C06AA-BFA4-4700-B91D-2029E0C09904}"/>
              </a:ext>
            </a:extLst>
          </p:cNvPr>
          <p:cNvSpPr>
            <a:spLocks noChangeAspect="1"/>
          </p:cNvSpPr>
          <p:nvPr/>
        </p:nvSpPr>
        <p:spPr bwMode="auto">
          <a:xfrm>
            <a:off x="8594293" y="2452934"/>
            <a:ext cx="386895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34DFA3-A5C2-4FA4-9E5D-A379C1312245}"/>
              </a:ext>
            </a:extLst>
          </p:cNvPr>
          <p:cNvSpPr>
            <a:spLocks noChangeAspect="1"/>
          </p:cNvSpPr>
          <p:nvPr/>
        </p:nvSpPr>
        <p:spPr bwMode="auto">
          <a:xfrm>
            <a:off x="9478038" y="1823115"/>
            <a:ext cx="434386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E2D95C-0B37-46E7-8012-6E473C8AF53B}"/>
              </a:ext>
            </a:extLst>
          </p:cNvPr>
          <p:cNvSpPr>
            <a:spLocks noChangeAspect="1"/>
          </p:cNvSpPr>
          <p:nvPr/>
        </p:nvSpPr>
        <p:spPr bwMode="auto">
          <a:xfrm>
            <a:off x="2791248" y="4862829"/>
            <a:ext cx="1841748" cy="1129124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E587054-D007-4620-B8A8-0CA832071569}"/>
              </a:ext>
            </a:extLst>
          </p:cNvPr>
          <p:cNvSpPr>
            <a:spLocks noChangeAspect="1"/>
          </p:cNvSpPr>
          <p:nvPr/>
        </p:nvSpPr>
        <p:spPr bwMode="auto">
          <a:xfrm>
            <a:off x="5681280" y="5268786"/>
            <a:ext cx="1800355" cy="374174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A48578-74CE-4603-9529-9A83F6F5EDFC}"/>
              </a:ext>
            </a:extLst>
          </p:cNvPr>
          <p:cNvSpPr>
            <a:spLocks noChangeAspect="1"/>
          </p:cNvSpPr>
          <p:nvPr/>
        </p:nvSpPr>
        <p:spPr bwMode="auto">
          <a:xfrm>
            <a:off x="8636162" y="4862830"/>
            <a:ext cx="386895" cy="380463"/>
          </a:xfrm>
          <a:prstGeom prst="rect">
            <a:avLst/>
          </a:prstGeom>
          <a:solidFill>
            <a:srgbClr val="66FF33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9F0355-78D2-4E4A-8E93-46369BB0BDB9}"/>
              </a:ext>
            </a:extLst>
          </p:cNvPr>
          <p:cNvSpPr>
            <a:spLocks noChangeAspect="1"/>
          </p:cNvSpPr>
          <p:nvPr/>
        </p:nvSpPr>
        <p:spPr bwMode="auto">
          <a:xfrm>
            <a:off x="9480376" y="4857574"/>
            <a:ext cx="477383" cy="380463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7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  <p:bldP spid="22" grpId="0"/>
      <p:bldP spid="23" grpId="0" animBg="1"/>
      <p:bldP spid="28" grpId="0"/>
      <p:bldP spid="29" grpId="0" animBg="1"/>
      <p:bldP spid="31" grpId="0"/>
      <p:bldP spid="33" grpId="0" animBg="1"/>
      <p:bldP spid="35" grpId="0"/>
      <p:bldP spid="37" grpId="0" animBg="1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8443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437539" y="1886991"/>
            <a:ext cx="2875073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5379"/>
              </p:ext>
            </p:extLst>
          </p:nvPr>
        </p:nvGraphicFramePr>
        <p:xfrm>
          <a:off x="6363568" y="2318042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9988"/>
              </p:ext>
            </p:extLst>
          </p:nvPr>
        </p:nvGraphicFramePr>
        <p:xfrm>
          <a:off x="5499475" y="2930110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241420" y="1913699"/>
            <a:ext cx="1166267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8312912" y="1880828"/>
            <a:ext cx="289565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0301"/>
              </p:ext>
            </p:extLst>
          </p:nvPr>
        </p:nvGraphicFramePr>
        <p:xfrm>
          <a:off x="9247312" y="2311879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43416"/>
              </p:ext>
            </p:extLst>
          </p:nvPr>
        </p:nvGraphicFramePr>
        <p:xfrm>
          <a:off x="8383219" y="2923947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508268" y="1913700"/>
            <a:ext cx="2659471" cy="28321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room[np.ix_([</a:t>
            </a:r>
            <a:r>
              <a:rPr lang="zh-CN" altLang="en-US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], [</a:t>
            </a:r>
            <a:r>
              <a:rPr lang="zh-CN" altLang="en-US" sz="1400" b="1" dirty="0">
                <a:solidFill>
                  <a:srgbClr val="FF0000"/>
                </a:solidFill>
              </a:rPr>
              <a:t>0, 2</a:t>
            </a:r>
            <a:r>
              <a:rPr lang="zh-CN" altLang="en-US" sz="1400" b="1" dirty="0"/>
              <a:t>], [</a:t>
            </a:r>
            <a:r>
              <a:rPr lang="zh-CN" altLang="en-US" sz="1400" b="1" dirty="0">
                <a:solidFill>
                  <a:srgbClr val="FF0000"/>
                </a:solidFill>
              </a:rPr>
              <a:t>1, 3</a:t>
            </a:r>
            <a:r>
              <a:rPr lang="zh-CN" altLang="en-US" sz="1400" b="1" dirty="0"/>
              <a:t>])]</a:t>
            </a:r>
            <a:endParaRPr lang="en-US" altLang="zh-CN" sz="1400" b="1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5432289" y="4221088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216"/>
              </p:ext>
            </p:extLst>
          </p:nvPr>
        </p:nvGraphicFramePr>
        <p:xfrm>
          <a:off x="6366992" y="4652139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555940" y="4293675"/>
            <a:ext cx="2756671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400" b="1" dirty="0"/>
              <a:t>room[</a:t>
            </a:r>
            <a:r>
              <a:rPr lang="en-US" altLang="zh-CN" sz="1400" b="1" dirty="0" err="1"/>
              <a:t>np.ix</a:t>
            </a:r>
            <a:r>
              <a:rPr lang="en-US" altLang="zh-CN" sz="1400" b="1" dirty="0"/>
              <a:t>_([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], [</a:t>
            </a:r>
            <a:r>
              <a:rPr lang="en-US" altLang="zh-CN" sz="1400" b="1" dirty="0">
                <a:solidFill>
                  <a:srgbClr val="FF0000"/>
                </a:solidFill>
              </a:rPr>
              <a:t>0, 1, 2</a:t>
            </a:r>
            <a:r>
              <a:rPr lang="en-US" altLang="zh-CN" sz="1400" b="1" dirty="0"/>
              <a:t>], [</a:t>
            </a:r>
            <a:r>
              <a:rPr lang="en-US" altLang="zh-CN" sz="1400" b="1" dirty="0">
                <a:solidFill>
                  <a:srgbClr val="FF0000"/>
                </a:solidFill>
              </a:rPr>
              <a:t>1, 3</a:t>
            </a:r>
            <a:r>
              <a:rPr lang="en-US" altLang="zh-CN" sz="1400" b="1" dirty="0"/>
              <a:t>])]</a:t>
            </a:r>
            <a:endParaRPr lang="zh-CN" altLang="en-US" sz="1400" b="1" dirty="0">
              <a:solidFill>
                <a:srgbClr val="006666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66407"/>
              </p:ext>
            </p:extLst>
          </p:nvPr>
        </p:nvGraphicFramePr>
        <p:xfrm>
          <a:off x="5490142" y="5265201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圆角矩形 32"/>
          <p:cNvSpPr/>
          <p:nvPr/>
        </p:nvSpPr>
        <p:spPr bwMode="auto">
          <a:xfrm>
            <a:off x="8324824" y="4232688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92831"/>
              </p:ext>
            </p:extLst>
          </p:nvPr>
        </p:nvGraphicFramePr>
        <p:xfrm>
          <a:off x="9259527" y="4663739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8508268" y="4259397"/>
            <a:ext cx="242448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 b="1" dirty="0"/>
              <a:t>room[</a:t>
            </a:r>
            <a:r>
              <a:rPr lang="en-US" altLang="zh-CN" sz="1600" b="1" dirty="0" err="1"/>
              <a:t>np.ix</a:t>
            </a:r>
            <a:r>
              <a:rPr lang="en-US" altLang="zh-CN" sz="1600" b="1" dirty="0"/>
              <a:t>_([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en-US" altLang="zh-CN" sz="1600" b="1" dirty="0"/>
              <a:t>], [</a:t>
            </a:r>
            <a:r>
              <a:rPr lang="en-US" altLang="zh-CN" sz="1600" b="1" dirty="0">
                <a:solidFill>
                  <a:srgbClr val="FF0000"/>
                </a:solidFill>
              </a:rPr>
              <a:t>0, 2</a:t>
            </a:r>
            <a:r>
              <a:rPr lang="en-US" altLang="zh-CN" sz="1600" b="1" dirty="0"/>
              <a:t>])]</a:t>
            </a:r>
            <a:endParaRPr lang="zh-CN" altLang="en-US" sz="1600" b="1" dirty="0">
              <a:solidFill>
                <a:srgbClr val="006666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07480"/>
              </p:ext>
            </p:extLst>
          </p:nvPr>
        </p:nvGraphicFramePr>
        <p:xfrm>
          <a:off x="8382677" y="5276801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63782" y="2030670"/>
            <a:ext cx="374814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room[np.ix_([0], [0, 2], [1, 3])]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room[</a:t>
            </a:r>
            <a:r>
              <a:rPr lang="en-US" altLang="zh-CN" sz="2000" dirty="0" err="1"/>
              <a:t>np.ix</a:t>
            </a:r>
            <a:r>
              <a:rPr lang="en-US" altLang="zh-CN" sz="2000" dirty="0"/>
              <a:t>_([0], [0, 1, 2], [1, 3])]</a:t>
            </a:r>
          </a:p>
          <a:p>
            <a:pPr>
              <a:lnSpc>
                <a:spcPct val="165000"/>
              </a:lnSpc>
            </a:pPr>
            <a:endParaRPr lang="en-US" altLang="zh-CN" sz="2000" dirty="0"/>
          </a:p>
          <a:p>
            <a:pPr>
              <a:lnSpc>
                <a:spcPct val="165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room[</a:t>
            </a:r>
            <a:r>
              <a:rPr lang="en-US" altLang="zh-CN" sz="2000" dirty="0" err="1"/>
              <a:t>np.ix</a:t>
            </a:r>
            <a:r>
              <a:rPr lang="en-US" altLang="zh-CN" sz="2000" dirty="0"/>
              <a:t>_([0], [0, 2])]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855640" y="1412778"/>
            <a:ext cx="6178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4F4F4F"/>
                </a:solidFill>
                <a:latin typeface="PingFang SC"/>
              </a:rPr>
              <a:t>花式索引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:</a:t>
            </a:r>
            <a:r>
              <a:rPr lang="zh-CN" altLang="en-US" sz="2400" dirty="0"/>
              <a:t>使用</a:t>
            </a:r>
            <a:r>
              <a:rPr lang="en-US" altLang="zh-CN" sz="2400" dirty="0"/>
              <a:t>ix_()</a:t>
            </a:r>
            <a:r>
              <a:rPr lang="zh-CN" altLang="en-US" sz="2400" dirty="0"/>
              <a:t>函数，选出方形索引区域</a:t>
            </a:r>
            <a:endParaRPr lang="zh-CN" altLang="en-US" sz="2400" b="1" dirty="0">
              <a:solidFill>
                <a:srgbClr val="4F4F4F"/>
              </a:solidFill>
              <a:latin typeface="PingFang SC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0873"/>
              </p:ext>
            </p:extLst>
          </p:nvPr>
        </p:nvGraphicFramePr>
        <p:xfrm>
          <a:off x="8381276" y="2917784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矩形 41"/>
          <p:cNvSpPr>
            <a:spLocks noChangeAspect="1"/>
          </p:cNvSpPr>
          <p:nvPr/>
        </p:nvSpPr>
        <p:spPr bwMode="auto">
          <a:xfrm>
            <a:off x="8349703" y="2907137"/>
            <a:ext cx="1794617" cy="380463"/>
          </a:xfrm>
          <a:prstGeom prst="rect">
            <a:avLst/>
          </a:prstGeom>
          <a:solidFill>
            <a:srgbClr val="FFCC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3" name="矩形 42"/>
          <p:cNvSpPr>
            <a:spLocks noChangeAspect="1"/>
          </p:cNvSpPr>
          <p:nvPr/>
        </p:nvSpPr>
        <p:spPr bwMode="auto">
          <a:xfrm>
            <a:off x="8364943" y="3636814"/>
            <a:ext cx="1787741" cy="380463"/>
          </a:xfrm>
          <a:prstGeom prst="rect">
            <a:avLst/>
          </a:prstGeom>
          <a:solidFill>
            <a:srgbClr val="FFCC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4" name="矩形 43"/>
          <p:cNvSpPr>
            <a:spLocks noChangeAspect="1"/>
          </p:cNvSpPr>
          <p:nvPr/>
        </p:nvSpPr>
        <p:spPr bwMode="auto">
          <a:xfrm>
            <a:off x="8764768" y="2899268"/>
            <a:ext cx="470681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5" name="矩形 44"/>
          <p:cNvSpPr>
            <a:spLocks noChangeAspect="1"/>
          </p:cNvSpPr>
          <p:nvPr/>
        </p:nvSpPr>
        <p:spPr bwMode="auto">
          <a:xfrm>
            <a:off x="9663638" y="2899268"/>
            <a:ext cx="513202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6" name="矩形 45"/>
          <p:cNvSpPr>
            <a:spLocks noChangeAspect="1"/>
          </p:cNvSpPr>
          <p:nvPr/>
        </p:nvSpPr>
        <p:spPr bwMode="auto">
          <a:xfrm>
            <a:off x="9660492" y="2891086"/>
            <a:ext cx="500909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7" name="矩形 46"/>
          <p:cNvSpPr>
            <a:spLocks noChangeAspect="1"/>
          </p:cNvSpPr>
          <p:nvPr/>
        </p:nvSpPr>
        <p:spPr bwMode="auto">
          <a:xfrm>
            <a:off x="8740802" y="3630650"/>
            <a:ext cx="47068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8" name="矩形 47"/>
          <p:cNvSpPr>
            <a:spLocks noChangeAspect="1"/>
          </p:cNvSpPr>
          <p:nvPr/>
        </p:nvSpPr>
        <p:spPr bwMode="auto">
          <a:xfrm>
            <a:off x="9651774" y="3630650"/>
            <a:ext cx="500909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0" name="矩形 49"/>
          <p:cNvSpPr>
            <a:spLocks noChangeAspect="1"/>
          </p:cNvSpPr>
          <p:nvPr/>
        </p:nvSpPr>
        <p:spPr bwMode="auto">
          <a:xfrm>
            <a:off x="8740802" y="2884792"/>
            <a:ext cx="47068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90" y="2614136"/>
            <a:ext cx="2742857" cy="74285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44" y="3940457"/>
            <a:ext cx="2885714" cy="9809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444" y="5409221"/>
            <a:ext cx="2580952" cy="8571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17019"/>
              </p:ext>
            </p:extLst>
          </p:nvPr>
        </p:nvGraphicFramePr>
        <p:xfrm>
          <a:off x="5506386" y="5276801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矩形 50"/>
          <p:cNvSpPr>
            <a:spLocks noChangeAspect="1"/>
          </p:cNvSpPr>
          <p:nvPr/>
        </p:nvSpPr>
        <p:spPr bwMode="auto">
          <a:xfrm>
            <a:off x="5864158" y="5276801"/>
            <a:ext cx="462005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2" name="矩形 51"/>
          <p:cNvSpPr>
            <a:spLocks noChangeAspect="1"/>
          </p:cNvSpPr>
          <p:nvPr/>
        </p:nvSpPr>
        <p:spPr bwMode="auto">
          <a:xfrm>
            <a:off x="6774610" y="5276801"/>
            <a:ext cx="509523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70999"/>
              </p:ext>
            </p:extLst>
          </p:nvPr>
        </p:nvGraphicFramePr>
        <p:xfrm>
          <a:off x="8390130" y="5287194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矩形 54"/>
          <p:cNvSpPr>
            <a:spLocks noChangeAspect="1"/>
          </p:cNvSpPr>
          <p:nvPr/>
        </p:nvSpPr>
        <p:spPr bwMode="auto">
          <a:xfrm>
            <a:off x="8405625" y="6021288"/>
            <a:ext cx="1764923" cy="380463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7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8443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432918" y="1887343"/>
            <a:ext cx="2690591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77146" y="1914051"/>
            <a:ext cx="1166267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8127971" y="1881180"/>
            <a:ext cx="2720557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51318" y="1933442"/>
            <a:ext cx="2495850" cy="33855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200" dirty="0"/>
              <a:t>n1</a:t>
            </a:r>
            <a:r>
              <a:rPr lang="zh-CN" altLang="en-US" sz="2200" dirty="0"/>
              <a:t>( [</a:t>
            </a:r>
            <a:r>
              <a:rPr lang="zh-CN" altLang="en-US" sz="2200" dirty="0">
                <a:solidFill>
                  <a:srgbClr val="FF0000"/>
                </a:solidFill>
              </a:rPr>
              <a:t>0, 2</a:t>
            </a:r>
            <a:r>
              <a:rPr lang="zh-CN" altLang="en-US" sz="2200" dirty="0"/>
              <a:t>])</a:t>
            </a:r>
            <a:endParaRPr lang="zh-CN" altLang="en-US" sz="2200" b="1" dirty="0">
              <a:solidFill>
                <a:srgbClr val="006666"/>
              </a:solidFill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8133218" y="4113429"/>
            <a:ext cx="2709365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84860" y="4189477"/>
            <a:ext cx="2657002" cy="33855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200" dirty="0"/>
              <a:t>n1( [</a:t>
            </a:r>
            <a:r>
              <a:rPr lang="en-US" altLang="zh-CN" sz="2200" dirty="0">
                <a:solidFill>
                  <a:srgbClr val="FF0000"/>
                </a:solidFill>
              </a:rPr>
              <a:t>0, 2</a:t>
            </a:r>
            <a:r>
              <a:rPr lang="en-US" altLang="zh-CN" sz="2200" dirty="0"/>
              <a:t>], [</a:t>
            </a:r>
            <a:r>
              <a:rPr lang="en-US" altLang="zh-CN" sz="2200" dirty="0">
                <a:solidFill>
                  <a:srgbClr val="FF0000"/>
                </a:solidFill>
              </a:rPr>
              <a:t>1, 3</a:t>
            </a:r>
            <a:r>
              <a:rPr lang="en-US" altLang="zh-CN" sz="2200" dirty="0"/>
              <a:t>])</a:t>
            </a:r>
            <a:endParaRPr lang="zh-CN" altLang="en-US" sz="2200" b="1" dirty="0">
              <a:solidFill>
                <a:srgbClr val="00666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8662" y="1844824"/>
            <a:ext cx="274145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N1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n1[</a:t>
            </a:r>
            <a:r>
              <a:rPr lang="en-US" altLang="zh-CN" sz="2000" dirty="0" err="1"/>
              <a:t>np.ix</a:t>
            </a:r>
            <a:r>
              <a:rPr lang="en-US" altLang="zh-CN" sz="2000" dirty="0"/>
              <a:t>_([0, 2])]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pt-BR" altLang="zh-CN" sz="2000" dirty="0"/>
              <a:t>n1[np.ix_([0, 2], [1, 3])]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855640" y="1412778"/>
            <a:ext cx="6178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4F4F4F"/>
                </a:solidFill>
                <a:latin typeface="PingFang SC"/>
              </a:rPr>
              <a:t>花式索引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:</a:t>
            </a:r>
            <a:r>
              <a:rPr lang="zh-CN" altLang="en-US" sz="2400" dirty="0"/>
              <a:t>使用</a:t>
            </a:r>
            <a:r>
              <a:rPr lang="en-US" altLang="zh-CN" sz="2400" dirty="0"/>
              <a:t>ix_()</a:t>
            </a:r>
            <a:r>
              <a:rPr lang="zh-CN" altLang="en-US" sz="2400" dirty="0"/>
              <a:t>函数，选出方形索引区域</a:t>
            </a:r>
            <a:endParaRPr lang="zh-CN" altLang="en-US" sz="2400" b="1" dirty="0">
              <a:solidFill>
                <a:srgbClr val="4F4F4F"/>
              </a:solidFill>
              <a:latin typeface="PingFang SC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58058"/>
              </p:ext>
            </p:extLst>
          </p:nvPr>
        </p:nvGraphicFramePr>
        <p:xfrm>
          <a:off x="5654217" y="2376307"/>
          <a:ext cx="223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72836"/>
              </p:ext>
            </p:extLst>
          </p:nvPr>
        </p:nvGraphicFramePr>
        <p:xfrm>
          <a:off x="8381983" y="2383090"/>
          <a:ext cx="223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4086"/>
              </p:ext>
            </p:extLst>
          </p:nvPr>
        </p:nvGraphicFramePr>
        <p:xfrm>
          <a:off x="8396101" y="4600039"/>
          <a:ext cx="223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63" y="2521716"/>
            <a:ext cx="1396448" cy="111481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63" y="4272049"/>
            <a:ext cx="1490328" cy="66888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694" y="5630476"/>
            <a:ext cx="1830638" cy="7040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2" name="矩形 41"/>
          <p:cNvSpPr>
            <a:spLocks noChangeAspect="1"/>
          </p:cNvSpPr>
          <p:nvPr/>
        </p:nvSpPr>
        <p:spPr bwMode="auto">
          <a:xfrm>
            <a:off x="8365947" y="2400300"/>
            <a:ext cx="2250556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3" name="矩形 42"/>
          <p:cNvSpPr>
            <a:spLocks noChangeAspect="1"/>
          </p:cNvSpPr>
          <p:nvPr/>
        </p:nvSpPr>
        <p:spPr bwMode="auto">
          <a:xfrm>
            <a:off x="8374571" y="3114913"/>
            <a:ext cx="2241933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9" name="矩形 58"/>
          <p:cNvSpPr>
            <a:spLocks noChangeAspect="1"/>
          </p:cNvSpPr>
          <p:nvPr/>
        </p:nvSpPr>
        <p:spPr bwMode="auto">
          <a:xfrm>
            <a:off x="8360078" y="4600040"/>
            <a:ext cx="2250556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60" name="矩形 59"/>
          <p:cNvSpPr>
            <a:spLocks noChangeAspect="1"/>
          </p:cNvSpPr>
          <p:nvPr/>
        </p:nvSpPr>
        <p:spPr bwMode="auto">
          <a:xfrm>
            <a:off x="8375319" y="5329717"/>
            <a:ext cx="2241933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4" name="矩形 43"/>
          <p:cNvSpPr>
            <a:spLocks noChangeAspect="1"/>
          </p:cNvSpPr>
          <p:nvPr/>
        </p:nvSpPr>
        <p:spPr bwMode="auto">
          <a:xfrm>
            <a:off x="8945966" y="4615580"/>
            <a:ext cx="586979" cy="1466769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5" name="矩形 44"/>
          <p:cNvSpPr>
            <a:spLocks noChangeAspect="1"/>
          </p:cNvSpPr>
          <p:nvPr/>
        </p:nvSpPr>
        <p:spPr bwMode="auto">
          <a:xfrm>
            <a:off x="10082808" y="4615580"/>
            <a:ext cx="547814" cy="1466769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6" name="矩形 45"/>
          <p:cNvSpPr>
            <a:spLocks noChangeAspect="1"/>
          </p:cNvSpPr>
          <p:nvPr/>
        </p:nvSpPr>
        <p:spPr bwMode="auto">
          <a:xfrm>
            <a:off x="10078156" y="4588496"/>
            <a:ext cx="54276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7" name="矩形 46"/>
          <p:cNvSpPr>
            <a:spLocks noChangeAspect="1"/>
          </p:cNvSpPr>
          <p:nvPr/>
        </p:nvSpPr>
        <p:spPr bwMode="auto">
          <a:xfrm>
            <a:off x="8953422" y="5328060"/>
            <a:ext cx="579522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8" name="矩形 47"/>
          <p:cNvSpPr>
            <a:spLocks noChangeAspect="1"/>
          </p:cNvSpPr>
          <p:nvPr/>
        </p:nvSpPr>
        <p:spPr bwMode="auto">
          <a:xfrm>
            <a:off x="10069438" y="5328060"/>
            <a:ext cx="54276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0" name="矩形 49"/>
          <p:cNvSpPr>
            <a:spLocks noChangeAspect="1"/>
          </p:cNvSpPr>
          <p:nvPr/>
        </p:nvSpPr>
        <p:spPr bwMode="auto">
          <a:xfrm>
            <a:off x="8953422" y="4582202"/>
            <a:ext cx="579522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5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9" grpId="0" animBg="1"/>
      <p:bldP spid="59" grpId="1" animBg="1"/>
      <p:bldP spid="60" grpId="0" animBg="1"/>
      <p:bldP spid="6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60240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/>
              <a:t>数组的变形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017554" y="1448783"/>
            <a:ext cx="4986658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ndarray</a:t>
            </a:r>
            <a:r>
              <a:rPr lang="zh-CN" altLang="en-US" sz="2400" b="1" dirty="0"/>
              <a:t>数组的维度变换与转置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58325"/>
              </p:ext>
            </p:extLst>
          </p:nvPr>
        </p:nvGraphicFramePr>
        <p:xfrm>
          <a:off x="2963652" y="2096855"/>
          <a:ext cx="7920880" cy="375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方   法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说   明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.reshape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(shape)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不改变数组元素，返回一个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形状的数组，原数组不变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.resize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(shape)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.reshape()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功能一样，但修改原数组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.flatten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对数组进行降维，返回折叠后的一维数组，原数组不变，深拷贝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altLang="zh-CN" sz="1800" b="1" i="0" kern="1200" dirty="0" err="1">
                          <a:solidFill>
                            <a:srgbClr val="717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swapaxes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(ax1, ax2)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将数组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个维度中两个维度进行调换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altLang="zh-CN" sz="1800" b="1" i="0" kern="1200" dirty="0" err="1">
                          <a:solidFill>
                            <a:srgbClr val="717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ravel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对数组进行降维，返回折叠后的一维数组，原数组改变，浅拷贝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82542" y="3897052"/>
            <a:ext cx="1612942" cy="41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en-US" altLang="zh-CN" sz="1800" b="1" dirty="0" err="1">
                <a:solidFill>
                  <a:srgbClr val="FF0000"/>
                </a:solidFill>
              </a:rPr>
              <a:t>.</a:t>
            </a:r>
            <a:r>
              <a:rPr lang="en-US" altLang="zh-CN" sz="1800" b="1" dirty="0" err="1">
                <a:solidFill>
                  <a:srgbClr val="FF0000"/>
                </a:solidFill>
                <a:latin typeface="+mn-lt"/>
              </a:rPr>
              <a:t>flatten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()</a:t>
            </a:r>
            <a:endParaRPr lang="zh-CN" altLang="en-US" sz="18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22057"/>
              </p:ext>
            </p:extLst>
          </p:nvPr>
        </p:nvGraphicFramePr>
        <p:xfrm>
          <a:off x="2963652" y="5795837"/>
          <a:ext cx="792088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i="1" dirty="0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dirty="0">
                          <a:solidFill>
                            <a:srgbClr val="0066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transpose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转置函数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60240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/>
              <a:t>数组的变形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4113684" y="1412776"/>
            <a:ext cx="2448271" cy="2140790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13685" y="1465041"/>
            <a:ext cx="2268251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CN" altLang="en-US" sz="1800" dirty="0"/>
              <a:t>Array1</a:t>
            </a:r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.reshape(3,4)</a:t>
            </a:r>
            <a:endParaRPr lang="zh-CN" altLang="en-US" sz="18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343" y="1881152"/>
            <a:ext cx="409694" cy="119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59" y="3015296"/>
            <a:ext cx="1888678" cy="429652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45894"/>
              </p:ext>
            </p:extLst>
          </p:nvPr>
        </p:nvGraphicFramePr>
        <p:xfrm>
          <a:off x="4581737" y="1916831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圆角矩形 15"/>
          <p:cNvSpPr/>
          <p:nvPr/>
        </p:nvSpPr>
        <p:spPr bwMode="auto">
          <a:xfrm>
            <a:off x="6633963" y="1415682"/>
            <a:ext cx="2247807" cy="249792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33961" y="1531770"/>
            <a:ext cx="2124236" cy="2215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800" dirty="0"/>
              <a:t>Array1</a:t>
            </a:r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.reshape(4,3)</a:t>
            </a:r>
            <a:endParaRPr lang="zh-CN" altLang="en-US" sz="18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12399" y="2965534"/>
            <a:ext cx="409694" cy="14144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66771" y="2566945"/>
            <a:ext cx="1582386" cy="35997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 bwMode="auto">
          <a:xfrm>
            <a:off x="8953778" y="1427375"/>
            <a:ext cx="2254790" cy="2305965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2324" y="1479639"/>
            <a:ext cx="216024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CN" altLang="en-US" sz="1800" dirty="0"/>
              <a:t>Array1</a:t>
            </a:r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.resize(2,2,3)</a:t>
            </a:r>
            <a:endParaRPr lang="zh-CN" altLang="en-US" sz="18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46612"/>
              </p:ext>
            </p:extLst>
          </p:nvPr>
        </p:nvGraphicFramePr>
        <p:xfrm>
          <a:off x="9768629" y="2013234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85058"/>
              </p:ext>
            </p:extLst>
          </p:nvPr>
        </p:nvGraphicFramePr>
        <p:xfrm>
          <a:off x="9084335" y="2718472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54112"/>
              </p:ext>
            </p:extLst>
          </p:nvPr>
        </p:nvGraphicFramePr>
        <p:xfrm>
          <a:off x="7250901" y="2724358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88071"/>
              </p:ext>
            </p:extLst>
          </p:nvPr>
        </p:nvGraphicFramePr>
        <p:xfrm>
          <a:off x="7250901" y="1978065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圆角矩形 5">
            <a:extLst>
              <a:ext uri="{FF2B5EF4-FFF2-40B4-BE49-F238E27FC236}">
                <a16:creationId xmlns:a16="http://schemas.microsoft.com/office/drawing/2014/main" id="{EBF420EC-3BB4-4272-A392-3F0F2AD76222}"/>
              </a:ext>
            </a:extLst>
          </p:cNvPr>
          <p:cNvSpPr/>
          <p:nvPr/>
        </p:nvSpPr>
        <p:spPr bwMode="auto">
          <a:xfrm>
            <a:off x="2891644" y="1322423"/>
            <a:ext cx="874487" cy="5060465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161471-90A9-464D-A285-BD9232141FA4}"/>
              </a:ext>
            </a:extLst>
          </p:cNvPr>
          <p:cNvSpPr txBox="1"/>
          <p:nvPr/>
        </p:nvSpPr>
        <p:spPr>
          <a:xfrm>
            <a:off x="2891644" y="1357030"/>
            <a:ext cx="89901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CN" altLang="en-US" sz="1800" dirty="0"/>
              <a:t>Array1</a:t>
            </a:r>
            <a:endParaRPr lang="zh-CN" altLang="en-US" sz="18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AEA78AD-E089-4CB1-9EC9-96F55ED02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97199"/>
              </p:ext>
            </p:extLst>
          </p:nvPr>
        </p:nvGraphicFramePr>
        <p:xfrm>
          <a:off x="3161106" y="1718467"/>
          <a:ext cx="35299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3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 animBg="1"/>
      <p:bldP spid="17" grpId="0"/>
      <p:bldP spid="20" grpId="0" animBg="1"/>
      <p:bldP spid="21" grpId="0"/>
      <p:bldP spid="26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60240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/>
              <a:t>数组的变形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3899756" y="1331003"/>
            <a:ext cx="2407011" cy="2323783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20960" y="1376478"/>
            <a:ext cx="2160240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000" dirty="0"/>
              <a:t>Array2</a:t>
            </a:r>
            <a:endParaRPr lang="zh-CN" altLang="en-US" sz="20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345255" y="1124744"/>
            <a:ext cx="2521760" cy="2530043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07537" y="1196752"/>
            <a:ext cx="2149444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000" dirty="0"/>
              <a:t>Array2</a:t>
            </a:r>
            <a:r>
              <a:rPr lang="en-US" altLang="zh-CN" sz="20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</a:t>
            </a:r>
            <a:endParaRPr lang="zh-CN" altLang="en-US" sz="20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02944"/>
              </p:ext>
            </p:extLst>
          </p:nvPr>
        </p:nvGraphicFramePr>
        <p:xfrm>
          <a:off x="4777265" y="1910073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80621"/>
              </p:ext>
            </p:extLst>
          </p:nvPr>
        </p:nvGraphicFramePr>
        <p:xfrm>
          <a:off x="4092971" y="2543303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47340"/>
              </p:ext>
            </p:extLst>
          </p:nvPr>
        </p:nvGraphicFramePr>
        <p:xfrm>
          <a:off x="7698493" y="1631596"/>
          <a:ext cx="9224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09983"/>
              </p:ext>
            </p:extLst>
          </p:nvPr>
        </p:nvGraphicFramePr>
        <p:xfrm>
          <a:off x="7172966" y="2217627"/>
          <a:ext cx="9224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08809"/>
              </p:ext>
            </p:extLst>
          </p:nvPr>
        </p:nvGraphicFramePr>
        <p:xfrm>
          <a:off x="6643189" y="2834132"/>
          <a:ext cx="850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圆角矩形 29"/>
          <p:cNvSpPr/>
          <p:nvPr/>
        </p:nvSpPr>
        <p:spPr bwMode="auto">
          <a:xfrm>
            <a:off x="8917505" y="1127113"/>
            <a:ext cx="2522043" cy="2527672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62005" y="1223802"/>
            <a:ext cx="23327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800" dirty="0"/>
              <a:t>Array2</a:t>
            </a:r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.transpose</a:t>
            </a:r>
            <a:r>
              <a:rPr lang="en-US" altLang="zh-CN" sz="1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(0,2,1)</a:t>
            </a:r>
            <a:endParaRPr lang="zh-CN" altLang="en-US" sz="1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18670"/>
              </p:ext>
            </p:extLst>
          </p:nvPr>
        </p:nvGraphicFramePr>
        <p:xfrm>
          <a:off x="10106013" y="1804804"/>
          <a:ext cx="850478" cy="111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78727"/>
              </p:ext>
            </p:extLst>
          </p:nvPr>
        </p:nvGraphicFramePr>
        <p:xfrm>
          <a:off x="9385933" y="2408852"/>
          <a:ext cx="850478" cy="111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圆角矩形 33"/>
          <p:cNvSpPr/>
          <p:nvPr/>
        </p:nvSpPr>
        <p:spPr bwMode="auto">
          <a:xfrm>
            <a:off x="3899756" y="3722795"/>
            <a:ext cx="2408789" cy="2660095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75756" y="3873182"/>
            <a:ext cx="23327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800" dirty="0"/>
              <a:t>Array2</a:t>
            </a:r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.transpose</a:t>
            </a:r>
            <a:r>
              <a:rPr lang="en-US" altLang="zh-CN" sz="1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(0,1,2)</a:t>
            </a:r>
            <a:endParaRPr lang="zh-CN" altLang="en-US" sz="1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64696"/>
              </p:ext>
            </p:extLst>
          </p:nvPr>
        </p:nvGraphicFramePr>
        <p:xfrm>
          <a:off x="4840284" y="4364411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3794"/>
              </p:ext>
            </p:extLst>
          </p:nvPr>
        </p:nvGraphicFramePr>
        <p:xfrm>
          <a:off x="4155990" y="4997641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圆角矩形 45"/>
          <p:cNvSpPr/>
          <p:nvPr/>
        </p:nvSpPr>
        <p:spPr bwMode="auto">
          <a:xfrm>
            <a:off x="6345256" y="3717031"/>
            <a:ext cx="2521760" cy="2665858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34227" y="3867419"/>
            <a:ext cx="23327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800" dirty="0"/>
              <a:t>Array2</a:t>
            </a:r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.transpose</a:t>
            </a:r>
            <a:r>
              <a:rPr lang="en-US" altLang="zh-CN" sz="1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(2,1,0)</a:t>
            </a:r>
            <a:endParaRPr lang="zh-CN" altLang="en-US" sz="1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8917789" y="3717031"/>
            <a:ext cx="2521760" cy="2665858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32988" y="3836077"/>
            <a:ext cx="23327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800" dirty="0"/>
              <a:t>Array2</a:t>
            </a:r>
            <a:r>
              <a:rPr lang="en-US" altLang="zh-CN" sz="1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.transpose</a:t>
            </a:r>
            <a:r>
              <a:rPr lang="en-US" altLang="zh-CN" sz="1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(1,2,0)</a:t>
            </a:r>
            <a:endParaRPr lang="zh-CN" altLang="en-US" sz="1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91930"/>
              </p:ext>
            </p:extLst>
          </p:nvPr>
        </p:nvGraphicFramePr>
        <p:xfrm>
          <a:off x="7691421" y="4280096"/>
          <a:ext cx="9224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2701"/>
              </p:ext>
            </p:extLst>
          </p:nvPr>
        </p:nvGraphicFramePr>
        <p:xfrm>
          <a:off x="7165894" y="4866127"/>
          <a:ext cx="9224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30947"/>
              </p:ext>
            </p:extLst>
          </p:nvPr>
        </p:nvGraphicFramePr>
        <p:xfrm>
          <a:off x="6636117" y="5482632"/>
          <a:ext cx="850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37934"/>
              </p:ext>
            </p:extLst>
          </p:nvPr>
        </p:nvGraphicFramePr>
        <p:xfrm>
          <a:off x="10162945" y="4273860"/>
          <a:ext cx="850478" cy="111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7590"/>
              </p:ext>
            </p:extLst>
          </p:nvPr>
        </p:nvGraphicFramePr>
        <p:xfrm>
          <a:off x="9442865" y="4877908"/>
          <a:ext cx="850478" cy="111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7D4FBAF-5C63-4E75-AECE-095BA726C940}"/>
              </a:ext>
            </a:extLst>
          </p:cNvPr>
          <p:cNvSpPr/>
          <p:nvPr/>
        </p:nvSpPr>
        <p:spPr>
          <a:xfrm>
            <a:off x="4979876" y="760159"/>
            <a:ext cx="3847785" cy="439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Array2 = Array1.reshape(2, 2, 3)</a:t>
            </a:r>
          </a:p>
        </p:txBody>
      </p:sp>
      <p:sp>
        <p:nvSpPr>
          <p:cNvPr id="35" name="圆角矩形 5">
            <a:extLst>
              <a:ext uri="{FF2B5EF4-FFF2-40B4-BE49-F238E27FC236}">
                <a16:creationId xmlns:a16="http://schemas.microsoft.com/office/drawing/2014/main" id="{D4E51C89-0A29-45E8-B417-45FAAA647DE5}"/>
              </a:ext>
            </a:extLst>
          </p:cNvPr>
          <p:cNvSpPr/>
          <p:nvPr/>
        </p:nvSpPr>
        <p:spPr bwMode="auto">
          <a:xfrm>
            <a:off x="2891644" y="1322423"/>
            <a:ext cx="874487" cy="5060465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15615B8-B16E-4A04-B84A-CB05E3F30E5B}"/>
              </a:ext>
            </a:extLst>
          </p:cNvPr>
          <p:cNvSpPr txBox="1"/>
          <p:nvPr/>
        </p:nvSpPr>
        <p:spPr>
          <a:xfrm>
            <a:off x="2891644" y="1357030"/>
            <a:ext cx="89901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CN" altLang="en-US" sz="1800" dirty="0"/>
              <a:t>Array1</a:t>
            </a:r>
            <a:endParaRPr lang="zh-CN" altLang="en-US" sz="18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EB468CAD-4808-461A-AA59-1DAF1376D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53111"/>
              </p:ext>
            </p:extLst>
          </p:nvPr>
        </p:nvGraphicFramePr>
        <p:xfrm>
          <a:off x="3161106" y="1718467"/>
          <a:ext cx="35299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30" grpId="0" animBg="1"/>
      <p:bldP spid="31" grpId="0"/>
      <p:bldP spid="34" grpId="0" animBg="1"/>
      <p:bldP spid="43" grpId="0"/>
      <p:bldP spid="46" grpId="0" animBg="1"/>
      <p:bldP spid="47" grpId="0"/>
      <p:bldP spid="50" grpId="0" animBg="1"/>
      <p:bldP spid="51" grpId="0"/>
      <p:bldP spid="35" grpId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952328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/>
              <a:t>数组的拼接与分裂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79104"/>
              </p:ext>
            </p:extLst>
          </p:nvPr>
        </p:nvGraphicFramePr>
        <p:xfrm>
          <a:off x="3143672" y="1376772"/>
          <a:ext cx="756084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方   法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说   明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类型变换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astype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一定会创建新的数组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转换成列表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tolist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转换成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数组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数组的拼接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vstack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垂直堆叠，列数必须相等，</a:t>
                      </a:r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axis=0</a:t>
                      </a:r>
                      <a:endParaRPr lang="zh-CN" altLang="en-US" sz="1800" b="1" i="0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07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hstack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水平堆叠，列数必须相等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axis=1</a:t>
                      </a:r>
                      <a:endParaRPr lang="zh-CN" altLang="en-US" sz="1800" b="1" i="0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7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concatenate([], axis)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axis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值进行垂直或水平堆叠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611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np.c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_[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 b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看成单位，放置于不同的列。（水平合并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i="0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611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np.r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_[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 b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看成单位，放置于不同的行。（垂直合并）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数组的分割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vsplit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分成多个垂直子数组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20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18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hsplit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水平方向分成多个水平子数组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8016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split / 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array_split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(array, indicate_ </a:t>
                      </a:r>
                      <a:r>
                        <a:rPr lang="en-US" altLang="zh-CN" sz="18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or_sections</a:t>
                      </a:r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axis)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axis</a:t>
                      </a:r>
                      <a:r>
                        <a:rPr lang="zh-CN" altLang="en-US" sz="18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值进行垂直或水平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分割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6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952328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/>
              <a:t>数组的拼接与分裂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61102"/>
          <a:stretch/>
        </p:blipFill>
        <p:spPr>
          <a:xfrm>
            <a:off x="3236934" y="1382010"/>
            <a:ext cx="4875290" cy="13434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61337"/>
          <a:stretch/>
        </p:blipFill>
        <p:spPr>
          <a:xfrm>
            <a:off x="3236936" y="2765969"/>
            <a:ext cx="4075699" cy="7728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73275"/>
          <a:stretch/>
        </p:blipFill>
        <p:spPr>
          <a:xfrm>
            <a:off x="3231179" y="3559261"/>
            <a:ext cx="4053484" cy="77166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39454" r="49505"/>
          <a:stretch/>
        </p:blipFill>
        <p:spPr>
          <a:xfrm>
            <a:off x="9059698" y="190466"/>
            <a:ext cx="2111162" cy="1793305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40865" r="13958"/>
          <a:stretch/>
        </p:blipFill>
        <p:spPr>
          <a:xfrm>
            <a:off x="8163480" y="2003999"/>
            <a:ext cx="3007380" cy="1013738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t="27310" r="44070"/>
          <a:stretch/>
        </p:blipFill>
        <p:spPr>
          <a:xfrm>
            <a:off x="9175270" y="3040668"/>
            <a:ext cx="1997294" cy="1849083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b="75703"/>
          <a:stretch/>
        </p:blipFill>
        <p:spPr>
          <a:xfrm>
            <a:off x="3242642" y="4353936"/>
            <a:ext cx="4081665" cy="6475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182" y="5011946"/>
            <a:ext cx="4093125" cy="6730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/>
          <a:srcRect r="35105"/>
          <a:stretch/>
        </p:blipFill>
        <p:spPr>
          <a:xfrm>
            <a:off x="9119929" y="4912679"/>
            <a:ext cx="2047764" cy="1866275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641" y="5725570"/>
            <a:ext cx="3323809" cy="1123810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43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963654" y="867024"/>
            <a:ext cx="7704854" cy="131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语言中科学计算的基础库，重点在于数值计算，也是大部分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科学计算库的基础，多用于在</a:t>
            </a:r>
            <a:r>
              <a:rPr lang="zh-CN" altLang="en-US" sz="2400" dirty="0">
                <a:solidFill>
                  <a:srgbClr val="FF0000"/>
                </a:solidFill>
              </a:rPr>
              <a:t>大型、多维数组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上执行的数值运算。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2239668"/>
            <a:ext cx="3805968" cy="42368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084" y="2276872"/>
            <a:ext cx="3744416" cy="4021400"/>
          </a:xfrm>
          <a:prstGeom prst="rect">
            <a:avLst/>
          </a:prstGeom>
        </p:spPr>
      </p:pic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467708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154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952328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/>
              <a:t>数组的拼接与分裂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61102"/>
          <a:stretch/>
        </p:blipFill>
        <p:spPr>
          <a:xfrm>
            <a:off x="3236934" y="1382010"/>
            <a:ext cx="4875290" cy="13434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61337"/>
          <a:stretch/>
        </p:blipFill>
        <p:spPr>
          <a:xfrm>
            <a:off x="3236936" y="2765969"/>
            <a:ext cx="4075699" cy="7728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73275"/>
          <a:stretch/>
        </p:blipFill>
        <p:spPr>
          <a:xfrm>
            <a:off x="3231179" y="3559261"/>
            <a:ext cx="4053484" cy="77166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39454" r="49505"/>
          <a:stretch/>
        </p:blipFill>
        <p:spPr>
          <a:xfrm>
            <a:off x="9059698" y="190466"/>
            <a:ext cx="2111162" cy="1793305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40865" r="13958"/>
          <a:stretch/>
        </p:blipFill>
        <p:spPr>
          <a:xfrm>
            <a:off x="8163480" y="2003999"/>
            <a:ext cx="3007380" cy="1013738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t="27310" r="44070"/>
          <a:stretch/>
        </p:blipFill>
        <p:spPr>
          <a:xfrm>
            <a:off x="9175270" y="3040668"/>
            <a:ext cx="1997294" cy="1849083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b="75703"/>
          <a:stretch/>
        </p:blipFill>
        <p:spPr>
          <a:xfrm>
            <a:off x="3242642" y="4353936"/>
            <a:ext cx="4081665" cy="6475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182" y="5011946"/>
            <a:ext cx="4093125" cy="6730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/>
          <a:srcRect r="35105"/>
          <a:stretch/>
        </p:blipFill>
        <p:spPr>
          <a:xfrm>
            <a:off x="9119929" y="4912679"/>
            <a:ext cx="2047764" cy="1866275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641" y="5725570"/>
            <a:ext cx="3323809" cy="1123810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3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44827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/>
              <a:t>数组元素操作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31704" y="1421569"/>
            <a:ext cx="3564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的增加元素：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90286"/>
              </p:ext>
            </p:extLst>
          </p:nvPr>
        </p:nvGraphicFramePr>
        <p:xfrm>
          <a:off x="4007768" y="2191799"/>
          <a:ext cx="5292588" cy="883548"/>
        </p:xfrm>
        <a:graphic>
          <a:graphicData uri="http://schemas.openxmlformats.org/drawingml/2006/table">
            <a:tbl>
              <a:tblPr/>
              <a:tblGrid>
                <a:gridCol w="28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28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numpy.append()</a:t>
                      </a:r>
                    </a:p>
                  </a:txBody>
                  <a:tcPr marL="68487" marR="68487" marT="68487" marB="68487" anchor="ctr">
                    <a:lnL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数组追加元素</a:t>
                      </a:r>
                    </a:p>
                  </a:txBody>
                  <a:tcPr marL="68487" marR="68487" marT="68487" marB="68487" anchor="ctr">
                    <a:lnL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28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numpy.insert()</a:t>
                      </a:r>
                    </a:p>
                  </a:txBody>
                  <a:tcPr marL="68487" marR="68487" marT="68487" marB="68487" anchor="ctr">
                    <a:lnL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数组插入元素</a:t>
                      </a:r>
                    </a:p>
                  </a:txBody>
                  <a:tcPr marL="68487" marR="68487" marT="68487" marB="68487" anchor="ctr">
                    <a:lnL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431704" y="3319225"/>
            <a:ext cx="6156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400" b="1" dirty="0"/>
              <a:t>删除元素： </a:t>
            </a:r>
            <a:r>
              <a:rPr lang="en-US" altLang="zh-CN" sz="2400" b="1" dirty="0"/>
              <a:t>np.</a:t>
            </a:r>
            <a:r>
              <a:rPr lang="zh-CN" altLang="en-US" sz="2400" b="1" dirty="0"/>
              <a:t>delete()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31704" y="4155468"/>
            <a:ext cx="7704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400" b="1" dirty="0"/>
              <a:t>元素修改：直接给元素赋值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numpy.put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/>
              <a:t>函数将指定的值放入数组的指定位置</a:t>
            </a:r>
          </a:p>
        </p:txBody>
      </p:sp>
    </p:spTree>
    <p:extLst>
      <p:ext uri="{BB962C8B-B14F-4D97-AF65-F5344CB8AC3E}">
        <p14:creationId xmlns:p14="http://schemas.microsoft.com/office/powerpoint/2010/main" val="402603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44827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/>
              <a:t>数组元素操作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31704" y="1419164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的增加元素：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numpy.append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numpy.insert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3899756" y="1916833"/>
            <a:ext cx="7272808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# 创建数组a</a:t>
            </a:r>
          </a:p>
          <a:p>
            <a:r>
              <a:rPr lang="zh-CN" altLang="en-US" sz="2000" b="1" dirty="0"/>
              <a:t>a = np.arange(1,7).reshape(2,3)</a:t>
            </a:r>
          </a:p>
          <a:p>
            <a:r>
              <a:rPr lang="zh-CN" altLang="en-US" sz="2000" b="1" dirty="0"/>
              <a:t>b = np.arange(7,10).reshape(1,3) # a,b维度相同才能追加</a:t>
            </a:r>
          </a:p>
          <a:p>
            <a:r>
              <a:rPr lang="zh-CN" altLang="en-US" sz="2000" b="1" dirty="0"/>
              <a:t>  </a:t>
            </a:r>
          </a:p>
          <a:p>
            <a:r>
              <a:rPr lang="zh-CN" altLang="en-US" sz="2000" b="1" dirty="0"/>
              <a:t># 将数组b追加到数组a后</a:t>
            </a:r>
          </a:p>
          <a:p>
            <a:r>
              <a:rPr lang="zh-CN" altLang="en-US" sz="2000" b="1" dirty="0"/>
              <a:t>c = np.append(a, values=b) # 不指定axis时</a:t>
            </a:r>
          </a:p>
          <a:p>
            <a:r>
              <a:rPr lang="zh-CN" altLang="en-US" sz="2000" b="1" dirty="0"/>
              <a:t>d = np.append(a, values=b, axis=0)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22" y="4205992"/>
            <a:ext cx="3657143" cy="230476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82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44827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/>
              <a:t>数组元素操作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3889952" y="1952836"/>
            <a:ext cx="4680520" cy="1323439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a = </a:t>
            </a:r>
            <a:r>
              <a:rPr lang="en-US" altLang="zh-CN" sz="2000" b="1" dirty="0" err="1"/>
              <a:t>np.arange</a:t>
            </a:r>
            <a:r>
              <a:rPr lang="en-US" altLang="zh-CN" sz="2000" b="1" dirty="0"/>
              <a:t>(1,7).reshape(2,3)</a:t>
            </a:r>
          </a:p>
          <a:p>
            <a:r>
              <a:rPr lang="en-US" altLang="zh-CN" sz="2000" b="1" dirty="0"/>
              <a:t>b = </a:t>
            </a:r>
            <a:r>
              <a:rPr lang="en-US" altLang="zh-CN" sz="2000" b="1" dirty="0" err="1"/>
              <a:t>np.ones</a:t>
            </a:r>
            <a:r>
              <a:rPr lang="en-US" altLang="zh-CN" sz="2000" b="1" dirty="0"/>
              <a:t>(shape=(2,1))</a:t>
            </a:r>
          </a:p>
          <a:p>
            <a:r>
              <a:rPr lang="en-US" altLang="zh-CN" sz="2000" b="1" dirty="0"/>
              <a:t>c=</a:t>
            </a:r>
            <a:r>
              <a:rPr lang="en-US" altLang="zh-CN" sz="2000" b="1" dirty="0" err="1"/>
              <a:t>np.insert</a:t>
            </a:r>
            <a:r>
              <a:rPr lang="en-US" altLang="zh-CN" sz="2000" b="1" dirty="0"/>
              <a:t>(a, 2, b, axis=0)</a:t>
            </a:r>
          </a:p>
          <a:p>
            <a:r>
              <a:rPr lang="en-US" altLang="zh-CN" sz="2000" b="1" dirty="0"/>
              <a:t>d=</a:t>
            </a:r>
            <a:r>
              <a:rPr lang="en-US" altLang="zh-CN" sz="2000" b="1" dirty="0" err="1"/>
              <a:t>np.insert</a:t>
            </a:r>
            <a:r>
              <a:rPr lang="en-US" altLang="zh-CN" sz="2000" b="1" dirty="0"/>
              <a:t>(a, 2, b, axis=1)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477" y="1988840"/>
            <a:ext cx="2638095" cy="2809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431704" y="1419164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的增加元素：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numpy.append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numpy.insert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84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448272" cy="461665"/>
          </a:xfrm>
          <a:prstGeom prst="rect">
            <a:avLst/>
          </a:prstGeom>
          <a:solidFill>
            <a:srgbClr val="99FF66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/>
              <a:t>数组元素操作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431704" y="1427956"/>
            <a:ext cx="6156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400" b="1" dirty="0"/>
              <a:t>删除元素： </a:t>
            </a:r>
            <a:r>
              <a:rPr lang="en-US" altLang="zh-CN" sz="2400" b="1" dirty="0"/>
              <a:t>np.</a:t>
            </a:r>
            <a:r>
              <a:rPr lang="zh-CN" altLang="en-US" sz="2400" b="1" dirty="0"/>
              <a:t>delete(</a:t>
            </a:r>
            <a:r>
              <a:rPr lang="zh-CN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arr, 2</a:t>
            </a:r>
            <a:r>
              <a:rPr lang="zh-CN" altLang="zh-CN" sz="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b="1" dirty="0"/>
              <a:t>)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67708" y="3248981"/>
            <a:ext cx="76688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400" b="1" dirty="0"/>
              <a:t>元素修改：直接给元素赋值</a:t>
            </a:r>
            <a:endParaRPr lang="en-US" altLang="zh-CN" sz="2400" b="1" dirty="0"/>
          </a:p>
          <a:p>
            <a:r>
              <a:rPr lang="en-US" altLang="zh-CN" sz="2400" b="1" dirty="0"/>
              <a:t>     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numpy.put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/>
              <a:t>函数将指定的值放入数组的指定位置</a:t>
            </a:r>
          </a:p>
        </p:txBody>
      </p:sp>
      <p:sp>
        <p:nvSpPr>
          <p:cNvPr id="8" name="矩形 7"/>
          <p:cNvSpPr/>
          <p:nvPr/>
        </p:nvSpPr>
        <p:spPr>
          <a:xfrm>
            <a:off x="3890878" y="1952836"/>
            <a:ext cx="4248472" cy="1015663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a = </a:t>
            </a:r>
            <a:r>
              <a:rPr lang="en-US" altLang="zh-CN" sz="2000" b="1" dirty="0" err="1"/>
              <a:t>np.arange</a:t>
            </a:r>
            <a:r>
              <a:rPr lang="en-US" altLang="zh-CN" sz="2000" b="1" dirty="0"/>
              <a:t>(1,7).reshape(2,3)</a:t>
            </a:r>
          </a:p>
          <a:p>
            <a:r>
              <a:rPr lang="en-US" altLang="zh-CN" sz="2000" b="1" dirty="0"/>
              <a:t>a</a:t>
            </a:r>
          </a:p>
          <a:p>
            <a:r>
              <a:rPr lang="en-US" altLang="zh-CN" sz="2000" b="1" dirty="0" err="1"/>
              <a:t>np.delete</a:t>
            </a:r>
            <a:r>
              <a:rPr lang="en-US" altLang="zh-CN" sz="2000" b="1" dirty="0"/>
              <a:t>(a, 2, axis=1)</a:t>
            </a:r>
            <a:endParaRPr lang="zh-CN" altLang="en-US" sz="2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28" y="1866220"/>
            <a:ext cx="2000000" cy="1209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3971764" y="4157790"/>
            <a:ext cx="4176464" cy="1323439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000" b="1" dirty="0"/>
              <a:t>a = np.arange(1,7).reshape(2,3)</a:t>
            </a:r>
          </a:p>
          <a:p>
            <a:r>
              <a:rPr lang="pt-BR" altLang="zh-CN" sz="2000" b="1" dirty="0"/>
              <a:t>a</a:t>
            </a:r>
          </a:p>
          <a:p>
            <a:r>
              <a:rPr lang="pt-BR" altLang="zh-CN" sz="2000" b="1" dirty="0"/>
              <a:t>a[0, 1] = 100</a:t>
            </a:r>
          </a:p>
          <a:p>
            <a:r>
              <a:rPr lang="pt-BR" altLang="zh-CN" sz="2000" b="1" dirty="0"/>
              <a:t>a</a:t>
            </a:r>
            <a:endParaRPr lang="zh-CN" altLang="en-US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228" y="4187470"/>
            <a:ext cx="2590476" cy="1238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3971764" y="5509437"/>
            <a:ext cx="4176464" cy="1015663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000" b="1" dirty="0"/>
              <a:t>arr = np.array([1, 2, 3, 4, 5])</a:t>
            </a:r>
          </a:p>
          <a:p>
            <a:r>
              <a:rPr lang="pt-BR" altLang="zh-CN" sz="2000" b="1" dirty="0"/>
              <a:t>np.put(arr, [1, 3], [10, 20])</a:t>
            </a:r>
          </a:p>
          <a:p>
            <a:r>
              <a:rPr lang="pt-BR" altLang="zh-CN" sz="2000" b="1" dirty="0"/>
              <a:t>print(arr)  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8164580" y="5520894"/>
            <a:ext cx="2564396" cy="400110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/>
              <a:t>输出：</a:t>
            </a:r>
            <a:r>
              <a:rPr lang="en-US" altLang="zh-CN" sz="2000"/>
              <a:t>[1 10 3 20 5]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40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96244" cy="461665"/>
          </a:xfrm>
          <a:prstGeom prst="rect">
            <a:avLst/>
          </a:prstGeom>
          <a:solidFill>
            <a:srgbClr val="CCCC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数组的排序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3485944" y="1412776"/>
            <a:ext cx="7704856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Numpy数组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排序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的三个方法：</a:t>
            </a:r>
          </a:p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numpy.sort：返回排序后数组的拷贝</a:t>
            </a:r>
          </a:p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array.sort：返回的是排序数组而不是返回拷贝</a:t>
            </a:r>
          </a:p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numpy.argsort：间接排序，返回的是排序后的数字索引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sorted(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0688" y="3431252"/>
            <a:ext cx="4973808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np.array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([3,2,4,5,9,7,1,8,6])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arr2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arr.copy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</a:p>
        </p:txBody>
      </p:sp>
      <p:sp>
        <p:nvSpPr>
          <p:cNvPr id="6" name="矩形 5"/>
          <p:cNvSpPr/>
          <p:nvPr/>
        </p:nvSpPr>
        <p:spPr>
          <a:xfrm>
            <a:off x="3480688" y="4221088"/>
            <a:ext cx="202148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np.sort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0778" y="5013176"/>
            <a:ext cx="2021480" cy="707886"/>
          </a:xfrm>
          <a:prstGeom prst="rect">
            <a:avLst/>
          </a:prstGeom>
          <a:solidFill>
            <a:srgbClr val="99FF66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arr2.sort()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arr2</a:t>
            </a:r>
          </a:p>
        </p:txBody>
      </p:sp>
      <p:sp>
        <p:nvSpPr>
          <p:cNvPr id="8" name="矩形 7"/>
          <p:cNvSpPr/>
          <p:nvPr/>
        </p:nvSpPr>
        <p:spPr>
          <a:xfrm>
            <a:off x="3467708" y="5778190"/>
            <a:ext cx="2021480" cy="707886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np.argsort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77" y="4257093"/>
            <a:ext cx="3276190" cy="65714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10" y="5143712"/>
            <a:ext cx="3257143" cy="40952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778" y="5805264"/>
            <a:ext cx="4485714" cy="68571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799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41226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数组的遍历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503712" y="1326002"/>
            <a:ext cx="7560840" cy="1776384"/>
          </a:xfrm>
          <a:prstGeom prst="rect">
            <a:avLst/>
          </a:prstGeom>
          <a:noFill/>
          <a:ln>
            <a:solidFill>
              <a:srgbClr val="0070C0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遍历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NumPy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数组的所有元素，可以使用的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循环。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内置</a:t>
            </a:r>
            <a:r>
              <a:rPr lang="en-US" altLang="zh-CN" sz="2400" b="1" dirty="0"/>
              <a:t>for</a:t>
            </a:r>
            <a:r>
              <a:rPr lang="zh-CN" altLang="en-US" sz="2400" b="1" dirty="0"/>
              <a:t>循环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flat</a:t>
            </a:r>
            <a:r>
              <a:rPr lang="zh-CN" altLang="en-US" sz="2400" b="1" dirty="0"/>
              <a:t>迭代器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nditer</a:t>
            </a:r>
            <a:r>
              <a:rPr lang="zh-CN" altLang="en-US" sz="2400" b="1" dirty="0"/>
              <a:t>迭代器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27451" y="3123545"/>
            <a:ext cx="4251119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arr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np.arange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(12).reshape(3,4)</a:t>
            </a:r>
            <a:endParaRPr lang="zh-CN" altLang="en-US" sz="2000" b="1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43662" y="3585210"/>
            <a:ext cx="210802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arr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000" b="1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513796" y="4341294"/>
            <a:ext cx="2461926" cy="707886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arr.flat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000" b="1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497410" y="5073568"/>
            <a:ext cx="5214616" cy="707886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np.nditer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arr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order=“C”): #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优先行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06" y="2766162"/>
            <a:ext cx="2409524" cy="81904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867" y="3693243"/>
            <a:ext cx="1428571" cy="72381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t="2185" b="1322"/>
          <a:stretch/>
        </p:blipFill>
        <p:spPr>
          <a:xfrm>
            <a:off x="8735567" y="3674368"/>
            <a:ext cx="628571" cy="262829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1447" y="3674343"/>
            <a:ext cx="619048" cy="264761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0842" y="3679104"/>
            <a:ext cx="542857" cy="263809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497410" y="5817458"/>
            <a:ext cx="5214616" cy="707886"/>
          </a:xfrm>
          <a:prstGeom prst="rect">
            <a:avLst/>
          </a:prstGeom>
          <a:solidFill>
            <a:srgbClr val="99FF66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np.nditer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arr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order=“F”): #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优先列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628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367808" y="188640"/>
            <a:ext cx="417125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矩阵操作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999656" y="872717"/>
            <a:ext cx="40684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包括：</a:t>
            </a:r>
            <a:r>
              <a:rPr lang="zh-CN" altLang="en-US" sz="2400" b="1" dirty="0"/>
              <a:t>矩阵转置与矩阵乘法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90821"/>
              </p:ext>
            </p:extLst>
          </p:nvPr>
        </p:nvGraphicFramePr>
        <p:xfrm>
          <a:off x="3323692" y="1479270"/>
          <a:ext cx="8028892" cy="376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1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2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方   法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2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说   明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2200" b="1" i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altLang="zh-CN" sz="2200" b="1" i="0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.swapaxes</a:t>
                      </a:r>
                      <a:r>
                        <a:rPr lang="en-US" altLang="zh-CN" sz="22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(ax1, ax2)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2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将数组</a:t>
                      </a:r>
                      <a:r>
                        <a:rPr lang="en-US" altLang="zh-CN" sz="22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200" b="1" i="0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个维度中两个维度进行调换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22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x.T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 </a:t>
                      </a:r>
                      <a:r>
                        <a:rPr lang="en-US" altLang="zh-CN" sz="22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x.H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适用于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矩阵的调换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sz="22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x.Transpose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适用于一次交换多个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np.multiply</a:t>
                      </a: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 y),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x*y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两个矩阵中对应元素乘积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91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x.dot(y)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s-E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np.dot(x, y)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lang="es-E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y.dot(x)</a:t>
                      </a: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 </a:t>
                      </a:r>
                      <a:r>
                        <a:rPr lang="es-ES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np.dot(y, x)</a:t>
                      </a:r>
                      <a:r>
                        <a:rPr lang="zh-CN" altLang="zh-CN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2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两个矩阵转换后乘积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39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367808" y="188640"/>
            <a:ext cx="417125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矩阵操作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305586" y="872717"/>
            <a:ext cx="702078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逐元乘法：是两个矩阵中对应元素相乘。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9224" y="1350946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np.multiply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430823" y="2109035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132161" y="2124077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乘号 10"/>
          <p:cNvSpPr/>
          <p:nvPr/>
        </p:nvSpPr>
        <p:spPr bwMode="auto">
          <a:xfrm>
            <a:off x="5695959" y="2190739"/>
            <a:ext cx="576064" cy="614124"/>
          </a:xfrm>
          <a:prstGeom prst="mathMultiply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2" name="等于号 11"/>
          <p:cNvSpPr/>
          <p:nvPr/>
        </p:nvSpPr>
        <p:spPr bwMode="auto">
          <a:xfrm>
            <a:off x="8004695" y="2254022"/>
            <a:ext cx="597483" cy="506762"/>
          </a:xfrm>
          <a:prstGeom prst="mathEqual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3" name="减号 12"/>
          <p:cNvSpPr/>
          <p:nvPr/>
        </p:nvSpPr>
        <p:spPr bwMode="auto">
          <a:xfrm rot="5400000">
            <a:off x="3511689" y="2305404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4" name="减号 13"/>
          <p:cNvSpPr/>
          <p:nvPr/>
        </p:nvSpPr>
        <p:spPr bwMode="auto">
          <a:xfrm rot="5400000">
            <a:off x="4972608" y="2314685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5" name="减号 14"/>
          <p:cNvSpPr/>
          <p:nvPr/>
        </p:nvSpPr>
        <p:spPr bwMode="auto">
          <a:xfrm rot="5400000">
            <a:off x="5806146" y="2305404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6" name="减号 15"/>
          <p:cNvSpPr/>
          <p:nvPr/>
        </p:nvSpPr>
        <p:spPr bwMode="auto">
          <a:xfrm rot="5400000">
            <a:off x="7267065" y="2314685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8890207" y="2142612"/>
          <a:ext cx="13822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减号 17"/>
          <p:cNvSpPr/>
          <p:nvPr/>
        </p:nvSpPr>
        <p:spPr bwMode="auto">
          <a:xfrm rot="5400000">
            <a:off x="8245123" y="2338981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0" name="减号 19"/>
          <p:cNvSpPr/>
          <p:nvPr/>
        </p:nvSpPr>
        <p:spPr bwMode="auto">
          <a:xfrm rot="5400000">
            <a:off x="9803796" y="2348262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513477" y="2067797"/>
            <a:ext cx="528937" cy="45383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4850344" y="1829295"/>
            <a:ext cx="521234" cy="22099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H="1" flipV="1">
            <a:off x="5371581" y="1822719"/>
            <a:ext cx="3838243" cy="35534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H="1" flipV="1">
            <a:off x="9209824" y="1851767"/>
            <a:ext cx="260617" cy="226504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6778802" y="2050285"/>
            <a:ext cx="528937" cy="45383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261373" y="2085652"/>
            <a:ext cx="528937" cy="45383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 flipH="1">
            <a:off x="7004151" y="1829295"/>
            <a:ext cx="521234" cy="22099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7238479" y="1487622"/>
          <a:ext cx="5540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291960" imgH="164880" progId="Equation.DSMT4">
                  <p:embed/>
                </p:oleObj>
              </mc:Choice>
              <mc:Fallback>
                <p:oleObj name="Equation" r:id="rId5" imgW="291960" imgH="1648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8479" y="1487622"/>
                        <a:ext cx="554037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9036445" y="4588509"/>
          <a:ext cx="10081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6817815" y="4387325"/>
          <a:ext cx="8504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文本框 3"/>
          <p:cNvSpPr txBox="1">
            <a:spLocks noChangeArrowheads="1"/>
          </p:cNvSpPr>
          <p:nvPr/>
        </p:nvSpPr>
        <p:spPr bwMode="auto">
          <a:xfrm>
            <a:off x="3377597" y="3068961"/>
            <a:ext cx="16219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点积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19223" y="3490250"/>
            <a:ext cx="1459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np.dot(a, b)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4330998" y="4586776"/>
          <a:ext cx="1304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等于号 33"/>
          <p:cNvSpPr/>
          <p:nvPr/>
        </p:nvSpPr>
        <p:spPr bwMode="auto">
          <a:xfrm>
            <a:off x="8100344" y="4716721"/>
            <a:ext cx="597483" cy="506762"/>
          </a:xfrm>
          <a:prstGeom prst="mathEqual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5" name="减号 34"/>
          <p:cNvSpPr/>
          <p:nvPr/>
        </p:nvSpPr>
        <p:spPr bwMode="auto">
          <a:xfrm rot="5400000">
            <a:off x="3657927" y="4768103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6" name="减号 35"/>
          <p:cNvSpPr/>
          <p:nvPr/>
        </p:nvSpPr>
        <p:spPr bwMode="auto">
          <a:xfrm rot="5400000">
            <a:off x="5171445" y="4777384"/>
            <a:ext cx="1094658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7" name="减号 36"/>
          <p:cNvSpPr/>
          <p:nvPr/>
        </p:nvSpPr>
        <p:spPr bwMode="auto">
          <a:xfrm rot="5400000">
            <a:off x="5908456" y="4724315"/>
            <a:ext cx="1566534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8" name="减号 37"/>
          <p:cNvSpPr/>
          <p:nvPr/>
        </p:nvSpPr>
        <p:spPr bwMode="auto">
          <a:xfrm rot="5400000">
            <a:off x="7022391" y="4733595"/>
            <a:ext cx="1566535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9" name="减号 38"/>
          <p:cNvSpPr/>
          <p:nvPr/>
        </p:nvSpPr>
        <p:spPr bwMode="auto">
          <a:xfrm rot="5400000">
            <a:off x="8312844" y="4742395"/>
            <a:ext cx="1217872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0" name="减号 39"/>
          <p:cNvSpPr/>
          <p:nvPr/>
        </p:nvSpPr>
        <p:spPr bwMode="auto">
          <a:xfrm rot="5400000">
            <a:off x="9562168" y="4749355"/>
            <a:ext cx="1217874" cy="346734"/>
          </a:xfrm>
          <a:prstGeom prst="mathMinus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247916" y="4530496"/>
            <a:ext cx="1503245" cy="45383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H="1">
            <a:off x="5049181" y="4078982"/>
            <a:ext cx="415818" cy="434002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H="1" flipV="1">
            <a:off x="5471070" y="4078985"/>
            <a:ext cx="3516364" cy="725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6" idx="0"/>
          </p:cNvCxnSpPr>
          <p:nvPr/>
        </p:nvCxnSpPr>
        <p:spPr bwMode="auto">
          <a:xfrm flipH="1" flipV="1">
            <a:off x="8987437" y="4079710"/>
            <a:ext cx="264469" cy="450789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6769574" y="4314056"/>
            <a:ext cx="468487" cy="1217603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987437" y="4530496"/>
            <a:ext cx="528937" cy="45383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 flipH="1">
            <a:off x="6984579" y="4081321"/>
            <a:ext cx="175392" cy="23246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对象 47"/>
          <p:cNvGraphicFramePr>
            <a:graphicFrameLocks noChangeAspect="1"/>
          </p:cNvGraphicFramePr>
          <p:nvPr>
            <p:extLst/>
          </p:nvPr>
        </p:nvGraphicFramePr>
        <p:xfrm>
          <a:off x="6118974" y="3717032"/>
          <a:ext cx="25765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7" imgW="1358640" imgH="190440" progId="Equation.DSMT4">
                  <p:embed/>
                </p:oleObj>
              </mc:Choice>
              <mc:Fallback>
                <p:oleObj name="Equation" r:id="rId7" imgW="1358640" imgH="190440" progId="Equation.DSMT4">
                  <p:embed/>
                  <p:pic>
                    <p:nvPicPr>
                      <p:cNvPr id="48" name="对象 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8974" y="3717032"/>
                        <a:ext cx="25765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4562606" y="5854943"/>
          <a:ext cx="5540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9" imgW="291960" imgH="164880" progId="Equation.DSMT4">
                  <p:embed/>
                </p:oleObj>
              </mc:Choice>
              <mc:Fallback>
                <p:oleObj name="Equation" r:id="rId9" imgW="291960" imgH="164880" progId="Equation.DSMT4">
                  <p:embed/>
                  <p:pic>
                    <p:nvPicPr>
                      <p:cNvPr id="49" name="对象 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62606" y="5854943"/>
                        <a:ext cx="554037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/>
          </p:nvPr>
        </p:nvGraphicFramePr>
        <p:xfrm>
          <a:off x="6836157" y="5882358"/>
          <a:ext cx="5540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1" imgW="291960" imgH="164880" progId="Equation.DSMT4">
                  <p:embed/>
                </p:oleObj>
              </mc:Choice>
              <mc:Fallback>
                <p:oleObj name="Equation" r:id="rId11" imgW="291960" imgH="16488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6157" y="5882358"/>
                        <a:ext cx="554037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9227446" y="5848643"/>
          <a:ext cx="5778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3" imgW="304560" imgH="152280" progId="Equation.DSMT4">
                  <p:embed/>
                </p:oleObj>
              </mc:Choice>
              <mc:Fallback>
                <p:oleObj name="Equation" r:id="rId13" imgW="304560" imgH="15228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27446" y="5848643"/>
                        <a:ext cx="57785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 bwMode="auto">
          <a:xfrm>
            <a:off x="5009244" y="6116872"/>
            <a:ext cx="0" cy="156445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>
            <a:off x="4999538" y="6258006"/>
            <a:ext cx="1960561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6960096" y="6116872"/>
            <a:ext cx="0" cy="156445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3738984" y="5805264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形状</a:t>
            </a: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4672324" y="5661248"/>
            <a:ext cx="0" cy="26343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4662618" y="5661248"/>
            <a:ext cx="4670763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V="1">
            <a:off x="9333378" y="5661248"/>
            <a:ext cx="2" cy="249928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7276594" y="6135508"/>
            <a:ext cx="0" cy="156445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7266888" y="6276642"/>
            <a:ext cx="2429515" cy="0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9696400" y="6111856"/>
            <a:ext cx="0" cy="156445"/>
          </a:xfrm>
          <a:prstGeom prst="lin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9050" cap="flat" cmpd="sng" algn="ctr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5626859" y="59246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</a:p>
        </p:txBody>
      </p:sp>
      <p:sp>
        <p:nvSpPr>
          <p:cNvPr id="63" name="流程图: 联系 62"/>
          <p:cNvSpPr/>
          <p:nvPr/>
        </p:nvSpPr>
        <p:spPr bwMode="auto">
          <a:xfrm>
            <a:off x="6083964" y="4809754"/>
            <a:ext cx="180020" cy="167011"/>
          </a:xfrm>
          <a:prstGeom prst="flowChartConnector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17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5" grpId="0" animBg="1"/>
      <p:bldP spid="26" grpId="0" animBg="1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55" grpId="0"/>
      <p:bldP spid="62" grpId="0"/>
      <p:bldP spid="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367808" y="188640"/>
            <a:ext cx="4171254" cy="491844"/>
          </a:xfrm>
          <a:prstGeom prst="roundRect">
            <a:avLst>
              <a:gd name="adj" fmla="val 27696"/>
            </a:avLst>
          </a:prstGeom>
          <a:solidFill>
            <a:srgbClr val="99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矩阵操作</a:t>
            </a:r>
          </a:p>
        </p:txBody>
      </p:sp>
      <p:sp>
        <p:nvSpPr>
          <p:cNvPr id="64" name="矩形 63"/>
          <p:cNvSpPr/>
          <p:nvPr/>
        </p:nvSpPr>
        <p:spPr>
          <a:xfrm>
            <a:off x="3395700" y="3483560"/>
            <a:ext cx="1764196" cy="255454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990033"/>
                </a:solidFill>
              </a:rPr>
              <a:t>'A1:'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  [1   2   3 ]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[4   4   5 ]  ]</a:t>
            </a:r>
          </a:p>
          <a:p>
            <a:r>
              <a:rPr lang="en-US" altLang="zh-CN" sz="1600" b="1" dirty="0">
                <a:solidFill>
                  <a:srgbClr val="990033"/>
                </a:solidFill>
              </a:rPr>
              <a:t>'A2:'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  [ 6   7   7 ]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[ 8   9  10]  ]</a:t>
            </a:r>
          </a:p>
          <a:p>
            <a:r>
              <a:rPr lang="en-US" altLang="zh-CN" sz="1600" b="1" dirty="0">
                <a:solidFill>
                  <a:srgbClr val="990033"/>
                </a:solidFill>
              </a:rPr>
              <a:t>'A3:'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  [ 6   8 ]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[ 7   9 ]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[ 7 10 ]  ]</a:t>
            </a:r>
            <a:endParaRPr lang="zh-CN" altLang="en-US" sz="1600" b="1" dirty="0"/>
          </a:p>
        </p:txBody>
      </p:sp>
      <p:sp>
        <p:nvSpPr>
          <p:cNvPr id="65" name="矩形 64"/>
          <p:cNvSpPr/>
          <p:nvPr/>
        </p:nvSpPr>
        <p:spPr>
          <a:xfrm>
            <a:off x="5267908" y="3481554"/>
            <a:ext cx="1703706" cy="1815882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990033"/>
                </a:solidFill>
              </a:rPr>
              <a:t>'A4:'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  [ 6   8 ]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[ 7   9 ]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[ 7 10 ]  ]</a:t>
            </a:r>
          </a:p>
          <a:p>
            <a:r>
              <a:rPr lang="en-US" altLang="zh-CN" sz="1600" b="1" dirty="0">
                <a:solidFill>
                  <a:srgbClr val="990033"/>
                </a:solidFill>
              </a:rPr>
              <a:t>'A5:'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  [ 41    56 ]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[ 87  118 ]  ]</a:t>
            </a:r>
            <a:endParaRPr lang="zh-CN" altLang="en-US" sz="1600" b="1" dirty="0"/>
          </a:p>
        </p:txBody>
      </p:sp>
      <p:sp>
        <p:nvSpPr>
          <p:cNvPr id="66" name="矩形 65"/>
          <p:cNvSpPr/>
          <p:nvPr/>
        </p:nvSpPr>
        <p:spPr>
          <a:xfrm>
            <a:off x="3395699" y="872716"/>
            <a:ext cx="7992889" cy="2585323"/>
          </a:xfrm>
          <a:prstGeom prst="rect">
            <a:avLst/>
          </a:prstGeom>
          <a:solidFill>
            <a:srgbClr val="FFFF00"/>
          </a:solidFill>
          <a:ln w="28575">
            <a:solidFill>
              <a:srgbClr val="00AA00"/>
            </a:solidFill>
          </a:ln>
        </p:spPr>
        <p:txBody>
          <a:bodyPr wrap="square" lIns="90000" rIns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A1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A2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A3 =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A4=A2.transpose()</a:t>
            </a:r>
          </a:p>
          <a:p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A5=A1.dot(A3)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"'</a:t>
            </a:r>
            <a:r>
              <a:rPr lang="en-US" altLang="zh-CN" sz="1800" b="1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np.multiply</a:t>
            </a:r>
            <a:r>
              <a:rPr lang="en-US" altLang="zh-CN" sz="18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(A1,A2):' \n"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np.multiply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(A1,A2))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"'</a:t>
            </a:r>
            <a:r>
              <a:rPr lang="en-US" altLang="zh-CN" sz="1800" b="1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np.multiply</a:t>
            </a:r>
            <a:r>
              <a:rPr lang="en-US" altLang="zh-CN" sz="18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(A3,A4):' \n"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np.multiply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(A3,A4))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"'A1.dot(A3):' \n"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,A1.dot(A3))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"'A3.dot(A5):'\n"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,A3.dot(A5))</a:t>
            </a:r>
            <a:endParaRPr lang="zh-CN" altLang="en-US" sz="1800" b="1" dirty="0"/>
          </a:p>
        </p:txBody>
      </p:sp>
      <p:sp>
        <p:nvSpPr>
          <p:cNvPr id="67" name="矩形 66"/>
          <p:cNvSpPr/>
          <p:nvPr/>
        </p:nvSpPr>
        <p:spPr>
          <a:xfrm>
            <a:off x="7068108" y="3481557"/>
            <a:ext cx="2353052" cy="206210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990033"/>
                </a:solidFill>
              </a:rPr>
              <a:t>'</a:t>
            </a:r>
            <a:r>
              <a:rPr lang="en-US" altLang="zh-CN" sz="1600" b="1" dirty="0" err="1">
                <a:solidFill>
                  <a:srgbClr val="990033"/>
                </a:solidFill>
              </a:rPr>
              <a:t>np.multiply</a:t>
            </a:r>
            <a:r>
              <a:rPr lang="en-US" altLang="zh-CN" sz="1600" b="1" dirty="0">
                <a:solidFill>
                  <a:srgbClr val="990033"/>
                </a:solidFill>
              </a:rPr>
              <a:t>(A1,A2):'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 [ 6   14   21]</a:t>
            </a:r>
          </a:p>
          <a:p>
            <a:r>
              <a:rPr lang="zh-CN" altLang="en-US" sz="1600" b="1" dirty="0"/>
              <a:t>   </a:t>
            </a:r>
            <a:r>
              <a:rPr lang="en-US" altLang="zh-CN" sz="1600" b="1" dirty="0"/>
              <a:t>[32  36   50] ]</a:t>
            </a:r>
          </a:p>
          <a:p>
            <a:endParaRPr lang="en-US" altLang="zh-CN" sz="1600" b="1" dirty="0"/>
          </a:p>
          <a:p>
            <a:r>
              <a:rPr lang="en-US" altLang="zh-CN" sz="1600" b="1" dirty="0">
                <a:solidFill>
                  <a:srgbClr val="990033"/>
                </a:solidFill>
              </a:rPr>
              <a:t>'</a:t>
            </a:r>
            <a:r>
              <a:rPr lang="en-US" altLang="zh-CN" sz="1600" b="1" dirty="0" err="1">
                <a:solidFill>
                  <a:srgbClr val="990033"/>
                </a:solidFill>
              </a:rPr>
              <a:t>np.multiply</a:t>
            </a:r>
            <a:r>
              <a:rPr lang="en-US" altLang="zh-CN" sz="1600" b="1" dirty="0">
                <a:solidFill>
                  <a:srgbClr val="990033"/>
                </a:solidFill>
              </a:rPr>
              <a:t>(A3,A4):'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 [ 36   64]</a:t>
            </a:r>
          </a:p>
          <a:p>
            <a:r>
              <a:rPr lang="zh-CN" altLang="en-US" sz="1600" b="1" dirty="0"/>
              <a:t>   </a:t>
            </a:r>
            <a:r>
              <a:rPr lang="en-US" altLang="zh-CN" sz="1600" b="1" dirty="0"/>
              <a:t>[ 49   81]</a:t>
            </a:r>
          </a:p>
          <a:p>
            <a:r>
              <a:rPr lang="zh-CN" altLang="en-US" sz="1600" b="1" dirty="0"/>
              <a:t>   </a:t>
            </a:r>
            <a:r>
              <a:rPr lang="en-US" altLang="zh-CN" sz="1600" b="1" dirty="0"/>
              <a:t>[ 49 100] ]</a:t>
            </a:r>
          </a:p>
        </p:txBody>
      </p:sp>
      <p:sp>
        <p:nvSpPr>
          <p:cNvPr id="68" name="矩形 67"/>
          <p:cNvSpPr/>
          <p:nvPr/>
        </p:nvSpPr>
        <p:spPr>
          <a:xfrm>
            <a:off x="9540501" y="3481555"/>
            <a:ext cx="1848087" cy="206210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990033"/>
                </a:solidFill>
              </a:rPr>
              <a:t>'A1.dot(A3):' </a:t>
            </a:r>
          </a:p>
          <a:p>
            <a:r>
              <a:rPr lang="zh-CN" altLang="en-US" sz="1600" b="1" dirty="0"/>
              <a:t> </a:t>
            </a:r>
            <a:r>
              <a:rPr lang="en-US" altLang="zh-CN" sz="1600" b="1" dirty="0"/>
              <a:t>[[ 41   56]</a:t>
            </a:r>
          </a:p>
          <a:p>
            <a:r>
              <a:rPr lang="zh-CN" altLang="en-US" sz="1600" b="1" dirty="0"/>
              <a:t>  </a:t>
            </a:r>
            <a:r>
              <a:rPr lang="en-US" altLang="zh-CN" sz="1600" b="1" dirty="0"/>
              <a:t>[ 87 118] ]</a:t>
            </a:r>
          </a:p>
          <a:p>
            <a:endParaRPr lang="en-US" altLang="zh-CN" sz="1600" b="1" dirty="0"/>
          </a:p>
          <a:p>
            <a:r>
              <a:rPr lang="en-US" altLang="zh-CN" sz="1600" b="1" dirty="0">
                <a:solidFill>
                  <a:srgbClr val="990033"/>
                </a:solidFill>
              </a:rPr>
              <a:t>'A3.dot(A5):'</a:t>
            </a:r>
          </a:p>
          <a:p>
            <a:r>
              <a:rPr lang="en-US" altLang="zh-CN" sz="1600" b="1" dirty="0"/>
              <a:t> [ [ 942  1280 ]</a:t>
            </a:r>
          </a:p>
          <a:p>
            <a:r>
              <a:rPr lang="en-US" altLang="zh-CN" sz="1600" b="1" dirty="0"/>
              <a:t>   [1070 1454 ]</a:t>
            </a:r>
          </a:p>
          <a:p>
            <a:r>
              <a:rPr lang="en-US" altLang="zh-CN" sz="1600" b="1" dirty="0"/>
              <a:t>   [1157 1572 ] ]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184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5860" y="6452968"/>
            <a:ext cx="3636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https://www.osgeo.cn/python-tutorial/numpy.html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3467708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5860" y="6309321"/>
            <a:ext cx="3636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https://bbs.huaweicloud.com/blogs/408885</a:t>
            </a:r>
            <a:endParaRPr lang="zh-CN" altLang="en-US" sz="1200" dirty="0"/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999656" y="2276873"/>
            <a:ext cx="7272808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( Numerical Python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的缩写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是一个开源的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科学计算库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包含很多实用的数学函数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涵盖</a:t>
            </a:r>
            <a:r>
              <a:rPr lang="zh-CN" altLang="en-US" sz="2400" dirty="0">
                <a:solidFill>
                  <a:srgbClr val="FF0000"/>
                </a:solidFill>
              </a:rPr>
              <a:t>线性代数运算、傅里叶变换和随机数生成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等功能。 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5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允许用户进行快速的交互式原型设计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可以很自然地使用数组和矩阵。      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963653" y="1083049"/>
            <a:ext cx="7236805" cy="88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   科学计算即是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数值计算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，是指应用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处理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科学研究和工程技术中所遇到的数值计算。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5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4439816" y="1221931"/>
            <a:ext cx="284431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常用的统计运算</a:t>
            </a: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4439816" y="2962823"/>
            <a:ext cx="550861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二维数组与单行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列的运算</a:t>
            </a:r>
          </a:p>
        </p:txBody>
      </p:sp>
      <p:sp>
        <p:nvSpPr>
          <p:cNvPr id="24" name="文本框 3"/>
          <p:cNvSpPr txBox="1">
            <a:spLocks noChangeArrowheads="1"/>
          </p:cNvSpPr>
          <p:nvPr/>
        </p:nvSpPr>
        <p:spPr bwMode="auto">
          <a:xfrm>
            <a:off x="4439816" y="3543400"/>
            <a:ext cx="550861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绝对值、三角函数、指数、对数运算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4439816" y="4119464"/>
            <a:ext cx="381642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比较运算和掩码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426868" y="2386759"/>
            <a:ext cx="536459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数组与单个数值的运算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439816" y="1797015"/>
            <a:ext cx="423552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数组之间的代数与逻辑运算</a:t>
            </a:r>
          </a:p>
        </p:txBody>
      </p:sp>
    </p:spTree>
    <p:extLst>
      <p:ext uri="{BB962C8B-B14F-4D97-AF65-F5344CB8AC3E}">
        <p14:creationId xmlns:p14="http://schemas.microsoft.com/office/powerpoint/2010/main" val="171191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151784" y="188640"/>
            <a:ext cx="460330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常用的统计方法</a:t>
            </a:r>
            <a:endParaRPr lang="zh-CN" altLang="en-US" sz="28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02393"/>
              </p:ext>
            </p:extLst>
          </p:nvPr>
        </p:nvGraphicFramePr>
        <p:xfrm>
          <a:off x="3714684" y="764704"/>
          <a:ext cx="738082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i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edian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按指定轴返回数组元素的中值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按指定轴返回数组元素的标准差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方差的算术平方根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ptp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用于计算数组元素中最值之差值，也就是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最大值 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最小值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altLang="zh-CN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计算所有元素的乘积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计算数组相邻元素之间的差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36295"/>
              </p:ext>
            </p:extLst>
          </p:nvPr>
        </p:nvGraphicFramePr>
        <p:xfrm>
          <a:off x="3714684" y="4846261"/>
          <a:ext cx="73808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计算各元素的平方根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64772"/>
              </p:ext>
            </p:extLst>
          </p:nvPr>
        </p:nvGraphicFramePr>
        <p:xfrm>
          <a:off x="3714684" y="5222919"/>
          <a:ext cx="73808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argmin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按指定轴返回数组中最小元素的对应索引构成的数组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98337"/>
              </p:ext>
            </p:extLst>
          </p:nvPr>
        </p:nvGraphicFramePr>
        <p:xfrm>
          <a:off x="3714684" y="5595597"/>
          <a:ext cx="73808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argmax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按指定轴返回数组中最大元素的对应索引构成的数组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04971"/>
              </p:ext>
            </p:extLst>
          </p:nvPr>
        </p:nvGraphicFramePr>
        <p:xfrm>
          <a:off x="3714684" y="5959547"/>
          <a:ext cx="73808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cumsum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按指定轴返回数组元素的累积的和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40"/>
              </p:ext>
            </p:extLst>
          </p:nvPr>
        </p:nvGraphicFramePr>
        <p:xfrm>
          <a:off x="3714684" y="6341953"/>
          <a:ext cx="73808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cumprod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按指定轴返回数组元素的累积的积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89653"/>
              </p:ext>
            </p:extLst>
          </p:nvPr>
        </p:nvGraphicFramePr>
        <p:xfrm>
          <a:off x="3719736" y="4473116"/>
          <a:ext cx="73808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方差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843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1369" y="1340769"/>
            <a:ext cx="6902971" cy="3582519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A6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).reshape(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"'A6.sum():'"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,A6.sum())</a:t>
            </a:r>
          </a:p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"'A6.sum(axis=0):'"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A6.sum(axis=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"'A6.sum(axis=1):'"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A6.sum(axis=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"'A6.max(axis=0):'"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A6.max(axis=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"'A6.max(axis=1):'"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A6.max(axis=</a:t>
            </a:r>
            <a:r>
              <a:rPr lang="en-US" altLang="zh-CN" sz="1800" i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"'A6.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cumsum(axis=0):'\n"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A6.cumsum(axis=</a:t>
            </a:r>
            <a:r>
              <a:rPr lang="en-US" altLang="zh-CN" sz="18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"'A6.</a:t>
            </a:r>
            <a:r>
              <a:rPr lang="en-US" altLang="zh-CN" sz="18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cumsum(axis=1):'\n"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A6.cumsum(axis=</a:t>
            </a:r>
            <a:r>
              <a:rPr lang="en-US" altLang="zh-CN" sz="18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3621368" y="4988905"/>
            <a:ext cx="2025868" cy="144655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'A6:' 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[ [ 0   1    2 ]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</a:t>
            </a:r>
            <a:r>
              <a:rPr lang="en-US" altLang="zh-CN" sz="1600" dirty="0"/>
              <a:t>[ 3   4    5 ]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</a:t>
            </a:r>
            <a:r>
              <a:rPr lang="en-US" altLang="zh-CN" sz="1600" dirty="0"/>
              <a:t>[ 6   7    8 ]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</a:t>
            </a:r>
            <a:r>
              <a:rPr lang="en-US" altLang="zh-CN" sz="1600" dirty="0"/>
              <a:t>[ 9  10  11] ]</a:t>
            </a:r>
          </a:p>
        </p:txBody>
      </p:sp>
      <p:sp>
        <p:nvSpPr>
          <p:cNvPr id="11" name="矩形 10"/>
          <p:cNvSpPr/>
          <p:nvPr/>
        </p:nvSpPr>
        <p:spPr>
          <a:xfrm>
            <a:off x="5664596" y="4986431"/>
            <a:ext cx="2421269" cy="144655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'A6.cumsum(axis=0):'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[  [ 0    1    2  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[ 3    5    7  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[ 9   12  15 ]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[18  22  26 ]  ]</a:t>
            </a:r>
          </a:p>
        </p:txBody>
      </p:sp>
      <p:sp>
        <p:nvSpPr>
          <p:cNvPr id="12" name="矩形 11"/>
          <p:cNvSpPr/>
          <p:nvPr/>
        </p:nvSpPr>
        <p:spPr>
          <a:xfrm>
            <a:off x="9067078" y="2123562"/>
            <a:ext cx="1457415" cy="369332"/>
          </a:xfrm>
          <a:prstGeom prst="rect">
            <a:avLst/>
          </a:prstGeom>
          <a:solidFill>
            <a:srgbClr val="FFCCFF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66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67075" y="2530391"/>
            <a:ext cx="1457264" cy="349702"/>
          </a:xfrm>
          <a:prstGeom prst="rect">
            <a:avLst/>
          </a:prstGeom>
          <a:solidFill>
            <a:srgbClr val="FFCCFF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[18 22  26]</a:t>
            </a:r>
          </a:p>
        </p:txBody>
      </p:sp>
      <p:sp>
        <p:nvSpPr>
          <p:cNvPr id="14" name="矩形 13"/>
          <p:cNvSpPr/>
          <p:nvPr/>
        </p:nvSpPr>
        <p:spPr>
          <a:xfrm>
            <a:off x="9067075" y="2935280"/>
            <a:ext cx="1457264" cy="349702"/>
          </a:xfrm>
          <a:prstGeom prst="rect">
            <a:avLst/>
          </a:prstGeom>
          <a:solidFill>
            <a:srgbClr val="FFCCFF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[ 3 12 21 30]</a:t>
            </a:r>
          </a:p>
        </p:txBody>
      </p:sp>
      <p:sp>
        <p:nvSpPr>
          <p:cNvPr id="16" name="矩形 15"/>
          <p:cNvSpPr/>
          <p:nvPr/>
        </p:nvSpPr>
        <p:spPr>
          <a:xfrm>
            <a:off x="9061258" y="3331324"/>
            <a:ext cx="1457264" cy="349702"/>
          </a:xfrm>
          <a:prstGeom prst="rect">
            <a:avLst/>
          </a:prstGeom>
          <a:solidFill>
            <a:srgbClr val="FFCCFF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[ 9  10  11 ]</a:t>
            </a:r>
          </a:p>
        </p:txBody>
      </p:sp>
      <p:sp>
        <p:nvSpPr>
          <p:cNvPr id="18" name="矩形 17"/>
          <p:cNvSpPr/>
          <p:nvPr/>
        </p:nvSpPr>
        <p:spPr>
          <a:xfrm>
            <a:off x="9057972" y="3712718"/>
            <a:ext cx="1457264" cy="349702"/>
          </a:xfrm>
          <a:prstGeom prst="rect">
            <a:avLst/>
          </a:prstGeom>
          <a:solidFill>
            <a:srgbClr val="FFCCFF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[ 2  5   8  11]</a:t>
            </a:r>
          </a:p>
        </p:txBody>
      </p:sp>
      <p:sp>
        <p:nvSpPr>
          <p:cNvPr id="19" name="矩形 18"/>
          <p:cNvSpPr/>
          <p:nvPr/>
        </p:nvSpPr>
        <p:spPr>
          <a:xfrm>
            <a:off x="8103224" y="4977172"/>
            <a:ext cx="2421269" cy="144655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'A6.cumsum(axis=1):' 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[  [ 0    1   3 ]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[ 3    7  12]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[ 6  13  21]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[ 9  19  30]  ]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2844316" cy="46166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常用的统计方法</a:t>
            </a:r>
            <a:endParaRPr lang="zh-CN" altLang="en-US" sz="2400" b="1" dirty="0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</p:spTree>
    <p:extLst>
      <p:ext uri="{BB962C8B-B14F-4D97-AF65-F5344CB8AC3E}">
        <p14:creationId xmlns:p14="http://schemas.microsoft.com/office/powerpoint/2010/main" val="20483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4284476" cy="461665"/>
          </a:xfrm>
          <a:prstGeom prst="rect">
            <a:avLst/>
          </a:prstGeom>
          <a:solidFill>
            <a:srgbClr val="CCCC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数组之间的代数与逻辑运算</a:t>
            </a:r>
          </a:p>
        </p:txBody>
      </p:sp>
      <p:sp>
        <p:nvSpPr>
          <p:cNvPr id="22" name="矩形 21"/>
          <p:cNvSpPr/>
          <p:nvPr/>
        </p:nvSpPr>
        <p:spPr>
          <a:xfrm>
            <a:off x="3467708" y="1339605"/>
            <a:ext cx="6452512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相同形状数组间的</a:t>
            </a:r>
            <a:r>
              <a:rPr lang="zh-CN" altLang="en-US" sz="2400" dirty="0">
                <a:solidFill>
                  <a:srgbClr val="FF00FF"/>
                </a:solidFill>
              </a:rPr>
              <a:t>代数运算</a:t>
            </a:r>
            <a:r>
              <a:rPr lang="en-US" altLang="zh-CN" sz="2400" dirty="0"/>
              <a:t>: </a:t>
            </a:r>
            <a:r>
              <a:rPr lang="zh-CN" altLang="en-US" sz="2400" dirty="0"/>
              <a:t>对应元素进行运算</a:t>
            </a:r>
            <a:endParaRPr lang="zh-CN" altLang="en-US" sz="24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18942"/>
          <a:stretch/>
        </p:blipFill>
        <p:spPr>
          <a:xfrm>
            <a:off x="3611725" y="1984954"/>
            <a:ext cx="7371033" cy="284431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71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431704" y="1409872"/>
            <a:ext cx="7524104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数组与数字的加减乘除等运算是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-apple-system"/>
              </a:rPr>
              <a:t>将数组中每一个数与数值进行相应的运算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。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367240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数组与单个数值的运算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6283"/>
          <a:stretch/>
        </p:blipFill>
        <p:spPr>
          <a:xfrm>
            <a:off x="3575721" y="2352363"/>
            <a:ext cx="7380087" cy="259161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2790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6" name="矩形 5"/>
          <p:cNvSpPr/>
          <p:nvPr/>
        </p:nvSpPr>
        <p:spPr>
          <a:xfrm>
            <a:off x="2243572" y="1376772"/>
            <a:ext cx="4104456" cy="2360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如果两个数组的形状在任何维度上不匹配，但其中一个数组的大小为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，则可以扩展该维度以匹配另一个数组的大小。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b="1"/>
              <a:t>广播运算</a:t>
            </a:r>
            <a:r>
              <a:rPr lang="en-US" altLang="zh-CN" sz="2400">
                <a:solidFill>
                  <a:srgbClr val="C00000"/>
                </a:solidFill>
              </a:rPr>
              <a:t>)</a:t>
            </a:r>
            <a:endParaRPr lang="zh-CN" altLang="en-US" sz="2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4104456" cy="461665"/>
          </a:xfrm>
          <a:prstGeom prst="rect">
            <a:avLst/>
          </a:prstGeom>
          <a:solidFill>
            <a:srgbClr val="CCCC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二维数组与单行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列的运算</a:t>
            </a:r>
          </a:p>
        </p:txBody>
      </p:sp>
      <p:pic>
        <p:nvPicPr>
          <p:cNvPr id="5" name="Picture 2" descr="https://pic4.zhimg.com/v2-b75d7fd0eb7f1b663440b578d856f91f_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"/>
          <a:stretch/>
        </p:blipFill>
        <p:spPr bwMode="auto">
          <a:xfrm>
            <a:off x="6644746" y="1454606"/>
            <a:ext cx="4752975" cy="22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ic3.zhimg.com/v2-c382d17b8d181196bd7e93c5abdea20a_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" b="8833"/>
          <a:stretch/>
        </p:blipFill>
        <p:spPr bwMode="auto">
          <a:xfrm>
            <a:off x="6662092" y="3817861"/>
            <a:ext cx="4762500" cy="22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0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4932548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 </a:t>
            </a:r>
            <a:r>
              <a:rPr lang="zh-CN" altLang="en-US" sz="2400" b="1" dirty="0"/>
              <a:t>绝对值、三角函数、指数、对数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14781"/>
              </p:ext>
            </p:extLst>
          </p:nvPr>
        </p:nvGraphicFramePr>
        <p:xfrm>
          <a:off x="3611724" y="1432232"/>
          <a:ext cx="655272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np.abs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取各元素的绝对值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sin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cos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余弦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tan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.arc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sin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反正弦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.arc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cos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反余弦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.arc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tan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反正切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exp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log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</a:t>
                      </a: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为底的对数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15548"/>
              </p:ext>
            </p:extLst>
          </p:nvPr>
        </p:nvGraphicFramePr>
        <p:xfrm>
          <a:off x="3611724" y="5133754"/>
          <a:ext cx="655272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log2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为底的对数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8535"/>
              </p:ext>
            </p:extLst>
          </p:nvPr>
        </p:nvGraphicFramePr>
        <p:xfrm>
          <a:off x="3611724" y="5506432"/>
          <a:ext cx="655272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log10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为底的对数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901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4932548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 </a:t>
            </a:r>
            <a:r>
              <a:rPr lang="zh-CN" altLang="en-US" sz="2400" b="1" dirty="0"/>
              <a:t>绝对值、三角函数、指数、对数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5682" y="1628801"/>
            <a:ext cx="3240359" cy="240065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import numpy as np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np.e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np.log(np.e)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np.pi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np.cos(np.pi)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44" y="2024844"/>
            <a:ext cx="2465240" cy="195921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30512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2736304" cy="461665"/>
          </a:xfrm>
          <a:prstGeom prst="rect">
            <a:avLst/>
          </a:prstGeom>
          <a:solidFill>
            <a:srgbClr val="CCCC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b="1" dirty="0"/>
              <a:t>比较运算和掩码</a:t>
            </a:r>
          </a:p>
        </p:txBody>
      </p:sp>
      <p:sp>
        <p:nvSpPr>
          <p:cNvPr id="4" name="矩形 3"/>
          <p:cNvSpPr/>
          <p:nvPr/>
        </p:nvSpPr>
        <p:spPr>
          <a:xfrm>
            <a:off x="3035660" y="1339605"/>
            <a:ext cx="2592288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、比较运算</a:t>
            </a:r>
            <a:endParaRPr lang="zh-CN" altLang="en-US" sz="2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5721" y="1772816"/>
            <a:ext cx="4896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x1 = np.random.randint(100, size=(</a:t>
            </a:r>
            <a:r>
              <a:rPr lang="en-US" altLang="zh-CN" sz="2000" dirty="0"/>
              <a:t>3</a:t>
            </a:r>
            <a:r>
              <a:rPr lang="zh-CN" altLang="en-US" sz="2000" dirty="0"/>
              <a:t>, </a:t>
            </a:r>
            <a:r>
              <a:rPr lang="en-US" altLang="zh-CN" sz="2000" dirty="0"/>
              <a:t>4</a:t>
            </a:r>
            <a:r>
              <a:rPr lang="zh-CN" altLang="en-US" sz="2000" dirty="0"/>
              <a:t>))</a:t>
            </a:r>
            <a:endParaRPr lang="en-US" altLang="zh-CN" sz="2000" dirty="0"/>
          </a:p>
          <a:p>
            <a:r>
              <a:rPr lang="en-US" altLang="zh-CN" sz="2000" dirty="0"/>
              <a:t>x1 &gt; 50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035660" y="2403699"/>
            <a:ext cx="2592288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、操作布尔数组</a:t>
            </a:r>
            <a:endParaRPr lang="zh-CN" altLang="en-US" sz="2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5660" y="5647311"/>
            <a:ext cx="3331990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将布尔数组作为掩码</a:t>
            </a:r>
            <a:endParaRPr lang="zh-CN" altLang="en-US" sz="2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5721" y="6089230"/>
            <a:ext cx="6598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x2[x2 &gt; 5]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575721" y="2871750"/>
            <a:ext cx="54673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x2 = </a:t>
            </a:r>
            <a:r>
              <a:rPr lang="en-US" altLang="zh-CN" sz="2000" dirty="0" err="1"/>
              <a:t>np.random.randint</a:t>
            </a:r>
            <a:r>
              <a:rPr lang="en-US" altLang="zh-CN" sz="2000" dirty="0"/>
              <a:t>(10, size=(3, 4))</a:t>
            </a:r>
          </a:p>
          <a:p>
            <a:r>
              <a:rPr lang="en-US" altLang="zh-CN" sz="2000" dirty="0"/>
              <a:t>x2 &gt; 5</a:t>
            </a:r>
          </a:p>
          <a:p>
            <a:r>
              <a:rPr lang="en-US" altLang="zh-CN" sz="2000" dirty="0" err="1"/>
              <a:t>np.sum</a:t>
            </a:r>
            <a:r>
              <a:rPr lang="en-US" altLang="zh-CN" sz="2000" dirty="0"/>
              <a:t>(x2 &gt; 5)</a:t>
            </a:r>
          </a:p>
          <a:p>
            <a:r>
              <a:rPr lang="en-US" altLang="zh-CN" sz="2000" dirty="0" err="1"/>
              <a:t>np.all</a:t>
            </a:r>
            <a:r>
              <a:rPr lang="en-US" altLang="zh-CN" sz="2000" dirty="0"/>
              <a:t>(x2 &gt; 0)</a:t>
            </a:r>
          </a:p>
          <a:p>
            <a:r>
              <a:rPr lang="en-US" altLang="zh-CN" sz="2000" dirty="0" err="1"/>
              <a:t>np.any</a:t>
            </a:r>
            <a:r>
              <a:rPr lang="en-US" altLang="zh-CN" sz="2000" dirty="0"/>
              <a:t>(x2 == 6)</a:t>
            </a:r>
          </a:p>
          <a:p>
            <a:r>
              <a:rPr lang="en-US" altLang="zh-CN" sz="2000" dirty="0" err="1"/>
              <a:t>np.all</a:t>
            </a:r>
            <a:r>
              <a:rPr lang="en-US" altLang="zh-CN" sz="2000" dirty="0"/>
              <a:t>(x2 &lt; 9, axis=1)   #</a:t>
            </a:r>
            <a:r>
              <a:rPr lang="zh-CN" altLang="en-US" sz="2000" dirty="0"/>
              <a:t>按行进行判断</a:t>
            </a:r>
            <a:r>
              <a:rPr lang="en-US" altLang="zh-CN" sz="2000" dirty="0"/>
              <a:t>axis=1</a:t>
            </a:r>
            <a:r>
              <a:rPr lang="zh-CN" altLang="en-US" sz="2000" dirty="0"/>
              <a:t>。而如果是按列判断，则</a:t>
            </a:r>
            <a:r>
              <a:rPr lang="en-US" altLang="zh-CN" sz="2000" dirty="0"/>
              <a:t>axis= 0;</a:t>
            </a:r>
          </a:p>
          <a:p>
            <a:r>
              <a:rPr lang="en-US" altLang="zh-CN" sz="2000" dirty="0"/>
              <a:t>(x2 &lt; 9) &amp; (x2 &gt;5)</a:t>
            </a:r>
          </a:p>
          <a:p>
            <a:r>
              <a:rPr lang="en-US" altLang="zh-CN" sz="2000" dirty="0" err="1"/>
              <a:t>np.sum</a:t>
            </a:r>
            <a:r>
              <a:rPr lang="en-US" altLang="zh-CN" sz="2000" dirty="0"/>
              <a:t>((x2 &lt; 9) &amp; (x2 &gt;5))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0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19736" y="188640"/>
            <a:ext cx="5467398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 </a:t>
            </a:r>
            <a:r>
              <a:rPr lang="en-US" altLang="zh-CN" sz="2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的运算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819636" y="836713"/>
            <a:ext cx="18722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比较函数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3251684" y="1442773"/>
            <a:ext cx="7740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allclose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函数是用于比较两个数组是否非常接近的函数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3215680" y="1966322"/>
            <a:ext cx="8244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语法格式为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pt-BR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numpy.allclose(a, b, rtol=1e-05, atol=1e-08, equal_nan=False)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0384" y="2420888"/>
            <a:ext cx="5926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 b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：输入的二个数组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rtol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：相对容忍度，默认为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1e-05,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atol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：绝对容忍度，默认为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1e-08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equal_nan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：是否将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视为相等，默认为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7688" y="4065017"/>
            <a:ext cx="7222654" cy="240065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([1.23456891, 1.23456892])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([1.23456895, 1.23456893])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np.allclose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(a, b,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rtol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=1e-08,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atol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=1e-08))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np.allclose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(a, b,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rtol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=1e-3,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atol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=1e-3)) #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，因为我们增大了容忍度</a:t>
            </a:r>
          </a:p>
        </p:txBody>
      </p:sp>
    </p:spTree>
    <p:extLst>
      <p:ext uri="{BB962C8B-B14F-4D97-AF65-F5344CB8AC3E}">
        <p14:creationId xmlns:p14="http://schemas.microsoft.com/office/powerpoint/2010/main" val="34901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5860" y="6452968"/>
            <a:ext cx="3636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https://www.osgeo.cn/python-tutorial/numpy.html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3467708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5860" y="6309321"/>
            <a:ext cx="3636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https://bbs.huaweicloud.com/blogs/408885</a:t>
            </a:r>
            <a:endParaRPr lang="zh-CN" altLang="en-US" sz="1200" dirty="0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990754" y="905092"/>
            <a:ext cx="2376262" cy="479298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包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469022" y="1520789"/>
            <a:ext cx="7595530" cy="2086725"/>
          </a:xfrm>
          <a:prstGeom prst="rect">
            <a:avLst/>
          </a:prstGeom>
          <a:solidFill>
            <a:srgbClr val="CCFFCC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①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pip install 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黑体" pitchFamily="2" charset="-122"/>
              </a:rPr>
              <a:t>numpy</a:t>
            </a:r>
            <a:endParaRPr lang="en-US" altLang="zh-CN" sz="2400" dirty="0">
              <a:solidFill>
                <a:srgbClr val="FF00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5000"/>
              </a:lnSpc>
              <a:buNone/>
            </a:pPr>
            <a:endParaRPr lang="en-US" altLang="en-US" sz="2400" kern="0" dirty="0">
              <a:solidFill>
                <a:srgbClr val="0000FF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5000"/>
              </a:lnSpc>
              <a:buNone/>
            </a:pPr>
            <a:endParaRPr lang="en-US" altLang="en-US" sz="2400" kern="0" dirty="0">
              <a:solidFill>
                <a:srgbClr val="0000FF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5000"/>
              </a:lnSpc>
              <a:buNone/>
            </a:pPr>
            <a:endParaRPr lang="en-US" altLang="en-US" sz="2400" kern="0" dirty="0">
              <a:solidFill>
                <a:srgbClr val="0000FF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474452" y="2095024"/>
            <a:ext cx="7046567" cy="90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    ②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pip install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numpy-1.20.3+mkl-cp39-cp39-win_ amd64.whl</a:t>
            </a:r>
            <a:endParaRPr lang="en-US" altLang="en-US" sz="2400" kern="0" dirty="0">
              <a:solidFill>
                <a:srgbClr val="FF0000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530812" y="3032957"/>
            <a:ext cx="7046567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③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python.exe setup.py install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3513932" y="4316092"/>
            <a:ext cx="7586625" cy="53630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856983" y="4377054"/>
            <a:ext cx="6334569" cy="48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pip install --upgrade </a:t>
            </a:r>
            <a:r>
              <a:rPr lang="en-US" altLang="zh-CN" sz="2400" dirty="0" err="1">
                <a:solidFill>
                  <a:srgbClr val="FF0000"/>
                </a:solidFill>
                <a:ea typeface="黑体" pitchFamily="2" charset="-122"/>
              </a:rPr>
              <a:t>numpy</a:t>
            </a:r>
            <a:endParaRPr lang="en-US" altLang="zh-CN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026758" y="3710513"/>
            <a:ext cx="2376262" cy="479298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第三方包的升级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026758" y="5000167"/>
            <a:ext cx="2376262" cy="479298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卸载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第三方包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3505026" y="5646382"/>
            <a:ext cx="7586625" cy="53630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3848077" y="5707344"/>
            <a:ext cx="5974641" cy="48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pip uninstall </a:t>
            </a:r>
            <a:r>
              <a:rPr lang="en-US" altLang="zh-CN" sz="2400" dirty="0" err="1">
                <a:solidFill>
                  <a:srgbClr val="FF0000"/>
                </a:solidFill>
                <a:ea typeface="黑体" pitchFamily="2" charset="-122"/>
              </a:rPr>
              <a:t>numpy</a:t>
            </a:r>
            <a:endParaRPr lang="en-US" altLang="en-US" sz="2400" kern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7527255" y="1541025"/>
            <a:ext cx="3537297" cy="436530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定位到文件夹：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%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comspec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69015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808" y="1232756"/>
            <a:ext cx="5292588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§5.1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数组对象的常见操作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的专门应用</a:t>
            </a:r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83732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240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3899756" y="1304764"/>
            <a:ext cx="5904656" cy="684076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272326" y="1383162"/>
            <a:ext cx="5112568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随机模块的使用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numpy.random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272326" y="2181635"/>
            <a:ext cx="500455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在线性代数的应用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259797" y="3003340"/>
            <a:ext cx="454903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多项式的应用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4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5112568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随机模块的使用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numpy.random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963652" y="1412776"/>
            <a:ext cx="7812868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zh-CN" altLang="en-US" sz="2400" dirty="0"/>
              <a:t>提供了方便的自动生成（伪）随机数的</a:t>
            </a:r>
            <a:r>
              <a:rPr lang="en-US" altLang="zh-CN" sz="2400" dirty="0"/>
              <a:t>API.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58809"/>
              </p:ext>
            </p:extLst>
          </p:nvPr>
        </p:nvGraphicFramePr>
        <p:xfrm>
          <a:off x="3107668" y="2450228"/>
          <a:ext cx="8064896" cy="42167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random.rand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(d0, d1, ..., 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dn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shape(d0, d1, …, 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dn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，服从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[0, 1]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上均匀分布的随机值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random.randn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(d0, d1, ..., 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dn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shape(d0, d1, …, 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dn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，服从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[0, 1]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上的标准正态分布的随机值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random.randint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(low, high=None, size=None, 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dtype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给定形状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(size)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的数组，服从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[low, high]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上的均匀分布的随机值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random.random_integers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(low, high=None, size=None, 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dtype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类似 </a:t>
                      </a:r>
                      <a:r>
                        <a:rPr lang="en-US" altLang="zh-C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random.randint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方法，随机值区间 为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[low, high]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random.random_sample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(size=None)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给定形状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(size)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的数组，服从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[0.0, 1.0]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上的均匀分布的随机值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random.choice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 size=None, replace=True, p=None)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生成随机样本数组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random.bytes</a:t>
                      </a: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(length)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zh-CN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长度的随机字节</a:t>
                      </a:r>
                      <a:endParaRPr lang="zh-CN" altLang="en-US" sz="16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954302" y="1929842"/>
            <a:ext cx="6238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 </a:t>
            </a:r>
            <a:r>
              <a:rPr lang="zh-CN" altLang="en-US" sz="2400" b="1" dirty="0"/>
              <a:t>简单随机数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生成随机数组</a:t>
            </a:r>
          </a:p>
        </p:txBody>
      </p:sp>
    </p:spTree>
    <p:extLst>
      <p:ext uri="{BB962C8B-B14F-4D97-AF65-F5344CB8AC3E}">
        <p14:creationId xmlns:p14="http://schemas.microsoft.com/office/powerpoint/2010/main" val="7969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5112568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随机模块的使用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numpy.random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963652" y="1412776"/>
            <a:ext cx="7812868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zh-CN" altLang="en-US" sz="2400" dirty="0"/>
              <a:t>提供了方便的自动生成（伪）随机数的</a:t>
            </a:r>
            <a:r>
              <a:rPr lang="en-US" altLang="zh-CN" sz="2400" dirty="0"/>
              <a:t>API.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84330"/>
              </p:ext>
            </p:extLst>
          </p:nvPr>
        </p:nvGraphicFramePr>
        <p:xfrm>
          <a:off x="3107668" y="2454910"/>
          <a:ext cx="7848872" cy="38380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random.uniform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(a=0.0, b=1.0, size=None)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服从 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1/(b-a) </a:t>
                      </a: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分布的数组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random.normal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=0.0, scale=1.0, size=None)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均值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标准差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服从正态分布的数组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random.exponential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(scale=1.0, size=None)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服从指数分布的数组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random.shuffle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沿着多维数组的第一维随机排列数组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random.permutation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沿着多维数组的第一维随机排列数组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247">
                <a:tc>
                  <a:txBody>
                    <a:bodyPr/>
                    <a:lstStyle/>
                    <a:p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numpy.seed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(seed=None)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全局随机种子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954302" y="1929842"/>
            <a:ext cx="7282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</a:t>
            </a:r>
            <a:r>
              <a:rPr lang="zh-CN" altLang="en-US" sz="2400" b="1" dirty="0"/>
              <a:t>生成分布数据的随机数组、随机排列、随机种子</a:t>
            </a:r>
          </a:p>
        </p:txBody>
      </p:sp>
    </p:spTree>
    <p:extLst>
      <p:ext uri="{BB962C8B-B14F-4D97-AF65-F5344CB8AC3E}">
        <p14:creationId xmlns:p14="http://schemas.microsoft.com/office/powerpoint/2010/main" val="31058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968552" cy="461665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在线性代数的应用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730677" y="1412776"/>
            <a:ext cx="7812868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传统的科学计算主要是基于矩阵进行的，矩阵是线性代数的一个重要概念。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库中，模块</a:t>
            </a:r>
            <a:r>
              <a:rPr lang="en-US" altLang="zh-CN" sz="24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是专门用于线性代数运算的。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76752"/>
              </p:ext>
            </p:extLst>
          </p:nvPr>
        </p:nvGraphicFramePr>
        <p:xfrm>
          <a:off x="3107668" y="2923320"/>
          <a:ext cx="7020780" cy="31614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kern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linalg.det</a:t>
                      </a:r>
                      <a:r>
                        <a:rPr lang="en-US" altLang="zh-CN" sz="1800" b="1" kern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计算行列式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kern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linalg.inv</a:t>
                      </a:r>
                      <a:r>
                        <a:rPr lang="en-US" altLang="zh-CN" sz="1800" b="1" kern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计算逆矩阵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kern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linalg.solve</a:t>
                      </a:r>
                      <a:r>
                        <a:rPr lang="en-US" altLang="zh-CN" sz="1800" b="1" kern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多元一次方程组求根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kern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linalg.eig</a:t>
                      </a:r>
                      <a:r>
                        <a:rPr lang="en-US" altLang="zh-CN" sz="1800" b="1" kern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返回由特征值和特征向量构成的元组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kern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linalg.eigvals</a:t>
                      </a:r>
                      <a:r>
                        <a:rPr lang="en-US" altLang="zh-CN" sz="1800" b="1" kern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计算特征值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kern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linalg.svd</a:t>
                      </a:r>
                      <a:r>
                        <a:rPr lang="en-US" altLang="zh-CN" sz="1800" b="1" kern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矩阵的奇异值分解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800" b="1" i="1" dirty="0" err="1">
                          <a:solidFill>
                            <a:srgbClr val="00AA00"/>
                          </a:solidFill>
                          <a:latin typeface="Consolas" panose="020B0609020204030204" pitchFamily="49" charset="0"/>
                        </a:rPr>
                        <a:t>np.</a:t>
                      </a:r>
                      <a:r>
                        <a:rPr lang="en-US" altLang="zh-CN" sz="1800" b="1" kern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linalg.pinv</a:t>
                      </a:r>
                      <a:r>
                        <a:rPr lang="en-US" altLang="zh-CN" sz="1800" b="1" kern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广义逆矩阵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13" y="1354288"/>
            <a:ext cx="7113657" cy="2974616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75" y="4368921"/>
            <a:ext cx="1826444" cy="1681773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0056440" y="2564904"/>
            <a:ext cx="1008225" cy="369332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-78.0</a:t>
            </a:r>
          </a:p>
        </p:txBody>
      </p:sp>
      <p:sp>
        <p:nvSpPr>
          <p:cNvPr id="14" name="矩形 13"/>
          <p:cNvSpPr/>
          <p:nvPr/>
        </p:nvSpPr>
        <p:spPr>
          <a:xfrm>
            <a:off x="5023839" y="4368921"/>
            <a:ext cx="2752923" cy="1200329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1" i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np.linalg.inv</a:t>
            </a:r>
            <a:r>
              <a:rPr lang="en-US" altLang="zh-CN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(Array8):'</a:t>
            </a:r>
          </a:p>
          <a:p>
            <a:pPr lvl="0"/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[[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5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9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1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3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 -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33] </a:t>
            </a:r>
            <a:endParaRPr lang="en-US" altLang="zh-CN" sz="18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[-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19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15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0.0 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] </a:t>
            </a:r>
            <a:endParaRPr lang="en-US" altLang="zh-CN" sz="18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[-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24 -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2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1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0.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33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]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]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8188" y="4376891"/>
            <a:ext cx="2520282" cy="646331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'eigenvalues':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[17.44  1.43  3.13]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15879" y="5577044"/>
            <a:ext cx="2761146" cy="1200329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'Array8.dot(</a:t>
            </a:r>
            <a:r>
              <a:rPr lang="en-US" altLang="zh-CN" sz="1800" b="1" i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altLang="zh-CN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(Array8))':</a:t>
            </a:r>
          </a:p>
          <a:p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[[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1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0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0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] </a:t>
            </a:r>
            <a:endParaRPr lang="en-US" altLang="zh-CN" sz="18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[ 0  1  0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] </a:t>
            </a:r>
            <a:endParaRPr lang="en-US" altLang="zh-CN" sz="18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[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0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 </a:t>
            </a:r>
            <a:r>
              <a:rPr lang="en-US" altLang="zh-CN" sz="1800" dirty="0">
                <a:latin typeface="Arial Unicode MS" panose="020B0604020202020204" pitchFamily="34" charset="-122"/>
                <a:ea typeface="var(--jp-code-font-family)"/>
              </a:rPr>
              <a:t> 0  1 ] </a:t>
            </a:r>
            <a:r>
              <a:rPr lang="zh-CN" altLang="zh-CN" sz="1800" dirty="0">
                <a:latin typeface="Arial Unicode MS" panose="020B0604020202020204" pitchFamily="34" charset="-122"/>
                <a:ea typeface="var(--jp-code-font-family)"/>
              </a:rPr>
              <a:t>]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88188" y="5030181"/>
            <a:ext cx="2520282" cy="1200329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'eigenvector:'</a:t>
            </a:r>
          </a:p>
          <a:p>
            <a:r>
              <a:rPr lang="en-US" altLang="zh-CN" sz="1800" dirty="0"/>
              <a:t>[[ 0.31   0.86   0.63]</a:t>
            </a:r>
          </a:p>
          <a:p>
            <a:r>
              <a:rPr lang="en-US" altLang="zh-CN" sz="1800" dirty="0"/>
              <a:t> [ 0.61  -0.30  -0.74]</a:t>
            </a:r>
          </a:p>
          <a:p>
            <a:r>
              <a:rPr lang="en-US" altLang="zh-CN" sz="1800" dirty="0"/>
              <a:t> [ 0.73  -0.40   0.23] ]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968552" cy="461665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在线性代数的应用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090696" y="2009879"/>
            <a:ext cx="7433775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“鸡兔同笼”问题：今有雉兔同笼，上有三十五头，下有九十四足。问雉兔各几何。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090696" y="2924946"/>
            <a:ext cx="5561567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分析：假设鸡有 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只，兔有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只，则：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991625"/>
              </p:ext>
            </p:extLst>
          </p:nvPr>
        </p:nvGraphicFramePr>
        <p:xfrm>
          <a:off x="3886175" y="3458904"/>
          <a:ext cx="1611290" cy="85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name="Equation" r:id="rId4" imgW="787320" imgH="419040" progId="Equation.DSMT4">
                  <p:embed/>
                </p:oleObj>
              </mc:Choice>
              <mc:Fallback>
                <p:oleObj name="Equation" r:id="rId4" imgW="78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175" y="3458904"/>
                        <a:ext cx="1611290" cy="857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73805"/>
              </p:ext>
            </p:extLst>
          </p:nvPr>
        </p:nvGraphicFramePr>
        <p:xfrm>
          <a:off x="5998732" y="1522722"/>
          <a:ext cx="9350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Equation" r:id="rId6" imgW="457200" imgH="164880" progId="Equation.DSMT4">
                  <p:embed/>
                </p:oleObj>
              </mc:Choice>
              <mc:Fallback>
                <p:oleObj name="Equation" r:id="rId6" imgW="457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8732" y="1522722"/>
                        <a:ext cx="935037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27735"/>
              </p:ext>
            </p:extLst>
          </p:nvPr>
        </p:nvGraphicFramePr>
        <p:xfrm>
          <a:off x="5854922" y="3412014"/>
          <a:ext cx="13493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Equation" r:id="rId8" imgW="660240" imgH="419040" progId="Equation.DSMT4">
                  <p:embed/>
                </p:oleObj>
              </mc:Choice>
              <mc:Fallback>
                <p:oleObj name="Equation" r:id="rId8" imgW="660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54922" y="3412014"/>
                        <a:ext cx="1349375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575696" y="4365104"/>
            <a:ext cx="5700098" cy="1631216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heads,foots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94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(([[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]]))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heads,foots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np.linalg.solve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鸡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:{} 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兔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:{}"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.format(X[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], X[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83860" y="4826769"/>
            <a:ext cx="1312641" cy="707886"/>
          </a:xfrm>
          <a:prstGeom prst="rect">
            <a:avLst/>
          </a:prstGeom>
          <a:solidFill>
            <a:srgbClr val="FFCCFF"/>
          </a:solidFill>
          <a:ln w="28575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鸡</a:t>
            </a:r>
            <a:r>
              <a:rPr lang="en-US" altLang="zh-CN" sz="2000" dirty="0"/>
              <a:t>: 23.0 </a:t>
            </a:r>
          </a:p>
          <a:p>
            <a:r>
              <a:rPr lang="zh-CN" altLang="en-US" sz="2000" dirty="0"/>
              <a:t>兔</a:t>
            </a:r>
            <a:r>
              <a:rPr lang="en-US" altLang="zh-CN" sz="2000" dirty="0"/>
              <a:t>:12.0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14050"/>
              </p:ext>
            </p:extLst>
          </p:nvPr>
        </p:nvGraphicFramePr>
        <p:xfrm>
          <a:off x="7524407" y="3411541"/>
          <a:ext cx="1012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Equation" r:id="rId10" imgW="495000" imgH="419040" progId="Equation.DSMT4">
                  <p:embed/>
                </p:oleObj>
              </mc:Choice>
              <mc:Fallback>
                <p:oleObj name="Equation" r:id="rId10" imgW="495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24407" y="3411541"/>
                        <a:ext cx="10128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3949"/>
              </p:ext>
            </p:extLst>
          </p:nvPr>
        </p:nvGraphicFramePr>
        <p:xfrm>
          <a:off x="8857342" y="3392999"/>
          <a:ext cx="1012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1" name="Equation" r:id="rId12" imgW="495000" imgH="419040" progId="Equation.DSMT4">
                  <p:embed/>
                </p:oleObj>
              </mc:Choice>
              <mc:Fallback>
                <p:oleObj name="Equation" r:id="rId12" imgW="495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57342" y="3392999"/>
                        <a:ext cx="10128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823817" y="1402842"/>
            <a:ext cx="2318928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线性方程的解：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7269259" y="1421705"/>
            <a:ext cx="1177745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所以：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26471"/>
              </p:ext>
            </p:extLst>
          </p:nvPr>
        </p:nvGraphicFramePr>
        <p:xfrm>
          <a:off x="8167936" y="1485903"/>
          <a:ext cx="116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2" name="Equation" r:id="rId14" imgW="571320" imgH="190440" progId="Equation.DSMT4">
                  <p:embed/>
                </p:oleObj>
              </mc:Choice>
              <mc:Fallback>
                <p:oleObj name="Equation" r:id="rId14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67936" y="1485903"/>
                        <a:ext cx="11684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75696" y="6084032"/>
            <a:ext cx="5700098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np.linalg.inv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(A).dot(b)</a:t>
            </a:r>
            <a:endParaRPr lang="zh-CN" altLang="en-US" sz="2000" dirty="0"/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968552" cy="461665"/>
          </a:xfrm>
          <a:prstGeom prst="rect">
            <a:avLst/>
          </a:prstGeom>
          <a:solidFill>
            <a:srgbClr val="99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在线性代数的应用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  <p:bldP spid="12" grpId="0" animBg="1"/>
      <p:bldP spid="15" grpId="0"/>
      <p:bldP spid="16" grpId="0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356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多项式的应用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711624" y="1412778"/>
            <a:ext cx="7344816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任何可微的函数都可以用一个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次多项式来逼近。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28012"/>
              </p:ext>
            </p:extLst>
          </p:nvPr>
        </p:nvGraphicFramePr>
        <p:xfrm>
          <a:off x="3215680" y="2024844"/>
          <a:ext cx="6696744" cy="4246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d(A)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利用系数数组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polycal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p,k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求多项式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x=k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时的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polyder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p,m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求多项式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阶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导数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默认值为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polyint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p,m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求多项式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重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积分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默认值为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polyadd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(p1,p2)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多项式求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，等价于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p1+p2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polysub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(p1,p2)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多项式求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差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，等价于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p1-p2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polymul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(p1,p2)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多项式求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积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，等价于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p1*p2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polydiv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(p1,p2)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多项式求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商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，等价于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p1/p2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，结果为高和余数构成的元组，商和余数都用多项式表示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polyfit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x,y,k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多项式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拟合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分别为要拟合的丙级数据，</a:t>
                      </a:r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为拟合多项式中最高次幂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66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891644" y="1376772"/>
            <a:ext cx="7200800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d(A)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   创建多项式，其中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为多项式的系数构成的数组或者类似数组的列表结构。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3672" y="2430758"/>
            <a:ext cx="6840760" cy="366254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f=np.poly1d( A)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A: 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A)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f: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f)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的类型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:'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,type(f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x=1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时的值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: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f(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x=2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时的值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: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f(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x=1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x=2</a:t>
            </a:r>
            <a:r>
              <a:rPr lang="zh-CN" altLang="en-US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时的值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: 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f([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176120" y="4276548"/>
            <a:ext cx="2808312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&lt;class 'numpy.poly1d'&gt;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98619"/>
              </p:ext>
            </p:extLst>
          </p:nvPr>
        </p:nvGraphicFramePr>
        <p:xfrm>
          <a:off x="6148391" y="3852866"/>
          <a:ext cx="1222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4" imgW="596880" imgH="190440" progId="Equation.DSMT4">
                  <p:embed/>
                </p:oleObj>
              </mc:Choice>
              <mc:Fallback>
                <p:oleObj name="Equation" r:id="rId4" imgW="596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8391" y="3852866"/>
                        <a:ext cx="1222375" cy="390525"/>
                      </a:xfrm>
                      <a:prstGeom prst="rect">
                        <a:avLst/>
                      </a:prstGeom>
                      <a:ln w="28575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098302" y="3379423"/>
            <a:ext cx="3526093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数组</a:t>
            </a:r>
            <a:r>
              <a:rPr lang="en-US" altLang="zh-CN" sz="2000" dirty="0"/>
              <a:t>A:   [ 1   0   -2   1]</a:t>
            </a:r>
          </a:p>
        </p:txBody>
      </p:sp>
      <p:sp>
        <p:nvSpPr>
          <p:cNvPr id="13" name="矩形 12"/>
          <p:cNvSpPr/>
          <p:nvPr/>
        </p:nvSpPr>
        <p:spPr>
          <a:xfrm>
            <a:off x="7752187" y="4707505"/>
            <a:ext cx="1080119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0</a:t>
            </a:r>
          </a:p>
        </p:txBody>
      </p:sp>
      <p:sp>
        <p:nvSpPr>
          <p:cNvPr id="14" name="矩形 13"/>
          <p:cNvSpPr/>
          <p:nvPr/>
        </p:nvSpPr>
        <p:spPr>
          <a:xfrm>
            <a:off x="7752187" y="5169310"/>
            <a:ext cx="1080119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5</a:t>
            </a:r>
          </a:p>
        </p:txBody>
      </p:sp>
      <p:sp>
        <p:nvSpPr>
          <p:cNvPr id="15" name="矩形 14"/>
          <p:cNvSpPr/>
          <p:nvPr/>
        </p:nvSpPr>
        <p:spPr>
          <a:xfrm>
            <a:off x="8976320" y="5602624"/>
            <a:ext cx="1008112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[0   5 ]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356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多项式的应用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035660" y="1412778"/>
            <a:ext cx="7020780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p,k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函数用于计算多项式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时的值。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18089"/>
              </p:ext>
            </p:extLst>
          </p:nvPr>
        </p:nvGraphicFramePr>
        <p:xfrm>
          <a:off x="3939282" y="1920875"/>
          <a:ext cx="3200834" cy="57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6" name="Equation" r:id="rId4" imgW="1193760" imgH="215640" progId="Equation.DSMT4">
                  <p:embed/>
                </p:oleObj>
              </mc:Choice>
              <mc:Fallback>
                <p:oleObj name="Equation" r:id="rId4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9282" y="1920875"/>
                        <a:ext cx="3200834" cy="57989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23404" y="2577595"/>
            <a:ext cx="4980911" cy="143116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np.polyval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(f,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np.polyval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(f,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4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np.polyval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(f,[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7212125" y="2658447"/>
            <a:ext cx="1332148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0</a:t>
            </a:r>
          </a:p>
        </p:txBody>
      </p:sp>
      <p:sp>
        <p:nvSpPr>
          <p:cNvPr id="14" name="矩形 13"/>
          <p:cNvSpPr/>
          <p:nvPr/>
        </p:nvSpPr>
        <p:spPr>
          <a:xfrm>
            <a:off x="7212125" y="3088314"/>
            <a:ext cx="1332148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5</a:t>
            </a:r>
          </a:p>
        </p:txBody>
      </p:sp>
      <p:sp>
        <p:nvSpPr>
          <p:cNvPr id="15" name="矩形 14"/>
          <p:cNvSpPr/>
          <p:nvPr/>
        </p:nvSpPr>
        <p:spPr>
          <a:xfrm>
            <a:off x="7726239" y="3529965"/>
            <a:ext cx="828092" cy="40011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[0  5 ]</a:t>
            </a: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107668" y="4182266"/>
            <a:ext cx="7128792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polyder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p,m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函数用于求多项式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阶导数。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400" y="4789603"/>
            <a:ext cx="6144706" cy="123392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(f))</a:t>
            </a:r>
            <a:r>
              <a:rPr lang="en-US" altLang="zh-CN" sz="20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dirty="0">
                <a:solidFill>
                  <a:srgbClr val="C0C0C0"/>
                </a:solidFill>
                <a:latin typeface="Consolas" panose="020B0609020204030204" pitchFamily="49" charset="0"/>
              </a:rPr>
              <a:t>微分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(f,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zh-CN" altLang="en-US" sz="20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18079"/>
              </p:ext>
            </p:extLst>
          </p:nvPr>
        </p:nvGraphicFramePr>
        <p:xfrm>
          <a:off x="7560498" y="4856202"/>
          <a:ext cx="2495942" cy="63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" name="Equation" r:id="rId6" imgW="850680" imgH="215640" progId="Equation.DSMT4">
                  <p:embed/>
                </p:oleObj>
              </mc:Choice>
              <mc:Fallback>
                <p:oleObj name="Equation" r:id="rId6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60498" y="4856202"/>
                        <a:ext cx="2495942" cy="634214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49555"/>
              </p:ext>
            </p:extLst>
          </p:nvPr>
        </p:nvGraphicFramePr>
        <p:xfrm>
          <a:off x="7589144" y="5557016"/>
          <a:ext cx="1825355" cy="5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" name="Equation" r:id="rId8" imgW="622080" imgH="190440" progId="Equation.DSMT4">
                  <p:embed/>
                </p:oleObj>
              </mc:Choice>
              <mc:Fallback>
                <p:oleObj name="Equation" r:id="rId8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89144" y="5557016"/>
                        <a:ext cx="1825355" cy="55920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356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多项式的应用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3" grpId="0" animBg="1"/>
      <p:bldP spid="14" grpId="0" animBg="1"/>
      <p:bldP spid="15" grpId="0" animBg="1"/>
      <p:bldP spid="16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5860" y="6452968"/>
            <a:ext cx="3636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https://www.osgeo.cn/python-tutorial/numpy.html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3467708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5860" y="6309321"/>
            <a:ext cx="3636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https://bbs.huaweicloud.com/blogs/408885</a:t>
            </a:r>
            <a:endParaRPr lang="zh-CN" altLang="en-US" sz="1200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071662" y="872716"/>
            <a:ext cx="5112568" cy="479298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包 和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包的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935761" y="3200489"/>
            <a:ext cx="5997021" cy="1047210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np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en-US" altLang="zh-CN" sz="2400" dirty="0"/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935761" y="1556790"/>
            <a:ext cx="5997021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import </a:t>
            </a:r>
            <a:r>
              <a:rPr lang="zh-CN" altLang="en-US" sz="2400" dirty="0"/>
              <a:t>某包 </a:t>
            </a:r>
            <a:r>
              <a:rPr lang="en-US" altLang="zh-CN" sz="2400" dirty="0"/>
              <a:t>as </a:t>
            </a:r>
            <a:r>
              <a:rPr lang="zh-CN" altLang="en-US" sz="2400" dirty="0"/>
              <a:t>通用简称</a:t>
            </a:r>
            <a:br>
              <a:rPr lang="zh-CN" altLang="en-US" sz="2400" dirty="0"/>
            </a:br>
            <a:r>
              <a:rPr lang="en-US" altLang="zh-CN" sz="2400" dirty="0"/>
              <a:t>import </a:t>
            </a:r>
            <a:r>
              <a:rPr lang="zh-CN" altLang="en-US" sz="2400" dirty="0"/>
              <a:t>包名称 </a:t>
            </a:r>
            <a:r>
              <a:rPr lang="en-US" altLang="zh-CN" sz="2400" dirty="0"/>
              <a:t>as </a:t>
            </a:r>
            <a:r>
              <a:rPr lang="zh-CN" altLang="en-US" sz="2400" dirty="0"/>
              <a:t>通用别名</a:t>
            </a:r>
            <a:br>
              <a:rPr lang="zh-CN" altLang="en-US" sz="2400" dirty="0"/>
            </a:br>
            <a:r>
              <a:rPr lang="en-US" altLang="zh-CN" sz="2400" dirty="0"/>
              <a:t>from </a:t>
            </a:r>
            <a:r>
              <a:rPr lang="zh-CN" altLang="en-US" sz="2400" dirty="0"/>
              <a:t>包 </a:t>
            </a:r>
            <a:r>
              <a:rPr lang="en-US" altLang="zh-CN" sz="2400" dirty="0"/>
              <a:t>import </a:t>
            </a:r>
            <a:r>
              <a:rPr lang="zh-CN" altLang="en-US" sz="2400" dirty="0"/>
              <a:t>函数名​​</a:t>
            </a:r>
          </a:p>
        </p:txBody>
      </p:sp>
    </p:spTree>
    <p:extLst>
      <p:ext uri="{BB962C8B-B14F-4D97-AF65-F5344CB8AC3E}">
        <p14:creationId xmlns:p14="http://schemas.microsoft.com/office/powerpoint/2010/main" val="3167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035660" y="1412778"/>
            <a:ext cx="7020780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polyint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p,m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函数用于多项式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重积分。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19429"/>
              </p:ext>
            </p:extLst>
          </p:nvPr>
        </p:nvGraphicFramePr>
        <p:xfrm>
          <a:off x="3971767" y="2086871"/>
          <a:ext cx="3771489" cy="68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7" name="Equation" r:id="rId4" imgW="1193760" imgH="215640" progId="Equation.DSMT4">
                  <p:embed/>
                </p:oleObj>
              </mc:Choice>
              <mc:Fallback>
                <p:oleObj name="Equation" r:id="rId4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71767" y="2086871"/>
                        <a:ext cx="3771489" cy="68327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71764" y="2882667"/>
            <a:ext cx="4468862" cy="104701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(f))</a:t>
            </a:r>
          </a:p>
          <a:p>
            <a:pPr>
              <a:lnSpc>
                <a:spcPct val="165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f,m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72830"/>
              </p:ext>
            </p:extLst>
          </p:nvPr>
        </p:nvGraphicFramePr>
        <p:xfrm>
          <a:off x="3974970" y="4120257"/>
          <a:ext cx="3676825" cy="56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" name="Equation" r:id="rId6" imgW="1396800" imgH="215640" progId="Equation.DSMT4">
                  <p:embed/>
                </p:oleObj>
              </mc:Choice>
              <mc:Fallback>
                <p:oleObj name="Equation" r:id="rId6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74970" y="4120257"/>
                        <a:ext cx="3676825" cy="56895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56965"/>
              </p:ext>
            </p:extLst>
          </p:nvPr>
        </p:nvGraphicFramePr>
        <p:xfrm>
          <a:off x="3974967" y="4689216"/>
          <a:ext cx="4480298" cy="93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" name="Equation" r:id="rId8" imgW="1701720" imgH="355320" progId="Equation.DSMT4">
                  <p:embed/>
                </p:oleObj>
              </mc:Choice>
              <mc:Fallback>
                <p:oleObj name="Equation" r:id="rId8" imgW="1701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74967" y="4689216"/>
                        <a:ext cx="4480298" cy="936029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356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多项式的应用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031816" y="1416049"/>
            <a:ext cx="752868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多项式的代数计算：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polyadd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(p1,p2), </a:t>
            </a:r>
            <a:r>
              <a:rPr lang="en-US" altLang="zh-CN" sz="2400" dirty="0" err="1"/>
              <a:t>polysub</a:t>
            </a:r>
            <a:r>
              <a:rPr lang="en-US" altLang="zh-CN" sz="2400" dirty="0"/>
              <a:t>(p2,p1),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/>
              <a:t>                                     </a:t>
            </a:r>
            <a:r>
              <a:rPr lang="en-US" altLang="zh-CN" sz="2400" dirty="0" err="1"/>
              <a:t>polymul</a:t>
            </a:r>
            <a:r>
              <a:rPr lang="en-US" altLang="zh-CN" sz="2400" dirty="0"/>
              <a:t>(p2,p1),</a:t>
            </a:r>
            <a:r>
              <a:rPr lang="en-US" altLang="zh-CN" sz="2400" dirty="0" err="1"/>
              <a:t>polydiv</a:t>
            </a:r>
            <a:r>
              <a:rPr lang="en-US" altLang="zh-CN" sz="2400" dirty="0"/>
              <a:t>(p2,p1).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3891" y="2276872"/>
            <a:ext cx="7344637" cy="34163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p1=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np.poly1d(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1,2,3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p2=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np.poly1d(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1,2,3,4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/>
              <a:t>np.polyadd</a:t>
            </a:r>
            <a:r>
              <a:rPr lang="en-US" altLang="zh-CN" sz="2000" dirty="0"/>
              <a:t>(p1,p2)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>
              <a:solidFill>
                <a:srgbClr val="C0C0C0"/>
              </a:solidFill>
              <a:latin typeface="Consolas" panose="020B0609020204030204" pitchFamily="49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/>
              <a:t>np.polysub</a:t>
            </a:r>
            <a:r>
              <a:rPr lang="en-US" altLang="zh-CN" sz="2000" dirty="0"/>
              <a:t>(p2,p1)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/>
              <a:t>np.polymul</a:t>
            </a:r>
            <a:r>
              <a:rPr lang="en-US" altLang="zh-CN" sz="2000" dirty="0"/>
              <a:t>(p1,p2)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>
              <a:solidFill>
                <a:srgbClr val="C0C0C0"/>
              </a:solidFill>
              <a:latin typeface="Consolas" panose="020B0609020204030204" pitchFamily="49" charset="0"/>
            </a:endParaRPr>
          </a:p>
          <a:p>
            <a:pPr>
              <a:lnSpc>
                <a:spcPct val="1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/>
              <a:t>np.polydiv</a:t>
            </a:r>
            <a:r>
              <a:rPr lang="en-US" altLang="zh-CN" sz="2000" dirty="0"/>
              <a:t>(p2,p1)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20671"/>
              </p:ext>
            </p:extLst>
          </p:nvPr>
        </p:nvGraphicFramePr>
        <p:xfrm>
          <a:off x="8220237" y="2375644"/>
          <a:ext cx="18192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4" imgW="888840" imgH="215640" progId="Equation.DSMT4">
                  <p:embed/>
                </p:oleObj>
              </mc:Choice>
              <mc:Fallback>
                <p:oleObj name="Equation" r:id="rId4" imgW="888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0237" y="2375644"/>
                        <a:ext cx="1819275" cy="442912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727244"/>
              </p:ext>
            </p:extLst>
          </p:nvPr>
        </p:nvGraphicFramePr>
        <p:xfrm>
          <a:off x="8220237" y="2980546"/>
          <a:ext cx="2524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6" imgW="1231560" imgH="215640" progId="Equation.DSMT4">
                  <p:embed/>
                </p:oleObj>
              </mc:Choice>
              <mc:Fallback>
                <p:oleObj name="Equation" r:id="rId6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0237" y="2980546"/>
                        <a:ext cx="2524125" cy="442913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25841"/>
              </p:ext>
            </p:extLst>
          </p:nvPr>
        </p:nvGraphicFramePr>
        <p:xfrm>
          <a:off x="6651576" y="3538639"/>
          <a:ext cx="3044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8" imgW="1485720" imgH="215640" progId="Equation.DSMT4">
                  <p:embed/>
                </p:oleObj>
              </mc:Choice>
              <mc:Fallback>
                <p:oleObj name="Equation" r:id="rId8" imgW="1485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51576" y="3538639"/>
                        <a:ext cx="3044825" cy="442913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47545"/>
              </p:ext>
            </p:extLst>
          </p:nvPr>
        </p:nvGraphicFramePr>
        <p:xfrm>
          <a:off x="6651576" y="4096729"/>
          <a:ext cx="27320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10" imgW="1333440" imgH="215640" progId="Equation.DSMT4">
                  <p:embed/>
                </p:oleObj>
              </mc:Choice>
              <mc:Fallback>
                <p:oleObj name="Equation" r:id="rId10" imgW="1333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51576" y="4096729"/>
                        <a:ext cx="2732087" cy="442912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869300"/>
              </p:ext>
            </p:extLst>
          </p:nvPr>
        </p:nvGraphicFramePr>
        <p:xfrm>
          <a:off x="6651573" y="4662558"/>
          <a:ext cx="4196952" cy="38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12" imgW="2336760" imgH="215640" progId="Equation.DSMT4">
                  <p:embed/>
                </p:oleObj>
              </mc:Choice>
              <mc:Fallback>
                <p:oleObj name="Equation" r:id="rId12" imgW="2336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51573" y="4662558"/>
                        <a:ext cx="4196952" cy="388246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544714" y="5199256"/>
            <a:ext cx="4303815" cy="400110"/>
          </a:xfrm>
          <a:prstGeom prst="rect">
            <a:avLst/>
          </a:prstGeom>
          <a:solidFill>
            <a:srgbClr val="FFCCFF"/>
          </a:solidFill>
          <a:ln w="28575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/>
              <a:t>p2/p1= (poly1d([1., 0.]), poly1d([4.]))</a:t>
            </a:r>
            <a:endParaRPr lang="en-US" altLang="zh-CN" sz="20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16694"/>
              </p:ext>
            </p:extLst>
          </p:nvPr>
        </p:nvGraphicFramePr>
        <p:xfrm>
          <a:off x="3755919" y="5625247"/>
          <a:ext cx="7092609" cy="117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14" imgW="2387520" imgH="393480" progId="Equation.DSMT4">
                  <p:embed/>
                </p:oleObj>
              </mc:Choice>
              <mc:Fallback>
                <p:oleObj name="Equation" r:id="rId1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55919" y="5625247"/>
                        <a:ext cx="7092609" cy="1171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356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多项式的应用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035660" y="1412776"/>
            <a:ext cx="7884876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(6)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x,y,k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函数用于多项式拟合，其中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x,y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分别为要拟合的两组数据，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为拟合多项式中最高次幂。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1834" y="5229203"/>
            <a:ext cx="6768625" cy="1323439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[ 0.08703704  -0.81349206  1.69312169  -0.03968254]</a:t>
            </a:r>
          </a:p>
          <a:p>
            <a:endParaRPr lang="en-US" altLang="zh-CN" sz="2000" dirty="0"/>
          </a:p>
          <a:p>
            <a:r>
              <a:rPr lang="zh-CN" altLang="en-US" sz="2000" dirty="0"/>
              <a:t>                </a:t>
            </a:r>
            <a:r>
              <a:rPr lang="en-US" altLang="zh-CN" sz="2000" dirty="0"/>
              <a:t>3              2</a:t>
            </a:r>
          </a:p>
          <a:p>
            <a:r>
              <a:rPr lang="en-US" altLang="zh-CN" sz="2000" dirty="0"/>
              <a:t>0.08704 x - 0.8135 x + 1.693 x - 0.03968</a:t>
            </a:r>
          </a:p>
        </p:txBody>
      </p:sp>
      <p:sp>
        <p:nvSpPr>
          <p:cNvPr id="2" name="矩形 1"/>
          <p:cNvSpPr/>
          <p:nvPr/>
        </p:nvSpPr>
        <p:spPr>
          <a:xfrm>
            <a:off x="3413956" y="2468971"/>
            <a:ext cx="6390456" cy="1938992"/>
          </a:xfrm>
          <a:prstGeom prst="rect">
            <a:avLst/>
          </a:prstGeom>
          <a:solidFill>
            <a:srgbClr val="FFFF00"/>
          </a:solidFill>
          <a:ln w="28575">
            <a:solidFill>
              <a:srgbClr val="00AA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0.0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1.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2.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3.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4.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5.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y=np.array([</a:t>
            </a:r>
            <a:r>
              <a:rPr lang="es-E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0.0</a:t>
            </a:r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0.8</a:t>
            </a:r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0.9</a:t>
            </a:r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0.1</a:t>
            </a:r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s-E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0.8</a:t>
            </a:r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s-E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1.0</a:t>
            </a:r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np.polyfit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(x,y,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p=np.poly1d(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parray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(p)</a:t>
            </a:r>
            <a:endParaRPr lang="zh-CN" altLang="en-US" sz="2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12368"/>
              </p:ext>
            </p:extLst>
          </p:nvPr>
        </p:nvGraphicFramePr>
        <p:xfrm>
          <a:off x="3773745" y="4473116"/>
          <a:ext cx="3966395" cy="71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4" imgW="1206360" imgH="215640" progId="Equation.DSMT4">
                  <p:embed/>
                </p:oleObj>
              </mc:Choice>
              <mc:Fallback>
                <p:oleObj name="Equation" r:id="rId4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3745" y="4473116"/>
                        <a:ext cx="3966395" cy="710286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567608" y="836715"/>
            <a:ext cx="4356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多项式的应用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linalg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808" y="1232756"/>
            <a:ext cx="5292588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§5.1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库的使用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数组对象的常见操作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83732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942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91744" y="188640"/>
            <a:ext cx="5332024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053430" y="872717"/>
            <a:ext cx="3396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常用文件读写函数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23026"/>
              </p:ext>
            </p:extLst>
          </p:nvPr>
        </p:nvGraphicFramePr>
        <p:xfrm>
          <a:off x="3467708" y="1393284"/>
          <a:ext cx="7380820" cy="4153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np.savetxt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把一个一维或者二维数组写入一个指定的文本文件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np.loadtxt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从指定的文本文件中读取数据，并返回一个数组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np.ndarray.tofile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把数组写入指定文件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np.fromfile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从指定文件读取数据，返回一个一维数组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np.save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把数组以二进制格式写入一个扩展名为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npy</a:t>
                      </a: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的文件中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np.load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从扩展名为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npy</a:t>
                      </a: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的文件中读取数据，并返回一个原始形状的数组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950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91744" y="188640"/>
            <a:ext cx="5332024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127386" y="800711"/>
            <a:ext cx="7164796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numpy.savetxt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fname,X,fmt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/>
              <a:t>'%.18e', delimiter=''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736022" y="1334566"/>
            <a:ext cx="6644454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：文件名或者文件句柄；</a:t>
            </a:r>
            <a:endParaRPr lang="en-US" altLang="zh-CN" sz="24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：将要被写入文件的一维或者二维数组；</a:t>
            </a:r>
            <a:endParaRPr lang="en-US" altLang="zh-CN" sz="24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：格式字符串，缺省时为</a:t>
            </a:r>
            <a:r>
              <a:rPr lang="en-US" altLang="zh-CN" sz="2400" dirty="0"/>
              <a:t>‘%.18e’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/>
              <a:t>delimiter</a:t>
            </a:r>
            <a:r>
              <a:rPr lang="zh-CN" altLang="en-US" sz="2400" dirty="0"/>
              <a:t>：分隔符，缺省时为空格。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27386" y="3292813"/>
            <a:ext cx="7361102" cy="48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np.loadtxt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np.float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delimiter=None)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701716" y="3826668"/>
            <a:ext cx="7290828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：文件名或者文件句柄；</a:t>
            </a:r>
            <a:endParaRPr lang="en-US" altLang="zh-CN" sz="24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：读入的数据返回类型，默认为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np.float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类型；</a:t>
            </a:r>
            <a:endParaRPr lang="en-US" altLang="zh-CN" sz="24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/>
              <a:t>delimiter</a:t>
            </a:r>
            <a:r>
              <a:rPr lang="zh-CN" altLang="en-US" sz="2400" dirty="0"/>
              <a:t>：分隔符，缺省时为空格。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91744" y="188640"/>
            <a:ext cx="5332024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875358" y="800711"/>
            <a:ext cx="7164796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numpy.savetxt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fname,X,fmt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/>
              <a:t>'%.18e', delimiter=''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6366" y="1412776"/>
            <a:ext cx="7474171" cy="1477328"/>
          </a:xfrm>
          <a:prstGeom prst="rect">
            <a:avLst/>
          </a:prstGeom>
          <a:solidFill>
            <a:srgbClr val="FFFF00"/>
          </a:solidFill>
          <a:ln w="57150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np.savetxt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8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X,fmt</a:t>
            </a:r>
            <a:r>
              <a:rPr lang="en-US" altLang="zh-CN" sz="18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='%.18e', delimiter='')</a:t>
            </a: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).reshape(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np.savetxt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'data_txt.txt'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data, 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fmt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'%</a:t>
            </a:r>
            <a:r>
              <a:rPr lang="en-US" altLang="zh-CN" sz="18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d'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,delimiter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np.savetxt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'd:\\data_txt.csv'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data, 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fmt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'%d'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28" y="2990187"/>
            <a:ext cx="3896275" cy="1059271"/>
          </a:xfrm>
          <a:prstGeom prst="rect">
            <a:avLst/>
          </a:prstGeom>
          <a:ln w="57150">
            <a:solidFill>
              <a:srgbClr val="33CC33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7" y="2985105"/>
            <a:ext cx="3101195" cy="2046280"/>
          </a:xfrm>
          <a:prstGeom prst="rect">
            <a:avLst/>
          </a:prstGeom>
          <a:ln w="38100">
            <a:solidFill>
              <a:srgbClr val="33CC33"/>
            </a:solidFill>
          </a:ln>
        </p:spPr>
      </p:pic>
    </p:spTree>
    <p:extLst>
      <p:ext uri="{BB962C8B-B14F-4D97-AF65-F5344CB8AC3E}">
        <p14:creationId xmlns:p14="http://schemas.microsoft.com/office/powerpoint/2010/main" val="39601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91744" y="188640"/>
            <a:ext cx="5332024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875358" y="800711"/>
            <a:ext cx="7361102" cy="48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np.loadtxt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np.float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delimiter=None)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9688" y="1412776"/>
            <a:ext cx="7758880" cy="1477328"/>
          </a:xfrm>
          <a:prstGeom prst="rect">
            <a:avLst/>
          </a:prstGeom>
          <a:solidFill>
            <a:srgbClr val="FFFF00"/>
          </a:solidFill>
          <a:ln w="57150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np.loadtxt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8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18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np.float</a:t>
            </a:r>
            <a:r>
              <a:rPr lang="en-US" altLang="zh-CN" sz="18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delimiter=None)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data1fromfile=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np.loadtxt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data_txt.txt'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,delimiter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'1:\n',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data1fromfile)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data2fromfile=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np.loadtxt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'd:\\data_txt.</a:t>
            </a:r>
            <a:r>
              <a:rPr lang="en-US" altLang="zh-CN" sz="18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csv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=np.int32)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'2:\n',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data2fromfile)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6272" y="2960948"/>
            <a:ext cx="4324516" cy="1754326"/>
          </a:xfrm>
          <a:prstGeom prst="rect">
            <a:avLst/>
          </a:prstGeom>
          <a:solidFill>
            <a:srgbClr val="FFCCFF"/>
          </a:solidFill>
          <a:ln w="28575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 </a:t>
            </a:r>
            <a:r>
              <a:rPr lang="en-US" altLang="zh-CN" sz="1800" dirty="0"/>
              <a:t>1: </a:t>
            </a:r>
          </a:p>
          <a:p>
            <a:r>
              <a:rPr lang="en-US" altLang="zh-CN" sz="1800" dirty="0"/>
              <a:t>[[ 0.  1.  2.  3.  4.  5.  6.  7.  8.  9.]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[10. 11. 12. 13. 14. 15. 16. 17. 18. 19.]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[20. 21. 22. 23. 24. 25. 26. 27. 28. 29.]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[30. 31. 32. 33. 34. 35. 36. 37. 38. 39.]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[40. 41. 42. 43. 44. 45. 46. 47. 48. 49.]]</a:t>
            </a:r>
          </a:p>
        </p:txBody>
      </p:sp>
      <p:sp>
        <p:nvSpPr>
          <p:cNvPr id="12" name="矩形 11"/>
          <p:cNvSpPr/>
          <p:nvPr/>
        </p:nvSpPr>
        <p:spPr>
          <a:xfrm>
            <a:off x="3436272" y="4726316"/>
            <a:ext cx="3564396" cy="1754326"/>
          </a:xfrm>
          <a:prstGeom prst="rect">
            <a:avLst/>
          </a:prstGeom>
          <a:solidFill>
            <a:srgbClr val="FFCCFF"/>
          </a:solidFill>
          <a:ln w="28575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2: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[[ 0  1  2  3  4  5  6  7  8  9]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[10 11 12 13 14 15 16 17 18 19]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[20 21 22 23 24 25 26 27 28 29]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[30 31 32 33 34 35 36 37 38 39]</a:t>
            </a:r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[40 41 42 43 44 45 46 47 48 49]]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8274224" y="3062453"/>
            <a:ext cx="3042356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zh-CN" altLang="en-US" sz="2000" dirty="0"/>
              <a:t>注意，</a:t>
            </a:r>
            <a:r>
              <a:rPr lang="en-US" altLang="zh-CN" sz="2000" dirty="0">
                <a:solidFill>
                  <a:srgbClr val="00AA00"/>
                </a:solidFill>
                <a:latin typeface="Consolas" panose="020B0609020204030204" pitchFamily="49" charset="0"/>
              </a:rPr>
              <a:t>‘data_txt.txt’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文件的分隔符，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delimiter=</a:t>
            </a:r>
            <a:r>
              <a:rPr lang="en-US" altLang="zh-CN" sz="2000" dirty="0">
                <a:solidFill>
                  <a:srgbClr val="00AA00"/>
                </a:solidFill>
                <a:latin typeface="Consolas" panose="020B0609020204030204" pitchFamily="49" charset="0"/>
              </a:rPr>
              <a:t>','</a:t>
            </a:r>
            <a:endParaRPr lang="en-US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9884" y="6068265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[diˈlɪmɪt] </a:t>
            </a:r>
          </a:p>
        </p:txBody>
      </p:sp>
    </p:spTree>
    <p:extLst>
      <p:ext uri="{BB962C8B-B14F-4D97-AF65-F5344CB8AC3E}">
        <p14:creationId xmlns:p14="http://schemas.microsoft.com/office/powerpoint/2010/main" val="10190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  <p:bldP spid="12" grpId="0" animBg="1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91744" y="188640"/>
            <a:ext cx="5332024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875358" y="800711"/>
            <a:ext cx="7361102" cy="48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(3)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np.ndarray.tofile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='',format="%s")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1704" y="1891083"/>
            <a:ext cx="7920880" cy="2554545"/>
          </a:xfrm>
          <a:prstGeom prst="rect">
            <a:avLst/>
          </a:prstGeom>
          <a:solidFill>
            <a:srgbClr val="FFFF00"/>
          </a:solidFill>
          <a:ln w="57150"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np.ndarray.tofile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6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sep</a:t>
            </a:r>
            <a:r>
              <a:rPr lang="en-US" altLang="zh-CN" sz="16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='',format="%s")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).reshape(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</a:rPr>
              <a:t>'3: \n'</a:t>
            </a:r>
            <a:r>
              <a:rPr lang="en-US" altLang="zh-CN" sz="1600" i="1" dirty="0"/>
              <a:t>,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data)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data.tofile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"data_tofile1.</a:t>
            </a:r>
            <a:r>
              <a:rPr lang="en-US" altLang="zh-CN" sz="16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dat"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,format=</a:t>
            </a:r>
            <a:r>
              <a:rPr lang="en-US" altLang="zh-CN" sz="16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'%d'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16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np.ndarray.fromfile</a:t>
            </a:r>
            <a:r>
              <a:rPr lang="en-US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6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16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np.float,count</a:t>
            </a:r>
            <a:r>
              <a:rPr lang="en-US" altLang="zh-CN" sz="16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=-1,sep='')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np.fromfile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"data_tofile1.</a:t>
            </a:r>
            <a:r>
              <a:rPr lang="en-US" altLang="zh-CN" sz="16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dat"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,dtype= np.int32)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.reshape(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AA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</a:rPr>
              <a:t>‘4: \n'</a:t>
            </a:r>
            <a:r>
              <a:rPr lang="en-US" altLang="zh-CN" sz="1600" i="1" dirty="0"/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dataShape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np.fromfile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"data_tofile1.</a:t>
            </a:r>
            <a:r>
              <a:rPr lang="en-US" altLang="zh-CN" sz="1600" i="1" u="sng" dirty="0">
                <a:solidFill>
                  <a:srgbClr val="00AA00"/>
                </a:solidFill>
                <a:latin typeface="Consolas" panose="020B0609020204030204" pitchFamily="49" charset="0"/>
              </a:rPr>
              <a:t>dat"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,dtype= np.int32).reshape(</a:t>
            </a:r>
            <a:r>
              <a:rPr lang="en-US" altLang="zh-CN" sz="16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u="sng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</a:rPr>
              <a:t>‘5: \n'</a:t>
            </a:r>
            <a:r>
              <a:rPr lang="en-US" altLang="zh-CN" sz="1600" i="1" dirty="0"/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dataShape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75360" y="1307474"/>
            <a:ext cx="8441220" cy="48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(4)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np.ndarray.fromfile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np.float,count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=-1,sep='')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08" y="4434784"/>
            <a:ext cx="1877959" cy="2221488"/>
          </a:xfrm>
          <a:prstGeom prst="rect">
            <a:avLst/>
          </a:prstGeom>
          <a:ln w="57150"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1829884" y="6068265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[diˈlɪmɪt]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15" y="4473116"/>
            <a:ext cx="3161905" cy="128571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284" y="4459790"/>
            <a:ext cx="1633682" cy="2196482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996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791744" y="188640"/>
            <a:ext cx="5332024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873714" y="725246"/>
            <a:ext cx="4552790" cy="110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(5)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np.save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fname,X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(6)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np.load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323692" y="1826895"/>
            <a:ext cx="4860540" cy="83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2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zh-CN" altLang="en-US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：文件名或者文件句柄；</a:t>
            </a:r>
            <a:endParaRPr lang="en-US" altLang="zh-CN" sz="22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：将要被写入文件的数组；</a:t>
            </a:r>
            <a:endParaRPr lang="en-US" altLang="zh-CN" sz="22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1498" y="2708920"/>
            <a:ext cx="7650868" cy="1938992"/>
          </a:xfrm>
          <a:prstGeom prst="rect">
            <a:avLst/>
          </a:prstGeom>
          <a:solidFill>
            <a:srgbClr val="FFFF00"/>
          </a:solidFill>
          <a:ln w="38100">
            <a:solidFill>
              <a:srgbClr val="00AA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np.save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"data_save.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npy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dataNew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dataLoad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data_save.npy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dataLoad1 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data_save.npy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).reshape((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'6: \n'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dataLoad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AA00"/>
                </a:solidFill>
                <a:latin typeface="Consolas" panose="020B0609020204030204" pitchFamily="49" charset="0"/>
              </a:rPr>
              <a:t>'7: \n'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,dataLoad1)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552" y="4678354"/>
            <a:ext cx="3623553" cy="152125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108" y="4055448"/>
            <a:ext cx="1872208" cy="248748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315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7808" y="1232756"/>
            <a:ext cx="5292588" cy="403244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§5.1 </a:t>
            </a:r>
            <a:r>
              <a:rPr lang="en-US" altLang="zh-CN" sz="28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库的使用</a:t>
            </a:r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§5.2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库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的常见操作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数组的文件输入与输出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467708" y="193862"/>
            <a:ext cx="6156684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课 科学计算基础：</a:t>
            </a:r>
            <a:r>
              <a:rPr lang="en-US" altLang="zh-CN" sz="2800" dirty="0" err="1"/>
              <a:t>NumPy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331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3792" y="3284986"/>
            <a:ext cx="5976664" cy="9000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Comic Sans MS" panose="030F0702030302020204" pitchFamily="66" charset="0"/>
              </a:rPr>
              <a:t>第三方库：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 err="1">
                <a:latin typeface="Comic Sans MS" panose="030F0702030302020204" pitchFamily="66" charset="0"/>
              </a:rPr>
              <a:t>numpy</a:t>
            </a:r>
            <a:r>
              <a:rPr lang="zh-CN" altLang="en-US" dirty="0">
                <a:latin typeface="Comic Sans MS" panose="030F0702030302020204" pitchFamily="66" charset="0"/>
              </a:rPr>
              <a:t>库的使用</a:t>
            </a:r>
            <a:r>
              <a:rPr lang="en-US" altLang="zh-CN" dirty="0">
                <a:latin typeface="Comic Sans MS" panose="030F0702030302020204" pitchFamily="66" charset="0"/>
              </a:rPr>
              <a:t>(2) 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               </a:t>
            </a:r>
            <a:r>
              <a:rPr lang="en-US" altLang="zh-CN" dirty="0" err="1">
                <a:latin typeface="Comic Sans MS" panose="030F0702030302020204" pitchFamily="66" charset="0"/>
              </a:rPr>
              <a:t>matplotlib</a:t>
            </a:r>
            <a:r>
              <a:rPr lang="zh-CN" altLang="en-US" dirty="0">
                <a:latin typeface="Comic Sans MS" panose="030F0702030302020204" pitchFamily="66" charset="0"/>
              </a:rPr>
              <a:t>库的使用。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4511824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本课小结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10620" y="2456892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下课内容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15780" y="944727"/>
            <a:ext cx="5292588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第三方库：</a:t>
            </a:r>
            <a:r>
              <a:rPr lang="en-US" altLang="zh-CN" kern="0" dirty="0" err="1">
                <a:latin typeface="Comic Sans MS" panose="030F0702030302020204" pitchFamily="66" charset="0"/>
              </a:rPr>
              <a:t>numpy</a:t>
            </a:r>
            <a:r>
              <a:rPr lang="zh-CN" altLang="en-US" kern="0" dirty="0">
                <a:latin typeface="Comic Sans MS" panose="030F0702030302020204" pitchFamily="66" charset="0"/>
              </a:rPr>
              <a:t>库的使用</a:t>
            </a:r>
            <a:r>
              <a:rPr lang="en-US" altLang="zh-CN" kern="0" dirty="0">
                <a:latin typeface="Comic Sans MS" panose="030F0702030302020204" pitchFamily="66" charset="0"/>
              </a:rPr>
              <a:t>(1)</a:t>
            </a:r>
            <a:r>
              <a:rPr lang="zh-CN" altLang="en-US" kern="0" dirty="0">
                <a:latin typeface="Comic Sans MS" panose="030F0702030302020204" pitchFamily="66" charset="0"/>
              </a:rPr>
              <a:t>。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2832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775" y="2625728"/>
            <a:ext cx="7488238" cy="2105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9600">
                <a:latin typeface="Comic Sans MS" panose="030F0702030302020204" pitchFamily="66" charset="0"/>
              </a:rPr>
              <a:t> </a:t>
            </a:r>
            <a:r>
              <a:rPr lang="en-US" altLang="zh-CN" sz="960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37022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2400" dirty="0"/>
              <a:t>矩阵的逆阵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03612" y="873620"/>
            <a:ext cx="7668852" cy="46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img-blog.csdnimg.cn/img_convert/cb0ad1c00a61385c38912b3590a9b47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8" t="24652"/>
          <a:stretch/>
        </p:blipFill>
        <p:spPr bwMode="auto">
          <a:xfrm>
            <a:off x="6780079" y="4132908"/>
            <a:ext cx="3382585" cy="175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img-blog.csdnimg.cn/img_convert/1449e74cb4586f64a9ba7bbf8a5998d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45" y="4450386"/>
            <a:ext cx="323019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img-blog.csdnimg.cn/img_convert/dcaaa2683e0b5a528927da8f5f3ede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66" y="873620"/>
            <a:ext cx="6557776" cy="321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2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§9.1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库的使用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567608" y="879106"/>
            <a:ext cx="3312368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核心对象：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927648" y="1448781"/>
            <a:ext cx="7272808" cy="90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轴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(axes). 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中的数组维度称为轴，轴的编号如图所示。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80532" y="2492896"/>
          <a:ext cx="6443860" cy="1630700"/>
        </p:xfrm>
        <a:graphic>
          <a:graphicData uri="http://schemas.openxmlformats.org/drawingml/2006/table">
            <a:tbl>
              <a:tblPr/>
              <a:tblGrid>
                <a:gridCol w="322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700" b="1" dirty="0">
                          <a:solidFill>
                            <a:srgbClr val="4F4F4F"/>
                          </a:solidFill>
                          <a:effectLst/>
                        </a:rPr>
                        <a:t>axis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700" b="1">
                          <a:solidFill>
                            <a:srgbClr val="4F4F4F"/>
                          </a:solidFill>
                          <a:effectLst/>
                        </a:rPr>
                        <a:t>[ ]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700" b="0">
                          <a:solidFill>
                            <a:srgbClr val="4F4F4F"/>
                          </a:solidFill>
                          <a:effectLst/>
                        </a:rPr>
                        <a:t>axis = 0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1700" b="0" dirty="0">
                          <a:solidFill>
                            <a:srgbClr val="4F4F4F"/>
                          </a:solidFill>
                          <a:effectLst/>
                        </a:rPr>
                        <a:t> [ [ ] ]</a:t>
                      </a:r>
                      <a:r>
                        <a:rPr lang="en-US" altLang="zh-CN" sz="1700" b="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700" b="0" dirty="0">
                          <a:solidFill>
                            <a:srgbClr val="4F4F4F"/>
                          </a:solidFill>
                          <a:effectLst/>
                        </a:rPr>
                        <a:t>axis = 1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700" b="0" dirty="0">
                          <a:solidFill>
                            <a:srgbClr val="4F4F4F"/>
                          </a:solidFill>
                          <a:effectLst/>
                        </a:rPr>
                        <a:t>[ 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1700" b="0" dirty="0">
                          <a:solidFill>
                            <a:srgbClr val="4F4F4F"/>
                          </a:solidFill>
                          <a:effectLst/>
                        </a:rPr>
                        <a:t> [ ] 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r>
                        <a:rPr lang="en-US" altLang="zh-CN" sz="1700" b="0" dirty="0">
                          <a:solidFill>
                            <a:srgbClr val="4F4F4F"/>
                          </a:solidFill>
                          <a:effectLst/>
                        </a:rPr>
                        <a:t> ]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700" b="0">
                          <a:solidFill>
                            <a:srgbClr val="4F4F4F"/>
                          </a:solidFill>
                          <a:effectLst/>
                        </a:rPr>
                        <a:t>axis = 2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700" b="0" dirty="0">
                          <a:solidFill>
                            <a:srgbClr val="4F4F4F"/>
                          </a:solidFill>
                          <a:effectLst/>
                        </a:rPr>
                        <a:t>[ [ 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effectLst/>
                        </a:rPr>
                        <a:t>[ ]</a:t>
                      </a:r>
                      <a:r>
                        <a:rPr lang="en-US" altLang="zh-CN" sz="1700" b="0" dirty="0">
                          <a:solidFill>
                            <a:srgbClr val="4F4F4F"/>
                          </a:solidFill>
                          <a:effectLst/>
                        </a:rPr>
                        <a:t> ] ]</a:t>
                      </a:r>
                    </a:p>
                  </a:txBody>
                  <a:tcPr marL="72799" marR="72799" marT="72799" marB="727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19" y="4221088"/>
            <a:ext cx="3885714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§9.1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库的使用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567608" y="879106"/>
            <a:ext cx="3312368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核心对象：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1376772"/>
            <a:ext cx="7416824" cy="512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对于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二维数组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[[1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[3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4]]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，最外层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，有一对，其里包含两个最大块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[3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，这两个块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即为对应。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，第二层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，有两对，两个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都为数值，直接计算。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对于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三维数组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[[[1, 2],[3, 4]], [[5, 6],[7, 8]]]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axis=0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，最外层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，有一对，其里包含两个最大块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[[1, 2],[3, 4]]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[[5, 6],[7, 8]]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，这两个块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即为对应。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，第二层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，有两对，第一个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最大块为：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[1, 2]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[3, 4]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，其中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对应；第二个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最大块为：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[5, 6]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[7, 8]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，其中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对应。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axis=2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，第三层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，有四对，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个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[]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内都是数值，直接计算。</a:t>
            </a:r>
          </a:p>
        </p:txBody>
      </p:sp>
    </p:spTree>
    <p:extLst>
      <p:ext uri="{BB962C8B-B14F-4D97-AF65-F5344CB8AC3E}">
        <p14:creationId xmlns:p14="http://schemas.microsoft.com/office/powerpoint/2010/main" val="42057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8443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263353" y="1922996"/>
            <a:ext cx="2875073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89382" y="2354047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25289" y="2966115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067234" y="1949704"/>
            <a:ext cx="1166267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138726" y="1916833"/>
            <a:ext cx="2895656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4073126" y="2347884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3209033" y="2959952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334082" y="1949705"/>
            <a:ext cx="2659471" cy="28321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room[np.ix_([</a:t>
            </a:r>
            <a:r>
              <a:rPr lang="zh-CN" altLang="en-US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], [</a:t>
            </a:r>
            <a:r>
              <a:rPr lang="zh-CN" altLang="en-US" sz="1400" b="1" dirty="0">
                <a:solidFill>
                  <a:srgbClr val="FF0000"/>
                </a:solidFill>
              </a:rPr>
              <a:t>0, 2</a:t>
            </a:r>
            <a:r>
              <a:rPr lang="zh-CN" altLang="en-US" sz="1400" b="1" dirty="0"/>
              <a:t>], [</a:t>
            </a:r>
            <a:r>
              <a:rPr lang="zh-CN" altLang="en-US" sz="1400" b="1" dirty="0">
                <a:solidFill>
                  <a:srgbClr val="FF0000"/>
                </a:solidFill>
              </a:rPr>
              <a:t>1, 3</a:t>
            </a:r>
            <a:r>
              <a:rPr lang="zh-CN" altLang="en-US" sz="1400" b="1" dirty="0"/>
              <a:t>])]</a:t>
            </a:r>
            <a:endParaRPr lang="en-US" altLang="zh-CN" sz="1400" b="1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6086412" y="1916833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7021115" y="2347884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6210063" y="1989420"/>
            <a:ext cx="2756671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400" b="1" dirty="0"/>
              <a:t>room[</a:t>
            </a:r>
            <a:r>
              <a:rPr lang="en-US" altLang="zh-CN" sz="1400" b="1" dirty="0" err="1"/>
              <a:t>np.ix</a:t>
            </a:r>
            <a:r>
              <a:rPr lang="en-US" altLang="zh-CN" sz="1400" b="1" dirty="0"/>
              <a:t>_([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], [</a:t>
            </a:r>
            <a:r>
              <a:rPr lang="en-US" altLang="zh-CN" sz="1400" b="1" dirty="0">
                <a:solidFill>
                  <a:srgbClr val="FF0000"/>
                </a:solidFill>
              </a:rPr>
              <a:t>0, 1, 2</a:t>
            </a:r>
            <a:r>
              <a:rPr lang="en-US" altLang="zh-CN" sz="1400" b="1" dirty="0"/>
              <a:t>], [</a:t>
            </a:r>
            <a:r>
              <a:rPr lang="en-US" altLang="zh-CN" sz="1400" b="1" dirty="0">
                <a:solidFill>
                  <a:srgbClr val="FF0000"/>
                </a:solidFill>
              </a:rPr>
              <a:t>1, 3</a:t>
            </a:r>
            <a:r>
              <a:rPr lang="en-US" altLang="zh-CN" sz="1400" b="1" dirty="0"/>
              <a:t>])]</a:t>
            </a:r>
            <a:endParaRPr lang="zh-CN" altLang="en-US" sz="1400" b="1" dirty="0">
              <a:solidFill>
                <a:srgbClr val="006666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144265" y="2960946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圆角矩形 32"/>
          <p:cNvSpPr/>
          <p:nvPr/>
        </p:nvSpPr>
        <p:spPr bwMode="auto">
          <a:xfrm>
            <a:off x="8978947" y="1928433"/>
            <a:ext cx="2883744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9913650" y="2359484"/>
          <a:ext cx="1908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9162391" y="1955142"/>
            <a:ext cx="2424484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1600" b="1" dirty="0"/>
              <a:t>room[</a:t>
            </a:r>
            <a:r>
              <a:rPr lang="en-US" altLang="zh-CN" sz="1600" b="1" dirty="0" err="1"/>
              <a:t>np.ix</a:t>
            </a:r>
            <a:r>
              <a:rPr lang="en-US" altLang="zh-CN" sz="1600" b="1" dirty="0"/>
              <a:t>_([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en-US" altLang="zh-CN" sz="1600" b="1" dirty="0"/>
              <a:t>], [</a:t>
            </a:r>
            <a:r>
              <a:rPr lang="en-US" altLang="zh-CN" sz="1600" b="1" dirty="0">
                <a:solidFill>
                  <a:srgbClr val="FF0000"/>
                </a:solidFill>
              </a:rPr>
              <a:t>0, 2</a:t>
            </a:r>
            <a:r>
              <a:rPr lang="en-US" altLang="zh-CN" sz="1600" b="1" dirty="0"/>
              <a:t>])]</a:t>
            </a:r>
            <a:endParaRPr lang="zh-CN" altLang="en-US" sz="1600" b="1" dirty="0">
              <a:solidFill>
                <a:srgbClr val="006666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9036800" y="2972546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855640" y="1412778"/>
            <a:ext cx="6178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4F4F4F"/>
                </a:solidFill>
                <a:latin typeface="PingFang SC"/>
              </a:rPr>
              <a:t>花式索引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:</a:t>
            </a:r>
            <a:r>
              <a:rPr lang="zh-CN" altLang="en-US" sz="2400" dirty="0"/>
              <a:t>使用</a:t>
            </a:r>
            <a:r>
              <a:rPr lang="en-US" altLang="zh-CN" sz="2400" dirty="0"/>
              <a:t>ix_()</a:t>
            </a:r>
            <a:r>
              <a:rPr lang="zh-CN" altLang="en-US" sz="2400" dirty="0"/>
              <a:t>函数，选出方形索引区域</a:t>
            </a:r>
            <a:endParaRPr lang="zh-CN" altLang="en-US" sz="2400" b="1" dirty="0">
              <a:solidFill>
                <a:srgbClr val="4F4F4F"/>
              </a:solidFill>
              <a:latin typeface="PingFang SC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3207090" y="2953789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矩形 41"/>
          <p:cNvSpPr>
            <a:spLocks noChangeAspect="1"/>
          </p:cNvSpPr>
          <p:nvPr/>
        </p:nvSpPr>
        <p:spPr bwMode="auto">
          <a:xfrm>
            <a:off x="3175517" y="2943142"/>
            <a:ext cx="1794617" cy="380463"/>
          </a:xfrm>
          <a:prstGeom prst="rect">
            <a:avLst/>
          </a:prstGeom>
          <a:solidFill>
            <a:srgbClr val="FFCC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3" name="矩形 42"/>
          <p:cNvSpPr>
            <a:spLocks noChangeAspect="1"/>
          </p:cNvSpPr>
          <p:nvPr/>
        </p:nvSpPr>
        <p:spPr bwMode="auto">
          <a:xfrm>
            <a:off x="3190757" y="3672819"/>
            <a:ext cx="1787741" cy="380463"/>
          </a:xfrm>
          <a:prstGeom prst="rect">
            <a:avLst/>
          </a:prstGeom>
          <a:solidFill>
            <a:srgbClr val="FFCC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4" name="矩形 43"/>
          <p:cNvSpPr>
            <a:spLocks noChangeAspect="1"/>
          </p:cNvSpPr>
          <p:nvPr/>
        </p:nvSpPr>
        <p:spPr bwMode="auto">
          <a:xfrm>
            <a:off x="3590582" y="2935273"/>
            <a:ext cx="470681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5" name="矩形 44"/>
          <p:cNvSpPr>
            <a:spLocks noChangeAspect="1"/>
          </p:cNvSpPr>
          <p:nvPr/>
        </p:nvSpPr>
        <p:spPr bwMode="auto">
          <a:xfrm>
            <a:off x="4489452" y="2935273"/>
            <a:ext cx="513202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6" name="矩形 45"/>
          <p:cNvSpPr>
            <a:spLocks noChangeAspect="1"/>
          </p:cNvSpPr>
          <p:nvPr/>
        </p:nvSpPr>
        <p:spPr bwMode="auto">
          <a:xfrm>
            <a:off x="4486306" y="2927091"/>
            <a:ext cx="500909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7" name="矩形 46"/>
          <p:cNvSpPr>
            <a:spLocks noChangeAspect="1"/>
          </p:cNvSpPr>
          <p:nvPr/>
        </p:nvSpPr>
        <p:spPr bwMode="auto">
          <a:xfrm>
            <a:off x="3566616" y="3666655"/>
            <a:ext cx="47068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8" name="矩形 47"/>
          <p:cNvSpPr>
            <a:spLocks noChangeAspect="1"/>
          </p:cNvSpPr>
          <p:nvPr/>
        </p:nvSpPr>
        <p:spPr bwMode="auto">
          <a:xfrm>
            <a:off x="4477588" y="3666655"/>
            <a:ext cx="500909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0" name="矩形 49"/>
          <p:cNvSpPr>
            <a:spLocks noChangeAspect="1"/>
          </p:cNvSpPr>
          <p:nvPr/>
        </p:nvSpPr>
        <p:spPr bwMode="auto">
          <a:xfrm>
            <a:off x="3566616" y="2920797"/>
            <a:ext cx="47068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/>
          </p:nvPr>
        </p:nvGraphicFramePr>
        <p:xfrm>
          <a:off x="6160509" y="2972546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矩形 50"/>
          <p:cNvSpPr>
            <a:spLocks noChangeAspect="1"/>
          </p:cNvSpPr>
          <p:nvPr/>
        </p:nvSpPr>
        <p:spPr bwMode="auto">
          <a:xfrm>
            <a:off x="6518281" y="2972546"/>
            <a:ext cx="462005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2" name="矩形 51"/>
          <p:cNvSpPr>
            <a:spLocks noChangeAspect="1"/>
          </p:cNvSpPr>
          <p:nvPr/>
        </p:nvSpPr>
        <p:spPr bwMode="auto">
          <a:xfrm>
            <a:off x="7428733" y="2972546"/>
            <a:ext cx="509523" cy="1143362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9044253" y="2982939"/>
          <a:ext cx="1772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矩形 54"/>
          <p:cNvSpPr>
            <a:spLocks noChangeAspect="1"/>
          </p:cNvSpPr>
          <p:nvPr/>
        </p:nvSpPr>
        <p:spPr bwMode="auto">
          <a:xfrm>
            <a:off x="9059748" y="3717033"/>
            <a:ext cx="1764923" cy="380463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7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84431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/>
              <a:t>数组索引与切片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3827748" y="2564905"/>
            <a:ext cx="2690591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71976" y="2591613"/>
            <a:ext cx="1166267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CN" altLang="en-US" sz="2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6522801" y="2558742"/>
            <a:ext cx="2720557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6148" y="2611004"/>
            <a:ext cx="2495850" cy="33855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200" dirty="0"/>
              <a:t>n1</a:t>
            </a:r>
            <a:r>
              <a:rPr lang="zh-CN" altLang="en-US" sz="2200" dirty="0"/>
              <a:t>( [</a:t>
            </a:r>
            <a:r>
              <a:rPr lang="zh-CN" altLang="en-US" sz="2200" dirty="0">
                <a:solidFill>
                  <a:srgbClr val="FF0000"/>
                </a:solidFill>
              </a:rPr>
              <a:t>0, 2</a:t>
            </a:r>
            <a:r>
              <a:rPr lang="zh-CN" altLang="en-US" sz="2200" dirty="0"/>
              <a:t>])</a:t>
            </a:r>
            <a:endParaRPr lang="zh-CN" altLang="en-US" sz="2200" b="1" dirty="0">
              <a:solidFill>
                <a:srgbClr val="006666"/>
              </a:solidFill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9255287" y="2564904"/>
            <a:ext cx="2709365" cy="2232247"/>
          </a:xfrm>
          <a:prstGeom prst="roundRect">
            <a:avLst>
              <a:gd name="adj" fmla="val 3388"/>
            </a:avLst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06929" y="2640952"/>
            <a:ext cx="2657002" cy="33855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zh-CN" sz="2200" dirty="0"/>
              <a:t>n1( [</a:t>
            </a:r>
            <a:r>
              <a:rPr lang="en-US" altLang="zh-CN" sz="2200" dirty="0">
                <a:solidFill>
                  <a:srgbClr val="FF0000"/>
                </a:solidFill>
              </a:rPr>
              <a:t>0, 2</a:t>
            </a:r>
            <a:r>
              <a:rPr lang="en-US" altLang="zh-CN" sz="2200" dirty="0"/>
              <a:t>], [</a:t>
            </a:r>
            <a:r>
              <a:rPr lang="en-US" altLang="zh-CN" sz="2200" dirty="0">
                <a:solidFill>
                  <a:srgbClr val="FF0000"/>
                </a:solidFill>
              </a:rPr>
              <a:t>1, 3</a:t>
            </a:r>
            <a:r>
              <a:rPr lang="en-US" altLang="zh-CN" sz="2200" dirty="0"/>
              <a:t>])</a:t>
            </a:r>
            <a:endParaRPr lang="zh-CN" altLang="en-US" sz="2200" b="1" dirty="0">
              <a:solidFill>
                <a:srgbClr val="00666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3492" y="1899388"/>
            <a:ext cx="274145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N1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n1[</a:t>
            </a:r>
            <a:r>
              <a:rPr lang="en-US" altLang="zh-CN" sz="2000" dirty="0" err="1"/>
              <a:t>np.ix</a:t>
            </a:r>
            <a:r>
              <a:rPr lang="en-US" altLang="zh-CN" sz="2000" dirty="0"/>
              <a:t>_([0, 2])]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pt-BR" altLang="zh-CN" sz="2000" dirty="0"/>
              <a:t>n1[np.ix_([0, 2], [1, 3])]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855640" y="1412778"/>
            <a:ext cx="6178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4F4F4F"/>
                </a:solidFill>
                <a:latin typeface="PingFang SC"/>
              </a:rPr>
              <a:t>花式索引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:</a:t>
            </a:r>
            <a:r>
              <a:rPr lang="zh-CN" altLang="en-US" sz="2400" dirty="0"/>
              <a:t>使用</a:t>
            </a:r>
            <a:r>
              <a:rPr lang="en-US" altLang="zh-CN" sz="2400" dirty="0"/>
              <a:t>ix_()</a:t>
            </a:r>
            <a:r>
              <a:rPr lang="zh-CN" altLang="en-US" sz="2400" dirty="0"/>
              <a:t>函数，选出方形索引区域</a:t>
            </a:r>
            <a:endParaRPr lang="zh-CN" altLang="en-US" sz="2400" b="1" dirty="0">
              <a:solidFill>
                <a:srgbClr val="4F4F4F"/>
              </a:solidFill>
              <a:latin typeface="PingFang SC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049047" y="3053869"/>
          <a:ext cx="223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/>
          </p:nvPr>
        </p:nvGraphicFramePr>
        <p:xfrm>
          <a:off x="6776813" y="3060652"/>
          <a:ext cx="223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9518170" y="3051514"/>
          <a:ext cx="223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93" y="2576280"/>
            <a:ext cx="1396448" cy="111481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793" y="4326613"/>
            <a:ext cx="1490328" cy="66888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524" y="5685040"/>
            <a:ext cx="1830638" cy="7040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2" name="矩形 41"/>
          <p:cNvSpPr>
            <a:spLocks noChangeAspect="1"/>
          </p:cNvSpPr>
          <p:nvPr/>
        </p:nvSpPr>
        <p:spPr bwMode="auto">
          <a:xfrm>
            <a:off x="6760777" y="3077862"/>
            <a:ext cx="2250556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3" name="矩形 42"/>
          <p:cNvSpPr>
            <a:spLocks noChangeAspect="1"/>
          </p:cNvSpPr>
          <p:nvPr/>
        </p:nvSpPr>
        <p:spPr bwMode="auto">
          <a:xfrm>
            <a:off x="6769401" y="3792475"/>
            <a:ext cx="2241933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9" name="矩形 58"/>
          <p:cNvSpPr>
            <a:spLocks noChangeAspect="1"/>
          </p:cNvSpPr>
          <p:nvPr/>
        </p:nvSpPr>
        <p:spPr bwMode="auto">
          <a:xfrm>
            <a:off x="9482147" y="3051515"/>
            <a:ext cx="2250556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60" name="矩形 59"/>
          <p:cNvSpPr>
            <a:spLocks noChangeAspect="1"/>
          </p:cNvSpPr>
          <p:nvPr/>
        </p:nvSpPr>
        <p:spPr bwMode="auto">
          <a:xfrm>
            <a:off x="9497388" y="3781192"/>
            <a:ext cx="2241933" cy="380463"/>
          </a:xfrm>
          <a:prstGeom prst="rect">
            <a:avLst/>
          </a:prstGeom>
          <a:solidFill>
            <a:srgbClr val="99FF66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4" name="矩形 43"/>
          <p:cNvSpPr>
            <a:spLocks noChangeAspect="1"/>
          </p:cNvSpPr>
          <p:nvPr/>
        </p:nvSpPr>
        <p:spPr bwMode="auto">
          <a:xfrm>
            <a:off x="10068035" y="3067055"/>
            <a:ext cx="586979" cy="1466769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5" name="矩形 44"/>
          <p:cNvSpPr>
            <a:spLocks noChangeAspect="1"/>
          </p:cNvSpPr>
          <p:nvPr/>
        </p:nvSpPr>
        <p:spPr bwMode="auto">
          <a:xfrm>
            <a:off x="11204877" y="3067055"/>
            <a:ext cx="547814" cy="1466769"/>
          </a:xfrm>
          <a:prstGeom prst="rect">
            <a:avLst/>
          </a:prstGeom>
          <a:solidFill>
            <a:schemeClr val="tx1">
              <a:lumMod val="40000"/>
              <a:lumOff val="60000"/>
              <a:alpha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6" name="矩形 45"/>
          <p:cNvSpPr>
            <a:spLocks noChangeAspect="1"/>
          </p:cNvSpPr>
          <p:nvPr/>
        </p:nvSpPr>
        <p:spPr bwMode="auto">
          <a:xfrm>
            <a:off x="11200225" y="3039971"/>
            <a:ext cx="54276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7" name="矩形 46"/>
          <p:cNvSpPr>
            <a:spLocks noChangeAspect="1"/>
          </p:cNvSpPr>
          <p:nvPr/>
        </p:nvSpPr>
        <p:spPr bwMode="auto">
          <a:xfrm>
            <a:off x="10075491" y="3779535"/>
            <a:ext cx="579522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48" name="矩形 47"/>
          <p:cNvSpPr>
            <a:spLocks noChangeAspect="1"/>
          </p:cNvSpPr>
          <p:nvPr/>
        </p:nvSpPr>
        <p:spPr bwMode="auto">
          <a:xfrm>
            <a:off x="11191507" y="3779535"/>
            <a:ext cx="542761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  <p:sp>
        <p:nvSpPr>
          <p:cNvPr id="50" name="矩形 49"/>
          <p:cNvSpPr>
            <a:spLocks noChangeAspect="1"/>
          </p:cNvSpPr>
          <p:nvPr/>
        </p:nvSpPr>
        <p:spPr bwMode="auto">
          <a:xfrm>
            <a:off x="10075491" y="3033677"/>
            <a:ext cx="579522" cy="426630"/>
          </a:xfrm>
          <a:prstGeom prst="rect">
            <a:avLst/>
          </a:prstGeom>
          <a:solidFill>
            <a:srgbClr val="FF00FF">
              <a:alpha val="6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7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9" grpId="0" animBg="1"/>
      <p:bldP spid="59" grpId="1" animBg="1"/>
      <p:bldP spid="60" grpId="0" animBg="1"/>
      <p:bldP spid="6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5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60240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/>
              <a:t>数组的变形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3035661" y="1340769"/>
            <a:ext cx="628687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Array1 = np.array([1, 2, 3, 4, 4, 5, 6, 7, 7, 8, 9, 10])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print("</a:t>
            </a:r>
            <a:r>
              <a:rPr lang="zh-CN" altLang="en-US" sz="2000" dirty="0">
                <a:solidFill>
                  <a:srgbClr val="C00000"/>
                </a:solidFill>
              </a:rPr>
              <a:t>'Array1:' </a:t>
            </a:r>
            <a:r>
              <a:rPr lang="zh-CN" altLang="en-US" sz="2000" dirty="0"/>
              <a:t>", Array1)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print("</a:t>
            </a:r>
            <a:r>
              <a:rPr lang="zh-CN" altLang="en-US" sz="2000" dirty="0">
                <a:solidFill>
                  <a:srgbClr val="C00000"/>
                </a:solidFill>
              </a:rPr>
              <a:t>'Array1.reshape(4,3):'\n</a:t>
            </a:r>
            <a:r>
              <a:rPr lang="zh-CN" altLang="en-US" sz="2000" dirty="0"/>
              <a:t> ", Array1.reshape(4, 3))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Array1.resize(3, 4)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</a:rPr>
              <a:t>修改原数组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/>
              <a:t>print("</a:t>
            </a:r>
            <a:r>
              <a:rPr lang="zh-CN" altLang="en-US" sz="2000" dirty="0">
                <a:solidFill>
                  <a:srgbClr val="C00000"/>
                </a:solidFill>
              </a:rPr>
              <a:t>'Array1.resize(3,4):'</a:t>
            </a:r>
            <a:r>
              <a:rPr lang="zh-CN" altLang="en-US" sz="2000" dirty="0"/>
              <a:t>\n ", Array1)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print("\n</a:t>
            </a:r>
            <a:r>
              <a:rPr lang="zh-CN" altLang="en-US" sz="2000" dirty="0">
                <a:solidFill>
                  <a:srgbClr val="C00000"/>
                </a:solidFill>
              </a:rPr>
              <a:t> .flatten():</a:t>
            </a:r>
            <a:r>
              <a:rPr lang="zh-CN" altLang="en-US" sz="2000" dirty="0"/>
              <a:t>\n", Array</a:t>
            </a:r>
            <a:r>
              <a:rPr lang="en-US" altLang="zh-CN" sz="2000" dirty="0"/>
              <a:t>1</a:t>
            </a:r>
            <a:r>
              <a:rPr lang="zh-CN" altLang="en-US" sz="2000" dirty="0"/>
              <a:t>.flatten())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64" y="3717033"/>
            <a:ext cx="4619048" cy="29619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86639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2160240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/>
              <a:t>数组的变形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chemeClr val="accent2">
              <a:lumMod val="20000"/>
              <a:lumOff val="8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§5.2.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3035660" y="1340768"/>
            <a:ext cx="752483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Array1 = </a:t>
            </a:r>
            <a:r>
              <a:rPr lang="en-US" altLang="zh-CN" sz="2000" dirty="0" err="1"/>
              <a:t>np.array</a:t>
            </a:r>
            <a:r>
              <a:rPr lang="en-US" altLang="zh-CN" sz="2000" dirty="0"/>
              <a:t>([1, 2, 3, 4, 4, 5, 6, 7, 7, 8, 9, 10])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Array2 = Array1.reshape(2, 2, 3)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print("'Array2:'\n ", Array2)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print("'Array2.T):'\n ", Array2.T)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print("'Array2.transpose(0,2,1)):'\n ", Array2.transpose(0, 2, 1))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print("'Array2.transpose(0,1,2)):'\n ", Array2.transpose(0, 1, 2))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print("'Array2.transpose(2,1,0)):'\n ", Array2.transpose(2, 1, 0))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349" y="1218030"/>
            <a:ext cx="1844273" cy="16828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712" y="4130226"/>
            <a:ext cx="2638095" cy="18190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842" y="4128580"/>
            <a:ext cx="2580952" cy="13523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572" y="4110519"/>
            <a:ext cx="2600000" cy="20666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598" y="4141469"/>
            <a:ext cx="1238095" cy="19714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66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139DEFE-42CA-46CE-A6CE-FE315B76D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68156"/>
              </p:ext>
            </p:extLst>
          </p:nvPr>
        </p:nvGraphicFramePr>
        <p:xfrm>
          <a:off x="200818" y="3415796"/>
          <a:ext cx="2821482" cy="4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name="Equation" r:id="rId4" imgW="1396800" imgH="215640" progId="Equation.DSMT4">
                  <p:embed/>
                </p:oleObj>
              </mc:Choice>
              <mc:Fallback>
                <p:oleObj name="Equation" r:id="rId4" imgW="139680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139DEFE-42CA-46CE-A6CE-FE315B76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18" y="3415796"/>
                        <a:ext cx="2821482" cy="43660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B84A536-9289-4273-BAB0-B05AA6B20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78780"/>
              </p:ext>
            </p:extLst>
          </p:nvPr>
        </p:nvGraphicFramePr>
        <p:xfrm>
          <a:off x="191481" y="3871211"/>
          <a:ext cx="2821482" cy="58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6" imgW="1701720" imgH="355320" progId="Equation.DSMT4">
                  <p:embed/>
                </p:oleObj>
              </mc:Choice>
              <mc:Fallback>
                <p:oleObj name="Equation" r:id="rId6" imgW="1701720" imgH="3553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B84A536-9289-4273-BAB0-B05AA6B20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481" y="3871211"/>
                        <a:ext cx="2821482" cy="58946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E21363C-BBCC-4CC8-8B95-16C8A2E7A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21518"/>
              </p:ext>
            </p:extLst>
          </p:nvPr>
        </p:nvGraphicFramePr>
        <p:xfrm>
          <a:off x="208329" y="2840269"/>
          <a:ext cx="2654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" name="Equation" r:id="rId8" imgW="990360" imgH="215640" progId="Equation.DSMT4">
                  <p:embed/>
                </p:oleObj>
              </mc:Choice>
              <mc:Fallback>
                <p:oleObj name="Equation" r:id="rId8" imgW="990360" imgH="215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B627AF2-F256-4A3C-86FC-4CEEAD23D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329" y="2840269"/>
                        <a:ext cx="2654300" cy="5810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AC7B8F5-BFF9-48A2-93FD-93C395B9D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88514"/>
              </p:ext>
            </p:extLst>
          </p:nvPr>
        </p:nvGraphicFramePr>
        <p:xfrm>
          <a:off x="10093858" y="902719"/>
          <a:ext cx="18192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Equation" r:id="rId10" imgW="888840" imgH="215640" progId="Equation.DSMT4">
                  <p:embed/>
                </p:oleObj>
              </mc:Choice>
              <mc:Fallback>
                <p:oleObj name="Equation" r:id="rId10" imgW="888840" imgH="21564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93858" y="902719"/>
                        <a:ext cx="1819275" cy="44291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9AC9DE1-B0C9-40AA-BD17-D79B4C610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946634"/>
              </p:ext>
            </p:extLst>
          </p:nvPr>
        </p:nvGraphicFramePr>
        <p:xfrm>
          <a:off x="9389008" y="1487363"/>
          <a:ext cx="2524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Equation" r:id="rId12" imgW="1231560" imgH="215640" progId="Equation.DSMT4">
                  <p:embed/>
                </p:oleObj>
              </mc:Choice>
              <mc:Fallback>
                <p:oleObj name="Equation" r:id="rId12" imgW="1231560" imgH="21564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89008" y="1487363"/>
                        <a:ext cx="2524125" cy="44291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B28C2D5-D5BC-4D9A-AF6C-3FA6F67B3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37308"/>
              </p:ext>
            </p:extLst>
          </p:nvPr>
        </p:nvGraphicFramePr>
        <p:xfrm>
          <a:off x="8868308" y="2034646"/>
          <a:ext cx="3044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tion" r:id="rId14" imgW="1485720" imgH="215640" progId="Equation.DSMT4">
                  <p:embed/>
                </p:oleObj>
              </mc:Choice>
              <mc:Fallback>
                <p:oleObj name="Equation" r:id="rId14" imgW="1485720" imgH="21564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68308" y="2034646"/>
                        <a:ext cx="3044825" cy="44291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C600CA6-7983-4FAC-A625-C8DEE3500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98391"/>
              </p:ext>
            </p:extLst>
          </p:nvPr>
        </p:nvGraphicFramePr>
        <p:xfrm>
          <a:off x="8868308" y="2625730"/>
          <a:ext cx="3033922" cy="49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Equation" r:id="rId16" imgW="1333440" imgH="215640" progId="Equation.DSMT4">
                  <p:embed/>
                </p:oleObj>
              </mc:Choice>
              <mc:Fallback>
                <p:oleObj name="Equation" r:id="rId16" imgW="1333440" imgH="21564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68308" y="2625730"/>
                        <a:ext cx="3033922" cy="491844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7C65234-80A5-4A97-AF3E-4F57C3A36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06068"/>
              </p:ext>
            </p:extLst>
          </p:nvPr>
        </p:nvGraphicFramePr>
        <p:xfrm>
          <a:off x="6676059" y="4842216"/>
          <a:ext cx="5316850" cy="49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name="Equation" r:id="rId18" imgW="2336760" imgH="215640" progId="Equation.DSMT4">
                  <p:embed/>
                </p:oleObj>
              </mc:Choice>
              <mc:Fallback>
                <p:oleObj name="Equation" r:id="rId18" imgW="2336760" imgH="2156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76059" y="4842216"/>
                        <a:ext cx="5316850" cy="491844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4E012AF-A297-4C75-9736-D0A4DA8A0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38178"/>
              </p:ext>
            </p:extLst>
          </p:nvPr>
        </p:nvGraphicFramePr>
        <p:xfrm>
          <a:off x="4907868" y="5341174"/>
          <a:ext cx="7092609" cy="117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Equation" r:id="rId20" imgW="2387520" imgH="393480" progId="Equation.DSMT4">
                  <p:embed/>
                </p:oleObj>
              </mc:Choice>
              <mc:Fallback>
                <p:oleObj name="Equation" r:id="rId20" imgW="2387520" imgH="393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07868" y="5341174"/>
                        <a:ext cx="7092609" cy="1171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C216E04-898D-4AFA-9595-1A4327CD8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055898"/>
              </p:ext>
            </p:extLst>
          </p:nvPr>
        </p:nvGraphicFramePr>
        <p:xfrm>
          <a:off x="191481" y="4498304"/>
          <a:ext cx="2790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name="Equation" r:id="rId22" imgW="1041120" imgH="215640" progId="Equation.DSMT4">
                  <p:embed/>
                </p:oleObj>
              </mc:Choice>
              <mc:Fallback>
                <p:oleObj name="Equation" r:id="rId22" imgW="1041120" imgH="215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E21363C-BBCC-4CC8-8B95-16C8A2E7A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1481" y="4498304"/>
                        <a:ext cx="2790825" cy="5810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E47FF90-A069-4E1C-AD0C-494424FDD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9787"/>
              </p:ext>
            </p:extLst>
          </p:nvPr>
        </p:nvGraphicFramePr>
        <p:xfrm>
          <a:off x="191481" y="5116955"/>
          <a:ext cx="3708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name="Equation" r:id="rId24" imgW="1384200" imgH="215640" progId="Equation.DSMT4">
                  <p:embed/>
                </p:oleObj>
              </mc:Choice>
              <mc:Fallback>
                <p:oleObj name="Equation" r:id="rId24" imgW="1384200" imgH="215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C216E04-898D-4AFA-9595-1A4327CD8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1481" y="5116955"/>
                        <a:ext cx="3708400" cy="5810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17B75DC-43E5-42E1-B98F-5CF9E2DEC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78410"/>
              </p:ext>
            </p:extLst>
          </p:nvPr>
        </p:nvGraphicFramePr>
        <p:xfrm>
          <a:off x="205965" y="5697252"/>
          <a:ext cx="4016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" name="Equation" r:id="rId26" imgW="1498320" imgH="215640" progId="Equation.DSMT4">
                  <p:embed/>
                </p:oleObj>
              </mc:Choice>
              <mc:Fallback>
                <p:oleObj name="Equation" r:id="rId26" imgW="1498320" imgH="215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FE47FF90-A069-4E1C-AD0C-494424FDD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05965" y="5697252"/>
                        <a:ext cx="4016375" cy="5810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139DEFE-42CA-46CE-A6CE-FE315B76D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489879"/>
              </p:ext>
            </p:extLst>
          </p:nvPr>
        </p:nvGraphicFramePr>
        <p:xfrm>
          <a:off x="3323692" y="1036108"/>
          <a:ext cx="474345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" name="Equation" r:id="rId28" imgW="2349360" imgH="1206360" progId="Equation.DSMT4">
                  <p:embed/>
                </p:oleObj>
              </mc:Choice>
              <mc:Fallback>
                <p:oleObj name="Equation" r:id="rId28" imgW="234936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23692" y="1036108"/>
                        <a:ext cx="474345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AB7C144-0431-423C-BBAE-A001799AD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32488"/>
              </p:ext>
            </p:extLst>
          </p:nvPr>
        </p:nvGraphicFramePr>
        <p:xfrm>
          <a:off x="797406" y="1128450"/>
          <a:ext cx="2279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0" name="Equation" r:id="rId30" imgW="850680" imgH="215640" progId="Equation.DSMT4">
                  <p:embed/>
                </p:oleObj>
              </mc:Choice>
              <mc:Fallback>
                <p:oleObj name="Equation" r:id="rId30" imgW="850680" imgH="215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2A6A9A0F-BAEF-4650-A515-440A179A5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97406" y="1128450"/>
                        <a:ext cx="2279650" cy="5810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3445B44-1977-411E-AE73-BC14833B2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560651"/>
              </p:ext>
            </p:extLst>
          </p:nvPr>
        </p:nvGraphicFramePr>
        <p:xfrm>
          <a:off x="855651" y="1832461"/>
          <a:ext cx="16668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32" imgW="622080" imgH="190440" progId="Equation.DSMT4">
                  <p:embed/>
                </p:oleObj>
              </mc:Choice>
              <mc:Fallback>
                <p:oleObj name="Equation" r:id="rId32" imgW="622080" imgH="1904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86EC770-E8E8-47BF-8C1A-8CCAF7349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55651" y="1832461"/>
                        <a:ext cx="1666875" cy="51276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2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img-blog.csdnimg.cn/1fabd4c66fec495a8c2e954c9fd5589a.png#pic_cent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/>
          <a:stretch/>
        </p:blipFill>
        <p:spPr bwMode="auto">
          <a:xfrm>
            <a:off x="4588172" y="764704"/>
            <a:ext cx="6440376" cy="57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§5.1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库的使用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1235460" y="872717"/>
            <a:ext cx="342038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1200"/>
              </a:spcBef>
            </a:pPr>
            <a:r>
              <a:rPr lang="en-US" altLang="zh-CN" sz="2400" dirty="0"/>
              <a:t>    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numpy.core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的核心，包含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ndarray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ufuncs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dtypes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等，</a:t>
            </a:r>
            <a:r>
              <a:rPr lang="en-US" altLang="zh-CN" sz="2400" b="1" dirty="0">
                <a:solidFill>
                  <a:srgbClr val="FF0000"/>
                </a:solidFill>
              </a:rPr>
              <a:t>numpy.lib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提供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NumPy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的函数。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446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331804" y="188640"/>
            <a:ext cx="4243262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§5.3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的专门应用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139DEFE-42CA-46CE-A6CE-FE315B76D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515551"/>
              </p:ext>
            </p:extLst>
          </p:nvPr>
        </p:nvGraphicFramePr>
        <p:xfrm>
          <a:off x="7572164" y="1664804"/>
          <a:ext cx="32035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4" imgW="1587240" imgH="190440" progId="Equation.DSMT4">
                  <p:embed/>
                </p:oleObj>
              </mc:Choice>
              <mc:Fallback>
                <p:oleObj name="Equation" r:id="rId4" imgW="1587240" imgH="1904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3139DEFE-42CA-46CE-A6CE-FE315B76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2164" y="1664804"/>
                        <a:ext cx="32035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0139662F-48C2-4B0C-AC69-BC010A566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47630"/>
              </p:ext>
            </p:extLst>
          </p:nvPr>
        </p:nvGraphicFramePr>
        <p:xfrm>
          <a:off x="4849813" y="2624138"/>
          <a:ext cx="27416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6" imgW="1358640" imgH="215640" progId="Equation.DSMT4">
                  <p:embed/>
                </p:oleObj>
              </mc:Choice>
              <mc:Fallback>
                <p:oleObj name="Equation" r:id="rId6" imgW="1358640" imgH="215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3139DEFE-42CA-46CE-A6CE-FE315B76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9813" y="2624138"/>
                        <a:ext cx="27416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2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§5.1 </a:t>
            </a:r>
            <a:r>
              <a:rPr lang="en-US" altLang="zh-CN" sz="2800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numpy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库的使用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467708" y="836713"/>
            <a:ext cx="730881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的其他常用子模块有：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numpy.random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：随机抽样子模块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numpy.ma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：掩码数组子模块，用于处理包含无效或丢失的数据的数组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numpy.linalg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：线性代数子模块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numpy.fft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：离散傅里叶变换子模块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numpy.math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：由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标准定义的数学函数子模块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numpy.emath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：具有自动域的数学函数子模块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numpy.rec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：记录数组子模块，数组元素是多个不同类型的数据的组合，类似结构体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numpy.matrixlib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：矩阵类和函数子模块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numpy.ctypeslib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ctypes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外部函数接口子模块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numpy.polynomial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：多项式子模块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numpy.char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：向量化字符串操作子模块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numpy.testing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：测试支持子模块</a:t>
            </a:r>
          </a:p>
        </p:txBody>
      </p:sp>
    </p:spTree>
    <p:extLst>
      <p:ext uri="{BB962C8B-B14F-4D97-AF65-F5344CB8AC3E}">
        <p14:creationId xmlns:p14="http://schemas.microsoft.com/office/powerpoint/2010/main" val="74253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-2">
  <a:themeElements>
    <a:clrScheme name="sample-2 1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33CCCC"/>
      </a:accent1>
      <a:accent2>
        <a:srgbClr val="0099CC"/>
      </a:accent2>
      <a:accent3>
        <a:srgbClr val="FFFFFF"/>
      </a:accent3>
      <a:accent4>
        <a:srgbClr val="000056"/>
      </a:accent4>
      <a:accent5>
        <a:srgbClr val="ADE2E2"/>
      </a:accent5>
      <a:accent6>
        <a:srgbClr val="008AB9"/>
      </a:accent6>
      <a:hlink>
        <a:srgbClr val="6A9EB0"/>
      </a:hlink>
      <a:folHlink>
        <a:srgbClr val="6666FF"/>
      </a:folHlink>
    </a:clrScheme>
    <a:fontScheme name="sample-2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38100">
          <a:solidFill>
            <a:schemeClr val="accent1"/>
          </a:solidFill>
        </a:ln>
      </a:spPr>
      <a:bodyPr wrap="square">
        <a:spAutoFit/>
      </a:bodyPr>
      <a:lstStyle>
        <a:defPPr>
          <a:lnSpc>
            <a:spcPct val="114000"/>
          </a:lnSpc>
          <a:defRPr sz="2000" dirty="0">
            <a:solidFill>
              <a:srgbClr val="000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-2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30227</TotalTime>
  <Words>9237</Words>
  <Application>Microsoft Office PowerPoint</Application>
  <PresentationFormat>宽屏</PresentationFormat>
  <Paragraphs>1923</Paragraphs>
  <Slides>80</Slides>
  <Notes>77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4" baseType="lpstr">
      <vt:lpstr>-apple-system</vt:lpstr>
      <vt:lpstr>Arial Unicode MS</vt:lpstr>
      <vt:lpstr>PingFang SC</vt:lpstr>
      <vt:lpstr>var(--jp-code-font-family)</vt:lpstr>
      <vt:lpstr>黑体</vt:lpstr>
      <vt:lpstr>华文隶书</vt:lpstr>
      <vt:lpstr>华文新魏</vt:lpstr>
      <vt:lpstr>华文行楷</vt:lpstr>
      <vt:lpstr>华文中宋</vt:lpstr>
      <vt:lpstr>楷体_GB2312</vt:lpstr>
      <vt:lpstr>隶书</vt:lpstr>
      <vt:lpstr>宋体</vt:lpstr>
      <vt:lpstr>微软雅黑</vt:lpstr>
      <vt:lpstr>微软雅黑</vt:lpstr>
      <vt:lpstr>Arial</vt:lpstr>
      <vt:lpstr>Berlin Sans FB Demi</vt:lpstr>
      <vt:lpstr>Comic Sans MS</vt:lpstr>
      <vt:lpstr>Consolas</vt:lpstr>
      <vt:lpstr>Segoe UI Black</vt:lpstr>
      <vt:lpstr>Times New Roman</vt:lpstr>
      <vt:lpstr>Verdana</vt:lpstr>
      <vt:lpstr>Wingdings</vt:lpstr>
      <vt:lpstr>sample-2</vt:lpstr>
      <vt:lpstr>Equation</vt:lpstr>
      <vt:lpstr>Python编程与科学计算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Python编程与科学计算</dc:title>
  <dc:creator>Administrator</dc:creator>
  <cp:lastModifiedBy>Whj</cp:lastModifiedBy>
  <cp:revision>271</cp:revision>
  <dcterms:created xsi:type="dcterms:W3CDTF">2008-02-29T07:21:29Z</dcterms:created>
  <dcterms:modified xsi:type="dcterms:W3CDTF">2024-04-10T06:49:26Z</dcterms:modified>
</cp:coreProperties>
</file>