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0" r:id="rId1"/>
  </p:sldMasterIdLst>
  <p:notesMasterIdLst>
    <p:notesMasterId r:id="rId48"/>
  </p:notesMasterIdLst>
  <p:handoutMasterIdLst>
    <p:handoutMasterId r:id="rId49"/>
  </p:handoutMasterIdLst>
  <p:sldIdLst>
    <p:sldId id="1229" r:id="rId2"/>
    <p:sldId id="1731" r:id="rId3"/>
    <p:sldId id="1899" r:id="rId4"/>
    <p:sldId id="1917" r:id="rId5"/>
    <p:sldId id="1916" r:id="rId6"/>
    <p:sldId id="1902" r:id="rId7"/>
    <p:sldId id="1901" r:id="rId8"/>
    <p:sldId id="1951" r:id="rId9"/>
    <p:sldId id="1918" r:id="rId10"/>
    <p:sldId id="1919" r:id="rId11"/>
    <p:sldId id="1920" r:id="rId12"/>
    <p:sldId id="1921" r:id="rId13"/>
    <p:sldId id="1952" r:id="rId14"/>
    <p:sldId id="1936" r:id="rId15"/>
    <p:sldId id="1923" r:id="rId16"/>
    <p:sldId id="1924" r:id="rId17"/>
    <p:sldId id="1925" r:id="rId18"/>
    <p:sldId id="1926" r:id="rId19"/>
    <p:sldId id="1928" r:id="rId20"/>
    <p:sldId id="1933" r:id="rId21"/>
    <p:sldId id="1953" r:id="rId22"/>
    <p:sldId id="1934" r:id="rId23"/>
    <p:sldId id="1935" r:id="rId24"/>
    <p:sldId id="1954" r:id="rId25"/>
    <p:sldId id="1937" r:id="rId26"/>
    <p:sldId id="1939" r:id="rId27"/>
    <p:sldId id="1940" r:id="rId28"/>
    <p:sldId id="1941" r:id="rId29"/>
    <p:sldId id="1942" r:id="rId30"/>
    <p:sldId id="1946" r:id="rId31"/>
    <p:sldId id="1947" r:id="rId32"/>
    <p:sldId id="1955" r:id="rId33"/>
    <p:sldId id="1938" r:id="rId34"/>
    <p:sldId id="1943" r:id="rId35"/>
    <p:sldId id="1956" r:id="rId36"/>
    <p:sldId id="1948" r:id="rId37"/>
    <p:sldId id="1950" r:id="rId38"/>
    <p:sldId id="1949" r:id="rId39"/>
    <p:sldId id="1730" r:id="rId40"/>
    <p:sldId id="1729" r:id="rId41"/>
    <p:sldId id="1944" r:id="rId42"/>
    <p:sldId id="1945" r:id="rId43"/>
    <p:sldId id="1929" r:id="rId44"/>
    <p:sldId id="1930" r:id="rId45"/>
    <p:sldId id="1931" r:id="rId46"/>
    <p:sldId id="1932" r:id="rId47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FF"/>
    <a:srgbClr val="0000FF"/>
    <a:srgbClr val="99FF66"/>
    <a:srgbClr val="CCCC00"/>
    <a:srgbClr val="FF00FF"/>
    <a:srgbClr val="CCFFCC"/>
    <a:srgbClr val="7171FF"/>
    <a:srgbClr val="F7F7F7"/>
    <a:srgbClr val="990033"/>
    <a:srgbClr val="00A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15" autoAdjust="0"/>
    <p:restoredTop sz="96362" autoAdjust="0"/>
  </p:normalViewPr>
  <p:slideViewPr>
    <p:cSldViewPr>
      <p:cViewPr varScale="1">
        <p:scale>
          <a:sx n="112" d="100"/>
          <a:sy n="112" d="100"/>
        </p:scale>
        <p:origin x="588" y="114"/>
      </p:cViewPr>
      <p:guideLst>
        <p:guide orient="horz" pos="2160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-2250" y="-108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22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22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fld id="{799742E1-9DB9-4115-8BAF-FA8431C541B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71479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fld id="{8EEF6AA9-FAD4-4E41-8C0E-A87581722B7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75343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F6AA9-FAD4-4E41-8C0E-A87581722B79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88129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99165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59011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39493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21959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7906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37007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21286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61965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57263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5920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82163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67126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76067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21786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30074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27399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28221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34046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42722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58116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9327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83160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65635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83781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25791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34671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96866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98351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46104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89661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7569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2581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31241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258798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486548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801999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3352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err="1" smtClean="0"/>
              <a:t>pyplot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模块的 </a:t>
            </a:r>
            <a:r>
              <a:rPr lang="en-US" altLang="zh-CN" sz="1200" dirty="0" smtClean="0"/>
              <a:t>figure </a:t>
            </a:r>
            <a:r>
              <a:rPr lang="zh-CN" altLang="en-US" sz="1200" dirty="0" smtClean="0"/>
              <a:t>函数可以用来创建画布</a:t>
            </a:r>
            <a:endParaRPr lang="en-US" altLang="zh-CN" sz="12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使用 </a:t>
            </a:r>
            <a:r>
              <a:rPr lang="en-US" altLang="zh-CN" sz="1200" dirty="0" err="1" smtClean="0"/>
              <a:t>pyplot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模块的 </a:t>
            </a:r>
            <a:r>
              <a:rPr lang="en-US" altLang="zh-CN" sz="1200" dirty="0" smtClean="0"/>
              <a:t>subplot </a:t>
            </a:r>
            <a:r>
              <a:rPr lang="zh-CN" altLang="en-US" sz="1200" dirty="0" smtClean="0"/>
              <a:t>函数来创建坐标系</a:t>
            </a:r>
            <a:endParaRPr lang="zh-CN" altLang="en-US" sz="1200" b="1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也可以通过上面创建的</a:t>
            </a:r>
            <a:r>
              <a:rPr lang="en-US" altLang="zh-CN" sz="1200" dirty="0" smtClean="0"/>
              <a:t>Figure</a:t>
            </a:r>
            <a:r>
              <a:rPr lang="zh-CN" altLang="en-US" sz="1200" dirty="0" smtClean="0"/>
              <a:t>对象的</a:t>
            </a:r>
            <a:r>
              <a:rPr lang="en-US" altLang="zh-CN" sz="1200" dirty="0" err="1" smtClean="0"/>
              <a:t>add_subplot</a:t>
            </a:r>
            <a:r>
              <a:rPr lang="zh-CN" altLang="en-US" sz="1200" dirty="0" smtClean="0"/>
              <a:t>方法或</a:t>
            </a:r>
            <a:r>
              <a:rPr lang="en-US" altLang="zh-CN" sz="1200" dirty="0" err="1" smtClean="0"/>
              <a:t>add_axes</a:t>
            </a:r>
            <a:r>
              <a:rPr lang="zh-CN" altLang="en-US" sz="1200" dirty="0" smtClean="0"/>
              <a:t>方法来创建坐标系</a:t>
            </a:r>
            <a:endParaRPr lang="zh-CN" altLang="en-US" sz="1200" b="1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1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3164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0218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2599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2823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2719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9753600" y="1219200"/>
            <a:ext cx="0" cy="502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3200">
              <a:latin typeface="Arial" charset="0"/>
              <a:ea typeface="黑体" pitchFamily="2" charset="-122"/>
            </a:endParaRPr>
          </a:p>
        </p:txBody>
      </p:sp>
      <p:grpSp>
        <p:nvGrpSpPr>
          <p:cNvPr id="5" name="Group 7"/>
          <p:cNvGrpSpPr>
            <a:grpSpLocks/>
          </p:cNvGrpSpPr>
          <p:nvPr userDrawn="1"/>
        </p:nvGrpSpPr>
        <p:grpSpPr bwMode="auto">
          <a:xfrm>
            <a:off x="9990667" y="3983038"/>
            <a:ext cx="1581980" cy="2189162"/>
            <a:chOff x="4704" y="1885"/>
            <a:chExt cx="843" cy="1379"/>
          </a:xfrm>
        </p:grpSpPr>
        <p:sp>
          <p:nvSpPr>
            <p:cNvPr id="6" name="Oval 8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" name="Oval 9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" name="Oval 10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" name="Oval 12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1" name="Oval 13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2" name="Oval 14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3" name="Oval 15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4" name="Oval 16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5" name="Oval 17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6" name="Oval 18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7" name="Oval 19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8" name="Oval 20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9" name="Oval 21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0" name="Oval 22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1" name="Oval 23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2" name="Oval 24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3" name="Oval 25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4" name="Oval 26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5" name="Oval 27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6" name="Oval 28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7" name="Oval 29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8" name="Oval 30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9" name="Oval 31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0" name="Oval 32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1" name="Oval 33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2" name="Oval 34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3" name="Oval 35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4" name="Oval 36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5" name="Oval 37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6" name="Oval 38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37" name="Line 39"/>
          <p:cNvSpPr>
            <a:spLocks noChangeShapeType="1"/>
          </p:cNvSpPr>
          <p:nvPr userDrawn="1"/>
        </p:nvSpPr>
        <p:spPr bwMode="auto">
          <a:xfrm>
            <a:off x="406400" y="3810000"/>
            <a:ext cx="109728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3200">
              <a:latin typeface="Arial" charset="0"/>
              <a:ea typeface="黑体" pitchFamily="2" charset="-122"/>
            </a:endParaRPr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2285" y="1341441"/>
            <a:ext cx="10363200" cy="1470025"/>
          </a:xfrm>
        </p:spPr>
        <p:txBody>
          <a:bodyPr/>
          <a:lstStyle>
            <a:lvl1pPr>
              <a:defRPr sz="3200">
                <a:solidFill>
                  <a:srgbClr val="0087E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2285" y="3429003"/>
            <a:ext cx="9450916" cy="1273175"/>
          </a:xfrm>
          <a:effectLst>
            <a:outerShdw dist="17961" dir="2700000" algn="ctr" rotWithShape="0">
              <a:schemeClr val="tx1"/>
            </a:outerShdw>
          </a:effectLst>
        </p:spPr>
        <p:txBody>
          <a:bodyPr/>
          <a:lstStyle>
            <a:lvl1pPr marL="0" indent="0">
              <a:buFont typeface="Wingdings" pitchFamily="2" charset="2"/>
              <a:buNone/>
              <a:defRPr sz="2000" b="1">
                <a:solidFill>
                  <a:srgbClr val="FFFF00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pic>
        <p:nvPicPr>
          <p:cNvPr id="38" name="Picture 5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76" y="8620"/>
            <a:ext cx="859882" cy="76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0935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8" descr="29641"/>
          <p:cNvSpPr txBox="1">
            <a:spLocks noChangeArrowheads="1"/>
          </p:cNvSpPr>
          <p:nvPr userDrawn="1"/>
        </p:nvSpPr>
        <p:spPr bwMode="gray">
          <a:xfrm>
            <a:off x="11376587" y="27856"/>
            <a:ext cx="768349" cy="3048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A1AE0160-D6F6-4AF0-B8ED-DA574846F05A}" type="slidenum">
              <a:rPr lang="zh-CN" altLang="en-US" sz="1400" b="1">
                <a:ea typeface="宋体" panose="02010600030101010101" pitchFamily="2" charset="-122"/>
              </a:rPr>
              <a:pPr algn="r" eaLnBrk="1" hangingPunct="1">
                <a:spcBef>
                  <a:spcPct val="50000"/>
                </a:spcBef>
              </a:pPr>
              <a:t>‹#›</a:t>
            </a:fld>
            <a:endParaRPr lang="en-US" altLang="zh-CN" sz="1400" b="1" dirty="0">
              <a:ea typeface="宋体" panose="02010600030101010101" pitchFamily="2" charset="-122"/>
            </a:endParaRPr>
          </a:p>
        </p:txBody>
      </p:sp>
      <p:sp>
        <p:nvSpPr>
          <p:cNvPr id="21" name="AutoShape 54"/>
          <p:cNvSpPr>
            <a:spLocks noChangeArrowheads="1"/>
          </p:cNvSpPr>
          <p:nvPr userDrawn="1"/>
        </p:nvSpPr>
        <p:spPr bwMode="auto">
          <a:xfrm>
            <a:off x="1391479" y="836712"/>
            <a:ext cx="10129125" cy="5590322"/>
          </a:xfrm>
          <a:prstGeom prst="roundRect">
            <a:avLst>
              <a:gd name="adj" fmla="val 2810"/>
            </a:avLst>
          </a:prstGeom>
          <a:noFill/>
          <a:ln w="9525">
            <a:solidFill>
              <a:srgbClr val="E1FFE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 altLang="zh-CN" sz="3200">
              <a:latin typeface="Arial" charset="0"/>
              <a:ea typeface="黑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91479" y="836712"/>
            <a:ext cx="10129125" cy="559032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23" name="Group 50"/>
          <p:cNvGrpSpPr>
            <a:grpSpLocks/>
          </p:cNvGrpSpPr>
          <p:nvPr userDrawn="1"/>
        </p:nvGrpSpPr>
        <p:grpSpPr bwMode="auto">
          <a:xfrm>
            <a:off x="95335" y="6495844"/>
            <a:ext cx="4368485" cy="45719"/>
            <a:chOff x="158" y="870"/>
            <a:chExt cx="5304" cy="65"/>
          </a:xfrm>
        </p:grpSpPr>
        <p:sp>
          <p:nvSpPr>
            <p:cNvPr id="24" name="AutoShape 51"/>
            <p:cNvSpPr>
              <a:spLocks noChangeArrowheads="1"/>
            </p:cNvSpPr>
            <p:nvPr/>
          </p:nvSpPr>
          <p:spPr bwMode="auto">
            <a:xfrm>
              <a:off x="398" y="870"/>
              <a:ext cx="4795" cy="65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660066"/>
                </a:gs>
                <a:gs pos="100000">
                  <a:srgbClr val="C8000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 altLang="zh-CN" sz="3200">
                <a:latin typeface="Arial" charset="0"/>
                <a:ea typeface="黑体" pitchFamily="2" charset="-122"/>
              </a:endParaRPr>
            </a:p>
          </p:txBody>
        </p:sp>
        <p:sp>
          <p:nvSpPr>
            <p:cNvPr id="25" name="AutoShape 52"/>
            <p:cNvSpPr>
              <a:spLocks noChangeArrowheads="1"/>
            </p:cNvSpPr>
            <p:nvPr/>
          </p:nvSpPr>
          <p:spPr bwMode="auto">
            <a:xfrm flipH="1">
              <a:off x="158" y="870"/>
              <a:ext cx="269" cy="65"/>
            </a:xfrm>
            <a:prstGeom prst="flowChartDelay">
              <a:avLst/>
            </a:prstGeom>
            <a:solidFill>
              <a:srgbClr val="6600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 altLang="zh-CN" sz="3200">
                <a:latin typeface="Arial" charset="0"/>
                <a:ea typeface="黑体" pitchFamily="2" charset="-122"/>
              </a:endParaRPr>
            </a:p>
          </p:txBody>
        </p:sp>
        <p:sp>
          <p:nvSpPr>
            <p:cNvPr id="26" name="AutoShape 53"/>
            <p:cNvSpPr>
              <a:spLocks noChangeArrowheads="1"/>
            </p:cNvSpPr>
            <p:nvPr userDrawn="1"/>
          </p:nvSpPr>
          <p:spPr bwMode="auto">
            <a:xfrm flipV="1">
              <a:off x="5193" y="870"/>
              <a:ext cx="269" cy="65"/>
            </a:xfrm>
            <a:prstGeom prst="flowChartDelay">
              <a:avLst/>
            </a:prstGeom>
            <a:solidFill>
              <a:srgbClr val="C8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 altLang="zh-CN" sz="3200">
                <a:latin typeface="Arial" charset="0"/>
                <a:ea typeface="黑体" pitchFamily="2" charset="-122"/>
              </a:endParaRPr>
            </a:p>
          </p:txBody>
        </p:sp>
      </p:grpSp>
      <p:sp>
        <p:nvSpPr>
          <p:cNvPr id="27" name="文本框 26"/>
          <p:cNvSpPr txBox="1"/>
          <p:nvPr userDrawn="1"/>
        </p:nvSpPr>
        <p:spPr>
          <a:xfrm>
            <a:off x="95334" y="6541606"/>
            <a:ext cx="4464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计算机科学</a:t>
            </a:r>
            <a:r>
              <a:rPr lang="zh-CN" alt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与通信工程学院 通信工程</a:t>
            </a:r>
            <a:r>
              <a:rPr lang="zh-CN" altLang="en-US" sz="12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系 </a:t>
            </a:r>
            <a:r>
              <a:rPr lang="zh-CN" altLang="en-US" sz="12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王洪金</a:t>
            </a:r>
            <a:endParaRPr lang="zh-CN" altLang="en-US" sz="1200" dirty="0">
              <a:solidFill>
                <a:schemeClr val="tx1">
                  <a:lumMod val="60000"/>
                  <a:lumOff val="4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8" name="矩形 27"/>
          <p:cNvSpPr>
            <a:spLocks noChangeArrowheads="1"/>
          </p:cNvSpPr>
          <p:nvPr userDrawn="1"/>
        </p:nvSpPr>
        <p:spPr bwMode="auto">
          <a:xfrm>
            <a:off x="0" y="133835"/>
            <a:ext cx="12192000" cy="594867"/>
          </a:xfrm>
          <a:prstGeom prst="rect">
            <a:avLst/>
          </a:prstGeom>
          <a:solidFill>
            <a:srgbClr val="66CCFF">
              <a:alpha val="42744"/>
            </a:srgbClr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1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4000" b="1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endParaRPr lang="en-US" altLang="zh-CN" sz="4000" b="1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13" name="Picture 5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76" y="8620"/>
            <a:ext cx="859882" cy="76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2926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1033"/>
          <p:cNvSpPr>
            <a:spLocks/>
          </p:cNvSpPr>
          <p:nvPr userDrawn="1"/>
        </p:nvSpPr>
        <p:spPr bwMode="auto">
          <a:xfrm>
            <a:off x="2" y="714356"/>
            <a:ext cx="2351617" cy="6143644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gradFill>
            <a:gsLst>
              <a:gs pos="0">
                <a:srgbClr val="66CCFF">
                  <a:alpha val="51765"/>
                </a:srgbClr>
              </a:gs>
              <a:gs pos="80000">
                <a:srgbClr val="FFFF00">
                  <a:alpha val="23000"/>
                </a:srgb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pPr eaLnBrk="1" hangingPunct="1">
              <a:defRPr/>
            </a:pPr>
            <a:endParaRPr lang="zh-CN" altLang="en-US" sz="3200">
              <a:latin typeface="Arial" charset="0"/>
              <a:ea typeface="黑体" pitchFamily="2" charset="-122"/>
            </a:endParaRPr>
          </a:p>
        </p:txBody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55575" y="1808163"/>
            <a:ext cx="9360693" cy="456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2544234" y="873128"/>
            <a:ext cx="6671733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8" name="Rectangle 55"/>
          <p:cNvSpPr>
            <a:spLocks noChangeArrowheads="1"/>
          </p:cNvSpPr>
          <p:nvPr userDrawn="1"/>
        </p:nvSpPr>
        <p:spPr bwMode="auto">
          <a:xfrm>
            <a:off x="0" y="6632575"/>
            <a:ext cx="12192000" cy="228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 altLang="zh-CN" sz="3200">
              <a:latin typeface="Arial" charset="0"/>
              <a:ea typeface="黑体" pitchFamily="2" charset="-122"/>
            </a:endParaRPr>
          </a:p>
        </p:txBody>
      </p:sp>
      <p:sp>
        <p:nvSpPr>
          <p:cNvPr id="1030" name="Arc 60"/>
          <p:cNvSpPr>
            <a:spLocks/>
          </p:cNvSpPr>
          <p:nvPr userDrawn="1"/>
        </p:nvSpPr>
        <p:spPr bwMode="ltGray">
          <a:xfrm>
            <a:off x="2119" y="6665916"/>
            <a:ext cx="12177183" cy="219075"/>
          </a:xfrm>
          <a:custGeom>
            <a:avLst/>
            <a:gdLst>
              <a:gd name="T0" fmla="*/ 2147483646 w 43200"/>
              <a:gd name="T1" fmla="*/ 218760351 h 21918"/>
              <a:gd name="T2" fmla="*/ 2147483646 w 43200"/>
              <a:gd name="T3" fmla="*/ 218760351 h 21918"/>
              <a:gd name="T4" fmla="*/ 2147483646 w 43200"/>
              <a:gd name="T5" fmla="*/ 215586892 h 2191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21918" fill="none" extrusionOk="0">
                <a:moveTo>
                  <a:pt x="2" y="21917"/>
                </a:moveTo>
                <a:cubicBezTo>
                  <a:pt x="0" y="21812"/>
                  <a:pt x="0" y="21706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1706"/>
                  <a:pt x="43199" y="21812"/>
                  <a:pt x="43197" y="21917"/>
                </a:cubicBezTo>
              </a:path>
              <a:path w="43200" h="21918" stroke="0" extrusionOk="0">
                <a:moveTo>
                  <a:pt x="2" y="21917"/>
                </a:moveTo>
                <a:cubicBezTo>
                  <a:pt x="0" y="21812"/>
                  <a:pt x="0" y="21706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1706"/>
                  <a:pt x="43199" y="21812"/>
                  <a:pt x="43197" y="21917"/>
                </a:cubicBezTo>
                <a:lnTo>
                  <a:pt x="21600" y="21600"/>
                </a:lnTo>
                <a:lnTo>
                  <a:pt x="2" y="21917"/>
                </a:lnTo>
                <a:close/>
              </a:path>
            </a:pathLst>
          </a:custGeom>
          <a:solidFill>
            <a:srgbClr val="66FF66"/>
          </a:solidFill>
          <a:ln w="9525" cap="rnd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3200">
              <a:latin typeface="Arial" charset="0"/>
              <a:ea typeface="黑体" pitchFamily="2" charset="-122"/>
            </a:endParaRPr>
          </a:p>
        </p:txBody>
      </p:sp>
      <p:grpSp>
        <p:nvGrpSpPr>
          <p:cNvPr id="2" name="Group 65"/>
          <p:cNvGrpSpPr>
            <a:grpSpLocks/>
          </p:cNvGrpSpPr>
          <p:nvPr userDrawn="1"/>
        </p:nvGrpSpPr>
        <p:grpSpPr bwMode="auto">
          <a:xfrm>
            <a:off x="-33867" y="6759625"/>
            <a:ext cx="12225867" cy="138113"/>
            <a:chOff x="0" y="4032"/>
            <a:chExt cx="5776" cy="87"/>
          </a:xfrm>
          <a:solidFill>
            <a:srgbClr val="00FFFF"/>
          </a:solidFill>
        </p:grpSpPr>
        <p:sp>
          <p:nvSpPr>
            <p:cNvPr id="1045" name="Freeform 66"/>
            <p:cNvSpPr>
              <a:spLocks/>
            </p:cNvSpPr>
            <p:nvPr/>
          </p:nvSpPr>
          <p:spPr bwMode="auto">
            <a:xfrm>
              <a:off x="4041" y="4047"/>
              <a:ext cx="1735" cy="72"/>
            </a:xfrm>
            <a:custGeom>
              <a:avLst/>
              <a:gdLst>
                <a:gd name="T0" fmla="*/ 165 w 1735"/>
                <a:gd name="T1" fmla="*/ 6 h 72"/>
                <a:gd name="T2" fmla="*/ 450 w 1735"/>
                <a:gd name="T3" fmla="*/ 3 h 72"/>
                <a:gd name="T4" fmla="*/ 714 w 1735"/>
                <a:gd name="T5" fmla="*/ 12 h 72"/>
                <a:gd name="T6" fmla="*/ 957 w 1735"/>
                <a:gd name="T7" fmla="*/ 24 h 72"/>
                <a:gd name="T8" fmla="*/ 1173 w 1735"/>
                <a:gd name="T9" fmla="*/ 24 h 72"/>
                <a:gd name="T10" fmla="*/ 1473 w 1735"/>
                <a:gd name="T11" fmla="*/ 15 h 72"/>
                <a:gd name="T12" fmla="*/ 1617 w 1735"/>
                <a:gd name="T13" fmla="*/ 0 h 72"/>
                <a:gd name="T14" fmla="*/ 1719 w 1735"/>
                <a:gd name="T15" fmla="*/ 15 h 72"/>
                <a:gd name="T16" fmla="*/ 1716 w 1735"/>
                <a:gd name="T17" fmla="*/ 66 h 72"/>
                <a:gd name="T18" fmla="*/ 1632 w 1735"/>
                <a:gd name="T19" fmla="*/ 51 h 72"/>
                <a:gd name="T20" fmla="*/ 1407 w 1735"/>
                <a:gd name="T21" fmla="*/ 51 h 72"/>
                <a:gd name="T22" fmla="*/ 1191 w 1735"/>
                <a:gd name="T23" fmla="*/ 48 h 72"/>
                <a:gd name="T24" fmla="*/ 870 w 1735"/>
                <a:gd name="T25" fmla="*/ 60 h 72"/>
                <a:gd name="T26" fmla="*/ 492 w 1735"/>
                <a:gd name="T27" fmla="*/ 48 h 72"/>
                <a:gd name="T28" fmla="*/ 291 w 1735"/>
                <a:gd name="T29" fmla="*/ 27 h 72"/>
                <a:gd name="T30" fmla="*/ 21 w 1735"/>
                <a:gd name="T31" fmla="*/ 36 h 72"/>
                <a:gd name="T32" fmla="*/ 165 w 1735"/>
                <a:gd name="T33" fmla="*/ 6 h 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735" h="72">
                  <a:moveTo>
                    <a:pt x="165" y="6"/>
                  </a:moveTo>
                  <a:cubicBezTo>
                    <a:pt x="236" y="1"/>
                    <a:pt x="359" y="2"/>
                    <a:pt x="450" y="3"/>
                  </a:cubicBezTo>
                  <a:cubicBezTo>
                    <a:pt x="541" y="4"/>
                    <a:pt x="630" y="9"/>
                    <a:pt x="714" y="12"/>
                  </a:cubicBezTo>
                  <a:cubicBezTo>
                    <a:pt x="798" y="15"/>
                    <a:pt x="881" y="22"/>
                    <a:pt x="957" y="24"/>
                  </a:cubicBezTo>
                  <a:cubicBezTo>
                    <a:pt x="1033" y="26"/>
                    <a:pt x="1087" y="25"/>
                    <a:pt x="1173" y="24"/>
                  </a:cubicBezTo>
                  <a:cubicBezTo>
                    <a:pt x="1259" y="23"/>
                    <a:pt x="1399" y="19"/>
                    <a:pt x="1473" y="15"/>
                  </a:cubicBezTo>
                  <a:cubicBezTo>
                    <a:pt x="1547" y="11"/>
                    <a:pt x="1576" y="0"/>
                    <a:pt x="1617" y="0"/>
                  </a:cubicBezTo>
                  <a:cubicBezTo>
                    <a:pt x="1658" y="0"/>
                    <a:pt x="1703" y="4"/>
                    <a:pt x="1719" y="15"/>
                  </a:cubicBezTo>
                  <a:cubicBezTo>
                    <a:pt x="1735" y="26"/>
                    <a:pt x="1730" y="60"/>
                    <a:pt x="1716" y="66"/>
                  </a:cubicBezTo>
                  <a:cubicBezTo>
                    <a:pt x="1702" y="72"/>
                    <a:pt x="1683" y="53"/>
                    <a:pt x="1632" y="51"/>
                  </a:cubicBezTo>
                  <a:cubicBezTo>
                    <a:pt x="1581" y="49"/>
                    <a:pt x="1480" y="51"/>
                    <a:pt x="1407" y="51"/>
                  </a:cubicBezTo>
                  <a:cubicBezTo>
                    <a:pt x="1334" y="51"/>
                    <a:pt x="1280" y="47"/>
                    <a:pt x="1191" y="48"/>
                  </a:cubicBezTo>
                  <a:cubicBezTo>
                    <a:pt x="1102" y="49"/>
                    <a:pt x="986" y="60"/>
                    <a:pt x="870" y="60"/>
                  </a:cubicBezTo>
                  <a:cubicBezTo>
                    <a:pt x="754" y="60"/>
                    <a:pt x="588" y="53"/>
                    <a:pt x="492" y="48"/>
                  </a:cubicBezTo>
                  <a:cubicBezTo>
                    <a:pt x="396" y="43"/>
                    <a:pt x="369" y="29"/>
                    <a:pt x="291" y="27"/>
                  </a:cubicBezTo>
                  <a:cubicBezTo>
                    <a:pt x="213" y="25"/>
                    <a:pt x="42" y="39"/>
                    <a:pt x="21" y="36"/>
                  </a:cubicBezTo>
                  <a:cubicBezTo>
                    <a:pt x="0" y="33"/>
                    <a:pt x="94" y="11"/>
                    <a:pt x="165" y="6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3200">
                <a:latin typeface="Arial" charset="0"/>
                <a:ea typeface="黑体" pitchFamily="2" charset="-122"/>
              </a:endParaRPr>
            </a:p>
          </p:txBody>
        </p:sp>
        <p:sp>
          <p:nvSpPr>
            <p:cNvPr id="1046" name="Freeform 67"/>
            <p:cNvSpPr>
              <a:spLocks/>
            </p:cNvSpPr>
            <p:nvPr/>
          </p:nvSpPr>
          <p:spPr bwMode="auto">
            <a:xfrm>
              <a:off x="1727" y="4038"/>
              <a:ext cx="2655" cy="60"/>
            </a:xfrm>
            <a:custGeom>
              <a:avLst/>
              <a:gdLst>
                <a:gd name="T0" fmla="*/ 2641 w 2655"/>
                <a:gd name="T1" fmla="*/ 6 h 60"/>
                <a:gd name="T2" fmla="*/ 2620 w 2655"/>
                <a:gd name="T3" fmla="*/ 30 h 60"/>
                <a:gd name="T4" fmla="*/ 2368 w 2655"/>
                <a:gd name="T5" fmla="*/ 45 h 60"/>
                <a:gd name="T6" fmla="*/ 2023 w 2655"/>
                <a:gd name="T7" fmla="*/ 60 h 60"/>
                <a:gd name="T8" fmla="*/ 1786 w 2655"/>
                <a:gd name="T9" fmla="*/ 48 h 60"/>
                <a:gd name="T10" fmla="*/ 1525 w 2655"/>
                <a:gd name="T11" fmla="*/ 36 h 60"/>
                <a:gd name="T12" fmla="*/ 1195 w 2655"/>
                <a:gd name="T13" fmla="*/ 45 h 60"/>
                <a:gd name="T14" fmla="*/ 817 w 2655"/>
                <a:gd name="T15" fmla="*/ 39 h 60"/>
                <a:gd name="T16" fmla="*/ 499 w 2655"/>
                <a:gd name="T17" fmla="*/ 27 h 60"/>
                <a:gd name="T18" fmla="*/ 136 w 2655"/>
                <a:gd name="T19" fmla="*/ 39 h 60"/>
                <a:gd name="T20" fmla="*/ 10 w 2655"/>
                <a:gd name="T21" fmla="*/ 33 h 60"/>
                <a:gd name="T22" fmla="*/ 76 w 2655"/>
                <a:gd name="T23" fmla="*/ 24 h 60"/>
                <a:gd name="T24" fmla="*/ 310 w 2655"/>
                <a:gd name="T25" fmla="*/ 18 h 60"/>
                <a:gd name="T26" fmla="*/ 544 w 2655"/>
                <a:gd name="T27" fmla="*/ 0 h 60"/>
                <a:gd name="T28" fmla="*/ 853 w 2655"/>
                <a:gd name="T29" fmla="*/ 21 h 60"/>
                <a:gd name="T30" fmla="*/ 1114 w 2655"/>
                <a:gd name="T31" fmla="*/ 21 h 60"/>
                <a:gd name="T32" fmla="*/ 1399 w 2655"/>
                <a:gd name="T33" fmla="*/ 3 h 60"/>
                <a:gd name="T34" fmla="*/ 1588 w 2655"/>
                <a:gd name="T35" fmla="*/ 9 h 60"/>
                <a:gd name="T36" fmla="*/ 1807 w 2655"/>
                <a:gd name="T37" fmla="*/ 21 h 60"/>
                <a:gd name="T38" fmla="*/ 2035 w 2655"/>
                <a:gd name="T39" fmla="*/ 12 h 60"/>
                <a:gd name="T40" fmla="*/ 2290 w 2655"/>
                <a:gd name="T41" fmla="*/ 18 h 60"/>
                <a:gd name="T42" fmla="*/ 2596 w 2655"/>
                <a:gd name="T43" fmla="*/ 3 h 60"/>
                <a:gd name="T44" fmla="*/ 2641 w 2655"/>
                <a:gd name="T45" fmla="*/ 6 h 6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655" h="60">
                  <a:moveTo>
                    <a:pt x="2641" y="6"/>
                  </a:moveTo>
                  <a:lnTo>
                    <a:pt x="2620" y="30"/>
                  </a:lnTo>
                  <a:cubicBezTo>
                    <a:pt x="2575" y="36"/>
                    <a:pt x="2467" y="40"/>
                    <a:pt x="2368" y="45"/>
                  </a:cubicBezTo>
                  <a:cubicBezTo>
                    <a:pt x="2269" y="50"/>
                    <a:pt x="2120" y="60"/>
                    <a:pt x="2023" y="60"/>
                  </a:cubicBezTo>
                  <a:cubicBezTo>
                    <a:pt x="1926" y="60"/>
                    <a:pt x="1869" y="52"/>
                    <a:pt x="1786" y="48"/>
                  </a:cubicBezTo>
                  <a:cubicBezTo>
                    <a:pt x="1703" y="44"/>
                    <a:pt x="1623" y="36"/>
                    <a:pt x="1525" y="36"/>
                  </a:cubicBezTo>
                  <a:cubicBezTo>
                    <a:pt x="1427" y="36"/>
                    <a:pt x="1313" y="44"/>
                    <a:pt x="1195" y="45"/>
                  </a:cubicBezTo>
                  <a:cubicBezTo>
                    <a:pt x="1077" y="46"/>
                    <a:pt x="933" y="42"/>
                    <a:pt x="817" y="39"/>
                  </a:cubicBezTo>
                  <a:cubicBezTo>
                    <a:pt x="701" y="36"/>
                    <a:pt x="612" y="27"/>
                    <a:pt x="499" y="27"/>
                  </a:cubicBezTo>
                  <a:cubicBezTo>
                    <a:pt x="386" y="27"/>
                    <a:pt x="217" y="38"/>
                    <a:pt x="136" y="39"/>
                  </a:cubicBezTo>
                  <a:cubicBezTo>
                    <a:pt x="55" y="40"/>
                    <a:pt x="20" y="36"/>
                    <a:pt x="10" y="33"/>
                  </a:cubicBezTo>
                  <a:cubicBezTo>
                    <a:pt x="0" y="30"/>
                    <a:pt x="26" y="27"/>
                    <a:pt x="76" y="24"/>
                  </a:cubicBezTo>
                  <a:cubicBezTo>
                    <a:pt x="126" y="21"/>
                    <a:pt x="232" y="22"/>
                    <a:pt x="310" y="18"/>
                  </a:cubicBezTo>
                  <a:cubicBezTo>
                    <a:pt x="388" y="14"/>
                    <a:pt x="454" y="0"/>
                    <a:pt x="544" y="0"/>
                  </a:cubicBezTo>
                  <a:cubicBezTo>
                    <a:pt x="634" y="0"/>
                    <a:pt x="758" y="18"/>
                    <a:pt x="853" y="21"/>
                  </a:cubicBezTo>
                  <a:cubicBezTo>
                    <a:pt x="948" y="24"/>
                    <a:pt x="1023" y="24"/>
                    <a:pt x="1114" y="21"/>
                  </a:cubicBezTo>
                  <a:cubicBezTo>
                    <a:pt x="1205" y="18"/>
                    <a:pt x="1320" y="5"/>
                    <a:pt x="1399" y="3"/>
                  </a:cubicBezTo>
                  <a:cubicBezTo>
                    <a:pt x="1478" y="1"/>
                    <a:pt x="1520" y="6"/>
                    <a:pt x="1588" y="9"/>
                  </a:cubicBezTo>
                  <a:cubicBezTo>
                    <a:pt x="1656" y="12"/>
                    <a:pt x="1733" y="21"/>
                    <a:pt x="1807" y="21"/>
                  </a:cubicBezTo>
                  <a:cubicBezTo>
                    <a:pt x="1881" y="21"/>
                    <a:pt x="1955" y="12"/>
                    <a:pt x="2035" y="12"/>
                  </a:cubicBezTo>
                  <a:cubicBezTo>
                    <a:pt x="2115" y="12"/>
                    <a:pt x="2197" y="19"/>
                    <a:pt x="2290" y="18"/>
                  </a:cubicBezTo>
                  <a:cubicBezTo>
                    <a:pt x="2383" y="17"/>
                    <a:pt x="2537" y="5"/>
                    <a:pt x="2596" y="3"/>
                  </a:cubicBezTo>
                  <a:cubicBezTo>
                    <a:pt x="2655" y="1"/>
                    <a:pt x="2651" y="3"/>
                    <a:pt x="2641" y="6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3200">
                <a:latin typeface="Arial" charset="0"/>
                <a:ea typeface="黑体" pitchFamily="2" charset="-122"/>
              </a:endParaRPr>
            </a:p>
          </p:txBody>
        </p:sp>
        <p:sp>
          <p:nvSpPr>
            <p:cNvPr id="1047" name="Freeform 68"/>
            <p:cNvSpPr>
              <a:spLocks/>
            </p:cNvSpPr>
            <p:nvPr/>
          </p:nvSpPr>
          <p:spPr bwMode="auto">
            <a:xfrm>
              <a:off x="0" y="4032"/>
              <a:ext cx="2041" cy="62"/>
            </a:xfrm>
            <a:custGeom>
              <a:avLst/>
              <a:gdLst>
                <a:gd name="T0" fmla="*/ 1893 w 2041"/>
                <a:gd name="T1" fmla="*/ 39 h 62"/>
                <a:gd name="T2" fmla="*/ 1578 w 2041"/>
                <a:gd name="T3" fmla="*/ 45 h 62"/>
                <a:gd name="T4" fmla="*/ 1011 w 2041"/>
                <a:gd name="T5" fmla="*/ 60 h 62"/>
                <a:gd name="T6" fmla="*/ 438 w 2041"/>
                <a:gd name="T7" fmla="*/ 57 h 62"/>
                <a:gd name="T8" fmla="*/ 0 w 2041"/>
                <a:gd name="T9" fmla="*/ 36 h 62"/>
                <a:gd name="T10" fmla="*/ 0 w 2041"/>
                <a:gd name="T11" fmla="*/ 3 h 62"/>
                <a:gd name="T12" fmla="*/ 210 w 2041"/>
                <a:gd name="T13" fmla="*/ 18 h 62"/>
                <a:gd name="T14" fmla="*/ 474 w 2041"/>
                <a:gd name="T15" fmla="*/ 21 h 62"/>
                <a:gd name="T16" fmla="*/ 678 w 2041"/>
                <a:gd name="T17" fmla="*/ 9 h 62"/>
                <a:gd name="T18" fmla="*/ 897 w 2041"/>
                <a:gd name="T19" fmla="*/ 9 h 62"/>
                <a:gd name="T20" fmla="*/ 1167 w 2041"/>
                <a:gd name="T21" fmla="*/ 30 h 62"/>
                <a:gd name="T22" fmla="*/ 1500 w 2041"/>
                <a:gd name="T23" fmla="*/ 24 h 62"/>
                <a:gd name="T24" fmla="*/ 1758 w 2041"/>
                <a:gd name="T25" fmla="*/ 3 h 62"/>
                <a:gd name="T26" fmla="*/ 1938 w 2041"/>
                <a:gd name="T27" fmla="*/ 18 h 62"/>
                <a:gd name="T28" fmla="*/ 2034 w 2041"/>
                <a:gd name="T29" fmla="*/ 33 h 62"/>
                <a:gd name="T30" fmla="*/ 1893 w 2041"/>
                <a:gd name="T31" fmla="*/ 39 h 6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041" h="62">
                  <a:moveTo>
                    <a:pt x="1893" y="39"/>
                  </a:moveTo>
                  <a:cubicBezTo>
                    <a:pt x="1817" y="41"/>
                    <a:pt x="1725" y="42"/>
                    <a:pt x="1578" y="45"/>
                  </a:cubicBezTo>
                  <a:cubicBezTo>
                    <a:pt x="1431" y="48"/>
                    <a:pt x="1201" y="58"/>
                    <a:pt x="1011" y="60"/>
                  </a:cubicBezTo>
                  <a:cubicBezTo>
                    <a:pt x="821" y="62"/>
                    <a:pt x="606" y="61"/>
                    <a:pt x="438" y="57"/>
                  </a:cubicBezTo>
                  <a:cubicBezTo>
                    <a:pt x="270" y="53"/>
                    <a:pt x="73" y="45"/>
                    <a:pt x="0" y="36"/>
                  </a:cubicBezTo>
                  <a:lnTo>
                    <a:pt x="0" y="3"/>
                  </a:lnTo>
                  <a:cubicBezTo>
                    <a:pt x="35" y="0"/>
                    <a:pt x="131" y="15"/>
                    <a:pt x="210" y="18"/>
                  </a:cubicBezTo>
                  <a:cubicBezTo>
                    <a:pt x="289" y="21"/>
                    <a:pt x="396" y="22"/>
                    <a:pt x="474" y="21"/>
                  </a:cubicBezTo>
                  <a:cubicBezTo>
                    <a:pt x="552" y="20"/>
                    <a:pt x="608" y="11"/>
                    <a:pt x="678" y="9"/>
                  </a:cubicBezTo>
                  <a:cubicBezTo>
                    <a:pt x="748" y="7"/>
                    <a:pt x="816" y="6"/>
                    <a:pt x="897" y="9"/>
                  </a:cubicBezTo>
                  <a:cubicBezTo>
                    <a:pt x="978" y="12"/>
                    <a:pt x="1067" y="28"/>
                    <a:pt x="1167" y="30"/>
                  </a:cubicBezTo>
                  <a:cubicBezTo>
                    <a:pt x="1267" y="32"/>
                    <a:pt x="1402" y="28"/>
                    <a:pt x="1500" y="24"/>
                  </a:cubicBezTo>
                  <a:cubicBezTo>
                    <a:pt x="1598" y="20"/>
                    <a:pt x="1685" y="4"/>
                    <a:pt x="1758" y="3"/>
                  </a:cubicBezTo>
                  <a:cubicBezTo>
                    <a:pt x="1831" y="2"/>
                    <a:pt x="1892" y="13"/>
                    <a:pt x="1938" y="18"/>
                  </a:cubicBezTo>
                  <a:cubicBezTo>
                    <a:pt x="1984" y="23"/>
                    <a:pt x="2041" y="30"/>
                    <a:pt x="2034" y="33"/>
                  </a:cubicBezTo>
                  <a:cubicBezTo>
                    <a:pt x="2027" y="36"/>
                    <a:pt x="1969" y="37"/>
                    <a:pt x="1893" y="39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3200">
                <a:latin typeface="Arial" charset="0"/>
                <a:ea typeface="黑体" pitchFamily="2" charset="-122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80" r:id="rId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57263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隶书" pitchFamily="49" charset="-122"/>
          <a:ea typeface="隶书" pitchFamily="49" charset="-122"/>
          <a:cs typeface="+mj-cs"/>
        </a:defRPr>
      </a:lvl1pPr>
      <a:lvl2pPr algn="ctr" defTabSz="957263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隶书" pitchFamily="49" charset="-122"/>
          <a:ea typeface="隶书" pitchFamily="49" charset="-122"/>
        </a:defRPr>
      </a:lvl2pPr>
      <a:lvl3pPr algn="ctr" defTabSz="957263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隶书" pitchFamily="49" charset="-122"/>
          <a:ea typeface="隶书" pitchFamily="49" charset="-122"/>
        </a:defRPr>
      </a:lvl3pPr>
      <a:lvl4pPr algn="ctr" defTabSz="957263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隶书" pitchFamily="49" charset="-122"/>
          <a:ea typeface="隶书" pitchFamily="49" charset="-122"/>
        </a:defRPr>
      </a:lvl4pPr>
      <a:lvl5pPr algn="ctr" defTabSz="957263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隶书" pitchFamily="49" charset="-122"/>
          <a:ea typeface="隶书" pitchFamily="49" charset="-122"/>
        </a:defRPr>
      </a:lvl5pPr>
      <a:lvl6pPr marL="457200" algn="ctr" defTabSz="957263" rtl="0" fontAlgn="base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pitchFamily="34" charset="0"/>
          <a:ea typeface="宋体" pitchFamily="2" charset="-122"/>
        </a:defRPr>
      </a:lvl6pPr>
      <a:lvl7pPr marL="914400" algn="ctr" defTabSz="957263" rtl="0" fontAlgn="base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pitchFamily="34" charset="0"/>
          <a:ea typeface="宋体" pitchFamily="2" charset="-122"/>
        </a:defRPr>
      </a:lvl7pPr>
      <a:lvl8pPr marL="1371600" algn="ctr" defTabSz="957263" rtl="0" fontAlgn="base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pitchFamily="34" charset="0"/>
          <a:ea typeface="宋体" pitchFamily="2" charset="-122"/>
        </a:defRPr>
      </a:lvl8pPr>
      <a:lvl9pPr marL="1828800" algn="ctr" defTabSz="957263" rtl="0" fontAlgn="base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pitchFamily="34" charset="0"/>
          <a:ea typeface="宋体" pitchFamily="2" charset="-122"/>
        </a:defRPr>
      </a:lvl9pPr>
    </p:titleStyle>
    <p:bodyStyle>
      <a:lvl1pPr marL="358775" indent="-358775" algn="l" defTabSz="957263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77875" indent="-298450" algn="l" defTabSz="957263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100">
          <a:solidFill>
            <a:schemeClr val="tx1"/>
          </a:solidFill>
          <a:latin typeface="+mj-lt"/>
          <a:ea typeface="+mn-ea"/>
        </a:defRPr>
      </a:lvl2pPr>
      <a:lvl3pPr marL="1196975" indent="-239713" algn="l" defTabSz="95726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100">
          <a:solidFill>
            <a:schemeClr val="tx1"/>
          </a:solidFill>
          <a:latin typeface="+mj-lt"/>
          <a:ea typeface="+mn-ea"/>
        </a:defRPr>
      </a:lvl3pPr>
      <a:lvl4pPr marL="1676400" indent="-239713" algn="l" defTabSz="957263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j-lt"/>
          <a:ea typeface="+mn-ea"/>
        </a:defRPr>
      </a:lvl4pPr>
      <a:lvl5pPr marL="2154238" indent="-238125" algn="l" defTabSz="957263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  <a:ea typeface="+mn-ea"/>
        </a:defRPr>
      </a:lvl5pPr>
      <a:lvl6pPr marL="2611438" indent="-238125" algn="l" defTabSz="957263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  <a:ea typeface="+mn-ea"/>
        </a:defRPr>
      </a:lvl6pPr>
      <a:lvl7pPr marL="3068638" indent="-238125" algn="l" defTabSz="957263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  <a:ea typeface="+mn-ea"/>
        </a:defRPr>
      </a:lvl7pPr>
      <a:lvl8pPr marL="3525838" indent="-238125" algn="l" defTabSz="957263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  <a:ea typeface="+mn-ea"/>
        </a:defRPr>
      </a:lvl8pPr>
      <a:lvl9pPr marL="3983038" indent="-238125" algn="l" defTabSz="957263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2143125" y="2151066"/>
            <a:ext cx="6629400" cy="1620837"/>
          </a:xfrm>
        </p:spPr>
        <p:txBody>
          <a:bodyPr/>
          <a:lstStyle/>
          <a:p>
            <a:pPr algn="r">
              <a:spcBef>
                <a:spcPct val="100000"/>
              </a:spcBef>
              <a:spcAft>
                <a:spcPct val="100000"/>
              </a:spcAft>
            </a:pP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编程与科学计算</a:t>
            </a:r>
            <a:endParaRPr lang="zh-CN" altLang="en-US" sz="4800" dirty="0">
              <a:solidFill>
                <a:srgbClr val="480024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95550" y="5291141"/>
            <a:ext cx="6248400" cy="401637"/>
          </a:xfrm>
        </p:spPr>
        <p:txBody>
          <a:bodyPr/>
          <a:lstStyle/>
          <a:p>
            <a:pPr algn="r">
              <a:buClr>
                <a:srgbClr val="CC0000"/>
              </a:buClr>
              <a:defRPr/>
            </a:pPr>
            <a:r>
              <a:rPr kumimoji="1" lang="zh-CN" altLang="en-US" sz="180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江苏大学计算机科学与通信工程学院        王洪金</a:t>
            </a:r>
          </a:p>
        </p:txBody>
      </p:sp>
      <p:sp>
        <p:nvSpPr>
          <p:cNvPr id="16388" name="TextBox 3"/>
          <p:cNvSpPr txBox="1">
            <a:spLocks noChangeArrowheads="1"/>
          </p:cNvSpPr>
          <p:nvPr/>
        </p:nvSpPr>
        <p:spPr bwMode="auto">
          <a:xfrm>
            <a:off x="2152650" y="873128"/>
            <a:ext cx="167509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2800" b="1" dirty="0">
                <a:solidFill>
                  <a:srgbClr val="800080"/>
                </a:solidFill>
                <a:ea typeface="隶书" panose="02010509060101010101" pitchFamily="49" charset="-122"/>
              </a:rPr>
              <a:t>课程名称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3652938" y="188640"/>
            <a:ext cx="5755430" cy="491844"/>
          </a:xfrm>
          <a:prstGeom prst="roundRect">
            <a:avLst>
              <a:gd name="adj" fmla="val 27696"/>
            </a:avLst>
          </a:prstGeom>
          <a:solidFill>
            <a:srgbClr val="FFFF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1"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§6.2 plot()</a:t>
            </a:r>
            <a:r>
              <a:rPr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绘图函数的使用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750568"/>
              </p:ext>
            </p:extLst>
          </p:nvPr>
        </p:nvGraphicFramePr>
        <p:xfrm>
          <a:off x="2282371" y="2276884"/>
          <a:ext cx="268796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796"/>
                <a:gridCol w="14761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字符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描述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r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红色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g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绿色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b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蓝色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y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黄色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k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黑色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w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白色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c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蓝绿色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m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品红色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#00FF11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RGB</a:t>
                      </a:r>
                      <a:r>
                        <a:rPr lang="zh-CN" altLang="en-US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颜色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2128810" y="1629322"/>
            <a:ext cx="27723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表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9-6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颜色字符</a:t>
            </a:r>
            <a:endParaRPr lang="zh-CN" altLang="en-US" sz="24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021239"/>
              </p:ext>
            </p:extLst>
          </p:nvPr>
        </p:nvGraphicFramePr>
        <p:xfrm>
          <a:off x="5244244" y="2260969"/>
          <a:ext cx="268796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796"/>
                <a:gridCol w="14761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字符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描述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.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小的实心点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o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大的实心点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v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倒三角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^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上三角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+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十字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x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叉号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d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菱形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+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十字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s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正方形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5090683" y="1613407"/>
            <a:ext cx="27723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表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9-7 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点风格字符</a:t>
            </a:r>
            <a:endParaRPr lang="zh-CN" altLang="en-US" sz="24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554359"/>
              </p:ext>
            </p:extLst>
          </p:nvPr>
        </p:nvGraphicFramePr>
        <p:xfrm>
          <a:off x="8160568" y="2262983"/>
          <a:ext cx="268796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796"/>
                <a:gridCol w="14761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字符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描述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-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实线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--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破折线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: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虚线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-.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点横线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None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没有线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8007007" y="1615421"/>
            <a:ext cx="27723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表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9-8 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线风格字符</a:t>
            </a:r>
            <a:endParaRPr lang="zh-CN" altLang="en-US" sz="24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145510" y="872717"/>
            <a:ext cx="1755609" cy="461665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s: </a:t>
            </a:r>
            <a:r>
              <a:rPr lang="zh-CN" altLang="en-US" sz="2400" b="1" dirty="0">
                <a:solidFill>
                  <a:srgbClr val="FF0000"/>
                </a:solidFill>
                <a:latin typeface="Helvetica Neue"/>
              </a:rPr>
              <a:t>绘制风格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92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3652938" y="188640"/>
            <a:ext cx="5755430" cy="491844"/>
          </a:xfrm>
          <a:prstGeom prst="roundRect">
            <a:avLst>
              <a:gd name="adj" fmla="val 27696"/>
            </a:avLst>
          </a:prstGeom>
          <a:solidFill>
            <a:srgbClr val="FFFF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1"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§6.2 plot()</a:t>
            </a:r>
            <a:r>
              <a:rPr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绘图函数的使用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r="673"/>
          <a:stretch/>
        </p:blipFill>
        <p:spPr>
          <a:xfrm>
            <a:off x="5978464" y="980728"/>
            <a:ext cx="5306853" cy="5209524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sp>
        <p:nvSpPr>
          <p:cNvPr id="13" name="矩形 12"/>
          <p:cNvSpPr/>
          <p:nvPr/>
        </p:nvSpPr>
        <p:spPr>
          <a:xfrm>
            <a:off x="1595500" y="785022"/>
            <a:ext cx="762763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nymax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30</a:t>
            </a:r>
          </a:p>
          <a:p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 =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plt.figure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figsize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=(4, 4))</a:t>
            </a:r>
          </a:p>
          <a:p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plt.plot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(x, y1, '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--', x, y2, '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:', x, y3, '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bs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-')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plt.axis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('scaled')</a:t>
            </a:r>
          </a:p>
          <a:p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plt.xlim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(0, 10)</a:t>
            </a:r>
          </a:p>
          <a:p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plt.ylim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nymax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xmin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xmax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ymin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ymax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plt.axis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print("x-axis[{},{}],y-axis[{},{}]".format(</a:t>
            </a:r>
            <a:r>
              <a:rPr lang="en-US" altLang="zh-CN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xmin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xmax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ymin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ymax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plt.xticks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([0, 1, 2, 3, 4, 5, 6, 7, 8, 9, 10])</a:t>
            </a:r>
          </a:p>
          <a:p>
            <a:r>
              <a:rPr lang="en-US" altLang="zh-CN" sz="20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yy</a:t>
            </a:r>
            <a:r>
              <a:rPr lang="en-US" altLang="zh-CN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range(0,31,5)</a:t>
            </a:r>
          </a:p>
          <a:p>
            <a:r>
              <a:rPr lang="en-US" altLang="zh-CN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 = ['0', 'a', 'b', 'c', 'd', 'e', 'f']</a:t>
            </a:r>
          </a:p>
          <a:p>
            <a:r>
              <a:rPr lang="en-US" altLang="zh-CN" sz="20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plt.yticks</a:t>
            </a:r>
            <a:r>
              <a:rPr lang="en-US" altLang="zh-CN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yy</a:t>
            </a:r>
            <a:r>
              <a:rPr lang="en-US" altLang="zh-CN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aa)</a:t>
            </a:r>
          </a:p>
          <a:p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plt.xlabel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("x-axis")</a:t>
            </a:r>
          </a:p>
          <a:p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plt.ylabel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("y-axis")</a:t>
            </a:r>
          </a:p>
          <a:p>
            <a:r>
              <a:rPr lang="en-US" altLang="zh-CN" sz="20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plt.legend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(["y1=x", "y2=2x", "y3=3x"])</a:t>
            </a:r>
          </a:p>
          <a:p>
            <a:r>
              <a:rPr lang="en-US" altLang="zh-CN" sz="2000" b="1" dirty="0" err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plt.text</a:t>
            </a:r>
            <a:r>
              <a:rPr lang="en-US" altLang="zh-CN" sz="20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(4, 2, "TEXT")</a:t>
            </a:r>
          </a:p>
          <a:p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plt.grid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zh-CN" altLang="en-US" sz="20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3723" y="6237313"/>
            <a:ext cx="3980952" cy="361905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80744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3652938" y="188640"/>
            <a:ext cx="5755430" cy="491844"/>
          </a:xfrm>
          <a:prstGeom prst="roundRect">
            <a:avLst>
              <a:gd name="adj" fmla="val 27696"/>
            </a:avLst>
          </a:prstGeom>
          <a:solidFill>
            <a:srgbClr val="FFFF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1"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§6.2 plot()</a:t>
            </a:r>
            <a:r>
              <a:rPr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绘图函数的使用</a:t>
            </a:r>
          </a:p>
        </p:txBody>
      </p:sp>
      <p:sp>
        <p:nvSpPr>
          <p:cNvPr id="13" name="矩形 12"/>
          <p:cNvSpPr/>
          <p:nvPr/>
        </p:nvSpPr>
        <p:spPr>
          <a:xfrm>
            <a:off x="1595500" y="785022"/>
            <a:ext cx="762763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nymax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30</a:t>
            </a:r>
          </a:p>
          <a:p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 =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plt.figure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figsize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=(4, 4))</a:t>
            </a:r>
          </a:p>
          <a:p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plt.plot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(x, y1, '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--', x, y2, '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:', x, y3, '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bs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-')</a:t>
            </a:r>
          </a:p>
          <a:p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plt.axis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('scaled')</a:t>
            </a:r>
          </a:p>
          <a:p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plt.xlim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(0, 10)</a:t>
            </a:r>
          </a:p>
          <a:p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plt.ylim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nymax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xmin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xmax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ymin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ymax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plt.axis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print("x-axis[{},{}],y-axis[{},{}]".format(</a:t>
            </a:r>
            <a:r>
              <a:rPr lang="en-US" altLang="zh-CN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xmin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xmax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ymin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ymax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plt.xticks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([0, 1, 2, 3, 4, 5, 6, 7, 8, 9, 10])</a:t>
            </a:r>
          </a:p>
          <a:p>
            <a:r>
              <a:rPr lang="en-US" altLang="zh-CN" sz="20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yy</a:t>
            </a:r>
            <a:r>
              <a:rPr lang="en-US" altLang="zh-CN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range(0,31,5)</a:t>
            </a:r>
          </a:p>
          <a:p>
            <a:r>
              <a:rPr lang="en-US" altLang="zh-CN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 = ['0', 'a', 'b', 'c', 'd', 'e', 'f']</a:t>
            </a:r>
          </a:p>
          <a:p>
            <a:r>
              <a:rPr lang="en-US" altLang="zh-CN" sz="20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plt.yticks</a:t>
            </a:r>
            <a:r>
              <a:rPr lang="en-US" altLang="zh-CN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yy</a:t>
            </a:r>
            <a:r>
              <a:rPr lang="en-US" altLang="zh-CN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aa)</a:t>
            </a:r>
          </a:p>
          <a:p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plt.xlabel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("x-axis")</a:t>
            </a:r>
          </a:p>
          <a:p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plt.ylabel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("y-axis")</a:t>
            </a:r>
          </a:p>
          <a:p>
            <a:r>
              <a:rPr lang="en-US" altLang="zh-CN" sz="20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plt.legend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(["y1=x", "y2=2x", "y3=3x"])</a:t>
            </a:r>
          </a:p>
          <a:p>
            <a:r>
              <a:rPr lang="en-US" altLang="zh-CN" sz="2000" b="1" dirty="0" err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plt.text</a:t>
            </a:r>
            <a:r>
              <a:rPr lang="en-US" altLang="zh-CN" sz="20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(4, 2, "TEXT")</a:t>
            </a:r>
          </a:p>
          <a:p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plt.grid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zh-CN" altLang="en-US" sz="20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3723" y="6237313"/>
            <a:ext cx="3980952" cy="361905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4386" y="972738"/>
            <a:ext cx="2276190" cy="5228571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80502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2891644" y="2600908"/>
            <a:ext cx="8532948" cy="571008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5000"/>
              </a:lnSpc>
            </a:pPr>
            <a:endParaRPr lang="zh-CN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32175" y="361953"/>
            <a:ext cx="5003800" cy="563563"/>
          </a:xfrm>
        </p:spPr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647728" y="1232756"/>
            <a:ext cx="7560840" cy="4032448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§6.1 </a:t>
            </a:r>
            <a:r>
              <a:rPr lang="en-US" altLang="zh-CN" sz="28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pyplot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模块的使用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§6.2 plot()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绘图函数的使用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§6.3 </a:t>
            </a:r>
            <a:r>
              <a:rPr lang="en-US" altLang="zh-CN" sz="28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pyplot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模块中坐标轴及标签等属性设置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§6.4 </a:t>
            </a:r>
            <a:r>
              <a:rPr lang="en-US" altLang="zh-CN" sz="28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pyplot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模块中的绘图函数示例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§6.5 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子图绘制</a:t>
            </a: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----subplot()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函数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§6.6 </a:t>
            </a:r>
            <a:r>
              <a:rPr lang="en-US" altLang="zh-CN" sz="28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matplotlib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库的中文显示问题</a:t>
            </a:r>
            <a:endParaRPr lang="en-US" altLang="zh-CN" sz="2800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gray">
          <a:xfrm>
            <a:off x="3616934" y="188640"/>
            <a:ext cx="6187478" cy="491844"/>
          </a:xfrm>
          <a:prstGeom prst="roundRect">
            <a:avLst>
              <a:gd name="adj" fmla="val 16076"/>
            </a:avLst>
          </a:prstGeom>
          <a:solidFill>
            <a:srgbClr val="CCFF66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1"/>
          <a:lstStyle/>
          <a:p>
            <a:pPr algn="ctr">
              <a:lnSpc>
                <a:spcPct val="115000"/>
              </a:lnSpc>
              <a:buNone/>
            </a:pPr>
            <a:r>
              <a:rPr lang="zh-CN" altLang="en-US" sz="2800" dirty="0"/>
              <a:t>第</a:t>
            </a:r>
            <a:r>
              <a:rPr lang="en-US" altLang="zh-CN" sz="2800" dirty="0"/>
              <a:t>6</a:t>
            </a:r>
            <a:r>
              <a:rPr lang="zh-CN" altLang="en-US" sz="2800" dirty="0"/>
              <a:t>课 科学计算基础：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matplotlib</a:t>
            </a:r>
            <a:endParaRPr lang="en-US" altLang="en-US" sz="2800" dirty="0">
              <a:latin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4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2850430" y="188640"/>
            <a:ext cx="7710066" cy="491844"/>
          </a:xfrm>
          <a:prstGeom prst="roundRect">
            <a:avLst>
              <a:gd name="adj" fmla="val 27696"/>
            </a:avLst>
          </a:prstGeom>
          <a:solidFill>
            <a:srgbClr val="FFCCFF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1"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§6.3 </a:t>
            </a:r>
            <a:r>
              <a:rPr lang="en-US" altLang="zh-CN" sz="28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pyplot</a:t>
            </a:r>
            <a:r>
              <a:rPr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模块中坐标轴及标签等属性设置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096655"/>
              </p:ext>
            </p:extLst>
          </p:nvPr>
        </p:nvGraphicFramePr>
        <p:xfrm>
          <a:off x="3791744" y="800708"/>
          <a:ext cx="6372708" cy="57531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763601"/>
                <a:gridCol w="4609107"/>
              </a:tblGrid>
              <a:tr h="40767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</a:pPr>
                      <a:r>
                        <a:rPr lang="zh-CN" altLang="en-US" sz="2000" b="1" dirty="0">
                          <a:effectLst/>
                        </a:rPr>
                        <a:t>函数名称</a:t>
                      </a:r>
                      <a:endParaRPr lang="zh-CN" altLang="en-US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 marL="47625" marR="4762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</a:pPr>
                      <a:r>
                        <a:rPr lang="zh-CN" altLang="en-US" sz="2000" b="1" dirty="0">
                          <a:effectLst/>
                        </a:rPr>
                        <a:t>描述</a:t>
                      </a:r>
                      <a:endParaRPr lang="zh-CN" altLang="en-US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 marL="47625" marR="4762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</a:pPr>
                      <a:r>
                        <a:rPr lang="en-US" sz="2000" b="1">
                          <a:effectLst/>
                        </a:rPr>
                        <a:t>Axes</a:t>
                      </a:r>
                      <a:endParaRPr lang="en-US" sz="2000" b="1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</a:pPr>
                      <a:r>
                        <a:rPr lang="zh-CN" altLang="en-US" sz="2000" b="1">
                          <a:effectLst/>
                        </a:rPr>
                        <a:t>在画布</a:t>
                      </a:r>
                      <a:r>
                        <a:rPr lang="en-US" altLang="zh-CN" sz="2000" b="1">
                          <a:effectLst/>
                        </a:rPr>
                        <a:t>(</a:t>
                      </a:r>
                      <a:r>
                        <a:rPr lang="en-US" sz="2000" b="1">
                          <a:effectLst/>
                        </a:rPr>
                        <a:t>Figure)</a:t>
                      </a:r>
                      <a:r>
                        <a:rPr lang="zh-CN" altLang="en-US" sz="2000" b="1">
                          <a:effectLst/>
                        </a:rPr>
                        <a:t>中添加轴</a:t>
                      </a:r>
                      <a:endParaRPr lang="zh-CN" altLang="en-US" sz="2000" b="1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</a:pPr>
                      <a:r>
                        <a:rPr lang="en-US" sz="2000" b="1" dirty="0">
                          <a:effectLst/>
                        </a:rPr>
                        <a:t>Text</a:t>
                      </a:r>
                      <a:endParaRPr lang="en-US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</a:pPr>
                      <a:r>
                        <a:rPr lang="zh-CN" altLang="en-US" sz="2000" b="1">
                          <a:effectLst/>
                        </a:rPr>
                        <a:t>向轴添加文本</a:t>
                      </a:r>
                      <a:endParaRPr lang="zh-CN" altLang="en-US" sz="2000" b="1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</a:pPr>
                      <a:r>
                        <a:rPr lang="en-US" sz="2000" b="1" dirty="0">
                          <a:effectLst/>
                        </a:rPr>
                        <a:t>Title</a:t>
                      </a:r>
                      <a:endParaRPr lang="en-US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</a:pPr>
                      <a:r>
                        <a:rPr lang="zh-CN" altLang="en-US" sz="2000" b="1">
                          <a:effectLst/>
                        </a:rPr>
                        <a:t>设置当前轴的标题</a:t>
                      </a:r>
                      <a:endParaRPr lang="zh-CN" altLang="en-US" sz="2000" b="1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</a:pPr>
                      <a:r>
                        <a:rPr lang="en-US" sz="2000" b="1" dirty="0" err="1">
                          <a:effectLst/>
                        </a:rPr>
                        <a:t>Xlabel</a:t>
                      </a:r>
                      <a:endParaRPr lang="en-US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</a:pPr>
                      <a:r>
                        <a:rPr lang="zh-CN" altLang="en-US" sz="2000" b="1">
                          <a:effectLst/>
                        </a:rPr>
                        <a:t>设置</a:t>
                      </a:r>
                      <a:r>
                        <a:rPr lang="en-US" sz="2000" b="1">
                          <a:effectLst/>
                        </a:rPr>
                        <a:t>x</a:t>
                      </a:r>
                      <a:r>
                        <a:rPr lang="zh-CN" altLang="en-US" sz="2000" b="1">
                          <a:effectLst/>
                        </a:rPr>
                        <a:t>轴标签</a:t>
                      </a:r>
                      <a:endParaRPr lang="zh-CN" altLang="en-US" sz="2000" b="1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</a:pPr>
                      <a:r>
                        <a:rPr lang="en-US" sz="2000" b="1" dirty="0" err="1">
                          <a:effectLst/>
                        </a:rPr>
                        <a:t>Ylabel</a:t>
                      </a:r>
                      <a:endParaRPr lang="en-US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</a:pPr>
                      <a:r>
                        <a:rPr lang="zh-CN" altLang="en-US" sz="2000" b="1" dirty="0">
                          <a:effectLst/>
                        </a:rPr>
                        <a:t>设置</a:t>
                      </a:r>
                      <a:r>
                        <a:rPr lang="en-US" altLang="zh-CN" sz="2000" b="1" dirty="0">
                          <a:effectLst/>
                        </a:rPr>
                        <a:t>y</a:t>
                      </a:r>
                      <a:r>
                        <a:rPr lang="zh-CN" altLang="en-US" sz="2000" b="1" dirty="0">
                          <a:effectLst/>
                        </a:rPr>
                        <a:t>轴的标签</a:t>
                      </a:r>
                      <a:endParaRPr lang="zh-CN" altLang="en-US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</a:pPr>
                      <a:r>
                        <a:rPr lang="en-US" sz="2000" b="1" dirty="0" err="1">
                          <a:effectLst/>
                        </a:rPr>
                        <a:t>Xticks</a:t>
                      </a:r>
                      <a:endParaRPr lang="en-US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</a:pPr>
                      <a:r>
                        <a:rPr lang="zh-CN" altLang="en-US" sz="2000" b="1" dirty="0">
                          <a:effectLst/>
                        </a:rPr>
                        <a:t>获取或设置</a:t>
                      </a:r>
                      <a:r>
                        <a:rPr lang="en-US" altLang="zh-CN" sz="2000" b="1" dirty="0">
                          <a:effectLst/>
                        </a:rPr>
                        <a:t>x</a:t>
                      </a:r>
                      <a:r>
                        <a:rPr lang="zh-CN" altLang="en-US" sz="2000" b="1" dirty="0">
                          <a:effectLst/>
                        </a:rPr>
                        <a:t>轴刻标和相应标签</a:t>
                      </a:r>
                      <a:endParaRPr lang="zh-CN" altLang="en-US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</a:pPr>
                      <a:r>
                        <a:rPr lang="en-US" sz="2000" b="1" dirty="0" err="1">
                          <a:effectLst/>
                        </a:rPr>
                        <a:t>Yticks</a:t>
                      </a:r>
                      <a:endParaRPr lang="en-US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</a:pPr>
                      <a:r>
                        <a:rPr lang="zh-CN" altLang="en-US" sz="2000" b="1" dirty="0">
                          <a:effectLst/>
                        </a:rPr>
                        <a:t>获取或设置</a:t>
                      </a:r>
                      <a:r>
                        <a:rPr lang="en-US" altLang="zh-CN" sz="2000" b="1" dirty="0">
                          <a:effectLst/>
                        </a:rPr>
                        <a:t>y</a:t>
                      </a:r>
                      <a:r>
                        <a:rPr lang="zh-CN" altLang="en-US" sz="2000" b="1" dirty="0">
                          <a:effectLst/>
                        </a:rPr>
                        <a:t>轴的刻标和相应标签</a:t>
                      </a:r>
                      <a:endParaRPr lang="zh-CN" altLang="en-US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</a:pPr>
                      <a:r>
                        <a:rPr lang="en-US" sz="2000" b="1" dirty="0" err="1">
                          <a:effectLst/>
                        </a:rPr>
                        <a:t>Xlim</a:t>
                      </a:r>
                      <a:endParaRPr lang="en-US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</a:pPr>
                      <a:r>
                        <a:rPr lang="zh-CN" altLang="en-US" sz="2000" b="1" dirty="0">
                          <a:effectLst/>
                        </a:rPr>
                        <a:t>获取或者设置</a:t>
                      </a:r>
                      <a:r>
                        <a:rPr lang="en-US" altLang="zh-CN" sz="2000" b="1" dirty="0">
                          <a:effectLst/>
                        </a:rPr>
                        <a:t>x</a:t>
                      </a:r>
                      <a:r>
                        <a:rPr lang="zh-CN" altLang="en-US" sz="2000" b="1" dirty="0">
                          <a:effectLst/>
                        </a:rPr>
                        <a:t>轴区间大小</a:t>
                      </a:r>
                      <a:endParaRPr lang="zh-CN" altLang="en-US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</a:pPr>
                      <a:r>
                        <a:rPr lang="en-US" sz="2000" b="1" dirty="0" err="1">
                          <a:effectLst/>
                        </a:rPr>
                        <a:t>Ylim</a:t>
                      </a:r>
                      <a:endParaRPr lang="en-US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</a:pPr>
                      <a:r>
                        <a:rPr lang="zh-CN" altLang="en-US" sz="2000" b="1">
                          <a:effectLst/>
                        </a:rPr>
                        <a:t>获取或设置</a:t>
                      </a:r>
                      <a:r>
                        <a:rPr lang="en-US" altLang="zh-CN" sz="2000" b="1">
                          <a:effectLst/>
                        </a:rPr>
                        <a:t>y</a:t>
                      </a:r>
                      <a:r>
                        <a:rPr lang="zh-CN" altLang="en-US" sz="2000" b="1">
                          <a:effectLst/>
                        </a:rPr>
                        <a:t>轴的区间大小</a:t>
                      </a:r>
                      <a:endParaRPr lang="zh-CN" altLang="en-US" sz="2000" b="1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</a:pPr>
                      <a:r>
                        <a:rPr lang="en-US" sz="2000" b="1" dirty="0" err="1">
                          <a:effectLst/>
                        </a:rPr>
                        <a:t>Xscale</a:t>
                      </a:r>
                      <a:endParaRPr lang="en-US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</a:pPr>
                      <a:r>
                        <a:rPr lang="zh-CN" altLang="en-US" sz="2000" b="1" dirty="0">
                          <a:effectLst/>
                        </a:rPr>
                        <a:t>设置</a:t>
                      </a:r>
                      <a:r>
                        <a:rPr lang="en-US" altLang="zh-CN" sz="2000" b="1" dirty="0">
                          <a:effectLst/>
                        </a:rPr>
                        <a:t>x</a:t>
                      </a:r>
                      <a:r>
                        <a:rPr lang="zh-CN" altLang="en-US" sz="2000" b="1" dirty="0">
                          <a:effectLst/>
                        </a:rPr>
                        <a:t>轴缩放比例</a:t>
                      </a:r>
                      <a:endParaRPr lang="zh-CN" altLang="en-US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</a:pPr>
                      <a:r>
                        <a:rPr lang="en-US" sz="2000" b="1" dirty="0" err="1">
                          <a:effectLst/>
                        </a:rPr>
                        <a:t>Yscale</a:t>
                      </a:r>
                      <a:endParaRPr lang="en-US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</a:pPr>
                      <a:r>
                        <a:rPr lang="zh-CN" altLang="en-US" sz="2000" b="1" dirty="0">
                          <a:effectLst/>
                        </a:rPr>
                        <a:t>设置</a:t>
                      </a:r>
                      <a:r>
                        <a:rPr lang="en-US" altLang="zh-CN" sz="2000" b="1" dirty="0">
                          <a:effectLst/>
                        </a:rPr>
                        <a:t>y</a:t>
                      </a:r>
                      <a:r>
                        <a:rPr lang="zh-CN" altLang="en-US" sz="2000" b="1" dirty="0">
                          <a:effectLst/>
                        </a:rPr>
                        <a:t>轴的缩放比例</a:t>
                      </a:r>
                      <a:endParaRPr lang="zh-CN" altLang="en-US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569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2850430" y="188640"/>
            <a:ext cx="7710066" cy="491844"/>
          </a:xfrm>
          <a:prstGeom prst="roundRect">
            <a:avLst>
              <a:gd name="adj" fmla="val 27696"/>
            </a:avLst>
          </a:prstGeom>
          <a:solidFill>
            <a:srgbClr val="FFCCFF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1"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§6.3 </a:t>
            </a:r>
            <a:r>
              <a:rPr lang="en-US" altLang="zh-CN" sz="28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pyplot</a:t>
            </a:r>
            <a:r>
              <a:rPr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模块中坐标轴及标签等属性设置</a:t>
            </a:r>
          </a:p>
        </p:txBody>
      </p:sp>
      <p:sp>
        <p:nvSpPr>
          <p:cNvPr id="13" name="矩形 12"/>
          <p:cNvSpPr/>
          <p:nvPr/>
        </p:nvSpPr>
        <p:spPr>
          <a:xfrm>
            <a:off x="2639616" y="785021"/>
            <a:ext cx="612068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axis()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函数。</a:t>
            </a:r>
          </a:p>
        </p:txBody>
      </p:sp>
      <p:sp>
        <p:nvSpPr>
          <p:cNvPr id="6" name="矩形 5"/>
          <p:cNvSpPr/>
          <p:nvPr/>
        </p:nvSpPr>
        <p:spPr>
          <a:xfrm>
            <a:off x="3248238" y="1418000"/>
            <a:ext cx="763629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axis()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函数是获取或设置坐标轴属性的快捷方法。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axis()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函数时在使用时，可以通过传递参数设置</a:t>
            </a: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轴的取值区间，也可以通过传递参数设置坐标轴是否显示、</a:t>
            </a: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轴是否按比例显示等。</a:t>
            </a:r>
          </a:p>
        </p:txBody>
      </p:sp>
      <p:sp>
        <p:nvSpPr>
          <p:cNvPr id="7" name="矩形 6"/>
          <p:cNvSpPr/>
          <p:nvPr/>
        </p:nvSpPr>
        <p:spPr>
          <a:xfrm>
            <a:off x="3683056" y="3465095"/>
            <a:ext cx="64453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xmin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xmax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ymin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ymax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plt.axis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axis(</a:t>
            </a: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xmin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xmax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ymin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ymax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zh-CN" alt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83056" y="4659524"/>
            <a:ext cx="64453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xmin, xmax, ymin, ymax = plt.axis(options) </a:t>
            </a:r>
            <a:endParaRPr lang="zh-CN" alt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32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2850430" y="188640"/>
            <a:ext cx="7710066" cy="491844"/>
          </a:xfrm>
          <a:prstGeom prst="roundRect">
            <a:avLst>
              <a:gd name="adj" fmla="val 27696"/>
            </a:avLst>
          </a:prstGeom>
          <a:solidFill>
            <a:srgbClr val="FFCCFF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1"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§6.3 </a:t>
            </a:r>
            <a:r>
              <a:rPr lang="en-US" altLang="zh-CN" sz="28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pyplot</a:t>
            </a:r>
            <a:r>
              <a:rPr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模块中坐标轴及标签等属性设置</a:t>
            </a:r>
          </a:p>
        </p:txBody>
      </p:sp>
      <p:sp>
        <p:nvSpPr>
          <p:cNvPr id="13" name="矩形 12"/>
          <p:cNvSpPr/>
          <p:nvPr/>
        </p:nvSpPr>
        <p:spPr>
          <a:xfrm>
            <a:off x="2639616" y="785021"/>
            <a:ext cx="831692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axis()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函数。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2329"/>
              </p:ext>
            </p:extLst>
          </p:nvPr>
        </p:nvGraphicFramePr>
        <p:xfrm>
          <a:off x="3212594" y="1556792"/>
          <a:ext cx="7170968" cy="418121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482336"/>
                <a:gridCol w="5688632"/>
              </a:tblGrid>
              <a:tr h="33913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effectLst/>
                        </a:rPr>
                        <a:t>值</a:t>
                      </a:r>
                      <a:endParaRPr lang="zh-CN" altLang="en-US" sz="2000" b="1" dirty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9619" marR="39619" marT="55466" marB="554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effectLst/>
                        </a:rPr>
                        <a:t>描述</a:t>
                      </a:r>
                      <a:endParaRPr lang="zh-CN" altLang="en-US" sz="2000" b="1" dirty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9619" marR="39619" marT="55466" marB="55466" anchor="ctr"/>
                </a:tc>
              </a:tr>
              <a:tr h="3074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/>
                        </a:rPr>
                        <a:t>on</a:t>
                      </a:r>
                      <a:endParaRPr lang="en-US" sz="2000" b="1" dirty="0">
                        <a:effectLst/>
                      </a:endParaRPr>
                    </a:p>
                  </a:txBody>
                  <a:tcPr marL="39619" marR="39619" marT="39619" marB="39619"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effectLst/>
                        </a:rPr>
                        <a:t>坐标轴和标签可见</a:t>
                      </a:r>
                      <a:endParaRPr lang="zh-CN" altLang="en-US" sz="2000" b="1" dirty="0">
                        <a:effectLst/>
                      </a:endParaRPr>
                    </a:p>
                  </a:txBody>
                  <a:tcPr marL="39619" marR="39619" marT="39619" marB="39619" anchor="ctr"/>
                </a:tc>
              </a:tr>
              <a:tr h="3074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/>
                        </a:rPr>
                        <a:t>off</a:t>
                      </a:r>
                      <a:endParaRPr lang="en-US" sz="2000" b="1" dirty="0">
                        <a:effectLst/>
                      </a:endParaRPr>
                    </a:p>
                  </a:txBody>
                  <a:tcPr marL="39619" marR="39619" marT="39619" marB="39619"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effectLst/>
                        </a:rPr>
                        <a:t>坐标轴和标签不可见</a:t>
                      </a:r>
                      <a:endParaRPr lang="zh-CN" altLang="en-US" sz="2000" b="1" dirty="0">
                        <a:effectLst/>
                      </a:endParaRPr>
                    </a:p>
                  </a:txBody>
                  <a:tcPr marL="39619" marR="39619" marT="39619" marB="39619" anchor="ctr"/>
                </a:tc>
              </a:tr>
              <a:tr h="3074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/>
                        </a:rPr>
                        <a:t>equal</a:t>
                      </a:r>
                      <a:endParaRPr lang="en-US" sz="2000" b="1" dirty="0">
                        <a:effectLst/>
                      </a:endParaRPr>
                    </a:p>
                  </a:txBody>
                  <a:tcPr marL="39619" marR="39619" marT="39619" marB="39619"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effectLst/>
                        </a:rPr>
                        <a:t>通过更改轴的取值区间来设置相等的缩放比例</a:t>
                      </a:r>
                      <a:endParaRPr lang="zh-CN" altLang="en-US" sz="2000" b="1" dirty="0">
                        <a:effectLst/>
                      </a:endParaRPr>
                    </a:p>
                  </a:txBody>
                  <a:tcPr marL="39619" marR="39619" marT="39619" marB="39619" anchor="ctr"/>
                </a:tc>
              </a:tr>
              <a:tr h="3074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/>
                        </a:rPr>
                        <a:t>scaled</a:t>
                      </a:r>
                      <a:endParaRPr lang="en-US" sz="2000" b="1" dirty="0">
                        <a:effectLst/>
                      </a:endParaRPr>
                    </a:p>
                  </a:txBody>
                  <a:tcPr marL="39619" marR="39619" marT="39619" marB="39619"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effectLst/>
                        </a:rPr>
                        <a:t>通过更改绘图框的尺寸来设置相等的缩放比例</a:t>
                      </a:r>
                      <a:endParaRPr lang="zh-CN" altLang="en-US" sz="2000" b="1" dirty="0">
                        <a:effectLst/>
                      </a:endParaRPr>
                    </a:p>
                  </a:txBody>
                  <a:tcPr marL="39619" marR="39619" marT="39619" marB="39619" anchor="ctr"/>
                </a:tc>
              </a:tr>
              <a:tr h="388376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/>
                        </a:rPr>
                        <a:t>tight</a:t>
                      </a:r>
                      <a:endParaRPr lang="en-US" sz="2000" b="1" dirty="0">
                        <a:effectLst/>
                      </a:endParaRPr>
                    </a:p>
                  </a:txBody>
                  <a:tcPr marL="39619" marR="39619" marT="39619" marB="39619"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effectLst/>
                        </a:rPr>
                        <a:t>设置足够大的区间以显示所有数据</a:t>
                      </a:r>
                      <a:endParaRPr lang="zh-CN" altLang="en-US" sz="2000" b="1" dirty="0">
                        <a:effectLst/>
                      </a:endParaRPr>
                    </a:p>
                  </a:txBody>
                  <a:tcPr marL="39619" marR="39619" marT="39619" marB="39619" anchor="ctr"/>
                </a:tc>
              </a:tr>
              <a:tr h="3074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/>
                        </a:rPr>
                        <a:t>auto</a:t>
                      </a:r>
                      <a:endParaRPr lang="en-US" sz="2000" b="1" dirty="0">
                        <a:effectLst/>
                      </a:endParaRPr>
                    </a:p>
                  </a:txBody>
                  <a:tcPr marL="39619" marR="39619" marT="39619" marB="39619"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effectLst/>
                        </a:rPr>
                        <a:t>自动缩放</a:t>
                      </a:r>
                      <a:endParaRPr lang="zh-CN" altLang="en-US" sz="2000" b="1" dirty="0">
                        <a:effectLst/>
                      </a:endParaRPr>
                    </a:p>
                  </a:txBody>
                  <a:tcPr marL="39619" marR="39619" marT="39619" marB="39619" anchor="ctr"/>
                </a:tc>
              </a:tr>
              <a:tr h="3074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/>
                        </a:rPr>
                        <a:t>image</a:t>
                      </a:r>
                      <a:endParaRPr lang="en-US" sz="2000" b="1" dirty="0">
                        <a:effectLst/>
                      </a:endParaRPr>
                    </a:p>
                  </a:txBody>
                  <a:tcPr marL="39619" marR="39619" marT="39619" marB="39619"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effectLst/>
                        </a:rPr>
                        <a:t>坐标轴的取值菩根据范围进行缩放</a:t>
                      </a:r>
                      <a:endParaRPr lang="zh-CN" altLang="en-US" sz="2000" b="1" dirty="0">
                        <a:effectLst/>
                      </a:endParaRPr>
                    </a:p>
                  </a:txBody>
                  <a:tcPr marL="39619" marR="39619" marT="39619" marB="39619" anchor="ctr"/>
                </a:tc>
              </a:tr>
              <a:tr h="3074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/>
                        </a:rPr>
                        <a:t>square</a:t>
                      </a:r>
                      <a:endParaRPr lang="en-US" sz="2000" b="1" dirty="0">
                        <a:effectLst/>
                      </a:endParaRPr>
                    </a:p>
                  </a:txBody>
                  <a:tcPr marL="39619" marR="39619" marT="39619" marB="39619"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effectLst/>
                        </a:rPr>
                        <a:t>方形图，类似于</a:t>
                      </a:r>
                      <a:r>
                        <a:rPr lang="en-US" altLang="zh-CN" sz="2000" b="1" dirty="0" smtClean="0">
                          <a:effectLst/>
                        </a:rPr>
                        <a:t>’scaled’,</a:t>
                      </a:r>
                      <a:r>
                        <a:rPr lang="zh-CN" altLang="en-US" sz="2000" b="1" dirty="0" smtClean="0">
                          <a:effectLst/>
                        </a:rPr>
                        <a:t>但强制要求</a:t>
                      </a:r>
                      <a:r>
                        <a:rPr lang="en-US" altLang="zh-CN" sz="2000" b="1" dirty="0" err="1" smtClean="0">
                          <a:effectLst/>
                        </a:rPr>
                        <a:t>xmax-xmin</a:t>
                      </a:r>
                      <a:r>
                        <a:rPr lang="en-US" altLang="zh-CN" sz="2000" b="1" dirty="0" smtClean="0">
                          <a:effectLst/>
                        </a:rPr>
                        <a:t>=</a:t>
                      </a:r>
                      <a:r>
                        <a:rPr lang="en-US" altLang="zh-CN" sz="2000" b="1" dirty="0" err="1" smtClean="0">
                          <a:effectLst/>
                        </a:rPr>
                        <a:t>ymax-ymin</a:t>
                      </a:r>
                      <a:endParaRPr lang="zh-CN" altLang="en-US" sz="2000" b="1" dirty="0">
                        <a:effectLst/>
                      </a:endParaRPr>
                    </a:p>
                  </a:txBody>
                  <a:tcPr marL="39619" marR="39619" marT="39619" marB="39619" anchor="ctr"/>
                </a:tc>
              </a:tr>
              <a:tr h="307440">
                <a:tc>
                  <a:txBody>
                    <a:bodyPr/>
                    <a:lstStyle/>
                    <a:p>
                      <a:r>
                        <a:rPr lang="en-US" sz="2000" b="1" dirty="0">
                          <a:effectLst/>
                        </a:rPr>
                        <a:t>Scatter</a:t>
                      </a:r>
                    </a:p>
                  </a:txBody>
                  <a:tcPr marL="39619" marR="39619" marT="39619" marB="39619"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effectLst/>
                        </a:rPr>
                        <a:t>绘制</a:t>
                      </a:r>
                      <a:r>
                        <a:rPr lang="en-US" altLang="zh-CN" sz="2000" b="1" dirty="0">
                          <a:effectLst/>
                        </a:rPr>
                        <a:t>x</a:t>
                      </a:r>
                      <a:r>
                        <a:rPr lang="zh-CN" altLang="en-US" sz="2000" b="1" dirty="0">
                          <a:effectLst/>
                        </a:rPr>
                        <a:t>与</a:t>
                      </a:r>
                      <a:r>
                        <a:rPr lang="en-US" altLang="zh-CN" sz="2000" b="1" dirty="0">
                          <a:effectLst/>
                        </a:rPr>
                        <a:t>y</a:t>
                      </a:r>
                      <a:r>
                        <a:rPr lang="zh-CN" altLang="en-US" sz="2000" b="1" dirty="0">
                          <a:effectLst/>
                        </a:rPr>
                        <a:t>的散点图</a:t>
                      </a:r>
                    </a:p>
                  </a:txBody>
                  <a:tcPr marL="39619" marR="39619" marT="39619" marB="39619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098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2850430" y="188640"/>
            <a:ext cx="7710066" cy="491844"/>
          </a:xfrm>
          <a:prstGeom prst="roundRect">
            <a:avLst>
              <a:gd name="adj" fmla="val 27696"/>
            </a:avLst>
          </a:prstGeom>
          <a:solidFill>
            <a:srgbClr val="FFCCFF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1"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§6.3 </a:t>
            </a:r>
            <a:r>
              <a:rPr lang="en-US" altLang="zh-CN" sz="28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pyplot</a:t>
            </a:r>
            <a:r>
              <a:rPr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模块中坐标轴及标签等属性设置</a:t>
            </a:r>
          </a:p>
        </p:txBody>
      </p:sp>
      <p:sp>
        <p:nvSpPr>
          <p:cNvPr id="13" name="矩形 12"/>
          <p:cNvSpPr/>
          <p:nvPr/>
        </p:nvSpPr>
        <p:spPr>
          <a:xfrm>
            <a:off x="2639616" y="785021"/>
            <a:ext cx="522058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xlim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函数。</a:t>
            </a:r>
          </a:p>
        </p:txBody>
      </p:sp>
      <p:sp>
        <p:nvSpPr>
          <p:cNvPr id="6" name="矩形 5"/>
          <p:cNvSpPr/>
          <p:nvPr/>
        </p:nvSpPr>
        <p:spPr>
          <a:xfrm>
            <a:off x="3176230" y="1418000"/>
            <a:ext cx="763629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xlim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函数用于设置或者返回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轴的取值区间。</a:t>
            </a: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xlim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函数可以通过传递参数，设置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轴的取值区间；也可以直接调用函数，返回当前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轴的取值区间。</a:t>
            </a:r>
          </a:p>
        </p:txBody>
      </p:sp>
      <p:sp>
        <p:nvSpPr>
          <p:cNvPr id="7" name="矩形 6"/>
          <p:cNvSpPr/>
          <p:nvPr/>
        </p:nvSpPr>
        <p:spPr>
          <a:xfrm>
            <a:off x="3860174" y="2912283"/>
            <a:ext cx="670032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xmin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xmax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xlim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#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获取当前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轴的取值区间；</a:t>
            </a:r>
            <a:endParaRPr lang="en-US" altLang="zh-CN" sz="24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xlim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xmin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xmax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#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设置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轴的取值区间</a:t>
            </a:r>
          </a:p>
        </p:txBody>
      </p:sp>
      <p:sp>
        <p:nvSpPr>
          <p:cNvPr id="10" name="矩形 9"/>
          <p:cNvSpPr/>
          <p:nvPr/>
        </p:nvSpPr>
        <p:spPr>
          <a:xfrm>
            <a:off x="2639616" y="3982989"/>
            <a:ext cx="522058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ylim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函数。</a:t>
            </a:r>
          </a:p>
        </p:txBody>
      </p:sp>
      <p:sp>
        <p:nvSpPr>
          <p:cNvPr id="11" name="矩形 10"/>
          <p:cNvSpPr/>
          <p:nvPr/>
        </p:nvSpPr>
        <p:spPr>
          <a:xfrm>
            <a:off x="3176230" y="4615969"/>
            <a:ext cx="76362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ylim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函数用于设置或者返回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轴的取值区间。使用方法同</a:t>
            </a: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xlim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函数。</a:t>
            </a:r>
          </a:p>
        </p:txBody>
      </p:sp>
    </p:spTree>
    <p:extLst>
      <p:ext uri="{BB962C8B-B14F-4D97-AF65-F5344CB8AC3E}">
        <p14:creationId xmlns:p14="http://schemas.microsoft.com/office/powerpoint/2010/main" val="177071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2850430" y="188640"/>
            <a:ext cx="7710066" cy="491844"/>
          </a:xfrm>
          <a:prstGeom prst="roundRect">
            <a:avLst>
              <a:gd name="adj" fmla="val 27696"/>
            </a:avLst>
          </a:prstGeom>
          <a:solidFill>
            <a:srgbClr val="FFCCFF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1"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§6.3 </a:t>
            </a:r>
            <a:r>
              <a:rPr lang="en-US" altLang="zh-CN" sz="28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pyplot</a:t>
            </a:r>
            <a:r>
              <a:rPr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模块中坐标轴及标签等属性设置</a:t>
            </a:r>
          </a:p>
        </p:txBody>
      </p:sp>
      <p:sp>
        <p:nvSpPr>
          <p:cNvPr id="13" name="矩形 12"/>
          <p:cNvSpPr/>
          <p:nvPr/>
        </p:nvSpPr>
        <p:spPr>
          <a:xfrm>
            <a:off x="2639616" y="785021"/>
            <a:ext cx="392443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(4) </a:t>
            </a: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xticks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函数。</a:t>
            </a:r>
          </a:p>
        </p:txBody>
      </p:sp>
      <p:sp>
        <p:nvSpPr>
          <p:cNvPr id="6" name="矩形 5"/>
          <p:cNvSpPr/>
          <p:nvPr/>
        </p:nvSpPr>
        <p:spPr>
          <a:xfrm>
            <a:off x="3503712" y="1268761"/>
            <a:ext cx="738082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xticks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函数用于设置或者返回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轴的刻度值或标签。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xticks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函数可以通过传递参数，设置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轴的刻度值；也可以直接调用函数，返回当前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轴的刻度值。</a:t>
            </a:r>
          </a:p>
        </p:txBody>
      </p:sp>
      <p:sp>
        <p:nvSpPr>
          <p:cNvPr id="7" name="矩形 6"/>
          <p:cNvSpPr/>
          <p:nvPr/>
        </p:nvSpPr>
        <p:spPr>
          <a:xfrm>
            <a:off x="4007768" y="2495325"/>
            <a:ext cx="702078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x_ticks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label =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xticks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 #</a:t>
            </a:r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获取当前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轴的刻度值和刻度标签；</a:t>
            </a:r>
            <a:endParaRPr lang="en-US" altLang="zh-CN" sz="20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xticks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(ticks, [labels]) #</a:t>
            </a:r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设置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轴的刻度值和刻度标签</a:t>
            </a:r>
          </a:p>
        </p:txBody>
      </p:sp>
      <p:sp>
        <p:nvSpPr>
          <p:cNvPr id="10" name="矩形 9"/>
          <p:cNvSpPr/>
          <p:nvPr/>
        </p:nvSpPr>
        <p:spPr>
          <a:xfrm>
            <a:off x="2639616" y="3392996"/>
            <a:ext cx="392443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(5) </a:t>
            </a: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ytick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函数。</a:t>
            </a:r>
          </a:p>
        </p:txBody>
      </p:sp>
      <p:sp>
        <p:nvSpPr>
          <p:cNvPr id="8" name="矩形 7"/>
          <p:cNvSpPr/>
          <p:nvPr/>
        </p:nvSpPr>
        <p:spPr>
          <a:xfrm>
            <a:off x="2639616" y="3955122"/>
            <a:ext cx="489654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(6) </a:t>
            </a: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xlabel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函数。</a:t>
            </a:r>
          </a:p>
        </p:txBody>
      </p:sp>
      <p:sp>
        <p:nvSpPr>
          <p:cNvPr id="12" name="矩形 11"/>
          <p:cNvSpPr/>
          <p:nvPr/>
        </p:nvSpPr>
        <p:spPr>
          <a:xfrm>
            <a:off x="2639616" y="5827330"/>
            <a:ext cx="489654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(7) </a:t>
            </a: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ylabel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函数。</a:t>
            </a:r>
          </a:p>
        </p:txBody>
      </p:sp>
      <p:sp>
        <p:nvSpPr>
          <p:cNvPr id="14" name="矩形 13"/>
          <p:cNvSpPr/>
          <p:nvPr/>
        </p:nvSpPr>
        <p:spPr>
          <a:xfrm>
            <a:off x="3431704" y="4547446"/>
            <a:ext cx="759684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xlabel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函数用于设置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轴的标签。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xlabel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函数通过传递参数，设置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轴的标签及标签的属性。</a:t>
            </a:r>
          </a:p>
        </p:txBody>
      </p:sp>
      <p:sp>
        <p:nvSpPr>
          <p:cNvPr id="15" name="矩形 14"/>
          <p:cNvSpPr/>
          <p:nvPr/>
        </p:nvSpPr>
        <p:spPr>
          <a:xfrm>
            <a:off x="3804064" y="5403996"/>
            <a:ext cx="594634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xlabel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(label)  #</a:t>
            </a:r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轴的标签设置为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endParaRPr lang="zh-CN" altLang="en-US" sz="20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35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2850430" y="188640"/>
            <a:ext cx="7710066" cy="491844"/>
          </a:xfrm>
          <a:prstGeom prst="roundRect">
            <a:avLst>
              <a:gd name="adj" fmla="val 27696"/>
            </a:avLst>
          </a:prstGeom>
          <a:solidFill>
            <a:srgbClr val="FFCCFF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1"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§6.3 </a:t>
            </a:r>
            <a:r>
              <a:rPr lang="en-US" altLang="zh-CN" sz="28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pyplot</a:t>
            </a:r>
            <a:r>
              <a:rPr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模块中坐标轴及标签等属性设置</a:t>
            </a:r>
          </a:p>
        </p:txBody>
      </p:sp>
      <p:sp>
        <p:nvSpPr>
          <p:cNvPr id="13" name="矩形 12"/>
          <p:cNvSpPr/>
          <p:nvPr/>
        </p:nvSpPr>
        <p:spPr>
          <a:xfrm>
            <a:off x="2639616" y="2528900"/>
            <a:ext cx="331236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(9) text()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函数。</a:t>
            </a:r>
          </a:p>
        </p:txBody>
      </p:sp>
      <p:sp>
        <p:nvSpPr>
          <p:cNvPr id="6" name="矩形 5"/>
          <p:cNvSpPr/>
          <p:nvPr/>
        </p:nvSpPr>
        <p:spPr>
          <a:xfrm>
            <a:off x="3341694" y="3016115"/>
            <a:ext cx="7542838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text()</a:t>
            </a:r>
            <a:r>
              <a:rPr lang="zh-CN" altLang="en-US" sz="22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函数通过传递参数可以在指定的坐标位置显示相应的文本。</a:t>
            </a:r>
          </a:p>
        </p:txBody>
      </p:sp>
      <p:sp>
        <p:nvSpPr>
          <p:cNvPr id="7" name="矩形 6"/>
          <p:cNvSpPr/>
          <p:nvPr/>
        </p:nvSpPr>
        <p:spPr>
          <a:xfrm>
            <a:off x="3783810" y="3830854"/>
            <a:ext cx="681269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(</a:t>
            </a: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x,y,s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在坐标系的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坐标点，显示文本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39616" y="4401108"/>
            <a:ext cx="331236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(10) title()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函数。</a:t>
            </a:r>
          </a:p>
        </p:txBody>
      </p:sp>
      <p:sp>
        <p:nvSpPr>
          <p:cNvPr id="11" name="矩形 10"/>
          <p:cNvSpPr/>
          <p:nvPr/>
        </p:nvSpPr>
        <p:spPr>
          <a:xfrm>
            <a:off x="3341694" y="4938554"/>
            <a:ext cx="7758862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title()</a:t>
            </a:r>
            <a:r>
              <a:rPr lang="zh-CN" altLang="en-US" sz="22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函数通过传递参数设置当前绘图区的标题及显示的位置，位置参数可以是</a:t>
            </a:r>
            <a:r>
              <a:rPr lang="en-US" altLang="zh-CN" sz="22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zh-CN" altLang="en-US" sz="22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2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zh-CN" altLang="en-US" sz="22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2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zh-CN" altLang="en-US" sz="22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，默认参数是</a:t>
            </a:r>
            <a:r>
              <a:rPr lang="en-US" altLang="zh-CN" sz="22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zh-CN" altLang="en-US" sz="22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4" name="矩形 13"/>
          <p:cNvSpPr/>
          <p:nvPr/>
        </p:nvSpPr>
        <p:spPr>
          <a:xfrm>
            <a:off x="3647728" y="5827330"/>
            <a:ext cx="730881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title(s, </a:t>
            </a: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=‘center’)  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为绘图区添加标题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，默认居中显示。</a:t>
            </a:r>
          </a:p>
        </p:txBody>
      </p:sp>
      <p:sp>
        <p:nvSpPr>
          <p:cNvPr id="15" name="矩形 14"/>
          <p:cNvSpPr/>
          <p:nvPr/>
        </p:nvSpPr>
        <p:spPr>
          <a:xfrm>
            <a:off x="2633130" y="795892"/>
            <a:ext cx="831692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(8) legend()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函数。</a:t>
            </a:r>
          </a:p>
        </p:txBody>
      </p:sp>
      <p:sp>
        <p:nvSpPr>
          <p:cNvPr id="16" name="矩形 15"/>
          <p:cNvSpPr/>
          <p:nvPr/>
        </p:nvSpPr>
        <p:spPr>
          <a:xfrm>
            <a:off x="2845708" y="1407960"/>
            <a:ext cx="814035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legend()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函数通过传递函数，设置当前绘图区的图例。</a:t>
            </a:r>
          </a:p>
        </p:txBody>
      </p:sp>
      <p:sp>
        <p:nvSpPr>
          <p:cNvPr id="17" name="矩形 16"/>
          <p:cNvSpPr/>
          <p:nvPr/>
        </p:nvSpPr>
        <p:spPr>
          <a:xfrm>
            <a:off x="3215680" y="1883844"/>
            <a:ext cx="788487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legend(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图例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1[</a:t>
            </a:r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，图例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，图例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3]]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1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zh-CN" altLang="en-US" sz="1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在绘图区适当的位置显示一个或若干个图例。</a:t>
            </a:r>
          </a:p>
        </p:txBody>
      </p:sp>
    </p:spTree>
    <p:extLst>
      <p:ext uri="{BB962C8B-B14F-4D97-AF65-F5344CB8AC3E}">
        <p14:creationId xmlns:p14="http://schemas.microsoft.com/office/powerpoint/2010/main" val="377916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07" name="AutoShape 11"/>
          <p:cNvSpPr>
            <a:spLocks noChangeArrowheads="1"/>
          </p:cNvSpPr>
          <p:nvPr/>
        </p:nvSpPr>
        <p:spPr bwMode="gray">
          <a:xfrm>
            <a:off x="3795716" y="188640"/>
            <a:ext cx="4537075" cy="508000"/>
          </a:xfrm>
          <a:prstGeom prst="roundRect">
            <a:avLst>
              <a:gd name="adj" fmla="val 24000"/>
            </a:avLst>
          </a:prstGeom>
          <a:solidFill>
            <a:srgbClr val="CCFF66"/>
          </a:solidFill>
          <a:ln w="38100" algn="ctr">
            <a:solidFill>
              <a:srgbClr val="66FF66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  <a:defRPr/>
            </a:pPr>
            <a:r>
              <a:rPr lang="zh-CN" altLang="en-US" b="1" dirty="0">
                <a:solidFill>
                  <a:srgbClr val="990033"/>
                </a:solidFill>
                <a:latin typeface="华文行楷" pitchFamily="2" charset="-122"/>
                <a:ea typeface="华文行楷" pitchFamily="2" charset="-122"/>
              </a:rPr>
              <a:t>前 课 内 容</a:t>
            </a:r>
            <a:endParaRPr lang="zh-CN" altLang="en-US" b="1" dirty="0">
              <a:solidFill>
                <a:srgbClr val="9900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gray">
          <a:xfrm>
            <a:off x="4511825" y="3140968"/>
            <a:ext cx="3104852" cy="508000"/>
          </a:xfrm>
          <a:prstGeom prst="roundRect">
            <a:avLst>
              <a:gd name="adj" fmla="val 24000"/>
            </a:avLst>
          </a:prstGeom>
          <a:solidFill>
            <a:srgbClr val="FFFF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  <a:defRPr/>
            </a:pPr>
            <a:r>
              <a:rPr lang="zh-CN" altLang="en-US" b="1" dirty="0">
                <a:solidFill>
                  <a:srgbClr val="990033"/>
                </a:solidFill>
                <a:latin typeface="华文行楷" pitchFamily="2" charset="-122"/>
                <a:ea typeface="华文行楷" pitchFamily="2" charset="-122"/>
              </a:rPr>
              <a:t>本课内容</a:t>
            </a:r>
            <a:endParaRPr lang="zh-CN" altLang="en-US" b="1" dirty="0">
              <a:solidFill>
                <a:srgbClr val="9900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467708" y="872716"/>
            <a:ext cx="5221288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957263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77875" indent="-298450" defTabSz="957263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957263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957263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957263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1">
              <a:lnSpc>
                <a:spcPct val="124000"/>
              </a:lnSpc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．了解</a:t>
            </a:r>
            <a:r>
              <a:rPr lang="en-US" altLang="zh-CN" sz="2400" dirty="0"/>
              <a:t>Python</a:t>
            </a:r>
            <a:r>
              <a:rPr lang="zh-CN" altLang="en-US" sz="2400" dirty="0"/>
              <a:t>语言的文件与异常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007768" y="4005067"/>
            <a:ext cx="5292588" cy="565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marL="457200" indent="-457200">
              <a:buFont typeface="Wingdings" panose="05000000000000000000" pitchFamily="2" charset="2"/>
              <a:buAutoNum type="arabicPeriod"/>
            </a:pPr>
            <a:r>
              <a:rPr lang="zh-CN" altLang="en-US" kern="0" dirty="0">
                <a:latin typeface="Comic Sans MS" panose="030F0702030302020204" pitchFamily="66" charset="0"/>
              </a:rPr>
              <a:t>第三方库：</a:t>
            </a:r>
            <a:r>
              <a:rPr lang="en-US" altLang="zh-CN" kern="0" dirty="0" err="1">
                <a:latin typeface="Comic Sans MS" panose="030F0702030302020204" pitchFamily="66" charset="0"/>
              </a:rPr>
              <a:t>numpy</a:t>
            </a:r>
            <a:r>
              <a:rPr lang="zh-CN" altLang="en-US" kern="0" dirty="0">
                <a:latin typeface="Comic Sans MS" panose="030F0702030302020204" pitchFamily="66" charset="0"/>
              </a:rPr>
              <a:t>库的使用</a:t>
            </a:r>
            <a:r>
              <a:rPr lang="zh-CN" altLang="en-US" kern="0" dirty="0" smtClean="0">
                <a:latin typeface="Comic Sans MS" panose="030F0702030302020204" pitchFamily="66" charset="0"/>
              </a:rPr>
              <a:t>。</a:t>
            </a:r>
            <a:endParaRPr lang="en-US" altLang="zh-CN" kern="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altLang="zh-CN" kern="0" dirty="0">
              <a:latin typeface="Comic Sans MS" panose="030F0702030302020204" pitchFamily="66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kern="0" dirty="0">
                <a:latin typeface="Comic Sans MS" panose="030F0702030302020204" pitchFamily="66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75691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4386" y="972738"/>
            <a:ext cx="2276190" cy="5228571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2850430" y="188640"/>
            <a:ext cx="7710066" cy="491844"/>
          </a:xfrm>
          <a:prstGeom prst="roundRect">
            <a:avLst>
              <a:gd name="adj" fmla="val 27696"/>
            </a:avLst>
          </a:prstGeom>
          <a:solidFill>
            <a:srgbClr val="FFCCFF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1"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§6.3 </a:t>
            </a:r>
            <a:r>
              <a:rPr lang="en-US" altLang="zh-CN" sz="28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pyplot</a:t>
            </a:r>
            <a:r>
              <a:rPr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模块中坐标轴及标签等属性设置</a:t>
            </a:r>
          </a:p>
        </p:txBody>
      </p:sp>
      <p:sp>
        <p:nvSpPr>
          <p:cNvPr id="12" name="矩形 11"/>
          <p:cNvSpPr/>
          <p:nvPr/>
        </p:nvSpPr>
        <p:spPr>
          <a:xfrm>
            <a:off x="2392798" y="785022"/>
            <a:ext cx="762763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nymax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30</a:t>
            </a:r>
          </a:p>
          <a:p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 =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plt.figure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figsize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=(4, 4))</a:t>
            </a:r>
          </a:p>
          <a:p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plt.plot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(x, y1, '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--', x, y2, '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:', x, y3, '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bs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-')</a:t>
            </a:r>
          </a:p>
          <a:p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plt.axis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('scaled')</a:t>
            </a:r>
          </a:p>
          <a:p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plt.xlim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(0, 10)</a:t>
            </a:r>
          </a:p>
          <a:p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plt.ylim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nymax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xmin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xmax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ymin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ymax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plt.axis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print("x-axis[{},{}],y-axis[{},{}]".format(</a:t>
            </a:r>
            <a:r>
              <a:rPr lang="en-US" altLang="zh-CN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xmin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xmax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ymin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ymax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plt.xticks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([0, 1, 2, 3, 4, 5, 6, 7, 8, 9, 10])</a:t>
            </a:r>
          </a:p>
          <a:p>
            <a:r>
              <a:rPr lang="en-US" altLang="zh-CN" sz="20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yy</a:t>
            </a:r>
            <a:r>
              <a:rPr lang="en-US" altLang="zh-CN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range(0,31,5)</a:t>
            </a:r>
          </a:p>
          <a:p>
            <a:r>
              <a:rPr lang="en-US" altLang="zh-CN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 = ['0', 'a', 'b', 'c', 'd', 'e', 'f']</a:t>
            </a:r>
          </a:p>
          <a:p>
            <a:r>
              <a:rPr lang="en-US" altLang="zh-CN" sz="20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plt.yticks</a:t>
            </a:r>
            <a:r>
              <a:rPr lang="en-US" altLang="zh-CN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yy</a:t>
            </a:r>
            <a:r>
              <a:rPr lang="en-US" altLang="zh-CN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aa)</a:t>
            </a:r>
          </a:p>
          <a:p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plt.xlabel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("x-axis")</a:t>
            </a:r>
          </a:p>
          <a:p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plt.ylabel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("y-axis")</a:t>
            </a:r>
          </a:p>
          <a:p>
            <a:r>
              <a:rPr lang="en-US" altLang="zh-CN" sz="20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plt.legend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(["y1=x", "y2=2x", "y3=3x"])</a:t>
            </a:r>
          </a:p>
          <a:p>
            <a:r>
              <a:rPr lang="en-US" altLang="zh-CN" sz="2000" b="1" dirty="0" err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plt.text</a:t>
            </a:r>
            <a:r>
              <a:rPr lang="en-US" altLang="zh-CN" sz="20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(4, 2, "TEXT")</a:t>
            </a:r>
          </a:p>
          <a:p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plt.grid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zh-CN" altLang="en-US" sz="20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60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3071664" y="3248980"/>
            <a:ext cx="6840760" cy="571008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5000"/>
              </a:lnSpc>
            </a:pPr>
            <a:endParaRPr lang="zh-CN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32175" y="361953"/>
            <a:ext cx="5003800" cy="563563"/>
          </a:xfrm>
        </p:spPr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647728" y="1232756"/>
            <a:ext cx="7560840" cy="4032448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§6.1 </a:t>
            </a:r>
            <a:r>
              <a:rPr lang="en-US" altLang="zh-CN" sz="28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pyplot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模块的使用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§6.2 plot()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绘图函数的使用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§6.3 </a:t>
            </a:r>
            <a:r>
              <a:rPr lang="en-US" altLang="zh-CN" sz="28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pyplot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模块中坐标轴及标签等属性设置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§6.4 </a:t>
            </a:r>
            <a:r>
              <a:rPr lang="en-US" altLang="zh-CN" sz="28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pyplot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模块中的绘图函数示例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§6.5 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子图绘制</a:t>
            </a: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----subplot()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函数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§6.6 </a:t>
            </a:r>
            <a:r>
              <a:rPr lang="en-US" altLang="zh-CN" sz="28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matplotlib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库的中文显示问题</a:t>
            </a:r>
            <a:endParaRPr lang="en-US" altLang="zh-CN" sz="2800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gray">
          <a:xfrm>
            <a:off x="3616934" y="188640"/>
            <a:ext cx="6187478" cy="491844"/>
          </a:xfrm>
          <a:prstGeom prst="roundRect">
            <a:avLst>
              <a:gd name="adj" fmla="val 16076"/>
            </a:avLst>
          </a:prstGeom>
          <a:solidFill>
            <a:srgbClr val="CCFF66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1"/>
          <a:lstStyle/>
          <a:p>
            <a:pPr algn="ctr">
              <a:lnSpc>
                <a:spcPct val="115000"/>
              </a:lnSpc>
              <a:buNone/>
            </a:pPr>
            <a:r>
              <a:rPr lang="zh-CN" altLang="en-US" sz="2800" dirty="0"/>
              <a:t>第</a:t>
            </a:r>
            <a:r>
              <a:rPr lang="en-US" altLang="zh-CN" sz="2800" dirty="0"/>
              <a:t>6</a:t>
            </a:r>
            <a:r>
              <a:rPr lang="zh-CN" altLang="en-US" sz="2800" dirty="0"/>
              <a:t>课 科学计算基础：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matplotlib</a:t>
            </a:r>
            <a:endParaRPr lang="en-US" altLang="en-US" sz="2800" dirty="0">
              <a:latin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155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3359696" y="188640"/>
            <a:ext cx="6691534" cy="491844"/>
          </a:xfrm>
          <a:prstGeom prst="roundRect">
            <a:avLst>
              <a:gd name="adj" fmla="val 27696"/>
            </a:avLst>
          </a:prstGeom>
          <a:solidFill>
            <a:srgbClr val="CCCC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1"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§6.4 </a:t>
            </a:r>
            <a:r>
              <a:rPr lang="en-US" altLang="zh-CN" sz="28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pyplot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模块中的绘图函数示例</a:t>
            </a:r>
            <a:endParaRPr lang="zh-CN" altLang="en-US" sz="28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39616" y="785022"/>
            <a:ext cx="83889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除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plot()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函数外，</a:t>
            </a: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pyplot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模块中除了提供绘制直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曲线的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plot()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函数外，还提供了绘制饼等多种图形有函数。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868936"/>
              </p:ext>
            </p:extLst>
          </p:nvPr>
        </p:nvGraphicFramePr>
        <p:xfrm>
          <a:off x="3395700" y="1765386"/>
          <a:ext cx="7357194" cy="4981506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921526"/>
                <a:gridCol w="5435668"/>
              </a:tblGrid>
              <a:tr h="35141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effectLst/>
                        </a:rPr>
                        <a:t>函数名称</a:t>
                      </a:r>
                      <a:endParaRPr lang="zh-CN" altLang="en-US" sz="1800" b="1" dirty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9619" marR="39619" marT="55466" marB="554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effectLst/>
                        </a:rPr>
                        <a:t>描述</a:t>
                      </a:r>
                      <a:endParaRPr lang="zh-CN" altLang="en-US" sz="1800" b="1" dirty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9619" marR="39619" marT="55466" marB="55466" anchor="ctr"/>
                </a:tc>
              </a:tr>
              <a:tr h="322502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Bar</a:t>
                      </a:r>
                    </a:p>
                  </a:txBody>
                  <a:tcPr marL="39619" marR="39619" marT="39619" marB="39619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b="1">
                          <a:effectLst/>
                        </a:rPr>
                        <a:t>绘制条形图</a:t>
                      </a:r>
                    </a:p>
                  </a:txBody>
                  <a:tcPr marL="39619" marR="39619" marT="39619" marB="39619" anchor="ctr"/>
                </a:tc>
              </a:tr>
              <a:tr h="322502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effectLst/>
                        </a:rPr>
                        <a:t>Barh</a:t>
                      </a:r>
                      <a:endParaRPr lang="en-US" sz="1800" b="1" dirty="0">
                        <a:effectLst/>
                      </a:endParaRPr>
                    </a:p>
                  </a:txBody>
                  <a:tcPr marL="39619" marR="39619" marT="39619" marB="39619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effectLst/>
                        </a:rPr>
                        <a:t>绘制水平条形图</a:t>
                      </a:r>
                    </a:p>
                  </a:txBody>
                  <a:tcPr marL="39619" marR="39619" marT="39619" marB="39619" anchor="ctr"/>
                </a:tc>
              </a:tr>
              <a:tr h="322502"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</a:rPr>
                        <a:t>Boxplot</a:t>
                      </a:r>
                    </a:p>
                  </a:txBody>
                  <a:tcPr marL="39619" marR="39619" marT="39619" marB="39619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effectLst/>
                        </a:rPr>
                        <a:t>绘制箱型图</a:t>
                      </a:r>
                    </a:p>
                  </a:txBody>
                  <a:tcPr marL="39619" marR="39619" marT="39619" marB="39619" anchor="ctr"/>
                </a:tc>
              </a:tr>
              <a:tr h="322502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effectLst/>
                        </a:rPr>
                        <a:t>Hist</a:t>
                      </a:r>
                      <a:endParaRPr lang="en-US" sz="1800" b="1" dirty="0">
                        <a:effectLst/>
                      </a:endParaRPr>
                    </a:p>
                  </a:txBody>
                  <a:tcPr marL="39619" marR="39619" marT="39619" marB="39619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effectLst/>
                        </a:rPr>
                        <a:t>绘制直方图</a:t>
                      </a:r>
                    </a:p>
                  </a:txBody>
                  <a:tcPr marL="39619" marR="39619" marT="39619" marB="39619" anchor="ctr"/>
                </a:tc>
              </a:tr>
              <a:tr h="322502"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</a:rPr>
                        <a:t>his2d</a:t>
                      </a:r>
                    </a:p>
                  </a:txBody>
                  <a:tcPr marL="39619" marR="39619" marT="39619" marB="39619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effectLst/>
                        </a:rPr>
                        <a:t>绘制</a:t>
                      </a:r>
                      <a:r>
                        <a:rPr lang="en-US" altLang="zh-CN" sz="1800" b="1" dirty="0">
                          <a:effectLst/>
                        </a:rPr>
                        <a:t>2</a:t>
                      </a:r>
                      <a:r>
                        <a:rPr lang="en-US" sz="1800" b="1" dirty="0">
                          <a:effectLst/>
                        </a:rPr>
                        <a:t>D</a:t>
                      </a:r>
                      <a:r>
                        <a:rPr lang="zh-CN" altLang="en-US" sz="1800" b="1" dirty="0">
                          <a:effectLst/>
                        </a:rPr>
                        <a:t>直方图</a:t>
                      </a:r>
                    </a:p>
                  </a:txBody>
                  <a:tcPr marL="39619" marR="39619" marT="39619" marB="39619" anchor="ctr"/>
                </a:tc>
              </a:tr>
              <a:tr h="322502"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</a:rPr>
                        <a:t>Pie</a:t>
                      </a:r>
                    </a:p>
                  </a:txBody>
                  <a:tcPr marL="39619" marR="39619" marT="39619" marB="39619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effectLst/>
                        </a:rPr>
                        <a:t>绘制饼状图</a:t>
                      </a:r>
                    </a:p>
                  </a:txBody>
                  <a:tcPr marL="39619" marR="39619" marT="39619" marB="39619" anchor="ctr"/>
                </a:tc>
              </a:tr>
              <a:tr h="322502"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</a:rPr>
                        <a:t>Plot</a:t>
                      </a:r>
                    </a:p>
                  </a:txBody>
                  <a:tcPr marL="39619" marR="39619" marT="39619" marB="39619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effectLst/>
                        </a:rPr>
                        <a:t>在坐标轴上画线或者标记</a:t>
                      </a:r>
                    </a:p>
                  </a:txBody>
                  <a:tcPr marL="39619" marR="39619" marT="39619" marB="39619" anchor="ctr"/>
                </a:tc>
              </a:tr>
              <a:tr h="322502"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</a:rPr>
                        <a:t>Polar</a:t>
                      </a:r>
                    </a:p>
                  </a:txBody>
                  <a:tcPr marL="39619" marR="39619" marT="39619" marB="39619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effectLst/>
                        </a:rPr>
                        <a:t>绘制极坐标图</a:t>
                      </a:r>
                    </a:p>
                  </a:txBody>
                  <a:tcPr marL="39619" marR="39619" marT="39619" marB="39619" anchor="ctr"/>
                </a:tc>
              </a:tr>
              <a:tr h="322502"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</a:rPr>
                        <a:t>Scatter</a:t>
                      </a:r>
                    </a:p>
                  </a:txBody>
                  <a:tcPr marL="39619" marR="39619" marT="39619" marB="39619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effectLst/>
                        </a:rPr>
                        <a:t>绘制</a:t>
                      </a:r>
                      <a:r>
                        <a:rPr lang="en-US" altLang="zh-CN" sz="1800" b="1" dirty="0">
                          <a:effectLst/>
                        </a:rPr>
                        <a:t>x</a:t>
                      </a:r>
                      <a:r>
                        <a:rPr lang="zh-CN" altLang="en-US" sz="1800" b="1" dirty="0">
                          <a:effectLst/>
                        </a:rPr>
                        <a:t>与</a:t>
                      </a:r>
                      <a:r>
                        <a:rPr lang="en-US" altLang="zh-CN" sz="1800" b="1" dirty="0">
                          <a:effectLst/>
                        </a:rPr>
                        <a:t>y</a:t>
                      </a:r>
                      <a:r>
                        <a:rPr lang="zh-CN" altLang="en-US" sz="1800" b="1" dirty="0">
                          <a:effectLst/>
                        </a:rPr>
                        <a:t>的散点图</a:t>
                      </a:r>
                    </a:p>
                  </a:txBody>
                  <a:tcPr marL="39619" marR="39619" marT="39619" marB="39619" anchor="ctr"/>
                </a:tc>
              </a:tr>
              <a:tr h="322502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effectLst/>
                        </a:rPr>
                        <a:t>Stackplot</a:t>
                      </a:r>
                      <a:endParaRPr lang="en-US" sz="1800" b="1" dirty="0">
                        <a:effectLst/>
                      </a:endParaRPr>
                    </a:p>
                  </a:txBody>
                  <a:tcPr marL="39619" marR="39619" marT="39619" marB="39619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effectLst/>
                        </a:rPr>
                        <a:t>绘制堆叠图</a:t>
                      </a:r>
                    </a:p>
                  </a:txBody>
                  <a:tcPr marL="39619" marR="39619" marT="39619" marB="39619" anchor="ctr"/>
                </a:tc>
              </a:tr>
              <a:tr h="322502"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</a:rPr>
                        <a:t>Stem</a:t>
                      </a:r>
                    </a:p>
                  </a:txBody>
                  <a:tcPr marL="39619" marR="39619" marT="39619" marB="39619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effectLst/>
                        </a:rPr>
                        <a:t>用来绘制二维离散数据</a:t>
                      </a:r>
                      <a:r>
                        <a:rPr lang="zh-CN" altLang="en-US" sz="1800" b="1" dirty="0" smtClean="0">
                          <a:effectLst/>
                        </a:rPr>
                        <a:t>绘制</a:t>
                      </a:r>
                      <a:r>
                        <a:rPr lang="en-US" altLang="zh-CN" sz="1800" b="1" dirty="0" smtClean="0">
                          <a:effectLst/>
                        </a:rPr>
                        <a:t>(</a:t>
                      </a:r>
                      <a:r>
                        <a:rPr lang="zh-CN" altLang="en-US" sz="1800" b="1" dirty="0" smtClean="0">
                          <a:effectLst/>
                        </a:rPr>
                        <a:t>又</a:t>
                      </a:r>
                      <a:r>
                        <a:rPr lang="zh-CN" altLang="en-US" sz="1800" b="1" dirty="0">
                          <a:effectLst/>
                        </a:rPr>
                        <a:t>称为</a:t>
                      </a:r>
                      <a:r>
                        <a:rPr lang="zh-CN" altLang="en-US" sz="1800" b="1" dirty="0" smtClean="0">
                          <a:effectLst/>
                        </a:rPr>
                        <a:t>“火柴图”</a:t>
                      </a:r>
                      <a:r>
                        <a:rPr lang="en-US" altLang="zh-CN" sz="1800" b="1" dirty="0" smtClean="0">
                          <a:effectLst/>
                        </a:rPr>
                        <a:t>)</a:t>
                      </a:r>
                      <a:endParaRPr lang="zh-CN" altLang="en-US" sz="1800" b="1" dirty="0">
                        <a:effectLst/>
                      </a:endParaRPr>
                    </a:p>
                  </a:txBody>
                  <a:tcPr marL="39619" marR="39619" marT="39619" marB="39619" anchor="ctr"/>
                </a:tc>
              </a:tr>
              <a:tr h="322502"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</a:rPr>
                        <a:t>Step</a:t>
                      </a:r>
                    </a:p>
                  </a:txBody>
                  <a:tcPr marL="39619" marR="39619" marT="39619" marB="39619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effectLst/>
                        </a:rPr>
                        <a:t>绘制阶梯图</a:t>
                      </a:r>
                    </a:p>
                  </a:txBody>
                  <a:tcPr marL="39619" marR="39619" marT="39619" marB="39619" anchor="ctr"/>
                </a:tc>
              </a:tr>
              <a:tr h="322502"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</a:rPr>
                        <a:t>Quiver</a:t>
                      </a:r>
                    </a:p>
                  </a:txBody>
                  <a:tcPr marL="39619" marR="39619" marT="39619" marB="39619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effectLst/>
                        </a:rPr>
                        <a:t>绘制一个二维按箭头</a:t>
                      </a:r>
                    </a:p>
                  </a:txBody>
                  <a:tcPr marL="39619" marR="39619" marT="39619" marB="39619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909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3359696" y="188640"/>
            <a:ext cx="6691534" cy="491844"/>
          </a:xfrm>
          <a:prstGeom prst="roundRect">
            <a:avLst>
              <a:gd name="adj" fmla="val 27696"/>
            </a:avLst>
          </a:prstGeom>
          <a:solidFill>
            <a:srgbClr val="CCCC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1"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§6.4 </a:t>
            </a:r>
            <a:r>
              <a:rPr lang="en-US" altLang="zh-CN" sz="28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pyplot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模块中的绘图函数示例</a:t>
            </a:r>
            <a:endParaRPr lang="zh-CN" altLang="en-US" sz="28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15480" y="692696"/>
            <a:ext cx="762763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plt.subplot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(3, 3, 1)</a:t>
            </a:r>
          </a:p>
          <a:p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</a:t>
            </a:r>
            <a:r>
              <a:rPr lang="en-US" altLang="zh-CN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(range(7), [3, 4, 7, 6, 2, 8, 9])</a:t>
            </a:r>
          </a:p>
          <a:p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plt.subplot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(3, 3, 2)</a:t>
            </a:r>
          </a:p>
          <a:p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</a:t>
            </a:r>
            <a:r>
              <a:rPr lang="en-US" altLang="zh-CN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stem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(range(7), [3, 4, 7, 6, 2, 8, 9])</a:t>
            </a:r>
          </a:p>
          <a:p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plt.subplot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(3, 3, 3)</a:t>
            </a:r>
          </a:p>
          <a:p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</a:t>
            </a:r>
            <a:r>
              <a:rPr lang="en-US" altLang="zh-CN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scatter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(range(7), [3, 4, 7, 6, 2, 8, 9])</a:t>
            </a:r>
          </a:p>
          <a:p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plt.subplot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(3, 3, 4)</a:t>
            </a:r>
          </a:p>
          <a:p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</a:t>
            </a:r>
            <a:r>
              <a:rPr lang="en-US" altLang="zh-CN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barh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(range(7), [3, 4, 7, 6, 2, 8, 9])</a:t>
            </a:r>
          </a:p>
          <a:p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plt.subplot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(3, 3, 5)</a:t>
            </a:r>
          </a:p>
          <a:p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</a:t>
            </a:r>
            <a:r>
              <a:rPr lang="en-US" altLang="zh-CN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boxplot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(range(7), [3, 4, 7, 6, 2, 8, 9])</a:t>
            </a:r>
          </a:p>
          <a:p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plt.subplot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(3, 3, 6)</a:t>
            </a:r>
          </a:p>
          <a:p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</a:t>
            </a:r>
            <a:r>
              <a:rPr lang="en-US" altLang="zh-CN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quiver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(range(7), [3, 4, 7, 6, 2, 8, 9])</a:t>
            </a:r>
          </a:p>
          <a:p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plt.subplot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(3, 3, 7)</a:t>
            </a:r>
          </a:p>
          <a:p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</a:t>
            </a:r>
            <a:r>
              <a:rPr lang="en-US" altLang="zh-CN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stackplot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(range(7), [3, 4, 7, 6, 2, 8, 9])</a:t>
            </a:r>
          </a:p>
          <a:p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plt.subplot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(3, 3, 8)</a:t>
            </a:r>
          </a:p>
          <a:p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Labels = 'C_A', 'C_B', 'C_C', 'C_D', 'C_E', 'C_F', 'C_G‘</a:t>
            </a:r>
          </a:p>
          <a:p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= [3, 4, 7, 6, 2, 8, 9]</a:t>
            </a:r>
          </a:p>
          <a:p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Explode = (0, 0, 0.1, 0, 0, 0, 0)</a:t>
            </a:r>
          </a:p>
          <a:p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</a:t>
            </a:r>
            <a:r>
              <a:rPr lang="en-US" altLang="zh-CN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pie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(data, explode=</a:t>
            </a:r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Explode,labels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=Labels)</a:t>
            </a:r>
          </a:p>
          <a:p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plt.subplot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(3, 3, 9)</a:t>
            </a:r>
          </a:p>
          <a:p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</a:t>
            </a:r>
            <a:r>
              <a:rPr lang="en-US" altLang="zh-CN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(range(7), [3, 4, 7, 6, 2, 8, 9])</a:t>
            </a:r>
            <a:endParaRPr lang="zh-CN" altLang="en-US" sz="18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724" y="754388"/>
            <a:ext cx="7800000" cy="5847619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807250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3359696" y="3902108"/>
            <a:ext cx="5904656" cy="571008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5000"/>
              </a:lnSpc>
            </a:pPr>
            <a:endParaRPr lang="zh-CN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32175" y="361953"/>
            <a:ext cx="5003800" cy="563563"/>
          </a:xfrm>
        </p:spPr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647728" y="1232756"/>
            <a:ext cx="7560840" cy="4032448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§6.1 </a:t>
            </a:r>
            <a:r>
              <a:rPr lang="en-US" altLang="zh-CN" sz="28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pyplot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模块的使用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§6.2 plot()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绘图函数的使用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§6.3 </a:t>
            </a:r>
            <a:r>
              <a:rPr lang="en-US" altLang="zh-CN" sz="28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pyplot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模块中坐标轴及标签等属性设置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§6.4 </a:t>
            </a:r>
            <a:r>
              <a:rPr lang="en-US" altLang="zh-CN" sz="28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pyplot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模块中的绘图函数示例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§6.5 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子图绘制</a:t>
            </a: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----subplot()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函数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§6.6 </a:t>
            </a:r>
            <a:r>
              <a:rPr lang="en-US" altLang="zh-CN" sz="28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matplotlib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库的中文显示问题</a:t>
            </a:r>
            <a:endParaRPr lang="en-US" altLang="zh-CN" sz="2800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gray">
          <a:xfrm>
            <a:off x="3616934" y="188640"/>
            <a:ext cx="6187478" cy="491844"/>
          </a:xfrm>
          <a:prstGeom prst="roundRect">
            <a:avLst>
              <a:gd name="adj" fmla="val 16076"/>
            </a:avLst>
          </a:prstGeom>
          <a:solidFill>
            <a:srgbClr val="CCFF66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1"/>
          <a:lstStyle/>
          <a:p>
            <a:pPr algn="ctr">
              <a:lnSpc>
                <a:spcPct val="115000"/>
              </a:lnSpc>
              <a:buNone/>
            </a:pPr>
            <a:r>
              <a:rPr lang="zh-CN" altLang="en-US" sz="2800" dirty="0"/>
              <a:t>第</a:t>
            </a:r>
            <a:r>
              <a:rPr lang="en-US" altLang="zh-CN" sz="2800" dirty="0"/>
              <a:t>6</a:t>
            </a:r>
            <a:r>
              <a:rPr lang="zh-CN" altLang="en-US" sz="2800" dirty="0"/>
              <a:t>课 科学计算基础：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matplotlib</a:t>
            </a:r>
            <a:endParaRPr lang="en-US" altLang="en-US" sz="2800" dirty="0">
              <a:latin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360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3359696" y="188640"/>
            <a:ext cx="6691534" cy="491844"/>
          </a:xfrm>
          <a:prstGeom prst="roundRect">
            <a:avLst>
              <a:gd name="adj" fmla="val 27696"/>
            </a:avLst>
          </a:prstGeom>
          <a:solidFill>
            <a:srgbClr val="99FF66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1"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§6.5 </a:t>
            </a:r>
            <a:r>
              <a:rPr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子图绘制</a:t>
            </a:r>
            <a:r>
              <a:rPr lang="en-US" altLang="zh-CN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----subplot()</a:t>
            </a:r>
            <a:r>
              <a:rPr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函数</a:t>
            </a:r>
          </a:p>
        </p:txBody>
      </p:sp>
      <p:sp>
        <p:nvSpPr>
          <p:cNvPr id="5" name="文本框 3"/>
          <p:cNvSpPr txBox="1">
            <a:spLocks noChangeArrowheads="1"/>
          </p:cNvSpPr>
          <p:nvPr/>
        </p:nvSpPr>
        <p:spPr bwMode="auto">
          <a:xfrm>
            <a:off x="3053310" y="872717"/>
            <a:ext cx="4428492" cy="461665"/>
          </a:xfrm>
          <a:prstGeom prst="rect">
            <a:avLst/>
          </a:prstGeom>
          <a:solidFill>
            <a:srgbClr val="66FF99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zh-CN" altLang="zh-CN" sz="2400" dirty="0">
                <a:solidFill>
                  <a:srgbClr val="0000FF"/>
                </a:solidFill>
                <a:latin typeface="Arial Unicode MS" panose="020B0604020202020204" pitchFamily="34" charset="-122"/>
                <a:ea typeface="SFMono-Regular"/>
              </a:rPr>
              <a:t>pyplot</a:t>
            </a:r>
            <a:r>
              <a:rPr lang="zh-CN" altLang="en-US" sz="2400" b="1" dirty="0">
                <a:solidFill>
                  <a:srgbClr val="0000FF"/>
                </a:solidFill>
              </a:rPr>
              <a:t>模块中图类型与多子图</a:t>
            </a:r>
          </a:p>
        </p:txBody>
      </p:sp>
      <p:sp>
        <p:nvSpPr>
          <p:cNvPr id="6" name="矩形 5"/>
          <p:cNvSpPr/>
          <p:nvPr/>
        </p:nvSpPr>
        <p:spPr>
          <a:xfrm>
            <a:off x="3629374" y="1465500"/>
            <a:ext cx="5436604" cy="8309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 err="1"/>
              <a:t>plt.subplot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nrows</a:t>
            </a:r>
            <a:r>
              <a:rPr lang="en-US" altLang="zh-CN" sz="2400" b="1" dirty="0"/>
              <a:t>, </a:t>
            </a:r>
            <a:r>
              <a:rPr lang="en-US" altLang="zh-CN" sz="2400" b="1" dirty="0" err="1"/>
              <a:t>ncols</a:t>
            </a:r>
            <a:r>
              <a:rPr lang="en-US" altLang="zh-CN" sz="2400" b="1" dirty="0"/>
              <a:t>, index)</a:t>
            </a:r>
          </a:p>
          <a:p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plt.subplot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(2,2,1)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29374" y="3787176"/>
            <a:ext cx="7147146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fig=</a:t>
            </a:r>
            <a:r>
              <a:rPr lang="en-US" altLang="zh-CN" sz="2400" b="1" dirty="0" err="1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plt.figure</a:t>
            </a:r>
            <a:r>
              <a:rPr lang="en-US" altLang="zh-CN" sz="2400" b="1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altLang="zh-CN" sz="2400" b="1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axes1 = </a:t>
            </a:r>
            <a:r>
              <a:rPr lang="en-US" altLang="zh-CN" sz="2400" b="1" dirty="0" err="1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fig.add_axes</a:t>
            </a:r>
            <a:r>
              <a:rPr lang="en-US" altLang="zh-CN" sz="2400" b="1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([0.1, 0.1, 0.8, 0.8]) # main axes</a:t>
            </a:r>
          </a:p>
          <a:p>
            <a:r>
              <a:rPr lang="en-US" altLang="zh-CN" sz="2400" b="1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axes2 = </a:t>
            </a:r>
            <a:r>
              <a:rPr lang="en-US" altLang="zh-CN" sz="2400" b="1" dirty="0" err="1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fig.add_axes</a:t>
            </a:r>
            <a:r>
              <a:rPr lang="en-US" altLang="zh-CN" sz="2400" b="1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([0.55, 0.55, 0.3, 0.3]) # inset axes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30637" y="2609376"/>
            <a:ext cx="5435342" cy="830997"/>
          </a:xfrm>
          <a:prstGeom prst="rect">
            <a:avLst/>
          </a:prstGeom>
          <a:solidFill>
            <a:srgbClr val="CCFFCC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fig=</a:t>
            </a:r>
            <a:r>
              <a:rPr lang="en-US" altLang="zh-CN" sz="2400" b="1" dirty="0" err="1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plt.figure</a:t>
            </a:r>
            <a:r>
              <a:rPr lang="en-US" altLang="zh-CN" sz="2400" b="1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altLang="zh-CN" sz="2400" b="1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ax4 = </a:t>
            </a:r>
            <a:r>
              <a:rPr lang="en-US" altLang="zh-CN" sz="2400" b="1" dirty="0" err="1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fig.add_subplot</a:t>
            </a:r>
            <a:r>
              <a:rPr lang="en-US" altLang="zh-CN" sz="2400" b="1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(223)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629374" y="5334308"/>
            <a:ext cx="5436604" cy="830997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 , ax = </a:t>
            </a:r>
            <a:r>
              <a:rPr lang="en-US" altLang="zh-CN" sz="2400" b="1" dirty="0" err="1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plt.subplots</a:t>
            </a:r>
            <a:r>
              <a:rPr lang="en-US" altLang="zh-CN" sz="2400" b="1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dirty="0" err="1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nrows</a:t>
            </a:r>
            <a:r>
              <a:rPr lang="en-US" altLang="zh-CN" sz="2400" b="1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dirty="0" err="1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ncols</a:t>
            </a:r>
            <a:r>
              <a:rPr lang="en-US" altLang="zh-CN" sz="2400" b="1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[0][0].scatter(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*x)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59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3359696" y="188640"/>
            <a:ext cx="6691534" cy="491844"/>
          </a:xfrm>
          <a:prstGeom prst="roundRect">
            <a:avLst>
              <a:gd name="adj" fmla="val 27696"/>
            </a:avLst>
          </a:prstGeom>
          <a:solidFill>
            <a:srgbClr val="99FF66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1"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§6.5 </a:t>
            </a:r>
            <a:r>
              <a:rPr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子图绘制</a:t>
            </a:r>
            <a:r>
              <a:rPr lang="en-US" altLang="zh-CN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----subplot()</a:t>
            </a:r>
            <a:r>
              <a:rPr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函数</a:t>
            </a:r>
          </a:p>
        </p:txBody>
      </p:sp>
      <p:sp>
        <p:nvSpPr>
          <p:cNvPr id="6" name="矩形 5"/>
          <p:cNvSpPr/>
          <p:nvPr/>
        </p:nvSpPr>
        <p:spPr>
          <a:xfrm>
            <a:off x="1595500" y="813933"/>
            <a:ext cx="5436604" cy="8309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 err="1"/>
              <a:t>plt.subplot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nrows</a:t>
            </a:r>
            <a:r>
              <a:rPr lang="en-US" altLang="zh-CN" sz="2400" b="1" dirty="0"/>
              <a:t>, </a:t>
            </a:r>
            <a:r>
              <a:rPr lang="en-US" altLang="zh-CN" sz="2400" b="1" dirty="0" err="1"/>
              <a:t>ncols</a:t>
            </a:r>
            <a:r>
              <a:rPr lang="en-US" altLang="zh-CN" sz="2400" b="1" dirty="0"/>
              <a:t>, index)</a:t>
            </a:r>
          </a:p>
          <a:p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plt.subplot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(2,2,1)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9916" y="1637981"/>
            <a:ext cx="6061894" cy="4675235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sp>
        <p:nvSpPr>
          <p:cNvPr id="12" name="矩形 11"/>
          <p:cNvSpPr/>
          <p:nvPr/>
        </p:nvSpPr>
        <p:spPr>
          <a:xfrm>
            <a:off x="1595500" y="1879178"/>
            <a:ext cx="442849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plt.subplot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(2, 2, 1)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(range(7), [3, 4, 7, 6, 2, 8, 9])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plt.subplot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(2, 2, 2)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stem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(range(7), [3, 4, 7, 6, 2, 8, 9])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plt.subplot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(2, 2, 3)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scatter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(range(7), [3, 4, 7, 6, 2, 8, 9])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plt.subplot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(3, 2, 4)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barh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(range(7), [3, 4, 7, 6, 2, 8, 9])</a:t>
            </a:r>
          </a:p>
        </p:txBody>
      </p:sp>
    </p:spTree>
    <p:extLst>
      <p:ext uri="{BB962C8B-B14F-4D97-AF65-F5344CB8AC3E}">
        <p14:creationId xmlns:p14="http://schemas.microsoft.com/office/powerpoint/2010/main" val="393648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3359696" y="188640"/>
            <a:ext cx="6691534" cy="491844"/>
          </a:xfrm>
          <a:prstGeom prst="roundRect">
            <a:avLst>
              <a:gd name="adj" fmla="val 27696"/>
            </a:avLst>
          </a:prstGeom>
          <a:solidFill>
            <a:srgbClr val="99FF66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1"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§6.5 </a:t>
            </a:r>
            <a:r>
              <a:rPr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子图绘制</a:t>
            </a:r>
            <a:r>
              <a:rPr lang="en-US" altLang="zh-CN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----subplot()</a:t>
            </a:r>
            <a:r>
              <a:rPr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函数</a:t>
            </a:r>
          </a:p>
        </p:txBody>
      </p:sp>
      <p:sp>
        <p:nvSpPr>
          <p:cNvPr id="6" name="矩形 5"/>
          <p:cNvSpPr/>
          <p:nvPr/>
        </p:nvSpPr>
        <p:spPr>
          <a:xfrm>
            <a:off x="1595500" y="813933"/>
            <a:ext cx="5436604" cy="8309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fig=</a:t>
            </a: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plt.figure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ax4 = </a:t>
            </a: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fig.add_subplot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(223)</a:t>
            </a:r>
            <a:endParaRPr lang="zh-CN" alt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9917" y="1637981"/>
            <a:ext cx="6061893" cy="4675235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sp>
        <p:nvSpPr>
          <p:cNvPr id="12" name="矩形 11"/>
          <p:cNvSpPr/>
          <p:nvPr/>
        </p:nvSpPr>
        <p:spPr>
          <a:xfrm>
            <a:off x="1595500" y="1879178"/>
            <a:ext cx="4428492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fig=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plt.figure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ax4 =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fig.add_subplot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(221)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ax4.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(range(7), [3, 4, 7, 6, 2, 8, 9])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ax5 =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fig.add_subplot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(222)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ax5.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stem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(range(7), [3, 4, 7, 6, 2, 8, 9])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ax6 =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fig.add_subplot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(223)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ax6.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scatter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(range(7), [3, 4, 7, 6, 2, 8, 9])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ax7 =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fig.add_subplot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(224)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ax7.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barh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(range(7), [3, 4, 7, 6, 2, 8, 9])</a:t>
            </a:r>
          </a:p>
        </p:txBody>
      </p:sp>
    </p:spTree>
    <p:extLst>
      <p:ext uri="{BB962C8B-B14F-4D97-AF65-F5344CB8AC3E}">
        <p14:creationId xmlns:p14="http://schemas.microsoft.com/office/powerpoint/2010/main" val="349440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3359696" y="188640"/>
            <a:ext cx="6691534" cy="491844"/>
          </a:xfrm>
          <a:prstGeom prst="roundRect">
            <a:avLst>
              <a:gd name="adj" fmla="val 27696"/>
            </a:avLst>
          </a:prstGeom>
          <a:solidFill>
            <a:srgbClr val="99FF66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1"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§6.5 </a:t>
            </a:r>
            <a:r>
              <a:rPr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子图绘制</a:t>
            </a:r>
            <a:r>
              <a:rPr lang="en-US" altLang="zh-CN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----subplot()</a:t>
            </a:r>
            <a:r>
              <a:rPr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函数</a:t>
            </a:r>
          </a:p>
        </p:txBody>
      </p:sp>
      <p:sp>
        <p:nvSpPr>
          <p:cNvPr id="6" name="矩形 5"/>
          <p:cNvSpPr/>
          <p:nvPr/>
        </p:nvSpPr>
        <p:spPr>
          <a:xfrm>
            <a:off x="1595500" y="813933"/>
            <a:ext cx="5436604" cy="8309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fig=</a:t>
            </a: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plt.figure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ax4 = </a:t>
            </a: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fig.add_axes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([0.1, 0.1, 0.8, 0.8])</a:t>
            </a:r>
            <a:endParaRPr lang="zh-CN" alt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9916" y="1637981"/>
            <a:ext cx="6061894" cy="4675235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sp>
        <p:nvSpPr>
          <p:cNvPr id="12" name="矩形 11"/>
          <p:cNvSpPr/>
          <p:nvPr/>
        </p:nvSpPr>
        <p:spPr>
          <a:xfrm>
            <a:off x="1595500" y="1879178"/>
            <a:ext cx="4428492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fig=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plt.figure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figsize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=(6,4))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ax4 =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fig.add_axes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([0.0, 0.0, 0.45, 0.45]) 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ax5 =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fig.add_axes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([0.5, 0.5, 0.45, 0.45]) 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ax6 =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fig.add_axes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([0.0, 0.5, 0.45, 0.45]) 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ax7 =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fig.add_axes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([0.5, 0.0, 0.45, 0.45]) ax4.plot(range(7), [3, 4, 7, 6, 2, 8, 9])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ax5.stem(range(7), [3, 4, 7, 6, 2, 8, 9])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ax6.scatter(range(7), [3, 4, 7, 6, 2, 8, 9])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ax7.barh(range(7), [3, 4, 7, 6, 2, 8, 9])</a:t>
            </a:r>
          </a:p>
        </p:txBody>
      </p:sp>
    </p:spTree>
    <p:extLst>
      <p:ext uri="{BB962C8B-B14F-4D97-AF65-F5344CB8AC3E}">
        <p14:creationId xmlns:p14="http://schemas.microsoft.com/office/powerpoint/2010/main" val="115028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3359696" y="188640"/>
            <a:ext cx="6691534" cy="491844"/>
          </a:xfrm>
          <a:prstGeom prst="roundRect">
            <a:avLst>
              <a:gd name="adj" fmla="val 27696"/>
            </a:avLst>
          </a:prstGeom>
          <a:solidFill>
            <a:srgbClr val="99FF66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1"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§6.5 </a:t>
            </a:r>
            <a:r>
              <a:rPr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子图绘制</a:t>
            </a:r>
            <a:r>
              <a:rPr lang="en-US" altLang="zh-CN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----subplot()</a:t>
            </a:r>
            <a:r>
              <a:rPr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函数</a:t>
            </a:r>
          </a:p>
        </p:txBody>
      </p:sp>
      <p:sp>
        <p:nvSpPr>
          <p:cNvPr id="6" name="矩形 5"/>
          <p:cNvSpPr/>
          <p:nvPr/>
        </p:nvSpPr>
        <p:spPr>
          <a:xfrm>
            <a:off x="1595500" y="813933"/>
            <a:ext cx="5436604" cy="8309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 , ax = </a:t>
            </a: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plt.subplots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nrows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ncols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ax[0][0].scatter(</a:t>
            </a: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x,x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*x)</a:t>
            </a:r>
            <a:endParaRPr lang="zh-CN" alt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9917" y="1637982"/>
            <a:ext cx="6061893" cy="4675234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sp>
        <p:nvSpPr>
          <p:cNvPr id="12" name="矩形 11"/>
          <p:cNvSpPr/>
          <p:nvPr/>
        </p:nvSpPr>
        <p:spPr>
          <a:xfrm>
            <a:off x="1595500" y="1879177"/>
            <a:ext cx="5004556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 , ax =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plt.subplots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(2, 2,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figsize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=(5,3))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ax[0][0].plot(range(7), [3, 4, 7, 6, 2, 8, 9])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ax[0][1].stem(range(7), [3, 4, 7, 6, 2, 8, 9])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ax[1][0].scatter(range(7), [3, 4, 7, 6, 2, 8, 9])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ax[1][1].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barh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(range(7), [3, 4, 7, 6, 2, 8, 9])</a:t>
            </a:r>
          </a:p>
        </p:txBody>
      </p:sp>
    </p:spTree>
    <p:extLst>
      <p:ext uri="{BB962C8B-B14F-4D97-AF65-F5344CB8AC3E}">
        <p14:creationId xmlns:p14="http://schemas.microsoft.com/office/powerpoint/2010/main" val="240719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3616934" y="188640"/>
            <a:ext cx="6187478" cy="491844"/>
          </a:xfrm>
          <a:prstGeom prst="roundRect">
            <a:avLst>
              <a:gd name="adj" fmla="val 16076"/>
            </a:avLst>
          </a:prstGeom>
          <a:solidFill>
            <a:srgbClr val="CCFF66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1"/>
          <a:lstStyle/>
          <a:p>
            <a:pPr algn="ctr">
              <a:lnSpc>
                <a:spcPct val="115000"/>
              </a:lnSpc>
              <a:buNone/>
            </a:pPr>
            <a:r>
              <a:rPr lang="zh-CN" altLang="en-US" sz="2800" dirty="0"/>
              <a:t>第</a:t>
            </a:r>
            <a:r>
              <a:rPr lang="en-US" altLang="zh-CN" sz="2800" dirty="0"/>
              <a:t>6</a:t>
            </a:r>
            <a:r>
              <a:rPr lang="zh-CN" altLang="en-US" sz="2800" dirty="0"/>
              <a:t>课 科学计算基础：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matplotlib</a:t>
            </a:r>
            <a:endParaRPr lang="en-US" altLang="en-US" sz="2800" dirty="0">
              <a:latin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78362" y="872717"/>
            <a:ext cx="58326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/>
              <a:t>Matplotlib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的安装、升级、卸载和导入</a:t>
            </a:r>
          </a:p>
        </p:txBody>
      </p:sp>
      <p:sp>
        <p:nvSpPr>
          <p:cNvPr id="7" name="矩形 6"/>
          <p:cNvSpPr/>
          <p:nvPr/>
        </p:nvSpPr>
        <p:spPr>
          <a:xfrm>
            <a:off x="4322478" y="1518083"/>
            <a:ext cx="6157516" cy="553998"/>
          </a:xfrm>
          <a:prstGeom prst="rect">
            <a:avLst/>
          </a:prstGeom>
          <a:solidFill>
            <a:srgbClr val="99FF66"/>
          </a:solidFill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>
              <a:lnSpc>
                <a:spcPct val="125000"/>
              </a:lnSpc>
            </a:pPr>
            <a:r>
              <a:rPr lang="zh-CN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pip install matplotlib</a:t>
            </a:r>
            <a:r>
              <a:rPr lang="zh-CN" altLang="zh-CN" sz="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zh-CN" sz="48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22478" y="3861047"/>
            <a:ext cx="6157516" cy="553998"/>
          </a:xfrm>
          <a:prstGeom prst="rect">
            <a:avLst/>
          </a:prstGeom>
          <a:solidFill>
            <a:srgbClr val="99FF66"/>
          </a:solidFill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>
              <a:lnSpc>
                <a:spcPct val="125000"/>
              </a:lnSpc>
            </a:pP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import </a:t>
            </a: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matplotlib.pyplot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 as </a:t>
            </a: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plt</a:t>
            </a:r>
            <a:endParaRPr lang="zh-CN" altLang="zh-CN" sz="48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37452" y="5370311"/>
            <a:ext cx="6141710" cy="1015663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>
              <a:lnSpc>
                <a:spcPct val="125000"/>
              </a:lnSpc>
            </a:pP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plt.rcParams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['</a:t>
            </a: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font.sans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-serif'] = ['</a:t>
            </a: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SimHei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']</a:t>
            </a:r>
          </a:p>
          <a:p>
            <a:pPr lvl="0">
              <a:lnSpc>
                <a:spcPct val="125000"/>
              </a:lnSpc>
            </a:pP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plt.rcParams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['</a:t>
            </a: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axes.unicode_minus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'] = False</a:t>
            </a:r>
            <a:endParaRPr lang="zh-CN" altLang="zh-CN" sz="48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4337453" y="2291129"/>
            <a:ext cx="6141709" cy="590931"/>
          </a:xfrm>
          <a:prstGeom prst="rect">
            <a:avLst/>
          </a:prstGeom>
          <a:solidFill>
            <a:srgbClr val="99FF66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 install --upgrade </a:t>
            </a:r>
            <a:r>
              <a:rPr lang="zh-CN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matplotlib</a:t>
            </a:r>
            <a:endParaRPr lang="en-US" altLang="zh-CN" sz="24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3"/>
          <p:cNvSpPr txBox="1">
            <a:spLocks noChangeArrowheads="1"/>
          </p:cNvSpPr>
          <p:nvPr/>
        </p:nvSpPr>
        <p:spPr bwMode="auto">
          <a:xfrm>
            <a:off x="4346780" y="3054093"/>
            <a:ext cx="6141709" cy="590931"/>
          </a:xfrm>
          <a:prstGeom prst="rect">
            <a:avLst/>
          </a:prstGeom>
          <a:solidFill>
            <a:srgbClr val="99FF66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 uninstall </a:t>
            </a:r>
            <a:r>
              <a:rPr lang="zh-CN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matplotlib</a:t>
            </a:r>
            <a:endParaRPr lang="en-US" altLang="en-US" sz="2400" b="1" kern="0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322478" y="4636727"/>
            <a:ext cx="6157516" cy="553998"/>
          </a:xfrm>
          <a:prstGeom prst="rect">
            <a:avLst/>
          </a:prstGeom>
          <a:solidFill>
            <a:srgbClr val="99FF66"/>
          </a:solidFill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>
              <a:lnSpc>
                <a:spcPct val="125000"/>
              </a:lnSpc>
            </a:pP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from </a:t>
            </a: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matplotlib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 import </a:t>
            </a: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pyplot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 as </a:t>
            </a: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plt</a:t>
            </a:r>
            <a:endParaRPr lang="zh-CN" altLang="zh-CN" sz="48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左大括号 1"/>
          <p:cNvSpPr/>
          <p:nvPr/>
        </p:nvSpPr>
        <p:spPr bwMode="auto">
          <a:xfrm>
            <a:off x="4053100" y="4055303"/>
            <a:ext cx="278705" cy="926514"/>
          </a:xfrm>
          <a:prstGeom prst="leftBrace">
            <a:avLst>
              <a:gd name="adj1" fmla="val 45926"/>
              <a:gd name="adj2" fmla="val 50000"/>
            </a:avLst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76352" y="1567825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安装</a:t>
            </a:r>
            <a:endParaRPr lang="zh-CN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3276352" y="2355761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升级</a:t>
            </a:r>
            <a:endParaRPr lang="zh-CN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3249675" y="3103211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卸载</a:t>
            </a:r>
            <a:endParaRPr lang="zh-CN" altLang="en-US" sz="2400" dirty="0"/>
          </a:p>
        </p:txBody>
      </p:sp>
      <p:sp>
        <p:nvSpPr>
          <p:cNvPr id="16" name="矩形 15"/>
          <p:cNvSpPr/>
          <p:nvPr/>
        </p:nvSpPr>
        <p:spPr>
          <a:xfrm>
            <a:off x="3240348" y="4287728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导入</a:t>
            </a:r>
            <a:endParaRPr lang="zh-CN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3107668" y="5485874"/>
            <a:ext cx="11901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/>
              <a:t>汉字与负号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7240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10" grpId="0" animBg="1"/>
      <p:bldP spid="11" grpId="0" animBg="1"/>
      <p:bldP spid="13" grpId="0" animBg="1"/>
      <p:bldP spid="1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3359696" y="188640"/>
            <a:ext cx="6691534" cy="491844"/>
          </a:xfrm>
          <a:prstGeom prst="roundRect">
            <a:avLst>
              <a:gd name="adj" fmla="val 27696"/>
            </a:avLst>
          </a:prstGeom>
          <a:solidFill>
            <a:srgbClr val="99FF66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1"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§6.5 </a:t>
            </a:r>
            <a:r>
              <a:rPr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子图绘制</a:t>
            </a:r>
            <a:r>
              <a:rPr lang="en-US" altLang="zh-CN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----subplot()</a:t>
            </a:r>
            <a:r>
              <a:rPr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函数</a:t>
            </a:r>
          </a:p>
        </p:txBody>
      </p:sp>
      <p:sp>
        <p:nvSpPr>
          <p:cNvPr id="6" name="矩形 5"/>
          <p:cNvSpPr/>
          <p:nvPr/>
        </p:nvSpPr>
        <p:spPr>
          <a:xfrm>
            <a:off x="2855640" y="813933"/>
            <a:ext cx="7344816" cy="8309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 = </a:t>
            </a: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plt.figure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figsize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=(5,3.5))</a:t>
            </a:r>
          </a:p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ax1 = </a:t>
            </a: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plt.subplot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(212)</a:t>
            </a:r>
            <a:endParaRPr lang="zh-CN" alt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95500" y="1556792"/>
            <a:ext cx="475252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f(t):</a:t>
            </a:r>
          </a:p>
          <a:p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np.exp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(-t) *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np.cos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(2*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np.pi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*t)</a:t>
            </a:r>
          </a:p>
          <a:p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t1 =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np.arange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(0.0, 3.0, 0.01)</a:t>
            </a:r>
          </a:p>
          <a:p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 =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plt.figure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figsize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=(5,3.5))</a:t>
            </a:r>
          </a:p>
          <a:p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ax1 =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plt.subplot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(212)</a:t>
            </a:r>
          </a:p>
          <a:p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ax1.margins(0.05) </a:t>
            </a:r>
          </a:p>
          <a:p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ax1.plot(t1, f(t1))</a:t>
            </a:r>
          </a:p>
          <a:p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ax2 =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plt.subplot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(221)</a:t>
            </a:r>
          </a:p>
          <a:p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ax2.margins(2, 2) </a:t>
            </a:r>
          </a:p>
          <a:p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ax2.plot(t1, f(t1))</a:t>
            </a:r>
          </a:p>
          <a:p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ax2.set_title('Zoomed out')</a:t>
            </a:r>
          </a:p>
          <a:p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ax3 =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plt.subplot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(222)</a:t>
            </a:r>
          </a:p>
          <a:p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ax3.margins(x=0, y=-0.25) </a:t>
            </a:r>
          </a:p>
          <a:p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ax3.plot(t1, f(t1))</a:t>
            </a:r>
          </a:p>
          <a:p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ax3.set_title('Zoomed in')</a:t>
            </a:r>
          </a:p>
          <a:p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10" name="矩形 9"/>
          <p:cNvSpPr/>
          <p:nvPr/>
        </p:nvSpPr>
        <p:spPr>
          <a:xfrm>
            <a:off x="1542542" y="951112"/>
            <a:ext cx="1800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不规则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944" y="2235954"/>
            <a:ext cx="5777536" cy="4337596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9190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3359696" y="188640"/>
            <a:ext cx="6691534" cy="491844"/>
          </a:xfrm>
          <a:prstGeom prst="roundRect">
            <a:avLst>
              <a:gd name="adj" fmla="val 27696"/>
            </a:avLst>
          </a:prstGeom>
          <a:solidFill>
            <a:srgbClr val="99FF66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1"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§6.5 </a:t>
            </a:r>
            <a:r>
              <a:rPr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子图绘制</a:t>
            </a:r>
            <a:r>
              <a:rPr lang="en-US" altLang="zh-CN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----subplot()</a:t>
            </a:r>
            <a:r>
              <a:rPr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函数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174" y="2420889"/>
            <a:ext cx="5447418" cy="3760545"/>
          </a:xfrm>
          <a:prstGeom prst="rect">
            <a:avLst/>
          </a:prstGeom>
          <a:ln w="28575">
            <a:solidFill>
              <a:srgbClr val="00CC00"/>
            </a:solidFill>
          </a:ln>
        </p:spPr>
      </p:pic>
      <p:sp>
        <p:nvSpPr>
          <p:cNvPr id="12" name="矩形 11"/>
          <p:cNvSpPr/>
          <p:nvPr/>
        </p:nvSpPr>
        <p:spPr>
          <a:xfrm>
            <a:off x="1595500" y="1664804"/>
            <a:ext cx="7236804" cy="4653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format_axes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(fig):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for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ax in enumerate(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fig.axes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ax.text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(0.5, 0.5, "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ax%d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% (i+1),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="center", ha="center")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ax.tick_params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labelbottom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=False,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labelleft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=False)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 =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plt.figure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constrained_layout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=True,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figsize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=(4,3))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gs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GridSpec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(3, 3, figure=fig)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ax1 =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fig.add_subplot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gs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[0, :])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ax2 =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fig.add_subplot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gs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[1, :-1])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ax3 =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fig.add_subplot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gs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[1:, -1])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ax4 =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fig.add_subplot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gs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[-1, 0])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ax5 =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fig.add_subplot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gs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[-1, -2])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fig.suptitle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GridSpec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format_axes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(fig)</a:t>
            </a:r>
          </a:p>
        </p:txBody>
      </p:sp>
      <p:sp>
        <p:nvSpPr>
          <p:cNvPr id="7" name="矩形 6"/>
          <p:cNvSpPr/>
          <p:nvPr/>
        </p:nvSpPr>
        <p:spPr>
          <a:xfrm>
            <a:off x="2855640" y="813933"/>
            <a:ext cx="7344816" cy="8309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 = </a:t>
            </a: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plt.figure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constrained_layout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=True, </a:t>
            </a: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figsize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=(4,3))</a:t>
            </a:r>
          </a:p>
          <a:p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gs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GridSpec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(3, 3, figure=fig)</a:t>
            </a:r>
            <a:endParaRPr lang="zh-CN" alt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42542" y="951112"/>
            <a:ext cx="1800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不规则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094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3432174" y="4545124"/>
            <a:ext cx="6156213" cy="571008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5000"/>
              </a:lnSpc>
            </a:pPr>
            <a:endParaRPr lang="zh-CN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32175" y="361953"/>
            <a:ext cx="5003800" cy="563563"/>
          </a:xfrm>
        </p:spPr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647728" y="1232756"/>
            <a:ext cx="7560840" cy="4032448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§6.1 </a:t>
            </a:r>
            <a:r>
              <a:rPr lang="en-US" altLang="zh-CN" sz="28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pyplot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模块的使用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§6.2 plot()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绘图函数的使用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§6.3 </a:t>
            </a:r>
            <a:r>
              <a:rPr lang="en-US" altLang="zh-CN" sz="28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pyplot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模块中坐标轴及标签等属性设置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§6.4 </a:t>
            </a:r>
            <a:r>
              <a:rPr lang="en-US" altLang="zh-CN" sz="28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pyplot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模块中的绘图函数示例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§6.5 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子图绘制</a:t>
            </a: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----subplot()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函数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§6.6 </a:t>
            </a:r>
            <a:r>
              <a:rPr lang="en-US" altLang="zh-CN" sz="28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matplotlib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库的中文显示问题</a:t>
            </a:r>
            <a:endParaRPr lang="en-US" altLang="zh-CN" sz="2800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gray">
          <a:xfrm>
            <a:off x="3616934" y="188640"/>
            <a:ext cx="6187478" cy="491844"/>
          </a:xfrm>
          <a:prstGeom prst="roundRect">
            <a:avLst>
              <a:gd name="adj" fmla="val 16076"/>
            </a:avLst>
          </a:prstGeom>
          <a:solidFill>
            <a:srgbClr val="CCFF66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1"/>
          <a:lstStyle/>
          <a:p>
            <a:pPr algn="ctr">
              <a:lnSpc>
                <a:spcPct val="115000"/>
              </a:lnSpc>
              <a:buNone/>
            </a:pPr>
            <a:r>
              <a:rPr lang="zh-CN" altLang="en-US" sz="2800" dirty="0"/>
              <a:t>第</a:t>
            </a:r>
            <a:r>
              <a:rPr lang="en-US" altLang="zh-CN" sz="2800" dirty="0"/>
              <a:t>6</a:t>
            </a:r>
            <a:r>
              <a:rPr lang="zh-CN" altLang="en-US" sz="2800" dirty="0"/>
              <a:t>课 科学计算基础：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matplotlib</a:t>
            </a:r>
            <a:endParaRPr lang="en-US" altLang="en-US" sz="2800" dirty="0">
              <a:latin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269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3611724" y="188640"/>
            <a:ext cx="6187478" cy="491844"/>
          </a:xfrm>
          <a:prstGeom prst="roundRect">
            <a:avLst>
              <a:gd name="adj" fmla="val 18013"/>
            </a:avLst>
          </a:prstGeom>
          <a:solidFill>
            <a:srgbClr val="FFFF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1"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§6.6 </a:t>
            </a:r>
            <a:r>
              <a:rPr lang="en-US" altLang="zh-CN" sz="28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matplotlib</a:t>
            </a:r>
            <a:r>
              <a:rPr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库的中文显示问题</a:t>
            </a:r>
            <a:endParaRPr lang="en-US" altLang="zh-CN" sz="28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42542" y="203730"/>
            <a:ext cx="1800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绘制文本</a:t>
            </a:r>
          </a:p>
        </p:txBody>
      </p:sp>
      <p:sp>
        <p:nvSpPr>
          <p:cNvPr id="4" name="矩形 3"/>
          <p:cNvSpPr/>
          <p:nvPr/>
        </p:nvSpPr>
        <p:spPr>
          <a:xfrm>
            <a:off x="1271465" y="692696"/>
            <a:ext cx="8590085" cy="60062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9pPr>
          </a:lstStyle>
          <a:p>
            <a:pPr>
              <a:lnSpc>
                <a:spcPct val="105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 =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plt.figure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figsize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=(5,3))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 =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fig.add_axes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([0,0,1,1])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ax.set_title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('axes title')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ax.set_xlabel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xlabel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ax.set_ylabel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ylabel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pPr>
              <a:lnSpc>
                <a:spcPct val="105000"/>
              </a:lnSpc>
            </a:pPr>
            <a:r>
              <a:rPr lang="en-US" altLang="zh-CN" sz="16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3,8 </a:t>
            </a:r>
            <a:r>
              <a:rPr lang="zh-CN" altLang="en-US" sz="16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en-US" altLang="zh-CN" sz="16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16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6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16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的坐标点；</a:t>
            </a:r>
            <a:r>
              <a:rPr lang="en-US" altLang="zh-CN" sz="16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zh-CN" altLang="en-US" sz="16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设置字体样式为斜体；</a:t>
            </a:r>
            <a:r>
              <a:rPr lang="en-US" altLang="zh-CN" sz="16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bbox</a:t>
            </a:r>
            <a:r>
              <a:rPr lang="zh-CN" altLang="en-US" sz="16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用来设置盒子的属性，比如背景色</a:t>
            </a:r>
            <a:endParaRPr lang="en-US" altLang="zh-CN" sz="16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5000"/>
              </a:lnSpc>
            </a:pP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ax.text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(1.5, 8, 'C</a:t>
            </a:r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语言中网网，编程爱好者都喜欢的网站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\           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style='italic',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bbox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{'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facecolor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': 'yellow'},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fontsize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=15) </a:t>
            </a:r>
          </a:p>
          <a:p>
            <a:pPr>
              <a:lnSpc>
                <a:spcPct val="105000"/>
              </a:lnSpc>
            </a:pPr>
            <a:r>
              <a:rPr lang="en-US" altLang="zh-CN" sz="1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zh-CN" altLang="en-US" sz="1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绘制数学表达式</a:t>
            </a:r>
            <a:r>
              <a:rPr lang="en-US" altLang="zh-CN" sz="1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1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1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zh-CN" altLang="en-US" sz="1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符包裹</a:t>
            </a:r>
            <a:endParaRPr lang="en-US" altLang="zh-CN" sz="14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5000"/>
              </a:lnSpc>
            </a:pP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ax.text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(2, 6,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r'an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equation: $E = mc^2$',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fontsize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15) </a:t>
            </a:r>
          </a:p>
          <a:p>
            <a:pPr>
              <a:lnSpc>
                <a:spcPct val="105000"/>
              </a:lnSpc>
            </a:pPr>
            <a:r>
              <a:rPr lang="en-US" altLang="zh-CN" sz="16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zh-CN" altLang="en-US" sz="16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添加文字，并设置样式</a:t>
            </a:r>
            <a:endParaRPr lang="en-US" altLang="zh-CN" sz="16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5000"/>
              </a:lnSpc>
            </a:pP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ax.text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(4, 0.05, '</a:t>
            </a:r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网址：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c.biancheng.net',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verticalalignment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\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'bottom', color = 'green',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fontsize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15)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ax.plot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([2], [1], 'o')</a:t>
            </a:r>
          </a:p>
          <a:p>
            <a:pPr>
              <a:lnSpc>
                <a:spcPct val="105000"/>
              </a:lnSpc>
            </a:pPr>
            <a:r>
              <a:rPr lang="en-US" altLang="zh-CN" sz="16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zh-CN" sz="16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lang="zh-CN" altLang="en-US" sz="16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为点的坐标；</a:t>
            </a:r>
            <a:r>
              <a:rPr lang="en-US" altLang="zh-CN" sz="16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xytext</a:t>
            </a:r>
            <a:r>
              <a:rPr lang="zh-CN" altLang="en-US" sz="16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为注释内容坐标；</a:t>
            </a:r>
            <a:r>
              <a:rPr lang="en-US" altLang="zh-CN" sz="16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arrowprops</a:t>
            </a:r>
            <a:r>
              <a:rPr lang="zh-CN" altLang="en-US" sz="16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设置箭头的属性</a:t>
            </a:r>
            <a:endParaRPr lang="en-US" altLang="zh-CN" sz="16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5000"/>
              </a:lnSpc>
            </a:pP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ax.annotate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('C</a:t>
            </a:r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语言中文网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(2, 1),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xytext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(3, 4),\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arrowprops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facecolor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'blue', shrink = 0.1))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ax.axis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([0, 10, 0, 10]) #</a:t>
            </a:r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设置坐标轴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endParaRPr lang="en-US" altLang="zh-CN" sz="20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5000"/>
              </a:lnSpc>
            </a:pP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449" y="728700"/>
            <a:ext cx="6825191" cy="4536504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sp>
        <p:nvSpPr>
          <p:cNvPr id="8" name="文本框 7"/>
          <p:cNvSpPr txBox="1"/>
          <p:nvPr/>
        </p:nvSpPr>
        <p:spPr>
          <a:xfrm>
            <a:off x="5643517" y="1192686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(1.5, 8)</a:t>
            </a:r>
            <a:endParaRPr lang="zh-CN" altLang="en-US" sz="2000" dirty="0"/>
          </a:p>
        </p:txBody>
      </p:sp>
      <p:sp>
        <p:nvSpPr>
          <p:cNvPr id="10" name="文本框 9"/>
          <p:cNvSpPr txBox="1"/>
          <p:nvPr/>
        </p:nvSpPr>
        <p:spPr>
          <a:xfrm>
            <a:off x="6363597" y="1984774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(2,6)</a:t>
            </a:r>
            <a:endParaRPr lang="zh-CN" altLang="en-US" sz="2000" dirty="0"/>
          </a:p>
        </p:txBody>
      </p:sp>
      <p:sp>
        <p:nvSpPr>
          <p:cNvPr id="11" name="文本框 10"/>
          <p:cNvSpPr txBox="1"/>
          <p:nvPr/>
        </p:nvSpPr>
        <p:spPr>
          <a:xfrm>
            <a:off x="7119682" y="2836520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(3,4)</a:t>
            </a:r>
            <a:endParaRPr lang="zh-CN" altLang="en-US" sz="2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6255585" y="4077072"/>
            <a:ext cx="720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(2,1)</a:t>
            </a:r>
            <a:endParaRPr lang="zh-CN" altLang="en-US" sz="2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7371709" y="4365104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(4, 0.05)</a:t>
            </a:r>
            <a:endParaRPr lang="zh-CN" altLang="en-US" sz="2000" dirty="0"/>
          </a:p>
        </p:txBody>
      </p:sp>
      <p:sp>
        <p:nvSpPr>
          <p:cNvPr id="14" name="矩形 13"/>
          <p:cNvSpPr/>
          <p:nvPr/>
        </p:nvSpPr>
        <p:spPr bwMode="auto">
          <a:xfrm>
            <a:off x="2078302" y="2564904"/>
            <a:ext cx="705330" cy="372606"/>
          </a:xfrm>
          <a:prstGeom prst="rect">
            <a:avLst/>
          </a:prstGeom>
          <a:solidFill>
            <a:srgbClr val="66FF33">
              <a:alpha val="20000"/>
            </a:srgbClr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1991544" y="3429000"/>
            <a:ext cx="705330" cy="372606"/>
          </a:xfrm>
          <a:prstGeom prst="rect">
            <a:avLst/>
          </a:prstGeom>
          <a:solidFill>
            <a:srgbClr val="66FF33">
              <a:alpha val="20000"/>
            </a:srgbClr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2078302" y="3992498"/>
            <a:ext cx="885350" cy="372606"/>
          </a:xfrm>
          <a:prstGeom prst="rect">
            <a:avLst/>
          </a:prstGeom>
          <a:solidFill>
            <a:srgbClr val="66FF33">
              <a:alpha val="20000"/>
            </a:srgbClr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761647" y="5193196"/>
            <a:ext cx="813342" cy="372606"/>
          </a:xfrm>
          <a:prstGeom prst="rect">
            <a:avLst/>
          </a:prstGeom>
          <a:solidFill>
            <a:srgbClr val="66FF33">
              <a:alpha val="20000"/>
            </a:srgbClr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6464201" y="5172314"/>
            <a:ext cx="813342" cy="372606"/>
          </a:xfrm>
          <a:prstGeom prst="rect">
            <a:avLst/>
          </a:prstGeom>
          <a:solidFill>
            <a:srgbClr val="66FF33">
              <a:alpha val="20000"/>
            </a:srgbClr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389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  <p:bldP spid="13" grpId="0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981" y="810685"/>
            <a:ext cx="5457143" cy="4352381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3611724" y="188640"/>
            <a:ext cx="6187478" cy="491844"/>
          </a:xfrm>
          <a:prstGeom prst="roundRect">
            <a:avLst>
              <a:gd name="adj" fmla="val 18013"/>
            </a:avLst>
          </a:prstGeom>
          <a:solidFill>
            <a:srgbClr val="FFFF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1"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§6.6 </a:t>
            </a:r>
            <a:r>
              <a:rPr lang="en-US" altLang="zh-CN" sz="28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matplotlib</a:t>
            </a:r>
            <a:r>
              <a:rPr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库的中文显示问题</a:t>
            </a:r>
            <a:endParaRPr lang="en-US" altLang="zh-CN" sz="28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38362" y="203730"/>
            <a:ext cx="20733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sz="2400" b="1" dirty="0">
                <a:solidFill>
                  <a:srgbClr val="FF0000"/>
                </a:solidFill>
                <a:latin typeface="Helvetica Neue"/>
              </a:rPr>
              <a:t>数学表达式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71465" y="656692"/>
            <a:ext cx="5832648" cy="59093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9pPr>
          </a:lstStyle>
          <a:p>
            <a:pPr>
              <a:lnSpc>
                <a:spcPct val="105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np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matplotlib.pyplot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endParaRPr lang="en-US" altLang="zh-CN" sz="20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=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np.arange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(0.0, 2.0, 0.01)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=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np.sin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(2*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np.pi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*t)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绘制函数图像</a:t>
            </a:r>
            <a:endParaRPr lang="en-US" altLang="zh-CN" sz="20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 =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plt.figure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figsize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=(4,3))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plt.plot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t,s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设置标题</a:t>
            </a:r>
            <a:endParaRPr lang="en-US" altLang="zh-CN" sz="20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5000"/>
              </a:lnSpc>
            </a:pP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plt.title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(r'$\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alpha_i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\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beta_i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$',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fontsize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=12)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设置数学表达式</a:t>
            </a:r>
            <a:endParaRPr lang="en-US" altLang="zh-CN" sz="20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5000"/>
              </a:lnSpc>
            </a:pP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plt.text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(0.6, 0.6, 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r'$\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mathcal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{A}\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mathrm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{sin}(2 \omega t)$', 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fontsize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=12)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设置数学表达式</a:t>
            </a:r>
            <a:endParaRPr lang="en-US" altLang="zh-CN" sz="20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5000"/>
              </a:lnSpc>
            </a:pP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plt.text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(0.1, -0.5, r'$\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{2}$',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fontsize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=10)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plt.xlabel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('time (s)')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plt.ylabel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('volts (mV)')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5895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3432175" y="5162248"/>
            <a:ext cx="3851958" cy="571008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5000"/>
              </a:lnSpc>
            </a:pPr>
            <a:endParaRPr lang="zh-CN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32175" y="361953"/>
            <a:ext cx="5003800" cy="563563"/>
          </a:xfrm>
        </p:spPr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647728" y="1232756"/>
            <a:ext cx="7560840" cy="4536504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§6.1 </a:t>
            </a:r>
            <a:r>
              <a:rPr lang="en-US" altLang="zh-CN" sz="28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pyplot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模块的使用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§6.2 plot()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绘图函数的使用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§6.3 </a:t>
            </a:r>
            <a:r>
              <a:rPr lang="en-US" altLang="zh-CN" sz="28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pyplot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模块中坐标轴及标签等属性设置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§6.4 </a:t>
            </a:r>
            <a:r>
              <a:rPr lang="en-US" altLang="zh-CN" sz="28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pyplot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模块中的绘图函数示例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§6.5 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子图绘制</a:t>
            </a: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----subplot()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函数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§6.6 </a:t>
            </a:r>
            <a:r>
              <a:rPr lang="en-US" altLang="zh-CN" sz="28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matplotlib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库的中文显示</a:t>
            </a:r>
            <a:r>
              <a:rPr lang="zh-CN" altLang="en-US" sz="2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问题</a:t>
            </a:r>
            <a:endParaRPr lang="en-US" altLang="zh-CN" sz="2800" dirty="0" smtClean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§6.7 3D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图与</a:t>
            </a:r>
            <a:r>
              <a:rPr lang="zh-CN" altLang="en-US" sz="2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动画</a:t>
            </a:r>
            <a:endParaRPr lang="en-US" altLang="zh-CN" sz="2800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gray">
          <a:xfrm>
            <a:off x="3616934" y="188640"/>
            <a:ext cx="6187478" cy="491844"/>
          </a:xfrm>
          <a:prstGeom prst="roundRect">
            <a:avLst>
              <a:gd name="adj" fmla="val 16076"/>
            </a:avLst>
          </a:prstGeom>
          <a:solidFill>
            <a:srgbClr val="CCFF66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1"/>
          <a:lstStyle/>
          <a:p>
            <a:pPr algn="ctr">
              <a:lnSpc>
                <a:spcPct val="115000"/>
              </a:lnSpc>
              <a:buNone/>
            </a:pPr>
            <a:r>
              <a:rPr lang="zh-CN" altLang="en-US" sz="2800" dirty="0"/>
              <a:t>第</a:t>
            </a:r>
            <a:r>
              <a:rPr lang="en-US" altLang="zh-CN" sz="2800" dirty="0"/>
              <a:t>6</a:t>
            </a:r>
            <a:r>
              <a:rPr lang="zh-CN" altLang="en-US" sz="2800" dirty="0"/>
              <a:t>课 科学计算基础：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matplotlib</a:t>
            </a:r>
            <a:endParaRPr lang="en-US" altLang="en-US" sz="2800" dirty="0">
              <a:latin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948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4403812" y="188640"/>
            <a:ext cx="4603302" cy="491844"/>
          </a:xfrm>
          <a:prstGeom prst="roundRect">
            <a:avLst>
              <a:gd name="adj" fmla="val 18013"/>
            </a:avLst>
          </a:prstGeom>
          <a:solidFill>
            <a:srgbClr val="FFCCFF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1"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§6.7 3D</a:t>
            </a:r>
            <a:r>
              <a:rPr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图与动画</a:t>
            </a:r>
            <a:endParaRPr lang="en-US" altLang="zh-CN" sz="28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71465" y="656693"/>
            <a:ext cx="5832648" cy="558614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9pPr>
          </a:lstStyle>
          <a:p>
            <a:pPr>
              <a:lnSpc>
                <a:spcPct val="105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matplotlib.pyplot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endParaRPr lang="en-US" altLang="zh-CN" sz="20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import cm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matplotlib.ticker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LinearLocator</a:t>
            </a:r>
            <a:endParaRPr lang="en-US" altLang="zh-CN" sz="20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np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fig, ax =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plt.subplots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subplot_kw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={"projection": "3d"})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np.arange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(-5, 5, 0.25)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=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np.arange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(-5, 5, 0.25)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 Y =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np.meshgrid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(X, Y)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=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np.sqrt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(X**2 + Y**2)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=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np.sin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(R)</a:t>
            </a:r>
          </a:p>
          <a:p>
            <a:pPr>
              <a:lnSpc>
                <a:spcPct val="105000"/>
              </a:lnSpc>
            </a:pPr>
            <a:r>
              <a:rPr lang="en-US" altLang="zh-CN" sz="1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Plot the surface.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surf =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ax.plot_surface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(X, Y, Z,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cmap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cm.coolwarm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                     linewidth=0,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antialiased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=False)</a:t>
            </a:r>
          </a:p>
          <a:p>
            <a:pPr>
              <a:lnSpc>
                <a:spcPct val="105000"/>
              </a:lnSpc>
            </a:pPr>
            <a:r>
              <a:rPr lang="en-US" altLang="zh-CN" sz="1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Customize the z axis.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ax.set_zlim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(-1.01, 1.01)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ax.zaxis.set_major_locator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LinearLocator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(10))</a:t>
            </a:r>
          </a:p>
        </p:txBody>
      </p:sp>
      <p:sp>
        <p:nvSpPr>
          <p:cNvPr id="8" name="矩形 7"/>
          <p:cNvSpPr/>
          <p:nvPr/>
        </p:nvSpPr>
        <p:spPr>
          <a:xfrm>
            <a:off x="6698190" y="2384885"/>
            <a:ext cx="4716524" cy="151426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9pPr>
          </a:lstStyle>
          <a:p>
            <a:pPr>
              <a:lnSpc>
                <a:spcPct val="105000"/>
              </a:lnSpc>
            </a:pPr>
            <a:r>
              <a:rPr lang="en-US" altLang="zh-CN" sz="1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A </a:t>
            </a:r>
            <a:r>
              <a:rPr lang="en-US" altLang="zh-CN" sz="14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StrMethodFormatter</a:t>
            </a:r>
            <a:r>
              <a:rPr lang="en-US" altLang="zh-CN" sz="1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used automatically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ax.zaxis.set_major_formatter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('{x:.02f}')</a:t>
            </a:r>
          </a:p>
          <a:p>
            <a:pPr>
              <a:lnSpc>
                <a:spcPct val="105000"/>
              </a:lnSpc>
            </a:pPr>
            <a:r>
              <a:rPr lang="en-US" altLang="zh-CN" sz="1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Add a color bar which maps values to colors.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fig.colorbar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(surf, shrink=0.5, aspect=5)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980" y="980728"/>
            <a:ext cx="5920246" cy="4752528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76000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4403812" y="188640"/>
            <a:ext cx="4603302" cy="491844"/>
          </a:xfrm>
          <a:prstGeom prst="roundRect">
            <a:avLst>
              <a:gd name="adj" fmla="val 18013"/>
            </a:avLst>
          </a:prstGeom>
          <a:solidFill>
            <a:srgbClr val="FFCCFF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1"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§6.7 3D</a:t>
            </a:r>
            <a:r>
              <a:rPr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图与动画</a:t>
            </a:r>
            <a:endParaRPr lang="en-US" altLang="zh-CN" sz="28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71465" y="656693"/>
            <a:ext cx="5832648" cy="62324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9pPr>
          </a:lstStyle>
          <a:p>
            <a:pPr>
              <a:lnSpc>
                <a:spcPct val="105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itertools</a:t>
            </a:r>
            <a:endParaRPr lang="en-US" altLang="zh-CN" sz="20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np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matplotlib.pyplot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endParaRPr lang="en-US" altLang="zh-CN" sz="20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matplotlib.animation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animation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data_gen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for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itertools.count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t =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10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yield t,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np.sin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(2*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np.pi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*t) *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np.exp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(-t/10.)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ax.set_ylim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(-1.1, 1.1)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ax.set_xlim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(0, 10)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del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xdata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[:]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del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ydata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[:]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line.set_data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xdata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ydata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line,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fig, ax =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plt.subplots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line, =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ax.plot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([], [],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lw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=2)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ax.grid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xdata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ydata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[], []</a:t>
            </a:r>
          </a:p>
        </p:txBody>
      </p:sp>
      <p:sp>
        <p:nvSpPr>
          <p:cNvPr id="8" name="矩形 7"/>
          <p:cNvSpPr/>
          <p:nvPr/>
        </p:nvSpPr>
        <p:spPr>
          <a:xfrm>
            <a:off x="6600056" y="756568"/>
            <a:ext cx="4716524" cy="461664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9pPr>
          </a:lstStyle>
          <a:p>
            <a:pPr>
              <a:lnSpc>
                <a:spcPct val="105000"/>
              </a:lnSpc>
            </a:pP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run(data):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# update the data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t, y = data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xdata.append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(t)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ydata.append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(y)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xmin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xmax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ax.get_xlim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 t &gt;=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xmax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ax.set_xlim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xmin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2*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xmax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ax.figure.canvas.draw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line.set_data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xdata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ydata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line,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animation.FuncAnimation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(fig, run,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data_gen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interval=10,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init_func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ani.save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('6a4sint.gif')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960" y="1559192"/>
            <a:ext cx="6096000" cy="457200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7844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4403812" y="188640"/>
            <a:ext cx="4603302" cy="491844"/>
          </a:xfrm>
          <a:prstGeom prst="roundRect">
            <a:avLst>
              <a:gd name="adj" fmla="val 18013"/>
            </a:avLst>
          </a:prstGeom>
          <a:solidFill>
            <a:srgbClr val="FFCCFF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1"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§6.7 3D</a:t>
            </a:r>
            <a:r>
              <a:rPr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图与动画</a:t>
            </a:r>
            <a:endParaRPr lang="en-US" altLang="zh-CN" sz="28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71465" y="781462"/>
            <a:ext cx="5832648" cy="559986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9pPr>
          </a:lstStyle>
          <a:p>
            <a:pPr>
              <a:lnSpc>
                <a:spcPct val="105000"/>
              </a:lnSpc>
            </a:pP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np</a:t>
            </a:r>
          </a:p>
          <a:p>
            <a:pPr>
              <a:lnSpc>
                <a:spcPct val="105000"/>
              </a:lnSpc>
            </a:pP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matplotlib.pyplot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endParaRPr lang="en-US" altLang="zh-CN" sz="18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5000"/>
              </a:lnSpc>
            </a:pP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matplotlib.animation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animation</a:t>
            </a:r>
          </a:p>
          <a:p>
            <a:pPr>
              <a:lnSpc>
                <a:spcPct val="105000"/>
              </a:lnSpc>
            </a:pP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fig, ax = </a:t>
            </a:r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plt.subplots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5000"/>
              </a:lnSpc>
            </a:pPr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f(x, y):</a:t>
            </a:r>
          </a:p>
          <a:p>
            <a:pPr>
              <a:lnSpc>
                <a:spcPct val="105000"/>
              </a:lnSpc>
            </a:pP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np.sin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 + </a:t>
            </a:r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np.cos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(y)</a:t>
            </a:r>
          </a:p>
          <a:p>
            <a:pPr>
              <a:lnSpc>
                <a:spcPct val="105000"/>
              </a:lnSpc>
            </a:pP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np.linspace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 2 * </a:t>
            </a:r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np.pi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120)</a:t>
            </a:r>
          </a:p>
          <a:p>
            <a:pPr>
              <a:lnSpc>
                <a:spcPct val="105000"/>
              </a:lnSpc>
            </a:pP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= </a:t>
            </a:r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np.linspace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 2 * </a:t>
            </a:r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np.pi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100).reshape(-1, 1)</a:t>
            </a:r>
          </a:p>
          <a:p>
            <a:pPr>
              <a:lnSpc>
                <a:spcPct val="105000"/>
              </a:lnSpc>
            </a:pPr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ims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[]</a:t>
            </a:r>
          </a:p>
          <a:p>
            <a:pPr>
              <a:lnSpc>
                <a:spcPct val="105000"/>
              </a:lnSpc>
            </a:pP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range(60):</a:t>
            </a:r>
          </a:p>
          <a:p>
            <a:pPr>
              <a:lnSpc>
                <a:spcPct val="105000"/>
              </a:lnSpc>
            </a:pP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x += </a:t>
            </a:r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np.pi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15.</a:t>
            </a:r>
          </a:p>
          <a:p>
            <a:pPr>
              <a:lnSpc>
                <a:spcPct val="105000"/>
              </a:lnSpc>
            </a:pP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y += </a:t>
            </a:r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np.pi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20.</a:t>
            </a:r>
          </a:p>
          <a:p>
            <a:pPr>
              <a:lnSpc>
                <a:spcPct val="105000"/>
              </a:lnSpc>
            </a:pP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ax.imshow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(f(x, y), animated=True)</a:t>
            </a:r>
          </a:p>
          <a:p>
            <a:pPr>
              <a:lnSpc>
                <a:spcPct val="105000"/>
              </a:lnSpc>
            </a:pP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0:</a:t>
            </a:r>
          </a:p>
          <a:p>
            <a:pPr>
              <a:lnSpc>
                <a:spcPct val="105000"/>
              </a:lnSpc>
            </a:pP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ax.imshow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(f(x, y))  </a:t>
            </a:r>
          </a:p>
          <a:p>
            <a:pPr>
              <a:lnSpc>
                <a:spcPct val="105000"/>
              </a:lnSpc>
            </a:pP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ims.append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</a:t>
            </a:r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>
              <a:lnSpc>
                <a:spcPct val="105000"/>
              </a:lnSpc>
            </a:pPr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animation.ArtistAnimation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(fig, </a:t>
            </a:r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ims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interval=50, </a:t>
            </a:r>
          </a:p>
          <a:p>
            <a:pPr>
              <a:lnSpc>
                <a:spcPct val="105000"/>
              </a:lnSpc>
            </a:pP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blit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=True, </a:t>
            </a:r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repeat_delay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=1000)</a:t>
            </a:r>
          </a:p>
          <a:p>
            <a:pPr>
              <a:lnSpc>
                <a:spcPct val="105000"/>
              </a:lnSpc>
            </a:pPr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ani.save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("6a1flycloud.gif")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948" y="1376772"/>
            <a:ext cx="6096000" cy="457200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32809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32175" y="361953"/>
            <a:ext cx="5003800" cy="563563"/>
          </a:xfrm>
        </p:spPr>
        <p:txBody>
          <a:bodyPr/>
          <a:lstStyle/>
          <a:p>
            <a:r>
              <a:rPr lang="zh-CN" altLang="en-US"/>
              <a:t> 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23792" y="3284986"/>
            <a:ext cx="5976664" cy="540058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AutoNum type="arabicPeriod"/>
            </a:pPr>
            <a:r>
              <a:rPr lang="zh-CN" altLang="en-US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第三方库：</a:t>
            </a:r>
            <a:r>
              <a:rPr lang="en-US" altLang="zh-CN" dirty="0">
                <a:solidFill>
                  <a:schemeClr val="tx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pandas</a:t>
            </a:r>
            <a:r>
              <a:rPr lang="zh-CN" altLang="en-US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库</a:t>
            </a:r>
            <a:r>
              <a:rPr lang="zh-CN" alt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的</a:t>
            </a:r>
            <a:r>
              <a:rPr lang="zh-CN" altLang="en-US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使用。</a:t>
            </a:r>
            <a:endParaRPr lang="en-US" altLang="zh-CN" dirty="0">
              <a:solidFill>
                <a:schemeClr val="tx1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  <a:p>
            <a:pPr>
              <a:buNone/>
            </a:pPr>
            <a:r>
              <a:rPr lang="en-US" altLang="zh-CN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endParaRPr lang="en-US" altLang="zh-CN" dirty="0">
              <a:solidFill>
                <a:schemeClr val="tx1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AutoShape 11"/>
          <p:cNvSpPr>
            <a:spLocks noChangeArrowheads="1"/>
          </p:cNvSpPr>
          <p:nvPr/>
        </p:nvSpPr>
        <p:spPr bwMode="gray">
          <a:xfrm>
            <a:off x="4511824" y="188640"/>
            <a:ext cx="3861644" cy="508000"/>
          </a:xfrm>
          <a:prstGeom prst="roundRect">
            <a:avLst>
              <a:gd name="adj" fmla="val 20000"/>
            </a:avLst>
          </a:prstGeom>
          <a:solidFill>
            <a:srgbClr val="CCFF66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  <a:defRPr/>
            </a:pPr>
            <a:r>
              <a:rPr lang="zh-CN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本课小结</a:t>
            </a:r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gray">
          <a:xfrm>
            <a:off x="4610620" y="2456892"/>
            <a:ext cx="3861644" cy="508000"/>
          </a:xfrm>
          <a:prstGeom prst="roundRect">
            <a:avLst>
              <a:gd name="adj" fmla="val 20000"/>
            </a:avLst>
          </a:prstGeom>
          <a:solidFill>
            <a:srgbClr val="FFFF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  <a:defRPr/>
            </a:pPr>
            <a:r>
              <a:rPr lang="zh-CN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下课内容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115780" y="944727"/>
            <a:ext cx="5436604" cy="565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marL="457200" indent="-457200">
              <a:buFont typeface="Wingdings" panose="05000000000000000000" pitchFamily="2" charset="2"/>
              <a:buAutoNum type="arabicPeriod"/>
            </a:pPr>
            <a:r>
              <a:rPr lang="zh-CN" altLang="en-US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第三方库：</a:t>
            </a:r>
            <a:r>
              <a:rPr lang="en-US" altLang="zh-CN" dirty="0">
                <a:solidFill>
                  <a:schemeClr val="tx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matplotlib</a:t>
            </a:r>
            <a:r>
              <a:rPr lang="zh-CN" alt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库的使用</a:t>
            </a:r>
            <a:r>
              <a:rPr lang="zh-CN" altLang="en-US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。</a:t>
            </a:r>
            <a:endParaRPr lang="en-US" altLang="zh-CN" kern="0" dirty="0">
              <a:solidFill>
                <a:schemeClr val="tx1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altLang="zh-CN" kern="0" dirty="0">
              <a:solidFill>
                <a:schemeClr val="tx1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428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2639616" y="836714"/>
            <a:ext cx="58326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常用的图表类型及其应用场景如下图所示</a:t>
            </a:r>
            <a:endParaRPr lang="zh-CN" altLang="en-US" sz="2400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680" y="1298379"/>
            <a:ext cx="7632848" cy="2156791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3179676" y="3537012"/>
            <a:ext cx="766885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数据可视化主要有以下应用场景：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FF0000"/>
                </a:solidFill>
              </a:rPr>
              <a:t>企业领域：</a:t>
            </a:r>
            <a:r>
              <a:rPr lang="zh-CN" altLang="en-US" sz="2000" dirty="0"/>
              <a:t>利用直观多样的图表展示数据，从而为企业决策提供支持；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FF0000"/>
                </a:solidFill>
              </a:rPr>
              <a:t>股票走势预测：</a:t>
            </a:r>
            <a:r>
              <a:rPr lang="zh-CN" altLang="en-US" sz="2000" dirty="0"/>
              <a:t>通过对股票涨跌数据的分析，给股民提供更合理化的建议；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FF0000"/>
                </a:solidFill>
              </a:rPr>
              <a:t>商超产品销售：</a:t>
            </a:r>
            <a:r>
              <a:rPr lang="zh-CN" altLang="en-US" sz="2000" dirty="0"/>
              <a:t>对客户群体和所购买产品进行数据分析，促使商超制定更好的销售策略；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FF0000"/>
                </a:solidFill>
              </a:rPr>
              <a:t>预测销量：</a:t>
            </a:r>
            <a:r>
              <a:rPr lang="zh-CN" altLang="en-US" sz="2000" dirty="0"/>
              <a:t>对产品销量的影响因素进行分析，可以预测出产品的销量走势。</a:t>
            </a:r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gray">
          <a:xfrm>
            <a:off x="3616934" y="188640"/>
            <a:ext cx="6187478" cy="491844"/>
          </a:xfrm>
          <a:prstGeom prst="roundRect">
            <a:avLst>
              <a:gd name="adj" fmla="val 16076"/>
            </a:avLst>
          </a:prstGeom>
          <a:solidFill>
            <a:srgbClr val="CCFF66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1"/>
          <a:lstStyle/>
          <a:p>
            <a:pPr algn="ctr">
              <a:lnSpc>
                <a:spcPct val="115000"/>
              </a:lnSpc>
              <a:buNone/>
            </a:pPr>
            <a:r>
              <a:rPr lang="zh-CN" altLang="en-US" sz="2800" dirty="0"/>
              <a:t>第</a:t>
            </a:r>
            <a:r>
              <a:rPr lang="en-US" altLang="zh-CN" sz="2800" dirty="0"/>
              <a:t>6</a:t>
            </a:r>
            <a:r>
              <a:rPr lang="zh-CN" altLang="en-US" sz="2800" dirty="0"/>
              <a:t>课 科学计算基础：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matplotlib</a:t>
            </a:r>
            <a:endParaRPr lang="en-US" altLang="en-US" sz="2800" dirty="0">
              <a:latin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106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32175" y="361953"/>
            <a:ext cx="5003800" cy="563563"/>
          </a:xfrm>
        </p:spPr>
        <p:txBody>
          <a:bodyPr/>
          <a:lstStyle/>
          <a:p>
            <a:r>
              <a:rPr lang="zh-CN" altLang="en-US"/>
              <a:t> 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7775" y="2625728"/>
            <a:ext cx="7488238" cy="210502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9600">
                <a:latin typeface="Comic Sans MS" panose="030F0702030302020204" pitchFamily="66" charset="0"/>
              </a:rPr>
              <a:t> </a:t>
            </a:r>
            <a:r>
              <a:rPr lang="en-US" altLang="zh-CN" sz="9600">
                <a:latin typeface="Comic Sans MS" panose="030F0702030302020204" pitchFamily="66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83370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2850430" y="188640"/>
            <a:ext cx="7710066" cy="491844"/>
          </a:xfrm>
          <a:prstGeom prst="roundRect">
            <a:avLst>
              <a:gd name="adj" fmla="val 27696"/>
            </a:avLst>
          </a:prstGeom>
          <a:solidFill>
            <a:srgbClr val="FFCCFF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1"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§6.3 </a:t>
            </a:r>
            <a:r>
              <a:rPr lang="en-US" altLang="zh-CN" sz="28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pyplot</a:t>
            </a:r>
            <a:r>
              <a:rPr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模块中坐标轴及标签等属性设置</a:t>
            </a:r>
          </a:p>
        </p:txBody>
      </p:sp>
      <p:sp>
        <p:nvSpPr>
          <p:cNvPr id="13" name="矩形 12"/>
          <p:cNvSpPr/>
          <p:nvPr/>
        </p:nvSpPr>
        <p:spPr>
          <a:xfrm>
            <a:off x="2639616" y="785021"/>
            <a:ext cx="612068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axis()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函数。</a:t>
            </a:r>
          </a:p>
        </p:txBody>
      </p:sp>
      <p:sp>
        <p:nvSpPr>
          <p:cNvPr id="6" name="矩形 5"/>
          <p:cNvSpPr/>
          <p:nvPr/>
        </p:nvSpPr>
        <p:spPr>
          <a:xfrm>
            <a:off x="3248238" y="1418000"/>
            <a:ext cx="763629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axis()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函数是获取或设置坐标轴属性的快捷方法。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axis()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函数时在使用时，可以通过传递参数设置</a:t>
            </a: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轴的取值区间，也可以通过传递参数设置坐标轴是否显示、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 y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轴是否按比例显示等。</a:t>
            </a:r>
          </a:p>
        </p:txBody>
      </p:sp>
      <p:sp>
        <p:nvSpPr>
          <p:cNvPr id="7" name="矩形 6"/>
          <p:cNvSpPr/>
          <p:nvPr/>
        </p:nvSpPr>
        <p:spPr>
          <a:xfrm>
            <a:off x="3683056" y="3465095"/>
            <a:ext cx="64453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xmin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xmax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ymin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ymax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plt.axis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axis(</a:t>
            </a: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xmin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xmax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ymin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ymax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zh-CN" alt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83056" y="4659524"/>
            <a:ext cx="64453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xmin, xmax, ymin, ymax = plt.axis(options) </a:t>
            </a:r>
            <a:endParaRPr lang="zh-CN" alt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58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2850430" y="188640"/>
            <a:ext cx="7710066" cy="491844"/>
          </a:xfrm>
          <a:prstGeom prst="roundRect">
            <a:avLst>
              <a:gd name="adj" fmla="val 27696"/>
            </a:avLst>
          </a:prstGeom>
          <a:solidFill>
            <a:srgbClr val="FFCCFF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1"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§6.3 </a:t>
            </a:r>
            <a:r>
              <a:rPr lang="en-US" altLang="zh-CN" sz="28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pyplot</a:t>
            </a:r>
            <a:r>
              <a:rPr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模块中坐标轴及标签等属性设置</a:t>
            </a:r>
          </a:p>
        </p:txBody>
      </p:sp>
      <p:sp>
        <p:nvSpPr>
          <p:cNvPr id="13" name="矩形 12"/>
          <p:cNvSpPr/>
          <p:nvPr/>
        </p:nvSpPr>
        <p:spPr>
          <a:xfrm>
            <a:off x="2639616" y="785021"/>
            <a:ext cx="831692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axis()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205452"/>
              </p:ext>
            </p:extLst>
          </p:nvPr>
        </p:nvGraphicFramePr>
        <p:xfrm>
          <a:off x="3215666" y="1580225"/>
          <a:ext cx="7167896" cy="4179035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481701"/>
                <a:gridCol w="5686195"/>
              </a:tblGrid>
              <a:tr h="4134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值</a:t>
                      </a:r>
                      <a:endParaRPr lang="zh-CN" altLang="en-US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19" marR="39619" marT="55466" marB="554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描述</a:t>
                      </a:r>
                    </a:p>
                  </a:txBody>
                  <a:tcPr marL="39619" marR="39619" marT="55466" marB="55466" anchor="ctr"/>
                </a:tc>
              </a:tr>
              <a:tr h="381886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</a:t>
                      </a:r>
                      <a:endParaRPr lang="en-US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19" marR="39619" marT="39619" marB="39619"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坐标轴和标签可见</a:t>
                      </a:r>
                      <a:endParaRPr lang="zh-CN" altLang="en-US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19" marR="39619" marT="39619" marB="39619" anchor="ctr"/>
                </a:tc>
              </a:tr>
              <a:tr h="381886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</a:t>
                      </a:r>
                      <a:endParaRPr lang="en-US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19" marR="39619" marT="39619" marB="39619"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坐标轴和标签不可见</a:t>
                      </a:r>
                      <a:endParaRPr lang="zh-CN" altLang="en-US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19" marR="39619" marT="39619" marB="39619" anchor="ctr"/>
                </a:tc>
              </a:tr>
              <a:tr h="381886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equal</a:t>
                      </a:r>
                      <a:endParaRPr lang="en-US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19" marR="39619" marT="39619" marB="39619"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通过更改轴的取值区间来设置相等的缩放比例</a:t>
                      </a:r>
                      <a:endParaRPr lang="zh-CN" altLang="en-US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19" marR="39619" marT="39619" marB="39619" anchor="ctr"/>
                </a:tc>
              </a:tr>
              <a:tr h="381886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scaled</a:t>
                      </a:r>
                      <a:endParaRPr lang="en-US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19" marR="39619" marT="39619" marB="39619"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通过更改绘图框的尺寸来设置相等的缩放比例</a:t>
                      </a:r>
                      <a:endParaRPr lang="zh-CN" altLang="en-US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19" marR="39619" marT="39619" marB="39619" anchor="ctr"/>
                </a:tc>
              </a:tr>
              <a:tr h="386199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tight</a:t>
                      </a:r>
                      <a:endParaRPr lang="en-US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19" marR="39619" marT="39619" marB="39619"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设置足够大的区间以显示所有数据</a:t>
                      </a:r>
                      <a:endParaRPr lang="zh-CN" altLang="en-US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19" marR="39619" marT="39619" marB="39619" anchor="ctr"/>
                </a:tc>
              </a:tr>
              <a:tr h="381886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</a:t>
                      </a:r>
                      <a:endParaRPr lang="en-US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19" marR="39619" marT="39619" marB="39619"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自动缩放</a:t>
                      </a:r>
                      <a:endParaRPr lang="zh-CN" altLang="en-US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19" marR="39619" marT="39619" marB="39619" anchor="ctr"/>
                </a:tc>
              </a:tr>
              <a:tr h="381886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</a:t>
                      </a:r>
                      <a:endParaRPr lang="en-US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19" marR="39619" marT="39619" marB="39619"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坐标轴的取值菩根据范围进行缩放</a:t>
                      </a:r>
                      <a:endParaRPr lang="zh-CN" altLang="en-US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19" marR="39619" marT="39619" marB="39619" anchor="ctr"/>
                </a:tc>
              </a:tr>
              <a:tr h="684978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square</a:t>
                      </a:r>
                      <a:endParaRPr lang="en-US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19" marR="39619" marT="39619" marB="39619"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方形图，类似于</a:t>
                      </a:r>
                      <a:r>
                        <a:rPr lang="en-US" altLang="zh-CN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’scaled’, </a:t>
                      </a:r>
                      <a:r>
                        <a:rPr lang="zh-CN" alt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但强制要求</a:t>
                      </a:r>
                      <a:r>
                        <a:rPr lang="en-US" altLang="zh-CN" sz="2000" b="1" dirty="0" err="1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xmax-xmin</a:t>
                      </a:r>
                      <a:r>
                        <a:rPr lang="en-US" altLang="zh-CN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zh-CN" sz="2000" b="1" dirty="0" err="1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ymax-ymin</a:t>
                      </a:r>
                      <a:endParaRPr lang="zh-CN" altLang="en-US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19" marR="39619" marT="39619" marB="39619" anchor="ctr"/>
                </a:tc>
              </a:tr>
              <a:tr h="381886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Scatter</a:t>
                      </a:r>
                    </a:p>
                  </a:txBody>
                  <a:tcPr marL="39619" marR="39619" marT="39619" marB="39619"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绘制</a:t>
                      </a:r>
                      <a:r>
                        <a:rPr lang="en-US" altLang="zh-CN" sz="20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CN" altLang="en-US" sz="20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与</a:t>
                      </a:r>
                      <a:r>
                        <a:rPr lang="en-US" altLang="zh-CN" sz="20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zh-CN" altLang="en-US" sz="20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的散点图</a:t>
                      </a:r>
                    </a:p>
                  </a:txBody>
                  <a:tcPr marL="39619" marR="39619" marT="39619" marB="39619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565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639616" y="785021"/>
            <a:ext cx="522058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xlim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</a:p>
        </p:txBody>
      </p:sp>
      <p:sp>
        <p:nvSpPr>
          <p:cNvPr id="6" name="矩形 5"/>
          <p:cNvSpPr/>
          <p:nvPr/>
        </p:nvSpPr>
        <p:spPr>
          <a:xfrm>
            <a:off x="3176230" y="1418000"/>
            <a:ext cx="763629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xlim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函数用于设置或者返回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轴的取值区间。</a:t>
            </a: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xlim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函数可以通过传递参数，设置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轴的取值区间；也可以直接调用函数，返回当前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轴的取值区间。</a:t>
            </a:r>
          </a:p>
        </p:txBody>
      </p:sp>
      <p:sp>
        <p:nvSpPr>
          <p:cNvPr id="7" name="矩形 6"/>
          <p:cNvSpPr/>
          <p:nvPr/>
        </p:nvSpPr>
        <p:spPr>
          <a:xfrm>
            <a:off x="3860174" y="2912283"/>
            <a:ext cx="670032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xmin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xmax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xlim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#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获取当前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轴的取值区间；</a:t>
            </a:r>
            <a:endParaRPr lang="en-US" altLang="zh-CN" sz="24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xlim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xmin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xmax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#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设置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轴的取值区间</a:t>
            </a:r>
          </a:p>
        </p:txBody>
      </p:sp>
      <p:sp>
        <p:nvSpPr>
          <p:cNvPr id="10" name="矩形 9"/>
          <p:cNvSpPr/>
          <p:nvPr/>
        </p:nvSpPr>
        <p:spPr>
          <a:xfrm>
            <a:off x="2639616" y="3982989"/>
            <a:ext cx="522058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ylim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函数。</a:t>
            </a:r>
          </a:p>
        </p:txBody>
      </p:sp>
      <p:sp>
        <p:nvSpPr>
          <p:cNvPr id="11" name="矩形 10"/>
          <p:cNvSpPr/>
          <p:nvPr/>
        </p:nvSpPr>
        <p:spPr>
          <a:xfrm>
            <a:off x="3176230" y="4615969"/>
            <a:ext cx="76362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ylim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函数用于设置或者返回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轴的取值区间。使用方法同</a:t>
            </a: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xlim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函数。</a:t>
            </a:r>
          </a:p>
        </p:txBody>
      </p:sp>
      <p:sp>
        <p:nvSpPr>
          <p:cNvPr id="8" name="AutoShape 11"/>
          <p:cNvSpPr>
            <a:spLocks noChangeArrowheads="1"/>
          </p:cNvSpPr>
          <p:nvPr/>
        </p:nvSpPr>
        <p:spPr bwMode="gray">
          <a:xfrm>
            <a:off x="2850430" y="188640"/>
            <a:ext cx="7710066" cy="491844"/>
          </a:xfrm>
          <a:prstGeom prst="roundRect">
            <a:avLst>
              <a:gd name="adj" fmla="val 27696"/>
            </a:avLst>
          </a:prstGeom>
          <a:solidFill>
            <a:srgbClr val="FFCCFF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1"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§6.3 </a:t>
            </a:r>
            <a:r>
              <a:rPr lang="en-US" altLang="zh-CN" sz="28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pyplot</a:t>
            </a:r>
            <a:r>
              <a:rPr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模块中坐标轴及标签等属性设置</a:t>
            </a:r>
          </a:p>
        </p:txBody>
      </p:sp>
    </p:spTree>
    <p:extLst>
      <p:ext uri="{BB962C8B-B14F-4D97-AF65-F5344CB8AC3E}">
        <p14:creationId xmlns:p14="http://schemas.microsoft.com/office/powerpoint/2010/main" val="58819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639616" y="785021"/>
            <a:ext cx="392443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(4) </a:t>
            </a: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xticks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函数。</a:t>
            </a:r>
          </a:p>
        </p:txBody>
      </p:sp>
      <p:sp>
        <p:nvSpPr>
          <p:cNvPr id="6" name="矩形 5"/>
          <p:cNvSpPr/>
          <p:nvPr/>
        </p:nvSpPr>
        <p:spPr>
          <a:xfrm>
            <a:off x="3503712" y="1268761"/>
            <a:ext cx="738082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xticks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函数用于设置或者返回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轴的刻度值或标签。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xticks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函数可以通过传递参数，设置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轴的刻度值；也可以直接调用函数，返回当前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轴的刻度值。</a:t>
            </a:r>
          </a:p>
        </p:txBody>
      </p:sp>
      <p:sp>
        <p:nvSpPr>
          <p:cNvPr id="7" name="矩形 6"/>
          <p:cNvSpPr/>
          <p:nvPr/>
        </p:nvSpPr>
        <p:spPr>
          <a:xfrm>
            <a:off x="4007768" y="2495325"/>
            <a:ext cx="702078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x_ticks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label =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xticks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 #</a:t>
            </a:r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获取当前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轴的刻度值和刻度标签；</a:t>
            </a:r>
            <a:endParaRPr lang="en-US" altLang="zh-CN" sz="20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xticks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(ticks, [labels]) #</a:t>
            </a:r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设置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轴的刻度值和刻度标签</a:t>
            </a:r>
          </a:p>
        </p:txBody>
      </p:sp>
      <p:sp>
        <p:nvSpPr>
          <p:cNvPr id="10" name="矩形 9"/>
          <p:cNvSpPr/>
          <p:nvPr/>
        </p:nvSpPr>
        <p:spPr>
          <a:xfrm>
            <a:off x="2639616" y="3392996"/>
            <a:ext cx="392443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(5) </a:t>
            </a: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ytick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函数。</a:t>
            </a:r>
          </a:p>
        </p:txBody>
      </p:sp>
      <p:sp>
        <p:nvSpPr>
          <p:cNvPr id="11" name="矩形 10"/>
          <p:cNvSpPr/>
          <p:nvPr/>
        </p:nvSpPr>
        <p:spPr>
          <a:xfrm>
            <a:off x="3503712" y="3991135"/>
            <a:ext cx="72008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ytick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函数用于设置或者返回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轴的刻度值和刻度标签。使用方法同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xtick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函数。</a:t>
            </a:r>
          </a:p>
        </p:txBody>
      </p:sp>
      <p:sp>
        <p:nvSpPr>
          <p:cNvPr id="8" name="AutoShape 11"/>
          <p:cNvSpPr>
            <a:spLocks noChangeArrowheads="1"/>
          </p:cNvSpPr>
          <p:nvPr/>
        </p:nvSpPr>
        <p:spPr bwMode="gray">
          <a:xfrm>
            <a:off x="2850430" y="188640"/>
            <a:ext cx="7710066" cy="491844"/>
          </a:xfrm>
          <a:prstGeom prst="roundRect">
            <a:avLst>
              <a:gd name="adj" fmla="val 27696"/>
            </a:avLst>
          </a:prstGeom>
          <a:solidFill>
            <a:srgbClr val="FFCCFF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1"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§6.3 </a:t>
            </a:r>
            <a:r>
              <a:rPr lang="en-US" altLang="zh-CN" sz="28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pyplot</a:t>
            </a:r>
            <a:r>
              <a:rPr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模块中坐标轴及标签等属性设置</a:t>
            </a:r>
          </a:p>
        </p:txBody>
      </p:sp>
    </p:spTree>
    <p:extLst>
      <p:ext uri="{BB962C8B-B14F-4D97-AF65-F5344CB8AC3E}">
        <p14:creationId xmlns:p14="http://schemas.microsoft.com/office/powerpoint/2010/main" val="30371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639616" y="785021"/>
            <a:ext cx="831692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(6) </a:t>
            </a: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xlabel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函数。</a:t>
            </a:r>
          </a:p>
        </p:txBody>
      </p:sp>
      <p:sp>
        <p:nvSpPr>
          <p:cNvPr id="6" name="矩形 5"/>
          <p:cNvSpPr/>
          <p:nvPr/>
        </p:nvSpPr>
        <p:spPr>
          <a:xfrm>
            <a:off x="2852194" y="1418001"/>
            <a:ext cx="80323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xlabel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函数用于设置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轴的标签。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xlabel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函数通过传递参数，设置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轴的标签及标签的属性。</a:t>
            </a:r>
          </a:p>
        </p:txBody>
      </p:sp>
      <p:sp>
        <p:nvSpPr>
          <p:cNvPr id="7" name="矩形 6"/>
          <p:cNvSpPr/>
          <p:nvPr/>
        </p:nvSpPr>
        <p:spPr>
          <a:xfrm>
            <a:off x="3341694" y="2456892"/>
            <a:ext cx="640871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xlabel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(label)  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轴的标签设置为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endParaRPr lang="zh-CN" alt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39616" y="3104964"/>
            <a:ext cx="831692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(7) </a:t>
            </a: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ylabel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函数。</a:t>
            </a:r>
          </a:p>
        </p:txBody>
      </p:sp>
      <p:sp>
        <p:nvSpPr>
          <p:cNvPr id="11" name="矩形 10"/>
          <p:cNvSpPr/>
          <p:nvPr/>
        </p:nvSpPr>
        <p:spPr>
          <a:xfrm>
            <a:off x="2852194" y="3717033"/>
            <a:ext cx="81403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ylabel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函数用于设置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轴的标签。其使用方法同</a:t>
            </a: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ylabel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函数。</a:t>
            </a:r>
          </a:p>
        </p:txBody>
      </p:sp>
      <p:sp>
        <p:nvSpPr>
          <p:cNvPr id="8" name="矩形 7"/>
          <p:cNvSpPr/>
          <p:nvPr/>
        </p:nvSpPr>
        <p:spPr>
          <a:xfrm>
            <a:off x="2633130" y="4753597"/>
            <a:ext cx="831692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(8) legend()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函数。</a:t>
            </a:r>
          </a:p>
        </p:txBody>
      </p:sp>
      <p:sp>
        <p:nvSpPr>
          <p:cNvPr id="12" name="矩形 11"/>
          <p:cNvSpPr/>
          <p:nvPr/>
        </p:nvSpPr>
        <p:spPr>
          <a:xfrm>
            <a:off x="2845708" y="5365665"/>
            <a:ext cx="814035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legend()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函数通过传递函数，设置当前绘图区的图例。</a:t>
            </a:r>
          </a:p>
        </p:txBody>
      </p:sp>
      <p:sp>
        <p:nvSpPr>
          <p:cNvPr id="14" name="矩形 13"/>
          <p:cNvSpPr/>
          <p:nvPr/>
        </p:nvSpPr>
        <p:spPr>
          <a:xfrm>
            <a:off x="3215680" y="5841549"/>
            <a:ext cx="788487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legend(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图例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1[</a:t>
            </a:r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，图例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，图例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3]]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1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zh-CN" altLang="en-US" sz="1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在绘图区适当的位置显示一个或若干个图例。</a:t>
            </a:r>
          </a:p>
        </p:txBody>
      </p:sp>
      <p:sp>
        <p:nvSpPr>
          <p:cNvPr id="15" name="AutoShape 11"/>
          <p:cNvSpPr>
            <a:spLocks noChangeArrowheads="1"/>
          </p:cNvSpPr>
          <p:nvPr/>
        </p:nvSpPr>
        <p:spPr bwMode="gray">
          <a:xfrm>
            <a:off x="2850430" y="188640"/>
            <a:ext cx="7710066" cy="491844"/>
          </a:xfrm>
          <a:prstGeom prst="roundRect">
            <a:avLst>
              <a:gd name="adj" fmla="val 27696"/>
            </a:avLst>
          </a:prstGeom>
          <a:solidFill>
            <a:srgbClr val="FFCCFF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1"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§6.3 </a:t>
            </a:r>
            <a:r>
              <a:rPr lang="en-US" altLang="zh-CN" sz="28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pyplot</a:t>
            </a:r>
            <a:r>
              <a:rPr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模块中坐标轴及标签等属性设置</a:t>
            </a:r>
          </a:p>
        </p:txBody>
      </p:sp>
    </p:spTree>
    <p:extLst>
      <p:ext uri="{BB962C8B-B14F-4D97-AF65-F5344CB8AC3E}">
        <p14:creationId xmlns:p14="http://schemas.microsoft.com/office/powerpoint/2010/main" val="150026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639616" y="785021"/>
            <a:ext cx="831692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(9) text()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函数。</a:t>
            </a:r>
          </a:p>
        </p:txBody>
      </p:sp>
      <p:sp>
        <p:nvSpPr>
          <p:cNvPr id="6" name="矩形 5"/>
          <p:cNvSpPr/>
          <p:nvPr/>
        </p:nvSpPr>
        <p:spPr>
          <a:xfrm>
            <a:off x="2852194" y="1418001"/>
            <a:ext cx="80323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text()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函数通过传递参数可以在指定的坐标位置显示相应的文本。</a:t>
            </a:r>
          </a:p>
        </p:txBody>
      </p:sp>
      <p:sp>
        <p:nvSpPr>
          <p:cNvPr id="7" name="矩形 6"/>
          <p:cNvSpPr/>
          <p:nvPr/>
        </p:nvSpPr>
        <p:spPr>
          <a:xfrm>
            <a:off x="3341694" y="2384884"/>
            <a:ext cx="640871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(</a:t>
            </a: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x,y,s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在坐标系的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坐标点，显示文本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39616" y="3104964"/>
            <a:ext cx="831692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(10) title()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函数。</a:t>
            </a:r>
          </a:p>
        </p:txBody>
      </p:sp>
      <p:sp>
        <p:nvSpPr>
          <p:cNvPr id="11" name="矩形 10"/>
          <p:cNvSpPr/>
          <p:nvPr/>
        </p:nvSpPr>
        <p:spPr>
          <a:xfrm>
            <a:off x="2852194" y="3717032"/>
            <a:ext cx="81403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title()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函数通过传递参数设置当前绘图区的标题及显示的位置，位置参数可以是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，默认参数是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4" name="矩形 13"/>
          <p:cNvSpPr/>
          <p:nvPr/>
        </p:nvSpPr>
        <p:spPr>
          <a:xfrm>
            <a:off x="3215680" y="5265204"/>
            <a:ext cx="788487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title(s, </a:t>
            </a: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=‘center’)  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为绘图区添加标题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，默认居中显示。</a:t>
            </a:r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gray">
          <a:xfrm>
            <a:off x="2850430" y="188640"/>
            <a:ext cx="7710066" cy="491844"/>
          </a:xfrm>
          <a:prstGeom prst="roundRect">
            <a:avLst>
              <a:gd name="adj" fmla="val 27696"/>
            </a:avLst>
          </a:prstGeom>
          <a:solidFill>
            <a:srgbClr val="FFCCFF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1"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§6.3 </a:t>
            </a:r>
            <a:r>
              <a:rPr lang="en-US" altLang="zh-CN" sz="28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pyplot</a:t>
            </a:r>
            <a:r>
              <a:rPr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模块中坐标轴及标签等属性设置</a:t>
            </a:r>
          </a:p>
        </p:txBody>
      </p:sp>
    </p:spTree>
    <p:extLst>
      <p:ext uri="{BB962C8B-B14F-4D97-AF65-F5344CB8AC3E}">
        <p14:creationId xmlns:p14="http://schemas.microsoft.com/office/powerpoint/2010/main" val="260264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2891644" y="1358594"/>
            <a:ext cx="5940660" cy="571008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5000"/>
              </a:lnSpc>
            </a:pPr>
            <a:endParaRPr lang="zh-CN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32175" y="361953"/>
            <a:ext cx="5003800" cy="563563"/>
          </a:xfrm>
        </p:spPr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647728" y="1232756"/>
            <a:ext cx="7560840" cy="4032448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§6.1 </a:t>
            </a:r>
            <a:r>
              <a:rPr lang="en-US" altLang="zh-CN" sz="28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pyplot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模块的使用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§6.2 plot()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绘图函数的使用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§6.3 </a:t>
            </a:r>
            <a:r>
              <a:rPr lang="en-US" altLang="zh-CN" sz="28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pyplot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模块中坐标轴及标签等属性设置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§6.4 </a:t>
            </a:r>
            <a:r>
              <a:rPr lang="en-US" altLang="zh-CN" sz="28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pyplot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模块中的绘图函数示例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§6.5 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子图绘制</a:t>
            </a: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----subplot()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函数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§6.6 </a:t>
            </a:r>
            <a:r>
              <a:rPr lang="en-US" altLang="zh-CN" sz="28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matplotlib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库的中文显示问题</a:t>
            </a:r>
            <a:endParaRPr lang="en-US" altLang="zh-CN" sz="2800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gray">
          <a:xfrm>
            <a:off x="3616934" y="188640"/>
            <a:ext cx="6187478" cy="491844"/>
          </a:xfrm>
          <a:prstGeom prst="roundRect">
            <a:avLst>
              <a:gd name="adj" fmla="val 16076"/>
            </a:avLst>
          </a:prstGeom>
          <a:solidFill>
            <a:srgbClr val="CCFF66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1"/>
          <a:lstStyle/>
          <a:p>
            <a:pPr algn="ctr">
              <a:lnSpc>
                <a:spcPct val="115000"/>
              </a:lnSpc>
              <a:buNone/>
            </a:pPr>
            <a:r>
              <a:rPr lang="zh-CN" altLang="en-US" sz="2800" dirty="0"/>
              <a:t>第</a:t>
            </a:r>
            <a:r>
              <a:rPr lang="en-US" altLang="zh-CN" sz="2800" dirty="0"/>
              <a:t>6</a:t>
            </a:r>
            <a:r>
              <a:rPr lang="zh-CN" altLang="en-US" sz="2800" dirty="0"/>
              <a:t>课 科学计算基础：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matplotlib</a:t>
            </a:r>
            <a:endParaRPr lang="en-US" altLang="en-US" sz="2800" dirty="0">
              <a:latin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161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382670" y="1124744"/>
            <a:ext cx="3895502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=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plt.figure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figsize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=(3, 3))</a:t>
            </a:r>
          </a:p>
          <a:p>
            <a:pPr>
              <a:lnSpc>
                <a:spcPct val="125000"/>
              </a:lnSpc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plt.plot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(x, y, "r")</a:t>
            </a:r>
          </a:p>
          <a:p>
            <a:pPr>
              <a:lnSpc>
                <a:spcPct val="125000"/>
              </a:lnSpc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plt.ylim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(-1.2, 1.3)</a:t>
            </a:r>
          </a:p>
          <a:p>
            <a:pPr>
              <a:lnSpc>
                <a:spcPct val="125000"/>
              </a:lnSpc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plt.title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我是图标题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plt.xlabel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我是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轴标签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plt.ylabel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我是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轴标签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plt.text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np.pi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0.6, "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我是图文字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plt.legend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(labels=["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我是图例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"])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plt.grid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AutoShape 11"/>
          <p:cNvSpPr>
            <a:spLocks noChangeArrowheads="1"/>
          </p:cNvSpPr>
          <p:nvPr/>
        </p:nvSpPr>
        <p:spPr bwMode="gray">
          <a:xfrm>
            <a:off x="3652938" y="188640"/>
            <a:ext cx="5755430" cy="491844"/>
          </a:xfrm>
          <a:prstGeom prst="roundRect">
            <a:avLst>
              <a:gd name="adj" fmla="val 27696"/>
            </a:avLst>
          </a:prstGeom>
          <a:solidFill>
            <a:srgbClr val="CCFF66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1"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§6.1 </a:t>
            </a:r>
            <a:r>
              <a:rPr lang="en-US" altLang="zh-CN" sz="28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pyplot</a:t>
            </a:r>
            <a:r>
              <a:rPr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模块的使用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012" y="1135585"/>
            <a:ext cx="4716524" cy="4635204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26" name="矩形 25"/>
          <p:cNvSpPr/>
          <p:nvPr/>
        </p:nvSpPr>
        <p:spPr bwMode="auto">
          <a:xfrm>
            <a:off x="6187951" y="1135585"/>
            <a:ext cx="4732585" cy="4635204"/>
          </a:xfrm>
          <a:prstGeom prst="rect">
            <a:avLst/>
          </a:prstGeom>
          <a:noFill/>
          <a:ln w="762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6294234" y="1232756"/>
            <a:ext cx="4482286" cy="4428492"/>
          </a:xfrm>
          <a:prstGeom prst="rect">
            <a:avLst/>
          </a:prstGeom>
          <a:solidFill>
            <a:srgbClr val="99FF66">
              <a:alpha val="40000"/>
            </a:srgbClr>
          </a:solidFill>
          <a:ln w="9525" cap="flat" cmpd="sng" algn="ctr">
            <a:solidFill>
              <a:srgbClr val="66FF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983432" y="1150664"/>
            <a:ext cx="1116124" cy="490347"/>
          </a:xfrm>
          <a:prstGeom prst="wedgeRoundRectCallout">
            <a:avLst>
              <a:gd name="adj1" fmla="val 78161"/>
              <a:gd name="adj2" fmla="val 1042"/>
              <a:gd name="adj3" fmla="val 16667"/>
            </a:avLst>
          </a:prstGeom>
          <a:solidFill>
            <a:srgbClr val="FFFF00"/>
          </a:solidFill>
          <a:ln w="3810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</a:t>
            </a:r>
            <a:endParaRPr lang="zh-CN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圆角矩形标注 26"/>
          <p:cNvSpPr/>
          <p:nvPr/>
        </p:nvSpPr>
        <p:spPr>
          <a:xfrm>
            <a:off x="979278" y="1940139"/>
            <a:ext cx="1116124" cy="490347"/>
          </a:xfrm>
          <a:prstGeom prst="wedgeRoundRectCallout">
            <a:avLst>
              <a:gd name="adj1" fmla="val 78161"/>
              <a:gd name="adj2" fmla="val 1042"/>
              <a:gd name="adj3" fmla="val 16667"/>
            </a:avLst>
          </a:prstGeom>
          <a:solidFill>
            <a:srgbClr val="FFFF00"/>
          </a:solidFill>
          <a:ln w="3810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Axes</a:t>
            </a:r>
            <a:endParaRPr lang="zh-CN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圆角矩形标注 27"/>
          <p:cNvSpPr/>
          <p:nvPr/>
        </p:nvSpPr>
        <p:spPr>
          <a:xfrm>
            <a:off x="964458" y="2729614"/>
            <a:ext cx="1116124" cy="490347"/>
          </a:xfrm>
          <a:prstGeom prst="wedgeRoundRectCallout">
            <a:avLst>
              <a:gd name="adj1" fmla="val 78161"/>
              <a:gd name="adj2" fmla="val 1042"/>
              <a:gd name="adj3" fmla="val 16667"/>
            </a:avLst>
          </a:prstGeom>
          <a:solidFill>
            <a:srgbClr val="FFFF00"/>
          </a:solidFill>
          <a:ln w="3810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Axis</a:t>
            </a:r>
            <a:endParaRPr lang="zh-CN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圆角矩形标注 28"/>
          <p:cNvSpPr/>
          <p:nvPr/>
        </p:nvSpPr>
        <p:spPr>
          <a:xfrm>
            <a:off x="986932" y="4126786"/>
            <a:ext cx="1004613" cy="490347"/>
          </a:xfrm>
          <a:prstGeom prst="wedgeRoundRectCallout">
            <a:avLst>
              <a:gd name="adj1" fmla="val 70480"/>
              <a:gd name="adj2" fmla="val 1042"/>
              <a:gd name="adj3" fmla="val 16667"/>
            </a:avLst>
          </a:prstGeom>
          <a:solidFill>
            <a:srgbClr val="FFFF00"/>
          </a:solidFill>
          <a:ln w="3810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Artist</a:t>
            </a:r>
            <a:endParaRPr lang="zh-CN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左大括号 29"/>
          <p:cNvSpPr/>
          <p:nvPr/>
        </p:nvSpPr>
        <p:spPr bwMode="auto">
          <a:xfrm>
            <a:off x="2236504" y="3717032"/>
            <a:ext cx="223093" cy="2304256"/>
          </a:xfrm>
          <a:prstGeom prst="leftBrace">
            <a:avLst>
              <a:gd name="adj1" fmla="val 45926"/>
              <a:gd name="adj2" fmla="val 28505"/>
            </a:avLst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204012" y="5805608"/>
            <a:ext cx="389550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s-E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np.linspace(0, 10, 100)</a:t>
            </a:r>
          </a:p>
          <a:p>
            <a:pPr>
              <a:lnSpc>
                <a:spcPct val="125000"/>
              </a:lnSpc>
            </a:pPr>
            <a:r>
              <a:rPr lang="es-E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np.sin(x)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6853597" y="1556792"/>
            <a:ext cx="753058" cy="3528392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txBody>
          <a:bodyPr vert="eaVert" wrap="square" rtlCol="0" anchor="ctr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Axis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7230126" y="4749996"/>
            <a:ext cx="3546394" cy="623221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txBody>
          <a:bodyPr vert="horz" wrap="square" rtlCol="0" anchor="ctr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Axis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左大括号 7"/>
          <p:cNvSpPr/>
          <p:nvPr/>
        </p:nvSpPr>
        <p:spPr bwMode="auto">
          <a:xfrm rot="16200000">
            <a:off x="8802947" y="3500228"/>
            <a:ext cx="384071" cy="3563076"/>
          </a:xfrm>
          <a:prstGeom prst="leftBrace">
            <a:avLst>
              <a:gd name="adj1" fmla="val 18508"/>
              <a:gd name="adj2" fmla="val 50000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475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5" grpId="0" animBg="1"/>
      <p:bldP spid="25" grpId="1" animBg="1"/>
      <p:bldP spid="6" grpId="0" animBg="1"/>
      <p:bldP spid="27" grpId="0" animBg="1"/>
      <p:bldP spid="28" grpId="0" animBg="1"/>
      <p:bldP spid="29" grpId="0" animBg="1"/>
      <p:bldP spid="7" grpId="0" animBg="1"/>
      <p:bldP spid="33" grpId="0" animBg="1"/>
      <p:bldP spid="8" grpId="0" animBg="1"/>
      <p:bldP spid="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3652938" y="188640"/>
            <a:ext cx="5755430" cy="491844"/>
          </a:xfrm>
          <a:prstGeom prst="roundRect">
            <a:avLst>
              <a:gd name="adj" fmla="val 27696"/>
            </a:avLst>
          </a:prstGeom>
          <a:solidFill>
            <a:srgbClr val="CCFF66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1"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§6.1 </a:t>
            </a:r>
            <a:r>
              <a:rPr lang="en-US" altLang="zh-CN" sz="28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pyplot</a:t>
            </a:r>
            <a:r>
              <a:rPr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模块的使用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88717" y="836714"/>
            <a:ext cx="28232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图形组成</a:t>
            </a:r>
          </a:p>
        </p:txBody>
      </p:sp>
      <p:pic>
        <p:nvPicPr>
          <p:cNvPr id="21506" name="Picture 2" descr="Matplotlib图像组成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180" y="1088742"/>
            <a:ext cx="327660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2588716" y="1312933"/>
            <a:ext cx="50931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指整个图形，可以把它理解成一张画布，它包括了所有的元素，比如标题、轴线等；</a:t>
            </a:r>
          </a:p>
        </p:txBody>
      </p:sp>
      <p:sp>
        <p:nvSpPr>
          <p:cNvPr id="7" name="矩形 6"/>
          <p:cNvSpPr/>
          <p:nvPr/>
        </p:nvSpPr>
        <p:spPr>
          <a:xfrm>
            <a:off x="2588714" y="5193198"/>
            <a:ext cx="82238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Artist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在画布上看到的所有元素都属于 </a:t>
            </a: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Artist 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对象，比如文本对象（</a:t>
            </a: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xlabel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ylabel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）、</a:t>
            </a: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Line2D 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对象（用于绘制</a:t>
            </a: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2D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图像）等。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8004212" y="1448780"/>
            <a:ext cx="2808312" cy="2916324"/>
          </a:xfrm>
          <a:prstGeom prst="rect">
            <a:avLst/>
          </a:prstGeom>
          <a:solidFill>
            <a:srgbClr val="99FF66">
              <a:alpha val="40000"/>
            </a:srgbClr>
          </a:solidFill>
          <a:ln w="9525" cap="flat" cmpd="sng" algn="ctr">
            <a:solidFill>
              <a:srgbClr val="66FF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7844460" y="1232756"/>
            <a:ext cx="3148320" cy="3237360"/>
          </a:xfrm>
          <a:prstGeom prst="rect">
            <a:avLst/>
          </a:prstGeom>
          <a:noFill/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88716" y="2672917"/>
            <a:ext cx="50931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Axes: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绘制 </a:t>
            </a: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2D 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图像的实际区域</a:t>
            </a: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也称为轴域区，或者绘图区；</a:t>
            </a:r>
          </a:p>
        </p:txBody>
      </p:sp>
      <p:sp>
        <p:nvSpPr>
          <p:cNvPr id="12" name="矩形 11"/>
          <p:cNvSpPr/>
          <p:nvPr/>
        </p:nvSpPr>
        <p:spPr>
          <a:xfrm>
            <a:off x="2571008" y="3507605"/>
            <a:ext cx="509319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Axis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指坐标系中的垂直轴与水平轴，包含轴的长度大小（图中轴长为 </a:t>
            </a: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）、轴标签（指 </a:t>
            </a: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轴，</a:t>
            </a: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轴）和刻度标签；</a:t>
            </a:r>
          </a:p>
        </p:txBody>
      </p:sp>
    </p:spTree>
    <p:extLst>
      <p:ext uri="{BB962C8B-B14F-4D97-AF65-F5344CB8AC3E}">
        <p14:creationId xmlns:p14="http://schemas.microsoft.com/office/powerpoint/2010/main" val="209138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2891644" y="1993896"/>
            <a:ext cx="5940660" cy="571008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5000"/>
              </a:lnSpc>
            </a:pPr>
            <a:endParaRPr lang="zh-CN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32175" y="361953"/>
            <a:ext cx="5003800" cy="563563"/>
          </a:xfrm>
        </p:spPr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647728" y="1232756"/>
            <a:ext cx="7560840" cy="4032448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§6.1 </a:t>
            </a:r>
            <a:r>
              <a:rPr lang="en-US" altLang="zh-CN" sz="28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pyplot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模块的使用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§6.2 plot()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绘图函数的使用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§6.3 </a:t>
            </a:r>
            <a:r>
              <a:rPr lang="en-US" altLang="zh-CN" sz="28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pyplot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模块中坐标轴及标签等属性设置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§6.4 </a:t>
            </a:r>
            <a:r>
              <a:rPr lang="en-US" altLang="zh-CN" sz="28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pyplot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模块中的绘图函数示例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§6.5 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子图绘制</a:t>
            </a: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----subplot()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函数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§6.6 </a:t>
            </a:r>
            <a:r>
              <a:rPr lang="en-US" altLang="zh-CN" sz="28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matplotlib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库的中文显示问题</a:t>
            </a:r>
            <a:endParaRPr lang="en-US" altLang="zh-CN" sz="2800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gray">
          <a:xfrm>
            <a:off x="3616934" y="188640"/>
            <a:ext cx="6187478" cy="491844"/>
          </a:xfrm>
          <a:prstGeom prst="roundRect">
            <a:avLst>
              <a:gd name="adj" fmla="val 16076"/>
            </a:avLst>
          </a:prstGeom>
          <a:solidFill>
            <a:srgbClr val="CCFF66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1"/>
          <a:lstStyle/>
          <a:p>
            <a:pPr algn="ctr">
              <a:lnSpc>
                <a:spcPct val="115000"/>
              </a:lnSpc>
              <a:buNone/>
            </a:pPr>
            <a:r>
              <a:rPr lang="zh-CN" altLang="en-US" sz="2800" dirty="0"/>
              <a:t>第</a:t>
            </a:r>
            <a:r>
              <a:rPr lang="en-US" altLang="zh-CN" sz="2800" dirty="0"/>
              <a:t>6</a:t>
            </a:r>
            <a:r>
              <a:rPr lang="zh-CN" altLang="en-US" sz="2800" dirty="0"/>
              <a:t>课 科学计算基础：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matplotlib</a:t>
            </a:r>
            <a:endParaRPr lang="en-US" altLang="en-US" sz="2800" dirty="0">
              <a:latin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618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3652938" y="188640"/>
            <a:ext cx="5755430" cy="491844"/>
          </a:xfrm>
          <a:prstGeom prst="roundRect">
            <a:avLst>
              <a:gd name="adj" fmla="val 27696"/>
            </a:avLst>
          </a:prstGeom>
          <a:solidFill>
            <a:srgbClr val="FFFF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1"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§6.2 plot()</a:t>
            </a:r>
            <a:r>
              <a:rPr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绘图函数的使用</a:t>
            </a:r>
          </a:p>
        </p:txBody>
      </p:sp>
      <p:sp>
        <p:nvSpPr>
          <p:cNvPr id="2" name="矩形 1"/>
          <p:cNvSpPr/>
          <p:nvPr/>
        </p:nvSpPr>
        <p:spPr>
          <a:xfrm>
            <a:off x="2588716" y="836714"/>
            <a:ext cx="90781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plot()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pyplot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模块中最基本的一个绘图函数，其语法格式如下：</a:t>
            </a:r>
          </a:p>
        </p:txBody>
      </p:sp>
      <p:sp>
        <p:nvSpPr>
          <p:cNvPr id="3" name="矩形 2"/>
          <p:cNvSpPr/>
          <p:nvPr/>
        </p:nvSpPr>
        <p:spPr>
          <a:xfrm>
            <a:off x="2588716" y="1455168"/>
            <a:ext cx="30752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plot(x, y, s, linewidth)</a:t>
            </a:r>
            <a:endParaRPr lang="zh-CN" altLang="en-US" sz="2400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16806" y="2312876"/>
            <a:ext cx="728770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参数说明如下：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x: 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横坐标的取值范围，可选；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y: 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对应的纵坐标的取值范围；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s:  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控制线型的格式字符串，可选，省略时，绘制的线型采用默认格式；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linewidth: 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线的宽度。</a:t>
            </a:r>
          </a:p>
        </p:txBody>
      </p:sp>
    </p:spTree>
    <p:extLst>
      <p:ext uri="{BB962C8B-B14F-4D97-AF65-F5344CB8AC3E}">
        <p14:creationId xmlns:p14="http://schemas.microsoft.com/office/powerpoint/2010/main" val="300992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mple-2">
  <a:themeElements>
    <a:clrScheme name="sample-2 1">
      <a:dk1>
        <a:srgbClr val="000066"/>
      </a:dk1>
      <a:lt1>
        <a:srgbClr val="FFFFFF"/>
      </a:lt1>
      <a:dk2>
        <a:srgbClr val="58A252"/>
      </a:dk2>
      <a:lt2>
        <a:srgbClr val="B2B2B2"/>
      </a:lt2>
      <a:accent1>
        <a:srgbClr val="33CCCC"/>
      </a:accent1>
      <a:accent2>
        <a:srgbClr val="0099CC"/>
      </a:accent2>
      <a:accent3>
        <a:srgbClr val="FFFFFF"/>
      </a:accent3>
      <a:accent4>
        <a:srgbClr val="000056"/>
      </a:accent4>
      <a:accent5>
        <a:srgbClr val="ADE2E2"/>
      </a:accent5>
      <a:accent6>
        <a:srgbClr val="008AB9"/>
      </a:accent6>
      <a:hlink>
        <a:srgbClr val="6A9EB0"/>
      </a:hlink>
      <a:folHlink>
        <a:srgbClr val="6666FF"/>
      </a:folHlink>
    </a:clrScheme>
    <a:fontScheme name="sample-2">
      <a:majorFont>
        <a:latin typeface="Arial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  <a:ln w="38100">
          <a:solidFill>
            <a:schemeClr val="accent1"/>
          </a:solidFill>
        </a:ln>
      </a:spPr>
      <a:bodyPr wrap="square">
        <a:spAutoFit/>
      </a:bodyPr>
      <a:lstStyle>
        <a:defPPr>
          <a:lnSpc>
            <a:spcPct val="114000"/>
          </a:lnSpc>
          <a:defRPr sz="2000" dirty="0">
            <a:solidFill>
              <a:srgbClr val="000000"/>
            </a:solidFill>
            <a:latin typeface="Consolas" panose="020B0609020204030204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sample-2 1">
        <a:dk1>
          <a:srgbClr val="000066"/>
        </a:dk1>
        <a:lt1>
          <a:srgbClr val="FFFFFF"/>
        </a:lt1>
        <a:dk2>
          <a:srgbClr val="58A252"/>
        </a:dk2>
        <a:lt2>
          <a:srgbClr val="B2B2B2"/>
        </a:lt2>
        <a:accent1>
          <a:srgbClr val="33CCCC"/>
        </a:accent1>
        <a:accent2>
          <a:srgbClr val="0099CC"/>
        </a:accent2>
        <a:accent3>
          <a:srgbClr val="FFFFFF"/>
        </a:accent3>
        <a:accent4>
          <a:srgbClr val="000056"/>
        </a:accent4>
        <a:accent5>
          <a:srgbClr val="ADE2E2"/>
        </a:accent5>
        <a:accent6>
          <a:srgbClr val="008AB9"/>
        </a:accent6>
        <a:hlink>
          <a:srgbClr val="6A9EB0"/>
        </a:hlink>
        <a:folHlink>
          <a:srgbClr val="66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2 2">
        <a:dk1>
          <a:srgbClr val="000066"/>
        </a:dk1>
        <a:lt1>
          <a:srgbClr val="FFFFFF"/>
        </a:lt1>
        <a:dk2>
          <a:srgbClr val="415CB3"/>
        </a:dk2>
        <a:lt2>
          <a:srgbClr val="B2B2B2"/>
        </a:lt2>
        <a:accent1>
          <a:srgbClr val="55AEEB"/>
        </a:accent1>
        <a:accent2>
          <a:srgbClr val="FF9933"/>
        </a:accent2>
        <a:accent3>
          <a:srgbClr val="FFFFFF"/>
        </a:accent3>
        <a:accent4>
          <a:srgbClr val="000056"/>
        </a:accent4>
        <a:accent5>
          <a:srgbClr val="B4D3F3"/>
        </a:accent5>
        <a:accent6>
          <a:srgbClr val="E78A2D"/>
        </a:accent6>
        <a:hlink>
          <a:srgbClr val="4D7AB5"/>
        </a:hlink>
        <a:folHlink>
          <a:srgbClr val="9964A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2 3">
        <a:dk1>
          <a:srgbClr val="000066"/>
        </a:dk1>
        <a:lt1>
          <a:srgbClr val="FFFFFF"/>
        </a:lt1>
        <a:dk2>
          <a:srgbClr val="58A252"/>
        </a:dk2>
        <a:lt2>
          <a:srgbClr val="B2B2B2"/>
        </a:lt2>
        <a:accent1>
          <a:srgbClr val="0066FF"/>
        </a:accent1>
        <a:accent2>
          <a:srgbClr val="2C95A0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78791"/>
        </a:accent6>
        <a:hlink>
          <a:srgbClr val="35BBE5"/>
        </a:hlink>
        <a:folHlink>
          <a:srgbClr val="872EC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29744</TotalTime>
  <Words>4871</Words>
  <Application>Microsoft Office PowerPoint</Application>
  <PresentationFormat>宽屏</PresentationFormat>
  <Paragraphs>658</Paragraphs>
  <Slides>46</Slides>
  <Notes>43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66" baseType="lpstr">
      <vt:lpstr>-apple-system</vt:lpstr>
      <vt:lpstr>Arial Unicode MS</vt:lpstr>
      <vt:lpstr>Helvetica Neue</vt:lpstr>
      <vt:lpstr>Menlo</vt:lpstr>
      <vt:lpstr>SFMono-Regular</vt:lpstr>
      <vt:lpstr>黑体</vt:lpstr>
      <vt:lpstr>华文隶书</vt:lpstr>
      <vt:lpstr>华文新魏</vt:lpstr>
      <vt:lpstr>华文行楷</vt:lpstr>
      <vt:lpstr>华文中宋</vt:lpstr>
      <vt:lpstr>楷体_GB2312</vt:lpstr>
      <vt:lpstr>隶书</vt:lpstr>
      <vt:lpstr>宋体</vt:lpstr>
      <vt:lpstr>Arial</vt:lpstr>
      <vt:lpstr>Comic Sans MS</vt:lpstr>
      <vt:lpstr>Consolas</vt:lpstr>
      <vt:lpstr>Times New Roman</vt:lpstr>
      <vt:lpstr>Verdana</vt:lpstr>
      <vt:lpstr>Wingdings</vt:lpstr>
      <vt:lpstr>sample-2</vt:lpstr>
      <vt:lpstr>Python编程与科学计算</vt:lpstr>
      <vt:lpstr>PowerPoint 演示文稿</vt:lpstr>
      <vt:lpstr>PowerPoint 演示文稿</vt:lpstr>
      <vt:lpstr>PowerPoint 演示文稿</vt:lpstr>
      <vt:lpstr> </vt:lpstr>
      <vt:lpstr>PowerPoint 演示文稿</vt:lpstr>
      <vt:lpstr>PowerPoint 演示文稿</vt:lpstr>
      <vt:lpstr> </vt:lpstr>
      <vt:lpstr>PowerPoint 演示文稿</vt:lpstr>
      <vt:lpstr>PowerPoint 演示文稿</vt:lpstr>
      <vt:lpstr>PowerPoint 演示文稿</vt:lpstr>
      <vt:lpstr>PowerPoint 演示文稿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</vt:lpstr>
      <vt:lpstr>PowerPoint 演示文稿</vt:lpstr>
      <vt:lpstr>PowerPoint 演示文稿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</vt:lpstr>
      <vt:lpstr>PowerPoint 演示文稿</vt:lpstr>
      <vt:lpstr>PowerPoint 演示文稿</vt:lpstr>
      <vt:lpstr> </vt:lpstr>
      <vt:lpstr>PowerPoint 演示文稿</vt:lpstr>
      <vt:lpstr>PowerPoint 演示文稿</vt:lpstr>
      <vt:lpstr>PowerPoint 演示文稿</vt:lpstr>
      <vt:lpstr> 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Python编程与科学计算</dc:title>
  <cp:lastModifiedBy>Microsoft 帐户</cp:lastModifiedBy>
  <cp:revision>260</cp:revision>
  <dcterms:created xsi:type="dcterms:W3CDTF">2008-02-29T07:21:29Z</dcterms:created>
  <dcterms:modified xsi:type="dcterms:W3CDTF">2024-03-31T12:50:46Z</dcterms:modified>
</cp:coreProperties>
</file>