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86"/>
  </p:notesMasterIdLst>
  <p:handoutMasterIdLst>
    <p:handoutMasterId r:id="rId87"/>
  </p:handoutMasterIdLst>
  <p:sldIdLst>
    <p:sldId id="1229" r:id="rId2"/>
    <p:sldId id="1840" r:id="rId3"/>
    <p:sldId id="1727" r:id="rId4"/>
    <p:sldId id="1686" r:id="rId5"/>
    <p:sldId id="1536" r:id="rId6"/>
    <p:sldId id="1912" r:id="rId7"/>
    <p:sldId id="1849" r:id="rId8"/>
    <p:sldId id="1910" r:id="rId9"/>
    <p:sldId id="1872" r:id="rId10"/>
    <p:sldId id="1930" r:id="rId11"/>
    <p:sldId id="1691" r:id="rId12"/>
    <p:sldId id="1847" r:id="rId13"/>
    <p:sldId id="1693" r:id="rId14"/>
    <p:sldId id="1694" r:id="rId15"/>
    <p:sldId id="1913" r:id="rId16"/>
    <p:sldId id="1911" r:id="rId17"/>
    <p:sldId id="1873" r:id="rId18"/>
    <p:sldId id="1846" r:id="rId19"/>
    <p:sldId id="1918" r:id="rId20"/>
    <p:sldId id="1917" r:id="rId21"/>
    <p:sldId id="1926" r:id="rId22"/>
    <p:sldId id="1928" r:id="rId23"/>
    <p:sldId id="1763" r:id="rId24"/>
    <p:sldId id="1878" r:id="rId25"/>
    <p:sldId id="1929" r:id="rId26"/>
    <p:sldId id="1927" r:id="rId27"/>
    <p:sldId id="1704" r:id="rId28"/>
    <p:sldId id="1885" r:id="rId29"/>
    <p:sldId id="1933" r:id="rId30"/>
    <p:sldId id="1932" r:id="rId31"/>
    <p:sldId id="1934" r:id="rId32"/>
    <p:sldId id="1936" r:id="rId33"/>
    <p:sldId id="1938" r:id="rId34"/>
    <p:sldId id="1935" r:id="rId35"/>
    <p:sldId id="1937" r:id="rId36"/>
    <p:sldId id="1946" r:id="rId37"/>
    <p:sldId id="1939" r:id="rId38"/>
    <p:sldId id="1947" r:id="rId39"/>
    <p:sldId id="1940" r:id="rId40"/>
    <p:sldId id="1943" r:id="rId41"/>
    <p:sldId id="1944" r:id="rId42"/>
    <p:sldId id="1945" r:id="rId43"/>
    <p:sldId id="1942" r:id="rId44"/>
    <p:sldId id="1948" r:id="rId45"/>
    <p:sldId id="1951" r:id="rId46"/>
    <p:sldId id="1949" r:id="rId47"/>
    <p:sldId id="1950" r:id="rId48"/>
    <p:sldId id="1952" r:id="rId49"/>
    <p:sldId id="1953" r:id="rId50"/>
    <p:sldId id="1954" r:id="rId51"/>
    <p:sldId id="1955" r:id="rId52"/>
    <p:sldId id="1956" r:id="rId53"/>
    <p:sldId id="1957" r:id="rId54"/>
    <p:sldId id="1958" r:id="rId55"/>
    <p:sldId id="1959" r:id="rId56"/>
    <p:sldId id="1962" r:id="rId57"/>
    <p:sldId id="1963" r:id="rId58"/>
    <p:sldId id="1967" r:id="rId59"/>
    <p:sldId id="1968" r:id="rId60"/>
    <p:sldId id="1973" r:id="rId61"/>
    <p:sldId id="1964" r:id="rId62"/>
    <p:sldId id="1965" r:id="rId63"/>
    <p:sldId id="1969" r:id="rId64"/>
    <p:sldId id="1970" r:id="rId65"/>
    <p:sldId id="1971" r:id="rId66"/>
    <p:sldId id="1972" r:id="rId67"/>
    <p:sldId id="1976" r:id="rId68"/>
    <p:sldId id="1977" r:id="rId69"/>
    <p:sldId id="1914" r:id="rId70"/>
    <p:sldId id="1656" r:id="rId71"/>
    <p:sldId id="1732" r:id="rId72"/>
    <p:sldId id="1733" r:id="rId73"/>
    <p:sldId id="1736" r:id="rId74"/>
    <p:sldId id="1737" r:id="rId75"/>
    <p:sldId id="1738" r:id="rId76"/>
    <p:sldId id="1739" r:id="rId77"/>
    <p:sldId id="1740" r:id="rId78"/>
    <p:sldId id="1741" r:id="rId79"/>
    <p:sldId id="1742" r:id="rId80"/>
    <p:sldId id="1841" r:id="rId81"/>
    <p:sldId id="1839" r:id="rId82"/>
    <p:sldId id="1916" r:id="rId83"/>
    <p:sldId id="1924" r:id="rId84"/>
    <p:sldId id="1925" r:id="rId85"/>
  </p:sldIdLst>
  <p:sldSz cx="109807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CC0000"/>
    <a:srgbClr val="00CC00"/>
    <a:srgbClr val="00FF00"/>
    <a:srgbClr val="CCFF66"/>
    <a:srgbClr val="FFCCFF"/>
    <a:srgbClr val="0000FF"/>
    <a:srgbClr val="FF00FF"/>
    <a:srgbClr val="8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5" autoAdjust="0"/>
    <p:restoredTop sz="95298" autoAdjust="0"/>
  </p:normalViewPr>
  <p:slideViewPr>
    <p:cSldViewPr>
      <p:cViewPr varScale="1">
        <p:scale>
          <a:sx n="111" d="100"/>
          <a:sy n="111" d="100"/>
        </p:scale>
        <p:origin x="972" y="102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50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99742E1-9DB9-4115-8BAF-FA8431C54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4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685800"/>
            <a:ext cx="54895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8EEF6AA9-FAD4-4E41-8C0E-A87581722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4213" y="685800"/>
            <a:ext cx="54895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F6AA9-FAD4-4E41-8C0E-A87581722B7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81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32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78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08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1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Pandas教程 – 教程https://www.xyhtml5.com/13674.html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142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它也被称异构数据表。所谓异构，指的是表格中每列的数据类型可以不同，比如可以是字符串、整型或者浮点型等。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11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它也被称异构数据表。所谓异构，指的是表格中每列的数据类型可以不同，比如可以是字符串、整型或者浮点型等。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907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634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23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42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Pandas教程 – 教程https://www.xyhtml5.com/13674.html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464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5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779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https://www.xyhtml5.com/13650.html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https://www.xyhtml5.com/13646.html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660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https://www.xyhtml5.com/13650.html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64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821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19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491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559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676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2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522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734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075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74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560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35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397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2601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745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732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 smtClean="0"/>
              <a:t> Series </a:t>
            </a:r>
            <a:r>
              <a:rPr lang="zh-CN" altLang="en-US" sz="1200" dirty="0" smtClean="0"/>
              <a:t>类似表格中的一个列</a:t>
            </a:r>
            <a:r>
              <a:rPr lang="en-US" altLang="zh-CN" sz="1200" dirty="0" smtClean="0"/>
              <a:t>(column)</a:t>
            </a:r>
            <a:r>
              <a:rPr lang="zh-CN" altLang="en-US" sz="1200" dirty="0" smtClean="0"/>
              <a:t>，类似于一维数组，可以保存任何数据类型。由索引</a:t>
            </a:r>
            <a:r>
              <a:rPr lang="en-US" altLang="zh-CN" sz="1200" dirty="0" smtClean="0"/>
              <a:t>(index)</a:t>
            </a:r>
            <a:r>
              <a:rPr lang="zh-CN" altLang="en-US" sz="1200" dirty="0" smtClean="0"/>
              <a:t>和列组成。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7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8098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704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11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3715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0098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2168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6059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3225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477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2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Pandas教程 – 教程https://www.xyhtml5.com/13674.html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627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2394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7207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6126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047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203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4463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660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202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882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9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8297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5226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4286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65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040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4906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7616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7066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064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Pandas教程 – 教程https://www.xyhtml5.com/13674.html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4564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60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5838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0973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8406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742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7530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1600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436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44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7837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153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它也被称异构数据表。所谓异构，指的是表格中每列的数据类型可以不同，比如可以是字符串、整型或者浮点型等。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99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8297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它也被称异构数据表。所谓异构，指的是表格中每列的数据类型可以不同，比如可以是字符串、整型或者浮点型等。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9381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它也被称异构数据表。所谓异构，指的是表格中每列的数据类型可以不同，比如可以是字符串、整型或者浮点型等。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29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05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8784590" y="1219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8998107" y="3983038"/>
            <a:ext cx="1451091" cy="2189162"/>
            <a:chOff x="4704" y="1885"/>
            <a:chExt cx="843" cy="1379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" name="Line 39"/>
          <p:cNvSpPr>
            <a:spLocks noChangeShapeType="1"/>
          </p:cNvSpPr>
          <p:nvPr userDrawn="1"/>
        </p:nvSpPr>
        <p:spPr bwMode="auto">
          <a:xfrm>
            <a:off x="366025" y="3810000"/>
            <a:ext cx="988266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1649" y="1341441"/>
            <a:ext cx="9333628" cy="1470025"/>
          </a:xfrm>
        </p:spPr>
        <p:txBody>
          <a:bodyPr/>
          <a:lstStyle>
            <a:lvl1pPr>
              <a:defRPr sz="3200">
                <a:solidFill>
                  <a:srgbClr val="0087E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651" y="3429003"/>
            <a:ext cx="8511978" cy="1273175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2000"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09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8" descr="29641"/>
          <p:cNvSpPr txBox="1">
            <a:spLocks noChangeArrowheads="1"/>
          </p:cNvSpPr>
          <p:nvPr userDrawn="1"/>
        </p:nvSpPr>
        <p:spPr bwMode="gray">
          <a:xfrm>
            <a:off x="10246336" y="27856"/>
            <a:ext cx="692014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1AE0160-D6F6-4AF0-B8ED-DA574846F05A}" type="slidenum">
              <a:rPr lang="zh-CN" altLang="en-US" sz="1400" b="1">
                <a:ea typeface="宋体" panose="0201060003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1" name="AutoShape 54"/>
          <p:cNvSpPr>
            <a:spLocks noChangeArrowheads="1"/>
          </p:cNvSpPr>
          <p:nvPr userDrawn="1"/>
        </p:nvSpPr>
        <p:spPr bwMode="auto">
          <a:xfrm>
            <a:off x="1253237" y="836712"/>
            <a:ext cx="9122808" cy="5590322"/>
          </a:xfrm>
          <a:prstGeom prst="roundRect">
            <a:avLst>
              <a:gd name="adj" fmla="val 2810"/>
            </a:avLst>
          </a:prstGeom>
          <a:noFill/>
          <a:ln w="9525">
            <a:solidFill>
              <a:srgbClr val="E1FFE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3237" y="836712"/>
            <a:ext cx="9122808" cy="55903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23" name="Group 50"/>
          <p:cNvGrpSpPr>
            <a:grpSpLocks/>
          </p:cNvGrpSpPr>
          <p:nvPr userDrawn="1"/>
        </p:nvGrpSpPr>
        <p:grpSpPr bwMode="auto">
          <a:xfrm>
            <a:off x="85863" y="6495844"/>
            <a:ext cx="3934481" cy="45719"/>
            <a:chOff x="158" y="870"/>
            <a:chExt cx="5304" cy="65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398" y="870"/>
              <a:ext cx="4795" cy="6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660066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AutoShape 52"/>
            <p:cNvSpPr>
              <a:spLocks noChangeArrowheads="1"/>
            </p:cNvSpPr>
            <p:nvPr/>
          </p:nvSpPr>
          <p:spPr bwMode="auto">
            <a:xfrm flipH="1">
              <a:off x="158" y="870"/>
              <a:ext cx="269" cy="65"/>
            </a:xfrm>
            <a:prstGeom prst="flowChartDelay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6" name="AutoShape 53"/>
            <p:cNvSpPr>
              <a:spLocks noChangeArrowheads="1"/>
            </p:cNvSpPr>
            <p:nvPr userDrawn="1"/>
          </p:nvSpPr>
          <p:spPr bwMode="auto">
            <a:xfrm flipV="1">
              <a:off x="5193" y="870"/>
              <a:ext cx="269" cy="65"/>
            </a:xfrm>
            <a:prstGeom prst="flowChartDelay">
              <a:avLst/>
            </a:prstGeom>
            <a:solidFill>
              <a:srgbClr val="C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5863" y="6541606"/>
            <a:ext cx="402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计算机科学</a:t>
            </a:r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与通信工程学院 通信工程</a:t>
            </a:r>
            <a:r>
              <a:rPr lang="zh-CN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系 </a:t>
            </a:r>
            <a:r>
              <a:rPr lang="zh-CN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王洪金</a:t>
            </a:r>
            <a:endParaRPr lang="zh-CN" altLang="en-US" sz="1200" dirty="0">
              <a:solidFill>
                <a:schemeClr val="tx1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 userDrawn="1"/>
        </p:nvSpPr>
        <p:spPr bwMode="auto">
          <a:xfrm>
            <a:off x="0" y="133835"/>
            <a:ext cx="10980738" cy="594867"/>
          </a:xfrm>
          <a:prstGeom prst="rect">
            <a:avLst/>
          </a:prstGeom>
          <a:solidFill>
            <a:srgbClr val="66CCFF">
              <a:alpha val="42744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4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" y="8620"/>
            <a:ext cx="76511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2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1033"/>
          <p:cNvSpPr>
            <a:spLocks/>
          </p:cNvSpPr>
          <p:nvPr userDrawn="1"/>
        </p:nvSpPr>
        <p:spPr bwMode="auto">
          <a:xfrm>
            <a:off x="1" y="714356"/>
            <a:ext cx="2117987" cy="614364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rgbClr val="66CCFF">
                  <a:alpha val="51765"/>
                </a:srgbClr>
              </a:gs>
              <a:gs pos="80000">
                <a:srgbClr val="FFFF00">
                  <a:alpha val="23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1486" y="1808163"/>
            <a:ext cx="8430718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91468" y="873128"/>
            <a:ext cx="600890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55"/>
          <p:cNvSpPr>
            <a:spLocks noChangeArrowheads="1"/>
          </p:cNvSpPr>
          <p:nvPr userDrawn="1"/>
        </p:nvSpPr>
        <p:spPr bwMode="auto">
          <a:xfrm>
            <a:off x="0" y="6632575"/>
            <a:ext cx="10980738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1030" name="Arc 60"/>
          <p:cNvSpPr>
            <a:spLocks/>
          </p:cNvSpPr>
          <p:nvPr userDrawn="1"/>
        </p:nvSpPr>
        <p:spPr bwMode="ltGray">
          <a:xfrm>
            <a:off x="1908" y="6665916"/>
            <a:ext cx="10967393" cy="219075"/>
          </a:xfrm>
          <a:custGeom>
            <a:avLst/>
            <a:gdLst>
              <a:gd name="T0" fmla="*/ 2147483646 w 43200"/>
              <a:gd name="T1" fmla="*/ 218760351 h 21918"/>
              <a:gd name="T2" fmla="*/ 2147483646 w 43200"/>
              <a:gd name="T3" fmla="*/ 218760351 h 21918"/>
              <a:gd name="T4" fmla="*/ 2147483646 w 43200"/>
              <a:gd name="T5" fmla="*/ 215586892 h 219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18" fill="none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</a:path>
              <a:path w="43200" h="21918" stroke="0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  <a:lnTo>
                  <a:pt x="21600" y="21600"/>
                </a:lnTo>
                <a:lnTo>
                  <a:pt x="2" y="21917"/>
                </a:lnTo>
                <a:close/>
              </a:path>
            </a:pathLst>
          </a:custGeom>
          <a:solidFill>
            <a:srgbClr val="66FF66"/>
          </a:solidFill>
          <a:ln w="9525" cap="rnd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65"/>
          <p:cNvGrpSpPr>
            <a:grpSpLocks/>
          </p:cNvGrpSpPr>
          <p:nvPr userDrawn="1"/>
        </p:nvGrpSpPr>
        <p:grpSpPr bwMode="auto">
          <a:xfrm>
            <a:off x="-30502" y="6759625"/>
            <a:ext cx="11011240" cy="138113"/>
            <a:chOff x="0" y="4032"/>
            <a:chExt cx="5776" cy="87"/>
          </a:xfrm>
          <a:solidFill>
            <a:srgbClr val="00FFFF"/>
          </a:solidFill>
        </p:grpSpPr>
        <p:sp>
          <p:nvSpPr>
            <p:cNvPr id="1045" name="Freeform 66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6" name="Freeform 67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7" name="Freeform 68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j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37494" y="2151066"/>
            <a:ext cx="6629400" cy="1620837"/>
          </a:xfrm>
        </p:spPr>
        <p:txBody>
          <a:bodyPr/>
          <a:lstStyle/>
          <a:p>
            <a:pPr algn="r">
              <a:spcBef>
                <a:spcPct val="100000"/>
              </a:spcBef>
              <a:spcAft>
                <a:spcPct val="100000"/>
              </a:spcAft>
            </a:pP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编程与科学计算</a:t>
            </a:r>
            <a:endParaRPr lang="zh-CN" altLang="en-US" sz="4800" dirty="0">
              <a:solidFill>
                <a:srgbClr val="48002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9919" y="5291141"/>
            <a:ext cx="6248400" cy="401637"/>
          </a:xfrm>
        </p:spPr>
        <p:txBody>
          <a:bodyPr/>
          <a:lstStyle/>
          <a:p>
            <a:pPr algn="r">
              <a:buClr>
                <a:srgbClr val="CC0000"/>
              </a:buClr>
              <a:defRPr/>
            </a:pPr>
            <a:r>
              <a:rPr kumimoji="1" lang="zh-CN" altLang="en-US" sz="18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江苏大学计算机科学与通信工程学院        王洪金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1547019" y="873128"/>
            <a:ext cx="167509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800080"/>
                </a:solidFill>
                <a:ea typeface="隶书" panose="02010509060101010101" pitchFamily="49" charset="-122"/>
              </a:rPr>
              <a:t>课程名称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250009" y="908723"/>
            <a:ext cx="2844316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对象的创建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2655614" y="1443488"/>
            <a:ext cx="5220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ndarray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数组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的属性</a:t>
            </a:r>
            <a:endParaRPr lang="zh-CN" altLang="en-US" sz="24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6693" y="1905153"/>
            <a:ext cx="1761565" cy="1964906"/>
          </a:xfrm>
          <a:prstGeom prst="rect">
            <a:avLst/>
          </a:prstGeom>
          <a:solidFill>
            <a:srgbClr val="FFCCFF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默认索引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lang="en-US" altLang="en-US" sz="2000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458" y="1988841"/>
            <a:ext cx="1842552" cy="40684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636" y="1978253"/>
            <a:ext cx="2964557" cy="436707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31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250009" y="908723"/>
            <a:ext cx="2844316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对象的创建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549885" y="1484787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dict</a:t>
            </a:r>
            <a:r>
              <a:rPr lang="zh-CN" altLang="en-US" sz="2400" b="1" dirty="0"/>
              <a:t>创建</a:t>
            </a:r>
            <a:r>
              <a:rPr lang="en-US" altLang="zh-CN" sz="2400" b="1" dirty="0"/>
              <a:t>Series</a:t>
            </a:r>
            <a:r>
              <a:rPr lang="zh-CN" altLang="en-US" sz="2400" b="1" dirty="0"/>
              <a:t>对象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262677" y="1952836"/>
            <a:ext cx="1764196" cy="1620180"/>
          </a:xfrm>
          <a:prstGeom prst="rect">
            <a:avLst/>
          </a:prstGeom>
          <a:solidFill>
            <a:srgbClr val="FFCCFF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没有传递索引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lang="en-US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25949" y="1977056"/>
            <a:ext cx="5100724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{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s1_dict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没有传递索引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zh-CN" sz="2400" b="1" dirty="0">
                <a:solidFill>
                  <a:srgbClr val="C98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{s1_dict}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25949" y="3709530"/>
            <a:ext cx="6252852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{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2}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s2_dict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a','b','c','d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lang="zh-CN" altLang="en-US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传递索引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zh-CN" sz="2400" b="1" dirty="0">
                <a:solidFill>
                  <a:srgbClr val="C98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{s2_dict}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8262677" y="4501618"/>
            <a:ext cx="1764196" cy="1987722"/>
          </a:xfrm>
          <a:prstGeom prst="rect">
            <a:avLst/>
          </a:prstGeom>
          <a:solidFill>
            <a:srgbClr val="FFCCFF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传递索引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  <a:endParaRPr lang="en-US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250009" y="908723"/>
            <a:ext cx="2844316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对象的创建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2547411" y="1482293"/>
            <a:ext cx="3492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 </a:t>
            </a:r>
            <a:r>
              <a:rPr lang="zh-CN" altLang="en-US" sz="2400" b="1" dirty="0"/>
              <a:t>标量创建</a:t>
            </a:r>
            <a:r>
              <a:rPr lang="en-US" altLang="zh-CN" sz="2400" b="1" dirty="0"/>
              <a:t>Series</a:t>
            </a:r>
            <a:r>
              <a:rPr lang="zh-CN" altLang="en-US" sz="2400" b="1" dirty="0"/>
              <a:t>对象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042097" y="2060851"/>
            <a:ext cx="69487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如果data是标量值，则必须提供索引: 标量值按照index的数量进行重复，并与其一一对应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2743" y="3032959"/>
            <a:ext cx="4729914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,index=[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标量值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zh-CN" sz="2400" b="1" dirty="0">
                <a:solidFill>
                  <a:srgbClr val="C98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{s3}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82657" y="3045540"/>
            <a:ext cx="1651712" cy="2123658"/>
          </a:xfrm>
          <a:prstGeom prst="rect">
            <a:avLst/>
          </a:prstGeom>
          <a:solidFill>
            <a:srgbClr val="FFCCFF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标量值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0    6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1    6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2    6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3    6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dtype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int64</a:t>
            </a:r>
            <a:endParaRPr lang="zh-C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250009" y="908723"/>
            <a:ext cx="2844316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的常见运算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2538041" y="1453591"/>
            <a:ext cx="57966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b="1" dirty="0" smtClean="0"/>
              <a:t>Series</a:t>
            </a:r>
            <a:r>
              <a:rPr lang="zh-CN" altLang="en-US" sz="2400" b="1" dirty="0" smtClean="0"/>
              <a:t>对象可以在对象上做常见的数组运算，如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标量代数运算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数据过滤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应用数学函数</a:t>
            </a:r>
            <a:r>
              <a:rPr lang="zh-CN" altLang="en-US" sz="2400" b="1" dirty="0" smtClean="0"/>
              <a:t>等。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2898081" y="2744927"/>
            <a:ext cx="5508612" cy="33239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ls = [</a:t>
            </a:r>
            <a:r>
              <a:rPr lang="en-US" altLang="zh-CN" sz="24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a'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'd</a:t>
            </a:r>
            <a:r>
              <a:rPr lang="en-US" altLang="zh-CN" sz="24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= 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s2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(data, index=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(s2)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(s2**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(s2[s2&gt;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(s2))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406693" y="764704"/>
            <a:ext cx="1728192" cy="1631216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10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20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30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10</a:t>
            </a: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6693" y="2434410"/>
            <a:ext cx="1728192" cy="1631216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100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400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900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100</a:t>
            </a: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</p:txBody>
      </p:sp>
      <p:sp>
        <p:nvSpPr>
          <p:cNvPr id="8" name="矩形 7"/>
          <p:cNvSpPr/>
          <p:nvPr/>
        </p:nvSpPr>
        <p:spPr>
          <a:xfrm>
            <a:off x="8406693" y="4088111"/>
            <a:ext cx="1728192" cy="10156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20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30</a:t>
            </a: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</p:txBody>
      </p:sp>
      <p:sp>
        <p:nvSpPr>
          <p:cNvPr id="11" name="矩形 10"/>
          <p:cNvSpPr/>
          <p:nvPr/>
        </p:nvSpPr>
        <p:spPr>
          <a:xfrm>
            <a:off x="8406693" y="5140933"/>
            <a:ext cx="1728192" cy="1631216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3.162278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4.472136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5.477226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3.162278</a:t>
            </a: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754068" y="4185084"/>
            <a:ext cx="3427771" cy="432048"/>
          </a:xfrm>
          <a:prstGeom prst="roundRect">
            <a:avLst>
              <a:gd name="adj" fmla="val 8201"/>
            </a:avLst>
          </a:prstGeom>
          <a:solidFill>
            <a:srgbClr val="00CC00">
              <a:alpha val="3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2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6753E-6 3.33333E-6 L -0.00231 0.067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6753E-6 0.06504 L -0.00231 0.1326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6753E-6 0.13333 L -0.00231 0.1995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2" grpId="0" animBg="1"/>
      <p:bldP spid="7" grpId="0" animBg="1"/>
      <p:bldP spid="8" grpId="0" animBg="1"/>
      <p:bldP spid="11" grpId="0" animBg="1"/>
      <p:bldP spid="13" grpId="0" animBg="1"/>
      <p:bldP spid="13" grpId="1" animBg="1"/>
      <p:bldP spid="13" grpId="2" animBg="1"/>
      <p:bldP spid="13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60349" y="1887215"/>
            <a:ext cx="26642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PingFang SC"/>
              </a:rPr>
              <a:t>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2496053" y="1887215"/>
            <a:ext cx="2664296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PingFang SC"/>
              </a:rPr>
              <a:t>                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250009" y="908723"/>
            <a:ext cx="316835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的索引与访问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2640069" y="1412776"/>
            <a:ext cx="52925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/>
              <a:t>Series </a:t>
            </a:r>
            <a:r>
              <a:rPr lang="zh-CN" altLang="en-US" sz="2400" dirty="0"/>
              <a:t>访问数据分为两种方式</a:t>
            </a:r>
            <a:r>
              <a:rPr lang="en-US" altLang="zh-CN" sz="2400" dirty="0"/>
              <a:t>: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一种是位置索引；另一种是标签索引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8334685" y="440668"/>
            <a:ext cx="1656184" cy="1815882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Series</a:t>
            </a:r>
            <a:r>
              <a:rPr lang="zh-CN" altLang="en-US" sz="1600" dirty="0"/>
              <a:t>数据</a:t>
            </a:r>
          </a:p>
          <a:p>
            <a:r>
              <a:rPr lang="en-US" altLang="zh-CN" sz="1600" dirty="0"/>
              <a:t>     a    1</a:t>
            </a:r>
          </a:p>
          <a:p>
            <a:r>
              <a:rPr lang="en-US" altLang="zh-CN" sz="1600" dirty="0"/>
              <a:t>     b    2</a:t>
            </a:r>
          </a:p>
          <a:p>
            <a:r>
              <a:rPr lang="en-US" altLang="zh-CN" sz="1600" dirty="0"/>
              <a:t>     c    3</a:t>
            </a:r>
          </a:p>
          <a:p>
            <a:r>
              <a:rPr lang="en-US" altLang="zh-CN" sz="1600" dirty="0"/>
              <a:t>     d    4</a:t>
            </a:r>
          </a:p>
          <a:p>
            <a:r>
              <a:rPr lang="en-US" altLang="zh-CN" sz="1600" dirty="0"/>
              <a:t>     e    5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dtype</a:t>
            </a:r>
            <a:r>
              <a:rPr lang="en-US" altLang="zh-CN" sz="1600" dirty="0"/>
              <a:t>: int64</a:t>
            </a:r>
          </a:p>
        </p:txBody>
      </p:sp>
      <p:sp>
        <p:nvSpPr>
          <p:cNvPr id="4" name="矩形 3"/>
          <p:cNvSpPr/>
          <p:nvPr/>
        </p:nvSpPr>
        <p:spPr>
          <a:xfrm>
            <a:off x="2496053" y="2435057"/>
            <a:ext cx="5838632" cy="11449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index=[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a'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'e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f'Series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数据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000" i="1" dirty="0">
                <a:solidFill>
                  <a:srgbClr val="C9802B"/>
                </a:solidFill>
                <a:latin typeface="Consolas" panose="020B0609020204030204" pitchFamily="49" charset="0"/>
              </a:rPr>
              <a:t>{s}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736584" y="5014545"/>
            <a:ext cx="6598101" cy="116095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f'\n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标签索引访问单个元素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C9802B"/>
                </a:solidFill>
                <a:latin typeface="Consolas" panose="020B0609020204030204" pitchFamily="49" charset="0"/>
              </a:rPr>
              <a:t>{s["a</a:t>
            </a:r>
            <a:r>
              <a:rPr lang="en-US" altLang="zh-CN" sz="1800" i="1" dirty="0" smtClean="0">
                <a:solidFill>
                  <a:srgbClr val="C9802B"/>
                </a:solidFill>
                <a:latin typeface="Consolas" panose="020B0609020204030204" pitchFamily="49" charset="0"/>
              </a:rPr>
              <a:t>"]}</a:t>
            </a:r>
            <a:r>
              <a:rPr lang="en-US" altLang="zh-CN" sz="18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4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f'\n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标签索引访问多个元素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800" i="1" dirty="0">
                <a:solidFill>
                  <a:srgbClr val="C9802B"/>
                </a:solidFill>
                <a:latin typeface="Consolas" panose="020B0609020204030204" pitchFamily="49" charset="0"/>
              </a:rPr>
              <a:t>{s[["</a:t>
            </a:r>
            <a:r>
              <a:rPr lang="en-US" altLang="zh-CN" sz="1800" i="1" dirty="0" err="1">
                <a:solidFill>
                  <a:srgbClr val="C9802B"/>
                </a:solidFill>
                <a:latin typeface="Consolas" panose="020B0609020204030204" pitchFamily="49" charset="0"/>
              </a:rPr>
              <a:t>a","b","c</a:t>
            </a:r>
            <a:r>
              <a:rPr lang="en-US" altLang="zh-CN" sz="1800" i="1" dirty="0" smtClean="0">
                <a:solidFill>
                  <a:srgbClr val="C9802B"/>
                </a:solidFill>
                <a:latin typeface="Consolas" panose="020B0609020204030204" pitchFamily="49" charset="0"/>
              </a:rPr>
              <a:t>"]]}</a:t>
            </a:r>
            <a:r>
              <a:rPr lang="en-US" altLang="zh-CN" sz="18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4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f'\n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访问不包括的标签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g,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会报异常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C9802B"/>
                </a:solidFill>
                <a:latin typeface="Consolas" panose="020B0609020204030204" pitchFamily="49" charset="0"/>
              </a:rPr>
              <a:t>{s["g</a:t>
            </a:r>
            <a:r>
              <a:rPr lang="en-US" altLang="zh-CN" sz="1800" i="1" dirty="0" smtClean="0">
                <a:solidFill>
                  <a:srgbClr val="C9802B"/>
                </a:solidFill>
                <a:latin typeface="Consolas" panose="020B0609020204030204" pitchFamily="49" charset="0"/>
              </a:rPr>
              <a:t>"]}</a:t>
            </a:r>
            <a:r>
              <a:rPr lang="en-US" altLang="zh-CN" sz="18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8334685" y="2256550"/>
            <a:ext cx="1656184" cy="338554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位置索引</a:t>
            </a:r>
            <a:r>
              <a:rPr lang="en-US" altLang="zh-CN" sz="1600" dirty="0"/>
              <a:t>=1</a:t>
            </a:r>
          </a:p>
        </p:txBody>
      </p:sp>
      <p:sp>
        <p:nvSpPr>
          <p:cNvPr id="14" name="矩形 13"/>
          <p:cNvSpPr/>
          <p:nvPr/>
        </p:nvSpPr>
        <p:spPr>
          <a:xfrm>
            <a:off x="8339530" y="2600380"/>
            <a:ext cx="1656184" cy="1077218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前两个元素</a:t>
            </a:r>
          </a:p>
          <a:p>
            <a:r>
              <a:rPr lang="en-US" altLang="zh-CN" sz="1600" dirty="0"/>
              <a:t>a    1</a:t>
            </a:r>
          </a:p>
          <a:p>
            <a:r>
              <a:rPr lang="en-US" altLang="zh-CN" sz="1600" dirty="0"/>
              <a:t>b    2</a:t>
            </a:r>
          </a:p>
          <a:p>
            <a:r>
              <a:rPr lang="en-US" altLang="zh-CN" sz="1600" dirty="0" err="1"/>
              <a:t>dtype</a:t>
            </a:r>
            <a:r>
              <a:rPr lang="en-US" altLang="zh-CN" sz="1600" dirty="0"/>
              <a:t>: int64</a:t>
            </a:r>
          </a:p>
        </p:txBody>
      </p:sp>
      <p:sp>
        <p:nvSpPr>
          <p:cNvPr id="16" name="矩形 15"/>
          <p:cNvSpPr/>
          <p:nvPr/>
        </p:nvSpPr>
        <p:spPr>
          <a:xfrm>
            <a:off x="8334685" y="3677601"/>
            <a:ext cx="1656184" cy="1323439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最后三个元素</a:t>
            </a:r>
          </a:p>
          <a:p>
            <a:r>
              <a:rPr lang="en-US" altLang="zh-CN" sz="1600" dirty="0"/>
              <a:t>c    3</a:t>
            </a:r>
          </a:p>
          <a:p>
            <a:r>
              <a:rPr lang="en-US" altLang="zh-CN" sz="1600" dirty="0"/>
              <a:t>d    4</a:t>
            </a:r>
          </a:p>
          <a:p>
            <a:r>
              <a:rPr lang="en-US" altLang="zh-CN" sz="1600" dirty="0"/>
              <a:t>e    5</a:t>
            </a:r>
          </a:p>
          <a:p>
            <a:r>
              <a:rPr lang="en-US" altLang="zh-CN" sz="1600" dirty="0" err="1"/>
              <a:t>dtype</a:t>
            </a:r>
            <a:r>
              <a:rPr lang="en-US" altLang="zh-CN" sz="1600" dirty="0"/>
              <a:t>: int64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39533" y="5001037"/>
            <a:ext cx="2310237" cy="415498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标签索引访问单个元素</a:t>
            </a:r>
            <a:r>
              <a:rPr lang="en-US" altLang="zh-CN" sz="1400" dirty="0"/>
              <a:t>=1</a:t>
            </a:r>
          </a:p>
        </p:txBody>
      </p:sp>
      <p:sp>
        <p:nvSpPr>
          <p:cNvPr id="18" name="矩形 17"/>
          <p:cNvSpPr/>
          <p:nvPr/>
        </p:nvSpPr>
        <p:spPr>
          <a:xfrm>
            <a:off x="8339533" y="5373219"/>
            <a:ext cx="2310237" cy="1323439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标签索引访问多个元素</a:t>
            </a:r>
          </a:p>
          <a:p>
            <a:r>
              <a:rPr lang="en-US" altLang="zh-CN" sz="1600" dirty="0"/>
              <a:t>a    1</a:t>
            </a:r>
          </a:p>
          <a:p>
            <a:r>
              <a:rPr lang="en-US" altLang="zh-CN" sz="1600" dirty="0"/>
              <a:t>b    2</a:t>
            </a:r>
          </a:p>
          <a:p>
            <a:r>
              <a:rPr lang="en-US" altLang="zh-CN" sz="1600" dirty="0"/>
              <a:t>c    3</a:t>
            </a:r>
          </a:p>
          <a:p>
            <a:r>
              <a:rPr lang="en-US" altLang="zh-CN" sz="1600" dirty="0" err="1"/>
              <a:t>dtype</a:t>
            </a:r>
            <a:r>
              <a:rPr lang="en-US" altLang="zh-CN" sz="1600" dirty="0"/>
              <a:t>: int64</a:t>
            </a:r>
          </a:p>
        </p:txBody>
      </p:sp>
      <p:sp>
        <p:nvSpPr>
          <p:cNvPr id="19" name="矩形 18"/>
          <p:cNvSpPr/>
          <p:nvPr/>
        </p:nvSpPr>
        <p:spPr>
          <a:xfrm>
            <a:off x="2496053" y="3724234"/>
            <a:ext cx="5838632" cy="11449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f'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位置索引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C9802B"/>
                </a:solidFill>
                <a:latin typeface="Consolas" panose="020B0609020204030204" pitchFamily="49" charset="0"/>
              </a:rPr>
              <a:t>{s[0</a:t>
            </a:r>
            <a:r>
              <a:rPr lang="en-US" altLang="zh-CN" sz="2000" i="1" dirty="0" smtClean="0">
                <a:solidFill>
                  <a:srgbClr val="C9802B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f'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前两个元素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000" i="1" dirty="0">
                <a:solidFill>
                  <a:srgbClr val="C9802B"/>
                </a:solidFill>
                <a:latin typeface="Consolas" panose="020B0609020204030204" pitchFamily="49" charset="0"/>
              </a:rPr>
              <a:t>{s[:2</a:t>
            </a:r>
            <a:r>
              <a:rPr lang="en-US" altLang="zh-CN" sz="2000" i="1" dirty="0" smtClean="0">
                <a:solidFill>
                  <a:srgbClr val="C9802B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f'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最后三个元素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000" i="1" dirty="0">
                <a:solidFill>
                  <a:srgbClr val="C9802B"/>
                </a:solidFill>
                <a:latin typeface="Consolas" panose="020B0609020204030204" pitchFamily="49" charset="0"/>
              </a:rPr>
              <a:t>{s[-3</a:t>
            </a:r>
            <a:r>
              <a:rPr lang="en-US" altLang="zh-CN" sz="2000" i="1" dirty="0" smtClean="0">
                <a:solidFill>
                  <a:srgbClr val="C9802B"/>
                </a:solidFill>
                <a:latin typeface="Consolas" panose="020B0609020204030204" pitchFamily="49" charset="0"/>
              </a:rPr>
              <a:t>:]}</a:t>
            </a:r>
            <a:r>
              <a:rPr lang="en-US" altLang="zh-CN" sz="20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4455666" y="6124620"/>
            <a:ext cx="3348372" cy="584775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Traceback</a:t>
            </a:r>
            <a:r>
              <a:rPr lang="en-US" altLang="zh-CN" sz="1600" dirty="0">
                <a:solidFill>
                  <a:srgbClr val="FF0000"/>
                </a:solidFill>
              </a:rPr>
              <a:t> (most recent call last):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KeyError</a:t>
            </a:r>
            <a:r>
              <a:rPr lang="en-US" altLang="zh-CN" sz="1600" dirty="0">
                <a:solidFill>
                  <a:srgbClr val="FF0000"/>
                </a:solidFill>
              </a:rPr>
              <a:t>: 'g'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41193" y="716958"/>
            <a:ext cx="288032" cy="1323439"/>
          </a:xfrm>
          <a:prstGeom prst="rect">
            <a:avLst/>
          </a:prstGeom>
          <a:solidFill>
            <a:srgbClr val="CCFF66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/>
              <a:t>01234</a:t>
            </a:r>
          </a:p>
        </p:txBody>
      </p:sp>
      <p:sp>
        <p:nvSpPr>
          <p:cNvPr id="22" name="矩形 21"/>
          <p:cNvSpPr/>
          <p:nvPr/>
        </p:nvSpPr>
        <p:spPr>
          <a:xfrm>
            <a:off x="8638070" y="718133"/>
            <a:ext cx="288032" cy="1323439"/>
          </a:xfrm>
          <a:prstGeom prst="rect">
            <a:avLst/>
          </a:prstGeom>
          <a:solidFill>
            <a:srgbClr val="FFFF00">
              <a:alpha val="3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zh-CN" sz="1600" dirty="0"/>
          </a:p>
          <a:p>
            <a:pPr algn="r"/>
            <a:endParaRPr lang="en-US" altLang="zh-CN" sz="1600" dirty="0"/>
          </a:p>
          <a:p>
            <a:pPr algn="r"/>
            <a:endParaRPr lang="en-US" altLang="zh-CN" sz="1600" dirty="0"/>
          </a:p>
          <a:p>
            <a:pPr algn="r"/>
            <a:endParaRPr lang="en-US" altLang="zh-CN" sz="1600" dirty="0"/>
          </a:p>
          <a:p>
            <a:pPr algn="r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4624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5" grpId="0"/>
      <p:bldP spid="12" grpId="0" animBg="1"/>
      <p:bldP spid="4" grpId="0" animBg="1"/>
      <p:bldP spid="8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73" y="1556792"/>
            <a:ext cx="5364596" cy="27003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§7.1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库的简介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§7.2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862077" y="193862"/>
            <a:ext cx="7164796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章  </a:t>
            </a:r>
            <a:r>
              <a:rPr lang="zh-CN" altLang="en-US" sz="2800" dirty="0"/>
              <a:t>数据分析利器：</a:t>
            </a:r>
            <a:r>
              <a:rPr lang="en-US" altLang="zh-CN" sz="2800" dirty="0"/>
              <a:t>pandas</a:t>
            </a:r>
            <a:r>
              <a:rPr lang="zh-CN" altLang="en-US" sz="2800" dirty="0"/>
              <a:t>库的应用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1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194854" y="872716"/>
            <a:ext cx="7543987" cy="13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是一个</a:t>
            </a:r>
            <a:r>
              <a:rPr lang="zh-CN" altLang="en-US" sz="2400" dirty="0">
                <a:solidFill>
                  <a:srgbClr val="FF0000"/>
                </a:solidFill>
              </a:rPr>
              <a:t>表格型</a:t>
            </a:r>
            <a:r>
              <a:rPr lang="zh-CN" altLang="en-US" sz="2400" dirty="0"/>
              <a:t>的数据结构，既有行索引</a:t>
            </a:r>
            <a:r>
              <a:rPr lang="en-US" altLang="zh-CN" sz="2400" dirty="0"/>
              <a:t>(index)</a:t>
            </a:r>
            <a:r>
              <a:rPr lang="zh-CN" altLang="en-US" sz="2400" dirty="0"/>
              <a:t>，又有列索引</a:t>
            </a:r>
            <a:r>
              <a:rPr lang="en-US" altLang="zh-CN" sz="2400" dirty="0"/>
              <a:t>(columns)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的列是有序的，列与列之间的数据类型可以</a:t>
            </a:r>
            <a:r>
              <a:rPr lang="zh-CN" altLang="en-US" sz="2400" dirty="0">
                <a:solidFill>
                  <a:srgbClr val="FF0000"/>
                </a:solidFill>
              </a:rPr>
              <a:t>互不相同</a:t>
            </a:r>
            <a:r>
              <a:rPr lang="zh-CN" altLang="en-US" sz="2400" dirty="0"/>
              <a:t>的。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runoob.com/wp-content/uploads/2021/04/pandas-DataStruc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6" t="6942" r="4822" b="8555"/>
          <a:stretch/>
        </p:blipFill>
        <p:spPr bwMode="auto">
          <a:xfrm>
            <a:off x="2338870" y="2456892"/>
            <a:ext cx="7399971" cy="331236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1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343617" y="1527175"/>
            <a:ext cx="333488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创建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366130" y="2204864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791159" y="2802267"/>
            <a:ext cx="208823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/>
              <a:t>行的查改增删</a:t>
            </a:r>
            <a:endParaRPr lang="en-US" altLang="zh-CN" sz="2400" b="1" dirty="0"/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791159" y="3356992"/>
            <a:ext cx="208823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/>
              <a:t>列的查改增删</a:t>
            </a:r>
            <a:endParaRPr lang="en-US" altLang="zh-CN" sz="2400" b="1" dirty="0"/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798180" y="3930443"/>
            <a:ext cx="4752529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/>
              <a:t>数据清洗、筛选、排序、分组等</a:t>
            </a:r>
            <a:endParaRPr lang="en-US" altLang="zh-CN" sz="2400" b="1" dirty="0"/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343617" y="872716"/>
            <a:ext cx="3622916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数据文件</a:t>
            </a:r>
            <a:r>
              <a:rPr lang="zh-CN" altLang="en-US" sz="2400" b="1" dirty="0"/>
              <a:t>的导入和导出</a:t>
            </a:r>
          </a:p>
        </p:txBody>
      </p:sp>
    </p:spTree>
    <p:extLst>
      <p:ext uri="{BB962C8B-B14F-4D97-AF65-F5344CB8AC3E}">
        <p14:creationId xmlns:p14="http://schemas.microsoft.com/office/powerpoint/2010/main" val="14481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86013" y="836715"/>
            <a:ext cx="374441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数据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文件的导入和导出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970089" y="2057592"/>
            <a:ext cx="7164796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https://pandas.pydata.org/pandas-docs/stable/reference/</a:t>
            </a:r>
            <a:endParaRPr lang="en-US" altLang="zh-CN" sz="1200" b="1" i="1" u="sng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718061" y="1455170"/>
            <a:ext cx="2952328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(1)  .csv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文件的读写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90082" y="3929220"/>
            <a:ext cx="7592875" cy="72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df1 =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pd.read_excel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/data3.xlsx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114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df1.to_excel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/result1.xlsx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sheet_name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='sheet1')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3186113" y="2384884"/>
            <a:ext cx="738082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/data1.csv', header=0</a:t>
            </a:r>
            <a:r>
              <a:rPr lang="en-US" altLang="zh-CN" sz="2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df.to_csv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/result2.csv')</a:t>
            </a:r>
            <a:endParaRPr lang="en-US" altLang="zh-CN" sz="2000" i="1" u="sng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2718061" y="3319834"/>
            <a:ext cx="3168352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(2)  .excel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文件的读写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239878" y="5409105"/>
            <a:ext cx="7399063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df2 </a:t>
            </a:r>
            <a:r>
              <a:rPr lang="en-US" altLang="zh-CN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pd.read_html</a:t>
            </a:r>
            <a:r>
              <a:rPr lang="en-US" altLang="zh-CN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/mobile1.html</a:t>
            </a:r>
            <a:r>
              <a:rPr lang="en-US" altLang="zh-CN" sz="2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df.to_html</a:t>
            </a:r>
            <a:r>
              <a:rPr lang="en-US" altLang="zh-CN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/result4.html')</a:t>
            </a:r>
            <a:endParaRPr lang="en-US" altLang="zh-CN" sz="2200" u="sng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2718061" y="4833146"/>
            <a:ext cx="3168352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(3)  .html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文件的读写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1" grpId="0"/>
      <p:bldP spid="14" grpId="0"/>
      <p:bldP spid="15" grpId="0" animBg="1"/>
      <p:bldP spid="16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86013" y="836715"/>
            <a:ext cx="374441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rgbClr val="0000FF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数据</a:t>
            </a:r>
            <a:r>
              <a:rPr lang="zh-CN" altLang="en-US" sz="2400" b="1" dirty="0">
                <a:solidFill>
                  <a:srgbClr val="0000FF"/>
                </a:solidFill>
              </a:rPr>
              <a:t>文件的导入和导出</a:t>
            </a:r>
          </a:p>
        </p:txBody>
      </p:sp>
      <p:sp>
        <p:nvSpPr>
          <p:cNvPr id="17" name="矩形 16"/>
          <p:cNvSpPr/>
          <p:nvPr/>
        </p:nvSpPr>
        <p:spPr>
          <a:xfrm>
            <a:off x="2870039" y="1453381"/>
            <a:ext cx="7516874" cy="1987082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/data1.csv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 header=0)</a:t>
            </a:r>
          </a:p>
          <a:p>
            <a:pPr>
              <a:lnSpc>
                <a:spcPct val="114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df.to_csv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/result2.csv</a:t>
            </a:r>
            <a:r>
              <a:rPr lang="en-US" altLang="zh-CN" sz="1800" dirty="0" smtClean="0">
                <a:solidFill>
                  <a:srgbClr val="CC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df1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pd.read_excel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/data3.xlsx'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df1.to_excel(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/result1.xlsx'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sheet_name='sheet1')</a:t>
            </a:r>
            <a:endParaRPr lang="zh-CN" altLang="en-US" sz="1600" dirty="0"/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df2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pd.read_html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/mobile1.html'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df2.to_html(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File&amp;Figure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/result4.html</a:t>
            </a:r>
            <a:r>
              <a:rPr lang="en-US" altLang="zh-CN" sz="1800" dirty="0" smtClean="0">
                <a:solidFill>
                  <a:srgbClr val="CC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81" y="3578946"/>
            <a:ext cx="4295238" cy="288571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01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7" name="AutoShape 11"/>
          <p:cNvSpPr>
            <a:spLocks noChangeArrowheads="1"/>
          </p:cNvSpPr>
          <p:nvPr/>
        </p:nvSpPr>
        <p:spPr bwMode="gray">
          <a:xfrm>
            <a:off x="3942198" y="188640"/>
            <a:ext cx="3743844" cy="508000"/>
          </a:xfrm>
          <a:prstGeom prst="roundRect">
            <a:avLst>
              <a:gd name="adj" fmla="val 24000"/>
            </a:avLst>
          </a:prstGeom>
          <a:solidFill>
            <a:srgbClr val="CCFF66"/>
          </a:solidFill>
          <a:ln w="38100" algn="ctr">
            <a:solidFill>
              <a:srgbClr val="66FF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前 课 内 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4113709" y="3140968"/>
            <a:ext cx="3104852" cy="508000"/>
          </a:xfrm>
          <a:prstGeom prst="roundRect">
            <a:avLst>
              <a:gd name="adj" fmla="val 24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本课内容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50109" y="872719"/>
            <a:ext cx="6423236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第三方库：</a:t>
            </a:r>
            <a:r>
              <a:rPr lang="en-US" altLang="zh-CN" kern="0" dirty="0" err="1">
                <a:latin typeface="Comic Sans MS" panose="030F0702030302020204" pitchFamily="66" charset="0"/>
              </a:rPr>
              <a:t>numpy</a:t>
            </a:r>
            <a:r>
              <a:rPr lang="zh-CN" altLang="en-US" kern="0" dirty="0">
                <a:latin typeface="Comic Sans MS" panose="030F0702030302020204" pitchFamily="66" charset="0"/>
              </a:rPr>
              <a:t>、</a:t>
            </a:r>
            <a:r>
              <a:rPr lang="en-US" altLang="zh-CN" kern="0" dirty="0" err="1">
                <a:latin typeface="Comic Sans MS" panose="030F0702030302020204" pitchFamily="66" charset="0"/>
              </a:rPr>
              <a:t>matplotlib</a:t>
            </a:r>
            <a:r>
              <a:rPr lang="zh-CN" altLang="en-US" kern="0" dirty="0">
                <a:latin typeface="Comic Sans MS" panose="030F0702030302020204" pitchFamily="66" charset="0"/>
              </a:rPr>
              <a:t>库的使用</a:t>
            </a:r>
            <a:r>
              <a:rPr lang="zh-CN" altLang="en-US" kern="0" dirty="0" smtClean="0">
                <a:latin typeface="Comic Sans MS" panose="030F0702030302020204" pitchFamily="66" charset="0"/>
              </a:rPr>
              <a:t>。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kern="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6093" y="3933056"/>
            <a:ext cx="6336704" cy="54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4000"/>
              </a:lnSpc>
              <a:buClr>
                <a:schemeClr val="accent1"/>
              </a:buClr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．了解在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语言中</a:t>
            </a:r>
            <a:r>
              <a:rPr lang="en-US" altLang="zh-CN" sz="2400" dirty="0"/>
              <a:t>pandas</a:t>
            </a:r>
            <a:r>
              <a:rPr lang="zh-CN" altLang="en-US" sz="2400" dirty="0"/>
              <a:t>库的</a:t>
            </a:r>
            <a:r>
              <a:rPr lang="zh-CN" altLang="en-US" sz="2400" dirty="0" smtClean="0"/>
              <a:t>应用</a:t>
            </a:r>
            <a:r>
              <a:rPr lang="en-US" altLang="zh-CN" sz="2400" dirty="0" smtClean="0"/>
              <a:t>.</a:t>
            </a:r>
            <a:endParaRPr lang="en-US" altLang="en-US" sz="24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86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86013" y="836715"/>
            <a:ext cx="334837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创建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3330129" y="1959224"/>
            <a:ext cx="694877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①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字典</a:t>
            </a:r>
            <a:r>
              <a:rPr lang="zh-CN" altLang="en-US" sz="2400" b="1" dirty="0">
                <a:solidFill>
                  <a:srgbClr val="0000FF"/>
                </a:solidFill>
              </a:rPr>
              <a:t>直接转换，字典中每个键对应的数据是等长的列表或</a:t>
            </a:r>
            <a:r>
              <a:rPr lang="en-US" altLang="zh-CN" sz="2400" b="1" dirty="0" err="1">
                <a:solidFill>
                  <a:srgbClr val="0000FF"/>
                </a:solidFill>
              </a:rPr>
              <a:t>Numpy</a:t>
            </a:r>
            <a:r>
              <a:rPr lang="zh-CN" altLang="en-US" sz="2400" b="1" dirty="0">
                <a:solidFill>
                  <a:srgbClr val="0000FF"/>
                </a:solidFill>
              </a:rPr>
              <a:t>数组。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870189" y="2859324"/>
            <a:ext cx="518457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</a:rPr>
              <a:t>DataFrame</a:t>
            </a:r>
            <a:r>
              <a:rPr lang="zh-CN" altLang="en-US" sz="2400" b="1" dirty="0">
                <a:solidFill>
                  <a:srgbClr val="0000FF"/>
                </a:solidFill>
              </a:rPr>
              <a:t>对象可以自定义索引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2970089" y="1452388"/>
            <a:ext cx="6948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pd.DataFrame</a:t>
            </a:r>
            <a:r>
              <a:rPr lang="en-US" altLang="zh-CN" sz="2400" dirty="0">
                <a:solidFill>
                  <a:srgbClr val="0000FF"/>
                </a:solidFill>
              </a:rPr>
              <a:t>( </a:t>
            </a:r>
            <a:r>
              <a:rPr lang="en-US" altLang="zh-CN" sz="2400" dirty="0">
                <a:solidFill>
                  <a:srgbClr val="FF0000"/>
                </a:solidFill>
              </a:rPr>
              <a:t>data</a:t>
            </a:r>
            <a:r>
              <a:rPr lang="en-US" altLang="zh-CN" sz="2400" dirty="0">
                <a:solidFill>
                  <a:srgbClr val="0000FF"/>
                </a:solidFill>
              </a:rPr>
              <a:t>, index, columns, </a:t>
            </a:r>
            <a:r>
              <a:rPr lang="en-US" altLang="zh-CN" sz="2400" dirty="0" err="1">
                <a:solidFill>
                  <a:srgbClr val="0000FF"/>
                </a:solidFill>
              </a:rPr>
              <a:t>dtype</a:t>
            </a:r>
            <a:r>
              <a:rPr lang="en-US" altLang="zh-CN" sz="2400" dirty="0">
                <a:solidFill>
                  <a:srgbClr val="0000FF"/>
                </a:solidFill>
              </a:rPr>
              <a:t>, copy)</a:t>
            </a:r>
          </a:p>
        </p:txBody>
      </p:sp>
      <p:sp>
        <p:nvSpPr>
          <p:cNvPr id="15" name="矩形 14"/>
          <p:cNvSpPr/>
          <p:nvPr/>
        </p:nvSpPr>
        <p:spPr>
          <a:xfrm>
            <a:off x="3301675" y="3435387"/>
            <a:ext cx="37008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② </a:t>
            </a:r>
            <a:r>
              <a:rPr lang="en-US" altLang="zh-CN" sz="2400" b="1" dirty="0">
                <a:solidFill>
                  <a:srgbClr val="FF0000"/>
                </a:solidFill>
              </a:rPr>
              <a:t>data</a:t>
            </a:r>
            <a:r>
              <a:rPr lang="zh-CN" altLang="en-US" sz="2400" b="1" dirty="0">
                <a:solidFill>
                  <a:srgbClr val="FF0000"/>
                </a:solidFill>
              </a:rPr>
              <a:t>是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pd.Series</a:t>
            </a:r>
            <a:r>
              <a:rPr lang="zh-CN" altLang="en-US" sz="2400" b="1" dirty="0">
                <a:solidFill>
                  <a:srgbClr val="0000FF"/>
                </a:solidFill>
              </a:rPr>
              <a:t>转换</a:t>
            </a:r>
          </a:p>
        </p:txBody>
      </p:sp>
      <p:sp>
        <p:nvSpPr>
          <p:cNvPr id="8" name="矩形 7"/>
          <p:cNvSpPr/>
          <p:nvPr/>
        </p:nvSpPr>
        <p:spPr>
          <a:xfrm>
            <a:off x="3870189" y="4002818"/>
            <a:ext cx="518457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</a:rPr>
              <a:t>DataFrame</a:t>
            </a:r>
            <a:r>
              <a:rPr lang="zh-CN" altLang="en-US" sz="2400" b="1" dirty="0">
                <a:solidFill>
                  <a:srgbClr val="0000FF"/>
                </a:solidFill>
              </a:rPr>
              <a:t>对象可以自定义索引</a:t>
            </a:r>
          </a:p>
        </p:txBody>
      </p:sp>
      <p:sp>
        <p:nvSpPr>
          <p:cNvPr id="13" name="矩形 12"/>
          <p:cNvSpPr/>
          <p:nvPr/>
        </p:nvSpPr>
        <p:spPr>
          <a:xfrm>
            <a:off x="3300709" y="4684647"/>
            <a:ext cx="543002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仿宋"/>
                <a:ea typeface="仿宋"/>
              </a:rPr>
              <a:t>③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DataFrame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的属性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00709" y="5417652"/>
            <a:ext cx="543002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仿宋"/>
                <a:ea typeface="仿宋"/>
              </a:rPr>
              <a:t>④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DataFrame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的元素统计特性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8" grpId="0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86013" y="836715"/>
            <a:ext cx="334837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创建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3330129" y="1959224"/>
            <a:ext cx="694877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①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字典</a:t>
            </a:r>
            <a:r>
              <a:rPr lang="zh-CN" altLang="en-US" sz="2400" b="1" dirty="0">
                <a:solidFill>
                  <a:srgbClr val="0000FF"/>
                </a:solidFill>
              </a:rPr>
              <a:t>直接转换，字典中每个键对应的数据是等长的列表或</a:t>
            </a:r>
            <a:r>
              <a:rPr lang="en-US" altLang="zh-CN" sz="2400" b="1" dirty="0" err="1">
                <a:solidFill>
                  <a:srgbClr val="0000FF"/>
                </a:solidFill>
              </a:rPr>
              <a:t>Numpy</a:t>
            </a:r>
            <a:r>
              <a:rPr lang="zh-CN" altLang="en-US" sz="2400" b="1" dirty="0">
                <a:solidFill>
                  <a:srgbClr val="0000FF"/>
                </a:solidFill>
              </a:rPr>
              <a:t>数组。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212227" y="4245426"/>
            <a:ext cx="518457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</a:rPr>
              <a:t>DataFrame</a:t>
            </a:r>
            <a:r>
              <a:rPr lang="zh-CN" altLang="en-US" sz="2400" b="1" dirty="0">
                <a:solidFill>
                  <a:srgbClr val="0000FF"/>
                </a:solidFill>
              </a:rPr>
              <a:t>对象可以自定义索引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2970089" y="1452388"/>
            <a:ext cx="6948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pd.DataFrame</a:t>
            </a:r>
            <a:r>
              <a:rPr lang="en-US" altLang="zh-CN" sz="2400" dirty="0">
                <a:solidFill>
                  <a:srgbClr val="0000FF"/>
                </a:solidFill>
              </a:rPr>
              <a:t>( </a:t>
            </a:r>
            <a:r>
              <a:rPr lang="en-US" altLang="zh-CN" sz="2400" dirty="0">
                <a:solidFill>
                  <a:srgbClr val="FF0000"/>
                </a:solidFill>
              </a:rPr>
              <a:t>data</a:t>
            </a:r>
            <a:r>
              <a:rPr lang="en-US" altLang="zh-CN" sz="2400" dirty="0">
                <a:solidFill>
                  <a:srgbClr val="0000FF"/>
                </a:solidFill>
              </a:rPr>
              <a:t>, index, columns, </a:t>
            </a:r>
            <a:r>
              <a:rPr lang="en-US" altLang="zh-CN" sz="2400" dirty="0" err="1">
                <a:solidFill>
                  <a:srgbClr val="0000FF"/>
                </a:solidFill>
              </a:rPr>
              <a:t>dtype</a:t>
            </a:r>
            <a:r>
              <a:rPr lang="en-US" altLang="zh-CN" sz="2400" dirty="0">
                <a:solidFill>
                  <a:srgbClr val="0000FF"/>
                </a:solidFill>
              </a:rPr>
              <a:t>, copy)</a:t>
            </a:r>
          </a:p>
        </p:txBody>
      </p:sp>
      <p:sp>
        <p:nvSpPr>
          <p:cNvPr id="17" name="矩形 16"/>
          <p:cNvSpPr/>
          <p:nvPr/>
        </p:nvSpPr>
        <p:spPr>
          <a:xfrm>
            <a:off x="3419136" y="2840074"/>
            <a:ext cx="6931773" cy="1355499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={'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':['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'], </a:t>
            </a:r>
            <a:endParaRPr lang="en-US" altLang="zh-C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':[2171,2418,1090,1404,3372], </a:t>
            </a:r>
            <a:endParaRPr lang="en-US" altLang="zh-C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'GDP':[28000,30133,21500,22286,19530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</a:p>
          <a:p>
            <a:pPr>
              <a:lnSpc>
                <a:spcPct val="114000"/>
              </a:lnSpc>
            </a:pP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3884" y="4761148"/>
            <a:ext cx="6931773" cy="1671291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={'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':['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'], </a:t>
            </a:r>
            <a:endParaRPr lang="en-US" altLang="zh-C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':[2171,2418,1090,1404,3372], </a:t>
            </a:r>
            <a:endParaRPr lang="en-US" altLang="zh-C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'GDP':[28000,30133,21500,22286,19530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</a:p>
          <a:p>
            <a:pPr>
              <a:lnSpc>
                <a:spcPct val="114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   index=[2,1,4,3,5], </a:t>
            </a:r>
            <a:endParaRPr lang="en-US" altLang="zh-C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columns=['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','GDP','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  <a:endParaRPr lang="en-US" altLang="zh-CN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86013" y="836715"/>
            <a:ext cx="334837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创建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</a:t>
            </a:r>
          </a:p>
        </p:txBody>
      </p:sp>
      <p:sp>
        <p:nvSpPr>
          <p:cNvPr id="11" name="矩形 10"/>
          <p:cNvSpPr/>
          <p:nvPr/>
        </p:nvSpPr>
        <p:spPr>
          <a:xfrm>
            <a:off x="4212227" y="4064791"/>
            <a:ext cx="518457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</a:rPr>
              <a:t>DataFrame</a:t>
            </a:r>
            <a:r>
              <a:rPr lang="zh-CN" altLang="en-US" sz="2400" b="1" dirty="0">
                <a:solidFill>
                  <a:srgbClr val="0000FF"/>
                </a:solidFill>
              </a:rPr>
              <a:t>对象可以自定义索引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2970089" y="1452388"/>
            <a:ext cx="6948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pd.DataFrame</a:t>
            </a:r>
            <a:r>
              <a:rPr lang="en-US" altLang="zh-CN" sz="2400" dirty="0">
                <a:solidFill>
                  <a:srgbClr val="0000FF"/>
                </a:solidFill>
              </a:rPr>
              <a:t>( </a:t>
            </a:r>
            <a:r>
              <a:rPr lang="en-US" altLang="zh-CN" sz="2400" dirty="0">
                <a:solidFill>
                  <a:srgbClr val="FF0000"/>
                </a:solidFill>
              </a:rPr>
              <a:t>data</a:t>
            </a:r>
            <a:r>
              <a:rPr lang="en-US" altLang="zh-CN" sz="2400" dirty="0">
                <a:solidFill>
                  <a:srgbClr val="0000FF"/>
                </a:solidFill>
              </a:rPr>
              <a:t>, index, columns, </a:t>
            </a:r>
            <a:r>
              <a:rPr lang="en-US" altLang="zh-CN" sz="2400" dirty="0" err="1">
                <a:solidFill>
                  <a:srgbClr val="0000FF"/>
                </a:solidFill>
              </a:rPr>
              <a:t>dtype</a:t>
            </a:r>
            <a:r>
              <a:rPr lang="en-US" altLang="zh-CN" sz="2400" dirty="0">
                <a:solidFill>
                  <a:srgbClr val="0000FF"/>
                </a:solidFill>
              </a:rPr>
              <a:t>, copy)</a:t>
            </a:r>
          </a:p>
        </p:txBody>
      </p:sp>
      <p:sp>
        <p:nvSpPr>
          <p:cNvPr id="17" name="矩形 16"/>
          <p:cNvSpPr/>
          <p:nvPr/>
        </p:nvSpPr>
        <p:spPr>
          <a:xfrm>
            <a:off x="3419136" y="2515423"/>
            <a:ext cx="7147797" cy="1355499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= {'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n-US" altLang="zh-CN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(['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']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4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([2171, 2418, 1090, 1404, 3372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14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'GDP': </a:t>
            </a:r>
            <a:r>
              <a:rPr lang="en-US" altLang="zh-CN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([28000, 30133, 21500, 22286, 19530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altLang="zh-CN" sz="1800" b="1" u="sng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94002" y="4593781"/>
            <a:ext cx="7147797" cy="1355499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= {'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n-US" altLang="zh-CN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(['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']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4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([2171, 2418, 1090, 1404, 3372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14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'GDP': </a:t>
            </a:r>
            <a:r>
              <a:rPr lang="en-US" altLang="zh-CN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([28000, 30133, 21500, 22286, 19530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df1 =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, index=[2, 1, 4, 3, 0])</a:t>
            </a:r>
            <a:endParaRPr lang="en-US" altLang="zh-CN" sz="1800" b="1" u="sng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1675" y="1959223"/>
            <a:ext cx="37008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② </a:t>
            </a:r>
            <a:r>
              <a:rPr lang="en-US" altLang="zh-CN" sz="2400" b="1" dirty="0">
                <a:solidFill>
                  <a:srgbClr val="FF0000"/>
                </a:solidFill>
              </a:rPr>
              <a:t>data</a:t>
            </a:r>
            <a:r>
              <a:rPr lang="zh-CN" altLang="en-US" sz="2400" b="1" dirty="0">
                <a:solidFill>
                  <a:srgbClr val="FF0000"/>
                </a:solidFill>
              </a:rPr>
              <a:t>是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pd.Series</a:t>
            </a:r>
            <a:r>
              <a:rPr lang="zh-CN" altLang="en-US" sz="2400" b="1" dirty="0">
                <a:solidFill>
                  <a:srgbClr val="0000FF"/>
                </a:solidFill>
              </a:rPr>
              <a:t>转换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41" y="3454042"/>
            <a:ext cx="2352381" cy="249523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134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 animBg="1"/>
      <p:bldP spid="13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55407"/>
              </p:ext>
            </p:extLst>
          </p:nvPr>
        </p:nvGraphicFramePr>
        <p:xfrm>
          <a:off x="2250009" y="893152"/>
          <a:ext cx="8100900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/>
                <a:gridCol w="63367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属性名称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  能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df.shape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的形状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df.index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的行索引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df.columns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的列索引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df.values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对象类型返回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所有数据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转置行与列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axes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返回一个列，行轴标签和列轴标签作为唯一的成员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dtype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返回此对象中的数据类型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为空，则返回为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，任何轴的长度都为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ndim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数组维度大小，默认为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维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中的元素个数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info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的摘要信息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返回开头前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行。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返回最后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58320"/>
              </p:ext>
            </p:extLst>
          </p:nvPr>
        </p:nvGraphicFramePr>
        <p:xfrm>
          <a:off x="3114105" y="908720"/>
          <a:ext cx="6372708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32"/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方法名称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  能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df.count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非空数据的数量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df.sum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所有值的和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df.mean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所有值的平均值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df.median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所有值的中位数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df.mode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值的模值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df.std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标准差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df.min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所有值中的最小值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df.max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所有值中的最大值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df.abs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绝对值</a:t>
                      </a:r>
                      <a:endParaRPr lang="en-US" altLang="zh-CN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df.prod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数组元素的乘积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df.cumsum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累计总和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df.cumprod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累计乘积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86013" y="836715"/>
            <a:ext cx="334837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创建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</a:t>
            </a:r>
          </a:p>
        </p:txBody>
      </p:sp>
      <p:sp>
        <p:nvSpPr>
          <p:cNvPr id="15" name="矩形 14"/>
          <p:cNvSpPr/>
          <p:nvPr/>
        </p:nvSpPr>
        <p:spPr>
          <a:xfrm>
            <a:off x="5641935" y="834525"/>
            <a:ext cx="326881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③ </a:t>
            </a:r>
            <a:r>
              <a:rPr lang="en-US" altLang="zh-CN" sz="2400" b="1" dirty="0" err="1">
                <a:solidFill>
                  <a:srgbClr val="0000FF"/>
                </a:solidFill>
              </a:rPr>
              <a:t>DataFrame</a:t>
            </a:r>
            <a:r>
              <a:rPr lang="zh-CN" altLang="en-US" sz="2400" b="1" dirty="0">
                <a:solidFill>
                  <a:srgbClr val="0000FF"/>
                </a:solidFill>
              </a:rPr>
              <a:t>的属性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97" y="1433130"/>
            <a:ext cx="1485714" cy="4876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19" y="1412776"/>
            <a:ext cx="885714" cy="4380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465" y="1880828"/>
            <a:ext cx="4752381" cy="48571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465" y="2493529"/>
            <a:ext cx="4952381" cy="45686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465" y="3051977"/>
            <a:ext cx="4952381" cy="14571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4243" y="3680646"/>
            <a:ext cx="1933333" cy="12190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334" y="4311341"/>
            <a:ext cx="523810" cy="3619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4243" y="4856395"/>
            <a:ext cx="580952" cy="3904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2469" y="4591378"/>
            <a:ext cx="6085714" cy="169523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8368" y="4899694"/>
            <a:ext cx="3960440" cy="16652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6733" y="1257798"/>
            <a:ext cx="2046897" cy="217120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83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505" y="4138984"/>
            <a:ext cx="3658424" cy="23124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86013" y="836715"/>
            <a:ext cx="334837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创建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</a:t>
            </a:r>
          </a:p>
        </p:txBody>
      </p:sp>
      <p:sp>
        <p:nvSpPr>
          <p:cNvPr id="16" name="矩形 15"/>
          <p:cNvSpPr/>
          <p:nvPr/>
        </p:nvSpPr>
        <p:spPr>
          <a:xfrm>
            <a:off x="5643438" y="836484"/>
            <a:ext cx="438590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仿宋"/>
                <a:ea typeface="仿宋"/>
              </a:rPr>
              <a:t>④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DataFrame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的元素统计特性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291" y="3501182"/>
            <a:ext cx="2085714" cy="3276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702" y="1634028"/>
            <a:ext cx="1885714" cy="11809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r="7449"/>
          <a:stretch/>
        </p:blipFill>
        <p:spPr>
          <a:xfrm>
            <a:off x="6250661" y="1628800"/>
            <a:ext cx="1445552" cy="11809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r="4079" b="3344"/>
          <a:stretch/>
        </p:blipFill>
        <p:spPr>
          <a:xfrm>
            <a:off x="7740515" y="1635062"/>
            <a:ext cx="3060340" cy="117829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505" y="2869986"/>
            <a:ext cx="1961905" cy="9523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0199" y="2871106"/>
            <a:ext cx="2847619" cy="170476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1699" y="1293802"/>
            <a:ext cx="2046897" cy="217120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5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527159" y="1435269"/>
            <a:ext cx="5292588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/>
              <a:t>行与列的增删改查、数据清洗等操作</a:t>
            </a:r>
            <a:endParaRPr lang="en-US" altLang="zh-CN" sz="2400" b="1" dirty="0"/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94858" y="836715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527162" y="5265204"/>
            <a:ext cx="6134997" cy="1323439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注：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1.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位置索引时，则可用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index(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序号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进行操作，如</a:t>
            </a:r>
            <a:r>
              <a:rPr lang="en-US" altLang="zh-CN" sz="2000" b="1" i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[1]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；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2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标签索引时，如对‘城市’索引时，就不能</a:t>
            </a:r>
            <a:r>
              <a:rPr lang="zh-CN" altLang="en-US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进行定位，如</a:t>
            </a:r>
            <a:r>
              <a:rPr lang="en-US" altLang="zh-CN" sz="2000" b="1" i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[1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。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2527161" y="2031231"/>
            <a:ext cx="7295571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/>
              <a:t>数据操作时，又分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</a:t>
            </a:r>
            <a:r>
              <a:rPr lang="zh-CN" altLang="en-US" sz="2400" b="1" dirty="0">
                <a:solidFill>
                  <a:srgbClr val="FF0000"/>
                </a:solidFill>
              </a:rPr>
              <a:t>索引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r>
              <a:rPr lang="zh-CN" altLang="en-US" sz="2400" b="1" dirty="0">
                <a:solidFill>
                  <a:srgbClr val="FF0000"/>
                </a:solidFill>
              </a:rPr>
              <a:t>索引</a:t>
            </a:r>
            <a:r>
              <a:rPr lang="zh-CN" altLang="en-US" sz="2400" b="1" dirty="0"/>
              <a:t>两种，例如：</a:t>
            </a:r>
            <a:endParaRPr lang="en-US" altLang="zh-CN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2538041" y="2600908"/>
            <a:ext cx="6124118" cy="206210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={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苏州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杭州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南京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宁波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2171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2418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1090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1065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919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827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788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1404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3372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28000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30133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21500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17319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 12556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             11715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9846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22286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19530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index=[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columns=[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6" name="矩形 15"/>
          <p:cNvSpPr/>
          <p:nvPr/>
        </p:nvSpPr>
        <p:spPr>
          <a:xfrm>
            <a:off x="8662159" y="1856023"/>
            <a:ext cx="1886511" cy="2246769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   城市    </a:t>
            </a:r>
            <a:r>
              <a:rPr lang="en-US" altLang="zh-CN" sz="1400" dirty="0"/>
              <a:t>GDP    </a:t>
            </a:r>
            <a:r>
              <a:rPr lang="zh-CN" altLang="en-US" sz="1400" dirty="0"/>
              <a:t>人口</a:t>
            </a:r>
          </a:p>
          <a:p>
            <a:r>
              <a:rPr lang="en-US" altLang="zh-CN" sz="1400" dirty="0"/>
              <a:t>2  </a:t>
            </a:r>
            <a:r>
              <a:rPr lang="zh-CN" altLang="en-US" sz="1400" dirty="0"/>
              <a:t>北京  </a:t>
            </a:r>
            <a:r>
              <a:rPr lang="en-US" altLang="zh-CN" sz="1400" dirty="0"/>
              <a:t>28000  2171</a:t>
            </a:r>
          </a:p>
          <a:p>
            <a:r>
              <a:rPr lang="en-US" altLang="zh-CN" sz="1400" dirty="0"/>
              <a:t>1  </a:t>
            </a:r>
            <a:r>
              <a:rPr lang="zh-CN" altLang="en-US" sz="1400" dirty="0"/>
              <a:t>上海  </a:t>
            </a:r>
            <a:r>
              <a:rPr lang="en-US" altLang="zh-CN" sz="1400" dirty="0"/>
              <a:t>30133  2418</a:t>
            </a:r>
          </a:p>
          <a:p>
            <a:r>
              <a:rPr lang="en-US" altLang="zh-CN" sz="1400" dirty="0"/>
              <a:t>4  </a:t>
            </a:r>
            <a:r>
              <a:rPr lang="zh-CN" altLang="en-US" sz="1400" dirty="0"/>
              <a:t>广州  </a:t>
            </a:r>
            <a:r>
              <a:rPr lang="en-US" altLang="zh-CN" sz="1400" dirty="0"/>
              <a:t>21500  1090</a:t>
            </a:r>
          </a:p>
          <a:p>
            <a:r>
              <a:rPr lang="en-US" altLang="zh-CN" sz="1400" dirty="0"/>
              <a:t>3  </a:t>
            </a:r>
            <a:r>
              <a:rPr lang="zh-CN" altLang="en-US" sz="1400" dirty="0"/>
              <a:t>苏州  </a:t>
            </a:r>
            <a:r>
              <a:rPr lang="en-US" altLang="zh-CN" sz="1400" dirty="0"/>
              <a:t>17319  1065</a:t>
            </a:r>
          </a:p>
          <a:p>
            <a:r>
              <a:rPr lang="en-US" altLang="zh-CN" sz="1400" dirty="0"/>
              <a:t>5  </a:t>
            </a:r>
            <a:r>
              <a:rPr lang="zh-CN" altLang="en-US" sz="1400" dirty="0"/>
              <a:t>杭州  </a:t>
            </a:r>
            <a:r>
              <a:rPr lang="en-US" altLang="zh-CN" sz="1400" dirty="0"/>
              <a:t>12556   919</a:t>
            </a:r>
          </a:p>
          <a:p>
            <a:r>
              <a:rPr lang="en-US" altLang="zh-CN" sz="1400" dirty="0"/>
              <a:t>8  </a:t>
            </a:r>
            <a:r>
              <a:rPr lang="zh-CN" altLang="en-US" sz="1400" dirty="0"/>
              <a:t>南京  </a:t>
            </a:r>
            <a:r>
              <a:rPr lang="en-US" altLang="zh-CN" sz="1400" dirty="0"/>
              <a:t>11715   827</a:t>
            </a:r>
          </a:p>
          <a:p>
            <a:r>
              <a:rPr lang="en-US" altLang="zh-CN" sz="1400" dirty="0"/>
              <a:t>9  </a:t>
            </a:r>
            <a:r>
              <a:rPr lang="zh-CN" altLang="en-US" sz="1400" dirty="0"/>
              <a:t>宁波   </a:t>
            </a:r>
            <a:r>
              <a:rPr lang="en-US" altLang="zh-CN" sz="1400" dirty="0"/>
              <a:t>9846   788</a:t>
            </a:r>
          </a:p>
          <a:p>
            <a:r>
              <a:rPr lang="en-US" altLang="zh-CN" sz="1400" dirty="0"/>
              <a:t>6  </a:t>
            </a:r>
            <a:r>
              <a:rPr lang="zh-CN" altLang="en-US" sz="1400" dirty="0"/>
              <a:t>深圳  </a:t>
            </a:r>
            <a:r>
              <a:rPr lang="en-US" altLang="zh-CN" sz="1400" dirty="0"/>
              <a:t>22286  1404</a:t>
            </a:r>
          </a:p>
          <a:p>
            <a:r>
              <a:rPr lang="en-US" altLang="zh-CN" sz="1400" dirty="0"/>
              <a:t>7  </a:t>
            </a:r>
            <a:r>
              <a:rPr lang="zh-CN" altLang="en-US" sz="1400" dirty="0"/>
              <a:t>重庆  </a:t>
            </a:r>
            <a:r>
              <a:rPr lang="en-US" altLang="zh-CN" sz="1400" dirty="0"/>
              <a:t>19530  3372</a:t>
            </a:r>
          </a:p>
        </p:txBody>
      </p:sp>
      <p:sp>
        <p:nvSpPr>
          <p:cNvPr id="17" name="矩形 16"/>
          <p:cNvSpPr/>
          <p:nvPr/>
        </p:nvSpPr>
        <p:spPr>
          <a:xfrm>
            <a:off x="8694725" y="4135139"/>
            <a:ext cx="1676672" cy="2462213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          GDP    </a:t>
            </a:r>
            <a:r>
              <a:rPr lang="zh-CN" altLang="en-US" sz="1400" dirty="0"/>
              <a:t>人口</a:t>
            </a:r>
          </a:p>
          <a:p>
            <a:r>
              <a:rPr lang="zh-CN" altLang="en-US" sz="1400" dirty="0"/>
              <a:t>城市             </a:t>
            </a:r>
          </a:p>
          <a:p>
            <a:r>
              <a:rPr lang="zh-CN" altLang="en-US" sz="1400" dirty="0"/>
              <a:t>北京  </a:t>
            </a:r>
            <a:r>
              <a:rPr lang="en-US" altLang="zh-CN" sz="1400" dirty="0"/>
              <a:t>28000  2171</a:t>
            </a:r>
          </a:p>
          <a:p>
            <a:r>
              <a:rPr lang="zh-CN" altLang="en-US" sz="1400" dirty="0"/>
              <a:t>上海  </a:t>
            </a:r>
            <a:r>
              <a:rPr lang="en-US" altLang="zh-CN" sz="1400" dirty="0"/>
              <a:t>30133  2418</a:t>
            </a:r>
          </a:p>
          <a:p>
            <a:r>
              <a:rPr lang="zh-CN" altLang="en-US" sz="1400" dirty="0"/>
              <a:t>广州  </a:t>
            </a:r>
            <a:r>
              <a:rPr lang="en-US" altLang="zh-CN" sz="1400" dirty="0"/>
              <a:t>21500  1090</a:t>
            </a:r>
          </a:p>
          <a:p>
            <a:r>
              <a:rPr lang="zh-CN" altLang="en-US" sz="1400" dirty="0"/>
              <a:t>苏州  </a:t>
            </a:r>
            <a:r>
              <a:rPr lang="en-US" altLang="zh-CN" sz="1400" dirty="0"/>
              <a:t>17319  1065</a:t>
            </a:r>
          </a:p>
          <a:p>
            <a:r>
              <a:rPr lang="zh-CN" altLang="en-US" sz="1400" dirty="0"/>
              <a:t>杭州  </a:t>
            </a:r>
            <a:r>
              <a:rPr lang="en-US" altLang="zh-CN" sz="1400" dirty="0"/>
              <a:t>12556   919</a:t>
            </a:r>
          </a:p>
          <a:p>
            <a:r>
              <a:rPr lang="zh-CN" altLang="en-US" sz="1400" dirty="0"/>
              <a:t>南京  </a:t>
            </a:r>
            <a:r>
              <a:rPr lang="en-US" altLang="zh-CN" sz="1400" dirty="0"/>
              <a:t>11715   827</a:t>
            </a:r>
          </a:p>
          <a:p>
            <a:r>
              <a:rPr lang="zh-CN" altLang="en-US" sz="1400" dirty="0"/>
              <a:t>宁波   </a:t>
            </a:r>
            <a:r>
              <a:rPr lang="en-US" altLang="zh-CN" sz="1400" dirty="0"/>
              <a:t>9846   788</a:t>
            </a:r>
          </a:p>
          <a:p>
            <a:r>
              <a:rPr lang="zh-CN" altLang="en-US" sz="1400" dirty="0"/>
              <a:t>深圳  </a:t>
            </a:r>
            <a:r>
              <a:rPr lang="en-US" altLang="zh-CN" sz="1400" dirty="0"/>
              <a:t>22286  1404</a:t>
            </a:r>
          </a:p>
          <a:p>
            <a:r>
              <a:rPr lang="zh-CN" altLang="en-US" sz="1400" dirty="0"/>
              <a:t>重庆  </a:t>
            </a:r>
            <a:r>
              <a:rPr lang="en-US" altLang="zh-CN" sz="1400" dirty="0"/>
              <a:t>19530  3372</a:t>
            </a:r>
          </a:p>
        </p:txBody>
      </p:sp>
      <p:sp>
        <p:nvSpPr>
          <p:cNvPr id="11" name="矩形 10"/>
          <p:cNvSpPr/>
          <p:nvPr/>
        </p:nvSpPr>
        <p:spPr>
          <a:xfrm>
            <a:off x="2552039" y="4761145"/>
            <a:ext cx="6124118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df.set_index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422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2826073" y="1425509"/>
            <a:ext cx="5076564" cy="181588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': </a:t>
            </a:r>
            <a:r>
              <a:rPr lang="en-US" altLang="zh-CN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(['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': </a:t>
            </a:r>
            <a:r>
              <a:rPr lang="en-US" altLang="zh-CN" sz="16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([2171, 2418, 1090, 1404, 3372]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'GDP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': </a:t>
            </a:r>
            <a:r>
              <a:rPr lang="en-US" altLang="zh-CN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([28000, 30133, 21500, 22286, 19530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2646053" y="883838"/>
            <a:ext cx="205222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/>
                <a:ea typeface="仿宋"/>
              </a:rPr>
              <a:t>位置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2826074" y="3909246"/>
            <a:ext cx="201622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df.iloc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1:3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00883"/>
              </p:ext>
            </p:extLst>
          </p:nvPr>
        </p:nvGraphicFramePr>
        <p:xfrm>
          <a:off x="8046653" y="1458571"/>
          <a:ext cx="2613178" cy="2150449"/>
        </p:xfrm>
        <a:graphic>
          <a:graphicData uri="http://schemas.openxmlformats.org/drawingml/2006/table">
            <a:tbl>
              <a:tblPr/>
              <a:tblGrid>
                <a:gridCol w="471824"/>
                <a:gridCol w="580706"/>
                <a:gridCol w="725883"/>
                <a:gridCol w="834765"/>
              </a:tblGrid>
              <a:tr h="307207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dirty="0">
                          <a:effectLst/>
                        </a:rPr>
                        <a:t>城市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dirty="0">
                          <a:effectLst/>
                        </a:rPr>
                        <a:t>人口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GDP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2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dirty="0">
                          <a:effectLst/>
                        </a:rPr>
                        <a:t>北京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2171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2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dirty="0">
                          <a:effectLst/>
                        </a:rPr>
                        <a:t>上海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2418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30133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2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>
                          <a:effectLst/>
                        </a:rPr>
                        <a:t>广州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1090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21500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2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>
                          <a:effectLst/>
                        </a:rPr>
                        <a:t>深圳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1404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22286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2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>
                          <a:effectLst/>
                        </a:rPr>
                        <a:t>重庆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3372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19530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2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>
                          <a:effectLst/>
                        </a:rPr>
                        <a:t>镇江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910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dirty="0">
                          <a:effectLst/>
                        </a:rPr>
                        <a:t>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2826073" y="3356992"/>
            <a:ext cx="507656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 = ['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镇江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', 285, 910]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8046653" y="3292861"/>
            <a:ext cx="2613178" cy="352163"/>
          </a:xfrm>
          <a:prstGeom prst="rect">
            <a:avLst/>
          </a:prstGeom>
          <a:solidFill>
            <a:srgbClr val="00CC00">
              <a:alpha val="29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8046653" y="2060849"/>
            <a:ext cx="2613178" cy="648072"/>
          </a:xfrm>
          <a:prstGeom prst="rect">
            <a:avLst/>
          </a:prstGeom>
          <a:solidFill>
            <a:srgbClr val="00CC00">
              <a:alpha val="29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8389"/>
          <a:stretch/>
        </p:blipFill>
        <p:spPr>
          <a:xfrm>
            <a:off x="4856641" y="3933056"/>
            <a:ext cx="2800000" cy="11167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986" y="5081036"/>
            <a:ext cx="2131434" cy="12282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13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1" grpId="0" animBg="1"/>
      <p:bldP spid="26" grpId="0" animBg="1"/>
      <p:bldP spid="2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15" name="矩形 14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94025" y="1304193"/>
            <a:ext cx="6293160" cy="25545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{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1600" b="1" dirty="0" smtClean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2171, 2418, 1090, 1404, 3372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28000, 30133, 21500, 22286, 19530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])}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','GDP','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#'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索引</a:t>
            </a:r>
            <a:endParaRPr lang="en-US" altLang="zh-CN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df.set_index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(['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'])</a:t>
            </a:r>
          </a:p>
        </p:txBody>
      </p:sp>
      <p:sp>
        <p:nvSpPr>
          <p:cNvPr id="26" name="矩形 25"/>
          <p:cNvSpPr/>
          <p:nvPr/>
        </p:nvSpPr>
        <p:spPr>
          <a:xfrm>
            <a:off x="1961977" y="835103"/>
            <a:ext cx="4860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下面以加‘城市’</a:t>
            </a:r>
            <a:r>
              <a:rPr lang="zh-CN" altLang="en-US" sz="24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索引为例</a:t>
            </a:r>
            <a:endParaRPr lang="zh-CN" altLang="en-US" sz="2400" b="1" dirty="0"/>
          </a:p>
        </p:txBody>
      </p:sp>
      <p:sp>
        <p:nvSpPr>
          <p:cNvPr id="27" name="文本框 3"/>
          <p:cNvSpPr txBox="1">
            <a:spLocks noChangeArrowheads="1"/>
          </p:cNvSpPr>
          <p:nvPr/>
        </p:nvSpPr>
        <p:spPr bwMode="auto">
          <a:xfrm>
            <a:off x="2391512" y="4005064"/>
            <a:ext cx="205474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/>
              <a:t>(1). </a:t>
            </a:r>
            <a:r>
              <a:rPr lang="zh-CN" altLang="en-US" sz="2400" b="1" dirty="0"/>
              <a:t>增加新行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185" y="1313501"/>
            <a:ext cx="1952381" cy="29809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1" name="文本框 3"/>
          <p:cNvSpPr txBox="1">
            <a:spLocks noChangeArrowheads="1"/>
          </p:cNvSpPr>
          <p:nvPr/>
        </p:nvSpPr>
        <p:spPr bwMode="auto">
          <a:xfrm>
            <a:off x="2391510" y="4577062"/>
            <a:ext cx="429083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镇江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285, 910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512" y="3398511"/>
            <a:ext cx="1971429" cy="334285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07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6" grpId="0"/>
      <p:bldP spid="27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73" y="1556792"/>
            <a:ext cx="5364596" cy="27003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§7.1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库的简介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§7.2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862077" y="193862"/>
            <a:ext cx="7164796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章  </a:t>
            </a:r>
            <a:r>
              <a:rPr lang="zh-CN" altLang="en-US" sz="2800" dirty="0"/>
              <a:t>数据分析利器：</a:t>
            </a:r>
            <a:r>
              <a:rPr lang="en-US" altLang="zh-CN" sz="2800" dirty="0"/>
              <a:t>pandas</a:t>
            </a:r>
            <a:r>
              <a:rPr lang="zh-CN" altLang="en-US" sz="2800" dirty="0"/>
              <a:t>库的应用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3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512" y="728700"/>
            <a:ext cx="1971429" cy="334285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2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021251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(2). </a:t>
            </a:r>
            <a:r>
              <a:rPr lang="zh-CN" altLang="en-US" sz="2400" b="1" dirty="0"/>
              <a:t>增加</a:t>
            </a:r>
            <a:r>
              <a:rPr lang="zh-CN" altLang="en-US" sz="2400" b="1" dirty="0" smtClean="0"/>
              <a:t>新列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2473573" y="1411613"/>
            <a:ext cx="7805328" cy="1631216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range(1,len(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)+1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range(10,len(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)+10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5'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*20 for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in range(1,len(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)+1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3'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bc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',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np.nan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,'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addc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efsgs</a:t>
            </a: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np.nan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4'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fabc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fdgbc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cdgfdd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',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np.nan</a:t>
            </a: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'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efsgs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toefsgs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010" y="3140968"/>
            <a:ext cx="6125707" cy="298431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7" name="矩形 36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01" y="764704"/>
            <a:ext cx="6125707" cy="298431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(3). </a:t>
            </a:r>
            <a:r>
              <a:rPr lang="zh-CN" altLang="en-US" sz="2400" b="1" dirty="0" smtClean="0"/>
              <a:t>修改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469729" y="1448780"/>
            <a:ext cx="244457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①修改</a:t>
            </a:r>
            <a:r>
              <a:rPr lang="zh-CN" altLang="en-US" sz="2400" b="1" dirty="0"/>
              <a:t>一个元素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53" y="3753036"/>
            <a:ext cx="6140055" cy="301572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3" name="矩形 32"/>
          <p:cNvSpPr/>
          <p:nvPr/>
        </p:nvSpPr>
        <p:spPr>
          <a:xfrm>
            <a:off x="402576" y="2060845"/>
            <a:ext cx="4032448" cy="1015663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df.at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2841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25100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0086" y="4906956"/>
            <a:ext cx="752388" cy="1015663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3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(3). </a:t>
            </a:r>
            <a:r>
              <a:rPr lang="zh-CN" altLang="en-US" sz="2400" b="1" dirty="0" smtClean="0"/>
              <a:t>修改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469729" y="1448780"/>
            <a:ext cx="196529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②修改一行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59" y="755415"/>
            <a:ext cx="6140055" cy="301572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3" name="矩形 32"/>
          <p:cNvSpPr/>
          <p:nvPr/>
        </p:nvSpPr>
        <p:spPr>
          <a:xfrm>
            <a:off x="834624" y="2060845"/>
            <a:ext cx="3611629" cy="707886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1600" b="1" dirty="0">
                <a:solidFill>
                  <a:srgbClr val="CC0000"/>
                </a:solidFill>
                <a:latin typeface="Consolas" panose="020B0609020204030204" pitchFamily="49" charset="0"/>
              </a:rPr>
              <a:t>1100, 22000, 7, 87, 88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jkjkkj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trdfh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420" y="3789908"/>
            <a:ext cx="6147517" cy="295146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4451653" y="5191600"/>
            <a:ext cx="6151284" cy="461665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2257" y="2922039"/>
            <a:ext cx="327636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列表长度要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/>
                <a:ea typeface="仿宋"/>
              </a:rPr>
              <a:t>与列表的栏长度</a:t>
            </a:r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同长。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5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 animBg="1"/>
      <p:bldP spid="13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(3). </a:t>
            </a:r>
            <a:r>
              <a:rPr lang="zh-CN" altLang="en-US" sz="2400" b="1" dirty="0" smtClean="0"/>
              <a:t>修改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469729" y="1448780"/>
            <a:ext cx="196529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③修改一列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834624" y="2060845"/>
            <a:ext cx="3611629" cy="707886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5'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*55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in range(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))]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20" y="764704"/>
            <a:ext cx="6147517" cy="295146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1002257" y="2922039"/>
            <a:ext cx="327636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列表长度要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/>
                <a:ea typeface="仿宋"/>
              </a:rPr>
              <a:t>与列表的行长度</a:t>
            </a:r>
            <a:r>
              <a:rPr lang="zh-CN" altLang="en-US" sz="2400" b="1" dirty="0">
                <a:solidFill>
                  <a:srgbClr val="FF0000"/>
                </a:solidFill>
                <a:latin typeface="仿宋"/>
                <a:ea typeface="仿宋"/>
              </a:rPr>
              <a:t>同长。</a:t>
            </a:r>
            <a:endParaRPr lang="zh-CN" altLang="en-US" sz="24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420" y="3753036"/>
            <a:ext cx="6147517" cy="296748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8190669" y="4509120"/>
            <a:ext cx="720080" cy="2308324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 animBg="1"/>
      <p:bldP spid="11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(3). </a:t>
            </a:r>
            <a:r>
              <a:rPr lang="zh-CN" altLang="en-US" sz="2400" b="1" dirty="0" smtClean="0"/>
              <a:t>修改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469729" y="1448780"/>
            <a:ext cx="196529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④</a:t>
            </a:r>
            <a:r>
              <a:rPr lang="zh-CN" altLang="en-US" sz="2400" b="1" dirty="0"/>
              <a:t>修改区间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闭区间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834624" y="2420885"/>
            <a:ext cx="3611629" cy="1323439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':'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5'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[3, 4, 5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': '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[12300, 9800, 23000, 7]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20" y="764704"/>
            <a:ext cx="6147517" cy="296748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129" y="3753036"/>
            <a:ext cx="6153939" cy="291802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6318461" y="5157192"/>
            <a:ext cx="2592288" cy="461665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矩形 13"/>
          <p:cNvSpPr/>
          <p:nvPr/>
        </p:nvSpPr>
        <p:spPr>
          <a:xfrm>
            <a:off x="6318461" y="4869160"/>
            <a:ext cx="756084" cy="1471172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40000"/>
              </a:lnSpc>
            </a:pP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endParaRPr lang="en-US" altLang="zh-CN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(4). </a:t>
            </a:r>
            <a:r>
              <a:rPr lang="zh-CN" altLang="en-US" sz="2400" b="1" dirty="0" smtClean="0"/>
              <a:t>删除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502037" y="1448780"/>
            <a:ext cx="759684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DataFrame.</a:t>
            </a:r>
            <a:r>
              <a:rPr lang="en-US" altLang="zh-CN" sz="2000" b="1" dirty="0" err="1">
                <a:solidFill>
                  <a:srgbClr val="C00000"/>
                </a:solidFill>
              </a:rPr>
              <a:t>drop</a:t>
            </a:r>
            <a:r>
              <a:rPr lang="en-US" altLang="zh-CN" sz="2000" b="1" dirty="0"/>
              <a:t>(labels=None, *, axis=0, index=None, columns=None,  </a:t>
            </a:r>
            <a:r>
              <a:rPr lang="en-US" altLang="zh-CN" sz="2000" b="1" dirty="0" smtClean="0"/>
              <a:t>level=None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inplace</a:t>
            </a:r>
            <a:r>
              <a:rPr lang="en-US" altLang="zh-CN" sz="2000" b="1" dirty="0"/>
              <a:t>=False, errors='raise')     </a:t>
            </a:r>
            <a:endParaRPr lang="en-US" altLang="zh-CN" sz="2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2505443" y="2384884"/>
            <a:ext cx="7089382" cy="3000821"/>
          </a:xfrm>
          <a:prstGeom prst="rect">
            <a:avLst/>
          </a:prstGeom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drop()​​ 方法的参数：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labels</a:t>
            </a:r>
            <a:r>
              <a:rPr lang="zh-CN" altLang="en-US" sz="2000" dirty="0"/>
              <a:t>，要删除的行列的名字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axis，表示行或列的删除，axis = 0 表示删除对应的行，axis = 1 表示删除对应的列，axis 默认为 0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index</a:t>
            </a:r>
            <a:r>
              <a:rPr lang="zh-CN" altLang="en-US" sz="2000" dirty="0"/>
              <a:t>，表示删除指定的行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columns </a:t>
            </a:r>
            <a:r>
              <a:rPr lang="zh-CN" altLang="en-US" sz="2000" dirty="0"/>
              <a:t>，表示删除指定的列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inplace = True 表示直接修改原数据，否则 drop() 方法只是返回删除后的表格，对原表格没有影响。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834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(4). </a:t>
            </a:r>
            <a:r>
              <a:rPr lang="zh-CN" altLang="en-US" sz="2400" b="1" dirty="0" smtClean="0"/>
              <a:t>删除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1770728" y="2757118"/>
            <a:ext cx="2639521" cy="707886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df.drop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镇江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CN" sz="1600" b="1" dirty="0">
                <a:solidFill>
                  <a:srgbClr val="C00000"/>
                </a:solidFill>
                <a:latin typeface="Britannic Bold" panose="020B0903060703020204" pitchFamily="34" charset="0"/>
              </a:rPr>
              <a:t>axis=0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inplace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=True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98" y="872716"/>
            <a:ext cx="6153939" cy="291802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2466033" y="1448780"/>
            <a:ext cx="277230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/>
              <a:t>①删除</a:t>
            </a:r>
            <a:r>
              <a:rPr lang="zh-CN" altLang="en-US" sz="1800" b="1" dirty="0"/>
              <a:t>指定行与列、多列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235" y="3822512"/>
            <a:ext cx="6164702" cy="259652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2394025" y="1880589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b="1" dirty="0" err="1" smtClean="0"/>
              <a:t>DataFrame.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drop</a:t>
            </a:r>
            <a:r>
              <a:rPr lang="en-US" altLang="zh-CN" sz="1800" b="1" dirty="0" smtClean="0"/>
              <a:t>()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3393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(4). </a:t>
            </a:r>
            <a:r>
              <a:rPr lang="zh-CN" altLang="en-US" sz="2400" b="1" dirty="0" smtClean="0"/>
              <a:t>删除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394025" y="1880589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b="1" dirty="0" err="1" smtClean="0"/>
              <a:t>DataFrame.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drop</a:t>
            </a:r>
            <a:r>
              <a:rPr lang="en-US" altLang="zh-CN" sz="1800" b="1" dirty="0" smtClean="0"/>
              <a:t>()</a:t>
            </a:r>
            <a:endParaRPr lang="zh-CN" altLang="en-US" sz="1800" b="1" dirty="0"/>
          </a:p>
        </p:txBody>
      </p:sp>
      <p:sp>
        <p:nvSpPr>
          <p:cNvPr id="33" name="矩形 32"/>
          <p:cNvSpPr/>
          <p:nvPr/>
        </p:nvSpPr>
        <p:spPr>
          <a:xfrm>
            <a:off x="1770728" y="3501008"/>
            <a:ext cx="5195805" cy="1015663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df.drop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5'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,axis=1,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inplace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=True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df.drop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Bauhaus 93" panose="04030905020B02020C02" pitchFamily="82" charset="0"/>
              </a:rPr>
              <a:t>[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600" b="1" dirty="0">
                <a:solidFill>
                  <a:srgbClr val="C00000"/>
                </a:solidFill>
                <a:latin typeface="Bauhaus 93" panose="04030905020B02020C02" pitchFamily="82" charset="0"/>
              </a:rPr>
              <a:t>]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,axis=1, </a:t>
            </a:r>
            <a:endParaRPr lang="en-US" altLang="zh-CN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inplace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=True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53" y="868481"/>
            <a:ext cx="6164702" cy="259652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533" y="3501008"/>
            <a:ext cx="3629277" cy="262579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2466033" y="1448541"/>
            <a:ext cx="28083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/>
              <a:t>①删除</a:t>
            </a:r>
            <a:r>
              <a:rPr lang="zh-CN" altLang="en-US" sz="1800" b="1" dirty="0"/>
              <a:t>指定行与列、多列</a:t>
            </a:r>
          </a:p>
        </p:txBody>
      </p:sp>
    </p:spTree>
    <p:extLst>
      <p:ext uri="{BB962C8B-B14F-4D97-AF65-F5344CB8AC3E}">
        <p14:creationId xmlns:p14="http://schemas.microsoft.com/office/powerpoint/2010/main" val="11250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(4). </a:t>
            </a:r>
            <a:r>
              <a:rPr lang="zh-CN" altLang="en-US" sz="2400" b="1" dirty="0" smtClean="0"/>
              <a:t>删除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394025" y="1979548"/>
            <a:ext cx="4428492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dropna</a:t>
            </a:r>
            <a:r>
              <a:rPr lang="zh-CN" altLang="en-US" sz="1800" b="1" dirty="0"/>
              <a:t>函数默认删除所有出现空的行，即一行中任意一个字段为空，就会被删除。当只需要删除某一列的空行时，需要设置</a:t>
            </a:r>
            <a:r>
              <a:rPr lang="en-US" altLang="zh-CN" sz="1800" b="1" dirty="0"/>
              <a:t>subset</a:t>
            </a:r>
            <a:r>
              <a:rPr lang="zh-CN" altLang="en-US" sz="1800" b="1" dirty="0"/>
              <a:t>参数，例如</a:t>
            </a:r>
            <a:r>
              <a:rPr lang="en-US" altLang="zh-CN" sz="1800" b="1" dirty="0" err="1"/>
              <a:t>dropna</a:t>
            </a:r>
            <a:r>
              <a:rPr lang="en-US" altLang="zh-CN" sz="1800" b="1" dirty="0"/>
              <a:t>(subset=['city'])</a:t>
            </a:r>
            <a:endParaRPr lang="zh-CN" altLang="en-US" sz="1800" b="1" dirty="0"/>
          </a:p>
        </p:txBody>
      </p:sp>
      <p:sp>
        <p:nvSpPr>
          <p:cNvPr id="33" name="矩形 32"/>
          <p:cNvSpPr/>
          <p:nvPr/>
        </p:nvSpPr>
        <p:spPr>
          <a:xfrm>
            <a:off x="1770728" y="3501008"/>
            <a:ext cx="5195805" cy="400110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df.dropna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(subset=[</a:t>
            </a:r>
            <a:r>
              <a:rPr lang="en-US" altLang="zh-CN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00CC00"/>
                </a:solidFill>
                <a:latin typeface="Consolas" panose="020B0609020204030204" pitchFamily="49" charset="0"/>
              </a:rPr>
              <a:t>新增的</a:t>
            </a:r>
            <a:r>
              <a:rPr lang="zh-CN" altLang="en-US" sz="1600" b="1" dirty="0" smtClean="0">
                <a:solidFill>
                  <a:srgbClr val="00CC00"/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600" b="1" dirty="0" smtClean="0">
                <a:solidFill>
                  <a:srgbClr val="00CC00"/>
                </a:solidFill>
                <a:latin typeface="Consolas" panose="020B0609020204030204" pitchFamily="49" charset="0"/>
              </a:rPr>
              <a:t>4"</a:t>
            </a:r>
            <a:r>
              <a:rPr lang="en-US" altLang="zh-CN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inplace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=True) 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33" y="872716"/>
            <a:ext cx="3629277" cy="262579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2466033" y="1448541"/>
            <a:ext cx="374441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②删除</a:t>
            </a:r>
            <a:r>
              <a:rPr lang="zh-CN" altLang="en-US" sz="2400" b="1" dirty="0"/>
              <a:t>字段为空的行与</a:t>
            </a:r>
            <a:r>
              <a:rPr lang="zh-CN" altLang="en-US" sz="2400" b="1" dirty="0" smtClean="0"/>
              <a:t>列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2461006" y="4657471"/>
            <a:ext cx="442849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drop_duplicates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(subset = '</a:t>
            </a:r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列名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',keep='first')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3014" y="4126464"/>
            <a:ext cx="374441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③</a:t>
            </a:r>
            <a:r>
              <a:rPr lang="zh-CN" altLang="en-US" sz="2400" b="1" dirty="0"/>
              <a:t>删除字段重复的行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533" y="3537012"/>
            <a:ext cx="3647477" cy="225600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706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 animBg="1"/>
      <p:bldP spid="11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74045" y="1991947"/>
            <a:ext cx="3780420" cy="1246495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df.at[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2000" b="1" dirty="0" smtClean="0">
                <a:solidFill>
                  <a:srgbClr val="00CC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altLang="zh-CN" sz="2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68" y="983707"/>
            <a:ext cx="3647477" cy="225600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8204371" y="2094312"/>
            <a:ext cx="756084" cy="437043"/>
          </a:xfrm>
          <a:prstGeom prst="rect">
            <a:avLst/>
          </a:prstGeom>
          <a:noFill/>
          <a:ln w="57150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2466033" y="1448541"/>
            <a:ext cx="21602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① 点、行</a:t>
            </a:r>
            <a:r>
              <a:rPr lang="zh-CN" altLang="en-US" sz="2400" b="1" dirty="0"/>
              <a:t>与</a:t>
            </a:r>
            <a:r>
              <a:rPr lang="zh-CN" altLang="en-US" sz="2400" b="1" dirty="0" smtClean="0"/>
              <a:t>列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751" y="3392996"/>
            <a:ext cx="657143" cy="4380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121" y="3392996"/>
            <a:ext cx="2971429" cy="144761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453" y="3392996"/>
            <a:ext cx="2800000" cy="174285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373179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(5). </a:t>
            </a:r>
            <a:r>
              <a:rPr lang="zh-CN" altLang="en-US" sz="2400" b="1" dirty="0" smtClean="0"/>
              <a:t>查找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100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5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430029" y="872719"/>
            <a:ext cx="738082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Pandas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是一个开源的第三方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库，从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的基础上构建而来，享有数据分析“三剑客之一”的盛名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Pandas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库的主要应用方向：针对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多维结构化数据集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的分析处理。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Pandas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语言提供了高性能、易于使用的数据结构和数据分析工具集，它的目标是成为强大、灵活、可以支持任何编程语言的数据分析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工具。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8780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§7.1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库的简介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753431" y="5281081"/>
            <a:ext cx="2891353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zh-CN" altLang="zh-CN" sz="2400" dirty="0">
                <a:solidFill>
                  <a:srgbClr val="212529"/>
                </a:solidFill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import numpy as np</a:t>
            </a:r>
            <a:endParaRPr lang="en-US" altLang="zh-CN" sz="2400" dirty="0">
              <a:solidFill>
                <a:srgbClr val="212529"/>
              </a:solidFill>
              <a:latin typeface="Times New Roman" panose="02020603050405020304" pitchFamily="18" charset="0"/>
              <a:ea typeface="SFMono-Regular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pandas as pd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862077" y="5324429"/>
            <a:ext cx="2891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pandas</a:t>
            </a:r>
            <a:r>
              <a:rPr lang="zh-CN" altLang="en-US" sz="2400" b="1" dirty="0"/>
              <a:t>模块的导入</a:t>
            </a:r>
          </a:p>
        </p:txBody>
      </p:sp>
    </p:spTree>
    <p:extLst>
      <p:ext uri="{BB962C8B-B14F-4D97-AF65-F5344CB8AC3E}">
        <p14:creationId xmlns:p14="http://schemas.microsoft.com/office/powerpoint/2010/main" val="18622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373179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(5). </a:t>
            </a:r>
            <a:r>
              <a:rPr lang="zh-CN" altLang="en-US" sz="2400" b="1" dirty="0" smtClean="0"/>
              <a:t>查找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2574045" y="1991947"/>
            <a:ext cx="5076564" cy="1631216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重庆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']]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', 'GDP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GDP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zh-CN" altLang="en-US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68" y="980728"/>
            <a:ext cx="3647477" cy="225600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8" name="矩形 17"/>
          <p:cNvSpPr/>
          <p:nvPr/>
        </p:nvSpPr>
        <p:spPr>
          <a:xfrm>
            <a:off x="2466033" y="1448541"/>
            <a:ext cx="21602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② 区间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25" y="3679904"/>
            <a:ext cx="3420380" cy="184842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082" y="3672846"/>
            <a:ext cx="3600527" cy="185027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908" y="3295684"/>
            <a:ext cx="2838095" cy="137142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970" y="4677739"/>
            <a:ext cx="1825267" cy="188360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278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38041" y="2542545"/>
            <a:ext cx="7164796" cy="1246495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&gt;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3000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&gt;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20000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&amp; 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&gt;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)]</a:t>
            </a:r>
            <a:endParaRPr lang="en-US" altLang="zh-CN" sz="2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68" y="980728"/>
            <a:ext cx="3647477" cy="225600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6033"/>
          <a:stretch/>
        </p:blipFill>
        <p:spPr>
          <a:xfrm>
            <a:off x="2522936" y="3978784"/>
            <a:ext cx="4133333" cy="168246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269" y="3966010"/>
            <a:ext cx="4019048" cy="169523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2466033" y="1448541"/>
            <a:ext cx="406845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① 简单关系表达式</a:t>
            </a:r>
            <a:endParaRPr lang="zh-CN" altLang="en-US" sz="2400" b="1" dirty="0"/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021251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(6). </a:t>
            </a:r>
            <a:r>
              <a:rPr lang="zh-CN" altLang="en-US" sz="2400" b="1" dirty="0" smtClean="0"/>
              <a:t>数据筛选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96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68" y="980728"/>
            <a:ext cx="3647477" cy="225600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021251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(6). </a:t>
            </a:r>
            <a:r>
              <a:rPr lang="zh-CN" altLang="en-US" sz="2400" b="1" dirty="0" smtClean="0"/>
              <a:t>数据筛选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2538040" y="2049812"/>
            <a:ext cx="6228693" cy="1631216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选取某列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包含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的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行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3'].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str.contains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bc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')]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选取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某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中不包含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的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行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[~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3'].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str.contains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')]</a:t>
            </a:r>
            <a:endParaRPr lang="en-US" altLang="zh-CN" sz="2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6033" y="1448541"/>
            <a:ext cx="432048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② 包含或不包含特定字符的</a:t>
            </a:r>
            <a:r>
              <a:rPr lang="zh-CN" altLang="en-US" sz="2400" b="1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2535427" y="4750112"/>
            <a:ext cx="7311426" cy="1631216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选取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新增的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3'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字符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数小于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的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列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3'].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str.len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()&lt;5] </a:t>
            </a:r>
            <a:endParaRPr lang="en-US" altLang="zh-CN" sz="2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选取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新增的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字符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数小于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新增的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列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3'].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str.len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()&lt;5]['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新增的列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4'][0]</a:t>
            </a:r>
            <a:endParaRPr lang="en-US" altLang="zh-CN" sz="2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3420" y="3833176"/>
            <a:ext cx="432048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③ 字符</a:t>
            </a:r>
            <a:r>
              <a:rPr lang="zh-CN" altLang="en-US" sz="2400" b="1" dirty="0"/>
              <a:t>数小于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列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④ 字符</a:t>
            </a:r>
            <a:r>
              <a:rPr lang="zh-CN" altLang="en-US" sz="2400" b="1" dirty="0"/>
              <a:t>数小于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时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列的第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36325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" grpId="0"/>
      <p:bldP spid="10" grpId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(7). </a:t>
            </a:r>
            <a:r>
              <a:rPr lang="zh-CN" altLang="en-US" sz="2400" b="1" dirty="0" smtClean="0"/>
              <a:t>排序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2403153" y="1412776"/>
            <a:ext cx="5283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/>
              <a:t> 使用</a:t>
            </a:r>
            <a:r>
              <a:rPr lang="en-US" altLang="zh-CN" sz="2400" b="1" dirty="0" err="1"/>
              <a:t>sort_values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方法</a:t>
            </a:r>
            <a:r>
              <a:rPr lang="zh-CN" altLang="en-US" sz="2400" dirty="0"/>
              <a:t>对数据排序。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574045" y="1954577"/>
            <a:ext cx="6948772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1800" dirty="0" err="1"/>
              <a:t>df.sort_values</a:t>
            </a:r>
            <a:r>
              <a:rPr lang="en-US" altLang="zh-CN" sz="1800" dirty="0"/>
              <a:t>(</a:t>
            </a:r>
            <a:r>
              <a:rPr lang="en-US" altLang="zh-CN" sz="1800" i="1" dirty="0"/>
              <a:t>by</a:t>
            </a:r>
            <a:r>
              <a:rPr lang="en-US" altLang="zh-CN" sz="1800" dirty="0"/>
              <a:t>=‘##’,</a:t>
            </a:r>
            <a:r>
              <a:rPr lang="en-US" altLang="zh-CN" sz="1800" i="1" dirty="0"/>
              <a:t>axis</a:t>
            </a:r>
            <a:r>
              <a:rPr lang="en-US" altLang="zh-CN" sz="1800" dirty="0"/>
              <a:t>=0,</a:t>
            </a:r>
            <a:r>
              <a:rPr lang="en-US" altLang="zh-CN" sz="1800" i="1" dirty="0"/>
              <a:t>ascending</a:t>
            </a:r>
            <a:r>
              <a:rPr lang="en-US" altLang="zh-CN" sz="1800" dirty="0"/>
              <a:t>=True, </a:t>
            </a:r>
            <a:r>
              <a:rPr lang="en-US" altLang="zh-CN" sz="1800" i="1" dirty="0" err="1"/>
              <a:t>inplace</a:t>
            </a:r>
            <a:r>
              <a:rPr lang="en-US" altLang="zh-CN" sz="1800" dirty="0"/>
              <a:t>=False, </a:t>
            </a:r>
          </a:p>
          <a:p>
            <a:pPr marL="0" lvl="1"/>
            <a:r>
              <a:rPr lang="en-US" altLang="zh-CN" sz="1800" i="1" dirty="0"/>
              <a:t>                        </a:t>
            </a:r>
            <a:r>
              <a:rPr lang="en-US" altLang="zh-CN" sz="1800" i="1" dirty="0" err="1"/>
              <a:t>na_position</a:t>
            </a:r>
            <a:r>
              <a:rPr lang="en-US" altLang="zh-CN" sz="1800" dirty="0"/>
              <a:t>=‘last’)</a:t>
            </a:r>
            <a:endParaRPr lang="zh-CN" altLang="en-US" sz="18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15012"/>
              </p:ext>
            </p:extLst>
          </p:nvPr>
        </p:nvGraphicFramePr>
        <p:xfrm>
          <a:off x="2574045" y="2817973"/>
          <a:ext cx="6948772" cy="30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67"/>
                <a:gridCol w="569590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参数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指定列名(axis=0或index)或索引值(axis=1或columns)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axis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若axis=0或index，则按照指定列中数据大小排序；</a:t>
                      </a:r>
                      <a:endParaRPr lang="en-US" altLang="zh-CN" sz="160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若axis=1或columns，则按照指定索引中数据大小排序，默认axis=0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scending 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是否按指定列的数组升序排列，默认为True，即升序排列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inplace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是否用排序后的数据集替换原来的数据，默认为False，即不替换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na_position 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{‘first’,‘last’}，设定缺失值的显示位置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99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3" y="3283524"/>
            <a:ext cx="2866667" cy="326666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99" y="3285059"/>
            <a:ext cx="2857143" cy="330476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(7). </a:t>
            </a:r>
            <a:r>
              <a:rPr lang="zh-CN" altLang="en-US" sz="2400" b="1" dirty="0" smtClean="0"/>
              <a:t>排序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2558921" y="1925994"/>
            <a:ext cx="5487732" cy="1311128"/>
          </a:xfrm>
          <a:prstGeom prst="rect">
            <a:avLst/>
          </a:prstGeom>
          <a:solidFill>
            <a:srgbClr val="FFFF00"/>
          </a:solidFill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按城市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GDP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从高到低排序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df.sort_values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ascending=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按城市人口从高到低排序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df.sort_values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(by=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ascending=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3726173" y="3258145"/>
            <a:ext cx="768107" cy="3292046"/>
          </a:xfrm>
          <a:prstGeom prst="rect">
            <a:avLst/>
          </a:prstGeom>
          <a:solidFill>
            <a:srgbClr val="00FF00">
              <a:alpha val="30000"/>
            </a:srgbClr>
          </a:solidFill>
          <a:ln w="19050" cap="flat" cmpd="sng" algn="ctr">
            <a:solidFill>
              <a:srgbClr val="FF0000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326573" y="3279167"/>
            <a:ext cx="715888" cy="3354189"/>
          </a:xfrm>
          <a:prstGeom prst="rect">
            <a:avLst/>
          </a:prstGeom>
          <a:solidFill>
            <a:srgbClr val="00FF00">
              <a:alpha val="30000"/>
            </a:srgbClr>
          </a:solidFill>
          <a:ln w="19050" cap="flat" cmpd="sng" algn="ctr">
            <a:solidFill>
              <a:srgbClr val="FF0000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972" y="1946748"/>
            <a:ext cx="2771429" cy="301904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2403153" y="1412776"/>
            <a:ext cx="5283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/>
              <a:t> 使用</a:t>
            </a:r>
            <a:r>
              <a:rPr lang="en-US" altLang="zh-CN" sz="2400" b="1" dirty="0" err="1"/>
              <a:t>sort_values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方法</a:t>
            </a:r>
            <a:r>
              <a:rPr lang="zh-CN" altLang="en-US" sz="2400" dirty="0"/>
              <a:t>对数据排序。</a:t>
            </a:r>
          </a:p>
        </p:txBody>
      </p:sp>
    </p:spTree>
    <p:extLst>
      <p:ext uri="{BB962C8B-B14F-4D97-AF65-F5344CB8AC3E}">
        <p14:creationId xmlns:p14="http://schemas.microsoft.com/office/powerpoint/2010/main" val="42230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1409183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(7). </a:t>
            </a:r>
            <a:r>
              <a:rPr lang="zh-CN" altLang="en-US" sz="2400" b="1" dirty="0" smtClean="0"/>
              <a:t>排序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3042910" y="1990001"/>
            <a:ext cx="66736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按物理分数的升序排序，然后按化学分数的降序排序</a:t>
            </a:r>
            <a:endParaRPr lang="en-US" altLang="zh-CN" sz="2200" dirty="0"/>
          </a:p>
        </p:txBody>
      </p:sp>
      <p:sp>
        <p:nvSpPr>
          <p:cNvPr id="17" name="矩形 16"/>
          <p:cNvSpPr/>
          <p:nvPr/>
        </p:nvSpPr>
        <p:spPr>
          <a:xfrm>
            <a:off x="2457021" y="2433871"/>
            <a:ext cx="7821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df.sort_values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(['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Physics','Chemistry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'],ascending=[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True,False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])</a:t>
            </a:r>
          </a:p>
        </p:txBody>
      </p:sp>
      <p:sp>
        <p:nvSpPr>
          <p:cNvPr id="18" name="矩形 17"/>
          <p:cNvSpPr/>
          <p:nvPr/>
        </p:nvSpPr>
        <p:spPr>
          <a:xfrm>
            <a:off x="5976277" y="3104964"/>
            <a:ext cx="4698668" cy="2862322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 Student  </a:t>
            </a:r>
            <a:r>
              <a:rPr lang="en-US" altLang="zh-CN" sz="1800" dirty="0">
                <a:solidFill>
                  <a:srgbClr val="FF0000"/>
                </a:solidFill>
              </a:rPr>
              <a:t>Physics</a:t>
            </a:r>
            <a:r>
              <a:rPr lang="en-US" altLang="zh-CN" sz="1800" dirty="0"/>
              <a:t>  Chemistry  Math     Sex</a:t>
            </a:r>
          </a:p>
          <a:p>
            <a:r>
              <a:rPr lang="en-US" altLang="zh-CN" sz="1800" dirty="0"/>
              <a:t>4     Max    </a:t>
            </a:r>
            <a:r>
              <a:rPr lang="en-US" altLang="zh-CN" sz="1800" dirty="0">
                <a:solidFill>
                  <a:srgbClr val="FF0000"/>
                </a:solidFill>
              </a:rPr>
              <a:t>67.00</a:t>
            </a:r>
            <a:r>
              <a:rPr lang="en-US" altLang="zh-CN" sz="1800" dirty="0"/>
              <a:t>       92.0       82.5    Male</a:t>
            </a:r>
          </a:p>
          <a:p>
            <a:r>
              <a:rPr lang="en-US" altLang="zh-CN" sz="1800" dirty="0"/>
              <a:t>0     Bob    </a:t>
            </a:r>
            <a:r>
              <a:rPr lang="en-US" altLang="zh-CN" sz="1800" dirty="0">
                <a:solidFill>
                  <a:srgbClr val="FF0000"/>
                </a:solidFill>
              </a:rPr>
              <a:t>68.00</a:t>
            </a:r>
            <a:r>
              <a:rPr lang="en-US" altLang="zh-CN" sz="1800" dirty="0"/>
              <a:t>       84.0       78.0    Male</a:t>
            </a:r>
          </a:p>
          <a:p>
            <a:r>
              <a:rPr lang="en-US" altLang="zh-CN" sz="1800" dirty="0"/>
              <a:t>1   Sally     </a:t>
            </a:r>
            <a:r>
              <a:rPr lang="en-US" altLang="zh-CN" sz="1800" dirty="0">
                <a:solidFill>
                  <a:srgbClr val="FF0000"/>
                </a:solidFill>
              </a:rPr>
              <a:t>74.00</a:t>
            </a:r>
            <a:r>
              <a:rPr lang="en-US" altLang="zh-CN" sz="1800" dirty="0"/>
              <a:t>      100.0      88.0  Female</a:t>
            </a:r>
          </a:p>
          <a:p>
            <a:r>
              <a:rPr lang="pl-PL" altLang="zh-CN" sz="1800" dirty="0"/>
              <a:t>6     Sam    </a:t>
            </a:r>
            <a:r>
              <a:rPr lang="pl-PL" altLang="zh-CN" sz="1800" dirty="0">
                <a:solidFill>
                  <a:srgbClr val="FF0000"/>
                </a:solidFill>
              </a:rPr>
              <a:t>75.14</a:t>
            </a:r>
            <a:r>
              <a:rPr lang="pl-PL" altLang="zh-CN" sz="1800" dirty="0"/>
              <a:t>       </a:t>
            </a:r>
            <a:r>
              <a:rPr lang="pl-PL" altLang="zh-CN" sz="1800" dirty="0">
                <a:solidFill>
                  <a:srgbClr val="FF0000"/>
                </a:solidFill>
              </a:rPr>
              <a:t>94.0</a:t>
            </a:r>
            <a:r>
              <a:rPr lang="pl-PL" altLang="zh-CN" sz="1800" dirty="0"/>
              <a:t>  </a:t>
            </a:r>
            <a:r>
              <a:rPr lang="en-US" altLang="zh-CN" sz="1800" dirty="0"/>
              <a:t>    </a:t>
            </a:r>
            <a:r>
              <a:rPr lang="pl-PL" altLang="zh-CN" sz="1800" dirty="0"/>
              <a:t>70.0  Female</a:t>
            </a:r>
          </a:p>
          <a:p>
            <a:r>
              <a:rPr lang="en-US" altLang="zh-CN" sz="1800" dirty="0"/>
              <a:t>8   Scott     </a:t>
            </a:r>
            <a:r>
              <a:rPr lang="en-US" altLang="zh-CN" sz="1800" dirty="0">
                <a:solidFill>
                  <a:srgbClr val="FF0000"/>
                </a:solidFill>
              </a:rPr>
              <a:t>75.14 </a:t>
            </a: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FF0000"/>
                </a:solidFill>
              </a:rPr>
              <a:t>87.0</a:t>
            </a:r>
            <a:r>
              <a:rPr lang="en-US" altLang="zh-CN" sz="1800" dirty="0"/>
              <a:t>      82.5    Male</a:t>
            </a:r>
          </a:p>
          <a:p>
            <a:r>
              <a:rPr lang="en-US" altLang="zh-CN" sz="1800" dirty="0"/>
              <a:t>2   Scott     </a:t>
            </a:r>
            <a:r>
              <a:rPr lang="en-US" altLang="zh-CN" sz="1800" dirty="0">
                <a:solidFill>
                  <a:srgbClr val="FF0000"/>
                </a:solidFill>
              </a:rPr>
              <a:t>77.00</a:t>
            </a:r>
            <a:r>
              <a:rPr lang="en-US" altLang="zh-CN" sz="1800" dirty="0"/>
              <a:t>       73.0      82.0    Male</a:t>
            </a:r>
          </a:p>
          <a:p>
            <a:r>
              <a:rPr lang="de-DE" altLang="zh-CN" sz="1800" dirty="0"/>
              <a:t>3   Katie     </a:t>
            </a:r>
            <a:r>
              <a:rPr lang="de-DE" altLang="zh-CN" sz="1800" dirty="0">
                <a:solidFill>
                  <a:srgbClr val="FF0000"/>
                </a:solidFill>
              </a:rPr>
              <a:t>78.00</a:t>
            </a:r>
            <a:r>
              <a:rPr lang="de-DE" altLang="zh-CN" sz="1800" dirty="0"/>
              <a:t>       90.0      87.0   Female</a:t>
            </a:r>
          </a:p>
          <a:p>
            <a:r>
              <a:rPr lang="en-US" altLang="zh-CN" sz="1800" dirty="0"/>
              <a:t>7    Mike     </a:t>
            </a:r>
            <a:r>
              <a:rPr lang="en-US" altLang="zh-CN" sz="1800" dirty="0">
                <a:solidFill>
                  <a:srgbClr val="FF0000"/>
                </a:solidFill>
              </a:rPr>
              <a:t>79.00</a:t>
            </a:r>
            <a:r>
              <a:rPr lang="en-US" altLang="zh-CN" sz="1800" dirty="0"/>
              <a:t>       87.0      90.0    Male</a:t>
            </a:r>
          </a:p>
          <a:p>
            <a:r>
              <a:rPr lang="en-US" altLang="zh-CN" sz="1800" dirty="0"/>
              <a:t>5     Liz       </a:t>
            </a:r>
            <a:r>
              <a:rPr lang="en-US" altLang="zh-CN" sz="1800" dirty="0">
                <a:solidFill>
                  <a:srgbClr val="FF0000"/>
                </a:solidFill>
              </a:rPr>
              <a:t>83.00</a:t>
            </a:r>
            <a:r>
              <a:rPr lang="en-US" altLang="zh-CN" sz="1800" dirty="0"/>
              <a:t>       77.0      82.5   Female</a:t>
            </a:r>
            <a:endParaRPr lang="en-US" altLang="zh-CN" sz="1800" dirty="0">
              <a:solidFill>
                <a:srgbClr val="FF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92635" y="3104964"/>
            <a:ext cx="4665786" cy="2862322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 Student  Physics  Chemistry  Math     Sex</a:t>
            </a:r>
          </a:p>
          <a:p>
            <a:r>
              <a:rPr lang="en-US" altLang="zh-CN" sz="1800" dirty="0"/>
              <a:t>0     Bob    68.00       84.0      78.0    Male</a:t>
            </a:r>
          </a:p>
          <a:p>
            <a:r>
              <a:rPr lang="en-US" altLang="zh-CN" sz="1800" dirty="0"/>
              <a:t>1   Sally    74.00     100.0       88.0  Female</a:t>
            </a:r>
          </a:p>
          <a:p>
            <a:r>
              <a:rPr lang="en-US" altLang="zh-CN" sz="1800" dirty="0"/>
              <a:t>2   Scott    77.00       73.0      82.0    Male</a:t>
            </a:r>
          </a:p>
          <a:p>
            <a:r>
              <a:rPr lang="de-DE" altLang="zh-CN" sz="1800" dirty="0"/>
              <a:t>3   Katie    78.00       90.0      87.0  Female</a:t>
            </a:r>
          </a:p>
          <a:p>
            <a:r>
              <a:rPr lang="en-US" altLang="zh-CN" sz="1800" dirty="0"/>
              <a:t>4     Max    67.00       92.0      82.5    Male</a:t>
            </a:r>
          </a:p>
          <a:p>
            <a:r>
              <a:rPr lang="en-US" altLang="zh-CN" sz="1800" dirty="0"/>
              <a:t>5     Liz      83.00       77.0      82.5  Female</a:t>
            </a:r>
          </a:p>
          <a:p>
            <a:r>
              <a:rPr lang="pl-PL" altLang="zh-CN" sz="1800" dirty="0"/>
              <a:t>6     Sam   75.14       94.0 </a:t>
            </a:r>
            <a:r>
              <a:rPr lang="en-US" altLang="zh-CN" sz="1800" dirty="0"/>
              <a:t>    </a:t>
            </a:r>
            <a:r>
              <a:rPr lang="pl-PL" altLang="zh-CN" sz="1800" dirty="0"/>
              <a:t> 70.0 </a:t>
            </a:r>
            <a:r>
              <a:rPr lang="en-US" altLang="zh-CN" sz="1800" dirty="0"/>
              <a:t> </a:t>
            </a:r>
            <a:r>
              <a:rPr lang="pl-PL" altLang="zh-CN" sz="1800" dirty="0"/>
              <a:t> Female</a:t>
            </a:r>
          </a:p>
          <a:p>
            <a:r>
              <a:rPr lang="en-US" altLang="zh-CN" sz="1800" dirty="0"/>
              <a:t>7    Mike    79.00       87.0      90.0    Male</a:t>
            </a:r>
          </a:p>
          <a:p>
            <a:r>
              <a:rPr lang="en-US" altLang="zh-CN" sz="1800" dirty="0"/>
              <a:t>8   Scott    75.14       87.0      82.5    Male</a:t>
            </a:r>
            <a:endParaRPr lang="en-US" altLang="zh-CN" sz="1800" dirty="0">
              <a:solidFill>
                <a:srgbClr val="FF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3153" y="1412776"/>
            <a:ext cx="5283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/>
              <a:t> 使用</a:t>
            </a:r>
            <a:r>
              <a:rPr lang="en-US" altLang="zh-CN" sz="2400" b="1" dirty="0" err="1"/>
              <a:t>sort_values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方法</a:t>
            </a:r>
            <a:r>
              <a:rPr lang="zh-CN" altLang="en-US" sz="2400" dirty="0"/>
              <a:t>对数据排序。</a:t>
            </a:r>
          </a:p>
        </p:txBody>
      </p:sp>
    </p:spTree>
    <p:extLst>
      <p:ext uri="{BB962C8B-B14F-4D97-AF65-F5344CB8AC3E}">
        <p14:creationId xmlns:p14="http://schemas.microsoft.com/office/powerpoint/2010/main" val="34415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0928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(8).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的分组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403153" y="1412776"/>
            <a:ext cx="5283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/>
              <a:t> </a:t>
            </a:r>
            <a:r>
              <a:rPr lang="zh-CN" altLang="en-US" sz="2400" dirty="0" smtClean="0"/>
              <a:t>使用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</a:t>
            </a:r>
            <a:r>
              <a:rPr lang="en-US" altLang="zh-CN" sz="24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groupby</a:t>
            </a:r>
            <a:r>
              <a:rPr lang="en-US" altLang="zh-CN" sz="2400" b="1" dirty="0" smtClean="0"/>
              <a:t>()</a:t>
            </a:r>
            <a:r>
              <a:rPr lang="zh-CN" altLang="en-US" sz="2400" b="1" dirty="0"/>
              <a:t>方法</a:t>
            </a:r>
            <a:r>
              <a:rPr lang="zh-CN" altLang="en-US" sz="2400" dirty="0"/>
              <a:t>对</a:t>
            </a:r>
            <a:r>
              <a:rPr lang="zh-CN" altLang="en-US" sz="2400" dirty="0" smtClean="0"/>
              <a:t>数据分组。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2486910" y="1907849"/>
            <a:ext cx="5592227" cy="4053417"/>
          </a:xfrm>
          <a:prstGeom prst="rect">
            <a:avLst/>
          </a:prstGeom>
          <a:solidFill>
            <a:srgbClr val="FFFF00"/>
          </a:solidFill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group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df.groupby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省份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各省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GDP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、人口的平均值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group.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各省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GDP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、人口数据和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group.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各省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GDP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值最高的城市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group.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各省人均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GDP</a:t>
            </a:r>
            <a:r>
              <a:rPr lang="zh-CN" altLang="en-US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(2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位</a:t>
            </a:r>
            <a:r>
              <a:rPr lang="zh-CN" altLang="en-US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小数</a:t>
            </a: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)'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]/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]).round(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2394022" y="3195888"/>
            <a:ext cx="1692188" cy="53092"/>
          </a:xfrm>
          <a:prstGeom prst="rect">
            <a:avLst/>
          </a:prstGeom>
          <a:solidFill>
            <a:srgbClr val="00FF00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390502" y="4113076"/>
            <a:ext cx="1692188" cy="53092"/>
          </a:xfrm>
          <a:prstGeom prst="rect">
            <a:avLst/>
          </a:prstGeom>
          <a:solidFill>
            <a:srgbClr val="00FF00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90502" y="4977172"/>
            <a:ext cx="1692188" cy="53092"/>
          </a:xfrm>
          <a:prstGeom prst="rect">
            <a:avLst/>
          </a:prstGeom>
          <a:solidFill>
            <a:srgbClr val="00FF00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 flipV="1">
            <a:off x="2377872" y="5903564"/>
            <a:ext cx="4732674" cy="45719"/>
          </a:xfrm>
          <a:prstGeom prst="rect">
            <a:avLst/>
          </a:prstGeom>
          <a:solidFill>
            <a:srgbClr val="00FF00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89" y="2749139"/>
            <a:ext cx="2295238" cy="206666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709" y="224644"/>
            <a:ext cx="2283692" cy="248773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731" y="2744924"/>
            <a:ext cx="1939695" cy="207088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489" y="4848354"/>
            <a:ext cx="1880914" cy="176160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2020" y="4862488"/>
            <a:ext cx="2352381" cy="173333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509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633319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(9). </a:t>
            </a:r>
            <a:r>
              <a:rPr lang="zh-CN" altLang="en-US" sz="2400" b="1" dirty="0" smtClean="0"/>
              <a:t>给</a:t>
            </a:r>
            <a:r>
              <a:rPr lang="zh-CN" altLang="en-US" sz="2400" b="1" dirty="0"/>
              <a:t>数据打标签</a:t>
            </a:r>
            <a:endParaRPr lang="zh-CN" altLang="en-US" sz="24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693" y="1445323"/>
            <a:ext cx="2283692" cy="248773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2516214" y="1412776"/>
            <a:ext cx="5854475" cy="1107996"/>
          </a:xfrm>
          <a:prstGeom prst="rect">
            <a:avLst/>
          </a:prstGeom>
          <a:solidFill>
            <a:srgbClr val="FFFF00"/>
          </a:solidFill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df['</a:t>
            </a:r>
            <a:r>
              <a:rPr lang="zh-CN" alt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等级</a:t>
            </a:r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'] = pd.cut(df['GDP'], bins=[0, 10000, 20000, 30000, 40000], labels=['D','C','B','A'])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567" y="2600908"/>
            <a:ext cx="3409524" cy="299047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461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(10). </a:t>
            </a:r>
            <a:r>
              <a:rPr lang="zh-CN" altLang="en-US" sz="2400" b="1" dirty="0" smtClean="0"/>
              <a:t>绘制图形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486910" y="1444477"/>
            <a:ext cx="7287935" cy="3748719"/>
          </a:xfrm>
          <a:prstGeom prst="rect">
            <a:avLst/>
          </a:prstGeom>
          <a:solidFill>
            <a:srgbClr val="FFFF00"/>
          </a:solidFill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苏州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杭州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南京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宁波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],</a:t>
            </a: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人口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smtClean="0">
                <a:solidFill>
                  <a:srgbClr val="00CC00"/>
                </a:solidFill>
                <a:latin typeface="Consolas" panose="020B0609020204030204" pitchFamily="49" charset="0"/>
              </a:rPr>
              <a:t>1090</a:t>
            </a: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, 1065, 919,  827, 788, </a:t>
            </a:r>
            <a:r>
              <a:rPr lang="en-US" altLang="zh-CN" sz="1800" dirty="0" smtClean="0">
                <a:solidFill>
                  <a:srgbClr val="00CC00"/>
                </a:solidFill>
                <a:latin typeface="Consolas" panose="020B0609020204030204" pitchFamily="49" charset="0"/>
              </a:rPr>
              <a:t>1404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],</a:t>
            </a: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smtClean="0">
                <a:solidFill>
                  <a:srgbClr val="00CC00"/>
                </a:solidFill>
                <a:latin typeface="Consolas" panose="020B0609020204030204" pitchFamily="49" charset="0"/>
              </a:rPr>
              <a:t>21500</a:t>
            </a: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, 17319, 12556, </a:t>
            </a:r>
            <a:r>
              <a:rPr lang="en-US" altLang="zh-CN" sz="1800" dirty="0" smtClean="0">
                <a:solidFill>
                  <a:srgbClr val="00CC00"/>
                </a:solidFill>
                <a:latin typeface="Consolas" panose="020B0609020204030204" pitchFamily="49" charset="0"/>
              </a:rPr>
              <a:t>11715, 9846</a:t>
            </a:r>
            <a:r>
              <a:rPr lang="en-US" altLang="zh-CN" sz="1800" dirty="0">
                <a:solidFill>
                  <a:srgbClr val="00CC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smtClean="0">
                <a:solidFill>
                  <a:srgbClr val="00CC00"/>
                </a:solidFill>
                <a:latin typeface="Consolas" panose="020B0609020204030204" pitchFamily="49" charset="0"/>
              </a:rPr>
              <a:t>22286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]}</a:t>
            </a: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pd.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DataFrame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set_index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]/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rename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({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'GDP'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'GDP/10'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}, axis=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'columns'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inplace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=True)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df.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plot</a:t>
            </a:r>
            <a:r>
              <a:rPr lang="en-US" altLang="zh-CN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(kind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'bar'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title=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'2017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年城市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GDP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及人口数据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plt.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693" y="1445323"/>
            <a:ext cx="2283692" cy="248773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908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(10). </a:t>
            </a:r>
            <a:r>
              <a:rPr lang="zh-CN" altLang="en-US" sz="2400" b="1" dirty="0" smtClean="0"/>
              <a:t>绘制图形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37" y="1448781"/>
            <a:ext cx="5892602" cy="496855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693" y="1445323"/>
            <a:ext cx="2283692" cy="248773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425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2409387" y="1880828"/>
            <a:ext cx="7812868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Series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对象有着与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相似的结构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zh-CN" altLang="en-US" sz="2400" dirty="0" smtClean="0"/>
              <a:t>带标签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一维同构</a:t>
            </a:r>
            <a:r>
              <a:rPr lang="zh-CN" altLang="en-US" sz="2400" dirty="0" smtClean="0"/>
              <a:t>数组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394025" y="2811240"/>
            <a:ext cx="7812868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400" dirty="0"/>
              <a:t>是一个</a:t>
            </a:r>
            <a:r>
              <a:rPr lang="zh-CN" altLang="en-US" sz="2400" dirty="0">
                <a:solidFill>
                  <a:srgbClr val="FF0000"/>
                </a:solidFill>
              </a:rPr>
              <a:t>表格型</a:t>
            </a:r>
            <a:r>
              <a:rPr lang="zh-CN" altLang="en-US" sz="2400" dirty="0"/>
              <a:t>的数据结构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zh-CN" altLang="en-US" sz="2400" dirty="0" smtClean="0"/>
              <a:t>带</a:t>
            </a:r>
            <a:r>
              <a:rPr lang="zh-CN" altLang="en-US" sz="2400" dirty="0"/>
              <a:t>标签的，大小可变的，二维异构</a:t>
            </a:r>
            <a:r>
              <a:rPr lang="zh-CN" altLang="en-US" sz="2400" dirty="0" smtClean="0"/>
              <a:t>表格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pic>
        <p:nvPicPr>
          <p:cNvPr id="8" name="Picture 2" descr="https://www.runoob.com/wp-content/uploads/2021/04/df-d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14" y="3825044"/>
            <a:ext cx="7905983" cy="262829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8780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§7.1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库的简介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394025" y="867024"/>
            <a:ext cx="78128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</a:t>
            </a:r>
            <a:r>
              <a:rPr lang="en-US" altLang="zh-CN" sz="2400" dirty="0"/>
              <a:t>Pandas </a:t>
            </a:r>
            <a:r>
              <a:rPr lang="zh-CN" altLang="en-US" sz="2400" dirty="0"/>
              <a:t>库是以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库为基础构建的，通常用来</a:t>
            </a:r>
            <a:r>
              <a:rPr lang="zh-CN" altLang="en-US" sz="2400" dirty="0">
                <a:solidFill>
                  <a:srgbClr val="FF0000"/>
                </a:solidFill>
              </a:rPr>
              <a:t>处理表格型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关系型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的数据集或</a:t>
            </a:r>
            <a:r>
              <a:rPr lang="zh-CN" altLang="en-US" sz="2400" dirty="0">
                <a:solidFill>
                  <a:srgbClr val="FF0000"/>
                </a:solidFill>
              </a:rPr>
              <a:t>与时间序列</a:t>
            </a:r>
            <a:r>
              <a:rPr lang="zh-CN" altLang="en-US" sz="2400" dirty="0"/>
              <a:t>相关的数据集。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9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7" name="矩形 6"/>
          <p:cNvSpPr/>
          <p:nvPr/>
        </p:nvSpPr>
        <p:spPr>
          <a:xfrm>
            <a:off x="2485201" y="3866272"/>
            <a:ext cx="7361652" cy="1938992"/>
          </a:xfrm>
          <a:prstGeom prst="rect">
            <a:avLst/>
          </a:prstGeom>
          <a:ln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    </a:t>
            </a:r>
            <a:r>
              <a:rPr lang="zh-CN" altLang="en-US" sz="2400" dirty="0" smtClean="0"/>
              <a:t>  之前</a:t>
            </a:r>
            <a:r>
              <a:rPr lang="zh-CN" altLang="en-US" sz="2400" dirty="0"/>
              <a:t>的数据都是很完整，格式也都是统一的。但有些时候，数据可能存在部分缺失、格式不统一、甚至数据错误等情况。这时候这些数据就成了</a:t>
            </a:r>
            <a:r>
              <a:rPr lang="en-US" altLang="zh-CN" sz="2400" dirty="0"/>
              <a:t>”</a:t>
            </a:r>
            <a:r>
              <a:rPr lang="zh-CN" altLang="en-US" sz="2400" dirty="0"/>
              <a:t>脏</a:t>
            </a:r>
            <a:r>
              <a:rPr lang="en-US" altLang="zh-CN" sz="2400" dirty="0"/>
              <a:t>”</a:t>
            </a:r>
            <a:r>
              <a:rPr lang="zh-CN" altLang="en-US" sz="2400" dirty="0"/>
              <a:t>数据，需要对其进行数据清洗。    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485200" y="1445878"/>
            <a:ext cx="7526107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b="1" dirty="0"/>
              <a:t>    </a:t>
            </a:r>
            <a:r>
              <a:rPr lang="zh-CN" altLang="en-US" sz="2400" b="1" dirty="0" smtClean="0"/>
              <a:t>  对</a:t>
            </a:r>
            <a:r>
              <a:rPr lang="zh-CN" altLang="en-US" sz="2400" b="1" dirty="0"/>
              <a:t>表格中的数据操作除了上述的行列数据增删改查外，还有如下操作：</a:t>
            </a:r>
            <a:endParaRPr lang="en-US" altLang="zh-CN" sz="2400" b="1" dirty="0"/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502037" y="2593357"/>
            <a:ext cx="7437262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b="1" dirty="0" smtClean="0"/>
              <a:t>​​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b="1" dirty="0">
                <a:solidFill>
                  <a:srgbClr val="FF0000"/>
                </a:solidFill>
              </a:rPr>
              <a:t>清洗​​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zh-CN" altLang="en-US" sz="2400" b="1" dirty="0"/>
              <a:t>​ ​删除缺失数据行​​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​ ​数据填充​​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​ ​统一数据格式​​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​ ​去除重复数据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​​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602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764191" y="1412776"/>
            <a:ext cx="281191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1" dirty="0"/>
              <a:t>​​​</a:t>
            </a:r>
            <a:r>
              <a:rPr lang="zh-CN" altLang="en-US" sz="2400" b="1" dirty="0"/>
              <a:t> ​删除缺失数据行</a:t>
            </a:r>
            <a:endParaRPr lang="en-US" altLang="zh-CN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3124231" y="195283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df.</a:t>
            </a:r>
            <a:r>
              <a:rPr lang="zh-CN" altLang="en-US" sz="2000" dirty="0"/>
              <a:t>dropna(</a:t>
            </a:r>
            <a:r>
              <a:rPr lang="zh-CN" altLang="en-US" sz="1600" dirty="0"/>
              <a:t>axis=0, how='any', thresh=none</a:t>
            </a:r>
            <a:r>
              <a:rPr lang="zh-CN" altLang="en-US" sz="1600" dirty="0"/>
              <a:t>,subset</a:t>
            </a:r>
            <a:r>
              <a:rPr lang="zh-CN" altLang="en-US" sz="1600" dirty="0"/>
              <a:t>=none, inplace=false</a:t>
            </a:r>
            <a:r>
              <a:rPr lang="zh-CN" altLang="en-US" sz="2000" dirty="0"/>
              <a:t>) </a:t>
            </a:r>
          </a:p>
        </p:txBody>
      </p:sp>
      <p:sp>
        <p:nvSpPr>
          <p:cNvPr id="22" name="文本框 3"/>
          <p:cNvSpPr txBox="1">
            <a:spLocks noChangeArrowheads="1"/>
          </p:cNvSpPr>
          <p:nvPr/>
        </p:nvSpPr>
        <p:spPr bwMode="auto">
          <a:xfrm>
            <a:off x="2764192" y="2456893"/>
            <a:ext cx="2184461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​​​</a:t>
            </a:r>
            <a:r>
              <a:rPr lang="zh-CN" altLang="en-US" sz="2400" b="1" dirty="0"/>
              <a:t> </a:t>
            </a:r>
            <a:r>
              <a:rPr lang="zh-CN" altLang="en-US" sz="2400" b="1" dirty="0"/>
              <a:t>​</a:t>
            </a:r>
            <a:r>
              <a:rPr lang="zh-CN" altLang="en-US" sz="2400" b="1" dirty="0"/>
              <a:t>数据填充</a:t>
            </a:r>
            <a:endParaRPr lang="en-US" altLang="zh-CN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2980215" y="3014674"/>
            <a:ext cx="698477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 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df.fillna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可以将缺失值填充为指定的值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24" name="文本框 3"/>
          <p:cNvSpPr txBox="1">
            <a:spLocks noChangeArrowheads="1"/>
          </p:cNvSpPr>
          <p:nvPr/>
        </p:nvSpPr>
        <p:spPr bwMode="auto">
          <a:xfrm>
            <a:off x="2764191" y="3537013"/>
            <a:ext cx="2556284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2400" b="1" dirty="0"/>
              <a:t>​​​</a:t>
            </a:r>
            <a:r>
              <a:rPr lang="zh-CN" altLang="en-US" sz="2400" b="1" dirty="0"/>
              <a:t> </a:t>
            </a:r>
            <a:r>
              <a:rPr lang="zh-CN" altLang="en-US" sz="2400" b="1" dirty="0"/>
              <a:t>​</a:t>
            </a:r>
            <a:r>
              <a:rPr lang="zh-CN" altLang="en-US" sz="2400" b="1" dirty="0"/>
              <a:t>统一数据格式</a:t>
            </a:r>
            <a:endParaRPr lang="en-US" altLang="zh-CN" sz="2400" b="1" dirty="0"/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2764191" y="5387433"/>
            <a:ext cx="25562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④</a:t>
            </a:r>
            <a:r>
              <a:rPr lang="zh-CN" altLang="en-US" sz="2400" b="1" dirty="0"/>
              <a:t>​​​</a:t>
            </a:r>
            <a:r>
              <a:rPr lang="zh-CN" altLang="en-US" sz="2400" b="1" dirty="0"/>
              <a:t> </a:t>
            </a:r>
            <a:r>
              <a:rPr lang="zh-CN" altLang="en-US" sz="2400" b="1" dirty="0"/>
              <a:t>​</a:t>
            </a:r>
            <a:r>
              <a:rPr lang="zh-CN" altLang="en-US" sz="2400" b="1" dirty="0"/>
              <a:t>去除重复数据</a:t>
            </a:r>
            <a:endParaRPr lang="en-US" altLang="zh-CN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2980215" y="5945214"/>
            <a:ext cx="651672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 </a:t>
            </a:r>
            <a:r>
              <a:rPr lang="zh-CN" altLang="en-US" sz="2000" dirty="0"/>
              <a:t>使用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drop_duplicates</a:t>
            </a:r>
            <a:r>
              <a:rPr lang="en-US" altLang="zh-CN" sz="2000" dirty="0"/>
              <a:t>() </a:t>
            </a:r>
            <a:r>
              <a:rPr lang="zh-CN" altLang="en-US" sz="2000" b="1" dirty="0"/>
              <a:t>方法</a:t>
            </a:r>
            <a:r>
              <a:rPr lang="zh-CN" altLang="en-US" sz="2000" b="1" dirty="0"/>
              <a:t>去除重复数据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3124231" y="4129917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altLang="zh-CN" sz="2000" dirty="0"/>
              <a:t>rename()</a:t>
            </a:r>
            <a:r>
              <a:rPr lang="zh-CN" altLang="en-US" sz="2000" dirty="0"/>
              <a:t>函数：重命名某些选定列</a:t>
            </a:r>
            <a:r>
              <a:rPr lang="en-US" altLang="zh-CN" sz="2000" dirty="0"/>
              <a:t>; </a:t>
            </a:r>
            <a:r>
              <a:rPr lang="zh-CN" altLang="en-US" sz="2000" dirty="0"/>
              <a:t>使用</a:t>
            </a:r>
            <a:r>
              <a:rPr lang="en-US" altLang="zh-CN" sz="2000" dirty="0"/>
              <a:t>.replace()</a:t>
            </a:r>
            <a:r>
              <a:rPr lang="zh-CN" altLang="en-US" sz="2000" dirty="0"/>
              <a:t>、</a:t>
            </a:r>
            <a:r>
              <a:rPr lang="en-US" altLang="zh-CN" sz="2000" dirty="0"/>
              <a:t>.</a:t>
            </a:r>
            <a:r>
              <a:rPr lang="en-US" altLang="zh-CN" sz="2000" dirty="0" err="1"/>
              <a:t>astype</a:t>
            </a:r>
            <a:r>
              <a:rPr lang="en-US" altLang="zh-CN" sz="2000" dirty="0"/>
              <a:t>()</a:t>
            </a:r>
            <a:r>
              <a:rPr lang="zh-CN" altLang="en-US" sz="2000" dirty="0"/>
              <a:t>、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str.replace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str.replace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astype</a:t>
            </a:r>
            <a:r>
              <a:rPr lang="en-US" altLang="zh-CN" sz="2000" dirty="0"/>
              <a:t>()</a:t>
            </a:r>
            <a:r>
              <a:rPr lang="zh-CN" altLang="en-US" sz="2000" b="1" dirty="0"/>
              <a:t>方法统一数据格式。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44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698281" y="836715"/>
            <a:ext cx="273630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1" dirty="0"/>
              <a:t>​删除缺失数据行</a:t>
            </a:r>
            <a:endParaRPr lang="en-US" altLang="zh-CN" sz="2400" b="1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65841"/>
              </p:ext>
            </p:extLst>
          </p:nvPr>
        </p:nvGraphicFramePr>
        <p:xfrm>
          <a:off x="2934085" y="2564904"/>
          <a:ext cx="683913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33"/>
                <a:gridCol w="575810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参数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axis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为行 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为列，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 0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，数据删除维度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{‘any’, ‘all’}, default ‘any’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：删除带有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的行；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：删除全为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的行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thresh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kern="1200" dirty="0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，保留至少 </a:t>
                      </a:r>
                      <a:r>
                        <a:rPr lang="en-US" altLang="zh-CN" sz="2000" b="1" i="0" kern="1200" dirty="0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个非</a:t>
                      </a:r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行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subset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zh-CN" altLang="en-US" sz="2000" b="1" i="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，在特定列缺失值处理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inplace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是否用排序后的数据集替换原来的数据，默认为False，即不替换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2862077" y="1520791"/>
            <a:ext cx="6915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df.dropna(axis=0, how=‘any’, thresh=none, </a:t>
            </a:r>
            <a:endParaRPr lang="en-US" altLang="zh-CN" sz="2400" dirty="0"/>
          </a:p>
          <a:p>
            <a:r>
              <a:rPr lang="en-US" altLang="zh-CN" sz="2400" dirty="0"/>
              <a:t>                 </a:t>
            </a:r>
            <a:r>
              <a:rPr lang="zh-CN" altLang="en-US" sz="2400" dirty="0"/>
              <a:t>subset=none, inplace=false) </a:t>
            </a:r>
          </a:p>
        </p:txBody>
      </p:sp>
    </p:spTree>
    <p:extLst>
      <p:ext uri="{BB962C8B-B14F-4D97-AF65-F5344CB8AC3E}">
        <p14:creationId xmlns:p14="http://schemas.microsoft.com/office/powerpoint/2010/main" val="34659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698281" y="836715"/>
            <a:ext cx="273630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1" dirty="0"/>
              <a:t>​删除缺失数据行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86" y="1516533"/>
            <a:ext cx="5707483" cy="421672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581" y="1515790"/>
            <a:ext cx="3081332" cy="421746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729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698281" y="836715"/>
            <a:ext cx="273630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1" dirty="0"/>
              <a:t>​删除缺失数据行</a:t>
            </a:r>
            <a:endParaRPr lang="en-US" altLang="zh-CN" sz="2400" b="1" dirty="0"/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461615" y="1448777"/>
            <a:ext cx="546965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df1.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dropna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(how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'any</a:t>
            </a:r>
            <a:r>
              <a:rPr lang="en-US" altLang="zh-CN" sz="2400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inplace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=False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5" y="2071089"/>
            <a:ext cx="5245978" cy="387576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773845" y="3825044"/>
            <a:ext cx="5275434" cy="46805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274" y="2075343"/>
            <a:ext cx="5729663" cy="387393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619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99781" y="836715"/>
            <a:ext cx="1872208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​​​ ​数据填充</a:t>
            </a:r>
            <a:endParaRPr lang="en-US" altLang="zh-CN" sz="2400" b="1" dirty="0"/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461615" y="1440151"/>
            <a:ext cx="493696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df1.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dropna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(df1[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价格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mean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5" y="2059463"/>
            <a:ext cx="5245978" cy="387576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4" name="矩形 13"/>
          <p:cNvSpPr/>
          <p:nvPr/>
        </p:nvSpPr>
        <p:spPr bwMode="auto">
          <a:xfrm>
            <a:off x="773845" y="3813418"/>
            <a:ext cx="5275434" cy="46805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33" y="2055514"/>
            <a:ext cx="5256584" cy="389376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627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461615" y="2131692"/>
            <a:ext cx="7817286" cy="14773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df1[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/GB'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= df1[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/GB'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str.replace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'G'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'')</a:t>
            </a:r>
          </a:p>
          <a:p>
            <a:pPr marL="0" lvl="1" indent="0"/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df_split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x.split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'~'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df1[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/GB'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]),                       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index=df1.index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运行内存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/GB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存储容量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lvl="1" indent="0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df1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pd.merge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(df1,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df_split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right_index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left_index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df1.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/GB', axis=1,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708407" y="836715"/>
            <a:ext cx="244827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2400" b="1" dirty="0"/>
              <a:t>​​​ ​统一数据格式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3600"/>
          <a:stretch/>
        </p:blipFill>
        <p:spPr>
          <a:xfrm>
            <a:off x="5363070" y="3687905"/>
            <a:ext cx="5203863" cy="308946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t="2311"/>
          <a:stretch/>
        </p:blipFill>
        <p:spPr>
          <a:xfrm>
            <a:off x="1093633" y="3687905"/>
            <a:ext cx="4269437" cy="308946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2466033" y="1340771"/>
            <a:ext cx="788487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rename()</a:t>
            </a:r>
            <a:r>
              <a:rPr lang="zh-CN" altLang="en-US" sz="2000" dirty="0"/>
              <a:t>函数：重命名某些选定列</a:t>
            </a:r>
            <a:r>
              <a:rPr lang="en-US" altLang="zh-CN" sz="2000" dirty="0"/>
              <a:t>; </a:t>
            </a:r>
            <a:r>
              <a:rPr lang="zh-CN" altLang="en-US" sz="2000" dirty="0"/>
              <a:t>使用</a:t>
            </a:r>
            <a:r>
              <a:rPr lang="en-US" altLang="zh-CN" sz="2000" dirty="0"/>
              <a:t>.replace()</a:t>
            </a:r>
            <a:r>
              <a:rPr lang="zh-CN" altLang="en-US" sz="2000" dirty="0"/>
              <a:t>、</a:t>
            </a:r>
            <a:r>
              <a:rPr lang="en-US" altLang="zh-CN" sz="2000" dirty="0"/>
              <a:t>.</a:t>
            </a:r>
            <a:r>
              <a:rPr lang="en-US" altLang="zh-CN" sz="2000" dirty="0" err="1"/>
              <a:t>astype</a:t>
            </a:r>
            <a:r>
              <a:rPr lang="en-US" altLang="zh-CN" sz="2000" dirty="0"/>
              <a:t>()</a:t>
            </a:r>
            <a:r>
              <a:rPr lang="zh-CN" altLang="en-US" sz="2000" dirty="0"/>
              <a:t>、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str.replace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str.replace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astype</a:t>
            </a:r>
            <a:r>
              <a:rPr lang="en-US" altLang="zh-CN" sz="2000" dirty="0"/>
              <a:t>()</a:t>
            </a:r>
            <a:r>
              <a:rPr lang="zh-CN" altLang="en-US" sz="2000" b="1" dirty="0"/>
              <a:t>方法统一数据格式。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34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461615" y="1440151"/>
            <a:ext cx="7817286" cy="14773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df1[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/GB'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= df1[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/GB'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str.replace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'G'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'')</a:t>
            </a:r>
          </a:p>
          <a:p>
            <a:pPr marL="0" lvl="1" indent="0"/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df_split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x.split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'~'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df1[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/GB'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]),                       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index=df1.index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运行内存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/GB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存储容量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lvl="1" indent="0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df1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pd.merge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(df1,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df_split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right_index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left_index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df1.drop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/GB', axis=1,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708407" y="836715"/>
            <a:ext cx="244827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2400" b="1" dirty="0"/>
              <a:t>​​​ ​统一数据格式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3600"/>
          <a:stretch/>
        </p:blipFill>
        <p:spPr>
          <a:xfrm>
            <a:off x="5363070" y="3111841"/>
            <a:ext cx="5203863" cy="308946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t="2311"/>
          <a:stretch/>
        </p:blipFill>
        <p:spPr>
          <a:xfrm>
            <a:off x="1093633" y="3111841"/>
            <a:ext cx="4269437" cy="308946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244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461615" y="1440151"/>
            <a:ext cx="78172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df1 =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pd.merge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(df1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df2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屏幕尺寸</a:t>
            </a: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], 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right_index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True,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left_index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True)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708407" y="836715"/>
            <a:ext cx="1898086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④</a:t>
            </a:r>
            <a:r>
              <a:rPr lang="zh-CN" altLang="en-US" sz="2400" b="1" dirty="0" smtClean="0"/>
              <a:t>​​​</a:t>
            </a:r>
            <a:r>
              <a:rPr lang="zh-CN" altLang="en-US" sz="2400" b="1" dirty="0"/>
              <a:t> </a:t>
            </a:r>
            <a:r>
              <a:rPr lang="zh-CN" altLang="en-US" sz="2400" b="1" dirty="0" smtClean="0"/>
              <a:t>​合并表格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45" y="2052216"/>
            <a:ext cx="7821248" cy="394523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265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16526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(11). 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清洗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74045" y="1440151"/>
            <a:ext cx="244827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marL="0" lvl="1" indent="0"/>
            <a:r>
              <a:rPr lang="en-US" altLang="zh-CN" sz="1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df.drop_duplicates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708407" y="836715"/>
            <a:ext cx="244827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⑤</a:t>
            </a:r>
            <a:r>
              <a:rPr lang="zh-CN" altLang="en-US" sz="2400" b="1" dirty="0" smtClean="0"/>
              <a:t>​​​</a:t>
            </a:r>
            <a:r>
              <a:rPr lang="zh-CN" altLang="en-US" sz="2400" b="1" dirty="0"/>
              <a:t> </a:t>
            </a:r>
            <a:r>
              <a:rPr lang="zh-CN" altLang="en-US" sz="2400" b="1" dirty="0" smtClean="0"/>
              <a:t>​</a:t>
            </a:r>
            <a:r>
              <a:rPr lang="zh-CN" altLang="en-US" sz="2400" b="1" dirty="0"/>
              <a:t>去除重复数据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9" y="1880828"/>
            <a:ext cx="5224942" cy="466586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060" y="1880828"/>
            <a:ext cx="5132970" cy="255628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005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73" y="1556792"/>
            <a:ext cx="5364596" cy="27003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§7.1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库的简介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§7.2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862077" y="193862"/>
            <a:ext cx="7164796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章  </a:t>
            </a:r>
            <a:r>
              <a:rPr lang="zh-CN" altLang="en-US" sz="2800" dirty="0"/>
              <a:t>数据分析利器：</a:t>
            </a:r>
            <a:r>
              <a:rPr lang="en-US" altLang="zh-CN" sz="2800" dirty="0"/>
              <a:t>pandas</a:t>
            </a:r>
            <a:r>
              <a:rPr lang="zh-CN" altLang="en-US" sz="2800" dirty="0"/>
              <a:t>库的应用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0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81214"/>
              </p:ext>
            </p:extLst>
          </p:nvPr>
        </p:nvGraphicFramePr>
        <p:xfrm>
          <a:off x="2788194" y="1775552"/>
          <a:ext cx="7202675" cy="398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03"/>
                <a:gridCol w="3744416"/>
                <a:gridCol w="2304256"/>
              </a:tblGrid>
              <a:tr h="369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简介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1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b="1" dirty="0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提供行方向和列方向进行内联或外联的拼接操作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b="1" dirty="0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pd.concat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([df1, df2])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提供类似于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数据库中的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连接功能，支持左联、右联、内联和外联等全部四种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连接操作类型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df1.join() 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提供行方向的拼接操作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pd.merge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(df1, df2)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 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df1.merge(df2)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02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提供列方向的拼接操作，支持左联、右联、内联和外联四种操作类型。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df1.append()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8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sp>
        <p:nvSpPr>
          <p:cNvPr id="6" name="矩形 5"/>
          <p:cNvSpPr/>
          <p:nvPr/>
        </p:nvSpPr>
        <p:spPr>
          <a:xfrm>
            <a:off x="3207284" y="1916835"/>
            <a:ext cx="49325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/>
              <a:t>独立统计，然后数据汇总的情况。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739232" y="1395057"/>
            <a:ext cx="176419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1" dirty="0"/>
              <a:t>纵向合并​​</a:t>
            </a:r>
          </a:p>
        </p:txBody>
      </p:sp>
      <p:sp>
        <p:nvSpPr>
          <p:cNvPr id="10" name="矩形 9"/>
          <p:cNvSpPr/>
          <p:nvPr/>
        </p:nvSpPr>
        <p:spPr>
          <a:xfrm>
            <a:off x="3639335" y="2391274"/>
            <a:ext cx="338711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400" dirty="0"/>
              <a:t>.append()</a:t>
            </a:r>
            <a:r>
              <a:rPr lang="zh-CN" altLang="en-US" sz="2400" dirty="0"/>
              <a:t>、</a:t>
            </a:r>
            <a:r>
              <a:rPr lang="en-US" altLang="zh-CN" sz="2400" dirty="0"/>
              <a:t>.</a:t>
            </a:r>
            <a:r>
              <a:rPr lang="en-US" altLang="zh-CN" sz="2400" dirty="0" err="1"/>
              <a:t>concat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39232" y="3129636"/>
            <a:ext cx="17641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横向合并​​</a:t>
            </a:r>
          </a:p>
        </p:txBody>
      </p:sp>
      <p:sp>
        <p:nvSpPr>
          <p:cNvPr id="13" name="矩形 12"/>
          <p:cNvSpPr/>
          <p:nvPr/>
        </p:nvSpPr>
        <p:spPr>
          <a:xfrm>
            <a:off x="2759275" y="3653419"/>
            <a:ext cx="7272808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方法。多张表格之间，如果存在相同含义的列，就意味着表与表之间存在关联关系，多表间的关联关系有三种：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一对一关联、一对多关联、多对多关联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754065" y="5253010"/>
            <a:ext cx="727280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有时需要将多个数据对象依据某些列的值进行匹配合并，此时会用到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merge()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函数，作为连接依据的那些列称为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主键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185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3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739232" y="1395057"/>
            <a:ext cx="176419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1" dirty="0"/>
              <a:t>纵向合并​​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717" y="764704"/>
            <a:ext cx="2133333" cy="590476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2739232" y="1969382"/>
            <a:ext cx="5067467" cy="707886"/>
          </a:xfrm>
          <a:prstGeom prst="rect">
            <a:avLst/>
          </a:prstGeom>
          <a:solidFill>
            <a:srgbClr val="FFFF00"/>
          </a:solidFill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result1 = df1.append(df2)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result2 = df1.append([df2,df3])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5439" y="2829126"/>
            <a:ext cx="5409226" cy="707886"/>
          </a:xfrm>
          <a:prstGeom prst="rect">
            <a:avLst/>
          </a:prstGeom>
          <a:solidFill>
            <a:srgbClr val="FFFF00"/>
          </a:solidFill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result1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pd.concat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([df1, df2])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result2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pd.concat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([df1, df2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df3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04" y="3537012"/>
            <a:ext cx="1695238" cy="318095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74" y="3531358"/>
            <a:ext cx="1560247" cy="31866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939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747858" y="1395057"/>
            <a:ext cx="17641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横向合并</a:t>
            </a:r>
          </a:p>
        </p:txBody>
      </p:sp>
      <p:sp>
        <p:nvSpPr>
          <p:cNvPr id="11" name="矩形 10"/>
          <p:cNvSpPr/>
          <p:nvPr/>
        </p:nvSpPr>
        <p:spPr>
          <a:xfrm>
            <a:off x="2718061" y="2120659"/>
            <a:ext cx="716479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方法。多张表格之间，如果存在相同含义的列，就意味着表与表之间存在关联关系，多表间的关联关系有三种：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一对一关联、一对多关联、多对多关联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54065" y="4028871"/>
            <a:ext cx="716479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有时需要将多个数据对象依据某些列的值进行匹配合并，此时会用到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merge()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函数，作为连接依据的那些列称为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主键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9175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54065" y="1394024"/>
            <a:ext cx="26642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横向合并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单键​​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49979"/>
          <a:stretch/>
        </p:blipFill>
        <p:spPr>
          <a:xfrm>
            <a:off x="2756304" y="3093156"/>
            <a:ext cx="1924677" cy="23212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2770516" y="1961918"/>
            <a:ext cx="5744190" cy="408125"/>
          </a:xfrm>
          <a:prstGeom prst="rect">
            <a:avLst/>
          </a:prstGeom>
          <a:solidFill>
            <a:srgbClr val="FFFF00"/>
          </a:solidFill>
          <a:ln w="28575"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result1 =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(left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right, on = 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'Key'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966" y="3093156"/>
            <a:ext cx="2772308" cy="231843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50021"/>
          <a:stretch/>
        </p:blipFill>
        <p:spPr>
          <a:xfrm>
            <a:off x="4734285" y="3098577"/>
            <a:ext cx="1924677" cy="231927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293882" y="2564904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179494" y="2580627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385508" y="2580627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1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54065" y="1394024"/>
            <a:ext cx="26642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横向</a:t>
            </a:r>
            <a:r>
              <a:rPr lang="zh-CN" altLang="en-US" sz="2400" b="1" dirty="0" smtClean="0"/>
              <a:t>合并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多键​​</a:t>
            </a:r>
          </a:p>
        </p:txBody>
      </p:sp>
      <p:sp>
        <p:nvSpPr>
          <p:cNvPr id="15" name="矩形 14"/>
          <p:cNvSpPr/>
          <p:nvPr/>
        </p:nvSpPr>
        <p:spPr>
          <a:xfrm>
            <a:off x="2790069" y="1952836"/>
            <a:ext cx="716479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多表之间的连接方式可以通过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merge()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函数的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参数来指定，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参数取值及含义如下：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21033"/>
              </p:ext>
            </p:extLst>
          </p:nvPr>
        </p:nvGraphicFramePr>
        <p:xfrm>
          <a:off x="2610049" y="3071862"/>
          <a:ext cx="734481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70"/>
                <a:gridCol w="1580718"/>
                <a:gridCol w="47525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参数值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连接方式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功能描述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inner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内连接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默认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根据数据对象之间连接主键的交集进行合并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outer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外连接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根据数据对象之间连接主键的并集进行合并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left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左连接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只根据左数据表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第一个参数对象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的主键进行合并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right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右连接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只根据右数据表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第二个参数对象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的主键进行合并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54065" y="1394024"/>
            <a:ext cx="26642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横向</a:t>
            </a:r>
            <a:r>
              <a:rPr lang="zh-CN" altLang="en-US" sz="2400" b="1" dirty="0" smtClean="0"/>
              <a:t>合并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多键​​</a:t>
            </a:r>
          </a:p>
        </p:txBody>
      </p:sp>
      <p:sp>
        <p:nvSpPr>
          <p:cNvPr id="7" name="矩形 6"/>
          <p:cNvSpPr/>
          <p:nvPr/>
        </p:nvSpPr>
        <p:spPr>
          <a:xfrm>
            <a:off x="2544329" y="1988840"/>
            <a:ext cx="6690456" cy="369332"/>
          </a:xfrm>
          <a:prstGeom prst="rect">
            <a:avLst/>
          </a:prstGeom>
          <a:solidFill>
            <a:srgbClr val="FFFF00"/>
          </a:solidFill>
          <a:ln w="28575"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result2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(left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right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on=[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'Key1'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'Key2'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553"/>
          <a:stretch/>
        </p:blipFill>
        <p:spPr>
          <a:xfrm>
            <a:off x="6792273" y="3068960"/>
            <a:ext cx="3435941" cy="177058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3293882" y="2564904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179494" y="2580627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8004707" y="2528900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result2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t="-1" b="51029"/>
          <a:stretch/>
        </p:blipFill>
        <p:spPr>
          <a:xfrm>
            <a:off x="2574045" y="3067568"/>
            <a:ext cx="2076190" cy="183759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t="50930"/>
          <a:stretch/>
        </p:blipFill>
        <p:spPr>
          <a:xfrm>
            <a:off x="4704172" y="3068960"/>
            <a:ext cx="2076190" cy="184129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179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54065" y="1394024"/>
            <a:ext cx="26642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横向</a:t>
            </a:r>
            <a:r>
              <a:rPr lang="zh-CN" altLang="en-US" sz="2400" b="1" dirty="0" smtClean="0"/>
              <a:t>合并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多键​​</a:t>
            </a:r>
          </a:p>
        </p:txBody>
      </p:sp>
      <p:sp>
        <p:nvSpPr>
          <p:cNvPr id="7" name="矩形 6"/>
          <p:cNvSpPr/>
          <p:nvPr/>
        </p:nvSpPr>
        <p:spPr>
          <a:xfrm>
            <a:off x="2544329" y="1988840"/>
            <a:ext cx="7914592" cy="369332"/>
          </a:xfrm>
          <a:prstGeom prst="rect">
            <a:avLst/>
          </a:prstGeom>
          <a:solidFill>
            <a:srgbClr val="FFFF00"/>
          </a:solidFill>
          <a:ln w="28575"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result2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(left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right, how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outer'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'Key1'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'Key2'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-1" b="51029"/>
          <a:stretch/>
        </p:blipFill>
        <p:spPr>
          <a:xfrm>
            <a:off x="2574045" y="3067568"/>
            <a:ext cx="2076190" cy="183759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t="50930"/>
          <a:stretch/>
        </p:blipFill>
        <p:spPr>
          <a:xfrm>
            <a:off x="4704172" y="3068960"/>
            <a:ext cx="2076190" cy="184129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3293882" y="2564904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179494" y="2580627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8004707" y="2528900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result2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120" y="3067821"/>
            <a:ext cx="3626801" cy="262943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659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654165" y="224647"/>
            <a:ext cx="424847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3. </a:t>
            </a:r>
            <a:r>
              <a:rPr lang="en-US" altLang="zh-CN" sz="2400" b="1" dirty="0" err="1"/>
              <a:t>DataFrame</a:t>
            </a:r>
            <a:r>
              <a:rPr lang="zh-CN" altLang="en-US" sz="2400" b="1" dirty="0"/>
              <a:t>对象的数据操作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7931267" y="223904"/>
            <a:ext cx="1579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标签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索引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61006" y="836712"/>
            <a:ext cx="238129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 smtClean="0"/>
              <a:t>(12).</a:t>
            </a:r>
            <a:r>
              <a:rPr lang="zh-CN" altLang="en-US" sz="2400" b="1" dirty="0"/>
              <a:t>表格的合并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54065" y="1394024"/>
            <a:ext cx="26642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/>
              <a:t>横向</a:t>
            </a:r>
            <a:r>
              <a:rPr lang="zh-CN" altLang="en-US" sz="2400" b="1" dirty="0" smtClean="0"/>
              <a:t>合并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多键​​</a:t>
            </a:r>
          </a:p>
        </p:txBody>
      </p:sp>
      <p:sp>
        <p:nvSpPr>
          <p:cNvPr id="7" name="矩形 6"/>
          <p:cNvSpPr/>
          <p:nvPr/>
        </p:nvSpPr>
        <p:spPr>
          <a:xfrm>
            <a:off x="2544329" y="1988840"/>
            <a:ext cx="7914592" cy="369332"/>
          </a:xfrm>
          <a:prstGeom prst="rect">
            <a:avLst/>
          </a:prstGeom>
          <a:solidFill>
            <a:srgbClr val="FFFF00"/>
          </a:solidFill>
          <a:ln w="28575"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result2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(left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right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how=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left'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'Key1'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'Key2'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-1" b="51029"/>
          <a:stretch/>
        </p:blipFill>
        <p:spPr>
          <a:xfrm>
            <a:off x="2574045" y="3067568"/>
            <a:ext cx="2076190" cy="183759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t="50930"/>
          <a:stretch/>
        </p:blipFill>
        <p:spPr>
          <a:xfrm>
            <a:off x="4704172" y="3068960"/>
            <a:ext cx="2076190" cy="184129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3293882" y="2564904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left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179494" y="2580627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824687" y="2541779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result2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299" y="3072972"/>
            <a:ext cx="3300586" cy="228113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3524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73" y="1556792"/>
            <a:ext cx="5364596" cy="27003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§7.1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库的简介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§7.2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862077" y="193862"/>
            <a:ext cx="7164796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章  </a:t>
            </a:r>
            <a:r>
              <a:rPr lang="zh-CN" altLang="en-US" sz="2800" dirty="0"/>
              <a:t>数据分析利器：</a:t>
            </a:r>
            <a:r>
              <a:rPr lang="en-US" altLang="zh-CN" sz="2800" dirty="0"/>
              <a:t>pandas</a:t>
            </a:r>
            <a:r>
              <a:rPr lang="zh-CN" altLang="en-US" sz="2800" dirty="0"/>
              <a:t>库的应用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</a:t>
            </a: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997981" y="908723"/>
            <a:ext cx="3618428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 Series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对象的常用属性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95402"/>
              </p:ext>
            </p:extLst>
          </p:nvPr>
        </p:nvGraphicFramePr>
        <p:xfrm>
          <a:off x="2682057" y="1556792"/>
          <a:ext cx="7164796" cy="4248472"/>
        </p:xfrm>
        <a:graphic>
          <a:graphicData uri="http://schemas.openxmlformats.org/drawingml/2006/table">
            <a:tbl>
              <a:tblPr/>
              <a:tblGrid>
                <a:gridCol w="1332148"/>
                <a:gridCol w="5832648"/>
              </a:tblGrid>
              <a:tr h="484475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447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以列表的形式返回所有行索引标签。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4475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dtype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返回对象的数据类型。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447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返回一个空的 </a:t>
                      </a:r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Series 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4475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ndim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返回输入数据的维数。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447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返回输入数据的元素数量。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447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的形式返回 </a:t>
                      </a:r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Series 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5714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返回一个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RangeIndex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对象，用来描述索引的取值范围。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781286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现在两张表格分别存储了一些手机的相关数据：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19" y="1268760"/>
            <a:ext cx="6533333" cy="27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75" y="3973525"/>
            <a:ext cx="6466667" cy="20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124" y="5913279"/>
            <a:ext cx="6304762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781286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现在两张表格分别存储了一些手机的相关数据：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961977" y="1479872"/>
            <a:ext cx="8316924" cy="135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本部分的处理目标是：以两张数据表的编号列为主键，将两张表进行数据合并賆生成一些新的数据列，最终结果存入</a:t>
            </a:r>
            <a:r>
              <a:rPr lang="en-US" altLang="zh-CN" sz="2400" dirty="0">
                <a:solidFill>
                  <a:srgbClr val="0000FF"/>
                </a:solidFill>
              </a:rPr>
              <a:t>Excel</a:t>
            </a:r>
            <a:r>
              <a:rPr lang="zh-CN" altLang="en-US" sz="2400" dirty="0">
                <a:solidFill>
                  <a:srgbClr val="0000FF"/>
                </a:solidFill>
              </a:rPr>
              <a:t>文件。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024" y="2935674"/>
            <a:ext cx="6466667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3132348" cy="513346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1.</a:t>
            </a:r>
            <a:r>
              <a:rPr lang="zh-CN" altLang="en-US" sz="2400" dirty="0">
                <a:solidFill>
                  <a:srgbClr val="0000FF"/>
                </a:solidFill>
              </a:rPr>
              <a:t>用</a:t>
            </a:r>
            <a:r>
              <a:rPr lang="en-US" altLang="zh-CN" sz="2400" dirty="0" err="1">
                <a:solidFill>
                  <a:srgbClr val="0000FF"/>
                </a:solidFill>
              </a:rPr>
              <a:t>padas</a:t>
            </a:r>
            <a:r>
              <a:rPr lang="zh-CN" altLang="en-US" sz="2400" dirty="0">
                <a:solidFill>
                  <a:srgbClr val="0000FF"/>
                </a:solidFill>
              </a:rPr>
              <a:t>创建数据表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961977" y="1479869"/>
            <a:ext cx="8280920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在程序中手动输入表格数据，创建两个</a:t>
            </a:r>
            <a:r>
              <a:rPr lang="en-US" altLang="zh-CN" sz="2400" dirty="0" err="1">
                <a:solidFill>
                  <a:srgbClr val="0000FF"/>
                </a:solidFill>
              </a:rPr>
              <a:t>DataFrame</a:t>
            </a:r>
            <a:r>
              <a:rPr lang="zh-CN" altLang="en-US" sz="2400" dirty="0">
                <a:solidFill>
                  <a:srgbClr val="0000FF"/>
                </a:solidFill>
              </a:rPr>
              <a:t>对象。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85" y="2414230"/>
            <a:ext cx="7458050" cy="372097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4229294" y="2087964"/>
            <a:ext cx="5404146" cy="2246769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 编号         日期            品牌                 型号      配置</a:t>
            </a:r>
            <a:r>
              <a:rPr lang="en-US" altLang="zh-CN" sz="1400" dirty="0"/>
              <a:t>/GB     </a:t>
            </a:r>
            <a:r>
              <a:rPr lang="zh-CN" altLang="en-US" sz="1400" dirty="0"/>
              <a:t>价格</a:t>
            </a:r>
            <a:r>
              <a:rPr lang="en-US" altLang="zh-CN" sz="1400" dirty="0"/>
              <a:t>/</a:t>
            </a:r>
            <a:r>
              <a:rPr lang="zh-CN" altLang="en-US" sz="1400" dirty="0"/>
              <a:t>元</a:t>
            </a:r>
          </a:p>
          <a:p>
            <a:r>
              <a:rPr lang="en-US" altLang="zh-CN" sz="1400" dirty="0"/>
              <a:t>0  1001 2018-10-01       HW          P20 Pro        6~128G   4988.0</a:t>
            </a:r>
          </a:p>
          <a:p>
            <a:r>
              <a:rPr lang="en-US" altLang="zh-CN" sz="1400" dirty="0"/>
              <a:t>1  1002 2018-10-02    Apple        iPhone XR      4~128G   6999.0</a:t>
            </a:r>
          </a:p>
          <a:p>
            <a:r>
              <a:rPr lang="en-US" altLang="zh-CN" sz="1400" dirty="0"/>
              <a:t>2  1003 2018-10-03  </a:t>
            </a:r>
            <a:r>
              <a:rPr lang="en-US" altLang="zh-CN" sz="1400" dirty="0" err="1"/>
              <a:t>samsung</a:t>
            </a:r>
            <a:r>
              <a:rPr lang="en-US" altLang="zh-CN" sz="1400" dirty="0"/>
              <a:t>         Note 9        6~128G   6999.0</a:t>
            </a:r>
          </a:p>
          <a:p>
            <a:r>
              <a:rPr lang="en-US" altLang="zh-CN" sz="1400" dirty="0"/>
              <a:t>3  1004 2018-10-04   </a:t>
            </a:r>
            <a:r>
              <a:rPr lang="en-US" altLang="zh-CN" sz="1400" dirty="0" err="1"/>
              <a:t>HuaWei</a:t>
            </a:r>
            <a:r>
              <a:rPr lang="en-US" altLang="zh-CN" sz="1400" dirty="0"/>
              <a:t>          Mate 20      6~128G      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r>
              <a:rPr lang="it-IT" altLang="zh-CN" sz="1400" dirty="0"/>
              <a:t>4  1005 2018-10-05   xiaomi             MI 8           8~128G   3599.0</a:t>
            </a:r>
          </a:p>
          <a:p>
            <a:r>
              <a:rPr lang="en-US" altLang="zh-CN" sz="1400" dirty="0"/>
              <a:t>5  1006 2018-10-06     </a:t>
            </a:r>
            <a:r>
              <a:rPr lang="en-US" altLang="zh-CN" sz="1400" dirty="0" err="1"/>
              <a:t>oppo</a:t>
            </a:r>
            <a:r>
              <a:rPr lang="en-US" altLang="zh-CN" sz="1400" dirty="0"/>
              <a:t>           Find X          8~256G   5999.0</a:t>
            </a:r>
          </a:p>
          <a:p>
            <a:r>
              <a:rPr lang="en-US" altLang="zh-CN" sz="1400" dirty="0"/>
              <a:t>6  1007 2018-10-07    APPLE        iPhone XS    4~256G  10165.0</a:t>
            </a:r>
          </a:p>
          <a:p>
            <a:r>
              <a:rPr lang="it-IT" altLang="zh-CN" sz="1400" dirty="0"/>
              <a:t>7  1008 2018-10-08    NOLIA  NOLIA 8 Sirocco  6~128G   3499.0</a:t>
            </a:r>
          </a:p>
          <a:p>
            <a:r>
              <a:rPr lang="en-US" altLang="zh-CN" sz="1400" dirty="0"/>
              <a:t>8  1009 2018-10-09     vivo              NEX             8~128G   4298.0</a:t>
            </a:r>
          </a:p>
        </p:txBody>
      </p:sp>
      <p:sp>
        <p:nvSpPr>
          <p:cNvPr id="14" name="矩形 13"/>
          <p:cNvSpPr/>
          <p:nvPr/>
        </p:nvSpPr>
        <p:spPr>
          <a:xfrm>
            <a:off x="6608172" y="4365107"/>
            <a:ext cx="3025271" cy="2246769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 编号       国家       系统  屏幕尺寸</a:t>
            </a:r>
          </a:p>
          <a:p>
            <a:r>
              <a:rPr lang="it-IT" altLang="zh-CN" sz="1400" dirty="0"/>
              <a:t>0  1001    China  Android   6.1</a:t>
            </a:r>
          </a:p>
          <a:p>
            <a:r>
              <a:rPr lang="it-IT" altLang="zh-CN" sz="1400" dirty="0"/>
              <a:t>1  1002      USA      ISO     6.1</a:t>
            </a:r>
          </a:p>
          <a:p>
            <a:r>
              <a:rPr lang="sv-SE" altLang="zh-CN" sz="1400" dirty="0"/>
              <a:t>2  1003    Korea  Android   6.4</a:t>
            </a:r>
          </a:p>
          <a:p>
            <a:r>
              <a:rPr lang="it-IT" altLang="zh-CN" sz="1400" dirty="0"/>
              <a:t>3  1004    China  Android   6.5</a:t>
            </a:r>
          </a:p>
          <a:p>
            <a:r>
              <a:rPr lang="it-IT" altLang="zh-CN" sz="1400" dirty="0"/>
              <a:t>4  1005    China  Android   6.2</a:t>
            </a:r>
          </a:p>
          <a:p>
            <a:r>
              <a:rPr lang="it-IT" altLang="zh-CN" sz="1400" dirty="0"/>
              <a:t>5  1006    China  Android   6.4</a:t>
            </a:r>
          </a:p>
          <a:p>
            <a:r>
              <a:rPr lang="it-IT" altLang="zh-CN" sz="1400" dirty="0"/>
              <a:t>6  1007      USA      ISO     5.8</a:t>
            </a:r>
          </a:p>
          <a:p>
            <a:r>
              <a:rPr lang="sv-SE" altLang="zh-CN" sz="1400" dirty="0"/>
              <a:t>7  1008  Finland  Android   5.5</a:t>
            </a:r>
          </a:p>
          <a:p>
            <a:r>
              <a:rPr lang="en-US" altLang="zh-CN" sz="1400" dirty="0"/>
              <a:t>8  1010    Japan  Android   6.0</a:t>
            </a:r>
          </a:p>
        </p:txBody>
      </p:sp>
    </p:spTree>
    <p:extLst>
      <p:ext uri="{BB962C8B-B14F-4D97-AF65-F5344CB8AC3E}">
        <p14:creationId xmlns:p14="http://schemas.microsoft.com/office/powerpoint/2010/main" val="1944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1692188" cy="513346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2.</a:t>
            </a:r>
            <a:r>
              <a:rPr lang="zh-CN" altLang="en-US" sz="2400" dirty="0">
                <a:solidFill>
                  <a:srgbClr val="0000FF"/>
                </a:solidFill>
              </a:rPr>
              <a:t>数据清洗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961977" y="1479869"/>
            <a:ext cx="781286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数据存在问题，需进行一些预处理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1977" y="2024844"/>
            <a:ext cx="7809978" cy="156966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'''2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数据清洗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  <a:endParaRPr lang="en-US" altLang="zh-CN" sz="1600" i="1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avg_price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df1[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价格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mean() </a:t>
            </a:r>
            <a:r>
              <a:rPr lang="en-US" altLang="zh-CN" sz="1600" i="1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i="1" dirty="0">
                <a:solidFill>
                  <a:srgbClr val="C0C0C0"/>
                </a:solidFill>
                <a:latin typeface="Consolas" panose="020B0609020204030204" pitchFamily="49" charset="0"/>
              </a:rPr>
              <a:t>缺失的价格用平均值来填充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df1 = df1.fillna(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avg_price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df1[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价格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df1[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价格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int'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i="1" u="sng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i="1" u="sng" dirty="0">
                <a:solidFill>
                  <a:srgbClr val="C0C0C0"/>
                </a:solidFill>
                <a:latin typeface="Consolas" panose="020B0609020204030204" pitchFamily="49" charset="0"/>
              </a:rPr>
              <a:t>价格列数据全部转为整型数据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df1[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品牌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df1[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品牌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].replace(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'HW'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'HUAWEI'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df1[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品牌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df1[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品牌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str.upper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i="1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i="1" dirty="0">
                <a:solidFill>
                  <a:srgbClr val="C0C0C0"/>
                </a:solidFill>
                <a:latin typeface="Consolas" panose="020B0609020204030204" pitchFamily="49" charset="0"/>
              </a:rPr>
              <a:t>品牌列数据全部转为大写字符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562857" y="3609020"/>
            <a:ext cx="4211988" cy="1785104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/>
              <a:t> 编号         日期       品牌                     型号        配置</a:t>
            </a:r>
            <a:r>
              <a:rPr lang="en-US" altLang="zh-CN" sz="1100" dirty="0"/>
              <a:t>/GB   </a:t>
            </a:r>
            <a:r>
              <a:rPr lang="zh-CN" altLang="en-US" sz="1100" dirty="0"/>
              <a:t>价格</a:t>
            </a:r>
            <a:r>
              <a:rPr lang="en-US" altLang="zh-CN" sz="1100" dirty="0"/>
              <a:t>/</a:t>
            </a:r>
            <a:r>
              <a:rPr lang="zh-CN" altLang="en-US" sz="1100" dirty="0"/>
              <a:t>元</a:t>
            </a:r>
          </a:p>
          <a:p>
            <a:r>
              <a:rPr lang="de-DE" altLang="zh-CN" sz="1100" dirty="0"/>
              <a:t>0  1001 2018-10-01   HUAWEI          P20 Pro    6~128G   4988</a:t>
            </a:r>
          </a:p>
          <a:p>
            <a:r>
              <a:rPr lang="en-US" altLang="zh-CN" sz="1100" dirty="0"/>
              <a:t>1  1002 2018-10-02    APPLE        iPhone XR    4~128G   6999</a:t>
            </a:r>
          </a:p>
          <a:p>
            <a:r>
              <a:rPr lang="en-US" altLang="zh-CN" sz="1100" dirty="0"/>
              <a:t>2  1003 2018-10-03  SAMSUNG      Note 9        6~128G   6999</a:t>
            </a:r>
          </a:p>
          <a:p>
            <a:r>
              <a:rPr lang="en-US" altLang="zh-CN" sz="1100" dirty="0"/>
              <a:t>3  1004 2018-10-04   HUAWEI         Mate 20      6~128G   5818</a:t>
            </a:r>
          </a:p>
          <a:p>
            <a:r>
              <a:rPr lang="it-IT" altLang="zh-CN" sz="1100" dirty="0"/>
              <a:t>4  1005 2018-10-05   XIAOMI             MI 8         8~128G   3599</a:t>
            </a:r>
          </a:p>
          <a:p>
            <a:r>
              <a:rPr lang="en-US" altLang="zh-CN" sz="1100" dirty="0"/>
              <a:t>5  1006 2018-10-06     OPPO           Find X        8~256G   5999</a:t>
            </a:r>
          </a:p>
          <a:p>
            <a:r>
              <a:rPr lang="en-US" altLang="zh-CN" sz="1100" dirty="0"/>
              <a:t>6  1007 2018-10-07    APPLE        iPhone XS    4~256G  10165</a:t>
            </a:r>
          </a:p>
          <a:p>
            <a:r>
              <a:rPr lang="it-IT" altLang="zh-CN" sz="1100" dirty="0"/>
              <a:t>7  1008 2018-10-08    NOLIA  NOLIA 8 Sirocco  6~128G   3499</a:t>
            </a:r>
          </a:p>
          <a:p>
            <a:r>
              <a:rPr lang="en-US" altLang="zh-CN" sz="1100" dirty="0"/>
              <a:t>8  1009 2018-10-09     VIVO              NEX          8~128G   4298</a:t>
            </a:r>
          </a:p>
        </p:txBody>
      </p:sp>
      <p:sp>
        <p:nvSpPr>
          <p:cNvPr id="14" name="矩形 13"/>
          <p:cNvSpPr/>
          <p:nvPr/>
        </p:nvSpPr>
        <p:spPr>
          <a:xfrm>
            <a:off x="1264491" y="3611833"/>
            <a:ext cx="4297889" cy="1785104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/>
              <a:t> 编号         日期            品牌                 型号      配置</a:t>
            </a:r>
            <a:r>
              <a:rPr lang="en-US" altLang="zh-CN" sz="1100" dirty="0"/>
              <a:t>/GB     </a:t>
            </a:r>
            <a:r>
              <a:rPr lang="zh-CN" altLang="en-US" sz="1100" dirty="0"/>
              <a:t>价格</a:t>
            </a:r>
            <a:r>
              <a:rPr lang="en-US" altLang="zh-CN" sz="1100" dirty="0"/>
              <a:t>/</a:t>
            </a:r>
            <a:r>
              <a:rPr lang="zh-CN" altLang="en-US" sz="1100" dirty="0"/>
              <a:t>元</a:t>
            </a:r>
          </a:p>
          <a:p>
            <a:r>
              <a:rPr lang="en-US" altLang="zh-CN" sz="1100" dirty="0"/>
              <a:t>0  1001 2018-10-01       HW          P20 Pro        6~128G   4988.0</a:t>
            </a:r>
          </a:p>
          <a:p>
            <a:r>
              <a:rPr lang="en-US" altLang="zh-CN" sz="1100" dirty="0"/>
              <a:t>1  1002 2018-10-02    Apple        iPhone XR      4~128G   6999.0</a:t>
            </a:r>
          </a:p>
          <a:p>
            <a:r>
              <a:rPr lang="en-US" altLang="zh-CN" sz="1100" dirty="0"/>
              <a:t>2  1003 2018-10-03  </a:t>
            </a:r>
            <a:r>
              <a:rPr lang="en-US" altLang="zh-CN" sz="1100" dirty="0" err="1"/>
              <a:t>samsung</a:t>
            </a:r>
            <a:r>
              <a:rPr lang="en-US" altLang="zh-CN" sz="1100" dirty="0"/>
              <a:t>         Note 9        6~128G   6999.0</a:t>
            </a:r>
          </a:p>
          <a:p>
            <a:r>
              <a:rPr lang="en-US" altLang="zh-CN" sz="1100" dirty="0"/>
              <a:t>3  1004 2018-10-04   </a:t>
            </a:r>
            <a:r>
              <a:rPr lang="en-US" altLang="zh-CN" sz="1100" dirty="0" err="1"/>
              <a:t>HuaWei</a:t>
            </a:r>
            <a:r>
              <a:rPr lang="en-US" altLang="zh-CN" sz="1100" dirty="0"/>
              <a:t>          Mate 20      6~128G      </a:t>
            </a:r>
            <a:r>
              <a:rPr lang="en-US" altLang="zh-CN" sz="1100" dirty="0" err="1"/>
              <a:t>NaN</a:t>
            </a:r>
            <a:endParaRPr lang="en-US" altLang="zh-CN" sz="1100" dirty="0"/>
          </a:p>
          <a:p>
            <a:r>
              <a:rPr lang="it-IT" altLang="zh-CN" sz="1100" dirty="0"/>
              <a:t>4  1005 2018-10-05   xiaomi             MI 8           8~128G   3599.0</a:t>
            </a:r>
          </a:p>
          <a:p>
            <a:r>
              <a:rPr lang="en-US" altLang="zh-CN" sz="1100" dirty="0"/>
              <a:t>5  1006 2018-10-06     </a:t>
            </a:r>
            <a:r>
              <a:rPr lang="en-US" altLang="zh-CN" sz="1100" dirty="0" err="1"/>
              <a:t>oppo</a:t>
            </a:r>
            <a:r>
              <a:rPr lang="en-US" altLang="zh-CN" sz="1100" dirty="0"/>
              <a:t>           Find X          8~256G   5999.0</a:t>
            </a:r>
          </a:p>
          <a:p>
            <a:r>
              <a:rPr lang="en-US" altLang="zh-CN" sz="1100" dirty="0"/>
              <a:t>6  1007 2018-10-07    APPLE        iPhone XS    4~256G  10165.0</a:t>
            </a:r>
          </a:p>
          <a:p>
            <a:r>
              <a:rPr lang="it-IT" altLang="zh-CN" sz="1100" dirty="0"/>
              <a:t>7  1008 2018-10-08    NOLIA  NOLIA 8 Sirocco  6~128G   3499.0</a:t>
            </a:r>
          </a:p>
          <a:p>
            <a:r>
              <a:rPr lang="en-US" altLang="zh-CN" sz="1100" dirty="0"/>
              <a:t>8  1009 2018-10-09     vivo              NEX             8~128G   4298.0</a:t>
            </a:r>
          </a:p>
        </p:txBody>
      </p:sp>
    </p:spTree>
    <p:extLst>
      <p:ext uri="{BB962C8B-B14F-4D97-AF65-F5344CB8AC3E}">
        <p14:creationId xmlns:p14="http://schemas.microsoft.com/office/powerpoint/2010/main" val="32156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2016224" cy="51334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3.</a:t>
            </a:r>
            <a:r>
              <a:rPr lang="zh-CN" altLang="en-US" sz="2400" dirty="0">
                <a:solidFill>
                  <a:srgbClr val="0000FF"/>
                </a:solidFill>
              </a:rPr>
              <a:t>数据表合并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961977" y="1479869"/>
            <a:ext cx="781286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以编号列为主键，合并两张数据表。采用内连接方式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9989" y="3523507"/>
            <a:ext cx="7812868" cy="2554545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 编号         日期           品牌               型号       </a:t>
            </a:r>
            <a:r>
              <a:rPr lang="en-US" altLang="zh-CN" sz="1600" dirty="0"/>
              <a:t>...   </a:t>
            </a:r>
            <a:r>
              <a:rPr lang="zh-CN" altLang="en-US" sz="1600" dirty="0"/>
              <a:t>价格</a:t>
            </a:r>
            <a:r>
              <a:rPr lang="en-US" altLang="zh-CN" sz="1600" dirty="0"/>
              <a:t>/</a:t>
            </a:r>
            <a:r>
              <a:rPr lang="zh-CN" altLang="en-US" sz="1600" dirty="0"/>
              <a:t>元     国家     系统   屏幕尺寸</a:t>
            </a:r>
          </a:p>
          <a:p>
            <a:r>
              <a:rPr lang="it-IT" altLang="zh-CN" sz="1600" dirty="0"/>
              <a:t>0  1001 2018-10-01   HUAWEI          P20 Pro  ...   4988      China   Android    6.1</a:t>
            </a:r>
          </a:p>
          <a:p>
            <a:r>
              <a:rPr lang="it-IT" altLang="zh-CN" sz="1600" dirty="0"/>
              <a:t>1  1002 2018-10-02    APPLE        iPhone XR  ...   6999      USA      ISO         6.1</a:t>
            </a:r>
          </a:p>
          <a:p>
            <a:r>
              <a:rPr lang="en-US" altLang="zh-CN" sz="1600" dirty="0"/>
              <a:t>2  1003 2018-10-03  SAMSUNG           Note 9  ...   6999     Korea   Android   6.4</a:t>
            </a:r>
          </a:p>
          <a:p>
            <a:r>
              <a:rPr lang="it-IT" altLang="zh-CN" sz="1600" dirty="0"/>
              <a:t>3  1004 2018-10-04   HUAWEI          Mate 20  ...   5818      China    Android   6.5</a:t>
            </a:r>
          </a:p>
          <a:p>
            <a:r>
              <a:rPr lang="it-IT" altLang="zh-CN" sz="1600" dirty="0"/>
              <a:t>4  1005 2018-10-05   XIAOMI             MI 8       ...   3599      China   Android   6.2</a:t>
            </a:r>
          </a:p>
          <a:p>
            <a:r>
              <a:rPr lang="en-US" altLang="zh-CN" sz="1600" dirty="0"/>
              <a:t>5  1006 2018-10-06     OPPO           Find X     ...   5999       China   Android   6.4</a:t>
            </a:r>
          </a:p>
          <a:p>
            <a:r>
              <a:rPr lang="it-IT" altLang="zh-CN" sz="1600" dirty="0"/>
              <a:t>6  1007 2018-10-07    APPLE        iPhone XS  ...  10165      USA      ISO        5.8</a:t>
            </a:r>
          </a:p>
          <a:p>
            <a:r>
              <a:rPr lang="it-IT" altLang="zh-CN" sz="1600" dirty="0"/>
              <a:t>7  1008 2018-10-08    NOLIA  NOLIA 8 Sirocco  ...   3499     Finland  Android  5.5</a:t>
            </a:r>
          </a:p>
          <a:p>
            <a:r>
              <a:rPr lang="en-US" altLang="zh-CN" sz="1600" dirty="0"/>
              <a:t>[8 rows x 9 columns]</a:t>
            </a:r>
          </a:p>
        </p:txBody>
      </p:sp>
      <p:sp>
        <p:nvSpPr>
          <p:cNvPr id="3" name="矩形 2"/>
          <p:cNvSpPr/>
          <p:nvPr/>
        </p:nvSpPr>
        <p:spPr>
          <a:xfrm>
            <a:off x="2583173" y="2093127"/>
            <a:ext cx="5958408" cy="132343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>
                <a:solidFill>
                  <a:srgbClr val="00AA00"/>
                </a:solidFill>
                <a:latin typeface="Consolas" panose="020B0609020204030204" pitchFamily="49" charset="0"/>
              </a:rPr>
              <a:t>'''3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2000" i="1">
                <a:solidFill>
                  <a:srgbClr val="00AA00"/>
                </a:solidFill>
                <a:latin typeface="Consolas" panose="020B0609020204030204" pitchFamily="49" charset="0"/>
              </a:rPr>
              <a:t>数据表合并</a:t>
            </a:r>
            <a:r>
              <a:rPr lang="en-US" altLang="zh-CN" sz="2000" i="1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  <a:endParaRPr lang="en-US" altLang="zh-CN" sz="2000" i="1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000" dirty="0">
                <a:solidFill>
                  <a:srgbClr val="C0C0C0"/>
                </a:solidFill>
                <a:latin typeface="Consolas" panose="020B0609020204030204" pitchFamily="49" charset="0"/>
              </a:rPr>
              <a:t>采用内连接方式进行数据表合并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(df1,df2,how=</a:t>
            </a:r>
            <a:r>
              <a:rPr lang="en-US" altLang="zh-CN" sz="2000" i="1">
                <a:solidFill>
                  <a:srgbClr val="00AA00"/>
                </a:solidFill>
                <a:latin typeface="Consolas" panose="020B0609020204030204" pitchFamily="49" charset="0"/>
              </a:rPr>
              <a:t>'inner'</a:t>
            </a:r>
            <a:r>
              <a:rPr lang="en-US" altLang="zh-CN" sz="20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0C0C0"/>
                </a:solidFill>
                <a:latin typeface="Consolas" panose="020B0609020204030204" pitchFamily="49" charset="0"/>
              </a:rPr>
              <a:t>#print(</a:t>
            </a:r>
            <a:r>
              <a:rPr lang="en-US" altLang="zh-CN" sz="2000" dirty="0" err="1">
                <a:solidFill>
                  <a:srgbClr val="C0C0C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2000" dirty="0">
                <a:solidFill>
                  <a:srgbClr val="C0C0C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94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2880320" cy="513346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4.</a:t>
            </a:r>
            <a:r>
              <a:rPr lang="zh-CN" altLang="en-US" sz="2400" dirty="0">
                <a:solidFill>
                  <a:srgbClr val="0000FF"/>
                </a:solidFill>
              </a:rPr>
              <a:t>重设索引列并排序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961977" y="1479869"/>
            <a:ext cx="781286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合并后以编号列作为新索引，并按新索引进行排序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0373" y="2087022"/>
            <a:ext cx="5652628" cy="107721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'''4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重设索引列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并排序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  <a:endParaRPr lang="en-US" altLang="zh-CN" sz="1600" i="1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df_inner.set_index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编号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i="1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i="1" dirty="0">
                <a:solidFill>
                  <a:srgbClr val="C0C0C0"/>
                </a:solidFill>
                <a:latin typeface="Consolas" panose="020B0609020204030204" pitchFamily="49" charset="0"/>
              </a:rPr>
              <a:t>设置索引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df_inner.sort_index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dirty="0">
                <a:solidFill>
                  <a:srgbClr val="C0C0C0"/>
                </a:solidFill>
                <a:latin typeface="Consolas" panose="020B0609020204030204" pitchFamily="49" charset="0"/>
              </a:rPr>
              <a:t>搂索引排序</a:t>
            </a:r>
          </a:p>
          <a:p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#print(</a:t>
            </a:r>
            <a:r>
              <a:rPr lang="en-US" altLang="zh-CN" sz="1600" dirty="0" err="1">
                <a:solidFill>
                  <a:srgbClr val="C0C0C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2236599" y="3272908"/>
            <a:ext cx="7214213" cy="2800767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             日期         品牌                  型号    </a:t>
            </a:r>
            <a:r>
              <a:rPr lang="en-US" altLang="zh-CN" sz="1600" dirty="0"/>
              <a:t>...       </a:t>
            </a:r>
            <a:r>
              <a:rPr lang="zh-CN" altLang="en-US" sz="1600" dirty="0"/>
              <a:t>国家         系统     屏幕尺寸</a:t>
            </a:r>
          </a:p>
          <a:p>
            <a:r>
              <a:rPr lang="zh-CN" altLang="en-US" sz="1600" dirty="0"/>
              <a:t>编号</a:t>
            </a:r>
            <a:endParaRPr lang="en-US" altLang="zh-CN" sz="1600" dirty="0"/>
          </a:p>
          <a:p>
            <a:r>
              <a:rPr lang="it-IT" altLang="zh-CN" sz="1600" dirty="0"/>
              <a:t>1001 2018-10-01   HUAWEI          P20 Pro  ...    China    Android     6.1</a:t>
            </a:r>
          </a:p>
          <a:p>
            <a:r>
              <a:rPr lang="it-IT" altLang="zh-CN" sz="1600" dirty="0"/>
              <a:t>1002 2018-10-02    APPLE        iPhone XR  ...      USA      ISO         6.1</a:t>
            </a:r>
          </a:p>
          <a:p>
            <a:r>
              <a:rPr lang="en-US" altLang="zh-CN" sz="1600" dirty="0"/>
              <a:t>1003 2018-10-03  SAMSUNG           Note 9  ...    Korea  Android     6.4</a:t>
            </a:r>
          </a:p>
          <a:p>
            <a:r>
              <a:rPr lang="it-IT" altLang="zh-CN" sz="1600" dirty="0"/>
              <a:t>1004 2018-10-04   HUAWEI          Mate 20  ...    China    Android     6.5</a:t>
            </a:r>
          </a:p>
          <a:p>
            <a:r>
              <a:rPr lang="it-IT" altLang="zh-CN" sz="1600" dirty="0"/>
              <a:t>1005 2018-10-05   XIAOMI             MI 8  ...         China    Android     6.2</a:t>
            </a:r>
          </a:p>
          <a:p>
            <a:r>
              <a:rPr lang="en-US" altLang="zh-CN" sz="1600" dirty="0"/>
              <a:t>1006 2018-10-06     OPPO           Find X  ...        China    Android     6.4</a:t>
            </a:r>
          </a:p>
          <a:p>
            <a:r>
              <a:rPr lang="it-IT" altLang="zh-CN" sz="1600" dirty="0"/>
              <a:t>1007 2018-10-07    APPLE        iPhone XS  ...      USA      ISO          5.8</a:t>
            </a:r>
          </a:p>
          <a:p>
            <a:r>
              <a:rPr lang="it-IT" altLang="zh-CN" sz="1600" dirty="0"/>
              <a:t>1008 2018-10-08    NOLIA  NOLIA 8 Sirocco  ...  Finland  Android     5.5</a:t>
            </a:r>
          </a:p>
          <a:p>
            <a:r>
              <a:rPr lang="en-US" altLang="zh-CN" sz="1600" dirty="0"/>
              <a:t>[8 rows x 8 columns]</a:t>
            </a:r>
          </a:p>
        </p:txBody>
      </p:sp>
      <p:sp>
        <p:nvSpPr>
          <p:cNvPr id="3" name="矩形 2"/>
          <p:cNvSpPr/>
          <p:nvPr/>
        </p:nvSpPr>
        <p:spPr>
          <a:xfrm>
            <a:off x="7997681" y="587236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合并完成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5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2880320" cy="513346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5.</a:t>
            </a:r>
            <a:r>
              <a:rPr lang="zh-CN" altLang="en-US" sz="2400" dirty="0">
                <a:solidFill>
                  <a:srgbClr val="0000FF"/>
                </a:solidFill>
              </a:rPr>
              <a:t>数据列拆分有新增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961977" y="1479869"/>
            <a:ext cx="7056784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将包含多个信息的列拆分成多列，例 </a:t>
            </a:r>
            <a:r>
              <a:rPr lang="zh-CN" altLang="en-US" sz="2400" dirty="0"/>
              <a:t>配置</a:t>
            </a:r>
            <a:r>
              <a:rPr lang="en-US" altLang="zh-CN" sz="2400" dirty="0"/>
              <a:t>/GB 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4815" y="2014972"/>
            <a:ext cx="7880010" cy="206210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'''5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数据列拆分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有新增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  <a:endParaRPr lang="en-US" altLang="zh-CN" sz="1600" i="1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###</a:t>
            </a:r>
            <a:r>
              <a:rPr lang="zh-CN" altLang="en-US" sz="1600" dirty="0">
                <a:solidFill>
                  <a:srgbClr val="C0C0C0"/>
                </a:solidFill>
                <a:latin typeface="Consolas" panose="020B0609020204030204" pitchFamily="49" charset="0"/>
              </a:rPr>
              <a:t>将配置列分拆为两个列，存入一个新的</a:t>
            </a:r>
            <a:r>
              <a:rPr lang="en-US" altLang="zh-CN" sz="1600" dirty="0" err="1">
                <a:solidFill>
                  <a:srgbClr val="C0C0C0"/>
                </a:solidFill>
                <a:latin typeface="Consolas" panose="020B0609020204030204" pitchFamily="49" charset="0"/>
              </a:rPr>
              <a:t>DataFrame</a:t>
            </a:r>
            <a:r>
              <a:rPr lang="zh-CN" altLang="en-US" sz="1600" dirty="0">
                <a:solidFill>
                  <a:srgbClr val="C0C0C0"/>
                </a:solidFill>
                <a:latin typeface="Consolas" panose="020B0609020204030204" pitchFamily="49" charset="0"/>
              </a:rPr>
              <a:t>对象：</a:t>
            </a:r>
            <a:r>
              <a:rPr lang="en-US" altLang="zh-CN" sz="1600" dirty="0" err="1">
                <a:solidFill>
                  <a:srgbClr val="C0C0C0"/>
                </a:solidFill>
                <a:latin typeface="Consolas" panose="020B0609020204030204" pitchFamily="49" charset="0"/>
              </a:rPr>
              <a:t>df_split</a:t>
            </a:r>
            <a:endParaRPr lang="en-US" altLang="zh-CN" sz="1600" dirty="0">
              <a:solidFill>
                <a:srgbClr val="C0C0C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df_split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x.split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'~'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配置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/GB'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]),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index 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df_inner.index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columns =[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运行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内存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/GB'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存储容量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##</a:t>
            </a:r>
            <a:r>
              <a:rPr lang="zh-CN" altLang="en-US" sz="1600" dirty="0">
                <a:solidFill>
                  <a:srgbClr val="C0C0C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merge()</a:t>
            </a:r>
            <a:r>
              <a:rPr lang="zh-CN" altLang="en-US" sz="1600" dirty="0">
                <a:solidFill>
                  <a:srgbClr val="C0C0C0"/>
                </a:solidFill>
                <a:latin typeface="Consolas" panose="020B0609020204030204" pitchFamily="49" charset="0"/>
              </a:rPr>
              <a:t>函数将</a:t>
            </a:r>
            <a:r>
              <a:rPr lang="en-US" altLang="zh-CN" sz="1600" dirty="0" err="1">
                <a:solidFill>
                  <a:srgbClr val="C0C0C0"/>
                </a:solidFill>
                <a:latin typeface="Consolas" panose="020B0609020204030204" pitchFamily="49" charset="0"/>
              </a:rPr>
              <a:t>df_split</a:t>
            </a:r>
            <a:r>
              <a:rPr lang="zh-CN" altLang="en-US" sz="1600" dirty="0">
                <a:solidFill>
                  <a:srgbClr val="C0C0C0"/>
                </a:solidFill>
                <a:latin typeface="Consolas" panose="020B0609020204030204" pitchFamily="49" charset="0"/>
              </a:rPr>
              <a:t>并入</a:t>
            </a:r>
            <a:r>
              <a:rPr lang="en-US" altLang="zh-CN" sz="1600" dirty="0" err="1">
                <a:solidFill>
                  <a:srgbClr val="C0C0C0"/>
                </a:solidFill>
                <a:latin typeface="Consolas" panose="020B0609020204030204" pitchFamily="49" charset="0"/>
              </a:rPr>
              <a:t>df_inner</a:t>
            </a:r>
            <a:endParaRPr lang="en-US" altLang="zh-CN" sz="1600" dirty="0">
              <a:solidFill>
                <a:srgbClr val="C0C0C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df_inner,df_split,right_index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,left_index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925976" y="4077075"/>
            <a:ext cx="7711563" cy="2462213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             日期            品牌                  型号    配置</a:t>
            </a:r>
            <a:r>
              <a:rPr lang="en-US" altLang="zh-CN" sz="1400" dirty="0"/>
              <a:t>/GB  ...    </a:t>
            </a:r>
            <a:r>
              <a:rPr lang="zh-CN" altLang="en-US" sz="1400" dirty="0"/>
              <a:t>系统 屏幕尺寸 运行内存</a:t>
            </a:r>
            <a:r>
              <a:rPr lang="en-US" altLang="zh-CN" sz="1400" dirty="0"/>
              <a:t>/GB  </a:t>
            </a:r>
            <a:r>
              <a:rPr lang="zh-CN" altLang="en-US" sz="1400" dirty="0"/>
              <a:t>存储容量</a:t>
            </a:r>
          </a:p>
          <a:p>
            <a:r>
              <a:rPr lang="zh-CN" altLang="en-US" sz="1400" dirty="0"/>
              <a:t>编号                                                 </a:t>
            </a:r>
            <a:r>
              <a:rPr lang="en-US" altLang="zh-CN" sz="1400" dirty="0"/>
              <a:t>...                            </a:t>
            </a:r>
          </a:p>
          <a:p>
            <a:r>
              <a:rPr lang="en-US" altLang="zh-CN" sz="1400" dirty="0"/>
              <a:t>1001 2018-10-01   HUAWEI          P20 Pro  6~128G  ...  Android    6.1           6            128G</a:t>
            </a:r>
          </a:p>
          <a:p>
            <a:r>
              <a:rPr lang="en-US" altLang="zh-CN" sz="1400" dirty="0"/>
              <a:t>1002 2018-10-02    APPLE        iPhone XR  4~128G  ...      ISO     6.1            4            128G</a:t>
            </a:r>
          </a:p>
          <a:p>
            <a:r>
              <a:rPr lang="en-US" altLang="zh-CN" sz="1400" dirty="0"/>
              <a:t>1003 2018-10-03  SAMSUNG           Note 9  6~128G  ...  Android  6.4            6            128G</a:t>
            </a:r>
          </a:p>
          <a:p>
            <a:r>
              <a:rPr lang="en-US" altLang="zh-CN" sz="1400" dirty="0"/>
              <a:t>1004 2018-10-04   HUAWEI          Mate 20   6~128G  ...  Android   6.5            6            128G</a:t>
            </a:r>
          </a:p>
          <a:p>
            <a:r>
              <a:rPr lang="it-IT" altLang="zh-CN" sz="1400" dirty="0"/>
              <a:t>1005 2018-10-05   XIAOMI             MI 8       8~128G  ...   Android   6.2            8            128G</a:t>
            </a:r>
          </a:p>
          <a:p>
            <a:r>
              <a:rPr lang="en-US" altLang="zh-CN" sz="1400" dirty="0"/>
              <a:t>1006 2018-10-06     OPPO           Find X      8~256G  ...   Android   6.4            8            256G</a:t>
            </a:r>
          </a:p>
          <a:p>
            <a:r>
              <a:rPr lang="en-US" altLang="zh-CN" sz="1400" dirty="0"/>
              <a:t>1007 2018-10-07    APPLE        iPhone XS   4~256G  ...      ISO      5.8           4             256G</a:t>
            </a:r>
          </a:p>
          <a:p>
            <a:r>
              <a:rPr lang="it-IT" altLang="zh-CN" sz="1400" dirty="0"/>
              <a:t>1008 2018-10-08    NOLIA  NOLIA 8 Sirocco  6~128G  ...  Android  5.5           6            128G</a:t>
            </a:r>
          </a:p>
          <a:p>
            <a:r>
              <a:rPr lang="en-US" altLang="zh-CN" sz="1400" dirty="0"/>
              <a:t>[8 rows x 10 columns]</a:t>
            </a:r>
          </a:p>
        </p:txBody>
      </p:sp>
    </p:spTree>
    <p:extLst>
      <p:ext uri="{BB962C8B-B14F-4D97-AF65-F5344CB8AC3E}">
        <p14:creationId xmlns:p14="http://schemas.microsoft.com/office/powerpoint/2010/main" val="18797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3996444" cy="513346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6.</a:t>
            </a:r>
            <a:r>
              <a:rPr lang="zh-CN" altLang="en-US" sz="2400" dirty="0">
                <a:solidFill>
                  <a:srgbClr val="0000FF"/>
                </a:solidFill>
              </a:rPr>
              <a:t>新增字段及添加分组标记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961977" y="1479869"/>
            <a:ext cx="7668852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新增二列“国产大屏”</a:t>
            </a:r>
            <a:r>
              <a:rPr lang="en-US" altLang="zh-CN" sz="2400" dirty="0">
                <a:solidFill>
                  <a:srgbClr val="0000FF"/>
                </a:solidFill>
              </a:rPr>
              <a:t>(&gt;6.2)</a:t>
            </a:r>
            <a:r>
              <a:rPr lang="zh-CN" altLang="en-US" sz="2400" dirty="0">
                <a:solidFill>
                  <a:srgbClr val="0000FF"/>
                </a:solidFill>
              </a:rPr>
              <a:t>、“价格档次”</a:t>
            </a:r>
            <a:r>
              <a:rPr lang="en-US" altLang="zh-CN" sz="2400" dirty="0">
                <a:solidFill>
                  <a:srgbClr val="0000FF"/>
                </a:solidFill>
              </a:rPr>
              <a:t>(&gt;6000)</a:t>
            </a:r>
          </a:p>
        </p:txBody>
      </p:sp>
      <p:sp>
        <p:nvSpPr>
          <p:cNvPr id="2" name="矩形 1"/>
          <p:cNvSpPr/>
          <p:nvPr/>
        </p:nvSpPr>
        <p:spPr>
          <a:xfrm>
            <a:off x="1781957" y="2031224"/>
            <a:ext cx="7956884" cy="181588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'''6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新增字段及添加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分组标记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  <a:endParaRPr lang="en-US" altLang="zh-CN" sz="1600" i="1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#######</a:t>
            </a:r>
            <a:r>
              <a:rPr lang="zh-CN" altLang="en-US" sz="1600" dirty="0">
                <a:solidFill>
                  <a:srgbClr val="C0C0C0"/>
                </a:solidFill>
                <a:latin typeface="Consolas" panose="020B0609020204030204" pitchFamily="49" charset="0"/>
              </a:rPr>
              <a:t>新增一列：价格档次</a:t>
            </a:r>
          </a:p>
          <a:p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价格档次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np.where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价格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]&gt;</a:t>
            </a:r>
            <a:r>
              <a:rPr lang="en-US" altLang="zh-CN" sz="1600" i="1">
                <a:solidFill>
                  <a:srgbClr val="800000"/>
                </a:solidFill>
                <a:latin typeface="Consolas" panose="020B0609020204030204" pitchFamily="49" charset="0"/>
              </a:rPr>
              <a:t>6000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高档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中档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#####</a:t>
            </a:r>
            <a:r>
              <a:rPr lang="zh-CN" altLang="en-US" sz="1600" dirty="0">
                <a:solidFill>
                  <a:srgbClr val="C0C0C0"/>
                </a:solidFill>
                <a:latin typeface="Consolas" panose="020B0609020204030204" pitchFamily="49" charset="0"/>
              </a:rPr>
              <a:t>新增一列：国产大屏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df_inner.loc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国家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China'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)&amp;(</a:t>
            </a:r>
            <a:r>
              <a:rPr lang="en-US" altLang="zh-CN" sz="1600" i="1" u="sng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屏幕尺寸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]&gt;</a:t>
            </a:r>
            <a:r>
              <a:rPr lang="en-US" altLang="zh-CN" sz="16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6.2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国产大屏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'YES'</a:t>
            </a:r>
            <a:endParaRPr lang="en-US" altLang="zh-CN" sz="1600" i="1" u="sng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794397" y="3847109"/>
            <a:ext cx="7944444" cy="2462213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            日期           品牌                   型号   配置</a:t>
            </a:r>
            <a:r>
              <a:rPr lang="en-US" altLang="zh-CN" sz="1400" dirty="0"/>
              <a:t>/GB  ...  </a:t>
            </a:r>
            <a:r>
              <a:rPr lang="zh-CN" altLang="en-US" sz="1400" dirty="0"/>
              <a:t>运行内存</a:t>
            </a:r>
            <a:r>
              <a:rPr lang="en-US" altLang="zh-CN" sz="1400" dirty="0"/>
              <a:t>/GB </a:t>
            </a:r>
            <a:r>
              <a:rPr lang="zh-CN" altLang="en-US" sz="1400" dirty="0"/>
              <a:t>存储容量 价格档次  国产大屏</a:t>
            </a:r>
            <a:endParaRPr lang="en-US" altLang="zh-CN" sz="1400" dirty="0"/>
          </a:p>
          <a:p>
            <a:r>
              <a:rPr lang="zh-CN" altLang="en-US" sz="1400" dirty="0"/>
              <a:t>                                                                                   </a:t>
            </a:r>
            <a:r>
              <a:rPr lang="en-US" altLang="zh-CN" sz="1400" dirty="0"/>
              <a:t>...                          </a:t>
            </a:r>
          </a:p>
          <a:p>
            <a:r>
              <a:rPr lang="en-US" altLang="zh-CN" sz="1400" dirty="0"/>
              <a:t>1001 2018-10-01   HUAWEI          P20 Pro  6~128G  ...        6  	128G        </a:t>
            </a:r>
            <a:r>
              <a:rPr lang="zh-CN" altLang="en-US" sz="1400" dirty="0"/>
              <a:t>中档          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r>
              <a:rPr lang="en-US" altLang="zh-CN" sz="1400" dirty="0"/>
              <a:t>1002 2018-10-02    APPLE        iPhone XR  4~128G  ...        4  	128G        </a:t>
            </a:r>
            <a:r>
              <a:rPr lang="zh-CN" altLang="en-US" sz="1400" dirty="0"/>
              <a:t>高档  </a:t>
            </a:r>
            <a:r>
              <a:rPr lang="en-US" altLang="zh-CN" sz="1400" dirty="0"/>
              <a:t>       </a:t>
            </a:r>
            <a:r>
              <a:rPr lang="zh-CN" altLang="en-US" sz="1400" dirty="0"/>
              <a:t> 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r>
              <a:rPr lang="en-US" altLang="zh-CN" sz="1400" dirty="0"/>
              <a:t>1003 2018-10-03  SAMSUNG       Note 9     6~128G  ...        6  	128G        </a:t>
            </a:r>
            <a:r>
              <a:rPr lang="zh-CN" altLang="en-US" sz="1400" dirty="0"/>
              <a:t>高档          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r>
              <a:rPr lang="en-US" altLang="zh-CN" sz="1400" dirty="0"/>
              <a:t>1004 2018-10-04   HUAWEI          Mate 20   6~128G  ...        6 	 128G       </a:t>
            </a:r>
            <a:r>
              <a:rPr lang="zh-CN" altLang="en-US" sz="1400" dirty="0"/>
              <a:t>中档          </a:t>
            </a:r>
            <a:r>
              <a:rPr lang="en-US" altLang="zh-CN" sz="1400" dirty="0"/>
              <a:t>YES</a:t>
            </a:r>
          </a:p>
          <a:p>
            <a:r>
              <a:rPr lang="en-US" altLang="zh-CN" sz="1400" dirty="0"/>
              <a:t>1005 2018-10-05   XIAOMI             MI 8        8~128G  ...        8  	128G        </a:t>
            </a:r>
            <a:r>
              <a:rPr lang="zh-CN" altLang="en-US" sz="1400" dirty="0"/>
              <a:t>中档          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r>
              <a:rPr lang="en-US" altLang="zh-CN" sz="1400" dirty="0"/>
              <a:t>1006 2018-10-06     OPPO           Find X       8~256G  ...        8  	256G        </a:t>
            </a:r>
            <a:r>
              <a:rPr lang="zh-CN" altLang="en-US" sz="1400" dirty="0"/>
              <a:t>中档          </a:t>
            </a:r>
            <a:r>
              <a:rPr lang="en-US" altLang="zh-CN" sz="1400" dirty="0"/>
              <a:t>YES</a:t>
            </a:r>
          </a:p>
          <a:p>
            <a:r>
              <a:rPr lang="en-US" altLang="zh-CN" sz="1400" dirty="0"/>
              <a:t>1007 2018-10-07    APPLE        iPhone XS    4~256G  ...        4  	256G        </a:t>
            </a:r>
            <a:r>
              <a:rPr lang="zh-CN" altLang="en-US" sz="1400" dirty="0"/>
              <a:t>高档          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r>
              <a:rPr lang="en-US" altLang="zh-CN" sz="1400" dirty="0"/>
              <a:t>1008 2018-10-08    NOLIA  </a:t>
            </a:r>
            <a:r>
              <a:rPr lang="en-US" altLang="zh-CN" sz="1400" dirty="0" err="1"/>
              <a:t>NOLIA</a:t>
            </a:r>
            <a:r>
              <a:rPr lang="en-US" altLang="zh-CN" sz="1400" dirty="0"/>
              <a:t> 8 Sirocco  6~128G  ...       6  	128G        </a:t>
            </a:r>
            <a:r>
              <a:rPr lang="zh-CN" altLang="en-US" sz="1400" dirty="0"/>
              <a:t>中档          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r>
              <a:rPr lang="en-US" altLang="zh-CN" sz="1400" dirty="0"/>
              <a:t>[ 8 rows x 12 columns]</a:t>
            </a:r>
          </a:p>
        </p:txBody>
      </p:sp>
    </p:spTree>
    <p:extLst>
      <p:ext uri="{BB962C8B-B14F-4D97-AF65-F5344CB8AC3E}">
        <p14:creationId xmlns:p14="http://schemas.microsoft.com/office/powerpoint/2010/main" val="242155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1980220" cy="513346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7.</a:t>
            </a:r>
            <a:r>
              <a:rPr lang="zh-CN" altLang="en-US" sz="2400" dirty="0">
                <a:solidFill>
                  <a:srgbClr val="0000FF"/>
                </a:solidFill>
              </a:rPr>
              <a:t>数据列运算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89969" y="4505056"/>
            <a:ext cx="7740860" cy="2123658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               日期       品牌                    型号       配置</a:t>
            </a:r>
            <a:r>
              <a:rPr lang="en-US" altLang="zh-CN" sz="1200" dirty="0"/>
              <a:t>/GB  ...  </a:t>
            </a:r>
            <a:r>
              <a:rPr lang="zh-CN" altLang="en-US" sz="1200" dirty="0"/>
              <a:t>价格档次   国产大屏    综合性能  性价比</a:t>
            </a:r>
          </a:p>
          <a:p>
            <a:r>
              <a:rPr lang="zh-CN" altLang="en-US" sz="1200" dirty="0"/>
              <a:t>编号                                                 </a:t>
            </a:r>
            <a:r>
              <a:rPr lang="en-US" altLang="zh-CN" sz="1200" dirty="0"/>
              <a:t>...                        </a:t>
            </a:r>
          </a:p>
          <a:p>
            <a:r>
              <a:rPr lang="en-US" altLang="zh-CN" sz="1200" dirty="0"/>
              <a:t>1001 2018-10-01   HUAWEI          P20 Pro    6~128G  ...    </a:t>
            </a:r>
            <a:r>
              <a:rPr lang="zh-CN" altLang="en-US" sz="1200" dirty="0"/>
              <a:t>中档           </a:t>
            </a:r>
            <a:r>
              <a:rPr lang="en-US" altLang="zh-CN" sz="1200" dirty="0" err="1"/>
              <a:t>NaN</a:t>
            </a:r>
            <a:r>
              <a:rPr lang="en-US" altLang="zh-CN" sz="1200" dirty="0"/>
              <a:t>            888.0     </a:t>
            </a:r>
            <a:r>
              <a:rPr lang="zh-CN" altLang="en-US" sz="1200" dirty="0"/>
              <a:t>一般</a:t>
            </a:r>
          </a:p>
          <a:p>
            <a:r>
              <a:rPr lang="en-US" altLang="zh-CN" sz="1200" dirty="0"/>
              <a:t>1002 2018-10-02    APPLE        iPhone XR    4~128G  ...    </a:t>
            </a:r>
            <a:r>
              <a:rPr lang="zh-CN" altLang="en-US" sz="1200" dirty="0"/>
              <a:t>高档           </a:t>
            </a:r>
            <a:r>
              <a:rPr lang="en-US" altLang="zh-CN" sz="1200" dirty="0" err="1"/>
              <a:t>NaN</a:t>
            </a:r>
            <a:r>
              <a:rPr lang="en-US" altLang="zh-CN" sz="1200" dirty="0"/>
              <a:t>            838.0     </a:t>
            </a:r>
            <a:r>
              <a:rPr lang="zh-CN" altLang="en-US" sz="1200" dirty="0"/>
              <a:t>一般</a:t>
            </a:r>
          </a:p>
          <a:p>
            <a:r>
              <a:rPr lang="en-US" altLang="zh-CN" sz="1200" dirty="0"/>
              <a:t>1003 2018-10-03  SAMSUNG        Note 9      6~128G  ...    </a:t>
            </a:r>
            <a:r>
              <a:rPr lang="zh-CN" altLang="en-US" sz="1200" dirty="0"/>
              <a:t>高档            </a:t>
            </a:r>
            <a:r>
              <a:rPr lang="en-US" altLang="zh-CN" sz="1200" dirty="0" err="1"/>
              <a:t>NaN</a:t>
            </a:r>
            <a:r>
              <a:rPr lang="en-US" altLang="zh-CN" sz="1200" dirty="0"/>
              <a:t>           918.0     </a:t>
            </a:r>
            <a:r>
              <a:rPr lang="zh-CN" altLang="en-US" sz="1200" dirty="0"/>
              <a:t>一般</a:t>
            </a:r>
          </a:p>
          <a:p>
            <a:r>
              <a:rPr lang="en-US" altLang="zh-CN" sz="1200" dirty="0"/>
              <a:t>1004 2018-10-04   HUAWEI          Mate 20    6~128G  ...    </a:t>
            </a:r>
            <a:r>
              <a:rPr lang="zh-CN" altLang="en-US" sz="1200" dirty="0"/>
              <a:t>中档            </a:t>
            </a:r>
            <a:r>
              <a:rPr lang="en-US" altLang="zh-CN" sz="1200" dirty="0"/>
              <a:t>YES            928.0     </a:t>
            </a:r>
            <a:r>
              <a:rPr lang="zh-CN" altLang="en-US" sz="1200" dirty="0"/>
              <a:t>一般</a:t>
            </a:r>
          </a:p>
          <a:p>
            <a:r>
              <a:rPr lang="en-US" altLang="zh-CN" sz="1200" dirty="0"/>
              <a:t>1005 2018-10-05   XIAOMI             MI 8         8~128G  ...    </a:t>
            </a:r>
            <a:r>
              <a:rPr lang="zh-CN" altLang="en-US" sz="1200" dirty="0"/>
              <a:t>中档            </a:t>
            </a:r>
            <a:r>
              <a:rPr lang="en-US" altLang="zh-CN" sz="1200" dirty="0" err="1"/>
              <a:t>NaN</a:t>
            </a:r>
            <a:r>
              <a:rPr lang="en-US" altLang="zh-CN" sz="1200" dirty="0"/>
              <a:t>            948.0       </a:t>
            </a:r>
            <a:r>
              <a:rPr lang="zh-CN" altLang="en-US" sz="1200" dirty="0"/>
              <a:t>高</a:t>
            </a:r>
          </a:p>
          <a:p>
            <a:r>
              <a:rPr lang="en-US" altLang="zh-CN" sz="1200" dirty="0"/>
              <a:t>1006 2018-10-06     OPPO           Find X        8~256G  ...    </a:t>
            </a:r>
            <a:r>
              <a:rPr lang="zh-CN" altLang="en-US" sz="1200" dirty="0"/>
              <a:t>中档            </a:t>
            </a:r>
            <a:r>
              <a:rPr lang="en-US" altLang="zh-CN" sz="1200" dirty="0"/>
              <a:t>YES          1096.0       </a:t>
            </a:r>
            <a:r>
              <a:rPr lang="zh-CN" altLang="en-US" sz="1200" dirty="0"/>
              <a:t>高</a:t>
            </a:r>
          </a:p>
          <a:p>
            <a:r>
              <a:rPr lang="en-US" altLang="zh-CN" sz="1200" dirty="0"/>
              <a:t>1007 2018-10-07    APPLE        iPhone XS    4~256G  ...    </a:t>
            </a:r>
            <a:r>
              <a:rPr lang="zh-CN" altLang="en-US" sz="1200" dirty="0"/>
              <a:t>高档            </a:t>
            </a:r>
            <a:r>
              <a:rPr lang="en-US" altLang="zh-CN" sz="1200" dirty="0" err="1"/>
              <a:t>NaN</a:t>
            </a:r>
            <a:r>
              <a:rPr lang="en-US" altLang="zh-CN" sz="1200" dirty="0"/>
              <a:t>            936.0     </a:t>
            </a:r>
            <a:r>
              <a:rPr lang="zh-CN" altLang="en-US" sz="1200" dirty="0"/>
              <a:t>一般</a:t>
            </a:r>
          </a:p>
          <a:p>
            <a:r>
              <a:rPr lang="en-US" altLang="zh-CN" sz="1200" dirty="0"/>
              <a:t>1008 2018-10-08    NOLIA  </a:t>
            </a:r>
            <a:r>
              <a:rPr lang="en-US" altLang="zh-CN" sz="1200" dirty="0" err="1"/>
              <a:t>NOLIA</a:t>
            </a:r>
            <a:r>
              <a:rPr lang="en-US" altLang="zh-CN" sz="1200" dirty="0"/>
              <a:t> 8 Sirocco  6~128G  ...    </a:t>
            </a:r>
            <a:r>
              <a:rPr lang="zh-CN" altLang="en-US" sz="1200" dirty="0"/>
              <a:t>中档           </a:t>
            </a:r>
            <a:r>
              <a:rPr lang="en-US" altLang="zh-CN" sz="1200" dirty="0" err="1"/>
              <a:t>NaN</a:t>
            </a:r>
            <a:r>
              <a:rPr lang="en-US" altLang="zh-CN" sz="1200" dirty="0"/>
              <a:t>            828.0       </a:t>
            </a:r>
            <a:r>
              <a:rPr lang="zh-CN" altLang="en-US" sz="1200" dirty="0"/>
              <a:t>高</a:t>
            </a:r>
          </a:p>
          <a:p>
            <a:r>
              <a:rPr lang="en-US" altLang="zh-CN" sz="1200" dirty="0"/>
              <a:t>[8 rows x 14 columns]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961977" y="1479869"/>
            <a:ext cx="7668852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新增二列“综合性能”、“性价比”</a:t>
            </a:r>
            <a:r>
              <a:rPr lang="en-US" altLang="zh-CN" sz="2400" dirty="0">
                <a:solidFill>
                  <a:srgbClr val="0000FF"/>
                </a:solidFill>
              </a:rPr>
              <a:t>(&gt;0.18)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013378" y="1944242"/>
            <a:ext cx="7668852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综合性能＝屏幕尺寸</a:t>
            </a:r>
            <a:r>
              <a:rPr lang="zh-CN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100+</a:t>
            </a:r>
            <a:r>
              <a:rPr lang="zh-CN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运行内存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25+</a:t>
            </a:r>
            <a:r>
              <a:rPr lang="zh-CN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存储容量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2060073" y="2462897"/>
            <a:ext cx="5086480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性价比＝综合性能得分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价格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9889" y="2935396"/>
            <a:ext cx="8640960" cy="156966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'''7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数据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列运算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  <a:endParaRPr lang="en-US" altLang="zh-CN" sz="1600" i="1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综合性能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屏幕尺寸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'float32'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\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运行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内存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/GB'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int'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6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\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存储容量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int'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性价比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np.where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综合性能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]/</a:t>
            </a:r>
            <a:r>
              <a:rPr lang="en-US" altLang="zh-CN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df_inner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价格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]&gt;=</a:t>
            </a:r>
            <a:r>
              <a:rPr lang="en-US" altLang="zh-CN" sz="1600" i="1" dirty="0">
                <a:solidFill>
                  <a:srgbClr val="800000"/>
                </a:solidFill>
                <a:latin typeface="Consolas" panose="020B0609020204030204" pitchFamily="49" charset="0"/>
              </a:rPr>
              <a:t>0.18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高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一般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0" grpId="0"/>
      <p:bldP spid="11" grpId="0"/>
      <p:bldP spid="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84859" y="188640"/>
            <a:ext cx="612589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数据分析相关库应用实例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349909" y="872719"/>
            <a:ext cx="6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1961977" y="872716"/>
            <a:ext cx="1656184" cy="513346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8.</a:t>
            </a:r>
            <a:r>
              <a:rPr lang="zh-CN" altLang="en-US" sz="2400" dirty="0">
                <a:solidFill>
                  <a:srgbClr val="0000FF"/>
                </a:solidFill>
              </a:rPr>
              <a:t>导出文件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961977" y="1479869"/>
            <a:ext cx="7812868" cy="5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生成</a:t>
            </a:r>
            <a:r>
              <a:rPr lang="en-US" altLang="zh-CN" sz="2400" dirty="0">
                <a:solidFill>
                  <a:srgbClr val="0000FF"/>
                </a:solidFill>
              </a:rPr>
              <a:t>CSV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</a:rPr>
              <a:t>Excel</a:t>
            </a:r>
            <a:r>
              <a:rPr lang="zh-CN" altLang="en-US" sz="2400" dirty="0">
                <a:solidFill>
                  <a:srgbClr val="0000FF"/>
                </a:solidFill>
              </a:rPr>
              <a:t>文件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4025" y="2354652"/>
            <a:ext cx="7377930" cy="83099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'''8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导出文件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  <a:endParaRPr lang="en-US" altLang="zh-CN" sz="1600" i="1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df_inner.to_csv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手机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统计数据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csv'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err="1">
                <a:solidFill>
                  <a:srgbClr val="000000"/>
                </a:solidFill>
                <a:latin typeface="Consolas" panose="020B0609020204030204" pitchFamily="49" charset="0"/>
              </a:rPr>
              <a:t>df_inner.to_excel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i="1">
                <a:solidFill>
                  <a:srgbClr val="00AA00"/>
                </a:solidFill>
                <a:latin typeface="Consolas" panose="020B0609020204030204" pitchFamily="49" charset="0"/>
              </a:rPr>
              <a:t>手机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统计数据</a:t>
            </a:r>
            <a:r>
              <a:rPr lang="en-US" altLang="zh-CN" sz="1600" i="1">
                <a:solidFill>
                  <a:srgbClr val="00AA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xlsx'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u="sng" err="1">
                <a:solidFill>
                  <a:srgbClr val="000000"/>
                </a:solidFill>
                <a:latin typeface="Consolas" panose="020B0609020204030204" pitchFamily="49" charset="0"/>
              </a:rPr>
              <a:t>sheet_name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u="sng">
                <a:solidFill>
                  <a:srgbClr val="00AA00"/>
                </a:solidFill>
                <a:latin typeface="Consolas" panose="020B0609020204030204" pitchFamily="49" charset="0"/>
              </a:rPr>
              <a:t>'mobile_sheet'</a:t>
            </a:r>
            <a:r>
              <a:rPr lang="en-US" altLang="zh-CN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39" y="3429000"/>
            <a:ext cx="8280920" cy="150253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52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250009" y="908723"/>
            <a:ext cx="2844316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对象的创建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127935" y="1988843"/>
            <a:ext cx="5220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ndarray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数组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创建</a:t>
            </a:r>
            <a:r>
              <a:rPr lang="en-US" altLang="zh-CN" sz="2400" b="1" dirty="0"/>
              <a:t>Series</a:t>
            </a:r>
            <a:r>
              <a:rPr lang="zh-CN" altLang="en-US" sz="2400" b="1" dirty="0"/>
              <a:t>对象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14105" y="1484787"/>
            <a:ext cx="6660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pd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.</a:t>
            </a:r>
            <a:r>
              <a:rPr lang="zh-CN" altLang="zh-CN" sz="2400" dirty="0">
                <a:solidFill>
                  <a:srgbClr val="660066"/>
                </a:solidFill>
                <a:latin typeface="Arial Unicode MS" panose="020B0604020202020204" pitchFamily="34" charset="-122"/>
                <a:ea typeface="Menlo"/>
              </a:rPr>
              <a:t>Series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Menlo"/>
              </a:rPr>
              <a:t>data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index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dtype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name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copy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)</a:t>
            </a:r>
            <a:r>
              <a:rPr lang="zh-CN" altLang="zh-CN" sz="800" dirty="0"/>
              <a:t> </a:t>
            </a:r>
            <a:endParaRPr lang="zh-CN" altLang="zh-CN" sz="5400" dirty="0"/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127935" y="3026573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dict</a:t>
            </a:r>
            <a:r>
              <a:rPr lang="zh-CN" altLang="en-US" sz="2400" b="1" dirty="0"/>
              <a:t>创建</a:t>
            </a:r>
            <a:r>
              <a:rPr lang="en-US" altLang="zh-CN" sz="2400" b="1" dirty="0"/>
              <a:t>Series</a:t>
            </a:r>
            <a:r>
              <a:rPr lang="zh-CN" altLang="en-US" sz="2400" b="1" dirty="0"/>
              <a:t>对象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127935" y="4077075"/>
            <a:ext cx="3492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 </a:t>
            </a:r>
            <a:r>
              <a:rPr lang="zh-CN" altLang="en-US" sz="2400" b="1" dirty="0"/>
              <a:t>标量创建</a:t>
            </a:r>
            <a:r>
              <a:rPr lang="en-US" altLang="zh-CN" sz="2400" b="1" dirty="0"/>
              <a:t>Series</a:t>
            </a:r>
            <a:r>
              <a:rPr lang="zh-CN" altLang="en-US" sz="2400" b="1" dirty="0"/>
              <a:t>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4136047" y="245689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默认索引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882267" y="245689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自定义索引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172051" y="350101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默认索引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60867" y="3501011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自定义索引</a:t>
            </a:r>
            <a:endParaRPr lang="zh-CN" altLang="en-US" sz="2400" dirty="0"/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2263839" y="4725147"/>
            <a:ext cx="2844316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的常见运算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本框 3"/>
          <p:cNvSpPr txBox="1">
            <a:spLocks noChangeArrowheads="1"/>
          </p:cNvSpPr>
          <p:nvPr/>
        </p:nvSpPr>
        <p:spPr bwMode="auto">
          <a:xfrm>
            <a:off x="2263839" y="5445227"/>
            <a:ext cx="3330396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的索引与访问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60870" y="544522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位置索引；标签索引</a:t>
            </a:r>
          </a:p>
        </p:txBody>
      </p:sp>
      <p:sp>
        <p:nvSpPr>
          <p:cNvPr id="26" name="矩形 25"/>
          <p:cNvSpPr/>
          <p:nvPr/>
        </p:nvSpPr>
        <p:spPr>
          <a:xfrm>
            <a:off x="5180166" y="4725146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标量乘法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数据过滤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应用数学函数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58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  <p:bldP spid="13" grpId="0"/>
      <p:bldP spid="3" grpId="0"/>
      <p:bldP spid="16" grpId="0"/>
      <p:bldP spid="17" grpId="0"/>
      <p:bldP spid="18" grpId="0"/>
      <p:bldP spid="25" grpId="0"/>
      <p:bldP spid="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3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3906193" y="18864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本课小结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014205" y="1880828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课 后 语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78101" y="1016732"/>
            <a:ext cx="61206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4000"/>
              </a:lnSpc>
              <a:buClr>
                <a:schemeClr val="accent1"/>
              </a:buClr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．了解在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语言中</a:t>
            </a:r>
            <a:r>
              <a:rPr lang="en-US" altLang="zh-CN" sz="2400" dirty="0"/>
              <a:t>pandas</a:t>
            </a:r>
            <a:r>
              <a:rPr lang="zh-CN" altLang="en-US" sz="2400" dirty="0"/>
              <a:t>库的应用</a:t>
            </a:r>
            <a:endParaRPr lang="en-US" altLang="en-US" sz="2400" dirty="0">
              <a:latin typeface="黑体" panose="02010609060101010101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90069" y="2564904"/>
            <a:ext cx="7200800" cy="35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/>
              <a:t>    </a:t>
            </a:r>
            <a:r>
              <a:rPr lang="zh-CN" altLang="en-US" sz="2400" dirty="0" smtClean="0"/>
              <a:t>  我们</a:t>
            </a:r>
            <a:r>
              <a:rPr lang="zh-CN" altLang="en-US" sz="2400" dirty="0"/>
              <a:t>的课程，虽然只有</a:t>
            </a:r>
            <a:r>
              <a:rPr lang="zh-CN" altLang="en-US" sz="2400" dirty="0" smtClean="0"/>
              <a:t>短短的</a:t>
            </a:r>
            <a:r>
              <a:rPr lang="en-US" altLang="zh-CN" sz="2400" smtClean="0"/>
              <a:t>24</a:t>
            </a:r>
            <a:r>
              <a:rPr lang="zh-CN" altLang="en-US" sz="2400" smtClean="0"/>
              <a:t>课时</a:t>
            </a:r>
            <a:r>
              <a:rPr lang="zh-CN" altLang="en-US" sz="2400" dirty="0"/>
              <a:t>，但我希望你们能学懂编程思想，学会编程方法。</a:t>
            </a:r>
            <a:endParaRPr lang="en-US" altLang="zh-CN" sz="2400" dirty="0"/>
          </a:p>
          <a:p>
            <a:pPr>
              <a:lnSpc>
                <a:spcPct val="135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要</a:t>
            </a:r>
            <a:r>
              <a:rPr lang="zh-CN" altLang="en-US" sz="2400" dirty="0"/>
              <a:t>记住，少年强则国强，少年智则国智。你们是中国未来的栋梁，我希望你们怀揣理想在今后的学习生活中谱写人生华彩的篇章。在此，我祝愿你们在前行的路上战胜一切艰难困苦，达到人生的颠峰。</a:t>
            </a:r>
            <a:r>
              <a:rPr lang="en-US" altLang="zh-CN" sz="2400" dirty="0"/>
              <a:t>"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3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3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2144" y="2625728"/>
            <a:ext cx="7488238" cy="2105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9600">
                <a:latin typeface="Comic Sans MS" panose="030F0702030302020204" pitchFamily="66" charset="0"/>
              </a:rPr>
              <a:t> </a:t>
            </a:r>
            <a:r>
              <a:rPr lang="en-US" altLang="zh-CN" sz="960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1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105993" y="836712"/>
            <a:ext cx="3996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Pandas </a:t>
            </a:r>
            <a:r>
              <a:rPr lang="zh-CN" altLang="en-US" sz="2400" dirty="0"/>
              <a:t>常用</a:t>
            </a:r>
            <a:r>
              <a:rPr lang="zh-CN" altLang="en-US" sz="2400" dirty="0" smtClean="0"/>
              <a:t>的 函数</a:t>
            </a:r>
            <a:endParaRPr lang="zh-CN" altLang="en-US" sz="2400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64055" y="1298377"/>
          <a:ext cx="7650850" cy="5129925"/>
        </p:xfrm>
        <a:graphic>
          <a:graphicData uri="http://schemas.openxmlformats.org/drawingml/2006/table">
            <a:tbl>
              <a:tblPr/>
              <a:tblGrid>
                <a:gridCol w="1800200"/>
                <a:gridCol w="5850650"/>
              </a:tblGrid>
              <a:tr h="2173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参数名称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说明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3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io</a:t>
                      </a:r>
                      <a:endParaRPr 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表示 </a:t>
                      </a:r>
                      <a:r>
                        <a:rPr 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Excel 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文件的存储路径。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3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sheet_name</a:t>
                      </a:r>
                      <a:endParaRPr 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要读取的工作表名称。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header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指定作为列名的行，默认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，即取第一行的值为列名；若数据不包含列名，则设定 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header = None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。若将其设置 为 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header=2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，则表示将前两行作为多重索引。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3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names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一般适用于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Excel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缺少列名，或者需要重新定义列名的情况；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names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的长度必须等于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Excel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表格列的长度，否则会报错。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3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index_col</a:t>
                      </a:r>
                      <a:endParaRPr 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用做行索引的列，可以是工作表的列名称，如 </a:t>
                      </a:r>
                      <a:r>
                        <a:rPr 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index_col = ‘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列名’，也可以是整数或者列表。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3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usecols</a:t>
                      </a:r>
                      <a:endParaRPr 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或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list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类型，默认为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None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，表示需要读取所有列。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3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squeeze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boolean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，默认为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False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，如果解析的数据只包含一列，则返回一个</a:t>
                      </a:r>
                      <a:r>
                        <a:rPr lang="en-US" altLang="zh-CN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Series</a:t>
                      </a:r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3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converters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规定每一列的数据类型。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3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skiprows</a:t>
                      </a:r>
                      <a:endParaRPr 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接受一个列表，表示跳过指定行数的数据，从头部第一行开始。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3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nrows</a:t>
                      </a:r>
                      <a:endParaRPr 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需要读取的行数。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3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skipfooter</a:t>
                      </a:r>
                      <a:endParaRPr 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接受一个列表，省略指定行数的数据，从尾部最后一行开始。</a:t>
                      </a:r>
                    </a:p>
                  </a:txBody>
                  <a:tcPr marL="54334" marR="54334" marT="27167" marB="27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105996" y="836712"/>
            <a:ext cx="37084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常用属性和方法汇总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79215" y="1340525"/>
          <a:ext cx="8142107" cy="5148812"/>
        </p:xfrm>
        <a:graphic>
          <a:graphicData uri="http://schemas.openxmlformats.org/drawingml/2006/table">
            <a:tbl>
              <a:tblPr/>
              <a:tblGrid>
                <a:gridCol w="1389055"/>
                <a:gridCol w="6753052"/>
              </a:tblGrid>
              <a:tr h="4043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方法描述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3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行和列转置。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8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返回一个仅以行轴标签和列轴标签为成员的列表。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3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dtypes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返回每列数据的数据类型。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61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中没有数据或者任意坐标轴的长度为</a:t>
                      </a: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，则返回</a:t>
                      </a: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38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ndim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轴的数量，也指数组的维数。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714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返回一个元组，表示了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维度。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3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中的元素数量。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5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数组表示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中的元素值。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3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head()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返回前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行数据。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3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tail()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返回后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行数据。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3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shift()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将行或列移动指定的步幅长度</a:t>
                      </a:r>
                    </a:p>
                  </a:txBody>
                  <a:tcPr marL="76068" marR="76068" marT="38034" marB="3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7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105993" y="836712"/>
            <a:ext cx="3996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Pandas </a:t>
            </a:r>
            <a:r>
              <a:rPr lang="zh-CN" altLang="en-US" sz="2400" dirty="0"/>
              <a:t>常用的统计学函数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360923" y="188640"/>
            <a:ext cx="5549826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08797" y="1358282"/>
          <a:ext cx="7362092" cy="5219324"/>
        </p:xfrm>
        <a:graphic>
          <a:graphicData uri="http://schemas.openxmlformats.org/drawingml/2006/table">
            <a:tbl>
              <a:tblPr/>
              <a:tblGrid>
                <a:gridCol w="1621001"/>
                <a:gridCol w="5741091"/>
              </a:tblGrid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函数名称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描述说明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统计某个非空值的数量。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求和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求均值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求中位数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求众数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求标准差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求最小值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求最大值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求绝对值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求所有数值的乘积。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8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cumsum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计算累计和，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axis=0，</a:t>
                      </a:r>
                      <a:r>
                        <a:rPr lang="zh-CN" alt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按照行累加；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axis=1，</a:t>
                      </a:r>
                      <a:r>
                        <a:rPr lang="zh-CN" alt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按照列累加。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cumprod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计算累计积，</a:t>
                      </a:r>
                      <a:r>
                        <a:rPr lang="en-US" altLang="zh-C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axis=0</a:t>
                      </a:r>
                      <a:r>
                        <a:rPr lang="zh-CN" alt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，按照行累积；</a:t>
                      </a:r>
                      <a:r>
                        <a:rPr lang="en-US" altLang="zh-C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axis=1</a:t>
                      </a:r>
                      <a:r>
                        <a:rPr lang="zh-CN" alt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，按照列累积。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计算数列或变量之间的相关系数，取值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，值越大表示关联性越强。</a:t>
                      </a:r>
                    </a:p>
                  </a:txBody>
                  <a:tcPr marL="70216" marR="70216" marT="35108" marB="35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9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250009" y="908723"/>
            <a:ext cx="2844316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对象的创建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2502037" y="2024847"/>
            <a:ext cx="5220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ndarray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数组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创建</a:t>
            </a:r>
            <a:r>
              <a:rPr lang="en-US" altLang="zh-CN" sz="2400" b="1" dirty="0"/>
              <a:t>Series</a:t>
            </a:r>
            <a:r>
              <a:rPr lang="zh-CN" altLang="en-US" sz="2400" b="1" dirty="0"/>
              <a:t>对象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917779" y="2328190"/>
            <a:ext cx="1761565" cy="1964906"/>
          </a:xfrm>
          <a:prstGeom prst="rect">
            <a:avLst/>
          </a:prstGeom>
          <a:solidFill>
            <a:srgbClr val="FFCCFF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默认索引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lang="en-US" altLang="en-US" sz="2000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53790" y="2606157"/>
            <a:ext cx="4725348" cy="147732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默认索引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zh-CN" sz="2400" b="1" dirty="0">
                <a:solidFill>
                  <a:srgbClr val="C98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{s1}</a:t>
            </a:r>
            <a:r>
              <a:rPr lang="en-US" altLang="zh-CN" sz="2400" b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3840" y="4337483"/>
            <a:ext cx="4725302" cy="193899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index=[100,101,102,103]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lang="zh-CN" altLang="en-US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自定义索引</a:t>
            </a:r>
            <a:r>
              <a:rPr lang="en-US" altLang="zh-CN" sz="2400" b="1" i="1" dirty="0">
                <a:solidFill>
                  <a:srgbClr val="00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C98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}')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915145" y="4332077"/>
            <a:ext cx="1787692" cy="19726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自定义索引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101    4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103    8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int32</a:t>
            </a:r>
            <a:endParaRPr lang="en-US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14105" y="1484787"/>
            <a:ext cx="6660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pd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.</a:t>
            </a:r>
            <a:r>
              <a:rPr lang="zh-CN" altLang="zh-CN" sz="2400" dirty="0">
                <a:solidFill>
                  <a:srgbClr val="660066"/>
                </a:solidFill>
                <a:latin typeface="Arial Unicode MS" panose="020B0604020202020204" pitchFamily="34" charset="-122"/>
                <a:ea typeface="Menlo"/>
              </a:rPr>
              <a:t>Series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data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index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dtype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name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copy</a:t>
            </a:r>
            <a:r>
              <a:rPr lang="zh-CN" altLang="zh-CN" sz="2400" dirty="0">
                <a:solidFill>
                  <a:srgbClr val="666600"/>
                </a:solidFill>
                <a:latin typeface="Arial Unicode MS" panose="020B0604020202020204" pitchFamily="34" charset="-122"/>
                <a:ea typeface="Menlo"/>
              </a:rPr>
              <a:t>)</a:t>
            </a:r>
            <a:r>
              <a:rPr lang="zh-CN" altLang="zh-CN" sz="800" dirty="0"/>
              <a:t> </a:t>
            </a:r>
            <a:endParaRPr lang="zh-CN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0455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4" grpId="0" animBg="1"/>
      <p:bldP spid="21" grpId="0" animBg="1"/>
      <p:bldP spid="22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ple-2">
  <a:themeElements>
    <a:clrScheme name="sample-2 1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33CCCC"/>
      </a:accent1>
      <a:accent2>
        <a:srgbClr val="0099CC"/>
      </a:accent2>
      <a:accent3>
        <a:srgbClr val="FFFFFF"/>
      </a:accent3>
      <a:accent4>
        <a:srgbClr val="000056"/>
      </a:accent4>
      <a:accent5>
        <a:srgbClr val="ADE2E2"/>
      </a:accent5>
      <a:accent6>
        <a:srgbClr val="008AB9"/>
      </a:accent6>
      <a:hlink>
        <a:srgbClr val="6A9EB0"/>
      </a:hlink>
      <a:folHlink>
        <a:srgbClr val="6666FF"/>
      </a:folHlink>
    </a:clrScheme>
    <a:fontScheme name="sample-2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-2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33041</TotalTime>
  <Words>7573</Words>
  <Application>Microsoft Office PowerPoint</Application>
  <PresentationFormat>自定义</PresentationFormat>
  <Paragraphs>1074</Paragraphs>
  <Slides>84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107" baseType="lpstr">
      <vt:lpstr>Arial Unicode MS</vt:lpstr>
      <vt:lpstr>Menlo</vt:lpstr>
      <vt:lpstr>PingFang SC</vt:lpstr>
      <vt:lpstr>SFMono-Regular</vt:lpstr>
      <vt:lpstr>仿宋</vt:lpstr>
      <vt:lpstr>黑体</vt:lpstr>
      <vt:lpstr>华文隶书</vt:lpstr>
      <vt:lpstr>华文新魏</vt:lpstr>
      <vt:lpstr>华文行楷</vt:lpstr>
      <vt:lpstr>华文中宋</vt:lpstr>
      <vt:lpstr>楷体_GB2312</vt:lpstr>
      <vt:lpstr>隶书</vt:lpstr>
      <vt:lpstr>宋体</vt:lpstr>
      <vt:lpstr>Arial</vt:lpstr>
      <vt:lpstr>Bauhaus 93</vt:lpstr>
      <vt:lpstr>Britannic Bold</vt:lpstr>
      <vt:lpstr>Comic Sans MS</vt:lpstr>
      <vt:lpstr>Consolas</vt:lpstr>
      <vt:lpstr>Symbol</vt:lpstr>
      <vt:lpstr>Times New Roman</vt:lpstr>
      <vt:lpstr>Verdana</vt:lpstr>
      <vt:lpstr>Wingdings</vt:lpstr>
      <vt:lpstr>sample-2</vt:lpstr>
      <vt:lpstr>Python编程与科学计算</vt:lpstr>
      <vt:lpstr>PowerPoint 演示文稿</vt:lpstr>
      <vt:lpstr> 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Python编程与科学计算</dc:title>
  <dc:creator>Administrator</dc:creator>
  <cp:lastModifiedBy>Microsoft 帐户</cp:lastModifiedBy>
  <cp:revision>247</cp:revision>
  <dcterms:created xsi:type="dcterms:W3CDTF">2008-02-29T07:21:29Z</dcterms:created>
  <dcterms:modified xsi:type="dcterms:W3CDTF">2024-01-30T13:52:18Z</dcterms:modified>
</cp:coreProperties>
</file>