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43"/>
  </p:notesMasterIdLst>
  <p:handoutMasterIdLst>
    <p:handoutMasterId r:id="rId44"/>
  </p:handoutMasterIdLst>
  <p:sldIdLst>
    <p:sldId id="1878" r:id="rId2"/>
    <p:sldId id="1937" r:id="rId3"/>
    <p:sldId id="1229" r:id="rId4"/>
    <p:sldId id="1779" r:id="rId5"/>
    <p:sldId id="1736" r:id="rId6"/>
    <p:sldId id="1866" r:id="rId7"/>
    <p:sldId id="1869" r:id="rId8"/>
    <p:sldId id="1871" r:id="rId9"/>
    <p:sldId id="1872" r:id="rId10"/>
    <p:sldId id="1907" r:id="rId11"/>
    <p:sldId id="1939" r:id="rId12"/>
    <p:sldId id="1938" r:id="rId13"/>
    <p:sldId id="1940" r:id="rId14"/>
    <p:sldId id="1941" r:id="rId15"/>
    <p:sldId id="1942" r:id="rId16"/>
    <p:sldId id="1943" r:id="rId17"/>
    <p:sldId id="1911" r:id="rId18"/>
    <p:sldId id="1944" r:id="rId19"/>
    <p:sldId id="1945" r:id="rId20"/>
    <p:sldId id="1946" r:id="rId21"/>
    <p:sldId id="1947" r:id="rId22"/>
    <p:sldId id="1948" r:id="rId23"/>
    <p:sldId id="1950" r:id="rId24"/>
    <p:sldId id="1949" r:id="rId25"/>
    <p:sldId id="1951" r:id="rId26"/>
    <p:sldId id="1952" r:id="rId27"/>
    <p:sldId id="1953" r:id="rId28"/>
    <p:sldId id="1954" r:id="rId29"/>
    <p:sldId id="1955" r:id="rId30"/>
    <p:sldId id="1956" r:id="rId31"/>
    <p:sldId id="1957" r:id="rId32"/>
    <p:sldId id="1958" r:id="rId33"/>
    <p:sldId id="1959" r:id="rId34"/>
    <p:sldId id="1960" r:id="rId35"/>
    <p:sldId id="1961" r:id="rId36"/>
    <p:sldId id="1962" r:id="rId37"/>
    <p:sldId id="1964" r:id="rId38"/>
    <p:sldId id="1965" r:id="rId39"/>
    <p:sldId id="1963" r:id="rId40"/>
    <p:sldId id="1730" r:id="rId41"/>
    <p:sldId id="1729" r:id="rId4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FFFFFF"/>
    <a:srgbClr val="99FF66"/>
    <a:srgbClr val="66FF33"/>
    <a:srgbClr val="99FF99"/>
    <a:srgbClr val="CCFF33"/>
    <a:srgbClr val="33CC33"/>
    <a:srgbClr val="FF00FF"/>
    <a:srgbClr val="CCFF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5" autoAdjust="0"/>
    <p:restoredTop sz="94249" autoAdjust="0"/>
  </p:normalViewPr>
  <p:slideViewPr>
    <p:cSldViewPr>
      <p:cViewPr varScale="1">
        <p:scale>
          <a:sx n="106" d="100"/>
          <a:sy n="106" d="100"/>
        </p:scale>
        <p:origin x="786" y="96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250" y="-10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799742E1-9DB9-4115-8BAF-FA8431C541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147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8EEF6AA9-FAD4-4E41-8C0E-A87581722B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534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323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dirty="0"/>
              <a:t> Quad</a:t>
            </a:r>
            <a:r>
              <a:rPr lang="zh-CN" altLang="en-US" sz="1200" dirty="0"/>
              <a:t>功能是</a:t>
            </a:r>
            <a:r>
              <a:rPr lang="en-US" altLang="zh-CN" sz="1200" dirty="0" err="1"/>
              <a:t>SciPy</a:t>
            </a:r>
            <a:r>
              <a:rPr lang="zh-CN" altLang="en-US" sz="1200" dirty="0"/>
              <a:t>积分功能的主力。 数值积分有时被称为</a:t>
            </a:r>
            <a:r>
              <a:rPr lang="en-US" altLang="zh-CN" sz="1200" b="1" dirty="0"/>
              <a:t>quadrature</a:t>
            </a:r>
            <a:r>
              <a:rPr lang="zh-CN" altLang="en-US" sz="1200" dirty="0"/>
              <a:t> ，因此得名。 它通常是在</a:t>
            </a:r>
            <a:r>
              <a:rPr lang="en-US" altLang="zh-CN" sz="1200" dirty="0"/>
              <a:t>a</a:t>
            </a:r>
            <a:r>
              <a:rPr lang="zh-CN" altLang="en-US" sz="1200" dirty="0"/>
              <a:t>到</a:t>
            </a:r>
            <a:r>
              <a:rPr lang="en-US" altLang="zh-CN" sz="1200" dirty="0"/>
              <a:t>b</a:t>
            </a:r>
            <a:r>
              <a:rPr lang="zh-CN" altLang="en-US" sz="1200" dirty="0"/>
              <a:t>的给定固定范围内执行函数</a:t>
            </a:r>
            <a:r>
              <a:rPr lang="en-US" altLang="zh-CN" sz="1200" i="1" dirty="0"/>
              <a:t>f(x)</a:t>
            </a:r>
            <a:r>
              <a:rPr lang="zh-CN" altLang="en-US" sz="1200" dirty="0"/>
              <a:t>单积分的默认选择。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214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dirty="0"/>
              <a:t> Quad</a:t>
            </a:r>
            <a:r>
              <a:rPr lang="zh-CN" altLang="en-US" sz="1200" dirty="0"/>
              <a:t>功能是</a:t>
            </a:r>
            <a:r>
              <a:rPr lang="en-US" altLang="zh-CN" sz="1200" dirty="0" err="1"/>
              <a:t>SciPy</a:t>
            </a:r>
            <a:r>
              <a:rPr lang="zh-CN" altLang="en-US" sz="1200" dirty="0"/>
              <a:t>积分功能的主力。 数值积分有时被称为</a:t>
            </a:r>
            <a:r>
              <a:rPr lang="en-US" altLang="zh-CN" sz="1200" b="1" dirty="0"/>
              <a:t>quadrature</a:t>
            </a:r>
            <a:r>
              <a:rPr lang="zh-CN" altLang="en-US" sz="1200" dirty="0"/>
              <a:t> ，因此得名。 它通常是在</a:t>
            </a:r>
            <a:r>
              <a:rPr lang="en-US" altLang="zh-CN" sz="1200" dirty="0"/>
              <a:t>a</a:t>
            </a:r>
            <a:r>
              <a:rPr lang="zh-CN" altLang="en-US" sz="1200" dirty="0"/>
              <a:t>到</a:t>
            </a:r>
            <a:r>
              <a:rPr lang="en-US" altLang="zh-CN" sz="1200" dirty="0"/>
              <a:t>b</a:t>
            </a:r>
            <a:r>
              <a:rPr lang="zh-CN" altLang="en-US" sz="1200" dirty="0"/>
              <a:t>的给定固定范围内执行函数</a:t>
            </a:r>
            <a:r>
              <a:rPr lang="en-US" altLang="zh-CN" sz="1200" i="1" dirty="0"/>
              <a:t>f(x)</a:t>
            </a:r>
            <a:r>
              <a:rPr lang="zh-CN" altLang="en-US" sz="1200" dirty="0"/>
              <a:t>单积分的默认选择。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702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dirty="0"/>
              <a:t> Quad</a:t>
            </a:r>
            <a:r>
              <a:rPr lang="zh-CN" altLang="en-US" sz="1200" dirty="0"/>
              <a:t>功能是</a:t>
            </a:r>
            <a:r>
              <a:rPr lang="en-US" altLang="zh-CN" sz="1200" dirty="0" err="1"/>
              <a:t>SciPy</a:t>
            </a:r>
            <a:r>
              <a:rPr lang="zh-CN" altLang="en-US" sz="1200" dirty="0"/>
              <a:t>积分功能的主力。 数值积分有时被称为</a:t>
            </a:r>
            <a:r>
              <a:rPr lang="en-US" altLang="zh-CN" sz="1200" b="1" dirty="0"/>
              <a:t>quadrature</a:t>
            </a:r>
            <a:r>
              <a:rPr lang="zh-CN" altLang="en-US" sz="1200" dirty="0"/>
              <a:t> ，因此得名。 它通常是在</a:t>
            </a:r>
            <a:r>
              <a:rPr lang="en-US" altLang="zh-CN" sz="1200" dirty="0"/>
              <a:t>a</a:t>
            </a:r>
            <a:r>
              <a:rPr lang="zh-CN" altLang="en-US" sz="1200" dirty="0"/>
              <a:t>到</a:t>
            </a:r>
            <a:r>
              <a:rPr lang="en-US" altLang="zh-CN" sz="1200" dirty="0"/>
              <a:t>b</a:t>
            </a:r>
            <a:r>
              <a:rPr lang="zh-CN" altLang="en-US" sz="1200" dirty="0"/>
              <a:t>的给定固定范围内执行函数</a:t>
            </a:r>
            <a:r>
              <a:rPr lang="en-US" altLang="zh-CN" sz="1200" i="1" dirty="0"/>
              <a:t>f(x)</a:t>
            </a:r>
            <a:r>
              <a:rPr lang="zh-CN" altLang="en-US" sz="1200" dirty="0"/>
              <a:t>单积分的默认选择。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92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dirty="0"/>
              <a:t> Quad</a:t>
            </a:r>
            <a:r>
              <a:rPr lang="zh-CN" altLang="en-US" sz="1200" dirty="0"/>
              <a:t>功能是</a:t>
            </a:r>
            <a:r>
              <a:rPr lang="en-US" altLang="zh-CN" sz="1200" dirty="0" err="1"/>
              <a:t>SciPy</a:t>
            </a:r>
            <a:r>
              <a:rPr lang="zh-CN" altLang="en-US" sz="1200" dirty="0"/>
              <a:t>积分功能的主力。 数值积分有时被称为</a:t>
            </a:r>
            <a:r>
              <a:rPr lang="en-US" altLang="zh-CN" sz="1200" b="1" dirty="0"/>
              <a:t>quadrature</a:t>
            </a:r>
            <a:r>
              <a:rPr lang="zh-CN" altLang="en-US" sz="1200" dirty="0"/>
              <a:t> ，因此得名。 它通常是在</a:t>
            </a:r>
            <a:r>
              <a:rPr lang="en-US" altLang="zh-CN" sz="1200" dirty="0"/>
              <a:t>a</a:t>
            </a:r>
            <a:r>
              <a:rPr lang="zh-CN" altLang="en-US" sz="1200" dirty="0"/>
              <a:t>到</a:t>
            </a:r>
            <a:r>
              <a:rPr lang="en-US" altLang="zh-CN" sz="1200" dirty="0"/>
              <a:t>b</a:t>
            </a:r>
            <a:r>
              <a:rPr lang="zh-CN" altLang="en-US" sz="1200" dirty="0"/>
              <a:t>的给定固定范围内执行函数</a:t>
            </a:r>
            <a:r>
              <a:rPr lang="en-US" altLang="zh-CN" sz="1200" i="1" dirty="0"/>
              <a:t>f(x)</a:t>
            </a:r>
            <a:r>
              <a:rPr lang="zh-CN" altLang="en-US" sz="1200" dirty="0"/>
              <a:t>单积分的默认选择。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03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dirty="0"/>
              <a:t> Quad</a:t>
            </a:r>
            <a:r>
              <a:rPr lang="zh-CN" altLang="en-US" sz="1200" dirty="0"/>
              <a:t>功能是</a:t>
            </a:r>
            <a:r>
              <a:rPr lang="en-US" altLang="zh-CN" sz="1200" dirty="0" err="1"/>
              <a:t>SciPy</a:t>
            </a:r>
            <a:r>
              <a:rPr lang="zh-CN" altLang="en-US" sz="1200" dirty="0"/>
              <a:t>积分功能的主力。 数值积分有时被称为</a:t>
            </a:r>
            <a:r>
              <a:rPr lang="en-US" altLang="zh-CN" sz="1200" b="1" dirty="0"/>
              <a:t>quadrature</a:t>
            </a:r>
            <a:r>
              <a:rPr lang="zh-CN" altLang="en-US" sz="1200" dirty="0"/>
              <a:t> ，因此得名。 它通常是在</a:t>
            </a:r>
            <a:r>
              <a:rPr lang="en-US" altLang="zh-CN" sz="1200" dirty="0"/>
              <a:t>a</a:t>
            </a:r>
            <a:r>
              <a:rPr lang="zh-CN" altLang="en-US" sz="1200" dirty="0"/>
              <a:t>到</a:t>
            </a:r>
            <a:r>
              <a:rPr lang="en-US" altLang="zh-CN" sz="1200" dirty="0"/>
              <a:t>b</a:t>
            </a:r>
            <a:r>
              <a:rPr lang="zh-CN" altLang="en-US" sz="1200" dirty="0"/>
              <a:t>的给定固定范围内执行函数</a:t>
            </a:r>
            <a:r>
              <a:rPr lang="en-US" altLang="zh-CN" sz="1200" i="1" dirty="0"/>
              <a:t>f(x)</a:t>
            </a:r>
            <a:r>
              <a:rPr lang="zh-CN" altLang="en-US" sz="1200" dirty="0"/>
              <a:t>单积分的默认选择。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636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129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810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97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877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69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F6AA9-FAD4-4E41-8C0E-A87581722B79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812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574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176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246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490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801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085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842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024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0955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85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032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2631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876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2118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3458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9877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3009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2450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536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Sympy</a:t>
            </a:r>
            <a:r>
              <a:rPr lang="zh-CN" altLang="en-US" b="0" dirty="0"/>
              <a:t>是一个符号计算的</a:t>
            </a:r>
            <a:r>
              <a:rPr lang="en-US" altLang="zh-CN" b="0" dirty="0"/>
              <a:t>Python</a:t>
            </a:r>
            <a:r>
              <a:rPr lang="zh-CN" altLang="en-US" b="0" dirty="0"/>
              <a:t>库。它的目标是成为一个全功能的计算机代数系统，同时保持代码简洁、易于理解和扩展。它完全由</a:t>
            </a:r>
            <a:r>
              <a:rPr lang="en-US" altLang="zh-CN" b="0" dirty="0"/>
              <a:t>Python</a:t>
            </a:r>
            <a:r>
              <a:rPr lang="zh-CN" altLang="en-US" b="0" dirty="0"/>
              <a:t>写成，不依赖于外部库。</a:t>
            </a:r>
            <a:r>
              <a:rPr lang="en-US" altLang="zh-CN" b="0" dirty="0" err="1"/>
              <a:t>SymPy</a:t>
            </a:r>
            <a:r>
              <a:rPr lang="zh-CN" altLang="en-US" b="0" dirty="0"/>
              <a:t>支持符号计算、高精度计算、模式匹配、绘图、解方程、微积分、组合数学、离散 数学、几何学、概率与统计、物理学等方面的功能。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84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python.exe -m pip install --upgrade pip </a:t>
            </a:r>
            <a:r>
              <a:rPr lang="en-US" altLang="zh-CN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CN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CN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https://pypi.tuna.tsinghua.edu.cn/simple/</a:t>
            </a:r>
            <a:endParaRPr lang="en-US" altLang="zh-CN" sz="12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85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65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449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dirty="0"/>
              <a:t> Quad</a:t>
            </a:r>
            <a:r>
              <a:rPr lang="zh-CN" altLang="en-US" sz="1200" dirty="0"/>
              <a:t>功能是</a:t>
            </a:r>
            <a:r>
              <a:rPr lang="en-US" altLang="zh-CN" sz="1200" dirty="0" err="1"/>
              <a:t>SciPy</a:t>
            </a:r>
            <a:r>
              <a:rPr lang="zh-CN" altLang="en-US" sz="1200" dirty="0"/>
              <a:t>积分功能的主力。 数值积分有时被称为</a:t>
            </a:r>
            <a:r>
              <a:rPr lang="en-US" altLang="zh-CN" sz="1200" b="1" dirty="0"/>
              <a:t>quadrature</a:t>
            </a:r>
            <a:r>
              <a:rPr lang="zh-CN" altLang="en-US" sz="1200" dirty="0"/>
              <a:t> ，因此得名。 它通常是在</a:t>
            </a:r>
            <a:r>
              <a:rPr lang="en-US" altLang="zh-CN" sz="1200" dirty="0"/>
              <a:t>a</a:t>
            </a:r>
            <a:r>
              <a:rPr lang="zh-CN" altLang="en-US" sz="1200" dirty="0"/>
              <a:t>到</a:t>
            </a:r>
            <a:r>
              <a:rPr lang="en-US" altLang="zh-CN" sz="1200" dirty="0"/>
              <a:t>b</a:t>
            </a:r>
            <a:r>
              <a:rPr lang="zh-CN" altLang="en-US" sz="1200" dirty="0"/>
              <a:t>的给定固定范围内执行函数</a:t>
            </a:r>
            <a:r>
              <a:rPr lang="en-US" altLang="zh-CN" sz="1200" i="1" dirty="0"/>
              <a:t>f(x)</a:t>
            </a:r>
            <a:r>
              <a:rPr lang="zh-CN" altLang="en-US" sz="1200" dirty="0"/>
              <a:t>单积分的默认选择。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479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dirty="0"/>
              <a:t> Quad</a:t>
            </a:r>
            <a:r>
              <a:rPr lang="zh-CN" altLang="en-US" sz="1200" dirty="0"/>
              <a:t>功能是</a:t>
            </a:r>
            <a:r>
              <a:rPr lang="en-US" altLang="zh-CN" sz="1200" dirty="0" err="1"/>
              <a:t>SciPy</a:t>
            </a:r>
            <a:r>
              <a:rPr lang="zh-CN" altLang="en-US" sz="1200" dirty="0"/>
              <a:t>积分功能的主力。 数值积分有时被称为</a:t>
            </a:r>
            <a:r>
              <a:rPr lang="en-US" altLang="zh-CN" sz="1200" b="1" dirty="0"/>
              <a:t>quadrature</a:t>
            </a:r>
            <a:r>
              <a:rPr lang="zh-CN" altLang="en-US" sz="1200" dirty="0"/>
              <a:t> ，因此得名。 它通常是在</a:t>
            </a:r>
            <a:r>
              <a:rPr lang="en-US" altLang="zh-CN" sz="1200" dirty="0"/>
              <a:t>a</a:t>
            </a:r>
            <a:r>
              <a:rPr lang="zh-CN" altLang="en-US" sz="1200" dirty="0"/>
              <a:t>到</a:t>
            </a:r>
            <a:r>
              <a:rPr lang="en-US" altLang="zh-CN" sz="1200" dirty="0"/>
              <a:t>b</a:t>
            </a:r>
            <a:r>
              <a:rPr lang="zh-CN" altLang="en-US" sz="1200" dirty="0"/>
              <a:t>的给定固定范围内执行函数</a:t>
            </a:r>
            <a:r>
              <a:rPr lang="en-US" altLang="zh-CN" sz="1200" i="1" dirty="0"/>
              <a:t>f(x)</a:t>
            </a:r>
            <a:r>
              <a:rPr lang="zh-CN" altLang="en-US" sz="1200" dirty="0"/>
              <a:t>单积分的默认选择。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81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9753600" y="12192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9990669" y="3983038"/>
            <a:ext cx="1784351" cy="2189162"/>
            <a:chOff x="4704" y="1885"/>
            <a:chExt cx="843" cy="1379"/>
          </a:xfrm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7" name="Line 39"/>
          <p:cNvSpPr>
            <a:spLocks noChangeShapeType="1"/>
          </p:cNvSpPr>
          <p:nvPr userDrawn="1"/>
        </p:nvSpPr>
        <p:spPr bwMode="auto">
          <a:xfrm>
            <a:off x="406400" y="38100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5" y="1341442"/>
            <a:ext cx="10363200" cy="1470025"/>
          </a:xfrm>
        </p:spPr>
        <p:txBody>
          <a:bodyPr/>
          <a:lstStyle>
            <a:lvl1pPr>
              <a:defRPr sz="3200">
                <a:solidFill>
                  <a:srgbClr val="0087E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2286" y="3429005"/>
            <a:ext cx="9450916" cy="1273175"/>
          </a:xfrm>
          <a:effectLst>
            <a:outerShdw dist="17961" dir="2700000" algn="ctr" rotWithShape="0">
              <a:schemeClr val="tx1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2000" b="1">
                <a:solidFill>
                  <a:srgbClr val="FFFF00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0935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8" descr="29641"/>
          <p:cNvSpPr txBox="1">
            <a:spLocks noChangeArrowheads="1"/>
          </p:cNvSpPr>
          <p:nvPr userDrawn="1"/>
        </p:nvSpPr>
        <p:spPr bwMode="gray">
          <a:xfrm>
            <a:off x="11376589" y="27856"/>
            <a:ext cx="768349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A1AE0160-D6F6-4AF0-B8ED-DA574846F05A}" type="slidenum">
              <a:rPr lang="zh-CN" altLang="en-US" sz="1400" b="1">
                <a:ea typeface="宋体" panose="02010600030101010101" pitchFamily="2" charset="-122"/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21" name="AutoShape 54"/>
          <p:cNvSpPr>
            <a:spLocks noChangeArrowheads="1"/>
          </p:cNvSpPr>
          <p:nvPr userDrawn="1"/>
        </p:nvSpPr>
        <p:spPr bwMode="auto">
          <a:xfrm>
            <a:off x="1391480" y="836712"/>
            <a:ext cx="10129125" cy="5590322"/>
          </a:xfrm>
          <a:prstGeom prst="roundRect">
            <a:avLst>
              <a:gd name="adj" fmla="val 2810"/>
            </a:avLst>
          </a:prstGeom>
          <a:noFill/>
          <a:ln w="9525">
            <a:solidFill>
              <a:srgbClr val="E1FFE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3200">
              <a:latin typeface="Arial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1480" y="836712"/>
            <a:ext cx="10129125" cy="559032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23" name="Group 50"/>
          <p:cNvGrpSpPr>
            <a:grpSpLocks/>
          </p:cNvGrpSpPr>
          <p:nvPr userDrawn="1"/>
        </p:nvGrpSpPr>
        <p:grpSpPr bwMode="auto">
          <a:xfrm>
            <a:off x="95336" y="6495846"/>
            <a:ext cx="4368485" cy="45719"/>
            <a:chOff x="158" y="870"/>
            <a:chExt cx="5304" cy="65"/>
          </a:xfrm>
        </p:grpSpPr>
        <p:sp>
          <p:nvSpPr>
            <p:cNvPr id="24" name="AutoShape 51"/>
            <p:cNvSpPr>
              <a:spLocks noChangeArrowheads="1"/>
            </p:cNvSpPr>
            <p:nvPr/>
          </p:nvSpPr>
          <p:spPr bwMode="auto">
            <a:xfrm>
              <a:off x="398" y="870"/>
              <a:ext cx="4795" cy="6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660066"/>
                </a:gs>
                <a:gs pos="100000">
                  <a:srgbClr val="C8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altLang="zh-CN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5" name="AutoShape 52"/>
            <p:cNvSpPr>
              <a:spLocks noChangeArrowheads="1"/>
            </p:cNvSpPr>
            <p:nvPr/>
          </p:nvSpPr>
          <p:spPr bwMode="auto">
            <a:xfrm flipH="1">
              <a:off x="158" y="870"/>
              <a:ext cx="269" cy="65"/>
            </a:xfrm>
            <a:prstGeom prst="flowChartDelay">
              <a:avLst/>
            </a:prstGeom>
            <a:solidFill>
              <a:srgbClr val="6600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altLang="zh-CN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6" name="AutoShape 53"/>
            <p:cNvSpPr>
              <a:spLocks noChangeArrowheads="1"/>
            </p:cNvSpPr>
            <p:nvPr userDrawn="1"/>
          </p:nvSpPr>
          <p:spPr bwMode="auto">
            <a:xfrm flipV="1">
              <a:off x="5193" y="870"/>
              <a:ext cx="269" cy="65"/>
            </a:xfrm>
            <a:prstGeom prst="flowChartDelay">
              <a:avLst/>
            </a:prstGeom>
            <a:solidFill>
              <a:srgbClr val="C8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altLang="zh-CN" sz="3200">
                <a:latin typeface="Arial" charset="0"/>
                <a:ea typeface="黑体" pitchFamily="2" charset="-122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95334" y="6541608"/>
            <a:ext cx="446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计算机科学与通信工程学院 通信工程系 </a:t>
            </a:r>
            <a:r>
              <a:rPr lang="zh-CN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王洪金</a:t>
            </a:r>
          </a:p>
        </p:txBody>
      </p:sp>
      <p:sp>
        <p:nvSpPr>
          <p:cNvPr id="28" name="矩形 27"/>
          <p:cNvSpPr>
            <a:spLocks noChangeArrowheads="1"/>
          </p:cNvSpPr>
          <p:nvPr userDrawn="1"/>
        </p:nvSpPr>
        <p:spPr bwMode="auto">
          <a:xfrm>
            <a:off x="0" y="133837"/>
            <a:ext cx="12192000" cy="594867"/>
          </a:xfrm>
          <a:prstGeom prst="rect">
            <a:avLst/>
          </a:prstGeom>
          <a:solidFill>
            <a:srgbClr val="66CCFF">
              <a:alpha val="42744"/>
            </a:srgb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en-US" altLang="zh-CN" sz="4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3" name="Picture 5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6" y="8620"/>
            <a:ext cx="859882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92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1033"/>
          <p:cNvSpPr>
            <a:spLocks/>
          </p:cNvSpPr>
          <p:nvPr userDrawn="1"/>
        </p:nvSpPr>
        <p:spPr bwMode="auto">
          <a:xfrm>
            <a:off x="2" y="714356"/>
            <a:ext cx="2351617" cy="6143644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>
            <a:gsLst>
              <a:gs pos="0">
                <a:srgbClr val="66CCFF">
                  <a:alpha val="51765"/>
                </a:srgbClr>
              </a:gs>
              <a:gs pos="80000">
                <a:srgbClr val="FFFF00">
                  <a:alpha val="23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eaLnBrk="1" hangingPunct="1"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5576" y="1808163"/>
            <a:ext cx="9360693" cy="456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544235" y="873130"/>
            <a:ext cx="667173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55"/>
          <p:cNvSpPr>
            <a:spLocks noChangeArrowheads="1"/>
          </p:cNvSpPr>
          <p:nvPr userDrawn="1"/>
        </p:nvSpPr>
        <p:spPr bwMode="auto">
          <a:xfrm>
            <a:off x="0" y="6632575"/>
            <a:ext cx="121920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3200">
              <a:latin typeface="Arial" charset="0"/>
              <a:ea typeface="黑体" pitchFamily="2" charset="-122"/>
            </a:endParaRPr>
          </a:p>
        </p:txBody>
      </p:sp>
      <p:sp>
        <p:nvSpPr>
          <p:cNvPr id="1030" name="Arc 60"/>
          <p:cNvSpPr>
            <a:spLocks/>
          </p:cNvSpPr>
          <p:nvPr userDrawn="1"/>
        </p:nvSpPr>
        <p:spPr bwMode="ltGray">
          <a:xfrm>
            <a:off x="2120" y="6665918"/>
            <a:ext cx="12177183" cy="219075"/>
          </a:xfrm>
          <a:custGeom>
            <a:avLst/>
            <a:gdLst>
              <a:gd name="T0" fmla="*/ 2147483646 w 43200"/>
              <a:gd name="T1" fmla="*/ 218760351 h 21918"/>
              <a:gd name="T2" fmla="*/ 2147483646 w 43200"/>
              <a:gd name="T3" fmla="*/ 218760351 h 21918"/>
              <a:gd name="T4" fmla="*/ 2147483646 w 43200"/>
              <a:gd name="T5" fmla="*/ 215586892 h 219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918" fill="none" extrusionOk="0">
                <a:moveTo>
                  <a:pt x="2" y="21917"/>
                </a:moveTo>
                <a:cubicBezTo>
                  <a:pt x="0" y="21812"/>
                  <a:pt x="0" y="217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6"/>
                  <a:pt x="43199" y="21812"/>
                  <a:pt x="43197" y="21917"/>
                </a:cubicBezTo>
              </a:path>
              <a:path w="43200" h="21918" stroke="0" extrusionOk="0">
                <a:moveTo>
                  <a:pt x="2" y="21917"/>
                </a:moveTo>
                <a:cubicBezTo>
                  <a:pt x="0" y="21812"/>
                  <a:pt x="0" y="217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6"/>
                  <a:pt x="43199" y="21812"/>
                  <a:pt x="43197" y="21917"/>
                </a:cubicBezTo>
                <a:lnTo>
                  <a:pt x="21600" y="21600"/>
                </a:lnTo>
                <a:lnTo>
                  <a:pt x="2" y="21917"/>
                </a:lnTo>
                <a:close/>
              </a:path>
            </a:pathLst>
          </a:custGeom>
          <a:solidFill>
            <a:srgbClr val="66FF66"/>
          </a:solidFill>
          <a:ln w="9525" cap="rnd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grpSp>
        <p:nvGrpSpPr>
          <p:cNvPr id="2" name="Group 65"/>
          <p:cNvGrpSpPr>
            <a:grpSpLocks/>
          </p:cNvGrpSpPr>
          <p:nvPr userDrawn="1"/>
        </p:nvGrpSpPr>
        <p:grpSpPr bwMode="auto">
          <a:xfrm>
            <a:off x="-33867" y="6759627"/>
            <a:ext cx="12225867" cy="138113"/>
            <a:chOff x="0" y="4032"/>
            <a:chExt cx="5776" cy="87"/>
          </a:xfrm>
          <a:solidFill>
            <a:srgbClr val="00FFFF"/>
          </a:solidFill>
        </p:grpSpPr>
        <p:sp>
          <p:nvSpPr>
            <p:cNvPr id="1045" name="Freeform 66"/>
            <p:cNvSpPr>
              <a:spLocks/>
            </p:cNvSpPr>
            <p:nvPr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046" name="Freeform 67"/>
            <p:cNvSpPr>
              <a:spLocks/>
            </p:cNvSpPr>
            <p:nvPr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047" name="Freeform 68"/>
            <p:cNvSpPr>
              <a:spLocks/>
            </p:cNvSpPr>
            <p:nvPr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latin typeface="Arial" charset="0"/>
                <a:ea typeface="黑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</p:sldLayoutIdLst>
  <p:hf sldNum="0" hdr="0" dt="0"/>
  <p:txStyles>
    <p:titleStyle>
      <a:lvl1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  <a:cs typeface="+mj-cs"/>
        </a:defRPr>
      </a:lvl1pPr>
      <a:lvl2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2pPr>
      <a:lvl3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3pPr>
      <a:lvl4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4pPr>
      <a:lvl5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5pPr>
      <a:lvl6pPr marL="4572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58775" indent="-358775" algn="l" defTabSz="95726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100">
          <a:solidFill>
            <a:schemeClr val="tx1"/>
          </a:solidFill>
          <a:latin typeface="+mj-lt"/>
          <a:ea typeface="+mn-ea"/>
        </a:defRPr>
      </a:lvl2pPr>
      <a:lvl3pPr marL="1196975" indent="-239713" algn="l" defTabSz="9572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  <a:ea typeface="+mn-ea"/>
        </a:defRPr>
      </a:lvl3pPr>
      <a:lvl4pPr marL="1676400" indent="-23971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  <a:ea typeface="+mn-ea"/>
        </a:defRPr>
      </a:lvl4pPr>
      <a:lvl5pPr marL="2154238" indent="-238125" algn="l" defTabSz="9572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5pPr>
      <a:lvl6pPr marL="26114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6pPr>
      <a:lvl7pPr marL="30686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7pPr>
      <a:lvl8pPr marL="35258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8pPr>
      <a:lvl9pPr marL="39830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55540" y="769750"/>
            <a:ext cx="8244916" cy="56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zh-CN" kern="0" dirty="0">
                <a:latin typeface="Comic Sans MS" panose="030F0702030302020204" pitchFamily="66" charset="0"/>
              </a:rPr>
              <a:t>https://www.cjavapy.com/article/1137/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955540" y="1448781"/>
            <a:ext cx="8244916" cy="56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zh-CN" kern="0" dirty="0">
                <a:latin typeface="Comic Sans MS" panose="030F0702030302020204" pitchFamily="66" charset="0"/>
              </a:rPr>
              <a:t>https://iowiki.com/scipy/scipy_ndimage.html</a:t>
            </a:r>
          </a:p>
        </p:txBody>
      </p:sp>
    </p:spTree>
    <p:extLst>
      <p:ext uri="{BB962C8B-B14F-4D97-AF65-F5344CB8AC3E}">
        <p14:creationId xmlns:p14="http://schemas.microsoft.com/office/powerpoint/2010/main" val="238556376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§7.3 </a:t>
            </a:r>
            <a:r>
              <a:rPr lang="zh-CN" altLang="en-US" sz="2800" b="1" dirty="0"/>
              <a:t>符号说明语句</a:t>
            </a:r>
          </a:p>
        </p:txBody>
      </p:sp>
      <p:sp>
        <p:nvSpPr>
          <p:cNvPr id="5" name="矩形 4"/>
          <p:cNvSpPr/>
          <p:nvPr/>
        </p:nvSpPr>
        <p:spPr>
          <a:xfrm>
            <a:off x="3249278" y="836713"/>
            <a:ext cx="7635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1. </a:t>
            </a:r>
            <a:r>
              <a:rPr lang="zh-CN" altLang="en-US" sz="2400" b="1" dirty="0"/>
              <a:t>符号说明语句</a:t>
            </a:r>
          </a:p>
        </p:txBody>
      </p:sp>
      <p:sp>
        <p:nvSpPr>
          <p:cNvPr id="10" name="矩形 9"/>
          <p:cNvSpPr/>
          <p:nvPr/>
        </p:nvSpPr>
        <p:spPr>
          <a:xfrm>
            <a:off x="4331804" y="1904122"/>
            <a:ext cx="4788532" cy="132343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sympy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import *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x, y, z, t = symbols('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x,y,z,t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')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k, m, n = symbols('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k,m,n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', integer=True)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f, g, h = symbols('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f,g,h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', 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cls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=Function)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11724" y="1376773"/>
            <a:ext cx="7812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/>
              <a:t>(1). </a:t>
            </a:r>
            <a:r>
              <a:rPr lang="zh-CN" altLang="en-US" sz="2400" b="1"/>
              <a:t>使用</a:t>
            </a:r>
            <a:r>
              <a:rPr lang="en-US" altLang="zh-CN" sz="2400" b="1"/>
              <a:t>symbols()</a:t>
            </a:r>
            <a:r>
              <a:rPr lang="zh-CN" altLang="en-US" sz="2400" b="1"/>
              <a:t>函数或</a:t>
            </a:r>
            <a:r>
              <a:rPr lang="en-US" altLang="zh-CN" sz="2400" b="1"/>
              <a:t>Symbol()</a:t>
            </a:r>
            <a:r>
              <a:rPr lang="zh-CN" altLang="en-US" sz="2400" b="1"/>
              <a:t>函数创建符号变量。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331804" y="3248980"/>
            <a:ext cx="7092787" cy="281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/>
              <a:t>    左边的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是一个符号对象，而右边用引号包着的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是符号对象的</a:t>
            </a:r>
            <a:r>
              <a:rPr lang="en-US" altLang="zh-CN" sz="2400" b="1" dirty="0"/>
              <a:t>name</a:t>
            </a:r>
            <a:r>
              <a:rPr lang="zh-CN" altLang="en-US" sz="2400" b="1" dirty="0"/>
              <a:t>属性，两个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不要求一样。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/>
              <a:t>    上述代码：从</a:t>
            </a:r>
            <a:r>
              <a:rPr lang="en-US" altLang="zh-CN" sz="2400" b="1" dirty="0" err="1"/>
              <a:t>SymPy</a:t>
            </a:r>
            <a:r>
              <a:rPr lang="zh-CN" altLang="en-US" sz="2400" b="1" dirty="0"/>
              <a:t>库载入所有符号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定义了四个通用的数学符号</a:t>
            </a:r>
            <a:r>
              <a:rPr lang="en-US" altLang="zh-CN" sz="2400" b="1" dirty="0" err="1"/>
              <a:t>x,y,z,t</a:t>
            </a:r>
            <a:r>
              <a:rPr lang="zh-CN" altLang="en-US" sz="2400" b="1" dirty="0"/>
              <a:t>，三个表示整数的符号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， 以及三个表示数学函数的符号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h,</a:t>
            </a:r>
            <a:r>
              <a:rPr lang="zh-CN" altLang="en-US" sz="2400" b="1" dirty="0"/>
              <a:t>这是通过关键字参数指定所创建符号的假设条件。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9E789D-5F57-4C6C-8D4A-8B7C3ECEF388}"/>
              </a:ext>
            </a:extLst>
          </p:cNvPr>
          <p:cNvSpPr/>
          <p:nvPr/>
        </p:nvSpPr>
        <p:spPr>
          <a:xfrm>
            <a:off x="3432175" y="3286125"/>
            <a:ext cx="1152128" cy="505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/>
              <a:t>说明：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11988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§7.3 </a:t>
            </a:r>
            <a:r>
              <a:rPr lang="zh-CN" altLang="en-US" sz="2800" b="1" dirty="0"/>
              <a:t>符号说明语句</a:t>
            </a:r>
          </a:p>
        </p:txBody>
      </p:sp>
      <p:sp>
        <p:nvSpPr>
          <p:cNvPr id="5" name="矩形 4"/>
          <p:cNvSpPr/>
          <p:nvPr/>
        </p:nvSpPr>
        <p:spPr>
          <a:xfrm>
            <a:off x="3249278" y="836713"/>
            <a:ext cx="7635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1. </a:t>
            </a:r>
            <a:r>
              <a:rPr lang="zh-CN" altLang="en-US" sz="2400" b="1" dirty="0"/>
              <a:t>符号说明语句</a:t>
            </a:r>
          </a:p>
        </p:txBody>
      </p:sp>
      <p:sp>
        <p:nvSpPr>
          <p:cNvPr id="10" name="矩形 9"/>
          <p:cNvSpPr/>
          <p:nvPr/>
        </p:nvSpPr>
        <p:spPr>
          <a:xfrm>
            <a:off x="4331804" y="1904121"/>
            <a:ext cx="4788532" cy="40011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a, b = symbols("alpha, beta")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11724" y="1376773"/>
            <a:ext cx="6588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(2). </a:t>
            </a:r>
            <a:r>
              <a:rPr lang="zh-CN" altLang="en-US" sz="2400" b="1" dirty="0"/>
              <a:t>变量名和符号名也可以是不一样的：</a:t>
            </a:r>
          </a:p>
        </p:txBody>
      </p:sp>
      <p:sp>
        <p:nvSpPr>
          <p:cNvPr id="12" name="矩形 11"/>
          <p:cNvSpPr/>
          <p:nvPr/>
        </p:nvSpPr>
        <p:spPr>
          <a:xfrm>
            <a:off x="3611724" y="2528901"/>
            <a:ext cx="7416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(3). </a:t>
            </a:r>
            <a:r>
              <a:rPr lang="zh-CN" altLang="en-US" sz="2400" b="1" dirty="0"/>
              <a:t>若符号对象名和</a:t>
            </a:r>
            <a:r>
              <a:rPr lang="en-US" altLang="zh-CN" sz="2400" b="1" dirty="0"/>
              <a:t>name</a:t>
            </a:r>
            <a:r>
              <a:rPr lang="zh-CN" altLang="en-US" sz="2400" b="1" dirty="0"/>
              <a:t>属性名一致，可以使用</a:t>
            </a:r>
            <a:r>
              <a:rPr lang="en-US" altLang="zh-CN" sz="2400" b="1" dirty="0" err="1"/>
              <a:t>var</a:t>
            </a:r>
            <a:r>
              <a:rPr lang="en-US" altLang="zh-CN" sz="2400" b="1" dirty="0"/>
              <a:t>()</a:t>
            </a:r>
            <a:r>
              <a:rPr lang="zh-CN" altLang="en-US" sz="2400" b="1" dirty="0"/>
              <a:t>函数定义</a:t>
            </a:r>
          </a:p>
        </p:txBody>
      </p:sp>
      <p:sp>
        <p:nvSpPr>
          <p:cNvPr id="8" name="矩形 7"/>
          <p:cNvSpPr/>
          <p:nvPr/>
        </p:nvSpPr>
        <p:spPr>
          <a:xfrm>
            <a:off x="4331805" y="3717033"/>
            <a:ext cx="2835925" cy="132343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var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("x0,y0,x1,y1")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type(x0)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x0.name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type(x0.name)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3534755"/>
            <a:ext cx="2895238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8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§7.3 </a:t>
            </a:r>
            <a:r>
              <a:rPr lang="zh-CN" altLang="en-US" sz="2800" b="1" dirty="0"/>
              <a:t>符号说明语句</a:t>
            </a:r>
          </a:p>
        </p:txBody>
      </p:sp>
      <p:sp>
        <p:nvSpPr>
          <p:cNvPr id="5" name="矩形 4"/>
          <p:cNvSpPr/>
          <p:nvPr/>
        </p:nvSpPr>
        <p:spPr>
          <a:xfrm>
            <a:off x="3249278" y="836713"/>
            <a:ext cx="7635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符号运算中的赋值</a:t>
            </a:r>
          </a:p>
        </p:txBody>
      </p:sp>
      <p:sp>
        <p:nvSpPr>
          <p:cNvPr id="11" name="矩形 10"/>
          <p:cNvSpPr/>
          <p:nvPr/>
        </p:nvSpPr>
        <p:spPr>
          <a:xfrm>
            <a:off x="3611724" y="1376773"/>
            <a:ext cx="7812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(1).subs() </a:t>
            </a:r>
            <a:r>
              <a:rPr lang="zh-CN" altLang="en-US" sz="2400" b="1" dirty="0"/>
              <a:t>替换函数</a:t>
            </a:r>
          </a:p>
        </p:txBody>
      </p:sp>
      <p:sp>
        <p:nvSpPr>
          <p:cNvPr id="12" name="矩形 11"/>
          <p:cNvSpPr/>
          <p:nvPr/>
        </p:nvSpPr>
        <p:spPr>
          <a:xfrm>
            <a:off x="4115780" y="1844824"/>
            <a:ext cx="6876764" cy="327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/>
              <a:t>subs() </a:t>
            </a:r>
            <a:r>
              <a:rPr lang="zh-CN" altLang="en-US" sz="2400" b="1" dirty="0"/>
              <a:t>可以将算式中的符号进行替换，它有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种调用方式：</a:t>
            </a:r>
            <a:br>
              <a:rPr lang="zh-CN" altLang="en-US" sz="2400" b="1" dirty="0"/>
            </a:br>
            <a:r>
              <a:rPr lang="en-US" altLang="zh-CN" sz="2400" b="1" dirty="0"/>
              <a:t>1.expression.subs(x, y): </a:t>
            </a:r>
            <a:r>
              <a:rPr lang="zh-CN" altLang="en-US" sz="2400" b="1" dirty="0"/>
              <a:t>将算式中的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替换成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。</a:t>
            </a:r>
            <a:br>
              <a:rPr lang="zh-CN" altLang="en-US" sz="2400" b="1" dirty="0"/>
            </a:br>
            <a:r>
              <a:rPr lang="en-US" altLang="zh-CN" sz="2400" b="1" dirty="0"/>
              <a:t>2.expression.subs({</a:t>
            </a:r>
            <a:r>
              <a:rPr lang="en-US" altLang="zh-CN" sz="2400" b="1" dirty="0" err="1"/>
              <a:t>x:y,u:v</a:t>
            </a:r>
            <a:r>
              <a:rPr lang="en-US" altLang="zh-CN" sz="2400" b="1" dirty="0"/>
              <a:t>}):</a:t>
            </a:r>
            <a:r>
              <a:rPr lang="zh-CN" altLang="en-US" sz="2400" b="1" dirty="0"/>
              <a:t>使用字典进行多次替换。</a:t>
            </a:r>
            <a:br>
              <a:rPr lang="zh-CN" altLang="en-US" sz="2400" b="1" dirty="0"/>
            </a:br>
            <a:r>
              <a:rPr lang="en-US" altLang="zh-CN" sz="2400" b="1" dirty="0"/>
              <a:t>3.expression.subs([(</a:t>
            </a:r>
            <a:r>
              <a:rPr lang="en-US" altLang="zh-CN" sz="2400" b="1" dirty="0" err="1"/>
              <a:t>x,y</a:t>
            </a:r>
            <a:r>
              <a:rPr lang="en-US" altLang="zh-CN" sz="2400" b="1" dirty="0"/>
              <a:t>),(</a:t>
            </a:r>
            <a:r>
              <a:rPr lang="en-US" altLang="zh-CN" sz="2400" b="1" dirty="0" err="1"/>
              <a:t>u,v</a:t>
            </a:r>
            <a:r>
              <a:rPr lang="en-US" altLang="zh-CN" sz="2400" b="1" dirty="0"/>
              <a:t>)]):</a:t>
            </a:r>
            <a:r>
              <a:rPr lang="zh-CN" altLang="en-US" sz="2400" b="1" dirty="0"/>
              <a:t>使用列表进行多次替换。</a:t>
            </a:r>
          </a:p>
        </p:txBody>
      </p:sp>
      <p:sp>
        <p:nvSpPr>
          <p:cNvPr id="8" name="矩形 7"/>
          <p:cNvSpPr/>
          <p:nvPr/>
        </p:nvSpPr>
        <p:spPr>
          <a:xfrm>
            <a:off x="4802853" y="5085184"/>
            <a:ext cx="2835925" cy="132343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sympy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import *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x = symbols('x')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expr = cos(x) + 1</a:t>
            </a:r>
          </a:p>
          <a:p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expr.subs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(x, 0)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241" y="5184487"/>
            <a:ext cx="1257143" cy="86666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796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§7.3 </a:t>
            </a:r>
            <a:r>
              <a:rPr lang="zh-CN" altLang="en-US" sz="2800" b="1" dirty="0"/>
              <a:t>符号说明语句</a:t>
            </a:r>
          </a:p>
        </p:txBody>
      </p:sp>
      <p:sp>
        <p:nvSpPr>
          <p:cNvPr id="5" name="矩形 4"/>
          <p:cNvSpPr/>
          <p:nvPr/>
        </p:nvSpPr>
        <p:spPr>
          <a:xfrm>
            <a:off x="3249278" y="836713"/>
            <a:ext cx="7635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符号运算中的赋值</a:t>
            </a:r>
          </a:p>
        </p:txBody>
      </p:sp>
      <p:sp>
        <p:nvSpPr>
          <p:cNvPr id="11" name="矩形 10"/>
          <p:cNvSpPr/>
          <p:nvPr/>
        </p:nvSpPr>
        <p:spPr>
          <a:xfrm>
            <a:off x="3611724" y="1376773"/>
            <a:ext cx="8028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(2).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赋值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将表达式表示为浮点数，用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做计算器。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96289" y="2464816"/>
            <a:ext cx="2835925" cy="101566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pi**2</a:t>
            </a:r>
          </a:p>
          <a:p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pi.evalf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pi+exp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(1)).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evalf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(50)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42275"/>
          <a:stretch/>
        </p:blipFill>
        <p:spPr>
          <a:xfrm>
            <a:off x="7356140" y="2204078"/>
            <a:ext cx="3672408" cy="137142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3611724" y="3737525"/>
            <a:ext cx="2016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(3). </a:t>
            </a:r>
            <a:r>
              <a:rPr lang="zh-CN" altLang="en-US" sz="2400" b="1" dirty="0"/>
              <a:t>数值</a:t>
            </a:r>
          </a:p>
        </p:txBody>
      </p:sp>
      <p:sp>
        <p:nvSpPr>
          <p:cNvPr id="13" name="矩形 12"/>
          <p:cNvSpPr/>
          <p:nvPr/>
        </p:nvSpPr>
        <p:spPr>
          <a:xfrm>
            <a:off x="3702955" y="5157192"/>
            <a:ext cx="2016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/>
              <a:t>(4). </a:t>
            </a:r>
            <a:r>
              <a:rPr lang="zh-CN" altLang="en-US" sz="2400" b="1"/>
              <a:t>声明分数</a:t>
            </a:r>
          </a:p>
        </p:txBody>
      </p:sp>
      <p:sp>
        <p:nvSpPr>
          <p:cNvPr id="14" name="矩形 13"/>
          <p:cNvSpPr/>
          <p:nvPr/>
        </p:nvSpPr>
        <p:spPr>
          <a:xfrm>
            <a:off x="4296288" y="4305290"/>
            <a:ext cx="3347884" cy="707886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1/2+1/3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S(1)/2 + 1/S(3) #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符号运算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3966716"/>
            <a:ext cx="2238095" cy="119047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4296288" y="5742959"/>
            <a:ext cx="3347884" cy="40011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60000"/>
                    <a:lumOff val="40000"/>
                  </a:schemeClr>
                </a:solidFill>
              </a:rPr>
              <a:t>Rational(1, 3)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600" y="5500157"/>
            <a:ext cx="514286" cy="88571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586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§7.3 </a:t>
            </a:r>
            <a:r>
              <a:rPr lang="zh-CN" altLang="en-US" sz="2800" b="1" dirty="0"/>
              <a:t>符号说明语句</a:t>
            </a:r>
          </a:p>
        </p:txBody>
      </p:sp>
      <p:sp>
        <p:nvSpPr>
          <p:cNvPr id="5" name="矩形 4"/>
          <p:cNvSpPr/>
          <p:nvPr/>
        </p:nvSpPr>
        <p:spPr>
          <a:xfrm>
            <a:off x="3249278" y="836713"/>
            <a:ext cx="7635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3. </a:t>
            </a:r>
            <a:r>
              <a:rPr lang="zh-CN" altLang="en-US" sz="2400" b="1" dirty="0"/>
              <a:t>运算符和函数</a:t>
            </a:r>
          </a:p>
        </p:txBody>
      </p:sp>
      <p:sp>
        <p:nvSpPr>
          <p:cNvPr id="11" name="矩形 10"/>
          <p:cNvSpPr/>
          <p:nvPr/>
        </p:nvSpPr>
        <p:spPr>
          <a:xfrm>
            <a:off x="3611724" y="1376773"/>
            <a:ext cx="8028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SymPy</a:t>
            </a:r>
            <a:r>
              <a:rPr lang="zh-CN" altLang="en-US" sz="2400" b="1" dirty="0"/>
              <a:t>重新定义了所有的数学运算符和数学函数。</a:t>
            </a:r>
            <a:br>
              <a:rPr lang="zh-CN" altLang="en-US" sz="2400" b="1" dirty="0"/>
            </a:br>
            <a:r>
              <a:rPr lang="zh-CN" altLang="en-US" sz="2400" b="1" dirty="0"/>
              <a:t>例如：</a:t>
            </a:r>
            <a:r>
              <a:rPr lang="en-US" altLang="zh-CN" sz="2400" b="1" dirty="0"/>
              <a:t>Add</a:t>
            </a:r>
            <a:r>
              <a:rPr lang="zh-CN" altLang="en-US" sz="2400" b="1" dirty="0"/>
              <a:t>类表示加法，</a:t>
            </a:r>
            <a:r>
              <a:rPr lang="en-US" altLang="zh-CN" sz="2400" b="1" dirty="0"/>
              <a:t>Multiple</a:t>
            </a:r>
            <a:r>
              <a:rPr lang="zh-CN" altLang="en-US" sz="2400" b="1" dirty="0"/>
              <a:t>类表示乘法，而</a:t>
            </a:r>
            <a:r>
              <a:rPr lang="en-US" altLang="zh-CN" sz="2400" b="1" dirty="0"/>
              <a:t>Pow</a:t>
            </a:r>
            <a:r>
              <a:rPr lang="zh-CN" altLang="en-US" sz="2400" b="1" dirty="0"/>
              <a:t>类表示指数运算，</a:t>
            </a:r>
            <a:r>
              <a:rPr lang="en-US" altLang="zh-CN" sz="2400" b="1" dirty="0"/>
              <a:t>sin</a:t>
            </a:r>
            <a:r>
              <a:rPr lang="zh-CN" altLang="en-US" sz="2400" b="1" dirty="0"/>
              <a:t>类表示正弦函数。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11724" y="2672916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(1).</a:t>
            </a:r>
            <a:r>
              <a:rPr lang="en-US" altLang="zh-CN" sz="2400" b="1" dirty="0" err="1"/>
              <a:t>SymPy</a:t>
            </a:r>
            <a:r>
              <a:rPr lang="zh-CN" altLang="en-US" sz="2400" b="1" dirty="0"/>
              <a:t>的表达式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：</a:t>
            </a:r>
          </a:p>
        </p:txBody>
      </p:sp>
      <p:sp>
        <p:nvSpPr>
          <p:cNvPr id="13" name="矩形 12"/>
          <p:cNvSpPr/>
          <p:nvPr/>
        </p:nvSpPr>
        <p:spPr>
          <a:xfrm>
            <a:off x="3702954" y="4401108"/>
            <a:ext cx="3293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(2).</a:t>
            </a:r>
            <a:r>
              <a:rPr lang="en-US" altLang="zh-CN" sz="2400" b="1" dirty="0" err="1"/>
              <a:t>SymPy</a:t>
            </a:r>
            <a:r>
              <a:rPr lang="zh-CN" altLang="en-US" sz="2400" b="1" dirty="0"/>
              <a:t>的表达式</a:t>
            </a:r>
            <a:r>
              <a:rPr lang="en-US" altLang="zh-CN" sz="2400" b="1" dirty="0"/>
              <a:t>2</a:t>
            </a:r>
          </a:p>
        </p:txBody>
      </p:sp>
      <p:sp>
        <p:nvSpPr>
          <p:cNvPr id="14" name="矩形 13"/>
          <p:cNvSpPr/>
          <p:nvPr/>
        </p:nvSpPr>
        <p:spPr>
          <a:xfrm>
            <a:off x="4296288" y="3176972"/>
            <a:ext cx="4247984" cy="101566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var("x,y,z,n")</a:t>
            </a:r>
          </a:p>
          <a:p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Add(x, y, z)</a:t>
            </a:r>
          </a:p>
          <a:p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Add(Mul(x, y, z), Pow(x, y), sin(z))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96288" y="4986875"/>
            <a:ext cx="3347884" cy="40011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x*y*z + sin(z) + x**y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284" y="2903748"/>
            <a:ext cx="2133333" cy="137142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4993580"/>
            <a:ext cx="2123810" cy="51428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3031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§7.3 </a:t>
            </a:r>
            <a:r>
              <a:rPr lang="zh-CN" altLang="en-US" sz="2800" b="1" dirty="0"/>
              <a:t>符号说明语句</a:t>
            </a:r>
          </a:p>
        </p:txBody>
      </p:sp>
      <p:sp>
        <p:nvSpPr>
          <p:cNvPr id="5" name="矩形 4"/>
          <p:cNvSpPr/>
          <p:nvPr/>
        </p:nvSpPr>
        <p:spPr>
          <a:xfrm>
            <a:off x="3249278" y="836713"/>
            <a:ext cx="7635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3. </a:t>
            </a:r>
            <a:r>
              <a:rPr lang="zh-CN" altLang="en-US" sz="2400" b="1" dirty="0"/>
              <a:t>运算符和函数</a:t>
            </a:r>
          </a:p>
        </p:txBody>
      </p:sp>
      <p:sp>
        <p:nvSpPr>
          <p:cNvPr id="10" name="矩形 9"/>
          <p:cNvSpPr/>
          <p:nvPr/>
        </p:nvSpPr>
        <p:spPr>
          <a:xfrm>
            <a:off x="3611724" y="1340768"/>
            <a:ext cx="6228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(3).</a:t>
            </a:r>
            <a:r>
              <a:rPr lang="zh-CN" altLang="en-US" sz="2400" b="1" dirty="0"/>
              <a:t>使用</a:t>
            </a:r>
            <a:r>
              <a:rPr lang="en-US" altLang="zh-CN" sz="2400" b="1" dirty="0"/>
              <a:t>Function()</a:t>
            </a:r>
            <a:r>
              <a:rPr lang="zh-CN" altLang="en-US" sz="2400" b="1" dirty="0"/>
              <a:t>创建自定义的数学函数：</a:t>
            </a:r>
          </a:p>
        </p:txBody>
      </p:sp>
      <p:sp>
        <p:nvSpPr>
          <p:cNvPr id="13" name="矩形 12"/>
          <p:cNvSpPr/>
          <p:nvPr/>
        </p:nvSpPr>
        <p:spPr>
          <a:xfrm>
            <a:off x="3683732" y="3906418"/>
            <a:ext cx="77408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(4).Basic</a:t>
            </a:r>
            <a:r>
              <a:rPr lang="zh-CN" altLang="en-US" sz="2400" b="1" dirty="0"/>
              <a:t>类的两个重要的属性：</a:t>
            </a:r>
            <a:r>
              <a:rPr lang="en-US" altLang="zh-CN" sz="2400" b="1" dirty="0" err="1"/>
              <a:t>func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args</a:t>
            </a:r>
            <a:r>
              <a:rPr lang="zh-CN" altLang="en-US" sz="2400" b="1" dirty="0"/>
              <a:t>。</a:t>
            </a:r>
          </a:p>
          <a:p>
            <a:r>
              <a:rPr lang="en-US" altLang="zh-CN" sz="2400" b="1" dirty="0"/>
              <a:t>     </a:t>
            </a:r>
            <a:r>
              <a:rPr lang="en-US" altLang="zh-CN" sz="2400" b="1" dirty="0" err="1"/>
              <a:t>func</a:t>
            </a:r>
            <a:r>
              <a:rPr lang="zh-CN" altLang="en-US" sz="2400" b="1" dirty="0"/>
              <a:t>属性得到对象的类，而</a:t>
            </a:r>
            <a:r>
              <a:rPr lang="en-US" altLang="zh-CN" sz="2400" b="1" dirty="0" err="1"/>
              <a:t>args</a:t>
            </a:r>
            <a:r>
              <a:rPr lang="zh-CN" altLang="en-US" sz="2400" b="1" dirty="0"/>
              <a:t>得到对象的参数。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4277066" y="1884929"/>
            <a:ext cx="3079074" cy="1938992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from sympy import *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 = Function("f")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var("t,x,y")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 = f(x, y)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isinstance(t, Function)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type(t)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77066" y="4888229"/>
            <a:ext cx="3347884" cy="40011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t.funct.argst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+ t*t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704" y="2019444"/>
            <a:ext cx="1304762" cy="124761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184" y="4819912"/>
            <a:ext cx="1971429" cy="138095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2343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§7.3 </a:t>
            </a:r>
            <a:r>
              <a:rPr lang="zh-CN" altLang="en-US" sz="2800" b="1" dirty="0"/>
              <a:t>符号说明语句</a:t>
            </a:r>
          </a:p>
        </p:txBody>
      </p:sp>
      <p:sp>
        <p:nvSpPr>
          <p:cNvPr id="5" name="矩形 4"/>
          <p:cNvSpPr/>
          <p:nvPr/>
        </p:nvSpPr>
        <p:spPr>
          <a:xfrm>
            <a:off x="3249278" y="836713"/>
            <a:ext cx="7635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3. </a:t>
            </a:r>
            <a:r>
              <a:rPr lang="zh-CN" altLang="en-US" sz="2400" b="1" dirty="0"/>
              <a:t>运算符和函数</a:t>
            </a:r>
          </a:p>
        </p:txBody>
      </p:sp>
      <p:sp>
        <p:nvSpPr>
          <p:cNvPr id="10" name="矩形 9"/>
          <p:cNvSpPr/>
          <p:nvPr/>
        </p:nvSpPr>
        <p:spPr>
          <a:xfrm>
            <a:off x="3611724" y="1340768"/>
            <a:ext cx="6624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(4).Basic</a:t>
            </a:r>
            <a:r>
              <a:rPr lang="zh-CN" altLang="en-US" sz="2400" b="1" dirty="0"/>
              <a:t>类的两个重要的属性：</a:t>
            </a:r>
            <a:r>
              <a:rPr lang="en-US" altLang="zh-CN" sz="2400" b="1" dirty="0" err="1"/>
              <a:t>func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args</a:t>
            </a:r>
            <a:r>
              <a:rPr lang="zh-CN" altLang="en-US" sz="2400" b="1" dirty="0"/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683732" y="3906418"/>
            <a:ext cx="7740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(5) .</a:t>
            </a:r>
            <a:r>
              <a:rPr lang="en-US" altLang="zh-CN" sz="2400" b="1" dirty="0" err="1"/>
              <a:t>doit</a:t>
            </a:r>
            <a:r>
              <a:rPr lang="en-US" altLang="zh-CN" sz="2400" b="1" dirty="0"/>
              <a:t>() </a:t>
            </a:r>
            <a:r>
              <a:rPr lang="zh-CN" altLang="en-US" sz="2400" b="1" dirty="0"/>
              <a:t>执行</a:t>
            </a:r>
          </a:p>
        </p:txBody>
      </p:sp>
      <p:sp>
        <p:nvSpPr>
          <p:cNvPr id="14" name="矩形 13"/>
          <p:cNvSpPr/>
          <p:nvPr/>
        </p:nvSpPr>
        <p:spPr>
          <a:xfrm>
            <a:off x="4277066" y="1884929"/>
            <a:ext cx="2539014" cy="1631216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 = x – y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t.Func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t.Args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t.args[1].func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t.args[1].args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31804" y="4473116"/>
            <a:ext cx="2880320" cy="1631216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from sympy import *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x, t = symbols("x t")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 = Derivative(sin(x), x)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t.doit()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905" y="1888415"/>
            <a:ext cx="2276190" cy="173333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144" y="4473116"/>
            <a:ext cx="1380952" cy="113333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9355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1915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数论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1915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(1).</a:t>
            </a:r>
            <a:r>
              <a:rPr lang="zh-CN" altLang="en-US" sz="2400" b="1" dirty="0"/>
              <a:t>阶乘</a:t>
            </a:r>
          </a:p>
        </p:txBody>
      </p:sp>
      <p:sp>
        <p:nvSpPr>
          <p:cNvPr id="7" name="矩形 6"/>
          <p:cNvSpPr/>
          <p:nvPr/>
        </p:nvSpPr>
        <p:spPr>
          <a:xfrm>
            <a:off x="4122599" y="2096852"/>
            <a:ext cx="2539014" cy="40011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000">
                <a:solidFill>
                  <a:schemeClr val="tx1">
                    <a:lumMod val="60000"/>
                    <a:lumOff val="40000"/>
                  </a:schemeClr>
                </a:solidFill>
              </a:rPr>
              <a:t>factorial(10)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096852"/>
            <a:ext cx="1238095" cy="4000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3611724" y="2701322"/>
            <a:ext cx="2304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(2).</a:t>
            </a:r>
            <a:r>
              <a:rPr lang="zh-CN" altLang="en-US" sz="2400" b="1" dirty="0"/>
              <a:t>分解质因数</a:t>
            </a:r>
          </a:p>
        </p:txBody>
      </p:sp>
      <p:sp>
        <p:nvSpPr>
          <p:cNvPr id="10" name="矩形 9"/>
          <p:cNvSpPr/>
          <p:nvPr/>
        </p:nvSpPr>
        <p:spPr>
          <a:xfrm>
            <a:off x="4186122" y="3367347"/>
            <a:ext cx="3206021" cy="707886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factorint(300)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factorint(300, visual=True)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156" y="3153271"/>
            <a:ext cx="2190476" cy="86666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3629819" y="4185084"/>
            <a:ext cx="2304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/>
              <a:t>(3).</a:t>
            </a:r>
            <a:r>
              <a:rPr lang="zh-CN" altLang="en-US" sz="2400" b="1"/>
              <a:t>求因子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122599" y="4887843"/>
            <a:ext cx="2981513" cy="40011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000">
                <a:solidFill>
                  <a:schemeClr val="tx1">
                    <a:lumMod val="60000"/>
                    <a:lumOff val="40000"/>
                  </a:schemeClr>
                </a:solidFill>
              </a:rPr>
              <a:t>divisors(36)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620" y="4840279"/>
            <a:ext cx="3400000" cy="49523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8626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2.</a:t>
            </a:r>
            <a:r>
              <a:rPr lang="zh-CN" altLang="en-US" sz="2400" b="1" dirty="0"/>
              <a:t>多项式变换和化简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(1). simplify()</a:t>
            </a:r>
            <a:r>
              <a:rPr lang="zh-CN" altLang="en-US" sz="2400" b="1" dirty="0"/>
              <a:t>对数学表达式进行化简分</a:t>
            </a:r>
          </a:p>
        </p:txBody>
      </p:sp>
      <p:sp>
        <p:nvSpPr>
          <p:cNvPr id="7" name="矩形 6"/>
          <p:cNvSpPr/>
          <p:nvPr/>
        </p:nvSpPr>
        <p:spPr>
          <a:xfrm>
            <a:off x="4122599" y="2096852"/>
            <a:ext cx="4025630" cy="707886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simplify((x+2)**2 - (x+1)**2)</a:t>
            </a:r>
          </a:p>
          <a:p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radsimp(1/(y*sqrt(x)+x*sqrt(y)))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11723" y="3861048"/>
            <a:ext cx="3780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(2). </a:t>
            </a:r>
            <a:r>
              <a:rPr lang="en-US" altLang="zh-CN" sz="2400" b="1" dirty="0" err="1"/>
              <a:t>powsimp</a:t>
            </a:r>
            <a:r>
              <a:rPr lang="en-US" altLang="zh-CN" sz="2400" b="1" dirty="0"/>
              <a:t>(): </a:t>
            </a:r>
            <a:r>
              <a:rPr lang="zh-CN" altLang="en-US" sz="2400" b="1" dirty="0"/>
              <a:t>幂化简</a:t>
            </a:r>
          </a:p>
        </p:txBody>
      </p:sp>
      <p:sp>
        <p:nvSpPr>
          <p:cNvPr id="10" name="矩形 9"/>
          <p:cNvSpPr/>
          <p:nvPr/>
        </p:nvSpPr>
        <p:spPr>
          <a:xfrm>
            <a:off x="4186122" y="4473116"/>
            <a:ext cx="4034114" cy="132343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l-PL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powsimp(x**a*x**b)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pl-PL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powsimp(x**a*y**a)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pl-PL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powsimp(t**c*z**c)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pl-PL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powsimp(t**c*z**c, force=True)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324" y="1709839"/>
            <a:ext cx="1780952" cy="125714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4122598" y="3129226"/>
            <a:ext cx="5141753" cy="40011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60000"/>
                    <a:lumOff val="40000"/>
                  </a:schemeClr>
                </a:solidFill>
              </a:rPr>
              <a:t>simplify((x**3 + x**2 - x - 1)/(x**2 + 2*x + 1))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376" y="3053146"/>
            <a:ext cx="904762" cy="4761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710" y="4473116"/>
            <a:ext cx="752381" cy="189523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2083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2.</a:t>
            </a:r>
            <a:r>
              <a:rPr lang="zh-CN" altLang="en-US" sz="2400" b="1" dirty="0"/>
              <a:t>多项式变换和化简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8028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(3). cancel()</a:t>
            </a:r>
            <a:r>
              <a:rPr lang="zh-CN" altLang="en-US" sz="2400" b="1" dirty="0"/>
              <a:t>：约分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对表达式的分子分母进行约分运算。</a:t>
            </a:r>
          </a:p>
        </p:txBody>
      </p:sp>
      <p:sp>
        <p:nvSpPr>
          <p:cNvPr id="7" name="矩形 6"/>
          <p:cNvSpPr/>
          <p:nvPr/>
        </p:nvSpPr>
        <p:spPr>
          <a:xfrm>
            <a:off x="4122598" y="1988840"/>
            <a:ext cx="4529685" cy="132343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f, g, h = symbols('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f,g,h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', 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cls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=Function)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cancel((x**2-1)/(1+x))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cancel(sin((x**2-1)/(1+x))) cancel((f(x)**2-1)/(f(x)+1))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11723" y="4306070"/>
            <a:ext cx="3780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(4). factor():</a:t>
            </a:r>
            <a:r>
              <a:rPr lang="zh-CN" altLang="en-US" sz="2400" b="1" dirty="0"/>
              <a:t>提取公因式</a:t>
            </a:r>
          </a:p>
        </p:txBody>
      </p:sp>
      <p:sp>
        <p:nvSpPr>
          <p:cNvPr id="10" name="矩形 9"/>
          <p:cNvSpPr/>
          <p:nvPr/>
        </p:nvSpPr>
        <p:spPr>
          <a:xfrm>
            <a:off x="4186122" y="4918138"/>
            <a:ext cx="4034114" cy="40011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factor(x**3 - x**2 + x - 1)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308" y="1933592"/>
            <a:ext cx="2580952" cy="170476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7" name="矩形 16"/>
          <p:cNvSpPr/>
          <p:nvPr/>
        </p:nvSpPr>
        <p:spPr>
          <a:xfrm>
            <a:off x="4107000" y="3604954"/>
            <a:ext cx="4529685" cy="40011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2000">
                <a:solidFill>
                  <a:schemeClr val="tx1">
                    <a:lumMod val="60000"/>
                    <a:lumOff val="40000"/>
                  </a:schemeClr>
                </a:solidFill>
              </a:rPr>
              <a:t>cancel((x**2 + 2*x + 1)/(x**2 + x))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993" y="3727508"/>
            <a:ext cx="904762" cy="69523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279" y="4871104"/>
            <a:ext cx="1876190" cy="55238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912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gray">
          <a:xfrm>
            <a:off x="3826594" y="193862"/>
            <a:ext cx="5653782" cy="508000"/>
          </a:xfrm>
          <a:prstGeom prst="roundRect">
            <a:avLst>
              <a:gd name="adj" fmla="val 15000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120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§7.1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SymPy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简介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096262"/>
              </p:ext>
            </p:extLst>
          </p:nvPr>
        </p:nvGraphicFramePr>
        <p:xfrm>
          <a:off x="3836932" y="1556792"/>
          <a:ext cx="132494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9" name="Equation" r:id="rId4" imgW="583920" imgH="190440" progId="Equation.DSMT4">
                  <p:embed/>
                </p:oleObj>
              </mc:Choice>
              <mc:Fallback>
                <p:oleObj name="Equation" r:id="rId4" imgW="5839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6932" y="1556792"/>
                        <a:ext cx="1324947" cy="432048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964438"/>
              </p:ext>
            </p:extLst>
          </p:nvPr>
        </p:nvGraphicFramePr>
        <p:xfrm>
          <a:off x="3347244" y="2312988"/>
          <a:ext cx="2305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0" name="Equation" r:id="rId6" imgW="1015920" imgH="190440" progId="Equation.DSMT4">
                  <p:embed/>
                </p:oleObj>
              </mc:Choice>
              <mc:Fallback>
                <p:oleObj name="Equation" r:id="rId6" imgW="10159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7244" y="2312988"/>
                        <a:ext cx="2305050" cy="431800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244777"/>
              </p:ext>
            </p:extLst>
          </p:nvPr>
        </p:nvGraphicFramePr>
        <p:xfrm>
          <a:off x="3559969" y="3057525"/>
          <a:ext cx="20748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1" name="Equation" r:id="rId8" imgW="914400" imgH="190440" progId="Equation.DSMT4">
                  <p:embed/>
                </p:oleObj>
              </mc:Choice>
              <mc:Fallback>
                <p:oleObj name="Equation" r:id="rId8" imgW="914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59969" y="3057525"/>
                        <a:ext cx="2074862" cy="431800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007179"/>
              </p:ext>
            </p:extLst>
          </p:nvPr>
        </p:nvGraphicFramePr>
        <p:xfrm>
          <a:off x="2958307" y="3887788"/>
          <a:ext cx="30829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2" name="Equation" r:id="rId10" imgW="1358640" imgH="215640" progId="Equation.DSMT4">
                  <p:embed/>
                </p:oleObj>
              </mc:Choice>
              <mc:Fallback>
                <p:oleObj name="Equation" r:id="rId10" imgW="13586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58307" y="3887788"/>
                        <a:ext cx="3082925" cy="488950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316708"/>
              </p:ext>
            </p:extLst>
          </p:nvPr>
        </p:nvGraphicFramePr>
        <p:xfrm>
          <a:off x="3850481" y="4735513"/>
          <a:ext cx="1296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3" name="Equation" r:id="rId12" imgW="571320" imgH="190440" progId="Equation.DSMT4">
                  <p:embed/>
                </p:oleObj>
              </mc:Choice>
              <mc:Fallback>
                <p:oleObj name="Equation" r:id="rId12" imgW="5713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50481" y="4735513"/>
                        <a:ext cx="1296988" cy="431800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6100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2.</a:t>
            </a:r>
            <a:r>
              <a:rPr lang="zh-CN" altLang="en-US" sz="2400" b="1" dirty="0"/>
              <a:t>多项式变换和化简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4680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(5). apart():</a:t>
            </a:r>
            <a:r>
              <a:rPr lang="zh-CN" altLang="en-US" sz="2400" b="1" dirty="0"/>
              <a:t>部分分式展开</a:t>
            </a:r>
          </a:p>
        </p:txBody>
      </p:sp>
      <p:sp>
        <p:nvSpPr>
          <p:cNvPr id="7" name="矩形 6"/>
          <p:cNvSpPr/>
          <p:nvPr/>
        </p:nvSpPr>
        <p:spPr>
          <a:xfrm>
            <a:off x="4122598" y="1988840"/>
            <a:ext cx="4696395" cy="132343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expr = (4*x**3 + 21*x**2 + 10*x + 12)/(x**4 + 5*x**3 + 5*x**2 + 4*x)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expr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apart(expr)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11723" y="3429000"/>
            <a:ext cx="4608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(6). expand():</a:t>
            </a:r>
            <a:r>
              <a:rPr lang="zh-CN" altLang="en-US" sz="2400" b="1" dirty="0"/>
              <a:t>通用的展开运算</a:t>
            </a:r>
          </a:p>
        </p:txBody>
      </p:sp>
      <p:sp>
        <p:nvSpPr>
          <p:cNvPr id="10" name="矩形 9"/>
          <p:cNvSpPr/>
          <p:nvPr/>
        </p:nvSpPr>
        <p:spPr>
          <a:xfrm>
            <a:off x="4115780" y="5047036"/>
            <a:ext cx="4034114" cy="132343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expand(log(x*y**2))</a:t>
            </a:r>
          </a:p>
          <a:p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expand((x+y)**3)</a:t>
            </a:r>
          </a:p>
          <a:p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expand(x**(y+z))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expand(x*log(y*z), 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mul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=False)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312" y="1893824"/>
            <a:ext cx="3009524" cy="151428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4122597" y="3861048"/>
            <a:ext cx="76276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expand_log</a:t>
            </a:r>
            <a:r>
              <a:rPr lang="en-US" altLang="zh-CN" sz="2400" b="1" dirty="0"/>
              <a:t>()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expand </a:t>
            </a:r>
            <a:r>
              <a:rPr lang="en-US" altLang="zh-CN" sz="2400" b="1" dirty="0" err="1"/>
              <a:t>mul</a:t>
            </a:r>
            <a:r>
              <a:rPr lang="en-US" altLang="zh-CN" sz="2400" b="1" dirty="0"/>
              <a:t>()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expand_complex</a:t>
            </a:r>
            <a:r>
              <a:rPr lang="en-US" altLang="zh-CN" sz="2400" b="1" dirty="0"/>
              <a:t>()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expand_func</a:t>
            </a:r>
            <a:r>
              <a:rPr lang="zh-CN" altLang="en-US" sz="2400" b="1" dirty="0"/>
              <a:t>通过将相应的标志参数设置为</a:t>
            </a:r>
            <a:r>
              <a:rPr lang="en-US" altLang="zh-CN" sz="2400" b="1" dirty="0"/>
              <a:t>True,</a:t>
            </a:r>
            <a:r>
              <a:rPr lang="zh-CN" altLang="en-US" sz="2400" b="1" dirty="0"/>
              <a:t>对</a:t>
            </a:r>
            <a:r>
              <a:rPr lang="en-US" altLang="zh-CN" sz="2400" b="1" dirty="0"/>
              <a:t>expand()</a:t>
            </a:r>
            <a:r>
              <a:rPr lang="zh-CN" altLang="en-US" sz="2400" b="1" dirty="0"/>
              <a:t>进行封装</a:t>
            </a:r>
            <a:r>
              <a:rPr lang="en-US" altLang="zh-CN" sz="2400" b="1" dirty="0"/>
              <a:t>()</a:t>
            </a:r>
            <a:endParaRPr lang="zh-CN" altLang="en-US" sz="24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244" y="4695115"/>
            <a:ext cx="2533333" cy="188571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9355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2.</a:t>
            </a:r>
            <a:r>
              <a:rPr lang="zh-CN" altLang="en-US" sz="2400" b="1" dirty="0"/>
              <a:t>多项式变换和化简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4680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(7). factor(): </a:t>
            </a:r>
            <a:r>
              <a:rPr lang="zh-CN" altLang="en-US" sz="2400" b="1" dirty="0"/>
              <a:t>因式分解</a:t>
            </a:r>
          </a:p>
        </p:txBody>
      </p:sp>
      <p:sp>
        <p:nvSpPr>
          <p:cNvPr id="7" name="矩形 6"/>
          <p:cNvSpPr/>
          <p:nvPr/>
        </p:nvSpPr>
        <p:spPr>
          <a:xfrm>
            <a:off x="4122599" y="1988840"/>
            <a:ext cx="4169646" cy="707886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factor(15*x**2+2*y-3*x-10*x*y)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factor(expand((x+y)**20))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11723" y="2888940"/>
            <a:ext cx="4608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(8). collect():</a:t>
            </a:r>
            <a:r>
              <a:rPr lang="zh-CN" altLang="en-US" sz="2400" b="1" dirty="0"/>
              <a:t>合并同类项</a:t>
            </a:r>
          </a:p>
        </p:txBody>
      </p:sp>
      <p:sp>
        <p:nvSpPr>
          <p:cNvPr id="10" name="矩形 9"/>
          <p:cNvSpPr/>
          <p:nvPr/>
        </p:nvSpPr>
        <p:spPr>
          <a:xfrm>
            <a:off x="4115780" y="3348873"/>
            <a:ext cx="3420380" cy="101566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eq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(1+a*x)**3 + (1+b*x)**2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eq2 = expand(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eq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collect(eq2, x)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145" y="1811101"/>
            <a:ext cx="2171429" cy="94285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4" name="矩形 13"/>
          <p:cNvSpPr/>
          <p:nvPr/>
        </p:nvSpPr>
        <p:spPr>
          <a:xfrm>
            <a:off x="4114113" y="4509120"/>
            <a:ext cx="4178131" cy="132343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 = collect(eq2, x, evaluate=False)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p[S(1)] #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常数项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p[x**0] #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常数项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p[x**2] #x2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项的系数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172" y="3426507"/>
            <a:ext cx="4323809" cy="53333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838" y="4473510"/>
            <a:ext cx="1295238" cy="137142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6499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2.</a:t>
            </a:r>
            <a:r>
              <a:rPr lang="zh-CN" altLang="en-US" sz="2400" b="1" dirty="0"/>
              <a:t>多项式变换和化简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4680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(9). together(): </a:t>
            </a:r>
            <a:r>
              <a:rPr lang="zh-CN" altLang="en-US" sz="2400" b="1" dirty="0"/>
              <a:t>分式合并</a:t>
            </a:r>
          </a:p>
        </p:txBody>
      </p:sp>
      <p:sp>
        <p:nvSpPr>
          <p:cNvPr id="7" name="矩形 6"/>
          <p:cNvSpPr/>
          <p:nvPr/>
        </p:nvSpPr>
        <p:spPr>
          <a:xfrm>
            <a:off x="4122599" y="1988840"/>
            <a:ext cx="4169646" cy="2862322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x = symbols("x", real=True)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 = symbols("f", cls=Function)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 = (x+2)/(x+1)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ff = apart(f)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ff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#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公式折叠用</a:t>
            </a:r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tegother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方法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 = (1/x+1/y)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ff = together(f)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ff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292" y="2528900"/>
            <a:ext cx="1390476" cy="136190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1621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3.</a:t>
            </a:r>
            <a:r>
              <a:rPr lang="zh-CN" altLang="en-US" sz="2400" b="1" dirty="0"/>
              <a:t>序列与级数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4680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(1).</a:t>
            </a:r>
            <a:r>
              <a:rPr lang="zh-CN" altLang="en-US" sz="2400" b="1" dirty="0"/>
              <a:t>数列求和</a:t>
            </a:r>
          </a:p>
        </p:txBody>
      </p:sp>
      <p:sp>
        <p:nvSpPr>
          <p:cNvPr id="7" name="矩形 6"/>
          <p:cNvSpPr/>
          <p:nvPr/>
        </p:nvSpPr>
        <p:spPr>
          <a:xfrm>
            <a:off x="4122599" y="1988840"/>
            <a:ext cx="4169646" cy="707886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Sum(x ** 2, (x, 1, a)).doit()</a:t>
            </a:r>
          </a:p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summation(x **2, (x, 1, a))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1556792"/>
            <a:ext cx="1628571" cy="141904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4122598" y="3144905"/>
            <a:ext cx="4565689" cy="224676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summation(2*i - 1, (i, 1, n))</a:t>
            </a:r>
          </a:p>
          <a:p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summation(1/2**i, (i, 0, oo))</a:t>
            </a:r>
          </a:p>
          <a:p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summation(1/log(n)**n, (n, 2, oo))</a:t>
            </a:r>
          </a:p>
          <a:p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summation(i, (i, 0, n), (n, 0, m))</a:t>
            </a:r>
          </a:p>
          <a:p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summation(n**2/2 + n/2, (n, 0, m))</a:t>
            </a:r>
          </a:p>
          <a:p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summation(i, (i, 0, n))</a:t>
            </a:r>
          </a:p>
          <a:p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summation(x**n/factorial(n), (n, 0, oo))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3144905"/>
            <a:ext cx="1627662" cy="333670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2882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3.</a:t>
            </a:r>
            <a:r>
              <a:rPr lang="zh-CN" altLang="en-US" sz="2400" b="1" dirty="0"/>
              <a:t>序列与级数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4680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(2).</a:t>
            </a:r>
            <a:r>
              <a:rPr lang="zh-CN" altLang="en-US" sz="2400" b="1" dirty="0"/>
              <a:t>数列求积</a:t>
            </a:r>
          </a:p>
        </p:txBody>
      </p:sp>
      <p:sp>
        <p:nvSpPr>
          <p:cNvPr id="7" name="矩形 6"/>
          <p:cNvSpPr/>
          <p:nvPr/>
        </p:nvSpPr>
        <p:spPr>
          <a:xfrm>
            <a:off x="4122599" y="1988840"/>
            <a:ext cx="4169646" cy="40011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Product(x**2, (x, 1, a)).doit()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39716" y="2679303"/>
            <a:ext cx="4680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(3).limit()</a:t>
            </a:r>
            <a:r>
              <a:rPr lang="zh-CN" altLang="en-US" sz="2400" b="1" dirty="0"/>
              <a:t>：极限</a:t>
            </a:r>
          </a:p>
        </p:txBody>
      </p:sp>
      <p:sp>
        <p:nvSpPr>
          <p:cNvPr id="10" name="矩形 9"/>
          <p:cNvSpPr/>
          <p:nvPr/>
        </p:nvSpPr>
        <p:spPr>
          <a:xfrm>
            <a:off x="4122599" y="3369186"/>
            <a:ext cx="4169646" cy="707886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sv-SE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limit(sin(x)/x, x, 0)</a:t>
            </a:r>
          </a:p>
          <a:p>
            <a:r>
              <a:rPr lang="sv-SE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limit(sin(x)/x, x, oo)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096" y="1949244"/>
            <a:ext cx="552381" cy="42857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096" y="3186942"/>
            <a:ext cx="466667" cy="96190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4" name="矩形 13"/>
          <p:cNvSpPr/>
          <p:nvPr/>
        </p:nvSpPr>
        <p:spPr>
          <a:xfrm>
            <a:off x="3550506" y="4209412"/>
            <a:ext cx="5713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/>
              <a:t>(4).series(var, point, order): </a:t>
            </a:r>
            <a:r>
              <a:rPr lang="zh-CN" altLang="en-US" sz="2400" b="1"/>
              <a:t>级数展开</a:t>
            </a:r>
          </a:p>
        </p:txBody>
      </p:sp>
      <p:sp>
        <p:nvSpPr>
          <p:cNvPr id="15" name="矩形 14"/>
          <p:cNvSpPr/>
          <p:nvPr/>
        </p:nvSpPr>
        <p:spPr>
          <a:xfrm>
            <a:off x="4122599" y="4682416"/>
            <a:ext cx="3233541" cy="132343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sv-SE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(1/cos(x)).series(x, 0, 10)</a:t>
            </a:r>
          </a:p>
          <a:p>
            <a:r>
              <a:rPr lang="sv-SE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 = 1/(x + y)</a:t>
            </a:r>
          </a:p>
          <a:p>
            <a:r>
              <a:rPr lang="sv-SE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 = e.series(x, 0, 5)</a:t>
            </a:r>
          </a:p>
          <a:p>
            <a:r>
              <a:rPr lang="sv-SE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152" y="4697461"/>
            <a:ext cx="3852428" cy="126093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2822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3.</a:t>
            </a:r>
            <a:r>
              <a:rPr lang="zh-CN" altLang="en-US" sz="2400" b="1" dirty="0"/>
              <a:t>序列与级数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5508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(7).</a:t>
            </a:r>
            <a:r>
              <a:rPr lang="en-US" altLang="zh-CN" sz="2400" b="1" dirty="0" err="1"/>
              <a:t>fourier_series</a:t>
            </a:r>
            <a:r>
              <a:rPr lang="en-US" altLang="zh-CN" sz="2400" b="1" dirty="0"/>
              <a:t>(): </a:t>
            </a:r>
            <a:r>
              <a:rPr lang="zh-CN" altLang="en-US" sz="2400" b="1" dirty="0"/>
              <a:t>傅里叶级数展开</a:t>
            </a:r>
          </a:p>
        </p:txBody>
      </p:sp>
      <p:sp>
        <p:nvSpPr>
          <p:cNvPr id="7" name="矩形 6"/>
          <p:cNvSpPr/>
          <p:nvPr/>
        </p:nvSpPr>
        <p:spPr>
          <a:xfrm>
            <a:off x="4122599" y="1988840"/>
            <a:ext cx="3773601" cy="132343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 = x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 = 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fourier_series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(f, (x, -pi, pi))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s1 = 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s.truncate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(n=3)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s1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39716" y="3429000"/>
            <a:ext cx="4680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(8).</a:t>
            </a:r>
            <a:r>
              <a:rPr lang="en-US" altLang="zh-CN" sz="2400" b="1" dirty="0" err="1"/>
              <a:t>fourier_series</a:t>
            </a:r>
            <a:r>
              <a:rPr lang="zh-CN" altLang="en-US" sz="2400" b="1" dirty="0"/>
              <a:t>的性质</a:t>
            </a:r>
          </a:p>
        </p:txBody>
      </p:sp>
      <p:sp>
        <p:nvSpPr>
          <p:cNvPr id="10" name="矩形 9"/>
          <p:cNvSpPr/>
          <p:nvPr/>
        </p:nvSpPr>
        <p:spPr>
          <a:xfrm>
            <a:off x="4086594" y="5529426"/>
            <a:ext cx="3701594" cy="707886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sv-SE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s.shift(1).truncate()</a:t>
            </a:r>
          </a:p>
          <a:p>
            <a:r>
              <a:rPr lang="sv-SE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s.scale(2).truncate()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2191586"/>
            <a:ext cx="3390476" cy="78095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6" name="矩形 15"/>
          <p:cNvSpPr/>
          <p:nvPr/>
        </p:nvSpPr>
        <p:spPr>
          <a:xfrm>
            <a:off x="3953762" y="3890665"/>
            <a:ext cx="4680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/>
              <a:t>scale(s)</a:t>
            </a:r>
            <a:r>
              <a:rPr lang="zh-CN" altLang="en-US" sz="2400" b="1"/>
              <a:t>： </a:t>
            </a:r>
            <a:r>
              <a:rPr lang="en-US" altLang="zh-CN" sz="2400" b="1"/>
              <a:t>f(x) -&gt; s * f(x)</a:t>
            </a:r>
            <a:br>
              <a:rPr lang="en-US" altLang="zh-CN" sz="2400" b="1"/>
            </a:br>
            <a:r>
              <a:rPr lang="en-US" altLang="zh-CN" sz="2400" b="1"/>
              <a:t>scalex(s)</a:t>
            </a:r>
            <a:r>
              <a:rPr lang="zh-CN" altLang="en-US" sz="2400" b="1"/>
              <a:t>： </a:t>
            </a:r>
            <a:r>
              <a:rPr lang="en-US" altLang="zh-CN" sz="2400" b="1"/>
              <a:t>f(x) -&gt; f(s*x)</a:t>
            </a:r>
            <a:br>
              <a:rPr lang="en-US" altLang="zh-CN" sz="2400" b="1"/>
            </a:br>
            <a:r>
              <a:rPr lang="en-US" altLang="zh-CN" sz="2400" b="1"/>
              <a:t>shift(s)</a:t>
            </a:r>
            <a:r>
              <a:rPr lang="zh-CN" altLang="en-US" sz="2400" b="1"/>
              <a:t>： </a:t>
            </a:r>
            <a:r>
              <a:rPr lang="en-US" altLang="zh-CN" sz="2400" b="1"/>
              <a:t>f(x) -&gt; f(x) + s</a:t>
            </a:r>
            <a:br>
              <a:rPr lang="en-US" altLang="zh-CN" sz="2400" b="1"/>
            </a:br>
            <a:r>
              <a:rPr lang="en-US" altLang="zh-CN" sz="2400" b="1"/>
              <a:t>shiftx(s)</a:t>
            </a:r>
            <a:r>
              <a:rPr lang="zh-CN" altLang="en-US" sz="2400" b="1"/>
              <a:t>： </a:t>
            </a:r>
            <a:r>
              <a:rPr lang="en-US" altLang="zh-CN" sz="2400" b="1"/>
              <a:t>f(x) -&gt; f(x + s)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587" y="4903979"/>
            <a:ext cx="3666667" cy="133333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41148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4.</a:t>
            </a:r>
            <a:r>
              <a:rPr lang="zh-CN" altLang="en-US" sz="2400" b="1" dirty="0"/>
              <a:t>微积分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5508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(1). </a:t>
            </a:r>
            <a:r>
              <a:rPr lang="zh-CN" altLang="en-US" sz="2400" b="1" dirty="0"/>
              <a:t>微分</a:t>
            </a:r>
            <a:r>
              <a:rPr lang="en-US" altLang="zh-CN" sz="2400" b="1" dirty="0"/>
              <a:t>Derivative()</a:t>
            </a:r>
            <a:r>
              <a:rPr lang="zh-CN" altLang="en-US" sz="2400" b="1" dirty="0"/>
              <a:t>和 </a:t>
            </a:r>
            <a:r>
              <a:rPr lang="en-US" altLang="zh-CN" sz="2400" b="1" dirty="0"/>
              <a:t>diff()</a:t>
            </a:r>
          </a:p>
        </p:txBody>
      </p:sp>
      <p:sp>
        <p:nvSpPr>
          <p:cNvPr id="7" name="矩形 6"/>
          <p:cNvSpPr/>
          <p:nvPr/>
        </p:nvSpPr>
        <p:spPr>
          <a:xfrm>
            <a:off x="4122599" y="1988840"/>
            <a:ext cx="3773601" cy="101566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 = Derivative(sin(x), x)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t.doit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86594" y="3212976"/>
            <a:ext cx="3701594" cy="1938992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sv-SE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Derivative(sin(2*x), x)</a:t>
            </a:r>
          </a:p>
          <a:p>
            <a:r>
              <a:rPr lang="sv-SE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sin(2*x).diff(x)</a:t>
            </a:r>
          </a:p>
          <a:p>
            <a:r>
              <a:rPr lang="sv-SE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diff(sin(2*x), x, 2) #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二阶导数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sv-SE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diff(sin(2*x), x, 3) #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三阶导数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sv-SE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diff(sin(x*y), x, 2, y, 3) </a:t>
            </a:r>
          </a:p>
          <a:p>
            <a:r>
              <a:rPr lang="sv-SE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#x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的二阶导数和</a:t>
            </a:r>
            <a:r>
              <a:rPr lang="sv-SE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y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的三阶导数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220" y="1819209"/>
            <a:ext cx="1266667" cy="116190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152" y="3212976"/>
            <a:ext cx="3694052" cy="202577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8636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4.</a:t>
            </a:r>
            <a:r>
              <a:rPr lang="zh-CN" altLang="en-US" sz="2400" b="1" dirty="0"/>
              <a:t>微积分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5508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(2). integrate(): </a:t>
            </a:r>
            <a:r>
              <a:rPr lang="zh-CN" altLang="en-US" sz="2400" b="1" dirty="0"/>
              <a:t>积分</a:t>
            </a:r>
          </a:p>
        </p:txBody>
      </p:sp>
      <p:sp>
        <p:nvSpPr>
          <p:cNvPr id="12" name="矩形 11"/>
          <p:cNvSpPr/>
          <p:nvPr/>
        </p:nvSpPr>
        <p:spPr>
          <a:xfrm>
            <a:off x="4043772" y="1880828"/>
            <a:ext cx="7806050" cy="373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400" b="1" dirty="0"/>
              <a:t>不定积分：</a:t>
            </a:r>
            <a:r>
              <a:rPr lang="en-US" altLang="zh-CN" sz="2400" b="1" dirty="0"/>
              <a:t>integrate(</a:t>
            </a:r>
            <a:r>
              <a:rPr lang="en-US" altLang="zh-CN" sz="2400" b="1" dirty="0" err="1"/>
              <a:t>f,x</a:t>
            </a:r>
            <a:r>
              <a:rPr lang="en-US" altLang="zh-CN" sz="2400" b="1" dirty="0"/>
              <a:t>)</a:t>
            </a:r>
            <a:br>
              <a:rPr lang="en-US" altLang="zh-CN" sz="2400" b="1" dirty="0"/>
            </a:br>
            <a:r>
              <a:rPr lang="zh-CN" altLang="en-US" sz="2400" b="1" dirty="0"/>
              <a:t>定积分：</a:t>
            </a:r>
            <a:r>
              <a:rPr lang="en-US" altLang="zh-CN" sz="2400" b="1" dirty="0"/>
              <a:t>integrate(f,(</a:t>
            </a:r>
            <a:r>
              <a:rPr lang="en-US" altLang="zh-CN" sz="2400" b="1" dirty="0" err="1"/>
              <a:t>x,a,b</a:t>
            </a:r>
            <a:r>
              <a:rPr lang="en-US" altLang="zh-CN" sz="2400" b="1" dirty="0"/>
              <a:t>))</a:t>
            </a:r>
            <a:br>
              <a:rPr lang="en-US" altLang="zh-CN" sz="2400" b="1" dirty="0"/>
            </a:br>
            <a:r>
              <a:rPr lang="zh-CN" altLang="en-US" sz="2400" b="1" dirty="0"/>
              <a:t>双重不定积分：</a:t>
            </a:r>
            <a:r>
              <a:rPr lang="en-US" altLang="zh-CN" sz="2400" b="1" dirty="0"/>
              <a:t>Integrate(</a:t>
            </a:r>
            <a:r>
              <a:rPr lang="en-US" altLang="zh-CN" sz="2400" b="1" dirty="0" err="1"/>
              <a:t>f,x,y</a:t>
            </a:r>
            <a:r>
              <a:rPr lang="en-US" altLang="zh-CN" sz="2400" b="1" dirty="0"/>
              <a:t>)</a:t>
            </a:r>
            <a:br>
              <a:rPr lang="en-US" altLang="zh-CN" sz="2400" b="1" dirty="0"/>
            </a:br>
            <a:r>
              <a:rPr lang="zh-CN" altLang="en-US" sz="2400" b="1" dirty="0"/>
              <a:t>双重定积分：</a:t>
            </a:r>
            <a:r>
              <a:rPr lang="en-US" altLang="zh-CN" sz="2400" b="1" dirty="0"/>
              <a:t>Integrate(f,(</a:t>
            </a:r>
            <a:r>
              <a:rPr lang="en-US" altLang="zh-CN" sz="2400" b="1" dirty="0" err="1"/>
              <a:t>x,a,b</a:t>
            </a:r>
            <a:r>
              <a:rPr lang="en-US" altLang="zh-CN" sz="2400" b="1" dirty="0"/>
              <a:t>),(</a:t>
            </a:r>
            <a:r>
              <a:rPr lang="en-US" altLang="zh-CN" sz="2400" b="1" dirty="0" err="1"/>
              <a:t>y,c,d</a:t>
            </a:r>
            <a:r>
              <a:rPr lang="en-US" altLang="zh-CN" sz="2400" b="1" dirty="0"/>
              <a:t>))</a:t>
            </a:r>
            <a:br>
              <a:rPr lang="en-US" altLang="zh-CN" sz="2400" b="1" dirty="0"/>
            </a:br>
            <a:r>
              <a:rPr lang="zh-CN" altLang="en-US" sz="2400" b="1" dirty="0"/>
              <a:t>由于无法进行符号定积分，可用</a:t>
            </a:r>
            <a:r>
              <a:rPr lang="en-US" altLang="zh-CN" sz="2400" b="1" dirty="0" err="1"/>
              <a:t>evalf</a:t>
            </a:r>
            <a:r>
              <a:rPr lang="en-US" altLang="zh-CN" sz="2400" b="1" dirty="0"/>
              <a:t>()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N()</a:t>
            </a:r>
            <a:r>
              <a:rPr lang="zh-CN" altLang="en-US" sz="2400" b="1" dirty="0"/>
              <a:t>对其进行数值运算</a:t>
            </a:r>
            <a:br>
              <a:rPr lang="zh-CN" altLang="en-US" sz="2400" b="1" dirty="0"/>
            </a:br>
            <a:r>
              <a:rPr lang="en-US" altLang="zh-CN" sz="2400" b="1" dirty="0" err="1"/>
              <a:t>as_sum</a:t>
            </a:r>
            <a:r>
              <a:rPr lang="en-US" altLang="zh-CN" sz="2400" b="1" dirty="0"/>
              <a:t>()</a:t>
            </a:r>
            <a:r>
              <a:rPr lang="zh-CN" altLang="en-US" sz="2400" b="1" dirty="0"/>
              <a:t>方法可以将定积分转换为近似求和公式，它将积分区域分割成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个小矩形的面积之和</a:t>
            </a:r>
          </a:p>
        </p:txBody>
      </p:sp>
    </p:spTree>
    <p:extLst>
      <p:ext uri="{BB962C8B-B14F-4D97-AF65-F5344CB8AC3E}">
        <p14:creationId xmlns:p14="http://schemas.microsoft.com/office/powerpoint/2010/main" val="3899369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4.</a:t>
            </a:r>
            <a:r>
              <a:rPr lang="zh-CN" altLang="en-US" sz="2400" b="1" dirty="0"/>
              <a:t>微积分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5508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(2). integrate(): </a:t>
            </a:r>
            <a:r>
              <a:rPr lang="zh-CN" altLang="en-US" sz="2400" b="1" dirty="0"/>
              <a:t>积分</a:t>
            </a:r>
          </a:p>
        </p:txBody>
      </p:sp>
      <p:sp>
        <p:nvSpPr>
          <p:cNvPr id="10" name="矩形 9"/>
          <p:cNvSpPr/>
          <p:nvPr/>
        </p:nvSpPr>
        <p:spPr>
          <a:xfrm>
            <a:off x="4086594" y="1952836"/>
            <a:ext cx="3809606" cy="3785652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 = Integral(x*sin(x), x)</a:t>
            </a:r>
          </a:p>
          <a:p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</a:t>
            </a:r>
          </a:p>
          <a:p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e.doit()</a:t>
            </a:r>
          </a:p>
          <a:p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e2 = Integral(sin(x)/x, (x, 0, 1))</a:t>
            </a:r>
          </a:p>
          <a:p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e2.doit()</a:t>
            </a:r>
          </a:p>
          <a:p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e2.evalf()</a:t>
            </a:r>
          </a:p>
          <a:p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N(e2)</a:t>
            </a:r>
          </a:p>
          <a:p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N(e2, 4)</a:t>
            </a:r>
          </a:p>
          <a:p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integrate(exp(-x), (x, 0, oo))</a:t>
            </a:r>
          </a:p>
          <a:p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e3=Integral(sin(x)/x,(x,0,1))</a:t>
            </a:r>
          </a:p>
          <a:p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N(e3.as_sum(5))</a:t>
            </a:r>
          </a:p>
          <a:p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e3.as_sum(5)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1952837"/>
            <a:ext cx="2326672" cy="370841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595" y="5740983"/>
            <a:ext cx="5717818" cy="76924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225969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4.</a:t>
            </a:r>
            <a:r>
              <a:rPr lang="zh-CN" altLang="en-US" sz="2400" b="1" dirty="0"/>
              <a:t>微积分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5508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(2). integrate(): </a:t>
            </a:r>
            <a:r>
              <a:rPr lang="zh-CN" altLang="en-US" sz="2400" b="1" dirty="0"/>
              <a:t>积分</a:t>
            </a:r>
          </a:p>
        </p:txBody>
      </p:sp>
      <p:sp>
        <p:nvSpPr>
          <p:cNvPr id="10" name="矩形 9"/>
          <p:cNvSpPr/>
          <p:nvPr/>
        </p:nvSpPr>
        <p:spPr>
          <a:xfrm>
            <a:off x="4086594" y="1952836"/>
            <a:ext cx="5933842" cy="236289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N(Integral(sin(x)/x, (x, 0, oo)))</a:t>
            </a:r>
          </a:p>
          <a:p>
            <a:pPr>
              <a:lnSpc>
                <a:spcPct val="125000"/>
              </a:lnSpc>
            </a:pPr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N(Integral(sin(x)/x, (x, 0, 10000)))</a:t>
            </a:r>
          </a:p>
          <a:p>
            <a:pPr>
              <a:lnSpc>
                <a:spcPct val="125000"/>
              </a:lnSpc>
            </a:pPr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N(Integral(sin(x)/x, (x, 0, 1000)))</a:t>
            </a:r>
          </a:p>
          <a:p>
            <a:pPr>
              <a:lnSpc>
                <a:spcPct val="125000"/>
              </a:lnSpc>
            </a:pPr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integrate(sqrt(1 + x), (x, 0, x))</a:t>
            </a:r>
          </a:p>
          <a:p>
            <a:pPr>
              <a:lnSpc>
                <a:spcPct val="125000"/>
              </a:lnSpc>
            </a:pPr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integrate(sqrt(1 + x), x)</a:t>
            </a:r>
          </a:p>
          <a:p>
            <a:pPr>
              <a:lnSpc>
                <a:spcPct val="125000"/>
              </a:lnSpc>
            </a:pPr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integrate(exp(-x**2 - y**2), (x, -oo, oo), (y, -oo, oo))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412" y="1952836"/>
            <a:ext cx="2171429" cy="344761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5089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143125" y="2151068"/>
            <a:ext cx="6629400" cy="1620837"/>
          </a:xfrm>
        </p:spPr>
        <p:txBody>
          <a:bodyPr/>
          <a:lstStyle/>
          <a:p>
            <a:pPr algn="r">
              <a:spcBef>
                <a:spcPct val="100000"/>
              </a:spcBef>
              <a:spcAft>
                <a:spcPct val="100000"/>
              </a:spcAft>
            </a:pP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编程与科学计算</a:t>
            </a:r>
            <a:endParaRPr lang="zh-CN" altLang="en-US" sz="4800" dirty="0">
              <a:solidFill>
                <a:srgbClr val="480024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95550" y="5291143"/>
            <a:ext cx="6248400" cy="401637"/>
          </a:xfrm>
        </p:spPr>
        <p:txBody>
          <a:bodyPr/>
          <a:lstStyle/>
          <a:p>
            <a:pPr algn="r">
              <a:buClr>
                <a:srgbClr val="CC0000"/>
              </a:buClr>
              <a:defRPr/>
            </a:pPr>
            <a:r>
              <a:rPr kumimoji="1" lang="zh-CN" altLang="en-US" sz="180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江苏大学计算机科学与通信工程学院        王洪金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152650" y="873130"/>
            <a:ext cx="167509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800080"/>
                </a:solidFill>
                <a:ea typeface="隶书" panose="02010509060101010101" pitchFamily="49" charset="-122"/>
              </a:rPr>
              <a:t>课程名称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5.</a:t>
            </a:r>
            <a:r>
              <a:rPr lang="zh-CN" altLang="en-US" sz="2400" b="1" dirty="0"/>
              <a:t>方程</a:t>
            </a:r>
            <a:r>
              <a:rPr lang="en-US" altLang="zh-CN" sz="2400" b="1" dirty="0"/>
              <a:t>. </a:t>
            </a:r>
            <a:r>
              <a:rPr lang="en-US" altLang="zh-CN" sz="2400" b="1" dirty="0" err="1"/>
              <a:t>Eq</a:t>
            </a:r>
            <a:r>
              <a:rPr lang="en-US" altLang="zh-CN" sz="2400" b="1" dirty="0"/>
              <a:t>(), solve()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5508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(1).</a:t>
            </a:r>
            <a:r>
              <a:rPr lang="zh-CN" altLang="en-US" sz="2400" b="1" dirty="0"/>
              <a:t>线性方程</a:t>
            </a:r>
            <a:r>
              <a:rPr lang="en-US" altLang="zh-CN" sz="2400" b="1" dirty="0"/>
              <a:t>. </a:t>
            </a:r>
            <a:r>
              <a:rPr lang="en-US" altLang="zh-CN" sz="2400" b="1" dirty="0" err="1"/>
              <a:t>Eq</a:t>
            </a:r>
            <a:r>
              <a:rPr lang="en-US" altLang="zh-CN" sz="2400" b="1" dirty="0"/>
              <a:t>(), solve()</a:t>
            </a:r>
          </a:p>
        </p:txBody>
      </p:sp>
      <p:sp>
        <p:nvSpPr>
          <p:cNvPr id="10" name="矩形 9"/>
          <p:cNvSpPr/>
          <p:nvPr/>
        </p:nvSpPr>
        <p:spPr>
          <a:xfrm>
            <a:off x="4086594" y="1952836"/>
            <a:ext cx="3161534" cy="477054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solve(a*x**2+b*x+c, x)</a:t>
            </a:r>
          </a:p>
        </p:txBody>
      </p:sp>
      <p:sp>
        <p:nvSpPr>
          <p:cNvPr id="8" name="矩形 7"/>
          <p:cNvSpPr/>
          <p:nvPr/>
        </p:nvSpPr>
        <p:spPr>
          <a:xfrm>
            <a:off x="4086594" y="2528900"/>
            <a:ext cx="3629586" cy="861774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my_eq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Eq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(a*x**2+b*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x+c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0)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solve(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my_eq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x)</a:t>
            </a:r>
            <a:endParaRPr lang="pt-BR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92" y="3501008"/>
            <a:ext cx="7780952" cy="466667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3539716" y="4240016"/>
            <a:ext cx="6588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(3). </a:t>
            </a:r>
            <a:r>
              <a:rPr lang="zh-CN" altLang="en-US" sz="2400" b="1" dirty="0"/>
              <a:t>求解一元二次方程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solveset</a:t>
            </a:r>
            <a:r>
              <a:rPr lang="en-US" altLang="zh-CN" sz="2400" b="1" dirty="0"/>
              <a:t>(),roots(()</a:t>
            </a:r>
          </a:p>
        </p:txBody>
      </p:sp>
      <p:sp>
        <p:nvSpPr>
          <p:cNvPr id="12" name="矩形 11"/>
          <p:cNvSpPr/>
          <p:nvPr/>
        </p:nvSpPr>
        <p:spPr>
          <a:xfrm>
            <a:off x="4086594" y="4762025"/>
            <a:ext cx="5213762" cy="477054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solveset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Eq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(x**2 - x, 0), x, domain=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S.Reals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pt-BR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86594" y="5400218"/>
            <a:ext cx="3809606" cy="477054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nl-NL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roots(x**3 - 6*x**2 + 9*x, x)</a:t>
            </a:r>
            <a:endParaRPr lang="pt-BR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7705" y="4759371"/>
            <a:ext cx="685714" cy="44761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213" y="5453030"/>
            <a:ext cx="1514286" cy="37142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179533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5.</a:t>
            </a:r>
            <a:r>
              <a:rPr lang="zh-CN" altLang="en-US" sz="2400" b="1" dirty="0"/>
              <a:t>方程</a:t>
            </a:r>
            <a:r>
              <a:rPr lang="en-US" altLang="zh-CN" sz="2400" b="1" dirty="0"/>
              <a:t>. </a:t>
            </a:r>
            <a:r>
              <a:rPr lang="en-US" altLang="zh-CN" sz="2400" b="1" dirty="0" err="1"/>
              <a:t>Eq</a:t>
            </a:r>
            <a:r>
              <a:rPr lang="en-US" altLang="zh-CN" sz="2400" b="1" dirty="0"/>
              <a:t>(), solve()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6588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(2). </a:t>
            </a:r>
            <a:r>
              <a:rPr lang="zh-CN" altLang="en-US" sz="2400" b="1" dirty="0"/>
              <a:t>方程组</a:t>
            </a:r>
            <a:r>
              <a:rPr lang="en-US" altLang="zh-CN" sz="2400" b="1" dirty="0"/>
              <a:t>, solve(),</a:t>
            </a:r>
            <a:r>
              <a:rPr lang="en-US" altLang="zh-CN" sz="2400" b="1" dirty="0" err="1"/>
              <a:t>linsolve</a:t>
            </a:r>
            <a:r>
              <a:rPr lang="en-US" altLang="zh-CN" sz="2400" b="1" dirty="0"/>
              <a:t>(),</a:t>
            </a:r>
            <a:r>
              <a:rPr lang="en-US" altLang="zh-CN" sz="2400" b="1" dirty="0" err="1"/>
              <a:t>nonlinsolve</a:t>
            </a:r>
            <a:r>
              <a:rPr lang="en-US" altLang="zh-CN" sz="2400" b="1" dirty="0"/>
              <a:t>()</a:t>
            </a:r>
          </a:p>
        </p:txBody>
      </p:sp>
      <p:sp>
        <p:nvSpPr>
          <p:cNvPr id="10" name="矩形 9"/>
          <p:cNvSpPr/>
          <p:nvPr/>
        </p:nvSpPr>
        <p:spPr>
          <a:xfrm>
            <a:off x="4086594" y="1952836"/>
            <a:ext cx="3161534" cy="1246495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f1 = x+y-3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f2 = x-y+5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solve([f1, f2], [x, y])</a:t>
            </a:r>
            <a:endParaRPr lang="pt-BR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6594" y="3284984"/>
            <a:ext cx="5393782" cy="477054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linsolve([x + y + z - 1, x + y + 2*z - 3], (x, y, z))</a:t>
            </a:r>
            <a:endParaRPr lang="pt-BR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52" y="2091579"/>
            <a:ext cx="1742857" cy="428571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384" y="3274098"/>
            <a:ext cx="1914286" cy="466667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4102763" y="3886451"/>
            <a:ext cx="5665646" cy="477054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linsolve(Matrix(([1, 1, 1, 1], [1, 1, 2, 3])), (x, y, z))</a:t>
            </a:r>
            <a:endParaRPr lang="pt-BR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420" y="3896838"/>
            <a:ext cx="1914286" cy="466667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4093092" y="4581448"/>
            <a:ext cx="5665646" cy="43928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s-ES" altLang="zh-CN" sz="2000">
                <a:solidFill>
                  <a:schemeClr val="tx1">
                    <a:lumMod val="60000"/>
                    <a:lumOff val="40000"/>
                  </a:schemeClr>
                </a:solidFill>
              </a:rPr>
              <a:t>nonlinsolve([exp(x) - sin(y), 1/y - 3], [x, y])</a:t>
            </a:r>
            <a:endParaRPr lang="pt-BR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t="5640"/>
          <a:stretch/>
        </p:blipFill>
        <p:spPr>
          <a:xfrm>
            <a:off x="6878173" y="5144461"/>
            <a:ext cx="4895238" cy="91663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073936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5.</a:t>
            </a:r>
            <a:r>
              <a:rPr lang="zh-CN" altLang="en-US" sz="2400" b="1" dirty="0"/>
              <a:t>方程</a:t>
            </a:r>
            <a:r>
              <a:rPr lang="en-US" altLang="zh-CN" sz="2400" b="1" dirty="0"/>
              <a:t>. </a:t>
            </a:r>
            <a:r>
              <a:rPr lang="en-US" altLang="zh-CN" sz="2400" b="1" dirty="0" err="1"/>
              <a:t>Eq</a:t>
            </a:r>
            <a:r>
              <a:rPr lang="en-US" altLang="zh-CN" sz="2400" b="1" dirty="0"/>
              <a:t>(), solve()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6588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(4). solve()</a:t>
            </a:r>
            <a:r>
              <a:rPr lang="zh-CN" altLang="en-US" sz="2400" b="1" dirty="0"/>
              <a:t>： 多元方程组</a:t>
            </a:r>
          </a:p>
        </p:txBody>
      </p:sp>
      <p:sp>
        <p:nvSpPr>
          <p:cNvPr id="10" name="矩形 9"/>
          <p:cNvSpPr/>
          <p:nvPr/>
        </p:nvSpPr>
        <p:spPr>
          <a:xfrm>
            <a:off x="4086594" y="1952836"/>
            <a:ext cx="5573802" cy="2015936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def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solve_function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():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return [ x**2+y**2-10,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y**2+z**2-34,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    x**2+z**2-26,]</a:t>
            </a:r>
          </a:p>
          <a:p>
            <a:pPr>
              <a:lnSpc>
                <a:spcPct val="125000"/>
              </a:lnSpc>
            </a:pP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solved_value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solve(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solve_function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(), [x, y, z])</a:t>
            </a:r>
            <a:endParaRPr lang="pt-BR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8408" y="1952836"/>
            <a:ext cx="1577358" cy="2554545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zh-CN" sz="2000" dirty="0">
                <a:latin typeface="Arial Unicode MS" panose="020B0604020202020204" pitchFamily="34" charset="-122"/>
                <a:ea typeface="var(--jp-code-font-family)"/>
              </a:rPr>
              <a:t>[(-1, -3, -5), </a:t>
            </a:r>
            <a:endParaRPr lang="en-US" altLang="zh-CN" sz="2000" dirty="0">
              <a:latin typeface="Arial Unicode MS" panose="020B0604020202020204" pitchFamily="34" charset="-122"/>
              <a:ea typeface="var(--jp-code-font-family)"/>
            </a:endParaRPr>
          </a:p>
          <a:p>
            <a:pPr lvl="0"/>
            <a:r>
              <a:rPr lang="zh-CN" altLang="zh-CN" sz="2000" dirty="0">
                <a:latin typeface="Arial Unicode MS" panose="020B0604020202020204" pitchFamily="34" charset="-122"/>
                <a:ea typeface="var(--jp-code-font-family)"/>
              </a:rPr>
              <a:t>(-1, -3, 5), </a:t>
            </a:r>
            <a:endParaRPr lang="en-US" altLang="zh-CN" sz="2000" dirty="0">
              <a:latin typeface="Arial Unicode MS" panose="020B0604020202020204" pitchFamily="34" charset="-122"/>
              <a:ea typeface="var(--jp-code-font-family)"/>
            </a:endParaRPr>
          </a:p>
          <a:p>
            <a:pPr lvl="0"/>
            <a:r>
              <a:rPr lang="zh-CN" altLang="zh-CN" sz="2000" dirty="0">
                <a:latin typeface="Arial Unicode MS" panose="020B0604020202020204" pitchFamily="34" charset="-122"/>
                <a:ea typeface="var(--jp-code-font-family)"/>
              </a:rPr>
              <a:t>(-1, 3, -5), </a:t>
            </a:r>
            <a:endParaRPr lang="en-US" altLang="zh-CN" sz="2000" dirty="0">
              <a:latin typeface="Arial Unicode MS" panose="020B0604020202020204" pitchFamily="34" charset="-122"/>
              <a:ea typeface="var(--jp-code-font-family)"/>
            </a:endParaRPr>
          </a:p>
          <a:p>
            <a:pPr lvl="0"/>
            <a:r>
              <a:rPr lang="zh-CN" altLang="zh-CN" sz="2000" dirty="0">
                <a:latin typeface="Arial Unicode MS" panose="020B0604020202020204" pitchFamily="34" charset="-122"/>
                <a:ea typeface="var(--jp-code-font-family)"/>
              </a:rPr>
              <a:t>(-1, 3, 5), </a:t>
            </a:r>
            <a:endParaRPr lang="en-US" altLang="zh-CN" sz="2000" dirty="0">
              <a:latin typeface="Arial Unicode MS" panose="020B0604020202020204" pitchFamily="34" charset="-122"/>
              <a:ea typeface="var(--jp-code-font-family)"/>
            </a:endParaRPr>
          </a:p>
          <a:p>
            <a:pPr lvl="0"/>
            <a:r>
              <a:rPr lang="zh-CN" altLang="zh-CN" sz="2000" dirty="0">
                <a:latin typeface="Arial Unicode MS" panose="020B0604020202020204" pitchFamily="34" charset="-122"/>
                <a:ea typeface="var(--jp-code-font-family)"/>
              </a:rPr>
              <a:t>(1, -3, -5),</a:t>
            </a:r>
            <a:endParaRPr lang="en-US" altLang="zh-CN" sz="2000" dirty="0">
              <a:latin typeface="Arial Unicode MS" panose="020B0604020202020204" pitchFamily="34" charset="-122"/>
              <a:ea typeface="var(--jp-code-font-family)"/>
            </a:endParaRPr>
          </a:p>
          <a:p>
            <a:pPr lvl="0"/>
            <a:r>
              <a:rPr lang="zh-CN" altLang="zh-CN" sz="2000" dirty="0">
                <a:latin typeface="Arial Unicode MS" panose="020B0604020202020204" pitchFamily="34" charset="-122"/>
                <a:ea typeface="var(--jp-code-font-family)"/>
              </a:rPr>
              <a:t>(1, -3, 5), </a:t>
            </a:r>
            <a:endParaRPr lang="en-US" altLang="zh-CN" sz="2000" dirty="0">
              <a:latin typeface="Arial Unicode MS" panose="020B0604020202020204" pitchFamily="34" charset="-122"/>
              <a:ea typeface="var(--jp-code-font-family)"/>
            </a:endParaRPr>
          </a:p>
          <a:p>
            <a:pPr lvl="0"/>
            <a:r>
              <a:rPr lang="zh-CN" altLang="zh-CN" sz="2000" dirty="0">
                <a:latin typeface="Arial Unicode MS" panose="020B0604020202020204" pitchFamily="34" charset="-122"/>
                <a:ea typeface="var(--jp-code-font-family)"/>
              </a:rPr>
              <a:t>(1, 3, -5), </a:t>
            </a:r>
            <a:endParaRPr lang="en-US" altLang="zh-CN" sz="2000" dirty="0">
              <a:latin typeface="Arial Unicode MS" panose="020B0604020202020204" pitchFamily="34" charset="-122"/>
              <a:ea typeface="var(--jp-code-font-family)"/>
            </a:endParaRPr>
          </a:p>
          <a:p>
            <a:pPr lvl="0"/>
            <a:r>
              <a:rPr lang="zh-CN" altLang="zh-CN" sz="2000" dirty="0">
                <a:latin typeface="Arial Unicode MS" panose="020B0604020202020204" pitchFamily="34" charset="-122"/>
                <a:ea typeface="var(--jp-code-font-family)"/>
              </a:rPr>
              <a:t>(1, 3, 5)]</a:t>
            </a:r>
            <a:r>
              <a:rPr lang="zh-CN" altLang="zh-CN" sz="1600" dirty="0"/>
              <a:t> </a:t>
            </a:r>
            <a:endParaRPr lang="zh-CN" altLang="zh-CN" sz="4400" dirty="0"/>
          </a:p>
        </p:txBody>
      </p:sp>
    </p:spTree>
    <p:extLst>
      <p:ext uri="{BB962C8B-B14F-4D97-AF65-F5344CB8AC3E}">
        <p14:creationId xmlns:p14="http://schemas.microsoft.com/office/powerpoint/2010/main" val="860852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5.</a:t>
            </a:r>
            <a:r>
              <a:rPr lang="zh-CN" altLang="en-US" sz="2400" b="1" dirty="0"/>
              <a:t>方程</a:t>
            </a:r>
            <a:r>
              <a:rPr lang="en-US" altLang="zh-CN" sz="2400" b="1" dirty="0"/>
              <a:t>. </a:t>
            </a:r>
            <a:r>
              <a:rPr lang="en-US" altLang="zh-CN" sz="2400" b="1" dirty="0" err="1"/>
              <a:t>Eq</a:t>
            </a:r>
            <a:r>
              <a:rPr lang="en-US" altLang="zh-CN" sz="2400" b="1" dirty="0"/>
              <a:t>(), solve()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6588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(5). </a:t>
            </a:r>
            <a:r>
              <a:rPr lang="en-US" altLang="zh-CN" sz="2400" b="1" dirty="0" err="1"/>
              <a:t>dsolve</a:t>
            </a:r>
            <a:r>
              <a:rPr lang="en-US" altLang="zh-CN" sz="2400" b="1" dirty="0"/>
              <a:t>()</a:t>
            </a:r>
            <a:r>
              <a:rPr lang="zh-CN" altLang="en-US" sz="2400" b="1" dirty="0"/>
              <a:t>： 微分方程求解</a:t>
            </a:r>
          </a:p>
        </p:txBody>
      </p:sp>
      <p:sp>
        <p:nvSpPr>
          <p:cNvPr id="10" name="矩形 9"/>
          <p:cNvSpPr/>
          <p:nvPr/>
        </p:nvSpPr>
        <p:spPr>
          <a:xfrm>
            <a:off x="4086594" y="1952836"/>
            <a:ext cx="4709706" cy="477054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dsolve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(Derivative(f(x), x) + f(x), f(x))</a:t>
            </a:r>
            <a:endParaRPr lang="pt-BR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1962791"/>
            <a:ext cx="1619048" cy="45714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4098555" y="2612947"/>
            <a:ext cx="4709706" cy="43928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dsolve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(f(x).diff(x) + f(x)**2 + f(x), f(x))</a:t>
            </a:r>
            <a:endParaRPr lang="pt-BR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265" y="2493904"/>
            <a:ext cx="2095238" cy="752381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4098554" y="3333402"/>
            <a:ext cx="5921881" cy="861774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diffeq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Eq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(f(x).diff(x, 2) - 2*f(x).diff(x) + f(x), sin(x))</a:t>
            </a:r>
          </a:p>
          <a:p>
            <a:pPr>
              <a:lnSpc>
                <a:spcPct val="125000"/>
              </a:lnSpc>
            </a:pPr>
            <a:r>
              <a:rPr lang="pt-B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dsolve(diffeq, f(x))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5138" y="4265635"/>
            <a:ext cx="4095238" cy="136190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17857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6. </a:t>
            </a:r>
            <a:r>
              <a:rPr lang="zh-CN" altLang="en-US" sz="2400" b="1" dirty="0"/>
              <a:t>三角函数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6588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(1). </a:t>
            </a:r>
            <a:r>
              <a:rPr lang="zh-CN" altLang="en-US" sz="2400" b="1" dirty="0"/>
              <a:t>三角函数化简</a:t>
            </a:r>
          </a:p>
        </p:txBody>
      </p:sp>
      <p:sp>
        <p:nvSpPr>
          <p:cNvPr id="10" name="矩形 9"/>
          <p:cNvSpPr/>
          <p:nvPr/>
        </p:nvSpPr>
        <p:spPr>
          <a:xfrm>
            <a:off x="4086594" y="1952836"/>
            <a:ext cx="6172213" cy="861774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trigsimp(sin(x)**4 - 2*cos(x)**2*sin(x)**2 + cos(x)**4)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trigsimp(cosh(x)**2 + sinh(x)**2)</a:t>
            </a:r>
            <a:endParaRPr lang="pt-BR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938" y="1952086"/>
            <a:ext cx="1685714" cy="111428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4086594" y="3425836"/>
            <a:ext cx="3593582" cy="1246495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sv-SE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expand_trig(sin(x + y))</a:t>
            </a:r>
          </a:p>
          <a:p>
            <a:pPr>
              <a:lnSpc>
                <a:spcPct val="125000"/>
              </a:lnSpc>
            </a:pPr>
            <a:r>
              <a:rPr lang="sv-SE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expand_trig(tan(2*x))</a:t>
            </a:r>
          </a:p>
          <a:p>
            <a:pPr>
              <a:lnSpc>
                <a:spcPct val="125000"/>
              </a:lnSpc>
            </a:pPr>
            <a:r>
              <a:rPr lang="sv-SE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expand(sin(x+y), trig=True)</a:t>
            </a:r>
            <a:endParaRPr lang="pt-BR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566" y="3427425"/>
            <a:ext cx="3447619" cy="171428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3539716" y="5091571"/>
            <a:ext cx="6588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/>
              <a:t>(3).</a:t>
            </a:r>
            <a:r>
              <a:rPr lang="zh-CN" altLang="en-US" sz="2400" b="1"/>
              <a:t>变换形式</a:t>
            </a:r>
          </a:p>
        </p:txBody>
      </p:sp>
      <p:sp>
        <p:nvSpPr>
          <p:cNvPr id="13" name="矩形 12"/>
          <p:cNvSpPr/>
          <p:nvPr/>
        </p:nvSpPr>
        <p:spPr>
          <a:xfrm>
            <a:off x="3539716" y="2917611"/>
            <a:ext cx="6588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(2). </a:t>
            </a:r>
            <a:r>
              <a:rPr lang="zh-CN" altLang="en-US" sz="2400" b="1" dirty="0"/>
              <a:t>三角函数展开</a:t>
            </a:r>
          </a:p>
        </p:txBody>
      </p:sp>
      <p:sp>
        <p:nvSpPr>
          <p:cNvPr id="14" name="矩形 13"/>
          <p:cNvSpPr/>
          <p:nvPr/>
        </p:nvSpPr>
        <p:spPr>
          <a:xfrm>
            <a:off x="4086594" y="5618005"/>
            <a:ext cx="3593582" cy="43928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sv-SE" altLang="zh-CN" sz="2000">
                <a:solidFill>
                  <a:schemeClr val="tx1">
                    <a:lumMod val="60000"/>
                    <a:lumOff val="40000"/>
                  </a:schemeClr>
                </a:solidFill>
              </a:rPr>
              <a:t>tan(x).rewrite(sin)</a:t>
            </a:r>
            <a:endParaRPr lang="pt-BR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541" y="5456695"/>
            <a:ext cx="1171429" cy="76190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36015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7.</a:t>
            </a:r>
            <a:r>
              <a:rPr lang="zh-CN" altLang="en-US" sz="2400" b="1" dirty="0"/>
              <a:t>矩阵操作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6588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(1). </a:t>
            </a:r>
            <a:r>
              <a:rPr lang="zh-CN" altLang="en-US" sz="2400" b="1" dirty="0"/>
              <a:t>矩阵的创建</a:t>
            </a:r>
          </a:p>
        </p:txBody>
      </p:sp>
      <p:sp>
        <p:nvSpPr>
          <p:cNvPr id="10" name="矩形 9"/>
          <p:cNvSpPr/>
          <p:nvPr/>
        </p:nvSpPr>
        <p:spPr>
          <a:xfrm>
            <a:off x="4086594" y="1976655"/>
            <a:ext cx="2729486" cy="1631216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eye(3)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zeros(2, 3)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ones(3, 2)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diag(1, 2, 3, 4)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1969278"/>
            <a:ext cx="1923810" cy="440952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4086594" y="3680026"/>
            <a:ext cx="7229986" cy="861774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Matrix([[3, -2,  4, -2], [5,  3, -3, -2], [5, -2,  2, -2], [5, -2, -3,  3]])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diag(-1, ones(2, 2), Matrix([5, 7, 5]))</a:t>
            </a:r>
            <a:endParaRPr lang="pt-BR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/>
          <a:srcRect b="58743"/>
          <a:stretch/>
        </p:blipFill>
        <p:spPr>
          <a:xfrm>
            <a:off x="9372364" y="1999395"/>
            <a:ext cx="2295238" cy="146561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/>
          <a:srcRect t="40569" r="18866"/>
          <a:stretch/>
        </p:blipFill>
        <p:spPr>
          <a:xfrm>
            <a:off x="9490370" y="4613955"/>
            <a:ext cx="1862214" cy="211121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76064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7.</a:t>
            </a:r>
            <a:r>
              <a:rPr lang="zh-CN" altLang="en-US" sz="2400" b="1" dirty="0"/>
              <a:t>矩阵操作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6588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(2). </a:t>
            </a:r>
            <a:r>
              <a:rPr lang="zh-CN" altLang="en-US" sz="2400" b="1" dirty="0"/>
              <a:t>矩阵计算</a:t>
            </a:r>
          </a:p>
        </p:txBody>
      </p:sp>
      <p:sp>
        <p:nvSpPr>
          <p:cNvPr id="10" name="矩形 9"/>
          <p:cNvSpPr/>
          <p:nvPr/>
        </p:nvSpPr>
        <p:spPr>
          <a:xfrm>
            <a:off x="2171564" y="1952836"/>
            <a:ext cx="7590026" cy="4708981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 = Matrix([[3, -2,  4, -2], [5,  3, -3, -2], [5, -2,  2, -2], [5, -2, -3,  3]])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M.row(0)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M.col(-1)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M.col_del(0)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M.row_del(1)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 = M.row_insert(1, Matrix([[0, 4, 55]]))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 = M.col_insert(0, Matrix([1, -2, 55, 34]))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</a:t>
            </a:r>
            <a:endParaRPr lang="pt-BR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566" y="2500193"/>
            <a:ext cx="2180952" cy="130476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101" y="2513708"/>
            <a:ext cx="1942857" cy="36190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2541" y="2523233"/>
            <a:ext cx="638095" cy="140952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/>
          <a:srcRect l="4714" r="2666"/>
          <a:stretch/>
        </p:blipFill>
        <p:spPr>
          <a:xfrm>
            <a:off x="6996100" y="3846156"/>
            <a:ext cx="1764196" cy="141904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385" y="3846156"/>
            <a:ext cx="1847619" cy="1152381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2918" y="5302216"/>
            <a:ext cx="1761905" cy="133333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3909" y="5170522"/>
            <a:ext cx="2466667" cy="147619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137070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7.</a:t>
            </a:r>
            <a:r>
              <a:rPr lang="zh-CN" altLang="en-US" sz="2400" b="1" dirty="0"/>
              <a:t>矩阵操作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6588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(3). </a:t>
            </a:r>
            <a:r>
              <a:rPr lang="zh-CN" altLang="en-US" sz="2400" b="1" dirty="0"/>
              <a:t>矩阵与矩阵的幂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对角阵</a:t>
            </a:r>
          </a:p>
        </p:txBody>
      </p:sp>
      <p:sp>
        <p:nvSpPr>
          <p:cNvPr id="10" name="矩形 9"/>
          <p:cNvSpPr/>
          <p:nvPr/>
        </p:nvSpPr>
        <p:spPr>
          <a:xfrm>
            <a:off x="4187788" y="1952836"/>
            <a:ext cx="2837498" cy="1246495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 = Matrix([[1,x], [y,1]])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A**2</a:t>
            </a:r>
            <a:endParaRPr lang="pt-BR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108" y="1623446"/>
            <a:ext cx="2000000" cy="159047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7" name="矩形 16"/>
          <p:cNvSpPr/>
          <p:nvPr/>
        </p:nvSpPr>
        <p:spPr>
          <a:xfrm>
            <a:off x="4187788" y="3280044"/>
            <a:ext cx="7596844" cy="2785378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 = Matrix([[3, -2,  4, -2], [5,  3, -3, -2], [5, -2,  2, -2], [5, -2, -3,  3]])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P, D = M.diagonalize() 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  #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对角化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   ## 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特征向量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## 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特征值的对角阵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P*D*P**-1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P*D*P**-1 == M</a:t>
            </a:r>
            <a:endParaRPr lang="pt-BR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286" y="3789040"/>
            <a:ext cx="1752381" cy="138095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8308" y="3778154"/>
            <a:ext cx="1790476" cy="140952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430" y="5589240"/>
            <a:ext cx="638095" cy="38095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692770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7.</a:t>
            </a:r>
            <a:r>
              <a:rPr lang="zh-CN" altLang="en-US" sz="2400" b="1" dirty="0"/>
              <a:t>矩阵操作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6588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(4). </a:t>
            </a:r>
            <a:r>
              <a:rPr lang="zh-CN" altLang="en-US" sz="2400" b="1" dirty="0"/>
              <a:t>矩阵的行列式</a:t>
            </a:r>
          </a:p>
        </p:txBody>
      </p:sp>
      <p:sp>
        <p:nvSpPr>
          <p:cNvPr id="10" name="矩形 9"/>
          <p:cNvSpPr/>
          <p:nvPr/>
        </p:nvSpPr>
        <p:spPr>
          <a:xfrm>
            <a:off x="4187788" y="1952836"/>
            <a:ext cx="7560840" cy="1246495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 = Matrix([[3, -2,  4, -2], [5,  3, -3, -2], [5, -2,  2, -2], [5, -2, -3,  3]])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Mshape(M)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M.det()</a:t>
            </a:r>
            <a:endParaRPr lang="pt-BR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39716" y="3305334"/>
            <a:ext cx="6588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(5). </a:t>
            </a:r>
            <a:r>
              <a:rPr lang="zh-CN" altLang="en-US" sz="2400" b="1" dirty="0"/>
              <a:t>矩阵的逆。转置</a:t>
            </a:r>
          </a:p>
        </p:txBody>
      </p:sp>
      <p:sp>
        <p:nvSpPr>
          <p:cNvPr id="12" name="矩形 11"/>
          <p:cNvSpPr/>
          <p:nvPr/>
        </p:nvSpPr>
        <p:spPr>
          <a:xfrm>
            <a:off x="4187788" y="3766999"/>
            <a:ext cx="3528392" cy="861774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M**-1</a:t>
            </a:r>
          </a:p>
          <a:p>
            <a:pPr>
              <a:lnSpc>
                <a:spcPct val="125000"/>
              </a:lnSpc>
            </a:pPr>
            <a:r>
              <a:rPr lang="fr-FR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Matrix([[1, 2, 3], [4, 5, 6]]).T</a:t>
            </a:r>
            <a:endParaRPr lang="pt-BR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39716" y="4723072"/>
            <a:ext cx="6588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(6). </a:t>
            </a:r>
            <a:r>
              <a:rPr lang="zh-CN" altLang="en-US" sz="2400" b="1" dirty="0"/>
              <a:t>矩阵的特征值和特征多项式、特征向量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996" y="2411817"/>
            <a:ext cx="895238" cy="77142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292" y="3496763"/>
            <a:ext cx="942857" cy="1142857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4" name="矩形 13"/>
          <p:cNvSpPr/>
          <p:nvPr/>
        </p:nvSpPr>
        <p:spPr>
          <a:xfrm>
            <a:off x="4169878" y="5193071"/>
            <a:ext cx="4878449" cy="1631216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 = np.array([[1, 3, 5], [2, 5, 1], [2, 3, 8]])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l, v = linalg.eig(A)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print(l)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print(v)</a:t>
            </a:r>
            <a:endParaRPr lang="pt-BR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190" y="5584846"/>
            <a:ext cx="5542857" cy="121904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760932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 dirty="0"/>
              <a:t>§7.4 </a:t>
            </a:r>
            <a:r>
              <a:rPr lang="zh-CN" altLang="en-US" sz="2800" b="1" dirty="0"/>
              <a:t>基本操作</a:t>
            </a:r>
            <a:r>
              <a:rPr lang="en-US" altLang="zh-CN" sz="2800" b="1" dirty="0"/>
              <a:t>(Elementary)</a:t>
            </a:r>
          </a:p>
        </p:txBody>
      </p:sp>
      <p:sp>
        <p:nvSpPr>
          <p:cNvPr id="6" name="矩形 5"/>
          <p:cNvSpPr/>
          <p:nvPr/>
        </p:nvSpPr>
        <p:spPr>
          <a:xfrm>
            <a:off x="3243982" y="869955"/>
            <a:ext cx="317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7.</a:t>
            </a:r>
            <a:r>
              <a:rPr lang="zh-CN" altLang="en-US" sz="2400" b="1" dirty="0"/>
              <a:t>矩阵操作</a:t>
            </a:r>
          </a:p>
        </p:txBody>
      </p:sp>
      <p:sp>
        <p:nvSpPr>
          <p:cNvPr id="5" name="矩形 4"/>
          <p:cNvSpPr/>
          <p:nvPr/>
        </p:nvSpPr>
        <p:spPr>
          <a:xfrm>
            <a:off x="3539716" y="1430827"/>
            <a:ext cx="6588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(6). </a:t>
            </a:r>
            <a:r>
              <a:rPr lang="zh-CN" altLang="en-US" sz="2400" b="1" dirty="0"/>
              <a:t>矩阵的特征值和特征多项式、特征向量</a:t>
            </a:r>
          </a:p>
        </p:txBody>
      </p:sp>
      <p:sp>
        <p:nvSpPr>
          <p:cNvPr id="10" name="矩形 9"/>
          <p:cNvSpPr/>
          <p:nvPr/>
        </p:nvSpPr>
        <p:spPr>
          <a:xfrm>
            <a:off x="4086594" y="1952836"/>
            <a:ext cx="7914062" cy="1246495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 = Matrix([[3, -2,  4, -2], [5,  3, -3, -2], [5, -2,  2, -2], [5, -2, -3,  3]])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M.eigenvals() # {3: 1, -2: 1, 5: 2} 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特征值分别为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:3, -2, 5,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个数为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1,1,2</a:t>
            </a:r>
          </a:p>
          <a:p>
            <a:pPr>
              <a:lnSpc>
                <a:spcPct val="125000"/>
              </a:lnSpc>
            </a:pPr>
            <a:r>
              <a:rPr lang="es-E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M.eigenvects()</a:t>
            </a:r>
            <a:endParaRPr lang="pt-BR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08" y="3284984"/>
            <a:ext cx="2285714" cy="37142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2852936"/>
            <a:ext cx="1638095" cy="378095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240" y="2852936"/>
            <a:ext cx="1561905" cy="319047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6606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7" name="AutoShape 11"/>
          <p:cNvSpPr>
            <a:spLocks noChangeArrowheads="1"/>
          </p:cNvSpPr>
          <p:nvPr/>
        </p:nvSpPr>
        <p:spPr bwMode="gray">
          <a:xfrm>
            <a:off x="3795718" y="188640"/>
            <a:ext cx="4537075" cy="508000"/>
          </a:xfrm>
          <a:prstGeom prst="roundRect">
            <a:avLst>
              <a:gd name="adj" fmla="val 24000"/>
            </a:avLst>
          </a:prstGeom>
          <a:solidFill>
            <a:srgbClr val="CCFF66"/>
          </a:solidFill>
          <a:ln w="38100" algn="ctr">
            <a:solidFill>
              <a:srgbClr val="66FF66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990033"/>
                </a:solidFill>
                <a:latin typeface="华文行楷" pitchFamily="2" charset="-122"/>
                <a:ea typeface="华文行楷" pitchFamily="2" charset="-122"/>
              </a:rPr>
              <a:t>前 课 内 容</a:t>
            </a:r>
            <a:endParaRPr lang="zh-CN" altLang="en-US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4511825" y="3140968"/>
            <a:ext cx="3104852" cy="508000"/>
          </a:xfrm>
          <a:prstGeom prst="roundRect">
            <a:avLst>
              <a:gd name="adj" fmla="val 24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990033"/>
                </a:solidFill>
                <a:latin typeface="华文行楷" pitchFamily="2" charset="-122"/>
                <a:ea typeface="华文行楷" pitchFamily="2" charset="-122"/>
              </a:rPr>
              <a:t>本课内容</a:t>
            </a:r>
            <a:endParaRPr lang="zh-CN" altLang="en-US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07768" y="4005069"/>
            <a:ext cx="5760640" cy="56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 kern="0" dirty="0">
                <a:latin typeface="Comic Sans MS" panose="030F0702030302020204" pitchFamily="66" charset="0"/>
              </a:rPr>
              <a:t>第三方库：</a:t>
            </a:r>
            <a:r>
              <a:rPr lang="en-US" altLang="zh-CN" kern="0" dirty="0" err="1">
                <a:latin typeface="Comic Sans MS" panose="030F0702030302020204" pitchFamily="66" charset="0"/>
              </a:rPr>
              <a:t>sympy</a:t>
            </a:r>
            <a:r>
              <a:rPr lang="zh-CN" altLang="en-US" kern="0" dirty="0">
                <a:latin typeface="Comic Sans MS" panose="030F0702030302020204" pitchFamily="66" charset="0"/>
              </a:rPr>
              <a:t>库的使用。</a:t>
            </a:r>
            <a:endParaRPr lang="en-US" altLang="zh-CN" kern="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kern="0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kern="0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007768" y="1016737"/>
            <a:ext cx="5292588" cy="56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 kern="0" dirty="0">
                <a:latin typeface="Comic Sans MS" panose="030F0702030302020204" pitchFamily="66" charset="0"/>
              </a:rPr>
              <a:t>第三方库：</a:t>
            </a:r>
            <a:r>
              <a:rPr lang="en-US" altLang="zh-CN" kern="0" dirty="0" err="1">
                <a:latin typeface="Comic Sans MS" panose="030F0702030302020204" pitchFamily="66" charset="0"/>
              </a:rPr>
              <a:t>numpy</a:t>
            </a:r>
            <a:r>
              <a:rPr lang="zh-CN" altLang="en-US" kern="0" dirty="0">
                <a:latin typeface="Comic Sans MS" panose="030F0702030302020204" pitchFamily="66" charset="0"/>
              </a:rPr>
              <a:t>、</a:t>
            </a:r>
            <a:r>
              <a:rPr lang="en-US" altLang="zh-CN" kern="0" dirty="0" err="1">
                <a:latin typeface="Comic Sans MS" panose="030F0702030302020204" pitchFamily="66" charset="0"/>
              </a:rPr>
              <a:t>Scipy</a:t>
            </a:r>
            <a:r>
              <a:rPr lang="zh-CN" altLang="en-US" kern="0" dirty="0">
                <a:latin typeface="Comic Sans MS" panose="030F0702030302020204" pitchFamily="66" charset="0"/>
              </a:rPr>
              <a:t>库的使用。</a:t>
            </a:r>
            <a:endParaRPr lang="en-US" altLang="zh-CN" kern="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kern="0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kern="0" dirty="0"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43814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5840" y="3284989"/>
            <a:ext cx="5292588" cy="56598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 dirty="0">
                <a:latin typeface="Comic Sans MS" panose="030F0702030302020204" pitchFamily="66" charset="0"/>
              </a:rPr>
              <a:t>第三方库：</a:t>
            </a:r>
            <a:r>
              <a:rPr lang="en-US" altLang="zh-CN" dirty="0" err="1">
                <a:latin typeface="Comic Sans MS" panose="030F0702030302020204" pitchFamily="66" charset="0"/>
              </a:rPr>
              <a:t>numpy</a:t>
            </a:r>
            <a:r>
              <a:rPr lang="zh-CN" altLang="en-US" dirty="0">
                <a:latin typeface="Comic Sans MS" panose="030F0702030302020204" pitchFamily="66" charset="0"/>
              </a:rPr>
              <a:t>、</a:t>
            </a:r>
            <a:r>
              <a:rPr lang="en-US" altLang="zh-CN" dirty="0" err="1">
                <a:latin typeface="Comic Sans MS" panose="030F0702030302020204" pitchFamily="66" charset="0"/>
              </a:rPr>
              <a:t>matplotlib</a:t>
            </a:r>
            <a:r>
              <a:rPr lang="zh-CN" altLang="en-US" dirty="0">
                <a:latin typeface="Comic Sans MS" panose="030F0702030302020204" pitchFamily="66" charset="0"/>
              </a:rPr>
              <a:t>库的使用。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gray">
          <a:xfrm>
            <a:off x="4511824" y="188640"/>
            <a:ext cx="3861644" cy="508000"/>
          </a:xfrm>
          <a:prstGeom prst="roundRect">
            <a:avLst>
              <a:gd name="adj" fmla="val 20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本课小结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19836" y="980733"/>
            <a:ext cx="4896544" cy="61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4000"/>
              </a:lnSpc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．了解文件与异常。</a:t>
            </a:r>
            <a:endParaRPr lang="en-US" altLang="zh-CN" kern="0" dirty="0">
              <a:latin typeface="Comic Sans MS" panose="030F0702030302020204" pitchFamily="66" charset="0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4610620" y="2456892"/>
            <a:ext cx="3861644" cy="508000"/>
          </a:xfrm>
          <a:prstGeom prst="roundRect">
            <a:avLst>
              <a:gd name="adj" fmla="val 20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下课内容</a:t>
            </a:r>
          </a:p>
        </p:txBody>
      </p:sp>
    </p:spTree>
    <p:extLst>
      <p:ext uri="{BB962C8B-B14F-4D97-AF65-F5344CB8AC3E}">
        <p14:creationId xmlns:p14="http://schemas.microsoft.com/office/powerpoint/2010/main" val="504283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7775" y="2625730"/>
            <a:ext cx="7488238" cy="21050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9600">
                <a:latin typeface="Comic Sans MS" panose="030F0702030302020204" pitchFamily="66" charset="0"/>
              </a:rPr>
              <a:t> </a:t>
            </a:r>
            <a:r>
              <a:rPr lang="en-US" altLang="zh-CN" sz="9600">
                <a:latin typeface="Comic Sans MS" panose="030F0702030302020204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3370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99756" y="1232756"/>
            <a:ext cx="7092788" cy="363640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§7.1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§7.2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的常数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符号说明语句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§7.4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基本操作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(Elementary)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3261903" y="193862"/>
            <a:ext cx="6784318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7</a:t>
            </a:r>
            <a:r>
              <a:rPr lang="zh-CN" altLang="en-US" sz="2800" dirty="0"/>
              <a:t>课 符号计算：</a:t>
            </a:r>
            <a:r>
              <a:rPr lang="en-US" altLang="zh-CN" sz="2800" dirty="0" err="1"/>
              <a:t>Sympy</a:t>
            </a:r>
            <a:r>
              <a:rPr lang="zh-CN" altLang="en-US" sz="2800" dirty="0"/>
              <a:t>库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32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3673" y="1069534"/>
            <a:ext cx="7884875" cy="2719507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18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/>
              <a:t>sympy</a:t>
            </a:r>
            <a:r>
              <a:rPr lang="zh-CN" altLang="en-US" dirty="0"/>
              <a:t>是一个</a:t>
            </a:r>
            <a:r>
              <a:rPr lang="en-US" altLang="zh-CN" dirty="0"/>
              <a:t>Python</a:t>
            </a:r>
            <a:r>
              <a:rPr lang="zh-CN" altLang="en-US" dirty="0"/>
              <a:t>的科学计算库，用一套强大的符号计算体系完成诸如多项式求值、求极限、解方程、求积分、微分方程、级数展开、矩阵运算等等计算问题。</a:t>
            </a:r>
            <a:br>
              <a:rPr lang="zh-CN" altLang="en-US" dirty="0"/>
            </a:br>
            <a:r>
              <a:rPr lang="en-US" altLang="zh-CN" dirty="0"/>
              <a:t>    </a:t>
            </a:r>
            <a:r>
              <a:rPr lang="zh-CN" altLang="en-US" dirty="0"/>
              <a:t>符号计算中数学对象是精确表示的，未计算的数学表达式以符号形式展现的。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gray">
          <a:xfrm>
            <a:off x="3826594" y="193862"/>
            <a:ext cx="5653782" cy="508000"/>
          </a:xfrm>
          <a:prstGeom prst="roundRect">
            <a:avLst>
              <a:gd name="adj" fmla="val 15000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120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§7.1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SymPy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43334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3206778" y="1000249"/>
            <a:ext cx="2376262" cy="517065"/>
          </a:xfrm>
          <a:prstGeom prst="rect">
            <a:avLst/>
          </a:prstGeom>
          <a:solidFill>
            <a:srgbClr val="CCFF66"/>
          </a:solidFill>
          <a:ln>
            <a:solidFill>
              <a:srgbClr val="0000FF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SymPy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包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3"/>
          <p:cNvSpPr txBox="1">
            <a:spLocks noChangeArrowheads="1"/>
          </p:cNvSpPr>
          <p:nvPr/>
        </p:nvSpPr>
        <p:spPr bwMode="auto">
          <a:xfrm>
            <a:off x="3685046" y="1615945"/>
            <a:ext cx="7107784" cy="2086725"/>
          </a:xfrm>
          <a:prstGeom prst="rect">
            <a:avLst/>
          </a:prstGeom>
          <a:solidFill>
            <a:srgbClr val="CCFFCC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    ①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pip install </a:t>
            </a:r>
            <a:r>
              <a:rPr lang="en-US" altLang="zh-CN" sz="2400" dirty="0" err="1">
                <a:solidFill>
                  <a:srgbClr val="FF0000"/>
                </a:solidFill>
                <a:ea typeface="黑体" pitchFamily="2" charset="-122"/>
              </a:rPr>
              <a:t>sympy</a:t>
            </a:r>
            <a:endParaRPr lang="en-US" altLang="zh-CN" sz="2400" dirty="0">
              <a:solidFill>
                <a:srgbClr val="FF0000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135000"/>
              </a:lnSpc>
              <a:buNone/>
            </a:pPr>
            <a:endParaRPr lang="en-US" altLang="en-US" sz="2400" kern="0" dirty="0">
              <a:solidFill>
                <a:srgbClr val="0000FF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135000"/>
              </a:lnSpc>
              <a:buNone/>
            </a:pPr>
            <a:endParaRPr lang="en-US" altLang="en-US" sz="2400" kern="0" dirty="0">
              <a:solidFill>
                <a:srgbClr val="0000FF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135000"/>
              </a:lnSpc>
              <a:buNone/>
            </a:pPr>
            <a:endParaRPr lang="en-US" altLang="en-US" sz="2400" kern="0" dirty="0">
              <a:solidFill>
                <a:srgbClr val="0000FF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20" name="文本框 3"/>
          <p:cNvSpPr txBox="1">
            <a:spLocks noChangeArrowheads="1"/>
          </p:cNvSpPr>
          <p:nvPr/>
        </p:nvSpPr>
        <p:spPr bwMode="auto">
          <a:xfrm>
            <a:off x="3690476" y="2190179"/>
            <a:ext cx="7046567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②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pip install </a:t>
            </a:r>
            <a:r>
              <a:rPr lang="en-US" altLang="zh-CN" sz="2400" dirty="0">
                <a:solidFill>
                  <a:srgbClr val="FF0000"/>
                </a:solidFill>
                <a:ea typeface="黑体" pitchFamily="2" charset="-122"/>
              </a:rPr>
              <a:t>sympy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-1.20.3+mkl-cp39-cp39-win_ amd64.whl</a:t>
            </a:r>
            <a:endParaRPr lang="en-US" altLang="en-US" sz="2400" kern="0" dirty="0">
              <a:solidFill>
                <a:srgbClr val="FF0000"/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文本框 3"/>
          <p:cNvSpPr txBox="1">
            <a:spLocks noChangeArrowheads="1"/>
          </p:cNvSpPr>
          <p:nvPr/>
        </p:nvSpPr>
        <p:spPr bwMode="auto">
          <a:xfrm>
            <a:off x="3746836" y="3128113"/>
            <a:ext cx="7046567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latin typeface="+mj-lt"/>
              </a:rPr>
              <a:t>③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python.exe setup.py install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2" name="文本框 3"/>
          <p:cNvSpPr txBox="1">
            <a:spLocks noChangeArrowheads="1"/>
          </p:cNvSpPr>
          <p:nvPr/>
        </p:nvSpPr>
        <p:spPr bwMode="auto">
          <a:xfrm>
            <a:off x="3693952" y="4352249"/>
            <a:ext cx="7099451" cy="59093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    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4037002" y="4413211"/>
            <a:ext cx="6755828" cy="3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sv-SE" altLang="zh-CN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pip install --upgrade sympy -i https://pypi.tuna.tsinghua.edu.cn/simple/</a:t>
            </a:r>
            <a:endParaRPr lang="en-US" altLang="zh-CN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文本框 3"/>
          <p:cNvSpPr txBox="1">
            <a:spLocks noChangeArrowheads="1"/>
          </p:cNvSpPr>
          <p:nvPr/>
        </p:nvSpPr>
        <p:spPr bwMode="auto">
          <a:xfrm>
            <a:off x="3206778" y="3746671"/>
            <a:ext cx="2376262" cy="517065"/>
          </a:xfrm>
          <a:prstGeom prst="rect">
            <a:avLst/>
          </a:prstGeom>
          <a:solidFill>
            <a:srgbClr val="CCFF66"/>
          </a:solidFill>
          <a:ln>
            <a:solidFill>
              <a:srgbClr val="0000FF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第三方包的升级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3206778" y="5036325"/>
            <a:ext cx="2376262" cy="517065"/>
          </a:xfrm>
          <a:prstGeom prst="rect">
            <a:avLst/>
          </a:prstGeom>
          <a:solidFill>
            <a:srgbClr val="CCFF66"/>
          </a:solidFill>
          <a:ln>
            <a:solidFill>
              <a:srgbClr val="0000FF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卸载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第三方包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3"/>
          <p:cNvSpPr txBox="1">
            <a:spLocks noChangeArrowheads="1"/>
          </p:cNvSpPr>
          <p:nvPr/>
        </p:nvSpPr>
        <p:spPr bwMode="auto">
          <a:xfrm>
            <a:off x="3685046" y="5718390"/>
            <a:ext cx="7099451" cy="59093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    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7" name="文本框 3"/>
          <p:cNvSpPr txBox="1">
            <a:spLocks noChangeArrowheads="1"/>
          </p:cNvSpPr>
          <p:nvPr/>
        </p:nvSpPr>
        <p:spPr bwMode="auto">
          <a:xfrm>
            <a:off x="4028097" y="5779352"/>
            <a:ext cx="5974641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pip uninstall </a:t>
            </a:r>
            <a:r>
              <a:rPr lang="en-US" altLang="zh-CN" sz="2400" dirty="0" err="1">
                <a:solidFill>
                  <a:srgbClr val="FF0000"/>
                </a:solidFill>
                <a:ea typeface="黑体" pitchFamily="2" charset="-122"/>
              </a:rPr>
              <a:t>sympy</a:t>
            </a:r>
            <a:endParaRPr lang="en-US" altLang="en-US" sz="2400" kern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文本框 3"/>
          <p:cNvSpPr txBox="1">
            <a:spLocks noChangeArrowheads="1"/>
          </p:cNvSpPr>
          <p:nvPr/>
        </p:nvSpPr>
        <p:spPr bwMode="auto">
          <a:xfrm>
            <a:off x="7246653" y="1636181"/>
            <a:ext cx="3537297" cy="477054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定位到文件夹： 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%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comspec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%</a:t>
            </a: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gray">
          <a:xfrm>
            <a:off x="3826594" y="193862"/>
            <a:ext cx="5653782" cy="508000"/>
          </a:xfrm>
          <a:prstGeom prst="roundRect">
            <a:avLst>
              <a:gd name="adj" fmla="val 15000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120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§7.1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SymPy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62563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 animBg="1"/>
      <p:bldP spid="27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3207632" y="1003580"/>
            <a:ext cx="3717315" cy="517065"/>
          </a:xfrm>
          <a:prstGeom prst="rect">
            <a:avLst/>
          </a:prstGeom>
          <a:solidFill>
            <a:srgbClr val="CCFF66"/>
          </a:solidFill>
          <a:ln>
            <a:solidFill>
              <a:srgbClr val="0000FF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 </a:t>
            </a:r>
            <a:r>
              <a:rPr lang="en-US" altLang="zh-CN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SymPy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版本：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3"/>
          <p:cNvSpPr txBox="1">
            <a:spLocks noChangeArrowheads="1"/>
          </p:cNvSpPr>
          <p:nvPr/>
        </p:nvSpPr>
        <p:spPr bwMode="auto">
          <a:xfrm>
            <a:off x="3694806" y="1727288"/>
            <a:ext cx="5570401" cy="108952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None/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import </a:t>
            </a:r>
            <a:r>
              <a:rPr lang="en-US" altLang="zh-CN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sympy</a:t>
            </a:r>
            <a:endParaRPr lang="en-US" altLang="zh-CN" sz="240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lnSpc>
                <a:spcPct val="135000"/>
              </a:lnSpc>
              <a:buNone/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print(</a:t>
            </a:r>
            <a:r>
              <a:rPr lang="en-US" altLang="zh-CN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sympy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.__version__)</a:t>
            </a: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3198727" y="3844073"/>
            <a:ext cx="4536499" cy="517065"/>
          </a:xfrm>
          <a:prstGeom prst="rect">
            <a:avLst/>
          </a:prstGeom>
          <a:solidFill>
            <a:srgbClr val="CCFF66"/>
          </a:solidFill>
          <a:ln>
            <a:solidFill>
              <a:srgbClr val="0000FF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使用时，需要分别导入各模块：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3"/>
          <p:cNvSpPr txBox="1">
            <a:spLocks noChangeArrowheads="1"/>
          </p:cNvSpPr>
          <p:nvPr/>
        </p:nvSpPr>
        <p:spPr bwMode="auto">
          <a:xfrm>
            <a:off x="3685900" y="4600157"/>
            <a:ext cx="5363282" cy="5909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from </a:t>
            </a:r>
            <a:r>
              <a:rPr lang="en-US" altLang="zh-CN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sympy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 import </a:t>
            </a:r>
            <a:r>
              <a:rPr lang="en-US" altLang="zh-CN" sz="2400" dirty="0" err="1"/>
              <a:t>linalg</a:t>
            </a:r>
            <a:r>
              <a:rPr lang="en-US" altLang="zh-CN" sz="2400" dirty="0"/>
              <a:t>, optimize</a:t>
            </a:r>
            <a:endParaRPr lang="en-US" altLang="zh-CN" sz="240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0" name="文本框 3"/>
          <p:cNvSpPr txBox="1">
            <a:spLocks noChangeArrowheads="1"/>
          </p:cNvSpPr>
          <p:nvPr/>
        </p:nvSpPr>
        <p:spPr bwMode="auto">
          <a:xfrm>
            <a:off x="3685900" y="5204809"/>
            <a:ext cx="5363282" cy="5909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from </a:t>
            </a:r>
            <a:r>
              <a:rPr lang="en-US" altLang="zh-CN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sympy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 import </a:t>
            </a:r>
            <a:r>
              <a:rPr lang="en-US" altLang="zh-CN" sz="2400" b="1" dirty="0"/>
              <a:t>optimize</a:t>
            </a:r>
            <a:endParaRPr lang="en-US" altLang="zh-CN" sz="2400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520" y="2887255"/>
            <a:ext cx="1603404" cy="58305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826594" y="193862"/>
            <a:ext cx="5653782" cy="508000"/>
          </a:xfrm>
          <a:prstGeom prst="roundRect">
            <a:avLst>
              <a:gd name="adj" fmla="val 15000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120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§7.1 </a:t>
            </a:r>
            <a:r>
              <a:rPr lang="en-US" altLang="zh-CN" sz="2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SymPy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63563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17" grpId="0" animBg="1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5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827748" y="193862"/>
            <a:ext cx="5652628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120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§7.2 </a:t>
            </a:r>
            <a:r>
              <a:rPr lang="en-US" altLang="zh-CN" sz="2800" b="1" dirty="0"/>
              <a:t> </a:t>
            </a:r>
            <a:r>
              <a:rPr lang="en-US" altLang="zh-CN" sz="2800" b="1" dirty="0" err="1"/>
              <a:t>sympy</a:t>
            </a:r>
            <a:r>
              <a:rPr lang="zh-CN" altLang="en-US" sz="2800" b="1" dirty="0"/>
              <a:t>的常数</a:t>
            </a:r>
          </a:p>
        </p:txBody>
      </p:sp>
      <p:sp>
        <p:nvSpPr>
          <p:cNvPr id="2" name="矩形 1"/>
          <p:cNvSpPr/>
          <p:nvPr/>
        </p:nvSpPr>
        <p:spPr>
          <a:xfrm>
            <a:off x="3035660" y="836713"/>
            <a:ext cx="3492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1. </a:t>
            </a:r>
            <a:r>
              <a:rPr lang="en-US" altLang="zh-CN" sz="2400" dirty="0" err="1"/>
              <a:t>SymPy</a:t>
            </a:r>
            <a:r>
              <a:rPr lang="zh-CN" altLang="en-US" sz="2400" dirty="0"/>
              <a:t>的常数包括：</a:t>
            </a:r>
            <a:endParaRPr lang="zh-CN" altLang="en-US" sz="2400" dirty="0">
              <a:solidFill>
                <a:srgbClr val="6D64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81785" y="1304764"/>
            <a:ext cx="3658332" cy="5355312"/>
          </a:xfrm>
          <a:prstGeom prst="rect">
            <a:avLst/>
          </a:prstGeom>
          <a:solidFill>
            <a:srgbClr val="FFFF00"/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900" b="1" dirty="0">
                <a:solidFill>
                  <a:srgbClr val="FF0000"/>
                </a:solidFill>
                <a:latin typeface="Arial Unicode MS" panose="020B0604020202020204" pitchFamily="34" charset="-122"/>
                <a:ea typeface="var(--jp-code-font-family)"/>
              </a:rPr>
              <a:t>#</a:t>
            </a:r>
            <a:r>
              <a:rPr lang="zh-CN" altLang="en-US" sz="1900" b="1" dirty="0">
                <a:solidFill>
                  <a:srgbClr val="FF0000"/>
                </a:solidFill>
                <a:latin typeface="Arial Unicode MS" panose="020B0604020202020204" pitchFamily="34" charset="-122"/>
                <a:ea typeface="var(--jp-code-font-family)"/>
              </a:rPr>
              <a:t>虚数单位</a:t>
            </a:r>
            <a:r>
              <a:rPr lang="en-US" altLang="zh-CN" sz="1900" b="1" dirty="0">
                <a:solidFill>
                  <a:srgbClr val="FF0000"/>
                </a:solidFill>
                <a:latin typeface="Arial Unicode MS" panose="020B0604020202020204" pitchFamily="34" charset="-122"/>
                <a:ea typeface="var(--jp-code-font-family)"/>
              </a:rPr>
              <a:t>I</a:t>
            </a:r>
          </a:p>
          <a:p>
            <a:r>
              <a:rPr lang="en-US" altLang="zh-CN" sz="1900" b="1" dirty="0" err="1">
                <a:latin typeface="Arial Unicode MS" panose="020B0604020202020204" pitchFamily="34" charset="-122"/>
                <a:ea typeface="var(--jp-code-font-family)"/>
              </a:rPr>
              <a:t>sympy.I</a:t>
            </a:r>
            <a:endParaRPr lang="en-US" altLang="zh-CN" sz="1900" b="1" dirty="0">
              <a:latin typeface="Arial Unicode MS" panose="020B0604020202020204" pitchFamily="34" charset="-122"/>
              <a:ea typeface="var(--jp-code-font-family)"/>
            </a:endParaRPr>
          </a:p>
          <a:p>
            <a:r>
              <a:rPr lang="en-US" altLang="zh-CN" sz="1900" b="1" dirty="0">
                <a:solidFill>
                  <a:srgbClr val="FF0000"/>
                </a:solidFill>
                <a:latin typeface="Arial Unicode MS" panose="020B0604020202020204" pitchFamily="34" charset="-122"/>
                <a:ea typeface="var(--jp-code-font-family)"/>
              </a:rPr>
              <a:t>#</a:t>
            </a:r>
            <a:r>
              <a:rPr lang="zh-CN" altLang="en-US" sz="1900" b="1" dirty="0">
                <a:solidFill>
                  <a:srgbClr val="FF0000"/>
                </a:solidFill>
                <a:latin typeface="Arial Unicode MS" panose="020B0604020202020204" pitchFamily="34" charset="-122"/>
                <a:ea typeface="var(--jp-code-font-family)"/>
              </a:rPr>
              <a:t>自然对数低</a:t>
            </a:r>
            <a:r>
              <a:rPr lang="en-US" altLang="zh-CN" sz="1900" b="1" dirty="0">
                <a:solidFill>
                  <a:srgbClr val="FF0000"/>
                </a:solidFill>
                <a:latin typeface="Arial Unicode MS" panose="020B0604020202020204" pitchFamily="34" charset="-122"/>
                <a:ea typeface="var(--jp-code-font-family)"/>
              </a:rPr>
              <a:t>e</a:t>
            </a:r>
          </a:p>
          <a:p>
            <a:r>
              <a:rPr lang="en-US" altLang="zh-CN" sz="1900" b="1" dirty="0" err="1">
                <a:latin typeface="Arial Unicode MS" panose="020B0604020202020204" pitchFamily="34" charset="-122"/>
                <a:ea typeface="var(--jp-code-font-family)"/>
              </a:rPr>
              <a:t>sympy.E</a:t>
            </a:r>
            <a:endParaRPr lang="en-US" altLang="zh-CN" sz="1900" b="1" dirty="0">
              <a:latin typeface="Arial Unicode MS" panose="020B0604020202020204" pitchFamily="34" charset="-122"/>
              <a:ea typeface="var(--jp-code-font-family)"/>
            </a:endParaRPr>
          </a:p>
          <a:p>
            <a:r>
              <a:rPr lang="en-US" altLang="zh-CN" sz="1900" b="1" dirty="0">
                <a:solidFill>
                  <a:srgbClr val="FF0000"/>
                </a:solidFill>
                <a:latin typeface="Arial Unicode MS" panose="020B0604020202020204" pitchFamily="34" charset="-122"/>
                <a:ea typeface="var(--jp-code-font-family)"/>
              </a:rPr>
              <a:t>#</a:t>
            </a:r>
            <a:r>
              <a:rPr lang="zh-CN" altLang="en-US" sz="1900" b="1" dirty="0">
                <a:solidFill>
                  <a:srgbClr val="FF0000"/>
                </a:solidFill>
                <a:latin typeface="Arial Unicode MS" panose="020B0604020202020204" pitchFamily="34" charset="-122"/>
                <a:ea typeface="var(--jp-code-font-family)"/>
              </a:rPr>
              <a:t>无穷大</a:t>
            </a:r>
            <a:endParaRPr lang="en-US" altLang="zh-CN" sz="1900" b="1" dirty="0">
              <a:solidFill>
                <a:srgbClr val="FF0000"/>
              </a:solidFill>
              <a:latin typeface="Arial Unicode MS" panose="020B0604020202020204" pitchFamily="34" charset="-122"/>
              <a:ea typeface="var(--jp-code-font-family)"/>
            </a:endParaRPr>
          </a:p>
          <a:p>
            <a:r>
              <a:rPr lang="en-US" altLang="zh-CN" sz="1900" b="1" dirty="0" err="1">
                <a:latin typeface="Arial Unicode MS" panose="020B0604020202020204" pitchFamily="34" charset="-122"/>
                <a:ea typeface="var(--jp-code-font-family)"/>
              </a:rPr>
              <a:t>sympy.oo</a:t>
            </a:r>
            <a:endParaRPr lang="en-US" altLang="zh-CN" sz="1900" b="1" dirty="0">
              <a:latin typeface="Arial Unicode MS" panose="020B0604020202020204" pitchFamily="34" charset="-122"/>
              <a:ea typeface="var(--jp-code-font-family)"/>
            </a:endParaRPr>
          </a:p>
          <a:p>
            <a:r>
              <a:rPr lang="en-US" altLang="zh-CN" sz="1900" b="1" dirty="0">
                <a:solidFill>
                  <a:srgbClr val="FF0000"/>
                </a:solidFill>
                <a:latin typeface="Arial Unicode MS" panose="020B0604020202020204" pitchFamily="34" charset="-122"/>
                <a:ea typeface="var(--jp-code-font-family)"/>
              </a:rPr>
              <a:t>#</a:t>
            </a:r>
            <a:r>
              <a:rPr lang="zh-CN" altLang="en-US" sz="1900" b="1" dirty="0">
                <a:solidFill>
                  <a:srgbClr val="FF0000"/>
                </a:solidFill>
                <a:latin typeface="Arial Unicode MS" panose="020B0604020202020204" pitchFamily="34" charset="-122"/>
                <a:ea typeface="var(--jp-code-font-family)"/>
              </a:rPr>
              <a:t>圆周率</a:t>
            </a:r>
            <a:endParaRPr lang="en-US" altLang="zh-CN" sz="1900" b="1" dirty="0">
              <a:solidFill>
                <a:srgbClr val="FF0000"/>
              </a:solidFill>
              <a:latin typeface="Arial Unicode MS" panose="020B0604020202020204" pitchFamily="34" charset="-122"/>
              <a:ea typeface="var(--jp-code-font-family)"/>
            </a:endParaRPr>
          </a:p>
          <a:p>
            <a:r>
              <a:rPr lang="en-US" altLang="zh-CN" sz="1900" b="1" dirty="0" err="1">
                <a:latin typeface="Arial Unicode MS" panose="020B0604020202020204" pitchFamily="34" charset="-122"/>
                <a:ea typeface="var(--jp-code-font-family)"/>
              </a:rPr>
              <a:t>sympy.pi</a:t>
            </a:r>
            <a:endParaRPr lang="en-US" altLang="zh-CN" sz="1900" b="1" dirty="0">
              <a:latin typeface="Arial Unicode MS" panose="020B0604020202020204" pitchFamily="34" charset="-122"/>
              <a:ea typeface="var(--jp-code-font-family)"/>
            </a:endParaRPr>
          </a:p>
          <a:p>
            <a:r>
              <a:rPr lang="en-US" altLang="zh-CN" sz="1900" b="1" dirty="0">
                <a:solidFill>
                  <a:srgbClr val="FF0000"/>
                </a:solidFill>
                <a:latin typeface="Arial Unicode MS" panose="020B0604020202020204" pitchFamily="34" charset="-122"/>
                <a:ea typeface="var(--jp-code-font-family)"/>
              </a:rPr>
              <a:t>#</a:t>
            </a:r>
            <a:r>
              <a:rPr lang="zh-CN" altLang="en-US" sz="1900" b="1" dirty="0">
                <a:solidFill>
                  <a:srgbClr val="FF0000"/>
                </a:solidFill>
                <a:latin typeface="Arial Unicode MS" panose="020B0604020202020204" pitchFamily="34" charset="-122"/>
                <a:ea typeface="var(--jp-code-font-family)"/>
              </a:rPr>
              <a:t>求</a:t>
            </a:r>
            <a:r>
              <a:rPr lang="en-US" altLang="zh-CN" sz="1900" b="1" dirty="0">
                <a:solidFill>
                  <a:srgbClr val="FF0000"/>
                </a:solidFill>
                <a:latin typeface="Arial Unicode MS" panose="020B0604020202020204" pitchFamily="34" charset="-122"/>
                <a:ea typeface="var(--jp-code-font-family)"/>
              </a:rPr>
              <a:t>n</a:t>
            </a:r>
            <a:r>
              <a:rPr lang="zh-CN" altLang="en-US" sz="1900" b="1" dirty="0">
                <a:solidFill>
                  <a:srgbClr val="FF0000"/>
                </a:solidFill>
                <a:latin typeface="Arial Unicode MS" panose="020B0604020202020204" pitchFamily="34" charset="-122"/>
                <a:ea typeface="var(--jp-code-font-family)"/>
              </a:rPr>
              <a:t>次方根</a:t>
            </a:r>
            <a:endParaRPr lang="en-US" altLang="zh-CN" sz="1900" b="1" dirty="0">
              <a:solidFill>
                <a:srgbClr val="FF0000"/>
              </a:solidFill>
              <a:latin typeface="Arial Unicode MS" panose="020B0604020202020204" pitchFamily="34" charset="-122"/>
              <a:ea typeface="var(--jp-code-font-family)"/>
            </a:endParaRPr>
          </a:p>
          <a:p>
            <a:r>
              <a:rPr lang="en-US" altLang="zh-CN" sz="1900" b="1" dirty="0" err="1">
                <a:latin typeface="Arial Unicode MS" panose="020B0604020202020204" pitchFamily="34" charset="-122"/>
                <a:ea typeface="var(--jp-code-font-family)"/>
              </a:rPr>
              <a:t>sympy.root</a:t>
            </a:r>
            <a:r>
              <a:rPr lang="en-US" altLang="zh-CN" sz="1900" b="1" dirty="0">
                <a:latin typeface="Arial Unicode MS" panose="020B0604020202020204" pitchFamily="34" charset="-122"/>
                <a:ea typeface="var(--jp-code-font-family)"/>
              </a:rPr>
              <a:t>(8, 3)</a:t>
            </a:r>
          </a:p>
          <a:p>
            <a:r>
              <a:rPr lang="en-US" altLang="zh-CN" sz="1900" b="1" dirty="0">
                <a:solidFill>
                  <a:srgbClr val="FF0000"/>
                </a:solidFill>
                <a:latin typeface="Arial Unicode MS" panose="020B0604020202020204" pitchFamily="34" charset="-122"/>
                <a:ea typeface="var(--jp-code-font-family)"/>
              </a:rPr>
              <a:t>#</a:t>
            </a:r>
            <a:r>
              <a:rPr lang="zh-CN" altLang="en-US" sz="1900" b="1" dirty="0">
                <a:solidFill>
                  <a:srgbClr val="FF0000"/>
                </a:solidFill>
                <a:latin typeface="Arial Unicode MS" panose="020B0604020202020204" pitchFamily="34" charset="-122"/>
                <a:ea typeface="var(--jp-code-font-family)"/>
              </a:rPr>
              <a:t>求对数</a:t>
            </a:r>
            <a:endParaRPr lang="en-US" altLang="zh-CN" sz="1900" b="1" dirty="0">
              <a:solidFill>
                <a:srgbClr val="FF0000"/>
              </a:solidFill>
              <a:latin typeface="Arial Unicode MS" panose="020B0604020202020204" pitchFamily="34" charset="-122"/>
              <a:ea typeface="var(--jp-code-font-family)"/>
            </a:endParaRPr>
          </a:p>
          <a:p>
            <a:r>
              <a:rPr lang="en-US" altLang="zh-CN" sz="1900" b="1" dirty="0">
                <a:latin typeface="Arial Unicode MS" panose="020B0604020202020204" pitchFamily="34" charset="-122"/>
                <a:ea typeface="var(--jp-code-font-family)"/>
              </a:rPr>
              <a:t>sympy.log(1024, 2)</a:t>
            </a:r>
          </a:p>
          <a:p>
            <a:r>
              <a:rPr lang="en-US" altLang="zh-CN" sz="1900" b="1" dirty="0">
                <a:solidFill>
                  <a:srgbClr val="FF0000"/>
                </a:solidFill>
                <a:latin typeface="Arial Unicode MS" panose="020B0604020202020204" pitchFamily="34" charset="-122"/>
                <a:ea typeface="var(--jp-code-font-family)"/>
              </a:rPr>
              <a:t>#</a:t>
            </a:r>
            <a:r>
              <a:rPr lang="zh-CN" altLang="en-US" sz="1900" b="1" dirty="0">
                <a:solidFill>
                  <a:srgbClr val="FF0000"/>
                </a:solidFill>
                <a:latin typeface="Arial Unicode MS" panose="020B0604020202020204" pitchFamily="34" charset="-122"/>
                <a:ea typeface="var(--jp-code-font-family)"/>
              </a:rPr>
              <a:t>求阶乘</a:t>
            </a:r>
            <a:endParaRPr lang="en-US" altLang="zh-CN" sz="1900" b="1" dirty="0">
              <a:solidFill>
                <a:srgbClr val="FF0000"/>
              </a:solidFill>
              <a:latin typeface="Arial Unicode MS" panose="020B0604020202020204" pitchFamily="34" charset="-122"/>
              <a:ea typeface="var(--jp-code-font-family)"/>
            </a:endParaRPr>
          </a:p>
          <a:p>
            <a:r>
              <a:rPr lang="en-US" altLang="zh-CN" sz="1900" b="1" dirty="0" err="1">
                <a:latin typeface="Arial Unicode MS" panose="020B0604020202020204" pitchFamily="34" charset="-122"/>
                <a:ea typeface="var(--jp-code-font-family)"/>
              </a:rPr>
              <a:t>sympy.factorial</a:t>
            </a:r>
            <a:r>
              <a:rPr lang="en-US" altLang="zh-CN" sz="1900" b="1" dirty="0">
                <a:latin typeface="Arial Unicode MS" panose="020B0604020202020204" pitchFamily="34" charset="-122"/>
                <a:ea typeface="var(--jp-code-font-family)"/>
              </a:rPr>
              <a:t>(4)</a:t>
            </a:r>
          </a:p>
          <a:p>
            <a:r>
              <a:rPr lang="en-US" altLang="zh-CN" sz="1900" b="1" dirty="0">
                <a:solidFill>
                  <a:srgbClr val="FF0000"/>
                </a:solidFill>
                <a:latin typeface="Arial Unicode MS" panose="020B0604020202020204" pitchFamily="34" charset="-122"/>
                <a:ea typeface="var(--jp-code-font-family)"/>
              </a:rPr>
              <a:t>#</a:t>
            </a:r>
            <a:r>
              <a:rPr lang="zh-CN" altLang="en-US" sz="1900" b="1" dirty="0">
                <a:solidFill>
                  <a:srgbClr val="FF0000"/>
                </a:solidFill>
                <a:latin typeface="Arial Unicode MS" panose="020B0604020202020204" pitchFamily="34" charset="-122"/>
                <a:ea typeface="var(--jp-code-font-family)"/>
              </a:rPr>
              <a:t>三角函数</a:t>
            </a:r>
            <a:endParaRPr lang="en-US" altLang="zh-CN" sz="1900" b="1" dirty="0">
              <a:solidFill>
                <a:srgbClr val="FF0000"/>
              </a:solidFill>
              <a:latin typeface="Arial Unicode MS" panose="020B0604020202020204" pitchFamily="34" charset="-122"/>
              <a:ea typeface="var(--jp-code-font-family)"/>
            </a:endParaRPr>
          </a:p>
          <a:p>
            <a:r>
              <a:rPr lang="en-US" altLang="zh-CN" sz="1900" b="1" dirty="0" err="1">
                <a:latin typeface="Arial Unicode MS" panose="020B0604020202020204" pitchFamily="34" charset="-122"/>
                <a:ea typeface="var(--jp-code-font-family)"/>
              </a:rPr>
              <a:t>sympy.sin</a:t>
            </a:r>
            <a:r>
              <a:rPr lang="en-US" altLang="zh-CN" sz="1900" b="1" dirty="0">
                <a:latin typeface="Arial Unicode MS" panose="020B0604020202020204" pitchFamily="34" charset="-122"/>
                <a:ea typeface="var(--jp-code-font-family)"/>
              </a:rPr>
              <a:t>(</a:t>
            </a:r>
            <a:r>
              <a:rPr lang="en-US" altLang="zh-CN" sz="1900" b="1" dirty="0" err="1">
                <a:latin typeface="Arial Unicode MS" panose="020B0604020202020204" pitchFamily="34" charset="-122"/>
                <a:ea typeface="var(--jp-code-font-family)"/>
              </a:rPr>
              <a:t>sympy.pi</a:t>
            </a:r>
            <a:r>
              <a:rPr lang="en-US" altLang="zh-CN" sz="1900" b="1" dirty="0">
                <a:latin typeface="Arial Unicode MS" panose="020B0604020202020204" pitchFamily="34" charset="-122"/>
                <a:ea typeface="var(--jp-code-font-family)"/>
              </a:rPr>
              <a:t>)</a:t>
            </a:r>
          </a:p>
          <a:p>
            <a:r>
              <a:rPr lang="en-US" altLang="zh-CN" sz="1900" b="1" dirty="0" err="1">
                <a:latin typeface="Arial Unicode MS" panose="020B0604020202020204" pitchFamily="34" charset="-122"/>
                <a:ea typeface="var(--jp-code-font-family)"/>
              </a:rPr>
              <a:t>sympy.tan</a:t>
            </a:r>
            <a:r>
              <a:rPr lang="en-US" altLang="zh-CN" sz="1900" b="1" dirty="0">
                <a:latin typeface="Arial Unicode MS" panose="020B0604020202020204" pitchFamily="34" charset="-122"/>
                <a:ea typeface="var(--jp-code-font-family)"/>
              </a:rPr>
              <a:t>(</a:t>
            </a:r>
            <a:r>
              <a:rPr lang="en-US" altLang="zh-CN" sz="1900" b="1" dirty="0" err="1">
                <a:latin typeface="Arial Unicode MS" panose="020B0604020202020204" pitchFamily="34" charset="-122"/>
                <a:ea typeface="var(--jp-code-font-family)"/>
              </a:rPr>
              <a:t>sympy.pi</a:t>
            </a:r>
            <a:r>
              <a:rPr lang="en-US" altLang="zh-CN" sz="1900" b="1" dirty="0">
                <a:latin typeface="Arial Unicode MS" panose="020B0604020202020204" pitchFamily="34" charset="-122"/>
                <a:ea typeface="var(--jp-code-font-family)"/>
              </a:rPr>
              <a:t>/4)</a:t>
            </a:r>
          </a:p>
          <a:p>
            <a:r>
              <a:rPr lang="en-US" altLang="zh-CN" sz="1900" b="1" dirty="0" err="1">
                <a:latin typeface="Arial Unicode MS" panose="020B0604020202020204" pitchFamily="34" charset="-122"/>
                <a:ea typeface="var(--jp-code-font-family)"/>
              </a:rPr>
              <a:t>sympy.cos</a:t>
            </a:r>
            <a:r>
              <a:rPr lang="en-US" altLang="zh-CN" sz="1900" b="1" dirty="0">
                <a:latin typeface="Arial Unicode MS" panose="020B0604020202020204" pitchFamily="34" charset="-122"/>
                <a:ea typeface="var(--jp-code-font-family)"/>
              </a:rPr>
              <a:t>(</a:t>
            </a:r>
            <a:r>
              <a:rPr lang="en-US" altLang="zh-CN" sz="1900" b="1" dirty="0" err="1">
                <a:latin typeface="Arial Unicode MS" panose="020B0604020202020204" pitchFamily="34" charset="-122"/>
                <a:ea typeface="var(--jp-code-font-family)"/>
              </a:rPr>
              <a:t>sympy.pi</a:t>
            </a:r>
            <a:r>
              <a:rPr lang="en-US" altLang="zh-CN" sz="1900" b="1" dirty="0">
                <a:latin typeface="Arial Unicode MS" panose="020B0604020202020204" pitchFamily="34" charset="-122"/>
                <a:ea typeface="var(--jp-code-font-family)"/>
              </a:rPr>
              <a:t>/2)</a:t>
            </a:r>
            <a:endParaRPr lang="zh-CN" altLang="en-US" sz="19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156" y="1304764"/>
            <a:ext cx="625320" cy="536459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2286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mple-2">
  <a:themeElements>
    <a:clrScheme name="sample-2 1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33CCCC"/>
      </a:accent1>
      <a:accent2>
        <a:srgbClr val="0099CC"/>
      </a:accent2>
      <a:accent3>
        <a:srgbClr val="FFFFFF"/>
      </a:accent3>
      <a:accent4>
        <a:srgbClr val="000056"/>
      </a:accent4>
      <a:accent5>
        <a:srgbClr val="ADE2E2"/>
      </a:accent5>
      <a:accent6>
        <a:srgbClr val="008AB9"/>
      </a:accent6>
      <a:hlink>
        <a:srgbClr val="6A9EB0"/>
      </a:hlink>
      <a:folHlink>
        <a:srgbClr val="6666FF"/>
      </a:folHlink>
    </a:clrScheme>
    <a:fontScheme name="sample-2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66FF33"/>
        </a:solidFill>
        <a:ln w="9525" cap="flat" cmpd="sng" algn="ctr">
          <a:solidFill>
            <a:srgbClr val="FFC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ample-2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2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2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33106</TotalTime>
  <Words>4365</Words>
  <Application>Microsoft Office PowerPoint</Application>
  <PresentationFormat>宽屏</PresentationFormat>
  <Paragraphs>440</Paragraphs>
  <Slides>41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8" baseType="lpstr">
      <vt:lpstr>Arial Unicode MS</vt:lpstr>
      <vt:lpstr>var(--jp-code-font-family)</vt:lpstr>
      <vt:lpstr>黑体</vt:lpstr>
      <vt:lpstr>华文隶书</vt:lpstr>
      <vt:lpstr>华文新魏</vt:lpstr>
      <vt:lpstr>华文行楷</vt:lpstr>
      <vt:lpstr>华文中宋</vt:lpstr>
      <vt:lpstr>隶书</vt:lpstr>
      <vt:lpstr>宋体</vt:lpstr>
      <vt:lpstr>Microsoft YaHei</vt:lpstr>
      <vt:lpstr>Arial</vt:lpstr>
      <vt:lpstr>Comic Sans MS</vt:lpstr>
      <vt:lpstr>Times New Roman</vt:lpstr>
      <vt:lpstr>Verdana</vt:lpstr>
      <vt:lpstr>Wingdings</vt:lpstr>
      <vt:lpstr>sample-2</vt:lpstr>
      <vt:lpstr>Equation</vt:lpstr>
      <vt:lpstr>PowerPoint 演示文稿</vt:lpstr>
      <vt:lpstr> </vt:lpstr>
      <vt:lpstr>Python编程与科学计算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Python编程与科学计算</dc:title>
  <dc:creator>stu</dc:creator>
  <cp:lastModifiedBy>Whj</cp:lastModifiedBy>
  <cp:revision>332</cp:revision>
  <dcterms:created xsi:type="dcterms:W3CDTF">2008-02-29T07:21:29Z</dcterms:created>
  <dcterms:modified xsi:type="dcterms:W3CDTF">2024-04-17T06:57:36Z</dcterms:modified>
</cp:coreProperties>
</file>