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28"/>
  </p:notesMasterIdLst>
  <p:handoutMasterIdLst>
    <p:handoutMasterId r:id="rId129"/>
  </p:handoutMasterIdLst>
  <p:sldIdLst>
    <p:sldId id="376" r:id="rId2"/>
    <p:sldId id="377" r:id="rId3"/>
    <p:sldId id="280" r:id="rId4"/>
    <p:sldId id="404" r:id="rId5"/>
    <p:sldId id="282" r:id="rId6"/>
    <p:sldId id="283" r:id="rId7"/>
    <p:sldId id="284" r:id="rId8"/>
    <p:sldId id="413" r:id="rId9"/>
    <p:sldId id="443" r:id="rId10"/>
    <p:sldId id="427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407" r:id="rId20"/>
    <p:sldId id="442" r:id="rId21"/>
    <p:sldId id="406" r:id="rId22"/>
    <p:sldId id="408" r:id="rId23"/>
    <p:sldId id="293" r:id="rId24"/>
    <p:sldId id="294" r:id="rId25"/>
    <p:sldId id="378" r:id="rId26"/>
    <p:sldId id="296" r:id="rId27"/>
    <p:sldId id="297" r:id="rId28"/>
    <p:sldId id="298" r:id="rId29"/>
    <p:sldId id="299" r:id="rId30"/>
    <p:sldId id="300" r:id="rId31"/>
    <p:sldId id="301" r:id="rId32"/>
    <p:sldId id="382" r:id="rId33"/>
    <p:sldId id="302" r:id="rId34"/>
    <p:sldId id="303" r:id="rId35"/>
    <p:sldId id="411" r:id="rId36"/>
    <p:sldId id="409" r:id="rId37"/>
    <p:sldId id="410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87" r:id="rId48"/>
    <p:sldId id="313" r:id="rId49"/>
    <p:sldId id="314" r:id="rId50"/>
    <p:sldId id="315" r:id="rId51"/>
    <p:sldId id="316" r:id="rId52"/>
    <p:sldId id="428" r:id="rId53"/>
    <p:sldId id="429" r:id="rId54"/>
    <p:sldId id="430" r:id="rId55"/>
    <p:sldId id="431" r:id="rId56"/>
    <p:sldId id="379" r:id="rId57"/>
    <p:sldId id="318" r:id="rId58"/>
    <p:sldId id="319" r:id="rId59"/>
    <p:sldId id="320" r:id="rId60"/>
    <p:sldId id="322" r:id="rId61"/>
    <p:sldId id="323" r:id="rId62"/>
    <p:sldId id="324" r:id="rId63"/>
    <p:sldId id="325" r:id="rId64"/>
    <p:sldId id="326" r:id="rId65"/>
    <p:sldId id="437" r:id="rId66"/>
    <p:sldId id="400" r:id="rId67"/>
    <p:sldId id="416" r:id="rId68"/>
    <p:sldId id="412" r:id="rId69"/>
    <p:sldId id="401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83" r:id="rId84"/>
    <p:sldId id="340" r:id="rId85"/>
    <p:sldId id="438" r:id="rId86"/>
    <p:sldId id="439" r:id="rId87"/>
    <p:sldId id="432" r:id="rId88"/>
    <p:sldId id="341" r:id="rId89"/>
    <p:sldId id="342" r:id="rId90"/>
    <p:sldId id="343" r:id="rId91"/>
    <p:sldId id="344" r:id="rId92"/>
    <p:sldId id="402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433" r:id="rId102"/>
    <p:sldId id="435" r:id="rId103"/>
    <p:sldId id="436" r:id="rId104"/>
    <p:sldId id="434" r:id="rId105"/>
    <p:sldId id="354" r:id="rId106"/>
    <p:sldId id="355" r:id="rId107"/>
    <p:sldId id="356" r:id="rId108"/>
    <p:sldId id="380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376"/>
            <p14:sldId id="377"/>
            <p14:sldId id="280"/>
            <p14:sldId id="404"/>
            <p14:sldId id="282"/>
            <p14:sldId id="283"/>
            <p14:sldId id="284"/>
            <p14:sldId id="413"/>
            <p14:sldId id="443"/>
            <p14:sldId id="427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407"/>
            <p14:sldId id="442"/>
            <p14:sldId id="406"/>
            <p14:sldId id="408"/>
            <p14:sldId id="293"/>
            <p14:sldId id="294"/>
            <p14:sldId id="378"/>
            <p14:sldId id="296"/>
            <p14:sldId id="297"/>
            <p14:sldId id="298"/>
            <p14:sldId id="299"/>
            <p14:sldId id="300"/>
            <p14:sldId id="301"/>
            <p14:sldId id="382"/>
            <p14:sldId id="302"/>
            <p14:sldId id="303"/>
            <p14:sldId id="411"/>
            <p14:sldId id="409"/>
            <p14:sldId id="410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87"/>
            <p14:sldId id="313"/>
            <p14:sldId id="314"/>
            <p14:sldId id="315"/>
            <p14:sldId id="316"/>
            <p14:sldId id="428"/>
            <p14:sldId id="429"/>
            <p14:sldId id="430"/>
            <p14:sldId id="431"/>
            <p14:sldId id="379"/>
            <p14:sldId id="318"/>
            <p14:sldId id="319"/>
            <p14:sldId id="320"/>
            <p14:sldId id="322"/>
            <p14:sldId id="323"/>
            <p14:sldId id="324"/>
            <p14:sldId id="325"/>
            <p14:sldId id="326"/>
            <p14:sldId id="437"/>
            <p14:sldId id="400"/>
            <p14:sldId id="416"/>
            <p14:sldId id="412"/>
            <p14:sldId id="401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83"/>
            <p14:sldId id="340"/>
            <p14:sldId id="438"/>
            <p14:sldId id="439"/>
            <p14:sldId id="432"/>
            <p14:sldId id="341"/>
            <p14:sldId id="342"/>
            <p14:sldId id="343"/>
            <p14:sldId id="344"/>
            <p14:sldId id="402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433"/>
            <p14:sldId id="435"/>
            <p14:sldId id="436"/>
            <p14:sldId id="434"/>
            <p14:sldId id="354"/>
            <p14:sldId id="355"/>
            <p14:sldId id="356"/>
            <p14:sldId id="380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051"/>
    <a:srgbClr val="B2B2B2"/>
    <a:srgbClr val="E29100"/>
    <a:srgbClr val="81989C"/>
    <a:srgbClr val="208998"/>
    <a:srgbClr val="866D5F"/>
    <a:srgbClr val="9D1747"/>
    <a:srgbClr val="004D6F"/>
    <a:srgbClr val="737B8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85140" autoAdjust="0"/>
  </p:normalViewPr>
  <p:slideViewPr>
    <p:cSldViewPr>
      <p:cViewPr varScale="1">
        <p:scale>
          <a:sx n="111" d="100"/>
          <a:sy n="111" d="100"/>
        </p:scale>
        <p:origin x="165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00" y="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7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0.wmf"/><Relationship Id="rId7" Type="http://schemas.openxmlformats.org/officeDocument/2006/relationships/image" Target="../media/image63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56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9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56.wmf"/><Relationship Id="rId1" Type="http://schemas.openxmlformats.org/officeDocument/2006/relationships/image" Target="../media/image99.wmf"/><Relationship Id="rId4" Type="http://schemas.openxmlformats.org/officeDocument/2006/relationships/image" Target="../media/image10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5.wmf"/><Relationship Id="rId7" Type="http://schemas.openxmlformats.org/officeDocument/2006/relationships/image" Target="../media/image112.wmf"/><Relationship Id="rId2" Type="http://schemas.openxmlformats.org/officeDocument/2006/relationships/image" Target="../media/image109.wmf"/><Relationship Id="rId1" Type="http://schemas.openxmlformats.org/officeDocument/2006/relationships/image" Target="../media/image103.wmf"/><Relationship Id="rId6" Type="http://schemas.openxmlformats.org/officeDocument/2006/relationships/image" Target="../media/image111.wmf"/><Relationship Id="rId5" Type="http://schemas.openxmlformats.org/officeDocument/2006/relationships/image" Target="../media/image107.wmf"/><Relationship Id="rId10" Type="http://schemas.openxmlformats.org/officeDocument/2006/relationships/image" Target="../media/image115.wmf"/><Relationship Id="rId4" Type="http://schemas.openxmlformats.org/officeDocument/2006/relationships/image" Target="../media/image110.wmf"/><Relationship Id="rId9" Type="http://schemas.openxmlformats.org/officeDocument/2006/relationships/image" Target="../media/image11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35.wmf"/><Relationship Id="rId1" Type="http://schemas.openxmlformats.org/officeDocument/2006/relationships/image" Target="../media/image124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172.wmf"/><Relationship Id="rId7" Type="http://schemas.openxmlformats.org/officeDocument/2006/relationships/image" Target="../media/image176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10" Type="http://schemas.openxmlformats.org/officeDocument/2006/relationships/image" Target="../media/image163.wmf"/><Relationship Id="rId4" Type="http://schemas.openxmlformats.org/officeDocument/2006/relationships/image" Target="../media/image173.wmf"/><Relationship Id="rId9" Type="http://schemas.openxmlformats.org/officeDocument/2006/relationships/image" Target="../media/image178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9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0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7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wmf"/><Relationship Id="rId1" Type="http://schemas.openxmlformats.org/officeDocument/2006/relationships/image" Target="../media/image103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2" Type="http://schemas.openxmlformats.org/officeDocument/2006/relationships/image" Target="../media/image192.wmf"/><Relationship Id="rId1" Type="http://schemas.openxmlformats.org/officeDocument/2006/relationships/image" Target="../media/image123.wmf"/><Relationship Id="rId6" Type="http://schemas.openxmlformats.org/officeDocument/2006/relationships/image" Target="../media/image196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wmf"/><Relationship Id="rId1" Type="http://schemas.openxmlformats.org/officeDocument/2006/relationships/image" Target="../media/image103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wmf"/><Relationship Id="rId1" Type="http://schemas.openxmlformats.org/officeDocument/2006/relationships/image" Target="../media/image151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3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572D83B-9DE4-409D-8C69-9AAFFF019AD5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8909A7E-9FDA-4ADE-A352-0493167C5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073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027FBD-EF29-464F-B0FD-BBB317DC4821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591C018-655D-44EC-B865-EFE2E2598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14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21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 solutions ATTENTION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59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 pas leur faire faire la décomposition ici, il y a un exemple après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67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s’entrainer</a:t>
            </a:r>
            <a:r>
              <a:rPr lang="fr-FR" baseline="0" dirty="0"/>
              <a:t> a faire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13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20 log (5)=14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200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20log(5)=14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98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 userDrawn="1"/>
        </p:nvGrpSpPr>
        <p:grpSpPr>
          <a:xfrm>
            <a:off x="0" y="260648"/>
            <a:ext cx="4355976" cy="4633217"/>
            <a:chOff x="-1" y="868398"/>
            <a:chExt cx="4355976" cy="4633217"/>
          </a:xfrm>
        </p:grpSpPr>
        <p:sp>
          <p:nvSpPr>
            <p:cNvPr id="6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</a:p>
          </p:txBody>
        </p:sp>
        <p:sp>
          <p:nvSpPr>
            <p:cNvPr id="3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74" y="369979"/>
            <a:ext cx="2817778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3419871" y="6353714"/>
            <a:ext cx="2088233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115616" y="341866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9823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331640" y="3501008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 de partie</a:t>
            </a:r>
          </a:p>
        </p:txBody>
      </p:sp>
      <p:grpSp>
        <p:nvGrpSpPr>
          <p:cNvPr id="3" name="Groupe 2"/>
          <p:cNvGrpSpPr/>
          <p:nvPr userDrawn="1"/>
        </p:nvGrpSpPr>
        <p:grpSpPr>
          <a:xfrm>
            <a:off x="0" y="260648"/>
            <a:ext cx="4355976" cy="4633217"/>
            <a:chOff x="-1" y="868398"/>
            <a:chExt cx="4355976" cy="4633217"/>
          </a:xfrm>
        </p:grpSpPr>
        <p:sp>
          <p:nvSpPr>
            <p:cNvPr id="4" name="Triangle isocèle 3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</a:p>
          </p:txBody>
        </p:sp>
        <p:sp>
          <p:nvSpPr>
            <p:cNvPr id="5" name="Triangle isocèle 4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7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78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77633" y="1333549"/>
            <a:ext cx="8424936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 dirty="0"/>
              <a:t>Item 1</a:t>
            </a:r>
          </a:p>
          <a:p>
            <a:pPr lvl="1"/>
            <a:r>
              <a:rPr lang="fr-FR" dirty="0"/>
              <a:t>Sous - item 1.1</a:t>
            </a:r>
          </a:p>
          <a:p>
            <a:pPr lvl="1"/>
            <a:endParaRPr lang="fr-FR" dirty="0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TITRE DE PARTIE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35696" y="121926"/>
            <a:ext cx="4608512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/>
              <a:t>Titre de page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1" y="221949"/>
            <a:ext cx="1365908" cy="2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7" name="Triangle isocèle 7"/>
          <p:cNvSpPr/>
          <p:nvPr userDrawn="1"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5485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750" y="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0" y="6589713"/>
            <a:ext cx="1905000" cy="2682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63182-4FEB-486F-8068-488FEC07794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sp>
        <p:nvSpPr>
          <p:cNvPr id="5" name="Espace réservé du pied de page 3"/>
          <p:cNvSpPr>
            <a:spLocks noGrp="1"/>
          </p:cNvSpPr>
          <p:nvPr userDrawn="1">
            <p:ph type="ftr" sz="quarter" idx="11"/>
          </p:nvPr>
        </p:nvSpPr>
        <p:spPr>
          <a:xfrm>
            <a:off x="2555776" y="6507956"/>
            <a:ext cx="50292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err="1"/>
              <a:t>Préorientations</a:t>
            </a:r>
            <a:r>
              <a:rPr lang="fr-FR" dirty="0"/>
              <a:t> MIC – Automatique Continue</a:t>
            </a:r>
          </a:p>
        </p:txBody>
      </p:sp>
    </p:spTree>
    <p:extLst>
      <p:ext uri="{BB962C8B-B14F-4D97-AF65-F5344CB8AC3E}">
        <p14:creationId xmlns:p14="http://schemas.microsoft.com/office/powerpoint/2010/main" val="317028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6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 </a:t>
              </a:r>
            </a:p>
          </p:txBody>
        </p:sp>
        <p:sp>
          <p:nvSpPr>
            <p:cNvPr id="3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74" y="369979"/>
            <a:ext cx="2817778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3419871" y="6353714"/>
            <a:ext cx="2088233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41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432" y="6237312"/>
            <a:ext cx="1496415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2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3" r:id="rId3"/>
    <p:sldLayoutId id="2147483655" r:id="rId4"/>
    <p:sldLayoutId id="214748365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88.jpeg"/><Relationship Id="rId4" Type="http://schemas.openxmlformats.org/officeDocument/2006/relationships/image" Target="../media/image187.wmf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jpe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9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03.wmf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195.wmf"/><Relationship Id="rId18" Type="http://schemas.openxmlformats.org/officeDocument/2006/relationships/oleObject" Target="../embeddings/oleObject169.bin"/><Relationship Id="rId3" Type="http://schemas.openxmlformats.org/officeDocument/2006/relationships/image" Target="../media/image194.png"/><Relationship Id="rId7" Type="http://schemas.openxmlformats.org/officeDocument/2006/relationships/image" Target="../media/image192.wmf"/><Relationship Id="rId12" Type="http://schemas.openxmlformats.org/officeDocument/2006/relationships/oleObject" Target="../embeddings/oleObject166.bin"/><Relationship Id="rId17" Type="http://schemas.openxmlformats.org/officeDocument/2006/relationships/image" Target="../media/image197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68.bin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194.wmf"/><Relationship Id="rId5" Type="http://schemas.openxmlformats.org/officeDocument/2006/relationships/image" Target="../media/image123.wmf"/><Relationship Id="rId15" Type="http://schemas.openxmlformats.org/officeDocument/2006/relationships/image" Target="../media/image196.wmf"/><Relationship Id="rId10" Type="http://schemas.openxmlformats.org/officeDocument/2006/relationships/oleObject" Target="../embeddings/oleObject165.bin"/><Relationship Id="rId19" Type="http://schemas.openxmlformats.org/officeDocument/2006/relationships/image" Target="../media/image198.wmf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93.wmf"/><Relationship Id="rId14" Type="http://schemas.openxmlformats.org/officeDocument/2006/relationships/oleObject" Target="../embeddings/oleObject167.bin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97.wmf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7" Type="http://schemas.openxmlformats.org/officeDocument/2006/relationships/image" Target="../media/image20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174.bin"/><Relationship Id="rId5" Type="http://schemas.openxmlformats.org/officeDocument/2006/relationships/image" Target="../media/image201.png"/><Relationship Id="rId4" Type="http://schemas.openxmlformats.org/officeDocument/2006/relationships/image" Target="../media/image103.wmf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image" Target="../media/image202.png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03.png"/><Relationship Id="rId5" Type="http://schemas.openxmlformats.org/officeDocument/2006/relationships/image" Target="../media/image151.wmf"/><Relationship Id="rId4" Type="http://schemas.openxmlformats.org/officeDocument/2006/relationships/oleObject" Target="../embeddings/oleObject175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20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19" Type="http://schemas.openxmlformats.org/officeDocument/2006/relationships/image" Target="../media/image19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7.wmf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200.wmf"/><Relationship Id="rId4" Type="http://schemas.openxmlformats.org/officeDocument/2006/relationships/oleObject" Target="../embeddings/oleObject178.bin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jpeg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jpeg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08.jpeg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9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47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57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4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7" Type="http://schemas.openxmlformats.org/officeDocument/2006/relationships/image" Target="../media/image75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4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7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image" Target="../media/image84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1.wmf"/><Relationship Id="rId11" Type="http://schemas.openxmlformats.org/officeDocument/2006/relationships/image" Target="../media/image85.png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4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2.png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79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98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101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85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108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97.bin"/><Relationship Id="rId18" Type="http://schemas.openxmlformats.org/officeDocument/2006/relationships/oleObject" Target="../embeddings/oleObject99.bin"/><Relationship Id="rId3" Type="http://schemas.openxmlformats.org/officeDocument/2006/relationships/oleObject" Target="../embeddings/oleObject92.bin"/><Relationship Id="rId21" Type="http://schemas.openxmlformats.org/officeDocument/2006/relationships/image" Target="../media/image114.wmf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7.wmf"/><Relationship Id="rId17" Type="http://schemas.openxmlformats.org/officeDocument/2006/relationships/image" Target="../media/image112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image" Target="../media/image115.png"/><Relationship Id="rId23" Type="http://schemas.openxmlformats.org/officeDocument/2006/relationships/image" Target="../media/image115.wmf"/><Relationship Id="rId10" Type="http://schemas.openxmlformats.org/officeDocument/2006/relationships/image" Target="../media/image110.wmf"/><Relationship Id="rId19" Type="http://schemas.openxmlformats.org/officeDocument/2006/relationships/image" Target="../media/image113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11.wmf"/><Relationship Id="rId22" Type="http://schemas.openxmlformats.org/officeDocument/2006/relationships/oleObject" Target="../embeddings/oleObject101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17.png"/><Relationship Id="rId4" Type="http://schemas.openxmlformats.org/officeDocument/2006/relationships/image" Target="../media/image116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20.wmf"/><Relationship Id="rId4" Type="http://schemas.openxmlformats.org/officeDocument/2006/relationships/oleObject" Target="../embeddings/oleObject103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23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1220.png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26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08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13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133.wmf"/><Relationship Id="rId4" Type="http://schemas.openxmlformats.org/officeDocument/2006/relationships/oleObject" Target="../embeddings/oleObject115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19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40.w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49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5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30.bin"/><Relationship Id="rId5" Type="http://schemas.openxmlformats.org/officeDocument/2006/relationships/image" Target="../media/image151.wmf"/><Relationship Id="rId4" Type="http://schemas.openxmlformats.org/officeDocument/2006/relationships/oleObject" Target="../embeddings/oleObject129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5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53.wmf"/><Relationship Id="rId4" Type="http://schemas.openxmlformats.org/officeDocument/2006/relationships/oleObject" Target="../embeddings/oleObject131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55.w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58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5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60.wmf"/><Relationship Id="rId4" Type="http://schemas.openxmlformats.org/officeDocument/2006/relationships/oleObject" Target="../embeddings/oleObject138.bin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jpe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1.png"/><Relationship Id="rId2" Type="http://schemas.openxmlformats.org/officeDocument/2006/relationships/image" Target="../media/image16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80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63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570.png"/><Relationship Id="rId5" Type="http://schemas.openxmlformats.org/officeDocument/2006/relationships/image" Target="../media/image1560.png"/><Relationship Id="rId4" Type="http://schemas.openxmlformats.org/officeDocument/2006/relationships/image" Target="../media/image166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67.wmf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77.wmf"/><Relationship Id="rId3" Type="http://schemas.openxmlformats.org/officeDocument/2006/relationships/oleObject" Target="../embeddings/oleObject146.bin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76.wmf"/><Relationship Id="rId20" Type="http://schemas.openxmlformats.org/officeDocument/2006/relationships/image" Target="../media/image178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73.wmf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75.wmf"/><Relationship Id="rId22" Type="http://schemas.openxmlformats.org/officeDocument/2006/relationships/image" Target="../media/image163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79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81.png"/><Relationship Id="rId4" Type="http://schemas.openxmlformats.org/officeDocument/2006/relationships/image" Target="../media/image18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7"/>
          <p:cNvSpPr txBox="1">
            <a:spLocks/>
          </p:cNvSpPr>
          <p:nvPr/>
        </p:nvSpPr>
        <p:spPr>
          <a:xfrm>
            <a:off x="2411760" y="4240045"/>
            <a:ext cx="6480720" cy="9665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fr-FR" altLang="fr-FR" sz="3600" dirty="0"/>
              <a:t>	CHAPITRE 2: </a:t>
            </a:r>
          </a:p>
          <a:p>
            <a:pPr algn="l"/>
            <a:r>
              <a:rPr lang="fr-FR" sz="3600" dirty="0"/>
              <a:t>Identification des SLI</a:t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2" name="Rectangle 1"/>
          <p:cNvSpPr/>
          <p:nvPr/>
        </p:nvSpPr>
        <p:spPr>
          <a:xfrm>
            <a:off x="2397946" y="5085184"/>
            <a:ext cx="5846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Modèles, réponses, systèmes du 1</a:t>
            </a:r>
            <a:r>
              <a:rPr lang="fr-FR" b="1" baseline="30000" dirty="0"/>
              <a:t>er</a:t>
            </a:r>
            <a:r>
              <a:rPr lang="fr-FR" b="1" dirty="0"/>
              <a:t> et du second ordre, méthodes d’identification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42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58950" y="5477544"/>
            <a:ext cx="5065177" cy="67678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600438" y="332656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Equation Entrée/sortie</a:t>
            </a:r>
            <a:endParaRPr lang="fr-FR" sz="2800" dirty="0"/>
          </a:p>
          <a:p>
            <a:endParaRPr lang="fr-FR" altLang="fr-FR" sz="4000" dirty="0"/>
          </a:p>
          <a:p>
            <a:endParaRPr lang="fr-FR" altLang="fr-F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969644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Quelles peuvent être les équations entrée/sortie de ce système: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+4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+60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−80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+4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+60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−80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+4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+60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−80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+4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+60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−80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969644"/>
                <a:ext cx="7772400" cy="4114800"/>
              </a:xfrm>
              <a:blipFill>
                <a:blip r:embed="rId3"/>
                <a:stretch>
                  <a:fillRect l="-863" t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7" descr="boucle_base.jpg">
            <a:extLst>
              <a:ext uri="{FF2B5EF4-FFF2-40B4-BE49-F238E27FC236}">
                <a16:creationId xmlns:a16="http://schemas.microsoft.com/office/drawing/2014/main" id="{71D0E00D-BC71-4DCE-BB8E-288C22EAC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45294"/>
            <a:ext cx="7156450" cy="247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à coins arrondis 3">
            <a:extLst>
              <a:ext uri="{FF2B5EF4-FFF2-40B4-BE49-F238E27FC236}">
                <a16:creationId xmlns:a16="http://schemas.microsoft.com/office/drawing/2014/main" id="{EBEF4734-97B0-47C3-BA2C-741DB0EEC45F}"/>
              </a:ext>
            </a:extLst>
          </p:cNvPr>
          <p:cNvSpPr/>
          <p:nvPr/>
        </p:nvSpPr>
        <p:spPr>
          <a:xfrm>
            <a:off x="659595" y="6027044"/>
            <a:ext cx="5568589" cy="67678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16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Autres tracés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6CE19-A021-4DCE-9809-419975EEFF73}" type="slidenum">
              <a:rPr lang="fr-FR" smtClean="0"/>
              <a:pPr>
                <a:defRPr/>
              </a:pPr>
              <a:t>100</a:t>
            </a:fld>
            <a:endParaRPr lang="fr-FR"/>
          </a:p>
        </p:txBody>
      </p:sp>
      <p:sp>
        <p:nvSpPr>
          <p:cNvPr id="94212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pic>
        <p:nvPicPr>
          <p:cNvPr id="10240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1255713"/>
            <a:ext cx="6392863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5626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539552" y="107824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Réponse fréquentielle</a:t>
            </a:r>
          </a:p>
          <a:p>
            <a:endParaRPr lang="fr-FR" altLang="fr-FR" sz="40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34992" y="885200"/>
            <a:ext cx="5832648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dirty="0"/>
              <a:t>Soit un système dont la réponse indicielle est pour un échelon de 2V :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gain vaut 5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peut être un second ordre avec </a:t>
            </a:r>
            <a:r>
              <a:rPr lang="el-GR" dirty="0"/>
              <a:t>ξ</a:t>
            </a:r>
            <a:r>
              <a:rPr lang="fr-FR" dirty="0"/>
              <a:t> &lt;1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peut être un premier ordre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peut être un second ordre avec </a:t>
            </a:r>
            <a:r>
              <a:rPr lang="el-GR" dirty="0"/>
              <a:t>ξ</a:t>
            </a:r>
            <a:r>
              <a:rPr lang="fr-FR" dirty="0"/>
              <a:t> =1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79512" y="1851560"/>
            <a:ext cx="5832648" cy="50405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E62C412-21BC-4FCA-BDCE-647F1DC03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038175"/>
            <a:ext cx="5227488" cy="3819825"/>
          </a:xfrm>
          <a:prstGeom prst="rect">
            <a:avLst/>
          </a:prstGeom>
        </p:spPr>
      </p:pic>
      <p:sp>
        <p:nvSpPr>
          <p:cNvPr id="7" name="Rectangle à coins arrondis 8">
            <a:extLst>
              <a:ext uri="{FF2B5EF4-FFF2-40B4-BE49-F238E27FC236}">
                <a16:creationId xmlns:a16="http://schemas.microsoft.com/office/drawing/2014/main" id="{A1BC87B7-8936-4183-A771-FD89BABDF298}"/>
              </a:ext>
            </a:extLst>
          </p:cNvPr>
          <p:cNvSpPr/>
          <p:nvPr/>
        </p:nvSpPr>
        <p:spPr>
          <a:xfrm>
            <a:off x="179512" y="1461619"/>
            <a:ext cx="5832648" cy="50405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25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539552" y="107824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Réponse fréquentielle</a:t>
            </a:r>
          </a:p>
          <a:p>
            <a:endParaRPr lang="fr-FR" altLang="fr-FR" sz="40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23528" y="902068"/>
            <a:ext cx="5832648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dirty="0"/>
              <a:t>Soit un système dont la réponse indicielle est pour un échelon de 2V :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gain vaut 5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peut être un second ordre avec </a:t>
            </a:r>
            <a:r>
              <a:rPr lang="el-GR" dirty="0"/>
              <a:t>ξ</a:t>
            </a:r>
            <a:r>
              <a:rPr lang="fr-FR" dirty="0"/>
              <a:t> &lt;1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peut être un second ordre avec </a:t>
            </a:r>
            <a:r>
              <a:rPr lang="el-GR" dirty="0"/>
              <a:t>ξ</a:t>
            </a:r>
            <a:r>
              <a:rPr lang="fr-FR" dirty="0"/>
              <a:t> &gt;1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peut être un second ordre avec </a:t>
            </a:r>
            <a:r>
              <a:rPr lang="el-GR" dirty="0"/>
              <a:t>ξ</a:t>
            </a:r>
            <a:r>
              <a:rPr lang="fr-FR" dirty="0"/>
              <a:t> =1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AD2A149-FDE6-482A-9584-82860F188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794" y="3194791"/>
            <a:ext cx="4790678" cy="3555385"/>
          </a:xfrm>
          <a:prstGeom prst="rect">
            <a:avLst/>
          </a:prstGeom>
        </p:spPr>
      </p:pic>
      <p:sp>
        <p:nvSpPr>
          <p:cNvPr id="10" name="Rectangle à coins arrondis 8">
            <a:extLst>
              <a:ext uri="{FF2B5EF4-FFF2-40B4-BE49-F238E27FC236}">
                <a16:creationId xmlns:a16="http://schemas.microsoft.com/office/drawing/2014/main" id="{13B81AB1-1313-4801-8869-AE7585A4B78D}"/>
              </a:ext>
            </a:extLst>
          </p:cNvPr>
          <p:cNvSpPr/>
          <p:nvPr/>
        </p:nvSpPr>
        <p:spPr>
          <a:xfrm>
            <a:off x="251520" y="1916832"/>
            <a:ext cx="5832648" cy="50405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142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539552" y="107824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Réponse fréquentielle</a:t>
            </a:r>
          </a:p>
          <a:p>
            <a:endParaRPr lang="fr-FR" altLang="fr-FR" sz="40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23528" y="902068"/>
            <a:ext cx="5832648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dirty="0"/>
              <a:t>Soit un système dont la réponse indicielle est pour un échelon de 2V :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gain vaut 5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peut être un second ordre avec </a:t>
            </a:r>
            <a:r>
              <a:rPr lang="el-GR" dirty="0"/>
              <a:t>ξ</a:t>
            </a:r>
            <a:r>
              <a:rPr lang="fr-FR" dirty="0"/>
              <a:t> &lt;1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peut être un premier ordre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peut être un second ordre avec </a:t>
            </a:r>
            <a:r>
              <a:rPr lang="el-GR" dirty="0"/>
              <a:t>ξ</a:t>
            </a:r>
            <a:r>
              <a:rPr lang="fr-FR" dirty="0"/>
              <a:t> =1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7" name="Rectangle à coins arrondis 8">
            <a:extLst>
              <a:ext uri="{FF2B5EF4-FFF2-40B4-BE49-F238E27FC236}">
                <a16:creationId xmlns:a16="http://schemas.microsoft.com/office/drawing/2014/main" id="{7753783D-C7A3-4320-AD40-0CB581ABCE64}"/>
              </a:ext>
            </a:extLst>
          </p:cNvPr>
          <p:cNvSpPr/>
          <p:nvPr/>
        </p:nvSpPr>
        <p:spPr>
          <a:xfrm>
            <a:off x="211097" y="2250853"/>
            <a:ext cx="5832648" cy="50405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2A6A6AF-77D9-4507-B3FB-4CBD1FAB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84" y="3308810"/>
            <a:ext cx="4508549" cy="33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3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539552" y="107824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Réponse fréquentielle</a:t>
            </a:r>
          </a:p>
          <a:p>
            <a:endParaRPr lang="fr-FR" altLang="fr-FR" sz="40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23528" y="902068"/>
            <a:ext cx="5832648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dirty="0"/>
              <a:t>Soit un système dont la réponse indicielle est pour un échelon de 2V :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gain vaut 5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peut être un second ordre avec </a:t>
            </a:r>
            <a:r>
              <a:rPr lang="el-GR" dirty="0"/>
              <a:t>ξ</a:t>
            </a:r>
            <a:r>
              <a:rPr lang="fr-FR" dirty="0"/>
              <a:t> &lt;1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peut être un premier ordre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peut être un second ordre avec </a:t>
            </a:r>
            <a:r>
              <a:rPr lang="el-GR" dirty="0"/>
              <a:t>ξ</a:t>
            </a:r>
            <a:r>
              <a:rPr lang="fr-FR" dirty="0"/>
              <a:t> =1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11097" y="2567754"/>
            <a:ext cx="5832648" cy="50405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FD0788-1798-46B6-8FBB-1D99F01C5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564" y="3063468"/>
            <a:ext cx="5173112" cy="3873063"/>
          </a:xfrm>
          <a:prstGeom prst="rect">
            <a:avLst/>
          </a:prstGeom>
        </p:spPr>
      </p:pic>
      <p:sp>
        <p:nvSpPr>
          <p:cNvPr id="7" name="Rectangle à coins arrondis 8">
            <a:extLst>
              <a:ext uri="{FF2B5EF4-FFF2-40B4-BE49-F238E27FC236}">
                <a16:creationId xmlns:a16="http://schemas.microsoft.com/office/drawing/2014/main" id="{7753783D-C7A3-4320-AD40-0CB581ABCE64}"/>
              </a:ext>
            </a:extLst>
          </p:cNvPr>
          <p:cNvSpPr/>
          <p:nvPr/>
        </p:nvSpPr>
        <p:spPr>
          <a:xfrm>
            <a:off x="205479" y="1598691"/>
            <a:ext cx="5832648" cy="50405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à coins arrondis 8">
            <a:extLst>
              <a:ext uri="{FF2B5EF4-FFF2-40B4-BE49-F238E27FC236}">
                <a16:creationId xmlns:a16="http://schemas.microsoft.com/office/drawing/2014/main" id="{EB46B352-8F36-42EE-AB19-04A38244E632}"/>
              </a:ext>
            </a:extLst>
          </p:cNvPr>
          <p:cNvSpPr/>
          <p:nvPr/>
        </p:nvSpPr>
        <p:spPr>
          <a:xfrm>
            <a:off x="205479" y="1859611"/>
            <a:ext cx="5832648" cy="50405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121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Méthode de tracés de diagramme de </a:t>
            </a:r>
            <a:r>
              <a:rPr lang="fr-FR" dirty="0" err="1"/>
              <a:t>Bode</a:t>
            </a:r>
            <a:endParaRPr lang="fr-FR" dirty="0"/>
          </a:p>
        </p:txBody>
      </p:sp>
      <p:sp>
        <p:nvSpPr>
          <p:cNvPr id="10342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Décomposition en fonctions simples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Ranger les constantes de temps par ordre décroissant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Tracer les fonctions de base (intégrateurs, dérivateurs)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Tracer les fonctions simples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Sommer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65C940-FB78-4E72-A92C-5CEAEF6B1D30}" type="slidenum">
              <a:rPr lang="fr-FR" smtClean="0"/>
              <a:pPr>
                <a:defRPr/>
              </a:pPr>
              <a:t>105</a:t>
            </a:fld>
            <a:endParaRPr lang="fr-FR"/>
          </a:p>
        </p:txBody>
      </p:sp>
      <p:sp>
        <p:nvSpPr>
          <p:cNvPr id="95237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sp>
        <p:nvSpPr>
          <p:cNvPr id="6" name="Pensées 5"/>
          <p:cNvSpPr/>
          <p:nvPr/>
        </p:nvSpPr>
        <p:spPr bwMode="auto">
          <a:xfrm>
            <a:off x="6372200" y="1296988"/>
            <a:ext cx="2576539" cy="983873"/>
          </a:xfrm>
          <a:prstGeom prst="cloudCallout">
            <a:avLst>
              <a:gd name="adj1" fmla="val 49036"/>
              <a:gd name="adj2" fmla="val 6343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sz="1200" dirty="0">
                <a:solidFill>
                  <a:schemeClr val="tx1"/>
                </a:solidFill>
              </a:rPr>
              <a:t>Attention ce n’est pas une décomposition en éléments simples!!</a:t>
            </a:r>
          </a:p>
        </p:txBody>
      </p:sp>
    </p:spTree>
    <p:extLst>
      <p:ext uri="{BB962C8B-B14F-4D97-AF65-F5344CB8AC3E}">
        <p14:creationId xmlns:p14="http://schemas.microsoft.com/office/powerpoint/2010/main" val="5488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Exemple de tracés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D09D68-CD45-4456-B8DD-E772A816CA83}" type="slidenum">
              <a:rPr lang="fr-FR" smtClean="0"/>
              <a:pPr>
                <a:defRPr/>
              </a:pPr>
              <a:t>106</a:t>
            </a:fld>
            <a:endParaRPr lang="fr-FR"/>
          </a:p>
        </p:txBody>
      </p:sp>
      <p:sp>
        <p:nvSpPr>
          <p:cNvPr id="49157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graphicFrame>
        <p:nvGraphicFramePr>
          <p:cNvPr id="49154" name="Espace réservé du contenu 5"/>
          <p:cNvGraphicFramePr>
            <a:graphicFrameLocks noGrp="1" noChangeAspect="1"/>
          </p:cNvGraphicFramePr>
          <p:nvPr>
            <p:ph idx="1"/>
          </p:nvPr>
        </p:nvGraphicFramePr>
        <p:xfrm>
          <a:off x="760413" y="1136650"/>
          <a:ext cx="316865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3" name="Équation" r:id="rId3" imgW="1727200" imgH="419100" progId="Equation.3">
                  <p:embed/>
                </p:oleObj>
              </mc:Choice>
              <mc:Fallback>
                <p:oleObj name="Équation" r:id="rId3" imgW="1727200" imgH="4191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136650"/>
                        <a:ext cx="316865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8" name="Image 8" descr="bode_complique_vide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838325"/>
            <a:ext cx="6015037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159" name="Connecteur droit 10"/>
          <p:cNvCxnSpPr>
            <a:cxnSpLocks noChangeShapeType="1"/>
          </p:cNvCxnSpPr>
          <p:nvPr/>
        </p:nvCxnSpPr>
        <p:spPr bwMode="auto">
          <a:xfrm flipV="1">
            <a:off x="5386388" y="2381250"/>
            <a:ext cx="0" cy="3476625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upe 35"/>
          <p:cNvGrpSpPr>
            <a:grpSpLocks/>
          </p:cNvGrpSpPr>
          <p:nvPr/>
        </p:nvGrpSpPr>
        <p:grpSpPr bwMode="auto">
          <a:xfrm>
            <a:off x="2863850" y="2975424"/>
            <a:ext cx="4511675" cy="622300"/>
            <a:chOff x="2863780" y="2974312"/>
            <a:chExt cx="4511710" cy="622998"/>
          </a:xfrm>
        </p:grpSpPr>
        <p:cxnSp>
          <p:nvCxnSpPr>
            <p:cNvPr id="49176" name="Connecteur droit 12"/>
            <p:cNvCxnSpPr>
              <a:cxnSpLocks noChangeShapeType="1"/>
            </p:cNvCxnSpPr>
            <p:nvPr/>
          </p:nvCxnSpPr>
          <p:spPr bwMode="auto">
            <a:xfrm>
              <a:off x="2863780" y="2974312"/>
              <a:ext cx="2512088" cy="0"/>
            </a:xfrm>
            <a:prstGeom prst="line">
              <a:avLst/>
            </a:prstGeom>
            <a:noFill/>
            <a:ln w="28575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7" name="Connecteur droit 14"/>
            <p:cNvCxnSpPr>
              <a:cxnSpLocks noChangeShapeType="1"/>
            </p:cNvCxnSpPr>
            <p:nvPr/>
          </p:nvCxnSpPr>
          <p:spPr bwMode="auto">
            <a:xfrm>
              <a:off x="5377542" y="2975988"/>
              <a:ext cx="1997948" cy="621322"/>
            </a:xfrm>
            <a:prstGeom prst="line">
              <a:avLst/>
            </a:prstGeom>
            <a:noFill/>
            <a:ln w="28575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9161" name="Connecteur droit 20"/>
          <p:cNvCxnSpPr>
            <a:cxnSpLocks noChangeShapeType="1"/>
          </p:cNvCxnSpPr>
          <p:nvPr/>
        </p:nvCxnSpPr>
        <p:spPr bwMode="auto">
          <a:xfrm flipV="1">
            <a:off x="5857875" y="4291013"/>
            <a:ext cx="1538288" cy="9525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4" name="Connecteur droit 24"/>
          <p:cNvCxnSpPr>
            <a:cxnSpLocks noChangeShapeType="1"/>
          </p:cNvCxnSpPr>
          <p:nvPr/>
        </p:nvCxnSpPr>
        <p:spPr bwMode="auto">
          <a:xfrm>
            <a:off x="2825750" y="2965358"/>
            <a:ext cx="3042600" cy="28584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5" name="Connecteur droit 25"/>
          <p:cNvCxnSpPr>
            <a:cxnSpLocks noChangeShapeType="1"/>
          </p:cNvCxnSpPr>
          <p:nvPr/>
        </p:nvCxnSpPr>
        <p:spPr bwMode="auto">
          <a:xfrm>
            <a:off x="5846477" y="2990960"/>
            <a:ext cx="1529048" cy="241578"/>
          </a:xfrm>
          <a:prstGeom prst="lin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3" name="Connecteur droit 26"/>
          <p:cNvCxnSpPr>
            <a:cxnSpLocks noChangeShapeType="1"/>
          </p:cNvCxnSpPr>
          <p:nvPr/>
        </p:nvCxnSpPr>
        <p:spPr bwMode="auto">
          <a:xfrm flipV="1">
            <a:off x="5859463" y="2373313"/>
            <a:ext cx="0" cy="3476625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Connecteur droit 36"/>
          <p:cNvCxnSpPr>
            <a:cxnSpLocks noChangeShapeType="1"/>
          </p:cNvCxnSpPr>
          <p:nvPr/>
        </p:nvCxnSpPr>
        <p:spPr bwMode="auto">
          <a:xfrm>
            <a:off x="5378450" y="4814888"/>
            <a:ext cx="1989138" cy="0"/>
          </a:xfrm>
          <a:prstGeom prst="lin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Connecteur droit 38"/>
          <p:cNvCxnSpPr>
            <a:cxnSpLocks noChangeShapeType="1"/>
          </p:cNvCxnSpPr>
          <p:nvPr/>
        </p:nvCxnSpPr>
        <p:spPr bwMode="auto">
          <a:xfrm>
            <a:off x="2825750" y="2858963"/>
            <a:ext cx="4560887" cy="11112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Connecteur droit 39"/>
          <p:cNvCxnSpPr>
            <a:cxnSpLocks noChangeShapeType="1"/>
          </p:cNvCxnSpPr>
          <p:nvPr/>
        </p:nvCxnSpPr>
        <p:spPr bwMode="auto">
          <a:xfrm>
            <a:off x="2825750" y="2752726"/>
            <a:ext cx="4549775" cy="704444"/>
          </a:xfrm>
          <a:prstGeom prst="line">
            <a:avLst/>
          </a:prstGeom>
          <a:noFill/>
          <a:ln w="28575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Connecteur droit 43"/>
          <p:cNvCxnSpPr>
            <a:cxnSpLocks noChangeShapeType="1"/>
          </p:cNvCxnSpPr>
          <p:nvPr/>
        </p:nvCxnSpPr>
        <p:spPr bwMode="auto">
          <a:xfrm>
            <a:off x="2855913" y="4283075"/>
            <a:ext cx="4562475" cy="9525"/>
          </a:xfrm>
          <a:prstGeom prst="line">
            <a:avLst/>
          </a:prstGeom>
          <a:noFill/>
          <a:ln w="28575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onnecteur droit 21"/>
          <p:cNvCxnSpPr>
            <a:cxnSpLocks noChangeShapeType="1"/>
          </p:cNvCxnSpPr>
          <p:nvPr/>
        </p:nvCxnSpPr>
        <p:spPr bwMode="auto">
          <a:xfrm>
            <a:off x="2829994" y="2577526"/>
            <a:ext cx="2584025" cy="465712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24" name="Connecteur droit 23"/>
          <p:cNvCxnSpPr>
            <a:cxnSpLocks noChangeShapeType="1"/>
          </p:cNvCxnSpPr>
          <p:nvPr/>
        </p:nvCxnSpPr>
        <p:spPr bwMode="auto">
          <a:xfrm>
            <a:off x="5362306" y="3025060"/>
            <a:ext cx="484171" cy="229315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26" name="Connecteur droit 25"/>
          <p:cNvCxnSpPr>
            <a:cxnSpLocks noChangeShapeType="1"/>
          </p:cNvCxnSpPr>
          <p:nvPr/>
        </p:nvCxnSpPr>
        <p:spPr bwMode="auto">
          <a:xfrm>
            <a:off x="5835491" y="3255744"/>
            <a:ext cx="1472813" cy="886777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0" name="Connecteur droit 29"/>
          <p:cNvCxnSpPr>
            <a:cxnSpLocks noChangeShapeType="1"/>
          </p:cNvCxnSpPr>
          <p:nvPr/>
        </p:nvCxnSpPr>
        <p:spPr bwMode="auto">
          <a:xfrm>
            <a:off x="2825750" y="4281488"/>
            <a:ext cx="2579688" cy="9525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2" name="Connecteur droit 31"/>
          <p:cNvCxnSpPr>
            <a:cxnSpLocks noChangeShapeType="1"/>
          </p:cNvCxnSpPr>
          <p:nvPr/>
        </p:nvCxnSpPr>
        <p:spPr bwMode="auto">
          <a:xfrm>
            <a:off x="5368925" y="5319713"/>
            <a:ext cx="469900" cy="635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34" name="Connecteur droit 33"/>
          <p:cNvCxnSpPr>
            <a:cxnSpLocks noChangeShapeType="1"/>
          </p:cNvCxnSpPr>
          <p:nvPr/>
        </p:nvCxnSpPr>
        <p:spPr bwMode="auto">
          <a:xfrm>
            <a:off x="5857875" y="5838825"/>
            <a:ext cx="1509713" cy="1588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17691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57C9BC-87CE-4DBB-95BA-52EFC5880497}" type="slidenum">
              <a:rPr lang="fr-FR" smtClean="0"/>
              <a:pPr>
                <a:defRPr/>
              </a:pPr>
              <a:t>107</a:t>
            </a:fld>
            <a:endParaRPr lang="fr-FR"/>
          </a:p>
        </p:txBody>
      </p:sp>
      <p:sp>
        <p:nvSpPr>
          <p:cNvPr id="96260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pic>
        <p:nvPicPr>
          <p:cNvPr id="104453" name="Image 6" descr="bode_compliqu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1338263"/>
            <a:ext cx="6694488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74178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9144" y="4005064"/>
            <a:ext cx="7704856" cy="1325563"/>
          </a:xfrm>
        </p:spPr>
        <p:txBody>
          <a:bodyPr/>
          <a:lstStyle/>
          <a:p>
            <a:pPr algn="l"/>
            <a:r>
              <a:rPr lang="fr-FR" sz="4000" dirty="0"/>
              <a:t>Identification</a:t>
            </a:r>
          </a:p>
        </p:txBody>
      </p:sp>
      <p:sp>
        <p:nvSpPr>
          <p:cNvPr id="3" name="Sous-titre 6"/>
          <p:cNvSpPr txBox="1">
            <a:spLocks/>
          </p:cNvSpPr>
          <p:nvPr/>
        </p:nvSpPr>
        <p:spPr>
          <a:xfrm>
            <a:off x="1439144" y="4981811"/>
            <a:ext cx="6400800" cy="6976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/>
              <a:t>Seule l’identification du système en BO sera traitée </a:t>
            </a:r>
            <a:r>
              <a:rPr lang="fr-FR" sz="2000" dirty="0">
                <a:sym typeface="Wingdings" pitchFamily="2" charset="2"/>
              </a:rPr>
              <a:t> système STABLE en BO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8789850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Identification par des relevés fréquentiels</a:t>
            </a:r>
          </a:p>
        </p:txBody>
      </p:sp>
      <p:sp>
        <p:nvSpPr>
          <p:cNvPr id="9830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fr-FR" b="1" dirty="0">
                <a:solidFill>
                  <a:schemeClr val="accent6"/>
                </a:solidFill>
              </a:rPr>
              <a:t>Excitation du système : </a:t>
            </a:r>
            <a:r>
              <a:rPr lang="fr-FR" dirty="0">
                <a:solidFill>
                  <a:srgbClr val="C00000"/>
                </a:solidFill>
              </a:rPr>
              <a:t>signaux sinusoïdaux </a:t>
            </a:r>
            <a:r>
              <a:rPr lang="fr-FR" dirty="0"/>
              <a:t>de différentes fréquences sur au minimum une gamme de 2 à 3 décades</a:t>
            </a:r>
          </a:p>
          <a:p>
            <a:pPr marL="0" indent="0">
              <a:buFontTx/>
              <a:buNone/>
              <a:defRPr/>
            </a:pPr>
            <a:endParaRPr lang="fr-FR" dirty="0"/>
          </a:p>
          <a:p>
            <a:pPr marL="0" indent="0">
              <a:buFontTx/>
              <a:buNone/>
              <a:defRPr/>
            </a:pPr>
            <a:r>
              <a:rPr lang="fr-FR" dirty="0"/>
              <a:t>A chaque fois, relevé de          et </a:t>
            </a:r>
            <a:r>
              <a:rPr lang="fr-FR" dirty="0">
                <a:sym typeface="Symbol"/>
              </a:rPr>
              <a:t></a:t>
            </a:r>
            <a:endParaRPr lang="fr-FR" dirty="0"/>
          </a:p>
          <a:p>
            <a:pPr marL="0" indent="0">
              <a:buFontTx/>
              <a:buNone/>
              <a:defRPr/>
            </a:pPr>
            <a:endParaRPr lang="fr-FR" dirty="0"/>
          </a:p>
          <a:p>
            <a:pPr>
              <a:buFontTx/>
              <a:buNone/>
              <a:defRPr/>
            </a:pPr>
            <a:endParaRPr lang="fr-FR" dirty="0"/>
          </a:p>
          <a:p>
            <a:pPr>
              <a:buFontTx/>
              <a:buNone/>
              <a:defRPr/>
            </a:pPr>
            <a:endParaRPr lang="fr-FR" dirty="0"/>
          </a:p>
          <a:p>
            <a:pPr>
              <a:buFontTx/>
              <a:buNone/>
              <a:defRPr/>
            </a:pPr>
            <a:endParaRPr lang="fr-FR" dirty="0"/>
          </a:p>
          <a:p>
            <a:pPr>
              <a:buFontTx/>
              <a:buNone/>
              <a:defRPr/>
            </a:pPr>
            <a:r>
              <a:rPr lang="fr-FR" dirty="0">
                <a:sym typeface="Wingdings" pitchFamily="2" charset="2"/>
              </a:rPr>
              <a:t> Tracé du </a:t>
            </a:r>
            <a:r>
              <a:rPr lang="fr-FR" dirty="0" err="1">
                <a:sym typeface="Wingdings" pitchFamily="2" charset="2"/>
              </a:rPr>
              <a:t>Bode</a:t>
            </a:r>
            <a:r>
              <a:rPr lang="fr-FR" dirty="0">
                <a:sym typeface="Wingdings" pitchFamily="2" charset="2"/>
              </a:rPr>
              <a:t> du système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D9704B-D08B-47E2-ABE4-D11A6AB14291}" type="slidenum">
              <a:rPr lang="fr-FR" smtClean="0"/>
              <a:pPr>
                <a:defRPr/>
              </a:pPr>
              <a:t>109</a:t>
            </a:fld>
            <a:endParaRPr lang="fr-FR"/>
          </a:p>
        </p:txBody>
      </p:sp>
      <p:sp>
        <p:nvSpPr>
          <p:cNvPr id="98309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graphicFrame>
        <p:nvGraphicFramePr>
          <p:cNvPr id="501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517615"/>
              </p:ext>
            </p:extLst>
          </p:nvPr>
        </p:nvGraphicFramePr>
        <p:xfrm>
          <a:off x="3275856" y="2996952"/>
          <a:ext cx="4857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27" name="Équation" r:id="rId3" imgW="253890" imgH="228501" progId="Equation.3">
                  <p:embed/>
                </p:oleObj>
              </mc:Choice>
              <mc:Fallback>
                <p:oleObj name="Équation" r:id="rId3" imgW="253890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996952"/>
                        <a:ext cx="485775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18804"/>
              </p:ext>
            </p:extLst>
          </p:nvPr>
        </p:nvGraphicFramePr>
        <p:xfrm>
          <a:off x="685800" y="3479341"/>
          <a:ext cx="6096000" cy="12604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027">
                <a:tc>
                  <a:txBody>
                    <a:bodyPr/>
                    <a:lstStyle/>
                    <a:p>
                      <a:r>
                        <a:rPr lang="fr-FR" sz="1400" b="0" dirty="0">
                          <a:sym typeface="Symbol"/>
                        </a:rPr>
                        <a:t> (rad/s)</a:t>
                      </a:r>
                      <a:endParaRPr lang="fr-FR" sz="1400" b="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0.1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…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…</a:t>
                      </a: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10</a:t>
                      </a:r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21">
                <a:tc>
                  <a:txBody>
                    <a:bodyPr/>
                    <a:lstStyle/>
                    <a:p>
                      <a:r>
                        <a:rPr lang="fr-FR" sz="1400" dirty="0"/>
                        <a:t>G = Y/U ou </a:t>
                      </a:r>
                      <a:r>
                        <a:rPr lang="fr-FR" sz="1400" dirty="0" err="1"/>
                        <a:t>G</a:t>
                      </a:r>
                      <a:r>
                        <a:rPr lang="fr-FR" sz="1400" baseline="-25000" dirty="0" err="1"/>
                        <a:t>dB</a:t>
                      </a:r>
                      <a:endParaRPr lang="fr-FR" sz="1400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7">
                <a:tc>
                  <a:txBody>
                    <a:bodyPr/>
                    <a:lstStyle/>
                    <a:p>
                      <a:r>
                        <a:rPr lang="fr-FR" sz="1400" dirty="0">
                          <a:sym typeface="Symbol"/>
                        </a:rPr>
                        <a:t> (rad/s)</a:t>
                      </a:r>
                      <a:endParaRPr lang="fr-FR" sz="14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endParaRPr lang="fr-FR" sz="180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4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899592" y="3068960"/>
            <a:ext cx="6044133" cy="33843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2867025" y="4200525"/>
            <a:ext cx="1095375" cy="4191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3090863" y="5002541"/>
            <a:ext cx="1913186" cy="442913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3190875" y="5829300"/>
            <a:ext cx="3286125" cy="442913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La transformée de Laplace</a:t>
            </a:r>
          </a:p>
        </p:txBody>
      </p:sp>
      <p:sp>
        <p:nvSpPr>
          <p:cNvPr id="4103" name="Espace réservé du contenu 2"/>
          <p:cNvSpPr>
            <a:spLocks noGrp="1"/>
          </p:cNvSpPr>
          <p:nvPr>
            <p:ph idx="1"/>
          </p:nvPr>
        </p:nvSpPr>
        <p:spPr>
          <a:xfrm>
            <a:off x="762000" y="1409700"/>
            <a:ext cx="7772400" cy="1504950"/>
          </a:xfrm>
        </p:spPr>
        <p:txBody>
          <a:bodyPr/>
          <a:lstStyle/>
          <a:p>
            <a:r>
              <a:rPr lang="fr-FR"/>
              <a:t>Intérêt : exploiter les propriétés de linéarité de l’équation différentielle</a:t>
            </a:r>
          </a:p>
          <a:p>
            <a:r>
              <a:rPr lang="fr-FR"/>
              <a:t>Passage du domaine temporel (équa diff.) au domaine fréquentiel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40DF4-2E87-422D-BA18-D562E0DAA2AC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sp>
        <p:nvSpPr>
          <p:cNvPr id="410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95325" y="2724150"/>
            <a:ext cx="7400925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 dirty="0">
                <a:solidFill>
                  <a:schemeClr val="accent6"/>
                </a:solidFill>
              </a:rPr>
              <a:t>Rappels sur la transformée de Laplace : </a:t>
            </a:r>
          </a:p>
          <a:p>
            <a:pPr>
              <a:spcBef>
                <a:spcPct val="50000"/>
              </a:spcBef>
              <a:defRPr/>
            </a:pPr>
            <a:endParaRPr lang="fr-FR" dirty="0"/>
          </a:p>
          <a:p>
            <a:pPr>
              <a:spcBef>
                <a:spcPct val="50000"/>
              </a:spcBef>
              <a:defRPr/>
            </a:pPr>
            <a:endParaRPr lang="fr-FR" dirty="0"/>
          </a:p>
        </p:txBody>
      </p:sp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6943725" y="4667250"/>
            <a:ext cx="19621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sz="1400"/>
              <a:t>conditions initiales</a:t>
            </a:r>
          </a:p>
        </p:txBody>
      </p:sp>
      <p:cxnSp>
        <p:nvCxnSpPr>
          <p:cNvPr id="14" name="Connecteur droit avec flèche 13"/>
          <p:cNvCxnSpPr>
            <a:cxnSpLocks noChangeShapeType="1"/>
            <a:stCxn id="12" idx="1"/>
          </p:cNvCxnSpPr>
          <p:nvPr/>
        </p:nvCxnSpPr>
        <p:spPr bwMode="auto">
          <a:xfrm flipH="1" flipV="1">
            <a:off x="4191000" y="4410075"/>
            <a:ext cx="2752725" cy="4111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Connecteur droit avec flèche 14"/>
          <p:cNvCxnSpPr>
            <a:cxnSpLocks noChangeShapeType="1"/>
            <a:stCxn id="12" idx="1"/>
          </p:cNvCxnSpPr>
          <p:nvPr/>
        </p:nvCxnSpPr>
        <p:spPr bwMode="auto">
          <a:xfrm flipH="1">
            <a:off x="5448300" y="4821238"/>
            <a:ext cx="1495425" cy="4365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" name="Connecteur droit avec flèche 17"/>
          <p:cNvCxnSpPr>
            <a:cxnSpLocks noChangeShapeType="1"/>
            <a:stCxn id="12" idx="1"/>
          </p:cNvCxnSpPr>
          <p:nvPr/>
        </p:nvCxnSpPr>
        <p:spPr bwMode="auto">
          <a:xfrm flipH="1">
            <a:off x="6372225" y="4821238"/>
            <a:ext cx="571500" cy="989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115616" y="3330104"/>
                <a:ext cx="2973891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330104"/>
                <a:ext cx="2973891" cy="599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115616" y="4049854"/>
                <a:ext cx="247446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𝑠𝐹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49854"/>
                <a:ext cx="2474460" cy="622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101891" y="4873954"/>
                <a:ext cx="376942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𝑠𝑓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′(0−)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91" y="4873954"/>
                <a:ext cx="3769429" cy="6279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01891" y="5723780"/>
                <a:ext cx="504657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−…−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(0−)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891" y="5723780"/>
                <a:ext cx="5046573" cy="6223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3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Identification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fr-FR" dirty="0"/>
              <a:t>On « convertit » la réponse harmonique en fonction de transfert en 3 étapes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fr-FR" dirty="0"/>
              <a:t>Choix de l’ordre (souvent 1 ou 2)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fr-FR" dirty="0"/>
              <a:t>Identification des paramètres caractéristiques pour cet ordre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fr-FR" dirty="0"/>
              <a:t>Comparaison réponse harmonique réelle / identifiée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D4928D-0C68-453D-932C-62AAAA58C40C}" type="slidenum">
              <a:rPr lang="fr-FR" smtClean="0"/>
              <a:pPr>
                <a:defRPr/>
              </a:pPr>
              <a:t>110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</p:spTree>
    <p:extLst>
      <p:ext uri="{BB962C8B-B14F-4D97-AF65-F5344CB8AC3E}">
        <p14:creationId xmlns:p14="http://schemas.microsoft.com/office/powerpoint/2010/main" val="418351369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ordre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433638"/>
            <a:ext cx="8206680" cy="4114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fr-FR" b="1" dirty="0">
                <a:solidFill>
                  <a:schemeClr val="accent6"/>
                </a:solidFill>
              </a:rPr>
              <a:t>Méthode d’identification fréquentielle</a:t>
            </a:r>
          </a:p>
          <a:p>
            <a:pPr>
              <a:buFontTx/>
              <a:buNone/>
              <a:defRPr/>
            </a:pPr>
            <a:endParaRPr lang="fr-FR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fr-FR" dirty="0"/>
              <a:t>On cherche la pulsation </a:t>
            </a:r>
            <a:r>
              <a:rPr lang="fr-FR" dirty="0">
                <a:sym typeface="Symbol"/>
              </a:rPr>
              <a:t></a:t>
            </a:r>
            <a:r>
              <a:rPr lang="fr-FR" baseline="-25000" dirty="0">
                <a:sym typeface="Symbol"/>
              </a:rPr>
              <a:t>0</a:t>
            </a:r>
            <a:r>
              <a:rPr lang="fr-FR" dirty="0">
                <a:sym typeface="Symbol"/>
              </a:rPr>
              <a:t>=1/ pour laquelle on a un déphasage de -45°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fr-FR" dirty="0">
                <a:sym typeface="Symbol"/>
              </a:rPr>
              <a:t>On règle l’excitation pour une pulsation de      </a:t>
            </a:r>
          </a:p>
          <a:p>
            <a:pPr marL="457200" indent="-457200">
              <a:buFontTx/>
              <a:buNone/>
              <a:defRPr/>
            </a:pPr>
            <a:r>
              <a:rPr lang="fr-FR" dirty="0">
                <a:sym typeface="Symbol"/>
              </a:rPr>
              <a:t>	</a:t>
            </a:r>
            <a:r>
              <a:rPr lang="fr-FR" dirty="0">
                <a:sym typeface="Wingdings" pitchFamily="2" charset="2"/>
              </a:rPr>
              <a:t> on mesure le gain statique 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902CC3-5A7A-4262-9CD6-876B6FA2332C}" type="slidenum">
              <a:rPr lang="fr-FR" smtClean="0"/>
              <a:pPr>
                <a:defRPr/>
              </a:pPr>
              <a:t>111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graphicFrame>
        <p:nvGraphicFramePr>
          <p:cNvPr id="51202" name="Object 6"/>
          <p:cNvGraphicFramePr>
            <a:graphicFrameLocks noChangeAspect="1"/>
          </p:cNvGraphicFramePr>
          <p:nvPr/>
        </p:nvGraphicFramePr>
        <p:xfrm>
          <a:off x="781050" y="1419225"/>
          <a:ext cx="13636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8" name="Équation" r:id="rId3" imgW="799753" imgH="393529" progId="Equation.3">
                  <p:embed/>
                </p:oleObj>
              </mc:Choice>
              <mc:Fallback>
                <p:oleObj name="Équation" r:id="rId3" imgW="79975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419225"/>
                        <a:ext cx="1363663" cy="6699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993204"/>
              </p:ext>
            </p:extLst>
          </p:nvPr>
        </p:nvGraphicFramePr>
        <p:xfrm>
          <a:off x="5652120" y="3396854"/>
          <a:ext cx="4159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9" name="Équation" r:id="rId5" imgW="228501" imgH="393529" progId="Equation.3">
                  <p:embed/>
                </p:oleObj>
              </mc:Choice>
              <mc:Fallback>
                <p:oleObj name="Équation" r:id="rId5" imgW="22850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396854"/>
                        <a:ext cx="415925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80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ordre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35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2241" y="2110929"/>
                <a:ext cx="7772400" cy="4114800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fr-FR" dirty="0"/>
                  <a:t>Remarque : </a:t>
                </a:r>
              </a:p>
              <a:p>
                <a:r>
                  <a:rPr lang="fr-FR" dirty="0"/>
                  <a:t>On définit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fr-FR" dirty="0"/>
                  <a:t>our laquelle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𝐴𝑟𝑔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dirty="0">
                    <a:sym typeface="Symbol" pitchFamily="18" charset="2"/>
                  </a:rPr>
                  <a:t>=-45°, tan (</a:t>
                </a:r>
                <a:r>
                  <a:rPr lang="fr-FR" baseline="-25000" dirty="0">
                    <a:sym typeface="Symbol" pitchFamily="18" charset="2"/>
                  </a:rPr>
                  <a:t>1</a:t>
                </a:r>
                <a:r>
                  <a:rPr lang="fr-FR" dirty="0">
                    <a:sym typeface="Symbol" pitchFamily="18" charset="2"/>
                  </a:rPr>
                  <a:t>)=-1</a:t>
                </a:r>
              </a:p>
              <a:p>
                <a:endParaRPr lang="fr-FR" dirty="0">
                  <a:sym typeface="Symbol" pitchFamily="18" charset="2"/>
                </a:endParaRPr>
              </a:p>
              <a:p>
                <a:endParaRPr lang="fr-FR" dirty="0">
                  <a:sym typeface="Symbol" pitchFamily="18" charset="2"/>
                </a:endParaRPr>
              </a:p>
              <a:p>
                <a:endParaRPr lang="fr-FR" dirty="0">
                  <a:sym typeface="Symbol" pitchFamily="18" charset="2"/>
                </a:endParaRPr>
              </a:p>
              <a:p>
                <a:endParaRPr lang="fr-FR" dirty="0">
                  <a:sym typeface="Symbol" pitchFamily="18" charset="2"/>
                </a:endParaRPr>
              </a:p>
              <a:p>
                <a:endParaRPr lang="fr-FR" dirty="0">
                  <a:sym typeface="Symbol" pitchFamily="18" charset="2"/>
                </a:endParaRPr>
              </a:p>
              <a:p>
                <a:r>
                  <a:rPr lang="fr-FR" dirty="0"/>
                  <a:t>On définit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fr-FR" dirty="0"/>
                  <a:t>our laquelle</a:t>
                </a:r>
                <a:r>
                  <a:rPr lang="fr-FR" dirty="0">
                    <a:sym typeface="Symbol" pitchFamily="18" charset="2"/>
                  </a:rPr>
                  <a:t> =-135°, on doit avoir tan (</a:t>
                </a:r>
                <a:r>
                  <a:rPr lang="fr-FR" baseline="-25000" dirty="0">
                    <a:sym typeface="Symbol" pitchFamily="18" charset="2"/>
                  </a:rPr>
                  <a:t>2</a:t>
                </a:r>
                <a:r>
                  <a:rPr lang="fr-FR" dirty="0">
                    <a:sym typeface="Symbol" pitchFamily="18" charset="2"/>
                  </a:rPr>
                  <a:t>)=1</a:t>
                </a:r>
              </a:p>
              <a:p>
                <a:endParaRPr lang="fr-FR" dirty="0">
                  <a:sym typeface="Symbol" pitchFamily="18" charset="2"/>
                </a:endParaRPr>
              </a:p>
              <a:p>
                <a:r>
                  <a:rPr lang="fr-FR" dirty="0">
                    <a:sym typeface="Symbol" pitchFamily="18" charset="2"/>
                  </a:rPr>
                  <a:t>Donc </a:t>
                </a:r>
                <a:endParaRPr lang="fr-FR" dirty="0"/>
              </a:p>
            </p:txBody>
          </p:sp>
        </mc:Choice>
        <mc:Fallback xmlns="">
          <p:sp>
            <p:nvSpPr>
              <p:cNvPr id="52235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41" y="2110929"/>
                <a:ext cx="7772400" cy="4114800"/>
              </a:xfrm>
              <a:blipFill rotWithShape="0">
                <a:blip r:embed="rId3"/>
                <a:stretch>
                  <a:fillRect l="-863" t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187A61-1C38-4C12-B1F9-7729FBF1E114}" type="slidenum">
              <a:rPr lang="fr-FR" smtClean="0"/>
              <a:pPr>
                <a:defRPr/>
              </a:pPr>
              <a:t>112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graphicFrame>
        <p:nvGraphicFramePr>
          <p:cNvPr id="522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783832"/>
              </p:ext>
            </p:extLst>
          </p:nvPr>
        </p:nvGraphicFramePr>
        <p:xfrm>
          <a:off x="696913" y="907741"/>
          <a:ext cx="49149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54" name="Équation" r:id="rId4" imgW="2882900" imgH="673100" progId="Equation.3">
                  <p:embed/>
                </p:oleObj>
              </mc:Choice>
              <mc:Fallback>
                <p:oleObj name="Équation" r:id="rId4" imgW="28829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907741"/>
                        <a:ext cx="4914900" cy="114776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818507"/>
              </p:ext>
            </p:extLst>
          </p:nvPr>
        </p:nvGraphicFramePr>
        <p:xfrm>
          <a:off x="5876925" y="1032273"/>
          <a:ext cx="259238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55" name="Équation" r:id="rId6" imgW="1600200" imgH="622300" progId="Equation.3">
                  <p:embed/>
                </p:oleObj>
              </mc:Choice>
              <mc:Fallback>
                <p:oleObj name="Équation" r:id="rId6" imgW="16002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5" y="1032273"/>
                        <a:ext cx="2592388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5"/>
          <p:cNvGraphicFramePr>
            <a:graphicFrameLocks noChangeAspect="1"/>
          </p:cNvGraphicFramePr>
          <p:nvPr/>
        </p:nvGraphicFramePr>
        <p:xfrm>
          <a:off x="727075" y="3317875"/>
          <a:ext cx="207645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56" name="Équation" r:id="rId8" imgW="1320800" imgH="965200" progId="Equation.3">
                  <p:embed/>
                </p:oleObj>
              </mc:Choice>
              <mc:Fallback>
                <p:oleObj name="Équation" r:id="rId8" imgW="13208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3317875"/>
                        <a:ext cx="2076450" cy="151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7"/>
          <p:cNvGraphicFramePr>
            <a:graphicFrameLocks noChangeAspect="1"/>
          </p:cNvGraphicFramePr>
          <p:nvPr/>
        </p:nvGraphicFramePr>
        <p:xfrm>
          <a:off x="4071938" y="3421063"/>
          <a:ext cx="10191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57" name="Équation" r:id="rId10" imgW="647700" imgH="850900" progId="Equation.3">
                  <p:embed/>
                </p:oleObj>
              </mc:Choice>
              <mc:Fallback>
                <p:oleObj name="Équation" r:id="rId10" imgW="6477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3421063"/>
                        <a:ext cx="1019175" cy="133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ZoneTexte 11"/>
          <p:cNvSpPr txBox="1"/>
          <p:nvPr/>
        </p:nvSpPr>
        <p:spPr bwMode="auto">
          <a:xfrm>
            <a:off x="3325813" y="3829050"/>
            <a:ext cx="473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cs typeface="+mn-cs"/>
                <a:sym typeface="Wingdings"/>
              </a:rPr>
              <a:t></a:t>
            </a:r>
            <a:endParaRPr lang="fr-FR" kern="0" dirty="0">
              <a:latin typeface="+mn-lt"/>
              <a:cs typeface="+mn-cs"/>
            </a:endParaRPr>
          </a:p>
        </p:txBody>
      </p:sp>
      <p:graphicFrame>
        <p:nvGraphicFramePr>
          <p:cNvPr id="52230" name="Object 8"/>
          <p:cNvGraphicFramePr>
            <a:graphicFrameLocks noChangeAspect="1"/>
          </p:cNvGraphicFramePr>
          <p:nvPr/>
        </p:nvGraphicFramePr>
        <p:xfrm>
          <a:off x="6019800" y="3813175"/>
          <a:ext cx="19383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58" name="Équation" r:id="rId12" imgW="1231366" imgH="279279" progId="Equation.3">
                  <p:embed/>
                </p:oleObj>
              </mc:Choice>
              <mc:Fallback>
                <p:oleObj name="Équation" r:id="rId12" imgW="123136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813175"/>
                        <a:ext cx="1938338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944020"/>
              </p:ext>
            </p:extLst>
          </p:nvPr>
        </p:nvGraphicFramePr>
        <p:xfrm>
          <a:off x="6969125" y="4653136"/>
          <a:ext cx="1978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59" name="Équation" r:id="rId14" imgW="1257300" imgH="279400" progId="Equation.3">
                  <p:embed/>
                </p:oleObj>
              </mc:Choice>
              <mc:Fallback>
                <p:oleObj name="Équation" r:id="rId14" imgW="1257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4653136"/>
                        <a:ext cx="197802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607387"/>
              </p:ext>
            </p:extLst>
          </p:nvPr>
        </p:nvGraphicFramePr>
        <p:xfrm>
          <a:off x="1439883" y="5301581"/>
          <a:ext cx="1389063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60" name="Équation" r:id="rId16" imgW="748975" imgH="431613" progId="Equation.3">
                  <p:embed/>
                </p:oleObj>
              </mc:Choice>
              <mc:Fallback>
                <p:oleObj name="Équation" r:id="rId16" imgW="74897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83" y="5301581"/>
                        <a:ext cx="1389063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905860"/>
              </p:ext>
            </p:extLst>
          </p:nvPr>
        </p:nvGraphicFramePr>
        <p:xfrm>
          <a:off x="3707606" y="5452719"/>
          <a:ext cx="14366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61" name="Équation" r:id="rId18" imgW="774364" imgH="253890" progId="Equation.3">
                  <p:embed/>
                </p:oleObj>
              </mc:Choice>
              <mc:Fallback>
                <p:oleObj name="Équation" r:id="rId18" imgW="774364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606" y="5452719"/>
                        <a:ext cx="1436688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98358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ordre : méthode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EE07A-DFD8-46BB-954E-4C411276F6F2}" type="slidenum">
              <a:rPr lang="fr-FR" smtClean="0"/>
              <a:pPr>
                <a:defRPr/>
              </a:pPr>
              <a:t>113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85800" y="1619250"/>
            <a:ext cx="7772400" cy="4114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fr-FR" b="1" dirty="0">
                <a:solidFill>
                  <a:schemeClr val="accent6"/>
                </a:solidFill>
              </a:rPr>
              <a:t>Méthode</a:t>
            </a:r>
          </a:p>
          <a:p>
            <a:pPr>
              <a:buFontTx/>
              <a:buNone/>
              <a:defRPr/>
            </a:pPr>
            <a:endParaRPr lang="fr-FR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fr-FR" dirty="0"/>
              <a:t>On cherche </a:t>
            </a:r>
            <a:r>
              <a:rPr lang="fr-FR" dirty="0">
                <a:sym typeface="Symbol"/>
              </a:rPr>
              <a:t></a:t>
            </a:r>
            <a:r>
              <a:rPr lang="fr-FR" baseline="-25000" dirty="0">
                <a:sym typeface="Symbol"/>
              </a:rPr>
              <a:t>1</a:t>
            </a:r>
            <a:r>
              <a:rPr lang="fr-FR" dirty="0">
                <a:sym typeface="Symbol"/>
              </a:rPr>
              <a:t> pour laquelle le déphasage vaut -45°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fr-FR" dirty="0">
                <a:sym typeface="Symbol"/>
              </a:rPr>
              <a:t>On cherche </a:t>
            </a:r>
            <a:r>
              <a:rPr lang="fr-FR" baseline="-25000" dirty="0">
                <a:sym typeface="Symbol"/>
              </a:rPr>
              <a:t>2</a:t>
            </a:r>
            <a:r>
              <a:rPr lang="fr-FR" dirty="0">
                <a:sym typeface="Symbol"/>
              </a:rPr>
              <a:t> pour laquelle le déphasage vaut -135°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fr-FR" dirty="0">
                <a:sym typeface="Symbol"/>
              </a:rPr>
              <a:t>On calcule 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fr-FR" dirty="0">
              <a:sym typeface="Symbol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fr-FR" dirty="0">
              <a:sym typeface="Symbol"/>
            </a:endParaRPr>
          </a:p>
          <a:p>
            <a:pPr marL="457200" indent="-457200">
              <a:buFont typeface="+mj-lt"/>
              <a:buAutoNum type="arabicPeriod"/>
              <a:defRPr/>
            </a:pPr>
            <a:endParaRPr lang="fr-FR" dirty="0">
              <a:sym typeface="Symbol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fr-FR" dirty="0">
                <a:sym typeface="Symbol"/>
              </a:rPr>
              <a:t>On règle l’excitation à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fr-FR" dirty="0">
              <a:sym typeface="Symbol"/>
            </a:endParaRPr>
          </a:p>
          <a:p>
            <a:pPr marL="457200" indent="-457200">
              <a:buFontTx/>
              <a:buNone/>
              <a:defRPr/>
            </a:pPr>
            <a:r>
              <a:rPr lang="fr-FR" dirty="0">
                <a:sym typeface="Wingdings" pitchFamily="2" charset="2"/>
              </a:rPr>
              <a:t> On mesure le gain statique K</a:t>
            </a:r>
            <a:r>
              <a:rPr lang="fr-FR" dirty="0">
                <a:sym typeface="Symbol"/>
              </a:rPr>
              <a:t> </a:t>
            </a:r>
          </a:p>
          <a:p>
            <a:pPr marL="457200" indent="-457200">
              <a:buFontTx/>
              <a:buNone/>
              <a:defRPr/>
            </a:pPr>
            <a:r>
              <a:rPr lang="fr-FR" dirty="0">
                <a:sym typeface="Symbol"/>
              </a:rPr>
              <a:t>	</a:t>
            </a:r>
            <a:endParaRPr lang="fr-FR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189163" y="3473450"/>
          <a:ext cx="13890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3" name="Équation" r:id="rId3" imgW="748975" imgH="431613" progId="Equation.3">
                  <p:embed/>
                </p:oleObj>
              </mc:Choice>
              <mc:Fallback>
                <p:oleObj name="Équation" r:id="rId3" imgW="74897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3473450"/>
                        <a:ext cx="1389062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4489450" y="3652838"/>
          <a:ext cx="14366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4" name="Équation" r:id="rId5" imgW="774364" imgH="253890" progId="Equation.3">
                  <p:embed/>
                </p:oleObj>
              </mc:Choice>
              <mc:Fallback>
                <p:oleObj name="Équation" r:id="rId5" imgW="774364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3652838"/>
                        <a:ext cx="143668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5"/>
          <p:cNvGraphicFramePr>
            <a:graphicFrameLocks noChangeAspect="1"/>
          </p:cNvGraphicFramePr>
          <p:nvPr/>
        </p:nvGraphicFramePr>
        <p:xfrm>
          <a:off x="4125913" y="4406900"/>
          <a:ext cx="4159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5" name="Équation" r:id="rId7" imgW="228501" imgH="393529" progId="Equation.3">
                  <p:embed/>
                </p:oleObj>
              </mc:Choice>
              <mc:Fallback>
                <p:oleObj name="Équation" r:id="rId7" imgW="22850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4406900"/>
                        <a:ext cx="415925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02543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Remarque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fr-FR" dirty="0"/>
              <a:t>Ce principe d’identification peut être long car il faut attendre le régime permanent et qu’il nécessite beaucoup de points de mesure</a:t>
            </a:r>
          </a:p>
          <a:p>
            <a:pPr>
              <a:buFontTx/>
              <a:buNone/>
              <a:defRPr/>
            </a:pPr>
            <a:endParaRPr lang="fr-FR" dirty="0"/>
          </a:p>
          <a:p>
            <a:pPr>
              <a:buFontTx/>
              <a:buNone/>
              <a:defRPr/>
            </a:pPr>
            <a:r>
              <a:rPr lang="fr-FR" dirty="0">
                <a:sym typeface="Wingdings" pitchFamily="2" charset="2"/>
              </a:rPr>
              <a:t> </a:t>
            </a:r>
            <a:r>
              <a:rPr lang="fr-FR" b="1" dirty="0">
                <a:solidFill>
                  <a:schemeClr val="accent6"/>
                </a:solidFill>
                <a:sym typeface="Wingdings" pitchFamily="2" charset="2"/>
              </a:rPr>
              <a:t>On lui préfère souvent l’identification par réponse indicielle</a:t>
            </a: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C631DF-2D83-47CB-B25D-0A2C72ADF583}" type="slidenum">
              <a:rPr lang="fr-FR" smtClean="0"/>
              <a:pPr>
                <a:defRPr/>
              </a:pPr>
              <a:t>114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</p:spTree>
    <p:extLst>
      <p:ext uri="{BB962C8B-B14F-4D97-AF65-F5344CB8AC3E}">
        <p14:creationId xmlns:p14="http://schemas.microsoft.com/office/powerpoint/2010/main" val="7976310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Du diagramme de </a:t>
            </a:r>
            <a:r>
              <a:rPr lang="fr-FR" dirty="0" err="1"/>
              <a:t>Bode</a:t>
            </a:r>
            <a:r>
              <a:rPr lang="fr-FR" dirty="0"/>
              <a:t> à la fonction de transfert</a:t>
            </a:r>
          </a:p>
        </p:txBody>
      </p:sp>
      <p:sp>
        <p:nvSpPr>
          <p:cNvPr id="9933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fr-FR" dirty="0"/>
              <a:t>On peut néanmoins essayer d’identifier </a:t>
            </a:r>
            <a:r>
              <a:rPr lang="fr-FR" b="1" dirty="0">
                <a:solidFill>
                  <a:schemeClr val="accent6"/>
                </a:solidFill>
              </a:rPr>
              <a:t>directement</a:t>
            </a:r>
            <a:r>
              <a:rPr lang="fr-FR" dirty="0"/>
              <a:t> une fonction de transfert à partir d’un tracé de </a:t>
            </a:r>
            <a:r>
              <a:rPr lang="fr-FR" dirty="0" err="1"/>
              <a:t>Bode</a:t>
            </a:r>
            <a:r>
              <a:rPr lang="fr-FR" dirty="0"/>
              <a:t> en passant par les tracés asymptotiques et la reconnaissance des tracés « de base ».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CCDA4D-D335-4316-A2CF-CC7AABAFA247}" type="slidenum">
              <a:rPr lang="fr-FR" smtClean="0"/>
              <a:pPr>
                <a:defRPr/>
              </a:pPr>
              <a:t>115</a:t>
            </a:fld>
            <a:endParaRPr lang="fr-FR"/>
          </a:p>
        </p:txBody>
      </p:sp>
      <p:sp>
        <p:nvSpPr>
          <p:cNvPr id="99333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</p:spTree>
    <p:extLst>
      <p:ext uri="{BB962C8B-B14F-4D97-AF65-F5344CB8AC3E}">
        <p14:creationId xmlns:p14="http://schemas.microsoft.com/office/powerpoint/2010/main" val="49566738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Identification par la réponse indicielle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CEAE2-1798-4C43-A462-6EA6F6E54365}" type="slidenum">
              <a:rPr lang="fr-FR" smtClean="0"/>
              <a:pPr>
                <a:defRPr/>
              </a:pPr>
              <a:t>116</a:t>
            </a:fld>
            <a:endParaRPr lang="fr-FR"/>
          </a:p>
        </p:txBody>
      </p:sp>
      <p:sp>
        <p:nvSpPr>
          <p:cNvPr id="100357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fr-FR" b="1" dirty="0">
                <a:solidFill>
                  <a:schemeClr val="accent6"/>
                </a:solidFill>
              </a:rPr>
              <a:t>Excitation du système : </a:t>
            </a:r>
            <a:r>
              <a:rPr lang="fr-FR" dirty="0">
                <a:solidFill>
                  <a:srgbClr val="C00000"/>
                </a:solidFill>
              </a:rPr>
              <a:t>un échelon </a:t>
            </a:r>
            <a:r>
              <a:rPr lang="fr-FR" dirty="0"/>
              <a:t>le plus grand possible [sans sortir du domaine de linéarité!]</a:t>
            </a:r>
          </a:p>
          <a:p>
            <a:pPr marL="0" indent="0">
              <a:buFontTx/>
              <a:buNone/>
              <a:defRPr/>
            </a:pPr>
            <a:endParaRPr lang="fr-FR" dirty="0"/>
          </a:p>
          <a:p>
            <a:pPr marL="0" indent="0">
              <a:buFontTx/>
              <a:buNone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447068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ordre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11DD4A-61B4-4A5C-B953-60FF790D78E1}" type="slidenum">
              <a:rPr lang="fr-FR" smtClean="0"/>
              <a:pPr>
                <a:defRPr/>
              </a:pPr>
              <a:t>117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graphicFrame>
        <p:nvGraphicFramePr>
          <p:cNvPr id="542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735386"/>
              </p:ext>
            </p:extLst>
          </p:nvPr>
        </p:nvGraphicFramePr>
        <p:xfrm>
          <a:off x="1763688" y="904215"/>
          <a:ext cx="13636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0" name="Équation" r:id="rId3" imgW="799753" imgH="393529" progId="Equation.3">
                  <p:embed/>
                </p:oleObj>
              </mc:Choice>
              <mc:Fallback>
                <p:oleObj name="Équation" r:id="rId3" imgW="79975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904215"/>
                        <a:ext cx="1363663" cy="6699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731963"/>
            <a:ext cx="46196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2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004293"/>
              </p:ext>
            </p:extLst>
          </p:nvPr>
        </p:nvGraphicFramePr>
        <p:xfrm>
          <a:off x="5440363" y="1757363"/>
          <a:ext cx="19446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1" name="Équation" r:id="rId6" imgW="1054100" imgH="508000" progId="Equation.3">
                  <p:embed/>
                </p:oleObj>
              </mc:Choice>
              <mc:Fallback>
                <p:oleObj name="Équation" r:id="rId6" imgW="1054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363" y="1757363"/>
                        <a:ext cx="1944687" cy="9366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28575">
                        <a:solidFill>
                          <a:schemeClr val="accent6">
                            <a:lumMod val="75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/>
          <p:cNvSpPr txBox="1"/>
          <p:nvPr/>
        </p:nvSpPr>
        <p:spPr bwMode="auto">
          <a:xfrm>
            <a:off x="5184775" y="3225800"/>
            <a:ext cx="3778250" cy="166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600" b="1" kern="0" dirty="0">
                <a:solidFill>
                  <a:schemeClr val="accent6"/>
                </a:solidFill>
                <a:latin typeface="+mn-lt"/>
                <a:cs typeface="+mn-cs"/>
              </a:rPr>
              <a:t>2 méthodes pour obtenir </a:t>
            </a:r>
            <a:r>
              <a:rPr lang="fr-FR" sz="1600" b="1" kern="0" dirty="0">
                <a:solidFill>
                  <a:schemeClr val="accent6"/>
                </a:solidFill>
                <a:latin typeface="+mn-lt"/>
                <a:cs typeface="+mn-cs"/>
                <a:sym typeface="Symbol"/>
              </a:rPr>
              <a:t>:</a:t>
            </a:r>
          </a:p>
          <a:p>
            <a:pPr marL="114300" indent="-4572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fr-FR" sz="1600" kern="0" dirty="0">
                <a:latin typeface="+mn-lt"/>
                <a:cs typeface="+mn-cs"/>
                <a:sym typeface="Symbol"/>
              </a:rPr>
              <a:t> : horizon temporel entre t0 et la date à laquelle la sortie vaut 63% de sa valeur finale</a:t>
            </a:r>
          </a:p>
          <a:p>
            <a:pPr marL="114300" indent="-4572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fr-FR" sz="1600" kern="0" dirty="0">
                <a:latin typeface="+mn-lt"/>
                <a:cs typeface="+mn-cs"/>
                <a:sym typeface="Symbol"/>
              </a:rPr>
              <a:t>: date à laquelle la tangente à l’origine coupe la valeur finale</a:t>
            </a:r>
            <a:endParaRPr lang="fr-FR" sz="16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98551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ordre (avec oscillation)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4325" y="1268413"/>
            <a:ext cx="7772400" cy="115252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fr-FR" b="1" dirty="0">
                <a:solidFill>
                  <a:schemeClr val="accent6"/>
                </a:solidFill>
              </a:rPr>
              <a:t>Remarque: </a:t>
            </a:r>
            <a:r>
              <a:rPr lang="fr-FR" dirty="0"/>
              <a:t>si le système n’est pas oscillant, on considère que c’est le produit de deux premiers ordres, dont la constante de temps est égale (voir pôles dominants)</a:t>
            </a:r>
          </a:p>
          <a:p>
            <a:pPr>
              <a:buFontTx/>
              <a:buNone/>
              <a:defRPr/>
            </a:pPr>
            <a:endParaRPr lang="fr-FR" dirty="0"/>
          </a:p>
          <a:p>
            <a:pPr>
              <a:buFontTx/>
              <a:buNone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EA216F-15CA-4B12-A3B5-ED7117315E55}" type="slidenum">
              <a:rPr lang="fr-FR" smtClean="0"/>
              <a:pPr>
                <a:defRPr/>
              </a:pPr>
              <a:t>118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pic>
        <p:nvPicPr>
          <p:cNvPr id="5530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544763"/>
            <a:ext cx="51054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5402263" y="2584450"/>
          <a:ext cx="27479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8" name="Équation" r:id="rId4" imgW="1714500" imgH="508000" progId="Equation.3">
                  <p:embed/>
                </p:oleObj>
              </mc:Choice>
              <mc:Fallback>
                <p:oleObj name="Équation" r:id="rId4" imgW="17145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3" y="2584450"/>
                        <a:ext cx="2747962" cy="81121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/>
          <p:cNvSpPr txBox="1"/>
          <p:nvPr/>
        </p:nvSpPr>
        <p:spPr bwMode="auto">
          <a:xfrm>
            <a:off x="5395913" y="3678238"/>
            <a:ext cx="29908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Wingdings" pitchFamily="2" charset="2"/>
              <a:buChar char="à"/>
              <a:defRPr/>
            </a:pPr>
            <a:r>
              <a:rPr lang="fr-FR" kern="0" dirty="0">
                <a:latin typeface="+mn-lt"/>
                <a:cs typeface="+mn-cs"/>
                <a:sym typeface="Wingdings" pitchFamily="2" charset="2"/>
              </a:rPr>
              <a:t>permet d’obtenir </a:t>
            </a:r>
            <a:r>
              <a:rPr lang="fr-FR" kern="0" dirty="0">
                <a:latin typeface="+mn-lt"/>
                <a:cs typeface="+mn-cs"/>
                <a:sym typeface="Symbol"/>
              </a:rPr>
              <a:t> 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cs typeface="+mn-cs"/>
                <a:sym typeface="Wingdings" pitchFamily="2" charset="2"/>
              </a:rPr>
              <a:t> </a:t>
            </a:r>
            <a:endParaRPr lang="fr-FR" kern="0" dirty="0">
              <a:latin typeface="+mn-lt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Object 3"/>
              <p:cNvSpPr txBox="1"/>
              <p:nvPr/>
            </p:nvSpPr>
            <p:spPr bwMode="auto">
              <a:xfrm>
                <a:off x="5454650" y="4449763"/>
                <a:ext cx="1485900" cy="749300"/>
              </a:xfrm>
              <a:prstGeom prst="rect">
                <a:avLst/>
              </a:prstGeom>
              <a:solidFill>
                <a:srgbClr val="C0C0C0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fr-F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29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4650" y="4449763"/>
                <a:ext cx="1485900" cy="749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 bwMode="auto">
          <a:xfrm>
            <a:off x="5427663" y="5337175"/>
            <a:ext cx="32035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Wingdings" pitchFamily="2" charset="2"/>
              <a:buChar char="à"/>
              <a:defRPr/>
            </a:pPr>
            <a:r>
              <a:rPr lang="fr-FR" kern="0" dirty="0">
                <a:latin typeface="+mn-lt"/>
                <a:cs typeface="+mn-cs"/>
                <a:sym typeface="Wingdings" pitchFamily="2" charset="2"/>
              </a:rPr>
              <a:t>permet d’obtenir </a:t>
            </a:r>
            <a:r>
              <a:rPr lang="fr-FR" kern="0" dirty="0">
                <a:latin typeface="+mn-lt"/>
                <a:cs typeface="+mn-cs"/>
                <a:sym typeface="Symbol"/>
              </a:rPr>
              <a:t></a:t>
            </a:r>
            <a:r>
              <a:rPr lang="fr-FR" kern="0" baseline="-25000" dirty="0">
                <a:latin typeface="+mn-lt"/>
                <a:cs typeface="+mn-cs"/>
                <a:sym typeface="Symbol"/>
              </a:rPr>
              <a:t>n</a:t>
            </a:r>
            <a:r>
              <a:rPr lang="fr-FR" kern="0" dirty="0">
                <a:latin typeface="+mn-lt"/>
                <a:cs typeface="+mn-cs"/>
                <a:sym typeface="Symbol"/>
              </a:rPr>
              <a:t> 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cs typeface="+mn-cs"/>
                <a:sym typeface="Wingdings" pitchFamily="2" charset="2"/>
              </a:rPr>
              <a:t> </a:t>
            </a:r>
            <a:endParaRPr lang="fr-FR" kern="0" dirty="0">
              <a:latin typeface="+mn-lt"/>
              <a:cs typeface="+mn-cs"/>
            </a:endParaRPr>
          </a:p>
        </p:txBody>
      </p:sp>
      <p:graphicFrame>
        <p:nvGraphicFramePr>
          <p:cNvPr id="5530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747440"/>
              </p:ext>
            </p:extLst>
          </p:nvPr>
        </p:nvGraphicFramePr>
        <p:xfrm>
          <a:off x="576263" y="5545138"/>
          <a:ext cx="19446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9" name="Équation" r:id="rId7" imgW="1054100" imgH="508000" progId="Equation.3">
                  <p:embed/>
                </p:oleObj>
              </mc:Choice>
              <mc:Fallback>
                <p:oleObj name="Équation" r:id="rId7" imgW="1054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545138"/>
                        <a:ext cx="1944687" cy="9366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28575">
                        <a:solidFill>
                          <a:schemeClr val="accent6">
                            <a:lumMod val="75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24663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Méthode de </a:t>
            </a:r>
            <a:r>
              <a:rPr lang="fr-FR" dirty="0" err="1"/>
              <a:t>Strejc</a:t>
            </a:r>
            <a:endParaRPr lang="fr-FR" dirty="0"/>
          </a:p>
        </p:txBody>
      </p:sp>
      <p:sp>
        <p:nvSpPr>
          <p:cNvPr id="56324" name="Espace réservé du contenu 2"/>
          <p:cNvSpPr>
            <a:spLocks noGrp="1"/>
          </p:cNvSpPr>
          <p:nvPr>
            <p:ph idx="1"/>
          </p:nvPr>
        </p:nvSpPr>
        <p:spPr>
          <a:xfrm>
            <a:off x="706438" y="1609725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fr-FR"/>
              <a:t>Peut s’appliquer à tous les systèmes n’ayant pas de dépassement</a:t>
            </a:r>
          </a:p>
          <a:p>
            <a:pPr marL="0" indent="0">
              <a:buFontTx/>
              <a:buNone/>
            </a:pPr>
            <a:endParaRPr lang="fr-FR"/>
          </a:p>
          <a:p>
            <a:pPr marL="0" indent="0">
              <a:buFontTx/>
              <a:buNone/>
            </a:pPr>
            <a:r>
              <a:rPr lang="fr-FR"/>
              <a:t>On identifie le système à</a:t>
            </a:r>
          </a:p>
          <a:p>
            <a:pPr marL="0" indent="0"/>
            <a:r>
              <a:rPr lang="fr-FR"/>
              <a:t> K : gain statique</a:t>
            </a:r>
          </a:p>
          <a:p>
            <a:pPr marL="0" indent="0"/>
            <a:r>
              <a:rPr lang="fr-FR"/>
              <a:t> r : retard</a:t>
            </a:r>
          </a:p>
          <a:p>
            <a:pPr marL="0" indent="0"/>
            <a:r>
              <a:rPr lang="fr-FR"/>
              <a:t> </a:t>
            </a:r>
            <a:r>
              <a:rPr lang="fr-FR">
                <a:sym typeface="Symbol" pitchFamily="18" charset="2"/>
              </a:rPr>
              <a:t> : constante de temps</a:t>
            </a:r>
          </a:p>
          <a:p>
            <a:pPr marL="0" indent="0"/>
            <a:r>
              <a:rPr lang="fr-FR">
                <a:sym typeface="Symbol" pitchFamily="18" charset="2"/>
              </a:rPr>
              <a:t> n : ordre</a:t>
            </a:r>
            <a:r>
              <a:rPr lang="fr-FR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FB978-8C2B-4CF5-BFA8-2FABFD06F4AD}" type="slidenum">
              <a:rPr lang="fr-FR" smtClean="0"/>
              <a:pPr>
                <a:defRPr/>
              </a:pPr>
              <a:t>119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789890"/>
              </p:ext>
            </p:extLst>
          </p:nvPr>
        </p:nvGraphicFramePr>
        <p:xfrm>
          <a:off x="4202113" y="2593975"/>
          <a:ext cx="152241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1" name="Équation" r:id="rId3" imgW="977476" imgH="444307" progId="Equation.3">
                  <p:embed/>
                </p:oleObj>
              </mc:Choice>
              <mc:Fallback>
                <p:oleObj name="Équation" r:id="rId3" imgW="97747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2593975"/>
                        <a:ext cx="1522412" cy="6921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28575">
                        <a:solidFill>
                          <a:schemeClr val="accent6">
                            <a:lumMod val="75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202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à coins arrondis 22"/>
          <p:cNvSpPr/>
          <p:nvPr/>
        </p:nvSpPr>
        <p:spPr bwMode="auto">
          <a:xfrm>
            <a:off x="590550" y="5105400"/>
            <a:ext cx="8058150" cy="863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 bwMode="auto">
          <a:xfrm>
            <a:off x="638175" y="1343025"/>
            <a:ext cx="8027988" cy="6477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609600" y="2085975"/>
            <a:ext cx="8027988" cy="828675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 bwMode="auto">
          <a:xfrm>
            <a:off x="600075" y="3000375"/>
            <a:ext cx="8058150" cy="863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600075" y="4038600"/>
            <a:ext cx="8058150" cy="863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543050"/>
            <a:ext cx="7772400" cy="4114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fr-FR" b="1" dirty="0">
                <a:solidFill>
                  <a:schemeClr val="accent6"/>
                </a:solidFill>
              </a:rPr>
              <a:t>Linéarité</a:t>
            </a:r>
          </a:p>
          <a:p>
            <a:pPr>
              <a:defRPr/>
            </a:pPr>
            <a:endParaRPr lang="fr-FR" dirty="0"/>
          </a:p>
          <a:p>
            <a:pPr>
              <a:buFontTx/>
              <a:buNone/>
              <a:defRPr/>
            </a:pPr>
            <a:r>
              <a:rPr lang="fr-FR" b="1" dirty="0">
                <a:solidFill>
                  <a:schemeClr val="accent6"/>
                </a:solidFill>
              </a:rPr>
              <a:t>Intégration</a:t>
            </a:r>
            <a:r>
              <a:rPr lang="fr-FR" dirty="0"/>
              <a:t>  soit			alors</a:t>
            </a:r>
          </a:p>
          <a:p>
            <a:pPr>
              <a:defRPr/>
            </a:pPr>
            <a:endParaRPr lang="fr-FR" dirty="0"/>
          </a:p>
          <a:p>
            <a:pPr>
              <a:buFontTx/>
              <a:buNone/>
              <a:defRPr/>
            </a:pPr>
            <a:r>
              <a:rPr lang="fr-FR" b="1" dirty="0">
                <a:solidFill>
                  <a:schemeClr val="accent6"/>
                </a:solidFill>
              </a:rPr>
              <a:t>Théorème de la valeur finale</a:t>
            </a:r>
          </a:p>
          <a:p>
            <a:pPr lvl="1">
              <a:buFontTx/>
              <a:buNone/>
              <a:defRPr/>
            </a:pPr>
            <a:r>
              <a:rPr lang="fr-FR" dirty="0"/>
              <a:t>Soit				alors</a:t>
            </a:r>
          </a:p>
          <a:p>
            <a:pPr lvl="1">
              <a:buFontTx/>
              <a:buNone/>
              <a:defRPr/>
            </a:pPr>
            <a:endParaRPr lang="fr-FR" dirty="0"/>
          </a:p>
          <a:p>
            <a:pPr>
              <a:buFontTx/>
              <a:buNone/>
              <a:defRPr/>
            </a:pPr>
            <a:r>
              <a:rPr lang="fr-FR" b="1" dirty="0">
                <a:solidFill>
                  <a:schemeClr val="accent6"/>
                </a:solidFill>
              </a:rPr>
              <a:t>Théorème de la valeur initiale</a:t>
            </a:r>
          </a:p>
          <a:p>
            <a:pPr>
              <a:buFontTx/>
              <a:buNone/>
              <a:defRPr/>
            </a:pPr>
            <a:r>
              <a:rPr lang="fr-FR" dirty="0"/>
              <a:t>	</a:t>
            </a:r>
            <a:r>
              <a:rPr lang="fr-FR" sz="1800" dirty="0"/>
              <a:t>Soit				alors</a:t>
            </a:r>
          </a:p>
          <a:p>
            <a:pPr>
              <a:buFontTx/>
              <a:buNone/>
              <a:defRPr/>
            </a:pPr>
            <a:endParaRPr lang="fr-FR" sz="1800" dirty="0"/>
          </a:p>
          <a:p>
            <a:pPr>
              <a:buFontTx/>
              <a:buNone/>
              <a:defRPr/>
            </a:pPr>
            <a:r>
              <a:rPr lang="fr-FR" b="1" dirty="0">
                <a:solidFill>
                  <a:schemeClr val="accent6"/>
                </a:solidFill>
              </a:rPr>
              <a:t>Théorème du retard</a:t>
            </a:r>
          </a:p>
          <a:p>
            <a:pPr>
              <a:buFontTx/>
              <a:buNone/>
              <a:defRPr/>
            </a:pPr>
            <a:r>
              <a:rPr lang="fr-FR" sz="1800" dirty="0"/>
              <a:t>	Soit 				alors</a:t>
            </a:r>
          </a:p>
          <a:p>
            <a:pPr lvl="1">
              <a:buFontTx/>
              <a:buNone/>
              <a:defRPr/>
            </a:pPr>
            <a:endParaRPr lang="fr-FR" dirty="0"/>
          </a:p>
          <a:p>
            <a:pPr>
              <a:buFontTx/>
              <a:buNone/>
              <a:defRPr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Transformée de Laplace - Propriétés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1357AD-B27C-407B-9A80-BB4438D95D8C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5139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379663" y="1560513"/>
          <a:ext cx="44259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4" name="Équation" r:id="rId3" imgW="2209800" imgH="215900" progId="Equation.3">
                  <p:embed/>
                </p:oleObj>
              </mc:Choice>
              <mc:Fallback>
                <p:oleObj name="Équation" r:id="rId3" imgW="2209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1560513"/>
                        <a:ext cx="44259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33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/>
        </p:nvGraphicFramePr>
        <p:xfrm>
          <a:off x="6027738" y="2125663"/>
          <a:ext cx="185578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5" name="Équation" r:id="rId5" imgW="926698" imgH="393529" progId="Equation.3">
                  <p:embed/>
                </p:oleObj>
              </mc:Choice>
              <mc:Fallback>
                <p:oleObj name="Équation" r:id="rId5" imgW="92669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2125663"/>
                        <a:ext cx="185578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33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383253"/>
              </p:ext>
            </p:extLst>
          </p:nvPr>
        </p:nvGraphicFramePr>
        <p:xfrm>
          <a:off x="2466975" y="2068513"/>
          <a:ext cx="195897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6" name="Équation" r:id="rId7" imgW="977900" imgH="469900" progId="Equation.3">
                  <p:embed/>
                </p:oleObj>
              </mc:Choice>
              <mc:Fallback>
                <p:oleObj name="Équation" r:id="rId7" imgW="9779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2068513"/>
                        <a:ext cx="195897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33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"/>
          <p:cNvGraphicFramePr>
            <a:graphicFrameLocks noChangeAspect="1"/>
          </p:cNvGraphicFramePr>
          <p:nvPr/>
        </p:nvGraphicFramePr>
        <p:xfrm>
          <a:off x="1846263" y="3375025"/>
          <a:ext cx="18065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7" name="Équation" r:id="rId9" imgW="901309" imgH="215806" progId="Equation.3">
                  <p:embed/>
                </p:oleObj>
              </mc:Choice>
              <mc:Fallback>
                <p:oleObj name="Équation" r:id="rId9" imgW="90130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3375025"/>
                        <a:ext cx="18065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33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9"/>
          <p:cNvGraphicFramePr>
            <a:graphicFrameLocks noChangeAspect="1"/>
          </p:cNvGraphicFramePr>
          <p:nvPr/>
        </p:nvGraphicFramePr>
        <p:xfrm>
          <a:off x="5270500" y="3348038"/>
          <a:ext cx="24685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8" name="Équation" r:id="rId11" imgW="1231366" imgH="279279" progId="Equation.3">
                  <p:embed/>
                </p:oleObj>
              </mc:Choice>
              <mc:Fallback>
                <p:oleObj name="Équation" r:id="rId11" imgW="1231366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3348038"/>
                        <a:ext cx="24685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33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11"/>
          <p:cNvGraphicFramePr>
            <a:graphicFrameLocks noChangeAspect="1"/>
          </p:cNvGraphicFramePr>
          <p:nvPr/>
        </p:nvGraphicFramePr>
        <p:xfrm>
          <a:off x="1847850" y="4395788"/>
          <a:ext cx="18065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09" name="Équation" r:id="rId13" imgW="901309" imgH="215806" progId="Equation.3">
                  <p:embed/>
                </p:oleObj>
              </mc:Choice>
              <mc:Fallback>
                <p:oleObj name="Équation" r:id="rId13" imgW="90130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4395788"/>
                        <a:ext cx="18065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33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12"/>
          <p:cNvGraphicFramePr>
            <a:graphicFrameLocks noChangeAspect="1"/>
          </p:cNvGraphicFramePr>
          <p:nvPr/>
        </p:nvGraphicFramePr>
        <p:xfrm>
          <a:off x="5284788" y="4386263"/>
          <a:ext cx="22145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0" name="Équation" r:id="rId15" imgW="1104900" imgH="292100" progId="Equation.3">
                  <p:embed/>
                </p:oleObj>
              </mc:Choice>
              <mc:Fallback>
                <p:oleObj name="Équation" r:id="rId15" imgW="1104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4386263"/>
                        <a:ext cx="22145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33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13"/>
          <p:cNvGraphicFramePr>
            <a:graphicFrameLocks noChangeAspect="1"/>
          </p:cNvGraphicFramePr>
          <p:nvPr/>
        </p:nvGraphicFramePr>
        <p:xfrm>
          <a:off x="1744663" y="5473700"/>
          <a:ext cx="18065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1" name="Équation" r:id="rId17" imgW="901309" imgH="215806" progId="Equation.3">
                  <p:embed/>
                </p:oleObj>
              </mc:Choice>
              <mc:Fallback>
                <p:oleObj name="Équation" r:id="rId17" imgW="90130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5473700"/>
                        <a:ext cx="18065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33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4"/>
          <p:cNvGraphicFramePr>
            <a:graphicFrameLocks noChangeAspect="1"/>
          </p:cNvGraphicFramePr>
          <p:nvPr/>
        </p:nvGraphicFramePr>
        <p:xfrm>
          <a:off x="5286375" y="5454650"/>
          <a:ext cx="26733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12" name="Équation" r:id="rId18" imgW="1333500" imgH="228600" progId="Equation.3">
                  <p:embed/>
                </p:oleObj>
              </mc:Choice>
              <mc:Fallback>
                <p:oleObj name="Équation" r:id="rId18" imgW="1333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5454650"/>
                        <a:ext cx="26733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3333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411992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2437F7-95D6-4BD7-B6BD-20EA9379D156}" type="slidenum">
              <a:rPr lang="fr-FR" smtClean="0"/>
              <a:pPr>
                <a:defRPr/>
              </a:pPr>
              <a:t>120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sp>
        <p:nvSpPr>
          <p:cNvPr id="57350" name="AutoShape 2" descr="\includegraphics[width=12cm]{Courbes/FigRepStrejc.eps}"/>
          <p:cNvSpPr>
            <a:spLocks noChangeAspect="1" noChangeArrowheads="1"/>
          </p:cNvSpPr>
          <p:nvPr/>
        </p:nvSpPr>
        <p:spPr bwMode="auto">
          <a:xfrm>
            <a:off x="88900" y="-152400"/>
            <a:ext cx="51720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7351" name="Image 6" descr="strej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622425"/>
            <a:ext cx="4697413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 bwMode="auto">
          <a:xfrm>
            <a:off x="4954588" y="1336675"/>
            <a:ext cx="4189412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cs typeface="+mn-cs"/>
              </a:rPr>
              <a:t>Méthode</a:t>
            </a:r>
          </a:p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  <a:cs typeface="+mn-cs"/>
              </a:rPr>
              <a:t>Mesure de</a:t>
            </a:r>
          </a:p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fr-FR" kern="0" dirty="0">
              <a:latin typeface="+mn-lt"/>
              <a:cs typeface="+mn-cs"/>
            </a:endParaRPr>
          </a:p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  <a:cs typeface="+mn-cs"/>
              </a:rPr>
              <a:t>Tracé de la tangente au point d’</a:t>
            </a:r>
            <a:r>
              <a:rPr lang="fr-FR" kern="0" dirty="0" err="1">
                <a:latin typeface="+mn-lt"/>
                <a:cs typeface="+mn-cs"/>
              </a:rPr>
              <a:t>inflexio</a:t>
            </a:r>
            <a:r>
              <a:rPr lang="fr-FR" kern="0" dirty="0">
                <a:latin typeface="+mn-lt"/>
                <a:cs typeface="+mn-cs"/>
              </a:rPr>
              <a:t>n , mesure de T1 et T2</a:t>
            </a:r>
          </a:p>
        </p:txBody>
      </p:sp>
      <p:graphicFrame>
        <p:nvGraphicFramePr>
          <p:cNvPr id="573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264710"/>
              </p:ext>
            </p:extLst>
          </p:nvPr>
        </p:nvGraphicFramePr>
        <p:xfrm>
          <a:off x="6538242" y="1433557"/>
          <a:ext cx="17541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8" name="Équation" r:id="rId4" imgW="1054100" imgH="508000" progId="Equation.3">
                  <p:embed/>
                </p:oleObj>
              </mc:Choice>
              <mc:Fallback>
                <p:oleObj name="Équation" r:id="rId4" imgW="1054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242" y="1433557"/>
                        <a:ext cx="1754188" cy="8445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28575">
                        <a:solidFill>
                          <a:schemeClr val="accent6">
                            <a:lumMod val="75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49EBDE3D-9D05-48A0-8317-CF0412903F4F}"/>
              </a:ext>
            </a:extLst>
          </p:cNvPr>
          <p:cNvSpPr txBox="1"/>
          <p:nvPr/>
        </p:nvSpPr>
        <p:spPr bwMode="auto">
          <a:xfrm>
            <a:off x="5252106" y="3425790"/>
            <a:ext cx="5927725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fr-FR" kern="0" dirty="0"/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cs typeface="+mn-cs"/>
              </a:rPr>
              <a:t>Ici 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cs typeface="+mn-cs"/>
              </a:rPr>
              <a:t>T1=1,4 s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/>
              <a:t>T2=4,3 s</a:t>
            </a:r>
            <a:endParaRPr lang="fr-FR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79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C0531-80FC-436F-AEA8-815FCC7B329A}" type="slidenum">
              <a:rPr lang="fr-FR" smtClean="0"/>
              <a:pPr>
                <a:defRPr/>
              </a:pPr>
              <a:t>121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pic>
        <p:nvPicPr>
          <p:cNvPr id="11059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804988"/>
            <a:ext cx="23526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 bwMode="auto">
          <a:xfrm>
            <a:off x="2854325" y="1608138"/>
            <a:ext cx="5927725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fr-FR" kern="0" dirty="0"/>
          </a:p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/>
              <a:t>Déduction de l’ordre sur le tableau (entre 2 lignes on choisit le plus petit n)</a:t>
            </a:r>
          </a:p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/>
              <a:t>Détermination de </a:t>
            </a:r>
            <a:r>
              <a:rPr lang="fr-FR" kern="0" dirty="0">
                <a:sym typeface="Symbol"/>
              </a:rPr>
              <a:t> à partir du tableau</a:t>
            </a:r>
          </a:p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sym typeface="Symbol"/>
              </a:rPr>
              <a:t>Détermination du retard r à partir de la différence entre T1 mesuré et T1 donné par T1/T2</a:t>
            </a:r>
            <a:endParaRPr lang="fr-FR" kern="0" dirty="0"/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6C1FAE3-CE8D-4DAC-93FA-197CFF18E1CB}"/>
                  </a:ext>
                </a:extLst>
              </p:cNvPr>
              <p:cNvSpPr/>
              <p:nvPr/>
            </p:nvSpPr>
            <p:spPr>
              <a:xfrm>
                <a:off x="3131839" y="3789040"/>
                <a:ext cx="5831185" cy="1458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-3429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fr-FR" b="0" i="0" kern="0" dirty="0">
                    <a:latin typeface="Cambria Math" panose="02040503050406030204" pitchFamily="18" charset="0"/>
                  </a:rPr>
                  <a:t>K=1</a:t>
                </a:r>
              </a:p>
              <a:p>
                <a:pPr indent="-3429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fr-FR" b="0" i="0" kern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skw"/>
                        <m:ctrlPr>
                          <a:rPr lang="fr-FR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kern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kern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b="0" i="1" kern="0" smtClean="0">
                        <a:latin typeface="Cambria Math" panose="02040503050406030204" pitchFamily="18" charset="0"/>
                      </a:rPr>
                      <m:t>=0,32</m:t>
                    </m:r>
                  </m:oMath>
                </a14:m>
                <a:r>
                  <a:rPr lang="fr-FR" kern="0" dirty="0"/>
                  <a:t> donc n=4</a:t>
                </a:r>
              </a:p>
              <a:p>
                <a:pPr indent="-3429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fr-FR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ker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fr-FR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fr-FR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kern="0" dirty="0"/>
                  <a:t>4,464 donc </a:t>
                </a:r>
                <a14:m>
                  <m:oMath xmlns:m="http://schemas.openxmlformats.org/officeDocument/2006/math">
                    <m:r>
                      <a:rPr lang="fr-FR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fr-F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=0,9 </m:t>
                    </m:r>
                    <m:r>
                      <a:rPr lang="fr-FR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fr-FR" kern="0" dirty="0"/>
              </a:p>
              <a:p>
                <a:pPr indent="-3429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fr-FR" kern="0" dirty="0"/>
                  <a:t>T1 donné=1,425*0,9=1,28s donc r=1,4-1,28=0,12 s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6C1FAE3-CE8D-4DAC-93FA-197CFF18E1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3789040"/>
                <a:ext cx="5831185" cy="1458091"/>
              </a:xfrm>
              <a:prstGeom prst="rect">
                <a:avLst/>
              </a:prstGeom>
              <a:blipFill>
                <a:blip r:embed="rId3"/>
                <a:stretch>
                  <a:fillRect l="-732" t="-15063" b="-20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682BC5BA-AF12-4218-AD00-4955CCEBB6EF}"/>
              </a:ext>
            </a:extLst>
          </p:cNvPr>
          <p:cNvSpPr txBox="1"/>
          <p:nvPr/>
        </p:nvSpPr>
        <p:spPr bwMode="auto">
          <a:xfrm>
            <a:off x="2829215" y="571500"/>
            <a:ext cx="5927725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fr-FR" kern="0" dirty="0"/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  <a:cs typeface="+mn-cs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cs typeface="+mn-cs"/>
              </a:rPr>
              <a:t>T1=1,4 s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/>
              <a:t>T2=4,3 s</a:t>
            </a:r>
            <a:endParaRPr lang="fr-FR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50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Exo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863182-4FEB-486F-8068-488FEC07794C}" type="slidenum">
              <a:rPr lang="fr-FR" smtClean="0"/>
              <a:pPr>
                <a:defRPr/>
              </a:pPr>
              <a:t>122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pic>
        <p:nvPicPr>
          <p:cNvPr id="6" name="Image 5" descr="1ord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0429" y="1428749"/>
            <a:ext cx="6453334" cy="4831373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 bwMode="auto">
          <a:xfrm flipV="1">
            <a:off x="1758462" y="1848897"/>
            <a:ext cx="854109" cy="38887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AD9E8E7-565E-4DA4-97CA-C1203C645BDE}"/>
              </a:ext>
            </a:extLst>
          </p:cNvPr>
          <p:cNvSpPr txBox="1"/>
          <p:nvPr/>
        </p:nvSpPr>
        <p:spPr bwMode="auto">
          <a:xfrm>
            <a:off x="7092280" y="2813760"/>
            <a:ext cx="5927725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+mn-lt"/>
                <a:cs typeface="+mn-cs"/>
              </a:rPr>
              <a:t>K =5</a:t>
            </a:r>
          </a:p>
          <a:p>
            <a:pPr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fr-FR" kern="0" dirty="0"/>
              <a:t>T=4 s</a:t>
            </a:r>
            <a:endParaRPr lang="fr-FR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35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Exo2</a:t>
            </a:r>
          </a:p>
        </p:txBody>
      </p:sp>
      <p:pic>
        <p:nvPicPr>
          <p:cNvPr id="6" name="Espace réservé du contenu 5" descr="1ordre_freq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3675" y="1182356"/>
            <a:ext cx="6852976" cy="513973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863182-4FEB-486F-8068-488FEC07794C}" type="slidenum">
              <a:rPr lang="fr-FR" smtClean="0"/>
              <a:pPr>
                <a:defRPr/>
              </a:pPr>
              <a:t>123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B6BF9D-BD8D-4817-AE28-39BBC8342A47}"/>
              </a:ext>
            </a:extLst>
          </p:cNvPr>
          <p:cNvSpPr txBox="1"/>
          <p:nvPr/>
        </p:nvSpPr>
        <p:spPr bwMode="auto">
          <a:xfrm>
            <a:off x="5416462" y="645604"/>
            <a:ext cx="5927725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fr-FR" kern="0" dirty="0">
                <a:latin typeface="+mn-lt"/>
                <a:cs typeface="+mn-cs"/>
              </a:rPr>
              <a:t>20 log(K) = 6 </a:t>
            </a:r>
            <a:r>
              <a:rPr lang="fr-FR" kern="0" dirty="0"/>
              <a:t>donc K= 2</a:t>
            </a:r>
            <a:endParaRPr lang="fr-FR" kern="0" dirty="0">
              <a:latin typeface="+mn-lt"/>
              <a:cs typeface="+mn-cs"/>
            </a:endParaRPr>
          </a:p>
          <a:p>
            <a:pPr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l-GR" kern="0" dirty="0">
                <a:latin typeface="+mn-lt"/>
                <a:cs typeface="+mn-cs"/>
              </a:rPr>
              <a:t>ω</a:t>
            </a:r>
            <a:r>
              <a:rPr lang="fr-FR" kern="0" dirty="0"/>
              <a:t>=1/</a:t>
            </a:r>
            <a:r>
              <a:rPr lang="el-GR" kern="0" dirty="0"/>
              <a:t>τ</a:t>
            </a:r>
            <a:r>
              <a:rPr lang="fr-FR" kern="0" dirty="0"/>
              <a:t> =0,05 </a:t>
            </a:r>
            <a:r>
              <a:rPr lang="fr-FR" kern="0" dirty="0">
                <a:latin typeface="+mn-lt"/>
                <a:cs typeface="+mn-cs"/>
              </a:rPr>
              <a:t>donc </a:t>
            </a:r>
            <a:r>
              <a:rPr lang="el-GR" kern="0" dirty="0">
                <a:latin typeface="+mn-lt"/>
                <a:cs typeface="+mn-cs"/>
              </a:rPr>
              <a:t>τ</a:t>
            </a:r>
            <a:r>
              <a:rPr lang="fr-FR" kern="0" dirty="0">
                <a:latin typeface="+mn-lt"/>
                <a:cs typeface="+mn-cs"/>
              </a:rPr>
              <a:t>=20s</a:t>
            </a:r>
          </a:p>
        </p:txBody>
      </p:sp>
    </p:spTree>
    <p:extLst>
      <p:ext uri="{BB962C8B-B14F-4D97-AF65-F5344CB8AC3E}">
        <p14:creationId xmlns:p14="http://schemas.microsoft.com/office/powerpoint/2010/main" val="2371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Exo3</a:t>
            </a:r>
          </a:p>
        </p:txBody>
      </p:sp>
      <p:pic>
        <p:nvPicPr>
          <p:cNvPr id="6" name="Espace réservé du contenu 5" descr="2ordr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4788" y="1355689"/>
            <a:ext cx="6571622" cy="4928717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863182-4FEB-486F-8068-488FEC07794C}" type="slidenum">
              <a:rPr lang="fr-FR" smtClean="0"/>
              <a:pPr>
                <a:defRPr/>
              </a:pPr>
              <a:t>124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7F00E08-AB5B-42D2-88EE-63D765C7CB76}"/>
                  </a:ext>
                </a:extLst>
              </p:cNvPr>
              <p:cNvSpPr txBox="1"/>
              <p:nvPr/>
            </p:nvSpPr>
            <p:spPr bwMode="auto">
              <a:xfrm>
                <a:off x="5348287" y="479661"/>
                <a:ext cx="5927725" cy="11764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indent="-3429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fr-FR" kern="0" dirty="0">
                    <a:latin typeface="Cambria Math" panose="02040503050406030204" pitchFamily="18" charset="0"/>
                  </a:rPr>
                  <a:t>K=2</a:t>
                </a:r>
                <a:endParaRPr lang="fr-FR" kern="0" dirty="0">
                  <a:latin typeface="Cambria Math" panose="02040503050406030204" pitchFamily="18" charset="0"/>
                  <a:cs typeface="+mn-cs"/>
                </a:endParaRPr>
              </a:p>
              <a:p>
                <a:pPr indent="-3429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fr-FR" i="1" kern="0" dirty="0" smtClean="0">
                        <a:latin typeface="Cambria Math" panose="02040503050406030204" pitchFamily="18" charset="0"/>
                        <a:cs typeface="+mn-cs"/>
                      </a:rPr>
                      <m:t>𝐷</m:t>
                    </m:r>
                    <m:r>
                      <a:rPr lang="fr-FR" i="1" kern="0" dirty="0" smtClean="0">
                        <a:latin typeface="Cambria Math" panose="02040503050406030204" pitchFamily="18" charset="0"/>
                        <a:cs typeface="+mn-cs"/>
                      </a:rPr>
                      <m:t>%=</m:t>
                    </m:r>
                    <m:f>
                      <m:fPr>
                        <m:ctrlPr>
                          <a:rPr lang="fr-FR" i="1" kern="0" dirty="0" smtClean="0"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lang="fr-FR" b="0" i="1" kern="0" dirty="0" smtClean="0">
                            <a:latin typeface="Cambria Math" panose="02040503050406030204" pitchFamily="18" charset="0"/>
                            <a:cs typeface="+mn-cs"/>
                          </a:rPr>
                          <m:t>3,05−2</m:t>
                        </m:r>
                      </m:num>
                      <m:den>
                        <m:r>
                          <a:rPr lang="fr-FR" b="0" i="1" kern="0" dirty="0" smtClean="0"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den>
                    </m:f>
                    <m:r>
                      <a:rPr lang="fr-FR" b="0" i="1" kern="0" dirty="0" smtClean="0">
                        <a:latin typeface="Cambria Math" panose="02040503050406030204" pitchFamily="18" charset="0"/>
                        <a:cs typeface="+mn-cs"/>
                      </a:rPr>
                      <m:t>=52%</m:t>
                    </m:r>
                  </m:oMath>
                </a14:m>
                <a:r>
                  <a:rPr lang="fr-FR" kern="0" dirty="0"/>
                  <a:t> donc </a:t>
                </a:r>
                <a:r>
                  <a:rPr lang="el-GR" kern="0" dirty="0"/>
                  <a:t>ξ</a:t>
                </a:r>
                <a:r>
                  <a:rPr lang="fr-FR" kern="0" dirty="0"/>
                  <a:t>= 0,2</a:t>
                </a:r>
                <a:endParaRPr lang="fr-FR" kern="0" dirty="0">
                  <a:latin typeface="+mn-lt"/>
                  <a:cs typeface="+mn-cs"/>
                </a:endParaRPr>
              </a:p>
              <a:p>
                <a:pPr indent="-3429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fr-FR" kern="0" dirty="0" err="1">
                    <a:latin typeface="+mn-lt"/>
                    <a:cs typeface="+mn-cs"/>
                  </a:rPr>
                  <a:t>Tp</a:t>
                </a:r>
                <a:r>
                  <a:rPr lang="fr-FR" kern="0" dirty="0">
                    <a:latin typeface="+mn-lt"/>
                    <a:cs typeface="+mn-cs"/>
                  </a:rPr>
                  <a:t>=8s donc </a:t>
                </a:r>
                <a:r>
                  <a:rPr lang="el-GR" kern="0" dirty="0">
                    <a:latin typeface="+mn-lt"/>
                    <a:cs typeface="+mn-cs"/>
                  </a:rPr>
                  <a:t>ω</a:t>
                </a:r>
                <a:r>
                  <a:rPr lang="fr-FR" kern="0" dirty="0">
                    <a:latin typeface="+mn-lt"/>
                    <a:cs typeface="+mn-cs"/>
                  </a:rPr>
                  <a:t>n</a:t>
                </a:r>
                <a:r>
                  <a:rPr lang="fr-FR" kern="0" dirty="0"/>
                  <a:t>=0,4 rad/s</a:t>
                </a:r>
                <a:endParaRPr lang="fr-FR" kern="0" dirty="0"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97F00E08-AB5B-42D2-88EE-63D765C7C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287" y="479661"/>
                <a:ext cx="5927725" cy="1176476"/>
              </a:xfrm>
              <a:prstGeom prst="rect">
                <a:avLst/>
              </a:prstGeom>
              <a:blipFill>
                <a:blip r:embed="rId3"/>
                <a:stretch>
                  <a:fillRect l="-617" t="-3627" b="-72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4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Annexe: décomposition en éléments simples</a:t>
            </a:r>
          </a:p>
        </p:txBody>
      </p:sp>
      <p:sp>
        <p:nvSpPr>
          <p:cNvPr id="11161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http://wikimeca.org/index.php?title=D%C3%A9composition_en_%C3%A9l%C3%A9ments_simples_d%27une_fraction_rationnelle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9C0DD2-71DC-499E-A3DA-0CCCF126AD67}" type="slidenum">
              <a:rPr lang="fr-FR" smtClean="0"/>
              <a:pPr>
                <a:defRPr/>
              </a:pPr>
              <a:t>125</a:t>
            </a:fld>
            <a:endParaRPr lang="fr-FR"/>
          </a:p>
        </p:txBody>
      </p:sp>
      <p:sp>
        <p:nvSpPr>
          <p:cNvPr id="101381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</p:spTree>
    <p:extLst>
      <p:ext uri="{BB962C8B-B14F-4D97-AF65-F5344CB8AC3E}">
        <p14:creationId xmlns:p14="http://schemas.microsoft.com/office/powerpoint/2010/main" val="55166500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Annexe : Table des transformées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E8E5D2-4D36-4293-B2B4-4691918062CE}" type="slidenum">
              <a:rPr lang="fr-FR" smtClean="0"/>
              <a:pPr>
                <a:defRPr/>
              </a:pPr>
              <a:t>126</a:t>
            </a:fld>
            <a:endParaRPr lang="fr-FR"/>
          </a:p>
        </p:txBody>
      </p:sp>
      <p:sp>
        <p:nvSpPr>
          <p:cNvPr id="102404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pic>
        <p:nvPicPr>
          <p:cNvPr id="11264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1263650"/>
            <a:ext cx="5610225" cy="559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05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 bwMode="auto">
          <a:xfrm>
            <a:off x="1457325" y="4905375"/>
            <a:ext cx="1847850" cy="100965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De l’équation différentielle à la fonction de transfert</a:t>
            </a:r>
          </a:p>
        </p:txBody>
      </p:sp>
      <p:sp>
        <p:nvSpPr>
          <p:cNvPr id="6151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66725"/>
          </a:xfrm>
        </p:spPr>
        <p:txBody>
          <a:bodyPr/>
          <a:lstStyle/>
          <a:p>
            <a:pPr>
              <a:buFontTx/>
              <a:buNone/>
            </a:pPr>
            <a:r>
              <a:rPr lang="fr-FR"/>
              <a:t>Pour le moteur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66B938-9DF1-478A-B7FC-337D4B6B6F79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sp>
        <p:nvSpPr>
          <p:cNvPr id="6153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3394075" y="1787525"/>
          <a:ext cx="34178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7" name="Équation" r:id="rId3" imgW="1739900" imgH="393700" progId="Equation.3">
                  <p:embed/>
                </p:oleObj>
              </mc:Choice>
              <mc:Fallback>
                <p:oleObj name="Équation" r:id="rId3" imgW="1739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1787525"/>
                        <a:ext cx="341788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590550" y="2800350"/>
            <a:ext cx="7772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i="1" kern="0" dirty="0">
                <a:solidFill>
                  <a:schemeClr val="accent6"/>
                </a:solidFill>
                <a:latin typeface="+mn-lt"/>
              </a:rPr>
              <a:t>En supposant qu’à t=0, y(t) = y(0) et y’(t)=y’(0), donner Y(s) en fonction de U(s), y(0) et y’(0) </a:t>
            </a:r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647700" y="3616325"/>
          <a:ext cx="7561263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8" name="Équation" r:id="rId5" imgW="3848100" imgH="1092200" progId="Equation.3">
                  <p:embed/>
                </p:oleObj>
              </mc:Choice>
              <mc:Fallback>
                <p:oleObj name="Équation" r:id="rId5" imgW="38481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616325"/>
                        <a:ext cx="7561263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ZoneTexte 10"/>
          <p:cNvSpPr txBox="1"/>
          <p:nvPr/>
        </p:nvSpPr>
        <p:spPr bwMode="auto">
          <a:xfrm>
            <a:off x="1019175" y="6000750"/>
            <a:ext cx="35052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b="1" kern="0" dirty="0">
                <a:solidFill>
                  <a:schemeClr val="accent6"/>
                </a:solidFill>
                <a:latin typeface="+mn-lt"/>
              </a:rPr>
              <a:t>Fonction de transfert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b="1" kern="0" dirty="0">
                <a:solidFill>
                  <a:schemeClr val="accent6"/>
                </a:solidFill>
                <a:latin typeface="+mn-lt"/>
              </a:rPr>
              <a:t> </a:t>
            </a:r>
          </a:p>
        </p:txBody>
      </p:sp>
      <p:graphicFrame>
        <p:nvGraphicFramePr>
          <p:cNvPr id="61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356944"/>
              </p:ext>
            </p:extLst>
          </p:nvPr>
        </p:nvGraphicFramePr>
        <p:xfrm>
          <a:off x="3543970" y="5795369"/>
          <a:ext cx="14668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9" name="Équation" r:id="rId7" imgW="800100" imgH="419100" progId="Equation.3">
                  <p:embed/>
                </p:oleObj>
              </mc:Choice>
              <mc:Fallback>
                <p:oleObj name="Équation" r:id="rId7" imgW="800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970" y="5795369"/>
                        <a:ext cx="1466850" cy="7683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accent6">
                            <a:lumMod val="75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95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Définitions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07CBC8-C97E-4956-9170-17D56FB1502E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717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477963" y="1274763"/>
          <a:ext cx="60134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1" name="Équation" r:id="rId3" imgW="3060700" imgH="393700" progId="Equation.3">
                  <p:embed/>
                </p:oleObj>
              </mc:Choice>
              <mc:Fallback>
                <p:oleObj name="Équation" r:id="rId3" imgW="3060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1274763"/>
                        <a:ext cx="601345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ZoneTexte 6"/>
          <p:cNvSpPr txBox="1"/>
          <p:nvPr/>
        </p:nvSpPr>
        <p:spPr bwMode="auto">
          <a:xfrm>
            <a:off x="457200" y="2286000"/>
            <a:ext cx="35052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b="1" kern="0" dirty="0">
                <a:solidFill>
                  <a:schemeClr val="accent6"/>
                </a:solidFill>
                <a:latin typeface="+mn-lt"/>
              </a:rPr>
              <a:t>Fonction de transfert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b="1" kern="0" dirty="0">
                <a:solidFill>
                  <a:schemeClr val="accent6"/>
                </a:solidFill>
                <a:latin typeface="+mn-lt"/>
              </a:rPr>
              <a:t> 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968279"/>
              </p:ext>
            </p:extLst>
          </p:nvPr>
        </p:nvGraphicFramePr>
        <p:xfrm>
          <a:off x="3778250" y="2136775"/>
          <a:ext cx="339883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2" name="Équation" r:id="rId5" imgW="1854200" imgH="419100" progId="Equation.3">
                  <p:embed/>
                </p:oleObj>
              </mc:Choice>
              <mc:Fallback>
                <p:oleObj name="Équation" r:id="rId5" imgW="1854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2136775"/>
                        <a:ext cx="3398838" cy="7683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accent6">
                            <a:lumMod val="75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ZoneTexte 8"/>
          <p:cNvSpPr txBox="1">
            <a:spLocks noChangeArrowheads="1"/>
          </p:cNvSpPr>
          <p:nvPr/>
        </p:nvSpPr>
        <p:spPr bwMode="auto">
          <a:xfrm>
            <a:off x="771525" y="3038475"/>
            <a:ext cx="4962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/>
              <a:t>Equation caractéristique </a:t>
            </a:r>
            <a:r>
              <a:rPr lang="fr-FR" dirty="0"/>
              <a:t>: 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/>
          </p:nvPr>
        </p:nvGraphicFramePr>
        <p:xfrm>
          <a:off x="4767262" y="3099062"/>
          <a:ext cx="19796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63" name="Équation" r:id="rId7" imgW="1142504" imgH="177723" progId="Equation.3">
                  <p:embed/>
                </p:oleObj>
              </mc:Choice>
              <mc:Fallback>
                <p:oleObj name="Équation" r:id="rId7" imgW="1142504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2" y="3099062"/>
                        <a:ext cx="1979612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ZoneTexte 10"/>
          <p:cNvSpPr txBox="1">
            <a:spLocks noChangeArrowheads="1"/>
          </p:cNvSpPr>
          <p:nvPr/>
        </p:nvSpPr>
        <p:spPr bwMode="auto">
          <a:xfrm>
            <a:off x="762000" y="3552825"/>
            <a:ext cx="4962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/>
              <a:t>Ordre du système </a:t>
            </a:r>
            <a:r>
              <a:rPr lang="fr-FR"/>
              <a:t>: 2 </a:t>
            </a:r>
          </a:p>
        </p:txBody>
      </p:sp>
      <p:sp>
        <p:nvSpPr>
          <p:cNvPr id="7179" name="ZoneTexte 11"/>
          <p:cNvSpPr txBox="1">
            <a:spLocks noChangeArrowheads="1"/>
          </p:cNvSpPr>
          <p:nvPr/>
        </p:nvSpPr>
        <p:spPr bwMode="auto">
          <a:xfrm>
            <a:off x="781050" y="4143375"/>
            <a:ext cx="7972425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/>
              <a:t>Modes du système : </a:t>
            </a:r>
          </a:p>
          <a:p>
            <a:pPr>
              <a:spcBef>
                <a:spcPct val="50000"/>
              </a:spcBef>
            </a:pPr>
            <a:r>
              <a:rPr lang="fr-FR" dirty="0"/>
              <a:t>racines du dénominateur = -1 et -100 </a:t>
            </a: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2699792" y="3590925"/>
            <a:ext cx="683288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4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Fonction de transfert : définition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>
          <a:xfrm>
            <a:off x="676275" y="1400175"/>
            <a:ext cx="7772400" cy="733425"/>
          </a:xfrm>
        </p:spPr>
        <p:txBody>
          <a:bodyPr/>
          <a:lstStyle/>
          <a:p>
            <a:pPr>
              <a:defRPr/>
            </a:pPr>
            <a:r>
              <a:rPr lang="fr-FR" dirty="0"/>
              <a:t>Dans ce cours, on définira </a:t>
            </a:r>
            <a:r>
              <a:rPr lang="fr-FR" b="1" dirty="0">
                <a:solidFill>
                  <a:schemeClr val="accent6"/>
                </a:solidFill>
              </a:rPr>
              <a:t>le transfert entre l’entrée U(s) et la sortie Y(s)</a:t>
            </a:r>
            <a:r>
              <a:rPr lang="fr-FR" dirty="0"/>
              <a:t> comme</a:t>
            </a:r>
          </a:p>
          <a:p>
            <a:pPr>
              <a:buFontTx/>
              <a:buNone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244B58-AB6B-41C0-BE6A-0A6A17783CC9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8199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1762125" y="2136775"/>
          <a:ext cx="51419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8" name="Équation" r:id="rId3" imgW="2616200" imgH="457200" progId="Equation.3">
                  <p:embed/>
                </p:oleObj>
              </mc:Choice>
              <mc:Fallback>
                <p:oleObj name="Équation" r:id="rId3" imgW="2616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136775"/>
                        <a:ext cx="5141913" cy="90011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723900" y="3152775"/>
            <a:ext cx="7772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kern="0" dirty="0">
                <a:latin typeface="+mn-lt"/>
              </a:rPr>
              <a:t>I(s) contient tous les termes issus des conditions initiales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fr-FR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kern="0" dirty="0">
                <a:latin typeface="+mn-lt"/>
              </a:rPr>
              <a:t>La </a:t>
            </a:r>
            <a:r>
              <a:rPr lang="fr-FR" b="1" kern="0" dirty="0">
                <a:solidFill>
                  <a:schemeClr val="accent6"/>
                </a:solidFill>
                <a:latin typeface="+mn-lt"/>
              </a:rPr>
              <a:t>fonction de transfert G(s) </a:t>
            </a:r>
            <a:r>
              <a:rPr lang="fr-FR" kern="0" dirty="0">
                <a:latin typeface="+mn-lt"/>
              </a:rPr>
              <a:t>est définie avec </a:t>
            </a:r>
            <a:r>
              <a:rPr lang="fr-FR" b="1" kern="0" dirty="0">
                <a:solidFill>
                  <a:schemeClr val="accent6"/>
                </a:solidFill>
                <a:latin typeface="+mn-lt"/>
              </a:rPr>
              <a:t>les CI nulles </a:t>
            </a:r>
            <a:r>
              <a:rPr lang="fr-FR" kern="0" dirty="0">
                <a:latin typeface="+mn-lt"/>
              </a:rPr>
              <a:t>: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graphicFrame>
        <p:nvGraphicFramePr>
          <p:cNvPr id="81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005001"/>
              </p:ext>
            </p:extLst>
          </p:nvPr>
        </p:nvGraphicFramePr>
        <p:xfrm>
          <a:off x="1949450" y="4957763"/>
          <a:ext cx="52673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9" name="Équation" r:id="rId5" imgW="2679700" imgH="457200" progId="Equation.3">
                  <p:embed/>
                </p:oleObj>
              </mc:Choice>
              <mc:Fallback>
                <p:oleObj name="Équation" r:id="rId5" imgW="2679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4957763"/>
                        <a:ext cx="5267325" cy="90011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accent6">
                            <a:lumMod val="75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138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Fonction de transfert : pôles et zéros</a:t>
            </a:r>
          </a:p>
        </p:txBody>
      </p:sp>
      <p:sp>
        <p:nvSpPr>
          <p:cNvPr id="9220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590550"/>
          </a:xfrm>
        </p:spPr>
        <p:txBody>
          <a:bodyPr/>
          <a:lstStyle/>
          <a:p>
            <a:r>
              <a:rPr lang="fr-FR"/>
              <a:t>On peut écrire G(s) sous la forme 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1B1B10-C293-49DD-AF38-A8F5F666806B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9222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419350" y="2490788"/>
          <a:ext cx="3470275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name="Équation" r:id="rId3" imgW="1765300" imgH="863600" progId="Equation.3">
                  <p:embed/>
                </p:oleObj>
              </mc:Choice>
              <mc:Fallback>
                <p:oleObj name="Équation" r:id="rId3" imgW="17653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490788"/>
                        <a:ext cx="3470275" cy="1700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628650" y="4371975"/>
            <a:ext cx="77724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kern="0" dirty="0">
                <a:latin typeface="+mn-lt"/>
              </a:rPr>
              <a:t>Les </a:t>
            </a:r>
            <a:r>
              <a:rPr lang="fr-FR" kern="0" dirty="0" err="1">
                <a:latin typeface="+mn-lt"/>
              </a:rPr>
              <a:t>p</a:t>
            </a:r>
            <a:r>
              <a:rPr lang="fr-FR" kern="0" baseline="-25000" dirty="0" err="1">
                <a:latin typeface="+mn-lt"/>
              </a:rPr>
              <a:t>j</a:t>
            </a:r>
            <a:r>
              <a:rPr lang="fr-FR" kern="0" dirty="0">
                <a:latin typeface="+mn-lt"/>
              </a:rPr>
              <a:t> sont les racines du dénominateur et sont appelés les </a:t>
            </a:r>
            <a:r>
              <a:rPr lang="fr-FR" b="1" kern="0" dirty="0">
                <a:solidFill>
                  <a:schemeClr val="accent6"/>
                </a:solidFill>
                <a:latin typeface="+mn-lt"/>
              </a:rPr>
              <a:t>pôles de la fonction de transfert G(s)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kern="0" dirty="0">
                <a:latin typeface="+mn-lt"/>
              </a:rPr>
              <a:t>Les </a:t>
            </a:r>
            <a:r>
              <a:rPr lang="fr-FR" kern="0" dirty="0" err="1">
                <a:latin typeface="+mn-lt"/>
              </a:rPr>
              <a:t>z</a:t>
            </a:r>
            <a:r>
              <a:rPr lang="fr-FR" kern="0" baseline="-25000" dirty="0" err="1">
                <a:latin typeface="+mn-lt"/>
              </a:rPr>
              <a:t>i</a:t>
            </a:r>
            <a:r>
              <a:rPr lang="fr-FR" kern="0" dirty="0">
                <a:latin typeface="+mn-lt"/>
              </a:rPr>
              <a:t> sont les racines du numérateur et sont appelés les </a:t>
            </a:r>
            <a:r>
              <a:rPr lang="fr-FR" b="1" kern="0" dirty="0">
                <a:solidFill>
                  <a:schemeClr val="accent6"/>
                </a:solidFill>
                <a:latin typeface="+mn-lt"/>
              </a:rPr>
              <a:t>zéros de la fonction de transfert G(s)</a:t>
            </a:r>
          </a:p>
        </p:txBody>
      </p:sp>
      <p:sp>
        <p:nvSpPr>
          <p:cNvPr id="8" name="ZoneTexte 7"/>
          <p:cNvSpPr txBox="1"/>
          <p:nvPr/>
        </p:nvSpPr>
        <p:spPr bwMode="auto">
          <a:xfrm>
            <a:off x="6372225" y="2533650"/>
            <a:ext cx="1438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+mn-lt"/>
              </a:rPr>
              <a:t>zéros</a:t>
            </a:r>
          </a:p>
        </p:txBody>
      </p:sp>
      <p:sp>
        <p:nvSpPr>
          <p:cNvPr id="9" name="ZoneTexte 8"/>
          <p:cNvSpPr txBox="1"/>
          <p:nvPr/>
        </p:nvSpPr>
        <p:spPr bwMode="auto">
          <a:xfrm>
            <a:off x="6448425" y="3609975"/>
            <a:ext cx="1438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+mn-lt"/>
              </a:rPr>
              <a:t>pôles</a:t>
            </a:r>
          </a:p>
        </p:txBody>
      </p:sp>
      <p:cxnSp>
        <p:nvCxnSpPr>
          <p:cNvPr id="9226" name="Connecteur droit avec flèche 10"/>
          <p:cNvCxnSpPr>
            <a:cxnSpLocks noChangeShapeType="1"/>
          </p:cNvCxnSpPr>
          <p:nvPr/>
        </p:nvCxnSpPr>
        <p:spPr bwMode="auto">
          <a:xfrm flipH="1">
            <a:off x="5686425" y="2744788"/>
            <a:ext cx="685800" cy="188912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</p:spPr>
      </p:cxnSp>
      <p:cxnSp>
        <p:nvCxnSpPr>
          <p:cNvPr id="9227" name="Connecteur droit avec flèche 12"/>
          <p:cNvCxnSpPr>
            <a:cxnSpLocks noChangeShapeType="1"/>
            <a:stCxn id="9" idx="1"/>
          </p:cNvCxnSpPr>
          <p:nvPr/>
        </p:nvCxnSpPr>
        <p:spPr bwMode="auto">
          <a:xfrm flipH="1" flipV="1">
            <a:off x="5676900" y="3705225"/>
            <a:ext cx="771525" cy="58738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8796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5" name="Image 6" descr="Post-it-jau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920750"/>
            <a:ext cx="6088063" cy="611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Fonction de transfert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rot="21245455">
            <a:off x="1778000" y="1976438"/>
            <a:ext cx="4913313" cy="445293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fr-FR" sz="1800" b="1" cap="small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Segoe Print" pitchFamily="2" charset="0"/>
              </a:rPr>
              <a:t>Fonction de transfert: A RETENIR</a:t>
            </a:r>
          </a:p>
          <a:p>
            <a:pPr marL="0">
              <a:buFontTx/>
              <a:buNone/>
              <a:defRPr/>
            </a:pPr>
            <a:r>
              <a:rPr lang="fr-FR" sz="1800" dirty="0">
                <a:latin typeface="Segoe Print" pitchFamily="2" charset="0"/>
              </a:rPr>
              <a:t>La fonction de transfert se définit à conditions initiales nulles. </a:t>
            </a:r>
          </a:p>
          <a:p>
            <a:pPr marL="0">
              <a:buFontTx/>
              <a:buNone/>
              <a:defRPr/>
            </a:pPr>
            <a:endParaRPr lang="fr-FR" sz="1800" dirty="0">
              <a:latin typeface="Segoe Print" pitchFamily="2" charset="0"/>
            </a:endParaRPr>
          </a:p>
          <a:p>
            <a:pPr>
              <a:buFontTx/>
              <a:buNone/>
              <a:defRPr/>
            </a:pPr>
            <a:endParaRPr lang="fr-FR" sz="18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 marL="0">
              <a:buFontTx/>
              <a:buNone/>
              <a:defRPr/>
            </a:pPr>
            <a:r>
              <a:rPr lang="fr-F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Ordre du système : </a:t>
            </a:r>
            <a:r>
              <a:rPr lang="fr-FR" sz="1800" dirty="0">
                <a:latin typeface="Segoe Print" pitchFamily="2" charset="0"/>
              </a:rPr>
              <a:t>degré du dénominateur de G(s)</a:t>
            </a:r>
          </a:p>
          <a:p>
            <a:pPr marL="0">
              <a:buFontTx/>
              <a:buNone/>
              <a:defRPr/>
            </a:pPr>
            <a:endParaRPr lang="fr-FR" sz="1800" dirty="0">
              <a:latin typeface="Segoe Print" pitchFamily="2" charset="0"/>
            </a:endParaRPr>
          </a:p>
          <a:p>
            <a:pPr marL="0">
              <a:buFontTx/>
              <a:buNone/>
              <a:defRPr/>
            </a:pPr>
            <a:r>
              <a:rPr lang="fr-F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Modes du système : </a:t>
            </a:r>
            <a:r>
              <a:rPr lang="fr-FR" sz="1800" dirty="0">
                <a:latin typeface="Segoe Print" pitchFamily="2" charset="0"/>
              </a:rPr>
              <a:t>racines du dénominateur de G(s)</a:t>
            </a:r>
          </a:p>
          <a:p>
            <a:pPr marL="0">
              <a:buFontTx/>
              <a:buNone/>
              <a:defRPr/>
            </a:pPr>
            <a:endParaRPr lang="fr-FR" sz="1800" dirty="0">
              <a:latin typeface="Segoe Print" pitchFamily="2" charset="0"/>
            </a:endParaRPr>
          </a:p>
          <a:p>
            <a:pPr marL="0">
              <a:buFontTx/>
              <a:buNone/>
              <a:defRPr/>
            </a:pPr>
            <a:r>
              <a:rPr lang="fr-F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Pôles : </a:t>
            </a:r>
            <a:r>
              <a:rPr lang="fr-FR" sz="1800" dirty="0">
                <a:latin typeface="Segoe Print" pitchFamily="2" charset="0"/>
              </a:rPr>
              <a:t>racines du dénominateur de G(s)</a:t>
            </a:r>
          </a:p>
          <a:p>
            <a:pPr marL="0">
              <a:buFontTx/>
              <a:buNone/>
              <a:defRPr/>
            </a:pPr>
            <a:r>
              <a:rPr lang="fr-F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Zéros </a:t>
            </a:r>
            <a:r>
              <a:rPr lang="fr-FR" sz="1800" dirty="0">
                <a:latin typeface="Segoe Print" pitchFamily="2" charset="0"/>
              </a:rPr>
              <a:t>: racines du numérateur de G(s)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4D0AD1-C8F5-49CA-B809-6092887F2DC0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39949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pic>
        <p:nvPicPr>
          <p:cNvPr id="399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181325">
            <a:off x="3200400" y="2807311"/>
            <a:ext cx="11049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0137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 err="1"/>
              <a:t>Matlab</a:t>
            </a:r>
            <a:r>
              <a:rPr lang="fr-FR" dirty="0"/>
              <a:t>: fonction de transfert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BEDB9B-FB2F-4606-AC08-A16B2804C36A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  <p:sp>
        <p:nvSpPr>
          <p:cNvPr id="40963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</a:t>
            </a:r>
            <a:r>
              <a:rPr lang="fr-FR" dirty="0"/>
              <a:t> MIC – Automatique Continue</a:t>
            </a:r>
          </a:p>
        </p:txBody>
      </p:sp>
      <p:pic>
        <p:nvPicPr>
          <p:cNvPr id="40964" name="Image 5" descr="postit-ver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0" y="1316038"/>
            <a:ext cx="4560888" cy="458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 bwMode="auto">
          <a:xfrm rot="21256135">
            <a:off x="1789113" y="1890713"/>
            <a:ext cx="4475162" cy="366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b="1" i="1" kern="0" cap="small" dirty="0">
                <a:solidFill>
                  <a:schemeClr val="accent6"/>
                </a:solidFill>
                <a:latin typeface="+mn-lt"/>
              </a:rPr>
              <a:t>Sous </a:t>
            </a:r>
            <a:r>
              <a:rPr lang="fr-FR" sz="1400" b="1" i="1" kern="0" cap="small" dirty="0" err="1">
                <a:solidFill>
                  <a:schemeClr val="accent6"/>
                </a:solidFill>
                <a:latin typeface="+mn-lt"/>
              </a:rPr>
              <a:t>Matlab</a:t>
            </a:r>
            <a:endParaRPr lang="fr-FR" sz="1400" b="1" i="1" kern="0" cap="small" dirty="0">
              <a:solidFill>
                <a:schemeClr val="accent6"/>
              </a:solidFill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sz="1400" i="1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Segoe Print" pitchFamily="2" charset="0"/>
              </a:rPr>
              <a:t>Définition de 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sz="1400" i="1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i="1" kern="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1400" i="1" kern="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sz="1400" i="1" kern="0" dirty="0">
                <a:latin typeface="Courier New" pitchFamily="49" charset="0"/>
                <a:cs typeface="Courier New" pitchFamily="49" charset="0"/>
              </a:rPr>
              <a:t> = [1 2]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i="1" kern="0" dirty="0">
                <a:latin typeface="Courier New" pitchFamily="49" charset="0"/>
                <a:cs typeface="Courier New" pitchFamily="49" charset="0"/>
              </a:rPr>
              <a:t>&gt;Den = [2 3 6]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i="1" kern="0" dirty="0">
                <a:latin typeface="Courier New" pitchFamily="49" charset="0"/>
                <a:cs typeface="Courier New" pitchFamily="49" charset="0"/>
              </a:rPr>
              <a:t>&gt;G = </a:t>
            </a:r>
            <a:r>
              <a:rPr lang="fr-FR" sz="1400" i="1" kern="0" dirty="0" err="1">
                <a:latin typeface="Courier New" pitchFamily="49" charset="0"/>
                <a:cs typeface="Courier New" pitchFamily="49" charset="0"/>
              </a:rPr>
              <a:t>tf</a:t>
            </a:r>
            <a:r>
              <a:rPr lang="fr-FR" sz="1400" i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i="1" kern="0" dirty="0" err="1">
                <a:latin typeface="Courier New" pitchFamily="49" charset="0"/>
                <a:cs typeface="Courier New" pitchFamily="49" charset="0"/>
              </a:rPr>
              <a:t>Num,Den</a:t>
            </a:r>
            <a:r>
              <a:rPr lang="fr-FR" sz="1400" i="1" kern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sz="1400" i="1" kern="0" dirty="0">
              <a:latin typeface="Courier New" pitchFamily="49" charset="0"/>
              <a:cs typeface="Courier New" pitchFamily="49" charset="0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Segoe Print" pitchFamily="2" charset="0"/>
                <a:cs typeface="Courier New" pitchFamily="49" charset="0"/>
              </a:rPr>
              <a:t>Définition de 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sz="1400" i="1" kern="0" dirty="0">
              <a:latin typeface="Courier New" pitchFamily="49" charset="0"/>
              <a:cs typeface="Courier New" pitchFamily="49" charset="0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i="1" kern="0" dirty="0">
                <a:latin typeface="Courier New" pitchFamily="49" charset="0"/>
                <a:cs typeface="Courier New" pitchFamily="49" charset="0"/>
              </a:rPr>
              <a:t>&gt;den = </a:t>
            </a:r>
            <a:r>
              <a:rPr lang="fr-FR" sz="1400" i="1" kern="0" dirty="0" err="1">
                <a:latin typeface="Courier New" pitchFamily="49" charset="0"/>
                <a:cs typeface="Courier New" pitchFamily="49" charset="0"/>
              </a:rPr>
              <a:t>conv</a:t>
            </a:r>
            <a:r>
              <a:rPr lang="fr-FR" sz="1400" i="1" kern="0" dirty="0">
                <a:latin typeface="Courier New" pitchFamily="49" charset="0"/>
                <a:cs typeface="Courier New" pitchFamily="49" charset="0"/>
              </a:rPr>
              <a:t>([2 1],[6 1])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i="1" kern="0" dirty="0">
                <a:latin typeface="Courier New" pitchFamily="49" charset="0"/>
                <a:cs typeface="Courier New" pitchFamily="49" charset="0"/>
              </a:rPr>
              <a:t>&gt;F = </a:t>
            </a:r>
            <a:r>
              <a:rPr lang="fr-FR" sz="1400" i="1" kern="0" dirty="0" err="1">
                <a:latin typeface="Courier New" pitchFamily="49" charset="0"/>
                <a:cs typeface="Courier New" pitchFamily="49" charset="0"/>
              </a:rPr>
              <a:t>tf</a:t>
            </a:r>
            <a:r>
              <a:rPr lang="fr-FR" sz="1400" i="1" kern="0" dirty="0">
                <a:latin typeface="Courier New" pitchFamily="49" charset="0"/>
                <a:cs typeface="Courier New" pitchFamily="49" charset="0"/>
              </a:rPr>
              <a:t>([3], den)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sz="1400" i="1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b="1" i="1" kern="0" dirty="0">
                <a:latin typeface="+mn-lt"/>
              </a:rPr>
              <a:t> </a:t>
            </a:r>
          </a:p>
        </p:txBody>
      </p:sp>
      <p:pic>
        <p:nvPicPr>
          <p:cNvPr id="4096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306635">
            <a:off x="3078163" y="2297113"/>
            <a:ext cx="15398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-383434">
            <a:off x="3225800" y="3817938"/>
            <a:ext cx="1668463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553131" y="806022"/>
            <a:ext cx="39982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/>
              <a:t>https://octave-online.net/</a:t>
            </a:r>
          </a:p>
        </p:txBody>
      </p:sp>
    </p:spTree>
    <p:extLst>
      <p:ext uri="{BB962C8B-B14F-4D97-AF65-F5344CB8AC3E}">
        <p14:creationId xmlns:p14="http://schemas.microsoft.com/office/powerpoint/2010/main" val="1672382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00438" y="4038600"/>
            <a:ext cx="8004010" cy="68654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600438" y="569357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Fonction de transfert/ pôles et zéros</a:t>
            </a:r>
            <a:endParaRPr lang="fr-FR" sz="2800" dirty="0"/>
          </a:p>
          <a:p>
            <a:endParaRPr lang="fr-FR" altLang="fr-FR" sz="4000" dirty="0"/>
          </a:p>
          <a:p>
            <a:endParaRPr lang="fr-FR" altLang="fr-F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00438" y="2324472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Un système avec 2 et -4 comme zéros et 1, 2, et -1 en pôles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A une fonction de transfert qui s’écrit sous la forme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+4)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Est d’ordre 2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A une équation caractéristique dont les racines sont 2 et -4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A une fonction de transfert qui s’écrit sous la forme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+4)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den>
                    </m:f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:endParaRPr lang="fr-FR" dirty="0"/>
              </a:p>
            </p:txBody>
          </p:sp>
        </mc:Choice>
        <mc:Fallback xmlns="">
          <p:sp>
            <p:nvSpPr>
              <p:cNvPr id="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438" y="2324472"/>
                <a:ext cx="7772400" cy="4114800"/>
              </a:xfrm>
              <a:blipFill>
                <a:blip r:embed="rId2"/>
                <a:stretch>
                  <a:fillRect l="-863" t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55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9144" y="4005064"/>
            <a:ext cx="7704856" cy="1325563"/>
          </a:xfrm>
        </p:spPr>
        <p:txBody>
          <a:bodyPr/>
          <a:lstStyle/>
          <a:p>
            <a:pPr algn="l"/>
            <a:r>
              <a:rPr lang="fr-FR" sz="4000" dirty="0"/>
              <a:t>Modèles: de l’équation différentielle à la fonction de transfert</a:t>
            </a:r>
          </a:p>
        </p:txBody>
      </p:sp>
    </p:spTree>
    <p:extLst>
      <p:ext uri="{BB962C8B-B14F-4D97-AF65-F5344CB8AC3E}">
        <p14:creationId xmlns:p14="http://schemas.microsoft.com/office/powerpoint/2010/main" val="1963974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00438" y="4038600"/>
            <a:ext cx="8004010" cy="39851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600438" y="569357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Fonction de transfert</a:t>
            </a:r>
          </a:p>
          <a:p>
            <a:endParaRPr lang="fr-FR" altLang="fr-F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Soit un système représenté par la fonction de transfert </a:t>
                </a:r>
              </a:p>
              <a:p>
                <a:pPr marL="0" indent="0" algn="ctr">
                  <a:buNone/>
                </a:pPr>
                <a:r>
                  <a:rPr lang="fr-FR" dirty="0"/>
                  <a:t>G(s)=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+4)(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+10)(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+5)</m:t>
                        </m:r>
                      </m:den>
                    </m:f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L’ordre de ce système est 2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Il y a 5 zéros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Les pôles sont -3, -10 et -5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L’entrée est un échelon</a:t>
                </a:r>
              </a:p>
            </p:txBody>
          </p:sp>
        </mc:Choice>
        <mc:Fallback xmlns="">
          <p:sp>
            <p:nvSpPr>
              <p:cNvPr id="6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2400" cy="4114800"/>
              </a:xfrm>
              <a:blipFill>
                <a:blip r:embed="rId2"/>
                <a:stretch>
                  <a:fillRect l="-863" t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1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00438" y="4038600"/>
            <a:ext cx="8004010" cy="68654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600438" y="569357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Passage en Laplace</a:t>
            </a:r>
            <a:endParaRPr lang="fr-FR" sz="2800" dirty="0"/>
          </a:p>
          <a:p>
            <a:endParaRPr lang="fr-FR" altLang="fr-FR" sz="4000" dirty="0"/>
          </a:p>
          <a:p>
            <a:endParaRPr lang="fr-FR" altLang="fr-F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+4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+60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−80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On transforme cette équation différentielle en passant par la transformée de Laplace, sachant 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fr-FR" dirty="0"/>
                  <a:t> et que les autres conditions initiales sont nulles. Le résultat est :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𝑠𝑌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+60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−80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𝑠𝑈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fr-FR" b="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𝑠𝑌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+60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−12+8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−80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𝑠𝑈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fr-FR" dirty="0"/>
                  <a:t>+320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𝑠𝑌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+60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−80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𝑠𝑈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𝑠𝑌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+60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−12+8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−80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𝑠𝑈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:endParaRPr lang="fr-FR" dirty="0"/>
              </a:p>
            </p:txBody>
          </p:sp>
        </mc:Choice>
        <mc:Fallback xmlns="">
          <p:sp>
            <p:nvSpPr>
              <p:cNvPr id="6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2400" cy="4114800"/>
              </a:xfrm>
              <a:blipFill>
                <a:blip r:embed="rId2"/>
                <a:stretch>
                  <a:fillRect l="-8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5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00438" y="4038600"/>
            <a:ext cx="8004010" cy="39851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600438" y="569357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Fonction de transfert</a:t>
            </a:r>
          </a:p>
          <a:p>
            <a:endParaRPr lang="fr-FR" altLang="fr-F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Soit un système représenté par la fonction de transfert </a:t>
                </a:r>
              </a:p>
              <a:p>
                <a:pPr marL="0" indent="0" algn="ctr">
                  <a:buNone/>
                </a:pPr>
                <a:r>
                  <a:rPr lang="fr-FR" dirty="0"/>
                  <a:t>G(s)=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+4)(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+10)(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+5)</m:t>
                        </m:r>
                      </m:den>
                    </m:f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L’ordre de ce système est 2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Il y a 5 zéros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Les pôles sont -3, -10 et -5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L’entrée est un échelon</a:t>
                </a:r>
              </a:p>
            </p:txBody>
          </p:sp>
        </mc:Choice>
        <mc:Fallback xmlns="">
          <p:sp>
            <p:nvSpPr>
              <p:cNvPr id="6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2400" cy="4114800"/>
              </a:xfrm>
              <a:blipFill>
                <a:blip r:embed="rId2"/>
                <a:stretch>
                  <a:fillRect l="-863" t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82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Modélisation des systèmes physiques</a:t>
            </a:r>
          </a:p>
        </p:txBody>
      </p:sp>
      <p:sp>
        <p:nvSpPr>
          <p:cNvPr id="4198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L’automatique n’existe que parce qu’il y a des modèles</a:t>
            </a:r>
          </a:p>
          <a:p>
            <a:pPr>
              <a:buFont typeface="Wingdings" pitchFamily="2" charset="2"/>
              <a:buChar char="à"/>
            </a:pPr>
            <a:r>
              <a:rPr lang="fr-FR">
                <a:sym typeface="Wingdings" pitchFamily="2" charset="2"/>
              </a:rPr>
              <a:t>Nécessité pour l’automaticien de faire un peu de physique… </a:t>
            </a:r>
          </a:p>
          <a:p>
            <a:pPr>
              <a:buFont typeface="Wingdings" pitchFamily="2" charset="2"/>
              <a:buChar char="à"/>
            </a:pPr>
            <a:endParaRPr lang="fr-FR">
              <a:sym typeface="Wingdings" pitchFamily="2" charset="2"/>
            </a:endParaRPr>
          </a:p>
          <a:p>
            <a:r>
              <a:rPr lang="fr-FR">
                <a:sym typeface="Wingdings" pitchFamily="2" charset="2"/>
              </a:rPr>
              <a:t>Si le système devient trop complexe  on fait appel à des experts du domaine (besoin de savoir parler entre spécialités…)</a:t>
            </a:r>
          </a:p>
          <a:p>
            <a:endParaRPr lang="fr-FR">
              <a:sym typeface="Wingdings" pitchFamily="2" charset="2"/>
            </a:endParaRPr>
          </a:p>
          <a:p>
            <a:r>
              <a:rPr lang="fr-FR">
                <a:sym typeface="Wingdings" pitchFamily="2" charset="2"/>
              </a:rPr>
              <a:t>Autre approche : utiliser les signaux E/S pour construire un modèle  identification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F72D3-0E8A-4F10-BBCE-50C972A12AE9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  <p:sp>
        <p:nvSpPr>
          <p:cNvPr id="4198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</p:spTree>
    <p:extLst>
      <p:ext uri="{BB962C8B-B14F-4D97-AF65-F5344CB8AC3E}">
        <p14:creationId xmlns:p14="http://schemas.microsoft.com/office/powerpoint/2010/main" val="2581759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Image 13" descr="Post-it-jau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50358">
            <a:off x="4929188" y="1146175"/>
            <a:ext cx="4479925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Espace réservé du contenu 2"/>
          <p:cNvSpPr txBox="1">
            <a:spLocks/>
          </p:cNvSpPr>
          <p:nvPr/>
        </p:nvSpPr>
        <p:spPr bwMode="auto">
          <a:xfrm>
            <a:off x="5540375" y="1757363"/>
            <a:ext cx="4913313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sz="1800" b="1" kern="0" cap="small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Segoe Print" pitchFamily="2" charset="0"/>
              </a:rPr>
              <a:t>Formulaire de physique (2)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fr-FR" sz="1800" b="1" kern="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Ce que doit savoir un automaticien de la physique…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3B6F37-2FC6-495C-909F-9291820B5A7A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  <p:sp>
        <p:nvSpPr>
          <p:cNvPr id="10249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pic>
        <p:nvPicPr>
          <p:cNvPr id="10250" name="Image 6" descr="Post-it-jau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50358">
            <a:off x="1166813" y="1365250"/>
            <a:ext cx="4464050" cy="445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1778000" y="1976438"/>
            <a:ext cx="4913313" cy="445293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fr-FR" sz="1800" b="1" cap="small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Segoe Print" pitchFamily="2" charset="0"/>
              </a:rPr>
              <a:t>Formulaire de physique (1)</a:t>
            </a:r>
          </a:p>
          <a:p>
            <a:pPr>
              <a:buFontTx/>
              <a:buNone/>
              <a:defRPr/>
            </a:pPr>
            <a:endParaRPr lang="fr-FR" sz="18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/>
          </p:nvPr>
        </p:nvGraphicFramePr>
        <p:xfrm>
          <a:off x="2082800" y="2406650"/>
          <a:ext cx="2243138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3" name="Équation" r:id="rId4" imgW="1511280" imgH="1028520" progId="Equation.3">
                  <p:embed/>
                </p:oleObj>
              </mc:Choice>
              <mc:Fallback>
                <p:oleObj name="Équation" r:id="rId4" imgW="151128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2406650"/>
                        <a:ext cx="2243138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ZoneTexte 9"/>
          <p:cNvSpPr txBox="1"/>
          <p:nvPr/>
        </p:nvSpPr>
        <p:spPr bwMode="auto">
          <a:xfrm>
            <a:off x="1743075" y="4429125"/>
            <a:ext cx="2524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1800" kern="0" dirty="0">
                <a:latin typeface="Segoe Print" pitchFamily="2" charset="0"/>
              </a:rPr>
              <a:t>Loi des nœuds </a:t>
            </a:r>
          </a:p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sz="1800" kern="0" dirty="0">
                <a:latin typeface="Segoe Print" pitchFamily="2" charset="0"/>
              </a:rPr>
              <a:t>L</a:t>
            </a:r>
            <a:r>
              <a:rPr lang="fr-FR" sz="1800" kern="0" dirty="0" err="1">
                <a:latin typeface="Segoe Print" pitchFamily="2" charset="0"/>
              </a:rPr>
              <a:t>oi</a:t>
            </a:r>
            <a:r>
              <a:rPr lang="fr-FR" sz="1800" kern="0" dirty="0">
                <a:latin typeface="Segoe Print" pitchFamily="2" charset="0"/>
              </a:rPr>
              <a:t> des mailles</a:t>
            </a:r>
          </a:p>
        </p:txBody>
      </p:sp>
      <p:sp>
        <p:nvSpPr>
          <p:cNvPr id="11" name="ZoneTexte 10"/>
          <p:cNvSpPr txBox="1"/>
          <p:nvPr/>
        </p:nvSpPr>
        <p:spPr bwMode="auto">
          <a:xfrm>
            <a:off x="5286375" y="2133600"/>
            <a:ext cx="35528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800" kern="0" dirty="0">
                <a:latin typeface="Segoe Print" pitchFamily="2" charset="0"/>
              </a:rPr>
              <a:t>Principe fondamental de la dynamique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389316"/>
              </p:ext>
            </p:extLst>
          </p:nvPr>
        </p:nvGraphicFramePr>
        <p:xfrm>
          <a:off x="6132181" y="2790457"/>
          <a:ext cx="19256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4" name="Équation" r:id="rId6" imgW="1079032" imgH="253890" progId="Equation.3">
                  <p:embed/>
                </p:oleObj>
              </mc:Choice>
              <mc:Fallback>
                <p:oleObj name="Équation" r:id="rId6" imgW="1079032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181" y="2790457"/>
                        <a:ext cx="192563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512199"/>
              </p:ext>
            </p:extLst>
          </p:nvPr>
        </p:nvGraphicFramePr>
        <p:xfrm>
          <a:off x="5550363" y="3387357"/>
          <a:ext cx="311150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5" name="Équation" r:id="rId8" imgW="2095500" imgH="901700" progId="Equation.3">
                  <p:embed/>
                </p:oleObj>
              </mc:Choice>
              <mc:Fallback>
                <p:oleObj name="Équation" r:id="rId8" imgW="20955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0363" y="3387357"/>
                        <a:ext cx="3111500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6893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4077072"/>
            <a:ext cx="7704856" cy="1325563"/>
          </a:xfrm>
        </p:spPr>
        <p:txBody>
          <a:bodyPr/>
          <a:lstStyle/>
          <a:p>
            <a:pPr algn="l"/>
            <a:r>
              <a:rPr lang="fr-FR" sz="4000" dirty="0"/>
              <a:t>Réponses des systèmes linéaires</a:t>
            </a:r>
          </a:p>
        </p:txBody>
      </p:sp>
    </p:spTree>
    <p:extLst>
      <p:ext uri="{BB962C8B-B14F-4D97-AF65-F5344CB8AC3E}">
        <p14:creationId xmlns:p14="http://schemas.microsoft.com/office/powerpoint/2010/main" val="2472734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Généralités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212FB-2729-4A32-9843-3763D68CE174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  <p:sp>
        <p:nvSpPr>
          <p:cNvPr id="46083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sp>
        <p:nvSpPr>
          <p:cNvPr id="6" name="Sous-titre 6"/>
          <p:cNvSpPr txBox="1">
            <a:spLocks/>
          </p:cNvSpPr>
          <p:nvPr/>
        </p:nvSpPr>
        <p:spPr bwMode="auto">
          <a:xfrm>
            <a:off x="771525" y="1409700"/>
            <a:ext cx="75247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b="1" kern="0" dirty="0">
                <a:solidFill>
                  <a:schemeClr val="accent6"/>
                </a:solidFill>
                <a:latin typeface="+mn-lt"/>
              </a:rPr>
              <a:t>Réponses temporelles: </a:t>
            </a:r>
            <a:r>
              <a:rPr lang="fr-FR" kern="0" dirty="0">
                <a:latin typeface="+mn-lt"/>
              </a:rPr>
              <a:t>calcul de la sortie y(t) pour un SLI donné et pour une entrée u(t) donnée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à"/>
              <a:defRPr/>
            </a:pPr>
            <a:r>
              <a:rPr lang="fr-FR" kern="0" dirty="0">
                <a:latin typeface="+mn-lt"/>
                <a:sym typeface="Wingdings" pitchFamily="2" charset="2"/>
              </a:rPr>
              <a:t>À partir de l’équation différentielle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à"/>
              <a:defRPr/>
            </a:pPr>
            <a:r>
              <a:rPr lang="fr-FR" kern="0" dirty="0">
                <a:latin typeface="+mn-lt"/>
                <a:sym typeface="Wingdings" pitchFamily="2" charset="2"/>
              </a:rPr>
              <a:t>À partir de la transformée de Laplace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à"/>
              <a:defRPr/>
            </a:pPr>
            <a:endParaRPr lang="fr-FR" kern="0" dirty="0">
              <a:latin typeface="+mn-lt"/>
              <a:sym typeface="Wingdings" pitchFamily="2" charset="2"/>
            </a:endParaRPr>
          </a:p>
        </p:txBody>
      </p:sp>
      <p:sp>
        <p:nvSpPr>
          <p:cNvPr id="7" name="Sous-titre 6"/>
          <p:cNvSpPr txBox="1">
            <a:spLocks/>
          </p:cNvSpPr>
          <p:nvPr/>
        </p:nvSpPr>
        <p:spPr bwMode="auto">
          <a:xfrm>
            <a:off x="742950" y="3257550"/>
            <a:ext cx="75247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b="1" kern="0" dirty="0">
                <a:solidFill>
                  <a:schemeClr val="accent6"/>
                </a:solidFill>
                <a:latin typeface="+mn-lt"/>
              </a:rPr>
              <a:t>Réponses fréquentielles: </a:t>
            </a:r>
            <a:r>
              <a:rPr lang="fr-FR" kern="0" dirty="0">
                <a:latin typeface="+mn-lt"/>
              </a:rPr>
              <a:t>calcul des caractéristiques (gain/déphasage) de la sortie y(t) pour un SLI donné et pour une entrée u(t) sinusoïdale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à"/>
              <a:defRPr/>
            </a:pPr>
            <a:r>
              <a:rPr lang="fr-FR" kern="0" dirty="0">
                <a:latin typeface="+mn-lt"/>
                <a:sym typeface="Wingdings" pitchFamily="2" charset="2"/>
              </a:rPr>
              <a:t>Étude particulière des systèmes du 1</a:t>
            </a:r>
            <a:r>
              <a:rPr lang="fr-FR" kern="0" baseline="30000" dirty="0">
                <a:latin typeface="+mn-lt"/>
                <a:sym typeface="Wingdings" pitchFamily="2" charset="2"/>
              </a:rPr>
              <a:t>er</a:t>
            </a:r>
            <a:r>
              <a:rPr lang="fr-FR" kern="0" dirty="0">
                <a:latin typeface="+mn-lt"/>
                <a:sym typeface="Wingdings" pitchFamily="2" charset="2"/>
              </a:rPr>
              <a:t> ordre et du 2</a:t>
            </a:r>
            <a:r>
              <a:rPr lang="fr-FR" kern="0" baseline="30000" dirty="0">
                <a:latin typeface="+mn-lt"/>
                <a:sym typeface="Wingdings" pitchFamily="2" charset="2"/>
              </a:rPr>
              <a:t>nd</a:t>
            </a:r>
            <a:r>
              <a:rPr lang="fr-FR" kern="0" dirty="0">
                <a:latin typeface="+mn-lt"/>
                <a:sym typeface="Wingdings" pitchFamily="2" charset="2"/>
              </a:rPr>
              <a:t> ordre</a:t>
            </a:r>
            <a:endParaRPr lang="fr-FR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4575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ensées 27"/>
          <p:cNvSpPr/>
          <p:nvPr/>
        </p:nvSpPr>
        <p:spPr bwMode="auto">
          <a:xfrm>
            <a:off x="5783263" y="3608388"/>
            <a:ext cx="2181225" cy="1116012"/>
          </a:xfrm>
          <a:prstGeom prst="cloudCallout">
            <a:avLst>
              <a:gd name="adj1" fmla="val 96025"/>
              <a:gd name="adj2" fmla="val -4911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fr-FR" b="1" dirty="0">
                <a:solidFill>
                  <a:schemeClr val="accent6"/>
                </a:solidFill>
              </a:rPr>
              <a:t>Réponse indicielle </a:t>
            </a:r>
            <a:r>
              <a:rPr lang="fr-FR" dirty="0"/>
              <a:t>: </a:t>
            </a:r>
          </a:p>
          <a:p>
            <a:pPr>
              <a:buFontTx/>
              <a:buNone/>
              <a:defRPr/>
            </a:pPr>
            <a:r>
              <a:rPr lang="fr-FR" dirty="0"/>
              <a:t>réponse à un échelon unitaire (gain=1) u(t)=</a:t>
            </a:r>
            <a:r>
              <a:rPr lang="fr-FR" dirty="0">
                <a:sym typeface="Symbol"/>
              </a:rPr>
              <a:t>(t)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8C544D-808F-416F-9744-40B5039ABB85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sp>
        <p:nvSpPr>
          <p:cNvPr id="47109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cxnSp>
        <p:nvCxnSpPr>
          <p:cNvPr id="47110" name="Connecteur droit avec flèche 6"/>
          <p:cNvCxnSpPr>
            <a:cxnSpLocks noChangeShapeType="1"/>
          </p:cNvCxnSpPr>
          <p:nvPr/>
        </p:nvCxnSpPr>
        <p:spPr bwMode="auto">
          <a:xfrm>
            <a:off x="1350963" y="3433763"/>
            <a:ext cx="323215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11" name="Connecteur droit avec flèche 8"/>
          <p:cNvCxnSpPr>
            <a:cxnSpLocks noChangeShapeType="1"/>
          </p:cNvCxnSpPr>
          <p:nvPr/>
        </p:nvCxnSpPr>
        <p:spPr bwMode="auto">
          <a:xfrm flipH="1" flipV="1">
            <a:off x="2020888" y="2763838"/>
            <a:ext cx="3175" cy="68421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112" name="Connecteur droit 11"/>
          <p:cNvCxnSpPr>
            <a:cxnSpLocks noChangeShapeType="1"/>
          </p:cNvCxnSpPr>
          <p:nvPr/>
        </p:nvCxnSpPr>
        <p:spPr bwMode="auto">
          <a:xfrm>
            <a:off x="2020888" y="3008313"/>
            <a:ext cx="2551112" cy="0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47113" name="Connecteur droit 14"/>
          <p:cNvCxnSpPr>
            <a:cxnSpLocks noChangeShapeType="1"/>
          </p:cNvCxnSpPr>
          <p:nvPr/>
        </p:nvCxnSpPr>
        <p:spPr bwMode="auto">
          <a:xfrm flipV="1">
            <a:off x="1365250" y="3433763"/>
            <a:ext cx="676275" cy="4762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47114" name="Connecteur droit 17"/>
          <p:cNvCxnSpPr>
            <a:cxnSpLocks noChangeShapeType="1"/>
          </p:cNvCxnSpPr>
          <p:nvPr/>
        </p:nvCxnSpPr>
        <p:spPr bwMode="auto">
          <a:xfrm flipV="1">
            <a:off x="2020888" y="3019425"/>
            <a:ext cx="9525" cy="414338"/>
          </a:xfrm>
          <a:prstGeom prst="line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22" name="ZoneTexte 21"/>
          <p:cNvSpPr txBox="1"/>
          <p:nvPr/>
        </p:nvSpPr>
        <p:spPr bwMode="auto">
          <a:xfrm>
            <a:off x="1627188" y="2849563"/>
            <a:ext cx="3286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+mn-lt"/>
              </a:rPr>
              <a:t>1</a:t>
            </a:r>
          </a:p>
        </p:txBody>
      </p:sp>
      <p:sp>
        <p:nvSpPr>
          <p:cNvPr id="23" name="ZoneTexte 22"/>
          <p:cNvSpPr txBox="1"/>
          <p:nvPr/>
        </p:nvSpPr>
        <p:spPr bwMode="auto">
          <a:xfrm>
            <a:off x="2066925" y="2630488"/>
            <a:ext cx="328613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+mn-lt"/>
              </a:rPr>
              <a:t>u</a:t>
            </a:r>
          </a:p>
        </p:txBody>
      </p:sp>
      <p:sp>
        <p:nvSpPr>
          <p:cNvPr id="24" name="ZoneTexte 23"/>
          <p:cNvSpPr txBox="1"/>
          <p:nvPr/>
        </p:nvSpPr>
        <p:spPr bwMode="auto">
          <a:xfrm>
            <a:off x="4632325" y="3303588"/>
            <a:ext cx="330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+mn-lt"/>
              </a:rPr>
              <a:t>t</a:t>
            </a:r>
          </a:p>
        </p:txBody>
      </p:sp>
      <p:sp>
        <p:nvSpPr>
          <p:cNvPr id="25" name="Espace réservé du contenu 2"/>
          <p:cNvSpPr txBox="1">
            <a:spLocks/>
          </p:cNvSpPr>
          <p:nvPr/>
        </p:nvSpPr>
        <p:spPr bwMode="auto">
          <a:xfrm>
            <a:off x="668338" y="4462463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b="1" kern="0" dirty="0">
                <a:solidFill>
                  <a:schemeClr val="accent6"/>
                </a:solidFill>
                <a:latin typeface="+mn-lt"/>
              </a:rPr>
              <a:t>Réponse </a:t>
            </a:r>
            <a:r>
              <a:rPr lang="fr-FR" b="1" kern="0" dirty="0" err="1">
                <a:solidFill>
                  <a:schemeClr val="accent6"/>
                </a:solidFill>
                <a:latin typeface="+mn-lt"/>
              </a:rPr>
              <a:t>impulsionnelle</a:t>
            </a:r>
            <a:r>
              <a:rPr lang="fr-FR" b="1" kern="0" dirty="0">
                <a:solidFill>
                  <a:schemeClr val="accent6"/>
                </a:solidFill>
                <a:latin typeface="+mn-lt"/>
              </a:rPr>
              <a:t> </a:t>
            </a:r>
            <a:r>
              <a:rPr lang="fr-FR" kern="0" dirty="0">
                <a:latin typeface="+mn-lt"/>
              </a:rPr>
              <a:t>: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réponse à un </a:t>
            </a:r>
            <a:r>
              <a:rPr lang="fr-FR" kern="0" dirty="0" err="1">
                <a:latin typeface="+mn-lt"/>
              </a:rPr>
              <a:t>dirac</a:t>
            </a:r>
            <a:r>
              <a:rPr lang="fr-FR" kern="0" dirty="0">
                <a:latin typeface="+mn-lt"/>
              </a:rPr>
              <a:t> : u(t)=</a:t>
            </a:r>
            <a:r>
              <a:rPr lang="fr-FR" kern="0" dirty="0">
                <a:latin typeface="+mn-lt"/>
                <a:sym typeface="Symbol"/>
              </a:rPr>
              <a:t>(t)</a:t>
            </a:r>
            <a:endParaRPr lang="fr-FR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fr-FR" kern="0" dirty="0">
              <a:latin typeface="+mn-lt"/>
            </a:endParaRPr>
          </a:p>
        </p:txBody>
      </p:sp>
      <p:sp>
        <p:nvSpPr>
          <p:cNvPr id="26" name="Espace réservé du contenu 2"/>
          <p:cNvSpPr txBox="1">
            <a:spLocks/>
          </p:cNvSpPr>
          <p:nvPr/>
        </p:nvSpPr>
        <p:spPr bwMode="auto">
          <a:xfrm>
            <a:off x="671512" y="5710238"/>
            <a:ext cx="82057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b="1" kern="0" dirty="0">
                <a:solidFill>
                  <a:schemeClr val="accent6"/>
                </a:solidFill>
                <a:latin typeface="+mn-lt"/>
              </a:rPr>
              <a:t>Réponse fréquentielle </a:t>
            </a:r>
            <a:r>
              <a:rPr lang="fr-FR" kern="0" dirty="0">
                <a:latin typeface="+mn-lt"/>
              </a:rPr>
              <a:t>: 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ensemble des gains/déphasages en réponse à un ensemble de sinus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fr-FR" kern="0" dirty="0">
              <a:latin typeface="+mn-lt"/>
            </a:endParaRPr>
          </a:p>
        </p:txBody>
      </p:sp>
      <p:sp>
        <p:nvSpPr>
          <p:cNvPr id="27" name="Espace réservé du contenu 2"/>
          <p:cNvSpPr txBox="1">
            <a:spLocks/>
          </p:cNvSpPr>
          <p:nvPr/>
        </p:nvSpPr>
        <p:spPr bwMode="auto">
          <a:xfrm>
            <a:off x="679450" y="3525838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b="1" kern="0" dirty="0">
                <a:solidFill>
                  <a:schemeClr val="accent6"/>
                </a:solidFill>
                <a:latin typeface="+mn-lt"/>
              </a:rPr>
              <a:t>Réponse à un échelon de gain E0 </a:t>
            </a:r>
            <a:r>
              <a:rPr lang="fr-FR" kern="0" dirty="0">
                <a:latin typeface="+mn-lt"/>
              </a:rPr>
              <a:t>: 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u(t)=E</a:t>
            </a:r>
            <a:r>
              <a:rPr lang="fr-FR" kern="0" baseline="-25000" dirty="0">
                <a:latin typeface="+mn-lt"/>
              </a:rPr>
              <a:t>0</a:t>
            </a:r>
            <a:r>
              <a:rPr lang="fr-FR" dirty="0">
                <a:sym typeface="Symbol"/>
              </a:rPr>
              <a:t>(t)</a:t>
            </a:r>
            <a:endParaRPr lang="fr-FR" kern="0" dirty="0">
              <a:latin typeface="+mn-lt"/>
            </a:endParaRPr>
          </a:p>
        </p:txBody>
      </p:sp>
      <p:sp>
        <p:nvSpPr>
          <p:cNvPr id="29" name="ZoneTexte 28"/>
          <p:cNvSpPr txBox="1"/>
          <p:nvPr/>
        </p:nvSpPr>
        <p:spPr bwMode="auto">
          <a:xfrm>
            <a:off x="5992813" y="3713163"/>
            <a:ext cx="21050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i="1" kern="0" dirty="0">
                <a:latin typeface="+mn-lt"/>
              </a:rPr>
              <a:t>On parle aussi de </a:t>
            </a:r>
            <a:r>
              <a:rPr lang="fr-FR" sz="1400" b="1" i="1" kern="0" dirty="0">
                <a:latin typeface="+mn-lt"/>
              </a:rPr>
              <a:t>réponse indicielle d’amplitude E</a:t>
            </a:r>
            <a:r>
              <a:rPr lang="fr-FR" sz="1400" b="1" i="1" kern="0" baseline="-25000" dirty="0">
                <a:latin typeface="+mn-lt"/>
              </a:rPr>
              <a:t>0</a:t>
            </a:r>
          </a:p>
        </p:txBody>
      </p:sp>
      <p:pic>
        <p:nvPicPr>
          <p:cNvPr id="47122" name="Image 20" descr="postit-ver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7750" y="4387850"/>
            <a:ext cx="164465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23" name="Image 18" descr="postit-ver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2650" y="1974850"/>
            <a:ext cx="1644650" cy="165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 bwMode="auto">
          <a:xfrm rot="21213085">
            <a:off x="7396163" y="2238375"/>
            <a:ext cx="1527175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cap="small" dirty="0" err="1">
                <a:latin typeface="+mn-lt"/>
              </a:rPr>
              <a:t>Matlab</a:t>
            </a:r>
            <a:endParaRPr lang="fr-FR" sz="1400" kern="0" cap="small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sz="1400" kern="0" cap="all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1400" kern="0" dirty="0" err="1">
                <a:latin typeface="Courier New" pitchFamily="49" charset="0"/>
                <a:cs typeface="Courier New" pitchFamily="49" charset="0"/>
              </a:rPr>
              <a:t>step</a:t>
            </a:r>
            <a:r>
              <a:rPr lang="fr-FR" sz="1400" kern="0" dirty="0">
                <a:latin typeface="Courier New" pitchFamily="49" charset="0"/>
                <a:cs typeface="Courier New" pitchFamily="49" charset="0"/>
              </a:rPr>
              <a:t>(G)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sz="1400" b="1" i="1" kern="0" dirty="0">
              <a:latin typeface="+mn-lt"/>
            </a:endParaRPr>
          </a:p>
        </p:txBody>
      </p:sp>
      <p:sp>
        <p:nvSpPr>
          <p:cNvPr id="30" name="ZoneTexte 29"/>
          <p:cNvSpPr txBox="1"/>
          <p:nvPr/>
        </p:nvSpPr>
        <p:spPr bwMode="auto">
          <a:xfrm rot="21213085">
            <a:off x="7561263" y="4649788"/>
            <a:ext cx="1527175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cap="small" dirty="0" err="1">
                <a:latin typeface="+mn-lt"/>
              </a:rPr>
              <a:t>Matlab</a:t>
            </a:r>
            <a:endParaRPr lang="fr-FR" sz="1400" kern="0" cap="small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sz="1400" kern="0" cap="all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Courier New" pitchFamily="49" charset="0"/>
                <a:cs typeface="Courier New" pitchFamily="49" charset="0"/>
              </a:rPr>
              <a:t>&gt;impulse(G)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sz="1400" b="1" i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643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2" grpId="0"/>
      <p:bldP spid="23" grpId="0"/>
      <p:bldP spid="24" grpId="0"/>
      <p:bldP spid="29" grpId="0"/>
      <p:bldP spid="20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à coins arrondis 18"/>
          <p:cNvSpPr/>
          <p:nvPr/>
        </p:nvSpPr>
        <p:spPr bwMode="auto">
          <a:xfrm>
            <a:off x="4410075" y="1952625"/>
            <a:ext cx="612775" cy="53340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 bwMode="auto">
          <a:xfrm>
            <a:off x="3514725" y="1990725"/>
            <a:ext cx="612775" cy="5334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2752725" y="2000250"/>
            <a:ext cx="533400" cy="5334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Réponses à partir de l’équation différentielle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A0A6D-9ED6-48FC-B4CD-93FC52607C06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  <p:sp>
        <p:nvSpPr>
          <p:cNvPr id="1127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2720975" y="1987550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4" name="Équation" r:id="rId3" imgW="1167893" imgH="215806" progId="Equation.3">
                  <p:embed/>
                </p:oleObj>
              </mc:Choice>
              <mc:Fallback>
                <p:oleObj name="Équation" r:id="rId3" imgW="116789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1987550"/>
                        <a:ext cx="2336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ZoneTexte 6"/>
          <p:cNvSpPr txBox="1"/>
          <p:nvPr/>
        </p:nvSpPr>
        <p:spPr bwMode="auto">
          <a:xfrm>
            <a:off x="638175" y="2705100"/>
            <a:ext cx="26574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600" dirty="0"/>
              <a:t>Solution de l’</a:t>
            </a:r>
            <a:r>
              <a:rPr lang="fr-FR" sz="1600" dirty="0" err="1"/>
              <a:t>équa</a:t>
            </a:r>
            <a:r>
              <a:rPr lang="fr-FR" sz="1600" dirty="0"/>
              <a:t>. </a:t>
            </a:r>
            <a:r>
              <a:rPr lang="fr-FR" sz="1600" dirty="0" err="1"/>
              <a:t>diff</a:t>
            </a:r>
            <a:endParaRPr lang="fr-FR" sz="1600" i="1" kern="0" dirty="0">
              <a:latin typeface="+mn-lt"/>
            </a:endParaRPr>
          </a:p>
        </p:txBody>
      </p:sp>
      <p:sp>
        <p:nvSpPr>
          <p:cNvPr id="8" name="ZoneTexte 7"/>
          <p:cNvSpPr txBox="1"/>
          <p:nvPr/>
        </p:nvSpPr>
        <p:spPr bwMode="auto">
          <a:xfrm>
            <a:off x="3124200" y="1276350"/>
            <a:ext cx="3286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600" dirty="0"/>
              <a:t>Solution générale de l’</a:t>
            </a:r>
            <a:r>
              <a:rPr lang="fr-FR" sz="1600" dirty="0" err="1"/>
              <a:t>éq</a:t>
            </a:r>
            <a:r>
              <a:rPr lang="fr-FR" sz="1600" dirty="0"/>
              <a:t>. homogène sans 2</a:t>
            </a:r>
            <a:r>
              <a:rPr lang="fr-FR" sz="1600" baseline="30000" dirty="0"/>
              <a:t>nd</a:t>
            </a:r>
            <a:r>
              <a:rPr lang="fr-FR" sz="1600" dirty="0"/>
              <a:t> membre</a:t>
            </a:r>
            <a:endParaRPr lang="fr-FR" sz="1600" i="1" kern="0" dirty="0">
              <a:latin typeface="+mn-lt"/>
            </a:endParaRPr>
          </a:p>
        </p:txBody>
      </p:sp>
      <p:sp>
        <p:nvSpPr>
          <p:cNvPr id="9" name="ZoneTexte 8"/>
          <p:cNvSpPr txBox="1"/>
          <p:nvPr/>
        </p:nvSpPr>
        <p:spPr bwMode="auto">
          <a:xfrm>
            <a:off x="4381500" y="2743200"/>
            <a:ext cx="26574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600" dirty="0"/>
              <a:t>Solution particulière</a:t>
            </a:r>
            <a:endParaRPr lang="fr-FR" sz="1600" i="1" kern="0" dirty="0">
              <a:latin typeface="+mn-lt"/>
            </a:endParaRPr>
          </a:p>
        </p:txBody>
      </p:sp>
      <p:cxnSp>
        <p:nvCxnSpPr>
          <p:cNvPr id="12" name="Connecteur droit avec flèche 11"/>
          <p:cNvCxnSpPr>
            <a:cxnSpLocks noChangeShapeType="1"/>
            <a:stCxn id="7" idx="0"/>
            <a:endCxn id="10" idx="2"/>
          </p:cNvCxnSpPr>
          <p:nvPr/>
        </p:nvCxnSpPr>
        <p:spPr bwMode="auto">
          <a:xfrm flipV="1">
            <a:off x="1966913" y="2533650"/>
            <a:ext cx="1052512" cy="171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" name="Connecteur droit avec flèche 14"/>
          <p:cNvCxnSpPr>
            <a:cxnSpLocks noChangeShapeType="1"/>
          </p:cNvCxnSpPr>
          <p:nvPr/>
        </p:nvCxnSpPr>
        <p:spPr bwMode="auto">
          <a:xfrm flipH="1">
            <a:off x="4038600" y="1838325"/>
            <a:ext cx="276225" cy="171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Connecteur droit avec flèche 19"/>
          <p:cNvCxnSpPr>
            <a:cxnSpLocks noChangeShapeType="1"/>
            <a:endCxn id="19" idx="2"/>
          </p:cNvCxnSpPr>
          <p:nvPr/>
        </p:nvCxnSpPr>
        <p:spPr bwMode="auto">
          <a:xfrm flipH="1" flipV="1">
            <a:off x="4716463" y="2486025"/>
            <a:ext cx="322262" cy="295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" name="Espace réservé du contenu 2"/>
          <p:cNvSpPr txBox="1">
            <a:spLocks/>
          </p:cNvSpPr>
          <p:nvPr/>
        </p:nvSpPr>
        <p:spPr bwMode="auto">
          <a:xfrm>
            <a:off x="638175" y="3257550"/>
            <a:ext cx="80200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Pour y</a:t>
            </a:r>
            <a:r>
              <a:rPr lang="fr-FR" kern="0" baseline="-25000" dirty="0">
                <a:latin typeface="+mn-lt"/>
              </a:rPr>
              <a:t>1</a:t>
            </a:r>
            <a:r>
              <a:rPr lang="fr-FR" kern="0" dirty="0">
                <a:latin typeface="+mn-lt"/>
              </a:rPr>
              <a:t>, si l’équation caractéristique donne des racines simples </a:t>
            </a:r>
            <a:r>
              <a:rPr lang="fr-FR" kern="0" dirty="0">
                <a:latin typeface="+mn-lt"/>
                <a:sym typeface="Symbol"/>
              </a:rPr>
              <a:t></a:t>
            </a:r>
            <a:r>
              <a:rPr lang="fr-FR" kern="0" baseline="-25000" dirty="0">
                <a:latin typeface="+mn-lt"/>
                <a:sym typeface="Symbol"/>
              </a:rPr>
              <a:t>i</a:t>
            </a:r>
            <a:r>
              <a:rPr lang="fr-FR" kern="0" dirty="0">
                <a:latin typeface="+mn-lt"/>
                <a:sym typeface="Symbol"/>
              </a:rPr>
              <a:t>, elles se traduisent par des termes :</a:t>
            </a:r>
            <a:endParaRPr lang="fr-FR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3594100" y="4000500"/>
          <a:ext cx="6969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5" name="Équation" r:id="rId5" imgW="355446" imgH="241195" progId="Equation.3">
                  <p:embed/>
                </p:oleObj>
              </mc:Choice>
              <mc:Fallback>
                <p:oleObj name="Équation" r:id="rId5" imgW="35544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000500"/>
                        <a:ext cx="696913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Espace réservé du contenu 2"/>
          <p:cNvSpPr txBox="1">
            <a:spLocks/>
          </p:cNvSpPr>
          <p:nvPr/>
        </p:nvSpPr>
        <p:spPr bwMode="auto">
          <a:xfrm>
            <a:off x="638175" y="4533900"/>
            <a:ext cx="80200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Si la racine est multiple (multiplicité p), les termes sont de la forme :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graphicFrame>
        <p:nvGraphicFramePr>
          <p:cNvPr id="11268" name="Object 8"/>
          <p:cNvGraphicFramePr>
            <a:graphicFrameLocks noChangeAspect="1"/>
          </p:cNvGraphicFramePr>
          <p:nvPr/>
        </p:nvGraphicFramePr>
        <p:xfrm>
          <a:off x="2617788" y="4945063"/>
          <a:ext cx="33591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6" name="Équation" r:id="rId7" imgW="1714500" imgH="241300" progId="Equation.3">
                  <p:embed/>
                </p:oleObj>
              </mc:Choice>
              <mc:Fallback>
                <p:oleObj name="Équation" r:id="rId7" imgW="1714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4945063"/>
                        <a:ext cx="33591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Espace réservé du contenu 2"/>
          <p:cNvSpPr txBox="1">
            <a:spLocks/>
          </p:cNvSpPr>
          <p:nvPr/>
        </p:nvSpPr>
        <p:spPr bwMode="auto">
          <a:xfrm>
            <a:off x="628650" y="5514975"/>
            <a:ext cx="80200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En particulier pour une racine double :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graphicFrame>
        <p:nvGraphicFramePr>
          <p:cNvPr id="11269" name="Object 9"/>
          <p:cNvGraphicFramePr>
            <a:graphicFrameLocks noChangeAspect="1"/>
          </p:cNvGraphicFramePr>
          <p:nvPr/>
        </p:nvGraphicFramePr>
        <p:xfrm>
          <a:off x="3490913" y="5918200"/>
          <a:ext cx="15176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7" name="Équation" r:id="rId9" imgW="774364" imgH="241195" progId="Equation.3">
                  <p:embed/>
                </p:oleObj>
              </mc:Choice>
              <mc:Fallback>
                <p:oleObj name="Équation" r:id="rId9" imgW="77436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5918200"/>
                        <a:ext cx="15176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07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0" grpId="0" animBg="1"/>
      <p:bldP spid="7" grpId="0"/>
      <p:bldP spid="8" grpId="0"/>
      <p:bldP spid="9" grpId="0"/>
      <p:bldP spid="25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à coins arrondis 18"/>
          <p:cNvSpPr/>
          <p:nvPr/>
        </p:nvSpPr>
        <p:spPr bwMode="auto">
          <a:xfrm>
            <a:off x="866775" y="4514850"/>
            <a:ext cx="612775" cy="53340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723900" y="3086100"/>
            <a:ext cx="612775" cy="5334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Sur le moteur…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D608E9-10A0-4600-B056-93E4BD82E76C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  <p:sp>
        <p:nvSpPr>
          <p:cNvPr id="12304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517525" y="1320800"/>
          <a:ext cx="34178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0" name="Équation" r:id="rId3" imgW="1739900" imgH="393700" progId="Equation.3">
                  <p:embed/>
                </p:oleObj>
              </mc:Choice>
              <mc:Fallback>
                <p:oleObj name="Équation" r:id="rId3" imgW="1739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1320800"/>
                        <a:ext cx="341788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323850" y="2190750"/>
            <a:ext cx="7772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i="1" kern="0" dirty="0">
                <a:solidFill>
                  <a:schemeClr val="accent6"/>
                </a:solidFill>
                <a:latin typeface="+mn-lt"/>
              </a:rPr>
              <a:t>En supposant qu’à t=0, y(t) = 0 et y’(t)=0, donner y(t) sachant que u(t) = </a:t>
            </a:r>
            <a:r>
              <a:rPr lang="fr-FR" i="1" kern="0" dirty="0" err="1">
                <a:solidFill>
                  <a:schemeClr val="accent6"/>
                </a:solidFill>
                <a:latin typeface="+mn-lt"/>
              </a:rPr>
              <a:t>u</a:t>
            </a:r>
            <a:r>
              <a:rPr lang="fr-FR" i="1" kern="0" baseline="-25000" dirty="0" err="1">
                <a:solidFill>
                  <a:schemeClr val="accent6"/>
                </a:solidFill>
                <a:latin typeface="+mn-lt"/>
              </a:rPr>
              <a:t>c</a:t>
            </a:r>
            <a:r>
              <a:rPr lang="fr-FR" i="1" kern="0" dirty="0">
                <a:solidFill>
                  <a:schemeClr val="accent6"/>
                </a:solidFill>
                <a:latin typeface="+mn-lt"/>
              </a:rPr>
              <a:t> est une constante.</a:t>
            </a: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333375" y="3133725"/>
            <a:ext cx="80200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y</a:t>
            </a:r>
            <a:r>
              <a:rPr lang="fr-FR" kern="0" baseline="-25000" dirty="0">
                <a:latin typeface="+mn-lt"/>
              </a:rPr>
              <a:t>1</a:t>
            </a:r>
            <a:r>
              <a:rPr lang="fr-FR" kern="0" dirty="0">
                <a:latin typeface="+mn-lt"/>
              </a:rPr>
              <a:t>(t)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sp>
        <p:nvSpPr>
          <p:cNvPr id="12307" name="ZoneTexte 9"/>
          <p:cNvSpPr txBox="1">
            <a:spLocks noChangeArrowheads="1"/>
          </p:cNvSpPr>
          <p:nvPr/>
        </p:nvSpPr>
        <p:spPr bwMode="auto">
          <a:xfrm>
            <a:off x="1476375" y="3152775"/>
            <a:ext cx="4962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Equation caractéristique : 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5289550" y="3206750"/>
          <a:ext cx="200183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1" name="Équation" r:id="rId5" imgW="1155199" imgH="177723" progId="Equation.3">
                  <p:embed/>
                </p:oleObj>
              </mc:Choice>
              <mc:Fallback>
                <p:oleObj name="Équation" r:id="rId5" imgW="1155199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3206750"/>
                        <a:ext cx="2001838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624013" y="3616325"/>
          <a:ext cx="200183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2" name="Équation" r:id="rId7" imgW="1155700" imgH="203200" progId="Equation.3">
                  <p:embed/>
                </p:oleObj>
              </mc:Choice>
              <mc:Fallback>
                <p:oleObj name="Équation" r:id="rId7" imgW="1155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3616325"/>
                        <a:ext cx="2001837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ZoneTexte 12"/>
          <p:cNvSpPr txBox="1">
            <a:spLocks noChangeArrowheads="1"/>
          </p:cNvSpPr>
          <p:nvPr/>
        </p:nvSpPr>
        <p:spPr bwMode="auto">
          <a:xfrm>
            <a:off x="3705225" y="3543300"/>
            <a:ext cx="552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>
                <a:sym typeface="Wingdings" pitchFamily="2" charset="2"/>
              </a:rPr>
              <a:t></a:t>
            </a:r>
            <a:endParaRPr lang="fr-FR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4165600" y="3559175"/>
          <a:ext cx="76993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3" name="Équation" r:id="rId9" imgW="444114" imgH="215713" progId="Equation.3">
                  <p:embed/>
                </p:oleObj>
              </mc:Choice>
              <mc:Fallback>
                <p:oleObj name="Équation" r:id="rId9" imgW="444114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3559175"/>
                        <a:ext cx="769938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5118100" y="3560763"/>
          <a:ext cx="10779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4" name="Équation" r:id="rId11" imgW="622030" imgH="215806" progId="Equation.3">
                  <p:embed/>
                </p:oleObj>
              </mc:Choice>
              <mc:Fallback>
                <p:oleObj name="Équation" r:id="rId11" imgW="62203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560763"/>
                        <a:ext cx="1077913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ZoneTexte 15"/>
          <p:cNvSpPr txBox="1">
            <a:spLocks noChangeArrowheads="1"/>
          </p:cNvSpPr>
          <p:nvPr/>
        </p:nvSpPr>
        <p:spPr bwMode="auto">
          <a:xfrm>
            <a:off x="1590675" y="3962400"/>
            <a:ext cx="4962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/>
              <a:t>Solution générale : 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4176713" y="3973513"/>
          <a:ext cx="39830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5" name="Équation" r:id="rId13" imgW="2298700" imgH="228600" progId="Equation.3">
                  <p:embed/>
                </p:oleObj>
              </mc:Choice>
              <mc:Fallback>
                <p:oleObj name="Équation" r:id="rId13" imgW="229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3973513"/>
                        <a:ext cx="3983037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Espace réservé du contenu 2"/>
          <p:cNvSpPr txBox="1">
            <a:spLocks/>
          </p:cNvSpPr>
          <p:nvPr/>
        </p:nvSpPr>
        <p:spPr bwMode="auto">
          <a:xfrm>
            <a:off x="457200" y="4562475"/>
            <a:ext cx="21050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y</a:t>
            </a:r>
            <a:r>
              <a:rPr lang="fr-FR" kern="0" baseline="-25000" dirty="0">
                <a:latin typeface="+mn-lt"/>
              </a:rPr>
              <a:t>2</a:t>
            </a:r>
            <a:r>
              <a:rPr lang="fr-FR" kern="0" dirty="0">
                <a:latin typeface="+mn-lt"/>
              </a:rPr>
              <a:t>(t) = </a:t>
            </a:r>
            <a:r>
              <a:rPr lang="fr-FR" kern="0" dirty="0" err="1">
                <a:latin typeface="+mn-lt"/>
              </a:rPr>
              <a:t>cte</a:t>
            </a:r>
            <a:endParaRPr lang="fr-FR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449513" y="4594225"/>
          <a:ext cx="12112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6" name="Équation" r:id="rId15" imgW="698500" imgH="228600" progId="Equation.3">
                  <p:embed/>
                </p:oleObj>
              </mc:Choice>
              <mc:Fallback>
                <p:oleObj name="Équation" r:id="rId15" imgW="69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4594225"/>
                        <a:ext cx="121126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à coins arrondis 22"/>
          <p:cNvSpPr/>
          <p:nvPr/>
        </p:nvSpPr>
        <p:spPr bwMode="auto">
          <a:xfrm>
            <a:off x="885825" y="5372100"/>
            <a:ext cx="533400" cy="5334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850900" y="5391150"/>
          <a:ext cx="510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7" name="Équation" r:id="rId17" imgW="2552700" imgH="241300" progId="Equation.3">
                  <p:embed/>
                </p:oleObj>
              </mc:Choice>
              <mc:Fallback>
                <p:oleObj name="Équation" r:id="rId17" imgW="255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5391150"/>
                        <a:ext cx="5105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2170113" y="5924550"/>
          <a:ext cx="133508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8" name="Équation" r:id="rId19" imgW="850531" imgH="393529" progId="Equation.3">
                  <p:embed/>
                </p:oleObj>
              </mc:Choice>
              <mc:Fallback>
                <p:oleObj name="Équation" r:id="rId19" imgW="85053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5924550"/>
                        <a:ext cx="1335087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3957638" y="5964238"/>
          <a:ext cx="10572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9" name="Équation" r:id="rId21" imgW="672808" imgH="393529" progId="Equation.3">
                  <p:embed/>
                </p:oleObj>
              </mc:Choice>
              <mc:Fallback>
                <p:oleObj name="Équation" r:id="rId21" imgW="67280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5964238"/>
                        <a:ext cx="1057275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323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Equations différentielles</a:t>
            </a:r>
          </a:p>
        </p:txBody>
      </p:sp>
      <p:sp>
        <p:nvSpPr>
          <p:cNvPr id="1028" name="Espace réservé du contenu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fr-FR" dirty="0"/>
              <a:t>Base de l’automatique linéaire</a:t>
            </a:r>
          </a:p>
          <a:p>
            <a:r>
              <a:rPr lang="fr-FR" dirty="0"/>
              <a:t>Un système </a:t>
            </a:r>
            <a:r>
              <a:rPr lang="fr-FR" dirty="0">
                <a:sym typeface="Wingdings" pitchFamily="2" charset="2"/>
              </a:rPr>
              <a:t> un ensemble d’équations différentielles ordinaires interconnectées</a:t>
            </a:r>
          </a:p>
          <a:p>
            <a:endParaRPr lang="fr-FR" dirty="0">
              <a:sym typeface="Wingdings" pitchFamily="2" charset="2"/>
            </a:endParaRPr>
          </a:p>
          <a:p>
            <a:endParaRPr lang="fr-FR" dirty="0">
              <a:sym typeface="Wingdings" pitchFamily="2" charset="2"/>
            </a:endParaRPr>
          </a:p>
          <a:p>
            <a:r>
              <a:rPr lang="fr-FR" dirty="0">
                <a:sym typeface="Wingdings" pitchFamily="2" charset="2"/>
              </a:rPr>
              <a:t>Modèle Entrée/Sortie :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EB150E-4EB0-46DD-8ACA-E4F980D240E6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1030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706438" y="3752850"/>
            <a:ext cx="7848600" cy="8636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798513" y="3932238"/>
            <a:ext cx="777240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b="1" kern="0" dirty="0">
                <a:solidFill>
                  <a:schemeClr val="accent6"/>
                </a:solidFill>
                <a:latin typeface="+mn-lt"/>
              </a:rPr>
              <a:t>C’est une équation différentielle qui lie les entrées à la (ou les) sorties du système.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3575" y="5184775"/>
            <a:ext cx="34766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b="1" dirty="0">
                <a:solidFill>
                  <a:schemeClr val="accent6"/>
                </a:solidFill>
              </a:rPr>
              <a:t>Forme générale: </a:t>
            </a:r>
          </a:p>
        </p:txBody>
      </p:sp>
      <p:grpSp>
        <p:nvGrpSpPr>
          <p:cNvPr id="1034" name="Groupe 17"/>
          <p:cNvGrpSpPr>
            <a:grpSpLocks/>
          </p:cNvGrpSpPr>
          <p:nvPr/>
        </p:nvGrpSpPr>
        <p:grpSpPr bwMode="auto">
          <a:xfrm>
            <a:off x="3086100" y="2657475"/>
            <a:ext cx="2762250" cy="533400"/>
            <a:chOff x="5334000" y="2295525"/>
            <a:chExt cx="2762250" cy="533460"/>
          </a:xfrm>
        </p:grpSpPr>
        <p:sp>
          <p:nvSpPr>
            <p:cNvPr id="10" name="Rectangle 9"/>
            <p:cNvSpPr/>
            <p:nvPr/>
          </p:nvSpPr>
          <p:spPr bwMode="auto">
            <a:xfrm>
              <a:off x="6076950" y="2428890"/>
              <a:ext cx="1323975" cy="400095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fr-FR" dirty="0">
                  <a:solidFill>
                    <a:schemeClr val="tx1"/>
                  </a:solidFill>
                  <a:sym typeface="Symbol"/>
                </a:rPr>
                <a:t>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1036" name="Connecteur droit avec flèche 11"/>
            <p:cNvCxnSpPr>
              <a:cxnSpLocks noChangeShapeType="1"/>
              <a:endCxn id="10" idx="1"/>
            </p:cNvCxnSpPr>
            <p:nvPr/>
          </p:nvCxnSpPr>
          <p:spPr bwMode="auto">
            <a:xfrm flipV="1">
              <a:off x="5514975" y="2628930"/>
              <a:ext cx="5619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37" name="Connecteur droit avec flèche 14"/>
            <p:cNvCxnSpPr>
              <a:cxnSpLocks noChangeShapeType="1"/>
            </p:cNvCxnSpPr>
            <p:nvPr/>
          </p:nvCxnSpPr>
          <p:spPr bwMode="auto">
            <a:xfrm flipV="1">
              <a:off x="7410450" y="2628930"/>
              <a:ext cx="561975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38" name="ZoneTexte 15"/>
            <p:cNvSpPr txBox="1">
              <a:spLocks noChangeArrowheads="1"/>
            </p:cNvSpPr>
            <p:nvPr/>
          </p:nvSpPr>
          <p:spPr bwMode="auto">
            <a:xfrm>
              <a:off x="5334000" y="2295525"/>
              <a:ext cx="6667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/>
                <a:t>u(t)</a:t>
              </a:r>
            </a:p>
          </p:txBody>
        </p:sp>
        <p:sp>
          <p:nvSpPr>
            <p:cNvPr id="1039" name="ZoneTexte 16"/>
            <p:cNvSpPr txBox="1">
              <a:spLocks noChangeArrowheads="1"/>
            </p:cNvSpPr>
            <p:nvPr/>
          </p:nvSpPr>
          <p:spPr bwMode="auto">
            <a:xfrm>
              <a:off x="7429500" y="2305050"/>
              <a:ext cx="6667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400"/>
                <a:t>y(t)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6"/>
              <p:cNvSpPr txBox="1"/>
              <p:nvPr/>
            </p:nvSpPr>
            <p:spPr>
              <a:xfrm>
                <a:off x="1125130" y="5692615"/>
                <a:ext cx="673549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130" y="5692615"/>
                <a:ext cx="6735498" cy="295594"/>
              </a:xfrm>
              <a:prstGeom prst="rect">
                <a:avLst/>
              </a:prstGeom>
              <a:blipFill rotWithShape="0">
                <a:blip r:embed="rId2"/>
                <a:stretch>
                  <a:fillRect t="-6250" r="-91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61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 bwMode="auto">
          <a:xfrm>
            <a:off x="619125" y="2124075"/>
            <a:ext cx="8027988" cy="1584325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Réponses à partir de la fonction de transfert</a:t>
            </a:r>
          </a:p>
        </p:txBody>
      </p:sp>
      <p:sp>
        <p:nvSpPr>
          <p:cNvPr id="13317" name="Espace réservé du contenu 2"/>
          <p:cNvSpPr>
            <a:spLocks noGrp="1"/>
          </p:cNvSpPr>
          <p:nvPr>
            <p:ph idx="1"/>
          </p:nvPr>
        </p:nvSpPr>
        <p:spPr>
          <a:xfrm>
            <a:off x="666750" y="1590675"/>
            <a:ext cx="7772400" cy="504825"/>
          </a:xfrm>
        </p:spPr>
        <p:txBody>
          <a:bodyPr/>
          <a:lstStyle/>
          <a:p>
            <a:pPr>
              <a:buFontTx/>
              <a:buNone/>
            </a:pPr>
            <a:r>
              <a:rPr lang="fr-FR"/>
              <a:t>Fonction de tranfert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D24171-6E4E-4E17-AA20-1FDB6974CC20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  <p:sp>
        <p:nvSpPr>
          <p:cNvPr id="13319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3551238" y="1431925"/>
          <a:ext cx="1489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Équation" r:id="rId3" imgW="812447" imgH="418918" progId="Equation.3">
                  <p:embed/>
                </p:oleObj>
              </mc:Choice>
              <mc:Fallback>
                <p:oleObj name="Équation" r:id="rId3" imgW="812447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1431925"/>
                        <a:ext cx="1489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657225" y="2200275"/>
            <a:ext cx="77724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b="1" kern="0" dirty="0">
                <a:solidFill>
                  <a:schemeClr val="accent6"/>
                </a:solidFill>
                <a:latin typeface="+mn-lt"/>
              </a:rPr>
              <a:t>Méthode : </a:t>
            </a:r>
            <a:endParaRPr lang="fr-FR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Char char=""/>
              <a:defRPr/>
            </a:pPr>
            <a:r>
              <a:rPr lang="fr-FR" kern="0" dirty="0">
                <a:latin typeface="+mn-lt"/>
                <a:sym typeface="Wingdings"/>
              </a:rPr>
              <a:t>Décomposition en éléments simples de </a:t>
            </a:r>
            <a:r>
              <a:rPr lang="fr-FR" b="1" kern="0" dirty="0">
                <a:latin typeface="+mn-lt"/>
                <a:sym typeface="Wingdings"/>
              </a:rPr>
              <a:t>Y(s) en tenant compte de U(s)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sym typeface="Wingdings"/>
              </a:rPr>
              <a:t> Utilisation de la table des transformées inverses</a:t>
            </a:r>
            <a:endParaRPr lang="fr-FR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71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ensées 16"/>
          <p:cNvSpPr/>
          <p:nvPr/>
        </p:nvSpPr>
        <p:spPr bwMode="auto">
          <a:xfrm>
            <a:off x="6686550" y="5724525"/>
            <a:ext cx="2181225" cy="609600"/>
          </a:xfrm>
          <a:prstGeom prst="cloudCallout">
            <a:avLst>
              <a:gd name="adj1" fmla="val 49036"/>
              <a:gd name="adj2" fmla="val 6343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Sur le moteur…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074CD6-F564-47FC-962A-8789E068AA88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  <p:sp>
        <p:nvSpPr>
          <p:cNvPr id="14350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544513" y="1365250"/>
          <a:ext cx="53324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1" name="Équation" r:id="rId4" imgW="2908300" imgH="419100" progId="Equation.3">
                  <p:embed/>
                </p:oleObj>
              </mc:Choice>
              <mc:Fallback>
                <p:oleObj name="Équation" r:id="rId4" imgW="2908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1365250"/>
                        <a:ext cx="5332412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323850" y="2190750"/>
            <a:ext cx="7772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i="1" kern="0" dirty="0">
                <a:solidFill>
                  <a:schemeClr val="accent6"/>
                </a:solidFill>
                <a:latin typeface="+mn-lt"/>
              </a:rPr>
              <a:t>En supposant qu’à t=0, y(t) = 0 et y’(t)=0, donner y(t) sachant que u(t) = </a:t>
            </a:r>
            <a:r>
              <a:rPr lang="fr-FR" i="1" kern="0" dirty="0" err="1">
                <a:solidFill>
                  <a:schemeClr val="accent6"/>
                </a:solidFill>
                <a:latin typeface="+mn-lt"/>
              </a:rPr>
              <a:t>u</a:t>
            </a:r>
            <a:r>
              <a:rPr lang="fr-FR" i="1" kern="0" baseline="-25000" dirty="0" err="1">
                <a:solidFill>
                  <a:schemeClr val="accent6"/>
                </a:solidFill>
                <a:latin typeface="+mn-lt"/>
              </a:rPr>
              <a:t>c</a:t>
            </a:r>
            <a:r>
              <a:rPr lang="fr-FR" i="1" kern="0" dirty="0">
                <a:solidFill>
                  <a:schemeClr val="accent6"/>
                </a:solidFill>
                <a:latin typeface="+mn-lt"/>
              </a:rPr>
              <a:t> est une constante.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569913" y="2957513"/>
          <a:ext cx="51689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2" name="Équation" r:id="rId6" imgW="2819400" imgH="419100" progId="Equation.3">
                  <p:embed/>
                </p:oleObj>
              </mc:Choice>
              <mc:Fallback>
                <p:oleObj name="Équation" r:id="rId6" imgW="2819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2957513"/>
                        <a:ext cx="51689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579438" y="3797300"/>
          <a:ext cx="33051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3" name="Équation" r:id="rId8" imgW="1803400" imgH="419100" progId="Equation.3">
                  <p:embed/>
                </p:oleObj>
              </mc:Choice>
              <mc:Fallback>
                <p:oleObj name="Équation" r:id="rId8" imgW="1803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3797300"/>
                        <a:ext cx="33051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216525" y="3840163"/>
          <a:ext cx="146526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4" name="Équation" r:id="rId10" imgW="799753" imgH="393529" progId="Equation.3">
                  <p:embed/>
                </p:oleObj>
              </mc:Choice>
              <mc:Fallback>
                <p:oleObj name="Équation" r:id="rId10" imgW="79975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3840163"/>
                        <a:ext cx="146526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6783388" y="3813175"/>
          <a:ext cx="11160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5" name="Équation" r:id="rId12" imgW="609336" imgH="393529" progId="Equation.3">
                  <p:embed/>
                </p:oleObj>
              </mc:Choice>
              <mc:Fallback>
                <p:oleObj name="Équation" r:id="rId12" imgW="60933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388" y="3813175"/>
                        <a:ext cx="11160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8029575" y="3948113"/>
          <a:ext cx="9302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6" name="Équation" r:id="rId14" imgW="508000" imgH="228600" progId="Equation.3">
                  <p:embed/>
                </p:oleObj>
              </mc:Choice>
              <mc:Fallback>
                <p:oleObj name="Équation" r:id="rId14" imgW="50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3948113"/>
                        <a:ext cx="9302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2"/>
          <p:cNvGraphicFramePr>
            <a:graphicFrameLocks noChangeAspect="1"/>
          </p:cNvGraphicFramePr>
          <p:nvPr/>
        </p:nvGraphicFramePr>
        <p:xfrm>
          <a:off x="298450" y="4586288"/>
          <a:ext cx="40036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7" name="Équation" r:id="rId16" imgW="2184400" imgH="609600" progId="Equation.3">
                  <p:embed/>
                </p:oleObj>
              </mc:Choice>
              <mc:Fallback>
                <p:oleObj name="Équation" r:id="rId16" imgW="21844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4586288"/>
                        <a:ext cx="40036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orme libre 12"/>
          <p:cNvSpPr/>
          <p:nvPr/>
        </p:nvSpPr>
        <p:spPr bwMode="auto">
          <a:xfrm>
            <a:off x="230188" y="5467350"/>
            <a:ext cx="312737" cy="552450"/>
          </a:xfrm>
          <a:custGeom>
            <a:avLst/>
            <a:gdLst>
              <a:gd name="connsiteX0" fmla="*/ 93662 w 312737"/>
              <a:gd name="connsiteY0" fmla="*/ 0 h 552450"/>
              <a:gd name="connsiteX1" fmla="*/ 36512 w 312737"/>
              <a:gd name="connsiteY1" fmla="*/ 400050 h 552450"/>
              <a:gd name="connsiteX2" fmla="*/ 312737 w 312737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37" h="552450">
                <a:moveTo>
                  <a:pt x="93662" y="0"/>
                </a:moveTo>
                <a:cubicBezTo>
                  <a:pt x="46831" y="153987"/>
                  <a:pt x="0" y="307975"/>
                  <a:pt x="36512" y="400050"/>
                </a:cubicBezTo>
                <a:cubicBezTo>
                  <a:pt x="73024" y="492125"/>
                  <a:pt x="271462" y="534988"/>
                  <a:pt x="312737" y="552450"/>
                </a:cubicBezTo>
              </a:path>
            </a:pathLst>
          </a:cu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fr-FR"/>
          </a:p>
        </p:txBody>
      </p:sp>
      <p:graphicFrame>
        <p:nvGraphicFramePr>
          <p:cNvPr id="14345" name="Object 13"/>
          <p:cNvGraphicFramePr>
            <a:graphicFrameLocks noChangeAspect="1"/>
          </p:cNvGraphicFramePr>
          <p:nvPr/>
        </p:nvGraphicFramePr>
        <p:xfrm>
          <a:off x="304800" y="5591175"/>
          <a:ext cx="8810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8" name="Équation" r:id="rId18" imgW="571252" imgH="228501" progId="Equation.3">
                  <p:embed/>
                </p:oleObj>
              </mc:Choice>
              <mc:Fallback>
                <p:oleObj name="Équation" r:id="rId18" imgW="57125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591175"/>
                        <a:ext cx="8810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>
            <p:extLst/>
          </p:nvPr>
        </p:nvGraphicFramePr>
        <p:xfrm>
          <a:off x="1312863" y="5692775"/>
          <a:ext cx="38417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19" name="Équation" r:id="rId20" imgW="2095200" imgH="431640" progId="Equation.3">
                  <p:embed/>
                </p:oleObj>
              </mc:Choice>
              <mc:Fallback>
                <p:oleObj name="Équation" r:id="rId20" imgW="20952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5692775"/>
                        <a:ext cx="38417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ZoneTexte 15"/>
          <p:cNvSpPr txBox="1"/>
          <p:nvPr/>
        </p:nvSpPr>
        <p:spPr bwMode="auto">
          <a:xfrm>
            <a:off x="6896100" y="5829300"/>
            <a:ext cx="2105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i="1" kern="0" dirty="0">
                <a:latin typeface="+mn-lt"/>
              </a:rPr>
              <a:t>Remarque sur </a:t>
            </a:r>
            <a:r>
              <a:rPr lang="fr-FR" sz="1400" i="1" kern="0" dirty="0">
                <a:latin typeface="+mn-lt"/>
                <a:sym typeface="Symbol"/>
              </a:rPr>
              <a:t>(t)</a:t>
            </a:r>
            <a:endParaRPr lang="fr-FR" sz="1400" i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587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889629"/>
              </p:ext>
            </p:extLst>
          </p:nvPr>
        </p:nvGraphicFramePr>
        <p:xfrm>
          <a:off x="1592263" y="1365250"/>
          <a:ext cx="32369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59" name="Équation" r:id="rId3" imgW="1765080" imgH="419040" progId="Equation.3">
                  <p:embed/>
                </p:oleObj>
              </mc:Choice>
              <mc:Fallback>
                <p:oleObj name="Équation" r:id="rId3" imgW="1765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1365250"/>
                        <a:ext cx="3236912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323850" y="2190750"/>
            <a:ext cx="77724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i="1" kern="0" dirty="0">
                <a:solidFill>
                  <a:schemeClr val="accent6"/>
                </a:solidFill>
                <a:latin typeface="+mn-lt"/>
              </a:rPr>
              <a:t>En supposant qu’à t=0, y(t) = 0 et y’(t)=0, donner y(t) sachant que u(t) = </a:t>
            </a:r>
            <a:r>
              <a:rPr lang="fr-FR" i="1" kern="0" dirty="0" err="1">
                <a:solidFill>
                  <a:schemeClr val="accent6"/>
                </a:solidFill>
                <a:latin typeface="+mn-lt"/>
              </a:rPr>
              <a:t>u</a:t>
            </a:r>
            <a:r>
              <a:rPr lang="fr-FR" i="1" kern="0" baseline="-25000" dirty="0" err="1">
                <a:solidFill>
                  <a:schemeClr val="accent6"/>
                </a:solidFill>
                <a:latin typeface="+mn-lt"/>
              </a:rPr>
              <a:t>c</a:t>
            </a:r>
            <a:r>
              <a:rPr lang="fr-FR" i="1" kern="0" dirty="0">
                <a:solidFill>
                  <a:schemeClr val="accent6"/>
                </a:solidFill>
                <a:latin typeface="+mn-lt"/>
              </a:rPr>
              <a:t> est une constante.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391013"/>
              </p:ext>
            </p:extLst>
          </p:nvPr>
        </p:nvGraphicFramePr>
        <p:xfrm>
          <a:off x="731838" y="2957513"/>
          <a:ext cx="484346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0" name="Équation" r:id="rId5" imgW="2641320" imgH="419040" progId="Equation.3">
                  <p:embed/>
                </p:oleObj>
              </mc:Choice>
              <mc:Fallback>
                <p:oleObj name="Équation" r:id="rId5" imgW="2641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2957513"/>
                        <a:ext cx="4843462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235217"/>
              </p:ext>
            </p:extLst>
          </p:nvPr>
        </p:nvGraphicFramePr>
        <p:xfrm>
          <a:off x="660400" y="3797300"/>
          <a:ext cx="31416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1" name="Équation" r:id="rId7" imgW="1714320" imgH="419040" progId="Equation.3">
                  <p:embed/>
                </p:oleObj>
              </mc:Choice>
              <mc:Fallback>
                <p:oleObj name="Équation" r:id="rId7" imgW="1714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3797300"/>
                        <a:ext cx="3141663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765716"/>
              </p:ext>
            </p:extLst>
          </p:nvPr>
        </p:nvGraphicFramePr>
        <p:xfrm>
          <a:off x="5367338" y="3840163"/>
          <a:ext cx="11620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2" name="Équation" r:id="rId9" imgW="634680" imgH="393480" progId="Equation.3">
                  <p:embed/>
                </p:oleObj>
              </mc:Choice>
              <mc:Fallback>
                <p:oleObj name="Équation" r:id="rId9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3840163"/>
                        <a:ext cx="11620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144952"/>
              </p:ext>
            </p:extLst>
          </p:nvPr>
        </p:nvGraphicFramePr>
        <p:xfrm>
          <a:off x="449263" y="4586288"/>
          <a:ext cx="37004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3" name="Équation" r:id="rId11" imgW="2019240" imgH="609480" progId="Equation.3">
                  <p:embed/>
                </p:oleObj>
              </mc:Choice>
              <mc:Fallback>
                <p:oleObj name="Équation" r:id="rId11" imgW="20192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4586288"/>
                        <a:ext cx="3700462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rme libre 9"/>
          <p:cNvSpPr/>
          <p:nvPr/>
        </p:nvSpPr>
        <p:spPr bwMode="auto">
          <a:xfrm>
            <a:off x="230188" y="5467350"/>
            <a:ext cx="312737" cy="552450"/>
          </a:xfrm>
          <a:custGeom>
            <a:avLst/>
            <a:gdLst>
              <a:gd name="connsiteX0" fmla="*/ 93662 w 312737"/>
              <a:gd name="connsiteY0" fmla="*/ 0 h 552450"/>
              <a:gd name="connsiteX1" fmla="*/ 36512 w 312737"/>
              <a:gd name="connsiteY1" fmla="*/ 400050 h 552450"/>
              <a:gd name="connsiteX2" fmla="*/ 312737 w 312737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37" h="552450">
                <a:moveTo>
                  <a:pt x="93662" y="0"/>
                </a:moveTo>
                <a:cubicBezTo>
                  <a:pt x="46831" y="153987"/>
                  <a:pt x="0" y="307975"/>
                  <a:pt x="36512" y="400050"/>
                </a:cubicBezTo>
                <a:cubicBezTo>
                  <a:pt x="73024" y="492125"/>
                  <a:pt x="271462" y="534988"/>
                  <a:pt x="312737" y="552450"/>
                </a:cubicBezTo>
              </a:path>
            </a:pathLst>
          </a:cu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fr-FR"/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304800" y="5591175"/>
          <a:ext cx="8810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4" name="Équation" r:id="rId13" imgW="571252" imgH="228501" progId="Equation.3">
                  <p:embed/>
                </p:oleObj>
              </mc:Choice>
              <mc:Fallback>
                <p:oleObj name="Équation" r:id="rId13" imgW="57125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591175"/>
                        <a:ext cx="8810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028095"/>
              </p:ext>
            </p:extLst>
          </p:nvPr>
        </p:nvGraphicFramePr>
        <p:xfrm>
          <a:off x="1419225" y="5692775"/>
          <a:ext cx="36306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5" name="Équation" r:id="rId15" imgW="1981080" imgH="431640" progId="Equation.3">
                  <p:embed/>
                </p:oleObj>
              </mc:Choice>
              <mc:Fallback>
                <p:oleObj name="Équation" r:id="rId15" imgW="1981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5692775"/>
                        <a:ext cx="36306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66908"/>
              </p:ext>
            </p:extLst>
          </p:nvPr>
        </p:nvGraphicFramePr>
        <p:xfrm>
          <a:off x="6499225" y="3840163"/>
          <a:ext cx="11382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6" name="Équation" r:id="rId17" imgW="622080" imgH="393480" progId="Equation.3">
                  <p:embed/>
                </p:oleObj>
              </mc:Choice>
              <mc:Fallback>
                <p:oleObj name="Équation" r:id="rId17" imgW="622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225" y="3840163"/>
                        <a:ext cx="11382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380060"/>
              </p:ext>
            </p:extLst>
          </p:nvPr>
        </p:nvGraphicFramePr>
        <p:xfrm>
          <a:off x="7594599" y="3797300"/>
          <a:ext cx="10001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67" name="Équation" r:id="rId19" imgW="545760" imgH="393480" progId="Equation.3">
                  <p:embed/>
                </p:oleObj>
              </mc:Choice>
              <mc:Fallback>
                <p:oleObj name="Équation" r:id="rId19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599" y="3797300"/>
                        <a:ext cx="10001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1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DA11F8-259E-4CBE-919F-CE00CE530B76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  <p:sp>
        <p:nvSpPr>
          <p:cNvPr id="56323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pic>
        <p:nvPicPr>
          <p:cNvPr id="56324" name="Image 6" descr="Post-it-jaun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90" y="741263"/>
            <a:ext cx="6088063" cy="611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 rot="21245455">
            <a:off x="514165" y="1520726"/>
            <a:ext cx="4913313" cy="445293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fr-FR" sz="1800" b="1" cap="small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Segoe Print" pitchFamily="2" charset="0"/>
              </a:rPr>
              <a:t>Trouver y(t)</a:t>
            </a:r>
            <a:endParaRPr lang="fr-FR" sz="18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 marL="0">
              <a:buFontTx/>
              <a:buNone/>
              <a:defRPr/>
            </a:pPr>
            <a:r>
              <a:rPr lang="fr-F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A partir de l’</a:t>
            </a:r>
            <a:r>
              <a:rPr lang="fr-FR" sz="1800" b="1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eq</a:t>
            </a:r>
            <a:r>
              <a:rPr lang="fr-F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. différentielle</a:t>
            </a:r>
          </a:p>
          <a:p>
            <a:pPr marL="0">
              <a:buFontTx/>
              <a:buNone/>
              <a:defRPr/>
            </a:pPr>
            <a:r>
              <a:rPr lang="fr-FR" sz="1800" dirty="0">
                <a:latin typeface="Segoe Print" pitchFamily="2" charset="0"/>
              </a:rPr>
              <a:t>y(t) = y</a:t>
            </a:r>
            <a:r>
              <a:rPr lang="fr-FR" sz="1800" baseline="-25000" dirty="0">
                <a:latin typeface="Segoe Print" pitchFamily="2" charset="0"/>
              </a:rPr>
              <a:t>1</a:t>
            </a:r>
            <a:r>
              <a:rPr lang="fr-FR" sz="1800" dirty="0">
                <a:latin typeface="Segoe Print" pitchFamily="2" charset="0"/>
              </a:rPr>
              <a:t>(t)+y</a:t>
            </a:r>
            <a:r>
              <a:rPr lang="fr-FR" sz="1800" baseline="-25000" dirty="0">
                <a:latin typeface="Segoe Print" pitchFamily="2" charset="0"/>
              </a:rPr>
              <a:t>2</a:t>
            </a:r>
            <a:r>
              <a:rPr lang="fr-FR" sz="1800" dirty="0">
                <a:latin typeface="Segoe Print" pitchFamily="2" charset="0"/>
              </a:rPr>
              <a:t>(t)</a:t>
            </a:r>
          </a:p>
          <a:p>
            <a:pPr marL="0">
              <a:buFontTx/>
              <a:buNone/>
              <a:defRPr/>
            </a:pPr>
            <a:r>
              <a:rPr lang="fr-FR" sz="1800" dirty="0">
                <a:latin typeface="Segoe Print" pitchFamily="2" charset="0"/>
              </a:rPr>
              <a:t>y</a:t>
            </a:r>
            <a:r>
              <a:rPr lang="fr-FR" sz="1800" baseline="-25000" dirty="0">
                <a:latin typeface="Segoe Print" pitchFamily="2" charset="0"/>
              </a:rPr>
              <a:t>1</a:t>
            </a:r>
            <a:r>
              <a:rPr lang="fr-FR" sz="1800" dirty="0">
                <a:latin typeface="Segoe Print" pitchFamily="2" charset="0"/>
              </a:rPr>
              <a:t>(t) : On trouve les racines de l’</a:t>
            </a:r>
            <a:r>
              <a:rPr lang="fr-FR" sz="1800" dirty="0" err="1">
                <a:latin typeface="Segoe Print" pitchFamily="2" charset="0"/>
              </a:rPr>
              <a:t>éq</a:t>
            </a:r>
            <a:r>
              <a:rPr lang="fr-FR" sz="1800" dirty="0">
                <a:latin typeface="Segoe Print" pitchFamily="2" charset="0"/>
              </a:rPr>
              <a:t>. caractéristique, chaque racine donne un terme qui dépend de sa multiplicité</a:t>
            </a:r>
          </a:p>
          <a:p>
            <a:pPr marL="0">
              <a:buFontTx/>
              <a:buNone/>
              <a:defRPr/>
            </a:pPr>
            <a:r>
              <a:rPr lang="fr-FR" sz="1800" dirty="0">
                <a:latin typeface="Segoe Print" pitchFamily="2" charset="0"/>
              </a:rPr>
              <a:t>y</a:t>
            </a:r>
            <a:r>
              <a:rPr lang="fr-FR" sz="1800" baseline="-25000" dirty="0">
                <a:latin typeface="Segoe Print" pitchFamily="2" charset="0"/>
              </a:rPr>
              <a:t>2</a:t>
            </a:r>
            <a:r>
              <a:rPr lang="fr-FR" sz="1800" dirty="0">
                <a:latin typeface="Segoe Print" pitchFamily="2" charset="0"/>
              </a:rPr>
              <a:t>(t) : une solution particulière. Si u(t) est une constante, y2(t) est une constante</a:t>
            </a:r>
          </a:p>
          <a:p>
            <a:pPr marL="0">
              <a:buFontTx/>
              <a:buNone/>
              <a:defRPr/>
            </a:pPr>
            <a:r>
              <a:rPr lang="fr-FR" sz="1800" dirty="0">
                <a:latin typeface="Segoe Print" pitchFamily="2" charset="0"/>
              </a:rPr>
              <a:t>On gère les CI.</a:t>
            </a:r>
          </a:p>
          <a:p>
            <a:pPr marL="0">
              <a:buFontTx/>
              <a:buNone/>
              <a:defRPr/>
            </a:pPr>
            <a:r>
              <a:rPr lang="fr-F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À partir de la FT: </a:t>
            </a:r>
          </a:p>
          <a:p>
            <a:pPr marL="0">
              <a:defRPr/>
            </a:pPr>
            <a:r>
              <a:rPr lang="fr-FR" sz="1800" dirty="0">
                <a:latin typeface="Segoe Print" pitchFamily="2" charset="0"/>
              </a:rPr>
              <a:t>Décomposition en éléments simples</a:t>
            </a:r>
          </a:p>
          <a:p>
            <a:pPr marL="0">
              <a:defRPr/>
            </a:pPr>
            <a:r>
              <a:rPr lang="fr-FR" sz="1800" dirty="0">
                <a:latin typeface="Segoe Print" pitchFamily="2" charset="0"/>
              </a:rPr>
              <a:t>Utilisation de la table</a:t>
            </a:r>
          </a:p>
          <a:p>
            <a:pPr marL="0">
              <a:buFontTx/>
              <a:buNone/>
              <a:defRPr/>
            </a:pPr>
            <a:r>
              <a:rPr lang="fr-FR" sz="1800" dirty="0">
                <a:latin typeface="Segoe Print" pitchFamily="2" charset="0"/>
                <a:sym typeface="Wingdings"/>
              </a:rPr>
              <a:t> </a:t>
            </a:r>
            <a:r>
              <a:rPr lang="fr-FR" sz="1800" dirty="0">
                <a:latin typeface="Segoe Print" pitchFamily="2" charset="0"/>
              </a:rPr>
              <a:t>CI toujours nulles dans ce cas</a:t>
            </a:r>
          </a:p>
        </p:txBody>
      </p:sp>
      <p:pic>
        <p:nvPicPr>
          <p:cNvPr id="56326" name="Image 7" descr="postit-vert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3388" y="1735138"/>
            <a:ext cx="2230437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 bwMode="auto">
          <a:xfrm rot="21213085">
            <a:off x="6919913" y="1911350"/>
            <a:ext cx="19177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cap="small" dirty="0" err="1">
                <a:latin typeface="+mn-lt"/>
              </a:rPr>
              <a:t>Matlab</a:t>
            </a:r>
            <a:endParaRPr lang="fr-FR" sz="1400" kern="0" cap="small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sz="1400" kern="0" cap="all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Courier New" pitchFamily="49" charset="0"/>
                <a:cs typeface="Courier New" pitchFamily="49" charset="0"/>
              </a:rPr>
              <a:t>&gt;[r, </a:t>
            </a:r>
            <a:r>
              <a:rPr lang="fr-FR" sz="1400" kern="0" dirty="0" err="1">
                <a:latin typeface="Courier New" pitchFamily="49" charset="0"/>
                <a:cs typeface="Courier New" pitchFamily="49" charset="0"/>
              </a:rPr>
              <a:t>p,k</a:t>
            </a:r>
            <a:r>
              <a:rPr lang="fr-FR" sz="1400" kern="0" dirty="0">
                <a:latin typeface="Courier New" pitchFamily="49" charset="0"/>
                <a:cs typeface="Courier New" pitchFamily="49" charset="0"/>
              </a:rPr>
              <a:t>]= </a:t>
            </a:r>
            <a:r>
              <a:rPr lang="fr-FR" sz="1400" kern="0" dirty="0" err="1">
                <a:latin typeface="Courier New" pitchFamily="49" charset="0"/>
                <a:cs typeface="Courier New" pitchFamily="49" charset="0"/>
              </a:rPr>
              <a:t>residue</a:t>
            </a:r>
            <a:r>
              <a:rPr lang="fr-FR" sz="1400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kern="0" dirty="0" err="1">
                <a:latin typeface="Courier New" pitchFamily="49" charset="0"/>
                <a:cs typeface="Courier New" pitchFamily="49" charset="0"/>
              </a:rPr>
              <a:t>num,den</a:t>
            </a:r>
            <a:r>
              <a:rPr lang="fr-FR" sz="1400" kern="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sz="1400" b="1" i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6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Pour s’entraîner…</a:t>
            </a:r>
          </a:p>
        </p:txBody>
      </p:sp>
      <p:sp>
        <p:nvSpPr>
          <p:cNvPr id="15367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719138"/>
          </a:xfrm>
        </p:spPr>
        <p:txBody>
          <a:bodyPr/>
          <a:lstStyle/>
          <a:p>
            <a:pPr>
              <a:buFontTx/>
              <a:buNone/>
            </a:pPr>
            <a:r>
              <a:rPr lang="fr-FR"/>
              <a:t>Trouver la réponse du système G(s) initialement au repos à un échelon de position unitaire</a:t>
            </a:r>
          </a:p>
          <a:p>
            <a:pPr>
              <a:buFontTx/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E2F28D-73CA-446A-B94D-7AFF1684F647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  <p:sp>
        <p:nvSpPr>
          <p:cNvPr id="15369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946150" y="2709863"/>
          <a:ext cx="16525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4" name="Équation" r:id="rId3" imgW="914400" imgH="419100" progId="Equation.3">
                  <p:embed/>
                </p:oleObj>
              </mc:Choice>
              <mc:Fallback>
                <p:oleObj name="Équation" r:id="rId3" imgW="914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2709863"/>
                        <a:ext cx="1652588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792163" y="3651250"/>
          <a:ext cx="25034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5" name="Équation" r:id="rId5" imgW="1206500" imgH="228600" progId="Equation.3">
                  <p:embed/>
                </p:oleObj>
              </mc:Choice>
              <mc:Fallback>
                <p:oleObj name="Équation" r:id="rId5" imgW="1206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651250"/>
                        <a:ext cx="2503487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636588" y="4249738"/>
            <a:ext cx="77724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Trouver la solution de l’équation différentielle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768350" y="4686300"/>
          <a:ext cx="2616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6" name="Équation" r:id="rId7" imgW="1397000" imgH="228600" progId="Equation.3">
                  <p:embed/>
                </p:oleObj>
              </mc:Choice>
              <mc:Fallback>
                <p:oleObj name="Équation" r:id="rId7" imgW="139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686300"/>
                        <a:ext cx="26162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space réservé du contenu 2"/>
          <p:cNvSpPr txBox="1">
            <a:spLocks/>
          </p:cNvSpPr>
          <p:nvPr/>
        </p:nvSpPr>
        <p:spPr bwMode="auto">
          <a:xfrm>
            <a:off x="766763" y="5114925"/>
            <a:ext cx="7772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Avec y(0) = 1, y’(0)=-1 et y’’(0)=1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749300" y="5580063"/>
          <a:ext cx="30924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57" name="Équation" r:id="rId9" imgW="1651000" imgH="393700" progId="Equation.3">
                  <p:embed/>
                </p:oleObj>
              </mc:Choice>
              <mc:Fallback>
                <p:oleObj name="Équation" r:id="rId9" imgW="1651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580063"/>
                        <a:ext cx="3092450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0882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72025" y="3645024"/>
            <a:ext cx="8004010" cy="576064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600438" y="569357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Décomposition en éléments simples</a:t>
            </a:r>
          </a:p>
          <a:p>
            <a:endParaRPr lang="fr-FR" altLang="fr-F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700808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Si : Y(s)=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1/3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:endParaRPr lang="fr-FR" dirty="0"/>
              </a:p>
            </p:txBody>
          </p:sp>
        </mc:Choice>
        <mc:Fallback xmlns="">
          <p:sp>
            <p:nvSpPr>
              <p:cNvPr id="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700808"/>
                <a:ext cx="7772400" cy="4114800"/>
              </a:xfrm>
              <a:blipFill>
                <a:blip r:embed="rId2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97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38168" y="3212976"/>
            <a:ext cx="8004010" cy="792088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600438" y="569357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Equation caractéristique</a:t>
            </a:r>
          </a:p>
          <a:p>
            <a:endParaRPr lang="fr-FR" altLang="fr-F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Soit un système représenté par la fonction de transfert </a:t>
                </a:r>
              </a:p>
              <a:p>
                <a:pPr marL="0" indent="0" algn="ctr">
                  <a:buNone/>
                </a:pPr>
                <a:r>
                  <a:rPr lang="fr-FR" dirty="0"/>
                  <a:t>G(s)=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+4)(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+10)(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+5)</m:t>
                        </m:r>
                      </m:den>
                    </m:f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L’équation caractéristique de l’équation différentielle 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+18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+95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+150=0</m:t>
                    </m:r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L’équation différentielle associée est de degré 2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L’équation caractéristique 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+8=0</m:t>
                    </m:r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On sait 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+4)(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2400" cy="4114800"/>
              </a:xfrm>
              <a:blipFill>
                <a:blip r:embed="rId2"/>
                <a:stretch>
                  <a:fillRect l="-863" t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37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05560" y="4005064"/>
            <a:ext cx="8004010" cy="100811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600438" y="569357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Réponse temporelle</a:t>
            </a:r>
          </a:p>
          <a:p>
            <a:endParaRPr lang="fr-FR" altLang="fr-F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700808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Soit un système représenté par la fonction de transfert </a:t>
                </a:r>
              </a:p>
              <a:p>
                <a:pPr marL="0" indent="0" algn="ctr">
                  <a:buNone/>
                </a:pPr>
                <a:r>
                  <a:rPr lang="fr-FR" dirty="0"/>
                  <a:t>G(s)=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+4)(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+10)(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+5)</m:t>
                        </m:r>
                      </m:den>
                    </m:f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Si on cherche la réponse temporelle de ce système à une entrée en échelon unitaire , on va chercher la décomposition en éléments simples de G(s)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Si on cherche la réponse temporelle de ce système à une entrée en échelon unitaire, on va chercher la décomposition en éléments simples de G(s) * 1/s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Si on cherche la réponse temporelle de ce système à une entrée en échelon unitaire, on va chercher la décomposition en éléments simples de G(s)/U(s)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:endParaRPr lang="fr-FR" dirty="0"/>
              </a:p>
            </p:txBody>
          </p:sp>
        </mc:Choice>
        <mc:Fallback xmlns="">
          <p:sp>
            <p:nvSpPr>
              <p:cNvPr id="6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700808"/>
                <a:ext cx="7772400" cy="4114800"/>
              </a:xfrm>
              <a:blipFill>
                <a:blip r:embed="rId2"/>
                <a:stretch>
                  <a:fillRect l="-863" t="-741" b="-65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58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Réponse fréquentielle : principe</a:t>
            </a:r>
          </a:p>
        </p:txBody>
      </p:sp>
      <p:sp>
        <p:nvSpPr>
          <p:cNvPr id="47107" name="Espace réservé du contenu 2"/>
          <p:cNvSpPr>
            <a:spLocks noGrp="1"/>
          </p:cNvSpPr>
          <p:nvPr>
            <p:ph idx="1"/>
          </p:nvPr>
        </p:nvSpPr>
        <p:spPr>
          <a:xfrm>
            <a:off x="381330" y="900893"/>
            <a:ext cx="7772400" cy="996950"/>
          </a:xfrm>
        </p:spPr>
        <p:txBody>
          <a:bodyPr/>
          <a:lstStyle/>
          <a:p>
            <a:pPr marL="0">
              <a:buFontTx/>
              <a:buNone/>
              <a:defRPr/>
            </a:pPr>
            <a:r>
              <a:rPr lang="fr-FR" dirty="0"/>
              <a:t>On excite le système avec des </a:t>
            </a:r>
            <a:r>
              <a:rPr lang="fr-FR" b="1" dirty="0">
                <a:solidFill>
                  <a:schemeClr val="accent6"/>
                </a:solidFill>
              </a:rPr>
              <a:t>signaux sinusoïdaux de différentes fréquences/pulsations</a:t>
            </a:r>
          </a:p>
          <a:p>
            <a:pPr marL="0">
              <a:buFontTx/>
              <a:buNone/>
              <a:defRPr/>
            </a:pPr>
            <a:endParaRPr lang="fr-FR" b="1" dirty="0">
              <a:solidFill>
                <a:schemeClr val="accent6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B10764-36CA-4D03-963B-90D624B9B4CC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  <p:sp>
        <p:nvSpPr>
          <p:cNvPr id="59396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sp>
        <p:nvSpPr>
          <p:cNvPr id="6" name="Pensées 5"/>
          <p:cNvSpPr/>
          <p:nvPr/>
        </p:nvSpPr>
        <p:spPr bwMode="auto">
          <a:xfrm>
            <a:off x="6007100" y="1987550"/>
            <a:ext cx="2881313" cy="1081088"/>
          </a:xfrm>
          <a:prstGeom prst="cloudCallout">
            <a:avLst>
              <a:gd name="adj1" fmla="val 49036"/>
              <a:gd name="adj2" fmla="val 6343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 bwMode="auto">
          <a:xfrm>
            <a:off x="6230938" y="2224088"/>
            <a:ext cx="26527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i="1" kern="0" dirty="0">
                <a:latin typeface="+mn-lt"/>
              </a:rPr>
              <a:t>Tout ça n’a de sens que si le système est </a:t>
            </a:r>
            <a:r>
              <a:rPr lang="fr-FR" sz="1400" b="1" i="1" kern="0" dirty="0">
                <a:latin typeface="+mn-lt"/>
              </a:rPr>
              <a:t>stable!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830419" y="4213610"/>
            <a:ext cx="1520825" cy="40005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fr-FR" dirty="0">
                <a:solidFill>
                  <a:schemeClr val="tx1"/>
                </a:solidFill>
              </a:rPr>
              <a:t>Système</a:t>
            </a:r>
          </a:p>
        </p:txBody>
      </p:sp>
      <p:cxnSp>
        <p:nvCxnSpPr>
          <p:cNvPr id="59400" name="Connecteur droit avec flèche 10"/>
          <p:cNvCxnSpPr>
            <a:cxnSpLocks noChangeShapeType="1"/>
            <a:endCxn id="9" idx="1"/>
          </p:cNvCxnSpPr>
          <p:nvPr/>
        </p:nvCxnSpPr>
        <p:spPr bwMode="auto">
          <a:xfrm flipV="1">
            <a:off x="4022382" y="4413635"/>
            <a:ext cx="808037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401" name="Connecteur droit avec flèche 11"/>
          <p:cNvCxnSpPr>
            <a:cxnSpLocks noChangeShapeType="1"/>
          </p:cNvCxnSpPr>
          <p:nvPr/>
        </p:nvCxnSpPr>
        <p:spPr bwMode="auto">
          <a:xfrm flipV="1">
            <a:off x="6354419" y="4416810"/>
            <a:ext cx="808038" cy="31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ZoneTexte 12"/>
          <p:cNvSpPr txBox="1"/>
          <p:nvPr/>
        </p:nvSpPr>
        <p:spPr bwMode="auto">
          <a:xfrm>
            <a:off x="3309594" y="3969135"/>
            <a:ext cx="1701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600" kern="0" dirty="0">
                <a:latin typeface="+mn-lt"/>
              </a:rPr>
              <a:t>u(t)=u</a:t>
            </a:r>
            <a:r>
              <a:rPr lang="fr-FR" sz="1600" kern="0" baseline="-25000" dirty="0">
                <a:latin typeface="+mn-lt"/>
              </a:rPr>
              <a:t>0</a:t>
            </a:r>
            <a:r>
              <a:rPr lang="fr-FR" sz="1600" kern="0" dirty="0">
                <a:latin typeface="+mn-lt"/>
              </a:rPr>
              <a:t>sin</a:t>
            </a:r>
            <a:r>
              <a:rPr lang="fr-FR" sz="1600" kern="0" dirty="0">
                <a:latin typeface="+mn-lt"/>
                <a:sym typeface="Symbol"/>
              </a:rPr>
              <a:t>t</a:t>
            </a:r>
            <a:endParaRPr lang="fr-FR" sz="1600" kern="0" dirty="0">
              <a:latin typeface="+mn-lt"/>
            </a:endParaRPr>
          </a:p>
        </p:txBody>
      </p:sp>
      <p:sp>
        <p:nvSpPr>
          <p:cNvPr id="14" name="ZoneTexte 13"/>
          <p:cNvSpPr txBox="1"/>
          <p:nvPr/>
        </p:nvSpPr>
        <p:spPr bwMode="auto">
          <a:xfrm>
            <a:off x="6372675" y="3984586"/>
            <a:ext cx="29987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600" kern="0" dirty="0">
                <a:latin typeface="+mn-lt"/>
              </a:rPr>
              <a:t>y(t)=A(</a:t>
            </a:r>
            <a:r>
              <a:rPr lang="fr-FR" sz="1600" kern="0" dirty="0">
                <a:latin typeface="+mn-lt"/>
                <a:sym typeface="Symbol"/>
              </a:rPr>
              <a:t>)u</a:t>
            </a:r>
            <a:r>
              <a:rPr lang="fr-FR" sz="1600" kern="0" baseline="-25000" dirty="0">
                <a:latin typeface="+mn-lt"/>
                <a:sym typeface="Symbol"/>
              </a:rPr>
              <a:t>0</a:t>
            </a:r>
            <a:r>
              <a:rPr lang="fr-FR" sz="1600" kern="0" dirty="0">
                <a:latin typeface="+mn-lt"/>
                <a:sym typeface="Symbol"/>
              </a:rPr>
              <a:t>sin[t+()]</a:t>
            </a:r>
            <a:endParaRPr lang="fr-FR" sz="1600" kern="0" dirty="0">
              <a:latin typeface="+mn-lt"/>
            </a:endParaRPr>
          </a:p>
        </p:txBody>
      </p:sp>
      <p:sp>
        <p:nvSpPr>
          <p:cNvPr id="22" name="ZoneTexte 21"/>
          <p:cNvSpPr txBox="1"/>
          <p:nvPr/>
        </p:nvSpPr>
        <p:spPr bwMode="auto">
          <a:xfrm>
            <a:off x="381330" y="3983225"/>
            <a:ext cx="4784725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b="1" kern="0" dirty="0">
                <a:solidFill>
                  <a:schemeClr val="accent6"/>
                </a:solidFill>
              </a:rPr>
              <a:t>A(</a:t>
            </a:r>
            <a:r>
              <a:rPr lang="fr-FR" b="1" kern="0" dirty="0">
                <a:solidFill>
                  <a:schemeClr val="accent6"/>
                </a:solidFill>
                <a:sym typeface="Symbol"/>
              </a:rPr>
              <a:t>) :  gain harmonique</a:t>
            </a: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b="1" kern="0" dirty="0">
                <a:solidFill>
                  <a:schemeClr val="accent6"/>
                </a:solidFill>
                <a:latin typeface="+mn-lt"/>
                <a:sym typeface="Symbol"/>
              </a:rPr>
              <a:t>() : déphasage harmonique</a:t>
            </a:r>
            <a:endParaRPr lang="fr-FR" b="1" kern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3" name="ZoneTexte 22"/>
          <p:cNvSpPr txBox="1"/>
          <p:nvPr/>
        </p:nvSpPr>
        <p:spPr bwMode="auto">
          <a:xfrm>
            <a:off x="338931" y="5132950"/>
            <a:ext cx="8174038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u="sng" kern="0" dirty="0">
                <a:latin typeface="+mn-lt"/>
              </a:rPr>
              <a:t>Points importants:</a:t>
            </a:r>
          </a:p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Toujours un sinus en sortie car système LINEAIRE</a:t>
            </a:r>
          </a:p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Même fréquence de sortie</a:t>
            </a:r>
          </a:p>
          <a:p>
            <a:pPr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Gain et déphasage de sortie dépendent de la pulsation d’entrée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22" y="1622181"/>
            <a:ext cx="2837719" cy="233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8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3" grpId="0"/>
      <p:bldP spid="14" grpId="0"/>
      <p:bldP spid="22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Réponse fréquentielle: lien avec la FT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2CF98A-C435-4E26-8A59-70DE742D831A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  <p:sp>
        <p:nvSpPr>
          <p:cNvPr id="4813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014413" y="2435225"/>
          <a:ext cx="23717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Équation" r:id="rId3" imgW="1180588" imgH="482391" progId="Equation.3">
                  <p:embed/>
                </p:oleObj>
              </mc:Choice>
              <mc:Fallback>
                <p:oleObj name="Équation" r:id="rId3" imgW="1180588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435225"/>
                        <a:ext cx="2371725" cy="96996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620713" y="3667125"/>
          <a:ext cx="32162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1" name="Équation" r:id="rId5" imgW="1600200" imgH="457200" progId="Equation.3">
                  <p:embed/>
                </p:oleObj>
              </mc:Choice>
              <mc:Fallback>
                <p:oleObj name="Équation" r:id="rId5" imgW="1600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3667125"/>
                        <a:ext cx="321627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/>
          <p:cNvSpPr txBox="1"/>
          <p:nvPr/>
        </p:nvSpPr>
        <p:spPr bwMode="auto">
          <a:xfrm>
            <a:off x="4252913" y="3933825"/>
            <a:ext cx="4454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Fonction de transfert du système</a:t>
            </a:r>
          </a:p>
        </p:txBody>
      </p:sp>
    </p:spTree>
    <p:extLst>
      <p:ext uri="{BB962C8B-B14F-4D97-AF65-F5344CB8AC3E}">
        <p14:creationId xmlns:p14="http://schemas.microsoft.com/office/powerpoint/2010/main" val="18665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Système commandé</a:t>
            </a:r>
          </a:p>
        </p:txBody>
      </p:sp>
      <p:sp>
        <p:nvSpPr>
          <p:cNvPr id="14643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L’équation différentielle n’est pas libre</a:t>
            </a:r>
          </a:p>
          <a:p>
            <a:r>
              <a:rPr lang="fr-FR" dirty="0"/>
              <a:t>Il y a un second membre qui dépend de u et de ses dérivées : c’est un </a:t>
            </a:r>
            <a:r>
              <a:rPr lang="fr-FR" b="1" dirty="0">
                <a:solidFill>
                  <a:srgbClr val="C00000"/>
                </a:solidFill>
              </a:rPr>
              <a:t>système commandé</a:t>
            </a:r>
          </a:p>
          <a:p>
            <a:r>
              <a:rPr lang="fr-FR" dirty="0"/>
              <a:t>On a toujours </a:t>
            </a:r>
            <a:r>
              <a:rPr lang="fr-FR" b="1" dirty="0">
                <a:solidFill>
                  <a:srgbClr val="C00000"/>
                </a:solidFill>
              </a:rPr>
              <a:t>n </a:t>
            </a:r>
            <a:r>
              <a:rPr lang="fr-FR" b="1" dirty="0">
                <a:solidFill>
                  <a:srgbClr val="C00000"/>
                </a:solidFill>
                <a:sym typeface="Symbol" pitchFamily="18" charset="2"/>
              </a:rPr>
              <a:t> m (système propre)</a:t>
            </a:r>
          </a:p>
          <a:p>
            <a:r>
              <a:rPr lang="fr-FR" b="1" dirty="0">
                <a:solidFill>
                  <a:srgbClr val="C00000"/>
                </a:solidFill>
                <a:sym typeface="Symbol" pitchFamily="18" charset="2"/>
              </a:rPr>
              <a:t>L’ordre du système = n : c’est le plus haut degré des dérivées sur la sortie</a:t>
            </a:r>
          </a:p>
          <a:p>
            <a:r>
              <a:rPr lang="fr-FR" b="1" dirty="0">
                <a:solidFill>
                  <a:srgbClr val="C00000"/>
                </a:solidFill>
                <a:sym typeface="Symbol" pitchFamily="18" charset="2"/>
              </a:rPr>
              <a:t>L’équation caractéristique : c’est celle de l’</a:t>
            </a:r>
            <a:r>
              <a:rPr lang="fr-FR" b="1" dirty="0" err="1">
                <a:solidFill>
                  <a:srgbClr val="C00000"/>
                </a:solidFill>
                <a:sym typeface="Symbol" pitchFamily="18" charset="2"/>
              </a:rPr>
              <a:t>équa</a:t>
            </a:r>
            <a:r>
              <a:rPr lang="fr-FR" b="1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fr-FR" b="1" dirty="0" err="1">
                <a:solidFill>
                  <a:srgbClr val="C00000"/>
                </a:solidFill>
                <a:sym typeface="Symbol" pitchFamily="18" charset="2"/>
              </a:rPr>
              <a:t>diff</a:t>
            </a:r>
            <a:r>
              <a:rPr lang="fr-FR" b="1" dirty="0">
                <a:solidFill>
                  <a:srgbClr val="C00000"/>
                </a:solidFill>
                <a:sym typeface="Symbol" pitchFamily="18" charset="2"/>
              </a:rPr>
              <a:t>.</a:t>
            </a:r>
          </a:p>
          <a:p>
            <a:r>
              <a:rPr lang="fr-FR" b="1" dirty="0">
                <a:solidFill>
                  <a:srgbClr val="C00000"/>
                </a:solidFill>
                <a:sym typeface="Symbol" pitchFamily="18" charset="2"/>
              </a:rPr>
              <a:t>Modes du système : les solutions de l’équation caractéristique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5B1E9D-552C-4869-8BDC-CD32259B78F4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146436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6"/>
              <p:cNvSpPr txBox="1"/>
              <p:nvPr/>
            </p:nvSpPr>
            <p:spPr>
              <a:xfrm>
                <a:off x="956361" y="1414303"/>
                <a:ext cx="673549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6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61" y="1414303"/>
                <a:ext cx="6735498" cy="295594"/>
              </a:xfrm>
              <a:prstGeom prst="rect">
                <a:avLst/>
              </a:prstGeom>
              <a:blipFill rotWithShape="0">
                <a:blip r:embed="rId2"/>
                <a:stretch>
                  <a:fillRect t="-6250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9953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Preuve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DED168-5493-4F4D-A2D1-4B5B0625827F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  <p:sp>
        <p:nvSpPr>
          <p:cNvPr id="7680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703388" y="1430338"/>
          <a:ext cx="196532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" name="Équation" r:id="rId3" imgW="977476" imgH="482391" progId="Equation.3">
                  <p:embed/>
                </p:oleObj>
              </mc:Choice>
              <mc:Fallback>
                <p:oleObj name="Équation" r:id="rId3" imgW="977476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1430338"/>
                        <a:ext cx="196532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/>
          <p:cNvSpPr txBox="1"/>
          <p:nvPr/>
        </p:nvSpPr>
        <p:spPr bwMode="auto">
          <a:xfrm>
            <a:off x="371475" y="2413000"/>
            <a:ext cx="1868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On sait que :</a:t>
            </a:r>
          </a:p>
        </p:txBody>
      </p:sp>
      <p:sp>
        <p:nvSpPr>
          <p:cNvPr id="10" name="ZoneTexte 9"/>
          <p:cNvSpPr txBox="1"/>
          <p:nvPr/>
        </p:nvSpPr>
        <p:spPr bwMode="auto">
          <a:xfrm>
            <a:off x="376238" y="1673225"/>
            <a:ext cx="1328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Prenons:</a:t>
            </a: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7847013" y="2870200"/>
            <a:ext cx="6461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b="1" kern="0" dirty="0">
                <a:solidFill>
                  <a:srgbClr val="7030A0"/>
                </a:solidFill>
                <a:latin typeface="+mn-lt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6"/>
              <p:cNvSpPr txBox="1"/>
              <p:nvPr/>
            </p:nvSpPr>
            <p:spPr>
              <a:xfrm>
                <a:off x="860627" y="2908126"/>
                <a:ext cx="673549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27" y="2908126"/>
                <a:ext cx="6735498" cy="295594"/>
              </a:xfrm>
              <a:prstGeom prst="rect">
                <a:avLst/>
              </a:prstGeom>
              <a:blipFill rotWithShape="0">
                <a:blip r:embed="rId5"/>
                <a:stretch>
                  <a:fillRect t="-6122" b="-22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040606" y="3729539"/>
                <a:ext cx="2177071" cy="1435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606" y="3729539"/>
                <a:ext cx="2177071" cy="1435393"/>
              </a:xfrm>
              <a:prstGeom prst="rect">
                <a:avLst/>
              </a:prstGeom>
              <a:blipFill rotWithShape="0">
                <a:blip r:embed="rId6"/>
                <a:stretch>
                  <a:fillRect l="-6723" t="-1702" b="-55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4716016" y="3843384"/>
                <a:ext cx="2144498" cy="158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eqArr>
                            <m:eqArr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e/>
                          </m:eqArr>
                        </m:sup>
                      </m:sSup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843384"/>
                <a:ext cx="2144498" cy="1589089"/>
              </a:xfrm>
              <a:prstGeom prst="rect">
                <a:avLst/>
              </a:prstGeom>
              <a:blipFill rotWithShape="0">
                <a:blip r:embed="rId7"/>
                <a:stretch>
                  <a:fillRect l="-6838" b="-49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94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Preuve (2)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0D28B4-5168-4E0E-8BFF-39C674FCD219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  <p:sp>
        <p:nvSpPr>
          <p:cNvPr id="77831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sp>
        <p:nvSpPr>
          <p:cNvPr id="6" name="ZoneTexte 5"/>
          <p:cNvSpPr txBox="1"/>
          <p:nvPr/>
        </p:nvSpPr>
        <p:spPr bwMode="auto">
          <a:xfrm>
            <a:off x="350838" y="1350963"/>
            <a:ext cx="3006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On remplace dans </a:t>
            </a:r>
            <a:r>
              <a:rPr lang="fr-FR" kern="0" dirty="0">
                <a:solidFill>
                  <a:srgbClr val="7030A0"/>
                </a:solidFill>
                <a:latin typeface="+mn-lt"/>
              </a:rPr>
              <a:t>(1)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01625" y="1828800"/>
          <a:ext cx="86883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8" name="Équation" r:id="rId3" imgW="5359400" imgH="241300" progId="Equation.3">
                  <p:embed/>
                </p:oleObj>
              </mc:Choice>
              <mc:Fallback>
                <p:oleObj name="Équation" r:id="rId3" imgW="5359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1828800"/>
                        <a:ext cx="8688388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/>
          <p:cNvSpPr txBox="1"/>
          <p:nvPr/>
        </p:nvSpPr>
        <p:spPr bwMode="auto">
          <a:xfrm>
            <a:off x="403225" y="2357438"/>
            <a:ext cx="974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D’où :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974725" y="2792413"/>
          <a:ext cx="648493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9" name="Équation" r:id="rId5" imgW="4000500" imgH="965200" progId="Equation.3">
                  <p:embed/>
                </p:oleObj>
              </mc:Choice>
              <mc:Fallback>
                <p:oleObj name="Équation" r:id="rId5" imgW="4000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2792413"/>
                        <a:ext cx="6484938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2452688" y="5060950"/>
          <a:ext cx="2651125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0" name="Équation" r:id="rId7" imgW="1320227" imgH="660113" progId="Equation.3">
                  <p:embed/>
                </p:oleObj>
              </mc:Choice>
              <mc:Fallback>
                <p:oleObj name="Équation" r:id="rId7" imgW="1320227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5060950"/>
                        <a:ext cx="2651125" cy="132715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ZoneTexte 10"/>
          <p:cNvSpPr txBox="1"/>
          <p:nvPr/>
        </p:nvSpPr>
        <p:spPr bwMode="auto">
          <a:xfrm>
            <a:off x="6805613" y="5232400"/>
            <a:ext cx="911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CQFD</a:t>
            </a:r>
          </a:p>
        </p:txBody>
      </p:sp>
      <p:sp>
        <p:nvSpPr>
          <p:cNvPr id="12" name="ZoneTexte 11"/>
          <p:cNvSpPr txBox="1"/>
          <p:nvPr/>
        </p:nvSpPr>
        <p:spPr bwMode="auto">
          <a:xfrm>
            <a:off x="404813" y="4559300"/>
            <a:ext cx="1873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On identifie :</a:t>
            </a:r>
          </a:p>
        </p:txBody>
      </p:sp>
    </p:spTree>
    <p:extLst>
      <p:ext uri="{BB962C8B-B14F-4D97-AF65-F5344CB8AC3E}">
        <p14:creationId xmlns:p14="http://schemas.microsoft.com/office/powerpoint/2010/main" val="178738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A RETENIR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E158DC-6F1E-48ED-B894-98F6BAD72212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  <p:sp>
        <p:nvSpPr>
          <p:cNvPr id="78851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pic>
        <p:nvPicPr>
          <p:cNvPr id="78852" name="Image 6" descr="Post-it-jau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920750"/>
            <a:ext cx="6088063" cy="611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 rot="21245455">
            <a:off x="1746250" y="1811338"/>
            <a:ext cx="4913313" cy="445293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fr-FR" sz="1800" b="1" cap="small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Segoe Print" pitchFamily="2" charset="0"/>
              </a:rPr>
              <a:t>Réponse fréquentielle</a:t>
            </a:r>
          </a:p>
          <a:p>
            <a:pPr>
              <a:buFontTx/>
              <a:buNone/>
              <a:defRPr/>
            </a:pPr>
            <a:endParaRPr lang="fr-FR" sz="1800" b="1" cap="small" dirty="0">
              <a:solidFill>
                <a:srgbClr val="C00000"/>
              </a:solidFill>
              <a:uFill>
                <a:solidFill>
                  <a:srgbClr val="C00000"/>
                </a:solidFill>
              </a:uFill>
              <a:latin typeface="Segoe Print" pitchFamily="2" charset="0"/>
            </a:endParaRPr>
          </a:p>
          <a:p>
            <a:pPr marL="0">
              <a:buFontTx/>
              <a:buNone/>
              <a:defRPr/>
            </a:pPr>
            <a:r>
              <a:rPr lang="fr-FR" sz="1800" dirty="0">
                <a:latin typeface="Segoe Print" pitchFamily="2" charset="0"/>
              </a:rPr>
              <a:t>On remplace  </a:t>
            </a:r>
            <a:r>
              <a:rPr lang="fr-FR" sz="1800" b="1" dirty="0">
                <a:latin typeface="Segoe Print" pitchFamily="2" charset="0"/>
              </a:rPr>
              <a:t>s </a:t>
            </a:r>
            <a:r>
              <a:rPr lang="fr-FR" sz="1800" b="1" dirty="0">
                <a:latin typeface="Segoe Print" pitchFamily="2" charset="0"/>
                <a:sym typeface="Wingdings"/>
              </a:rPr>
              <a:t> j</a:t>
            </a:r>
            <a:r>
              <a:rPr lang="fr-FR" sz="1800" b="1" dirty="0">
                <a:latin typeface="Segoe Print" pitchFamily="2" charset="0"/>
                <a:sym typeface="Symbol"/>
              </a:rPr>
              <a:t> </a:t>
            </a:r>
            <a:r>
              <a:rPr lang="fr-FR" sz="1800" dirty="0">
                <a:latin typeface="Segoe Print" pitchFamily="2" charset="0"/>
                <a:sym typeface="Symbol"/>
              </a:rPr>
              <a:t>dans la FT</a:t>
            </a:r>
          </a:p>
          <a:p>
            <a:pPr marL="0">
              <a:buFontTx/>
              <a:buNone/>
              <a:defRPr/>
            </a:pPr>
            <a:endParaRPr lang="fr-FR" sz="1800" dirty="0">
              <a:latin typeface="Segoe Print" pitchFamily="2" charset="0"/>
              <a:sym typeface="Symbol"/>
            </a:endParaRPr>
          </a:p>
          <a:p>
            <a:pPr marL="0">
              <a:buFontTx/>
              <a:buNone/>
              <a:defRPr/>
            </a:pPr>
            <a:r>
              <a:rPr lang="fr-FR" sz="1800" dirty="0">
                <a:latin typeface="Segoe Print" pitchFamily="2" charset="0"/>
                <a:sym typeface="Symbol"/>
              </a:rPr>
              <a:t>Module de G(j) </a:t>
            </a:r>
          </a:p>
          <a:p>
            <a:pPr marL="0">
              <a:buFontTx/>
              <a:buNone/>
              <a:defRPr/>
            </a:pPr>
            <a:r>
              <a:rPr lang="fr-FR" sz="1800" dirty="0">
                <a:latin typeface="Segoe Print" pitchFamily="2" charset="0"/>
                <a:sym typeface="Symbol"/>
              </a:rPr>
              <a:t>	 </a:t>
            </a:r>
            <a:r>
              <a:rPr lang="fr-FR" sz="1800" b="1" dirty="0">
                <a:latin typeface="Segoe Print" pitchFamily="2" charset="0"/>
                <a:sym typeface="Symbol"/>
              </a:rPr>
              <a:t>||G(j)||= gain</a:t>
            </a:r>
          </a:p>
          <a:p>
            <a:pPr marL="0">
              <a:buFontTx/>
              <a:buNone/>
              <a:defRPr/>
            </a:pPr>
            <a:endParaRPr lang="fr-FR" sz="1800" dirty="0">
              <a:latin typeface="Segoe Print" pitchFamily="2" charset="0"/>
              <a:sym typeface="Symbol"/>
            </a:endParaRPr>
          </a:p>
          <a:p>
            <a:pPr marL="0">
              <a:buFontTx/>
              <a:buNone/>
              <a:defRPr/>
            </a:pPr>
            <a:r>
              <a:rPr lang="fr-FR" sz="1800" dirty="0">
                <a:latin typeface="Segoe Print" pitchFamily="2" charset="0"/>
                <a:sym typeface="Symbol"/>
              </a:rPr>
              <a:t>Argument de G(j) </a:t>
            </a:r>
          </a:p>
          <a:p>
            <a:pPr marL="0">
              <a:buFontTx/>
              <a:buNone/>
              <a:defRPr/>
            </a:pPr>
            <a:r>
              <a:rPr lang="fr-FR" sz="1800" dirty="0">
                <a:latin typeface="Segoe Print" pitchFamily="2" charset="0"/>
                <a:sym typeface="Symbol"/>
              </a:rPr>
              <a:t>	</a:t>
            </a:r>
            <a:r>
              <a:rPr lang="fr-FR" sz="1800" b="1" dirty="0" err="1">
                <a:latin typeface="Segoe Print" pitchFamily="2" charset="0"/>
                <a:sym typeface="Symbol"/>
              </a:rPr>
              <a:t>Arg</a:t>
            </a:r>
            <a:r>
              <a:rPr lang="fr-FR" sz="1800" b="1" dirty="0">
                <a:latin typeface="Segoe Print" pitchFamily="2" charset="0"/>
                <a:sym typeface="Symbol"/>
              </a:rPr>
              <a:t>(G(j)) = phase</a:t>
            </a:r>
          </a:p>
          <a:p>
            <a:pPr marL="0">
              <a:buFontTx/>
              <a:buNone/>
              <a:defRPr/>
            </a:pPr>
            <a:endParaRPr lang="fr-FR" sz="1800" dirty="0">
              <a:latin typeface="Segoe Print" pitchFamily="2" charset="0"/>
            </a:endParaRPr>
          </a:p>
          <a:p>
            <a:pPr>
              <a:buFontTx/>
              <a:buNone/>
              <a:defRPr/>
            </a:pPr>
            <a:endParaRPr lang="fr-FR" sz="1800" b="1" cap="small" dirty="0">
              <a:solidFill>
                <a:srgbClr val="C00000"/>
              </a:solidFill>
              <a:uFill>
                <a:solidFill>
                  <a:srgbClr val="C00000"/>
                </a:solidFill>
              </a:uFill>
              <a:latin typeface="Segoe Print" pitchFamily="2" charset="0"/>
            </a:endParaRPr>
          </a:p>
          <a:p>
            <a:pPr>
              <a:buFontTx/>
              <a:buNone/>
              <a:defRPr/>
            </a:pPr>
            <a:endParaRPr lang="fr-FR" sz="18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93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 bwMode="auto">
          <a:xfrm>
            <a:off x="171450" y="1336675"/>
            <a:ext cx="4973638" cy="1216025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Diagramme de </a:t>
            </a:r>
            <a:r>
              <a:rPr lang="fr-FR" dirty="0" err="1"/>
              <a:t>Bode</a:t>
            </a:r>
            <a:endParaRPr lang="fr-FR" dirty="0"/>
          </a:p>
        </p:txBody>
      </p:sp>
      <p:sp>
        <p:nvSpPr>
          <p:cNvPr id="49155" name="Espace réservé du contenu 2"/>
          <p:cNvSpPr>
            <a:spLocks noGrp="1"/>
          </p:cNvSpPr>
          <p:nvPr>
            <p:ph idx="1"/>
          </p:nvPr>
        </p:nvSpPr>
        <p:spPr>
          <a:xfrm>
            <a:off x="233363" y="1408113"/>
            <a:ext cx="7772400" cy="127476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fr-FR" dirty="0"/>
              <a:t>Tracés (échelle semi-logarithmique)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fr-FR" dirty="0">
                <a:sym typeface="Wingdings"/>
              </a:rPr>
              <a:t>Gain en dB </a:t>
            </a:r>
            <a:r>
              <a:rPr lang="fr-FR" b="1" dirty="0" err="1">
                <a:solidFill>
                  <a:schemeClr val="accent6"/>
                </a:solidFill>
                <a:sym typeface="Wingdings"/>
              </a:rPr>
              <a:t>G</a:t>
            </a:r>
            <a:r>
              <a:rPr lang="fr-FR" b="1" baseline="-25000" dirty="0" err="1">
                <a:solidFill>
                  <a:schemeClr val="accent6"/>
                </a:solidFill>
                <a:sym typeface="Wingdings"/>
              </a:rPr>
              <a:t>dB</a:t>
            </a:r>
            <a:r>
              <a:rPr lang="fr-FR" dirty="0">
                <a:sym typeface="Wingdings"/>
              </a:rPr>
              <a:t> en fonction de </a:t>
            </a:r>
            <a:r>
              <a:rPr lang="fr-FR" dirty="0">
                <a:sym typeface="Symbol"/>
              </a:rPr>
              <a:t>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fr-FR" dirty="0">
                <a:sym typeface="Symbol"/>
              </a:rPr>
              <a:t>Phase </a:t>
            </a:r>
            <a:r>
              <a:rPr lang="fr-FR" b="1" dirty="0">
                <a:solidFill>
                  <a:schemeClr val="accent6"/>
                </a:solidFill>
                <a:sym typeface="Symbol"/>
              </a:rPr>
              <a:t></a:t>
            </a:r>
            <a:r>
              <a:rPr lang="fr-FR" dirty="0">
                <a:sym typeface="Symbol"/>
              </a:rPr>
              <a:t> en fonction de 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7CC2FC-73BD-4DAA-9FD9-777C9221DBDC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  <p:sp>
        <p:nvSpPr>
          <p:cNvPr id="49166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49158" name="Object 2"/>
          <p:cNvGraphicFramePr>
            <a:graphicFrameLocks noChangeAspect="1"/>
          </p:cNvGraphicFramePr>
          <p:nvPr/>
        </p:nvGraphicFramePr>
        <p:xfrm>
          <a:off x="5484813" y="1193800"/>
          <a:ext cx="3470275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5" name="Équation" r:id="rId3" imgW="1765300" imgH="863600" progId="Equation.3">
                  <p:embed/>
                </p:oleObj>
              </mc:Choice>
              <mc:Fallback>
                <p:oleObj name="Équation" r:id="rId3" imgW="17653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1193800"/>
                        <a:ext cx="3470275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249238" y="2808288"/>
          <a:ext cx="51673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6" name="Équation" r:id="rId5" imgW="2628900" imgH="431800" progId="Equation.3">
                  <p:embed/>
                </p:oleObj>
              </mc:Choice>
              <mc:Fallback>
                <p:oleObj name="Équation" r:id="rId5" imgW="2628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2808288"/>
                        <a:ext cx="51673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680815"/>
              </p:ext>
            </p:extLst>
          </p:nvPr>
        </p:nvGraphicFramePr>
        <p:xfrm>
          <a:off x="174625" y="3821113"/>
          <a:ext cx="8653463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7" name="Équation" r:id="rId7" imgW="4533840" imgH="888840" progId="Equation.3">
                  <p:embed/>
                </p:oleObj>
              </mc:Choice>
              <mc:Fallback>
                <p:oleObj name="Équation" r:id="rId7" imgW="45338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3821113"/>
                        <a:ext cx="8653463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114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Diagramme de </a:t>
            </a:r>
            <a:r>
              <a:rPr lang="fr-FR" dirty="0" err="1"/>
              <a:t>Bode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AE4E10-CC60-484F-A0CA-170F4F1D07A7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  <p:sp>
        <p:nvSpPr>
          <p:cNvPr id="86019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01650" y="2160588"/>
            <a:ext cx="4975225" cy="1216025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555625" y="2292350"/>
            <a:ext cx="7772400" cy="12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Tracés (échelle semi-logarithmique)</a:t>
            </a:r>
          </a:p>
          <a:p>
            <a:pPr marL="457200" indent="-4572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fr-FR" kern="0" dirty="0">
                <a:latin typeface="+mn-lt"/>
                <a:sym typeface="Wingdings"/>
              </a:rPr>
              <a:t>Gain en dB </a:t>
            </a:r>
            <a:r>
              <a:rPr lang="fr-FR" b="1" kern="0" dirty="0" err="1">
                <a:solidFill>
                  <a:schemeClr val="accent6"/>
                </a:solidFill>
                <a:latin typeface="+mn-lt"/>
                <a:sym typeface="Wingdings"/>
              </a:rPr>
              <a:t>G</a:t>
            </a:r>
            <a:r>
              <a:rPr lang="fr-FR" b="1" kern="0" baseline="-25000" dirty="0" err="1">
                <a:solidFill>
                  <a:schemeClr val="accent6"/>
                </a:solidFill>
                <a:latin typeface="+mn-lt"/>
                <a:sym typeface="Wingdings"/>
              </a:rPr>
              <a:t>dB</a:t>
            </a:r>
            <a:r>
              <a:rPr lang="fr-FR" kern="0" dirty="0">
                <a:latin typeface="+mn-lt"/>
                <a:sym typeface="Wingdings"/>
              </a:rPr>
              <a:t> en fonction de </a:t>
            </a:r>
            <a:r>
              <a:rPr lang="fr-FR" kern="0" dirty="0">
                <a:latin typeface="+mn-lt"/>
                <a:sym typeface="Symbol"/>
              </a:rPr>
              <a:t></a:t>
            </a:r>
          </a:p>
          <a:p>
            <a:pPr marL="457200" indent="-4572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fr-FR" kern="0" dirty="0">
                <a:latin typeface="+mn-lt"/>
                <a:sym typeface="Symbol"/>
              </a:rPr>
              <a:t>Phase </a:t>
            </a:r>
            <a:r>
              <a:rPr lang="fr-FR" b="1" kern="0" dirty="0">
                <a:solidFill>
                  <a:schemeClr val="accent6"/>
                </a:solidFill>
                <a:latin typeface="+mn-lt"/>
                <a:sym typeface="Symbol"/>
              </a:rPr>
              <a:t></a:t>
            </a:r>
            <a:r>
              <a:rPr lang="fr-FR" kern="0" dirty="0">
                <a:latin typeface="+mn-lt"/>
                <a:sym typeface="Symbol"/>
              </a:rPr>
              <a:t> en fonction de </a:t>
            </a:r>
          </a:p>
        </p:txBody>
      </p:sp>
      <p:sp>
        <p:nvSpPr>
          <p:cNvPr id="86022" name="Espace réservé du contenu 2"/>
          <p:cNvSpPr>
            <a:spLocks noGrp="1"/>
          </p:cNvSpPr>
          <p:nvPr>
            <p:ph idx="1"/>
          </p:nvPr>
        </p:nvSpPr>
        <p:spPr>
          <a:xfrm>
            <a:off x="627063" y="3862388"/>
            <a:ext cx="7772400" cy="1273175"/>
          </a:xfrm>
        </p:spPr>
        <p:txBody>
          <a:bodyPr/>
          <a:lstStyle/>
          <a:p>
            <a:r>
              <a:rPr lang="fr-FR">
                <a:sym typeface="Wingdings" pitchFamily="2" charset="2"/>
              </a:rPr>
              <a:t>On somme les gains</a:t>
            </a:r>
          </a:p>
          <a:p>
            <a:r>
              <a:rPr lang="fr-FR">
                <a:sym typeface="Wingdings" pitchFamily="2" charset="2"/>
              </a:rPr>
              <a:t>On somme les arguments</a:t>
            </a:r>
            <a:endParaRPr lang="fr-FR">
              <a:sym typeface="Symbol" pitchFamily="18" charset="2"/>
            </a:endParaRPr>
          </a:p>
        </p:txBody>
      </p:sp>
      <p:pic>
        <p:nvPicPr>
          <p:cNvPr id="86023" name="Image 9" descr="postit-ver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8075" y="2879725"/>
            <a:ext cx="1644650" cy="165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ZoneTexte 11"/>
          <p:cNvSpPr txBox="1"/>
          <p:nvPr/>
        </p:nvSpPr>
        <p:spPr bwMode="auto">
          <a:xfrm rot="21213085">
            <a:off x="6351588" y="3141663"/>
            <a:ext cx="1525587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cap="small" dirty="0" err="1">
                <a:latin typeface="+mn-lt"/>
              </a:rPr>
              <a:t>Matlab</a:t>
            </a:r>
            <a:endParaRPr lang="fr-FR" sz="1400" kern="0" cap="small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sz="1400" kern="0" cap="all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1400" kern="0" dirty="0" err="1">
                <a:latin typeface="Courier New" pitchFamily="49" charset="0"/>
                <a:cs typeface="Courier New" pitchFamily="49" charset="0"/>
              </a:rPr>
              <a:t>bode</a:t>
            </a:r>
            <a:r>
              <a:rPr lang="fr-FR" sz="1400" kern="0" dirty="0">
                <a:latin typeface="Courier New" pitchFamily="49" charset="0"/>
                <a:cs typeface="Courier New" pitchFamily="49" charset="0"/>
              </a:rPr>
              <a:t>(G)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sz="1400" b="1" i="1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82712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Diagramme de Black-</a:t>
            </a:r>
            <a:r>
              <a:rPr lang="fr-FR" dirty="0" err="1"/>
              <a:t>Nichols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6CEEA1-089C-437C-AB81-FFE5B3C870EF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  <p:sp>
        <p:nvSpPr>
          <p:cNvPr id="82947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250825" y="2522538"/>
            <a:ext cx="5256213" cy="93503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254000" y="2573338"/>
            <a:ext cx="7772400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à"/>
              <a:defRPr/>
            </a:pPr>
            <a:r>
              <a:rPr lang="fr-FR" kern="0" dirty="0">
                <a:latin typeface="+mn-lt"/>
                <a:sym typeface="Wingdings" pitchFamily="2" charset="2"/>
              </a:rPr>
              <a:t>En abscisse : </a:t>
            </a:r>
            <a:r>
              <a:rPr lang="fr-FR" b="1" kern="0" dirty="0">
                <a:solidFill>
                  <a:schemeClr val="accent6"/>
                </a:solidFill>
                <a:sym typeface="Symbol"/>
              </a:rPr>
              <a:t> () </a:t>
            </a:r>
            <a:r>
              <a:rPr lang="fr-FR" kern="0" dirty="0">
                <a:latin typeface="+mn-lt"/>
                <a:sym typeface="Wingdings"/>
              </a:rPr>
              <a:t>échelle linéaire</a:t>
            </a:r>
            <a:endParaRPr lang="fr-FR" kern="0" dirty="0">
              <a:latin typeface="+mn-lt"/>
              <a:sym typeface="Symbol"/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itchFamily="2" charset="2"/>
              <a:buChar char="à"/>
              <a:defRPr/>
            </a:pPr>
            <a:r>
              <a:rPr lang="fr-FR" kern="0" dirty="0">
                <a:latin typeface="+mn-lt"/>
                <a:sym typeface="Symbol"/>
              </a:rPr>
              <a:t>En ordonnée : </a:t>
            </a:r>
            <a:r>
              <a:rPr lang="fr-FR" b="1" kern="0" dirty="0" err="1">
                <a:solidFill>
                  <a:schemeClr val="accent6"/>
                </a:solidFill>
                <a:latin typeface="+mn-lt"/>
                <a:sym typeface="Symbol"/>
              </a:rPr>
              <a:t>G</a:t>
            </a:r>
            <a:r>
              <a:rPr lang="fr-FR" b="1" kern="0" baseline="-25000" dirty="0" err="1">
                <a:solidFill>
                  <a:schemeClr val="accent6"/>
                </a:solidFill>
                <a:latin typeface="+mn-lt"/>
                <a:sym typeface="Symbol"/>
              </a:rPr>
              <a:t>dB</a:t>
            </a:r>
            <a:r>
              <a:rPr lang="fr-FR" b="1" kern="0" baseline="-25000" dirty="0">
                <a:solidFill>
                  <a:schemeClr val="accent6"/>
                </a:solidFill>
                <a:latin typeface="+mn-lt"/>
                <a:sym typeface="Symbol"/>
              </a:rPr>
              <a:t> </a:t>
            </a:r>
          </a:p>
        </p:txBody>
      </p:sp>
      <p:pic>
        <p:nvPicPr>
          <p:cNvPr id="82950" name="Image 7" descr="postit-ver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6288" y="2055813"/>
            <a:ext cx="1644650" cy="165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 bwMode="auto">
          <a:xfrm rot="21213085">
            <a:off x="6019800" y="2317750"/>
            <a:ext cx="1527175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cap="small" dirty="0" err="1">
                <a:latin typeface="+mn-lt"/>
              </a:rPr>
              <a:t>Matlab</a:t>
            </a:r>
            <a:endParaRPr lang="fr-FR" sz="1400" kern="0" cap="small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sz="1400" kern="0" cap="all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1400" kern="0" dirty="0" err="1">
                <a:latin typeface="Courier New" pitchFamily="49" charset="0"/>
                <a:cs typeface="Courier New" pitchFamily="49" charset="0"/>
              </a:rPr>
              <a:t>nichols</a:t>
            </a:r>
            <a:r>
              <a:rPr lang="fr-FR" sz="1400" kern="0" dirty="0">
                <a:latin typeface="Courier New" pitchFamily="49" charset="0"/>
                <a:cs typeface="Courier New" pitchFamily="49" charset="0"/>
              </a:rPr>
              <a:t>(G)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sz="1400" b="1" i="1" kern="0" dirty="0">
              <a:latin typeface="+mn-lt"/>
            </a:endParaRPr>
          </a:p>
        </p:txBody>
      </p:sp>
      <p:sp>
        <p:nvSpPr>
          <p:cNvPr id="82952" name="Espace réservé du contenu 2"/>
          <p:cNvSpPr>
            <a:spLocks noGrp="1"/>
          </p:cNvSpPr>
          <p:nvPr>
            <p:ph idx="1"/>
          </p:nvPr>
        </p:nvSpPr>
        <p:spPr>
          <a:xfrm>
            <a:off x="546100" y="3941763"/>
            <a:ext cx="7772400" cy="1274762"/>
          </a:xfrm>
        </p:spPr>
        <p:txBody>
          <a:bodyPr/>
          <a:lstStyle/>
          <a:p>
            <a:pPr marL="179388" indent="0">
              <a:buFontTx/>
              <a:buNone/>
            </a:pPr>
            <a:r>
              <a:rPr lang="fr-FR" dirty="0">
                <a:sym typeface="Symbol" pitchFamily="18" charset="2"/>
              </a:rPr>
              <a:t>Ce tracé permet de déterminer les caractéristiques du système en BF à partir de celles en BO, à partir de l’abaque de Black-Nichols (voir plus tard)</a:t>
            </a:r>
          </a:p>
        </p:txBody>
      </p:sp>
    </p:spTree>
    <p:extLst>
      <p:ext uri="{BB962C8B-B14F-4D97-AF65-F5344CB8AC3E}">
        <p14:creationId xmlns:p14="http://schemas.microsoft.com/office/powerpoint/2010/main" val="1225300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Diagramme de </a:t>
            </a:r>
            <a:r>
              <a:rPr lang="fr-FR" dirty="0" err="1"/>
              <a:t>Nyquist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8A2B74-AA74-40C7-A7B9-B5392C3A85EF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  <p:sp>
        <p:nvSpPr>
          <p:cNvPr id="83971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250825" y="2522538"/>
            <a:ext cx="8089900" cy="1008062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254000" y="2573338"/>
            <a:ext cx="7772400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sym typeface="Wingdings" pitchFamily="2" charset="2"/>
              </a:rPr>
              <a:t>Représentation polaire d’angle </a:t>
            </a:r>
            <a:r>
              <a:rPr lang="fr-FR" b="1" kern="0" dirty="0">
                <a:solidFill>
                  <a:schemeClr val="accent6"/>
                </a:solidFill>
                <a:sym typeface="Symbol"/>
              </a:rPr>
              <a:t> () </a:t>
            </a:r>
            <a:r>
              <a:rPr lang="fr-FR" kern="0" dirty="0">
                <a:sym typeface="Symbol"/>
              </a:rPr>
              <a:t>et de rayon </a:t>
            </a:r>
            <a:r>
              <a:rPr lang="fr-FR" b="1" kern="0" dirty="0">
                <a:solidFill>
                  <a:schemeClr val="accent6"/>
                </a:solidFill>
                <a:sym typeface="Symbol"/>
              </a:rPr>
              <a:t>|G(j)|, </a:t>
            </a:r>
            <a:r>
              <a:rPr lang="fr-FR" kern="0" dirty="0">
                <a:sym typeface="Symbol"/>
              </a:rPr>
              <a:t>gradué en valeur de</a:t>
            </a:r>
            <a:r>
              <a:rPr lang="fr-FR" b="1" kern="0" dirty="0">
                <a:solidFill>
                  <a:schemeClr val="accent6"/>
                </a:solidFill>
                <a:sym typeface="Symbol"/>
              </a:rPr>
              <a:t>  variant de 0 </a:t>
            </a:r>
            <a:r>
              <a:rPr lang="fr-FR" b="1" kern="0" dirty="0">
                <a:solidFill>
                  <a:schemeClr val="accent6"/>
                </a:solidFill>
                <a:sym typeface="Wingdings" pitchFamily="2" charset="2"/>
              </a:rPr>
              <a:t> </a:t>
            </a:r>
            <a:r>
              <a:rPr lang="fr-FR" b="1" kern="0" dirty="0">
                <a:solidFill>
                  <a:schemeClr val="accent6"/>
                </a:solidFill>
                <a:sym typeface="Symbol"/>
              </a:rPr>
              <a:t>.</a:t>
            </a:r>
            <a:endParaRPr lang="fr-FR" kern="0" dirty="0">
              <a:latin typeface="+mn-lt"/>
              <a:sym typeface="Symbol"/>
            </a:endParaRPr>
          </a:p>
        </p:txBody>
      </p:sp>
      <p:pic>
        <p:nvPicPr>
          <p:cNvPr id="83974" name="Image 7" descr="postit-vert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2463" y="4889500"/>
            <a:ext cx="1644650" cy="165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 bwMode="auto">
          <a:xfrm rot="21213085">
            <a:off x="7164388" y="5151438"/>
            <a:ext cx="1527175" cy="108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cap="small" dirty="0" err="1">
                <a:latin typeface="+mn-lt"/>
              </a:rPr>
              <a:t>Matlab</a:t>
            </a:r>
            <a:endParaRPr lang="fr-FR" sz="1400" kern="0" cap="small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sz="1400" kern="0" cap="all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fr-FR" sz="1400" kern="0" dirty="0" err="1">
                <a:latin typeface="Courier New" pitchFamily="49" charset="0"/>
                <a:cs typeface="Courier New" pitchFamily="49" charset="0"/>
              </a:rPr>
              <a:t>nyquist</a:t>
            </a:r>
            <a:r>
              <a:rPr lang="fr-FR" sz="1400" kern="0" dirty="0">
                <a:latin typeface="Courier New" pitchFamily="49" charset="0"/>
                <a:cs typeface="Courier New" pitchFamily="49" charset="0"/>
              </a:rPr>
              <a:t>(G)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sz="1400" b="1" i="1" kern="0" dirty="0">
              <a:latin typeface="+mn-lt"/>
            </a:endParaRPr>
          </a:p>
        </p:txBody>
      </p:sp>
      <p:sp>
        <p:nvSpPr>
          <p:cNvPr id="83976" name="Espace réservé du contenu 2"/>
          <p:cNvSpPr>
            <a:spLocks noGrp="1"/>
          </p:cNvSpPr>
          <p:nvPr>
            <p:ph idx="1"/>
          </p:nvPr>
        </p:nvSpPr>
        <p:spPr>
          <a:xfrm>
            <a:off x="546100" y="3941763"/>
            <a:ext cx="7772400" cy="1274762"/>
          </a:xfrm>
        </p:spPr>
        <p:txBody>
          <a:bodyPr/>
          <a:lstStyle/>
          <a:p>
            <a:pPr marL="179388" indent="0"/>
            <a:r>
              <a:rPr lang="fr-FR">
                <a:sym typeface="Symbol" pitchFamily="18" charset="2"/>
              </a:rPr>
              <a:t> Des techniques de tracé existent (pas abordées dans ce cours)</a:t>
            </a:r>
          </a:p>
          <a:p>
            <a:pPr marL="179388" indent="0"/>
            <a:r>
              <a:rPr lang="fr-FR">
                <a:sym typeface="Symbol" pitchFamily="18" charset="2"/>
              </a:rPr>
              <a:t> Tracé utilisé pour étudier la stabilité (critère de Nyquist)</a:t>
            </a:r>
          </a:p>
        </p:txBody>
      </p:sp>
    </p:spTree>
    <p:extLst>
      <p:ext uri="{BB962C8B-B14F-4D97-AF65-F5344CB8AC3E}">
        <p14:creationId xmlns:p14="http://schemas.microsoft.com/office/powerpoint/2010/main" val="3228631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/>
              <a:t>Quelques systèmes élémentaires</a:t>
            </a:r>
          </a:p>
        </p:txBody>
      </p:sp>
    </p:spTree>
    <p:extLst>
      <p:ext uri="{BB962C8B-B14F-4D97-AF65-F5344CB8AC3E}">
        <p14:creationId xmlns:p14="http://schemas.microsoft.com/office/powerpoint/2010/main" val="33403920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Système élémentaire: l’intégrateur pur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F5E41B-D4D9-4EAD-BA0A-55ADA91756D7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  <p:sp>
        <p:nvSpPr>
          <p:cNvPr id="81929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81921" name="Espace réservé du contenu 5"/>
          <p:cNvGraphicFramePr>
            <a:graphicFrameLocks noGrp="1" noChangeAspect="1"/>
          </p:cNvGraphicFramePr>
          <p:nvPr>
            <p:ph idx="1"/>
          </p:nvPr>
        </p:nvGraphicFramePr>
        <p:xfrm>
          <a:off x="512763" y="1487488"/>
          <a:ext cx="11985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7" name="Équation" r:id="rId3" imgW="622030" imgH="393529" progId="Equation.3">
                  <p:embed/>
                </p:oleObj>
              </mc:Choice>
              <mc:Fallback>
                <p:oleObj name="Équation" r:id="rId3" imgW="622030" imgH="393529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1487488"/>
                        <a:ext cx="1198562" cy="7588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ZoneTexte 9"/>
          <p:cNvSpPr txBox="1"/>
          <p:nvPr/>
        </p:nvSpPr>
        <p:spPr bwMode="auto">
          <a:xfrm>
            <a:off x="1919288" y="1657350"/>
            <a:ext cx="552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sym typeface="Wingdings"/>
              </a:rPr>
              <a:t></a:t>
            </a:r>
            <a:endParaRPr lang="fr-FR" kern="0" dirty="0">
              <a:latin typeface="+mn-lt"/>
            </a:endParaRPr>
          </a:p>
        </p:txBody>
      </p:sp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2360613" y="1497013"/>
          <a:ext cx="26162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8" name="Équation" r:id="rId5" imgW="1358900" imgH="419100" progId="Equation.3">
                  <p:embed/>
                </p:oleObj>
              </mc:Choice>
              <mc:Fallback>
                <p:oleObj name="Équation" r:id="rId5" imgW="1358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1497013"/>
                        <a:ext cx="2616200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Espace réservé du contenu 2"/>
          <p:cNvSpPr txBox="1">
            <a:spLocks/>
          </p:cNvSpPr>
          <p:nvPr/>
        </p:nvSpPr>
        <p:spPr bwMode="auto">
          <a:xfrm>
            <a:off x="415925" y="2616200"/>
            <a:ext cx="7772400" cy="12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0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kern="0" dirty="0">
                <a:latin typeface="+mn-lt"/>
                <a:sym typeface="Symbol"/>
              </a:rPr>
              <a:t> C’est un imaginaire pur négatif :  = -90°</a:t>
            </a:r>
          </a:p>
          <a:p>
            <a:pPr marL="1800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kern="0" dirty="0">
                <a:latin typeface="+mn-lt"/>
                <a:sym typeface="Symbol"/>
              </a:rPr>
              <a:t> </a:t>
            </a: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857250" y="2800350"/>
          <a:ext cx="57213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9" name="Équation" r:id="rId7" imgW="2971800" imgH="393700" progId="Equation.3">
                  <p:embed/>
                </p:oleObj>
              </mc:Choice>
              <mc:Fallback>
                <p:oleObj name="Équation" r:id="rId7" imgW="2971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800350"/>
                        <a:ext cx="572135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ZoneTexte 13"/>
          <p:cNvSpPr txBox="1"/>
          <p:nvPr/>
        </p:nvSpPr>
        <p:spPr bwMode="auto">
          <a:xfrm>
            <a:off x="461963" y="4040188"/>
            <a:ext cx="3246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Exemple pour </a:t>
            </a: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2386013" y="3867150"/>
          <a:ext cx="10556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0" name="Équation" r:id="rId9" imgW="583947" imgH="393529" progId="Equation.3">
                  <p:embed/>
                </p:oleObj>
              </mc:Choice>
              <mc:Fallback>
                <p:oleObj name="Équation" r:id="rId9" imgW="58394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3867150"/>
                        <a:ext cx="1055687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33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17963" y="3602038"/>
            <a:ext cx="3698875" cy="274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569913" y="4767263"/>
          <a:ext cx="28860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1" name="Équation" r:id="rId12" imgW="1497950" imgH="482391" progId="Equation.3">
                  <p:embed/>
                </p:oleObj>
              </mc:Choice>
              <mc:Fallback>
                <p:oleObj name="Équation" r:id="rId12" imgW="149795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4767263"/>
                        <a:ext cx="2886075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74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Système élémentaire: l’intégrateur pur</a:t>
            </a:r>
          </a:p>
        </p:txBody>
      </p:sp>
      <p:sp>
        <p:nvSpPr>
          <p:cNvPr id="87042" name="Espace réservé du contenu 2"/>
          <p:cNvSpPr>
            <a:spLocks noGrp="1"/>
          </p:cNvSpPr>
          <p:nvPr>
            <p:ph idx="1"/>
          </p:nvPr>
        </p:nvSpPr>
        <p:spPr>
          <a:xfrm>
            <a:off x="685800" y="1347788"/>
            <a:ext cx="7772400" cy="4114800"/>
          </a:xfrm>
        </p:spPr>
        <p:txBody>
          <a:bodyPr/>
          <a:lstStyle/>
          <a:p>
            <a:r>
              <a:rPr lang="fr-FR"/>
              <a:t>Dans les autres plans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0750D4-5B3A-444F-B0C5-195D24FA079B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  <p:sp>
        <p:nvSpPr>
          <p:cNvPr id="87044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pic>
        <p:nvPicPr>
          <p:cNvPr id="870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7163" y="1960563"/>
            <a:ext cx="5434012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502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Un autre exemple de moteur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4C08A4-F2F8-4C2C-882C-8DD5789FF7F6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sp>
        <p:nvSpPr>
          <p:cNvPr id="2054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pic>
        <p:nvPicPr>
          <p:cNvPr id="2055" name="Image 7" descr="moteur_cc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2525" y="1384300"/>
            <a:ext cx="402907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522288" y="1487488"/>
          <a:ext cx="3992562" cy="2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Équation" r:id="rId4" imgW="2032000" imgH="1028700" progId="Equation.3">
                  <p:embed/>
                </p:oleObj>
              </mc:Choice>
              <mc:Fallback>
                <p:oleObj name="Équation" r:id="rId4" imgW="20320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1487488"/>
                        <a:ext cx="3992562" cy="2020887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447675" y="3867150"/>
            <a:ext cx="6848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i="1" dirty="0">
                <a:solidFill>
                  <a:schemeClr val="accent6"/>
                </a:solidFill>
              </a:rPr>
              <a:t>Donner l’équation E/S de ce moteur</a:t>
            </a:r>
          </a:p>
        </p:txBody>
      </p:sp>
      <p:sp>
        <p:nvSpPr>
          <p:cNvPr id="2057" name="ZoneTexte 11"/>
          <p:cNvSpPr txBox="1">
            <a:spLocks noChangeArrowheads="1"/>
          </p:cNvSpPr>
          <p:nvPr/>
        </p:nvSpPr>
        <p:spPr bwMode="auto">
          <a:xfrm>
            <a:off x="5314950" y="4438650"/>
            <a:ext cx="35909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dirty="0"/>
              <a:t>AN : R = 1 </a:t>
            </a:r>
            <a:r>
              <a:rPr lang="fr-FR" dirty="0">
                <a:sym typeface="Symbol" pitchFamily="18" charset="2"/>
              </a:rPr>
              <a:t>; L = 10</a:t>
            </a:r>
            <a:r>
              <a:rPr lang="fr-FR" baseline="30000" dirty="0">
                <a:sym typeface="Symbol" pitchFamily="18" charset="2"/>
              </a:rPr>
              <a:t>-2</a:t>
            </a:r>
            <a:r>
              <a:rPr lang="fr-FR" dirty="0">
                <a:sym typeface="Symbol" pitchFamily="18" charset="2"/>
              </a:rPr>
              <a:t>H;</a:t>
            </a:r>
          </a:p>
          <a:p>
            <a:pPr>
              <a:spcBef>
                <a:spcPct val="50000"/>
              </a:spcBef>
            </a:pPr>
            <a:r>
              <a:rPr lang="fr-FR" dirty="0">
                <a:sym typeface="Symbol" pitchFamily="18" charset="2"/>
              </a:rPr>
              <a:t>J = 1kg/m²; f=1mNs</a:t>
            </a:r>
          </a:p>
          <a:p>
            <a:pPr>
              <a:spcBef>
                <a:spcPct val="50000"/>
              </a:spcBef>
            </a:pPr>
            <a:r>
              <a:rPr lang="fr-FR" dirty="0">
                <a:sym typeface="Symbol" pitchFamily="18" charset="2"/>
              </a:rPr>
              <a:t>k=2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577091" y="4733252"/>
                <a:ext cx="3588739" cy="125034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𝐽𝐿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𝑓𝐿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𝑅𝐽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𝑅𝑓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91" y="4733252"/>
                <a:ext cx="3588739" cy="12503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36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Système élémentaire: le dérivateur pur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3848BA-1737-4609-AC1B-02E787AE81B5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  <p:sp>
        <p:nvSpPr>
          <p:cNvPr id="94217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94210" name="Espace réservé du contenu 5"/>
          <p:cNvGraphicFramePr>
            <a:graphicFrameLocks noGrp="1" noChangeAspect="1"/>
          </p:cNvGraphicFramePr>
          <p:nvPr>
            <p:ph idx="1"/>
          </p:nvPr>
        </p:nvGraphicFramePr>
        <p:xfrm>
          <a:off x="512763" y="1666875"/>
          <a:ext cx="11985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1" name="Équation" r:id="rId3" imgW="685800" imgH="228600" progId="Equation.3">
                  <p:embed/>
                </p:oleObj>
              </mc:Choice>
              <mc:Fallback>
                <p:oleObj name="Équation" r:id="rId3" imgW="68580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1666875"/>
                        <a:ext cx="1198562" cy="40005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285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ZoneTexte 6"/>
          <p:cNvSpPr txBox="1"/>
          <p:nvPr/>
        </p:nvSpPr>
        <p:spPr bwMode="auto">
          <a:xfrm>
            <a:off x="1919288" y="1657350"/>
            <a:ext cx="552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sym typeface="Wingdings"/>
              </a:rPr>
              <a:t></a:t>
            </a:r>
            <a:endParaRPr lang="fr-FR" kern="0" dirty="0">
              <a:latin typeface="+mn-lt"/>
            </a:endParaRPr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2787650" y="1679575"/>
          <a:ext cx="17605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2" name="Équation" r:id="rId5" imgW="914400" imgH="228600" progId="Equation.3">
                  <p:embed/>
                </p:oleObj>
              </mc:Choice>
              <mc:Fallback>
                <p:oleObj name="Équation" r:id="rId5" imgW="91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1679575"/>
                        <a:ext cx="176053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415925" y="2616200"/>
            <a:ext cx="7772400" cy="127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800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kern="0" dirty="0">
                <a:latin typeface="+mn-lt"/>
                <a:sym typeface="Symbol"/>
              </a:rPr>
              <a:t> C’est un imaginaire pur positif :  = 90°</a:t>
            </a:r>
          </a:p>
          <a:p>
            <a:pPr marL="1800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kern="0" dirty="0">
                <a:latin typeface="+mn-lt"/>
                <a:sym typeface="Symbol"/>
              </a:rPr>
              <a:t> 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922338" y="2935288"/>
          <a:ext cx="43037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3" name="Équation" r:id="rId7" imgW="2235200" imgH="254000" progId="Equation.3">
                  <p:embed/>
                </p:oleObj>
              </mc:Choice>
              <mc:Fallback>
                <p:oleObj name="Équation" r:id="rId7" imgW="22352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2935288"/>
                        <a:ext cx="43037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ZoneTexte 10"/>
          <p:cNvSpPr txBox="1"/>
          <p:nvPr/>
        </p:nvSpPr>
        <p:spPr bwMode="auto">
          <a:xfrm>
            <a:off x="461963" y="4040188"/>
            <a:ext cx="3246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Exemple pour </a:t>
            </a:r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2371725" y="3867150"/>
          <a:ext cx="17891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4" name="Équation" r:id="rId9" imgW="990170" imgH="393529" progId="Equation.3">
                  <p:embed/>
                </p:oleObj>
              </mc:Choice>
              <mc:Fallback>
                <p:oleObj name="Équation" r:id="rId9" imgW="99017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3867150"/>
                        <a:ext cx="1789113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569913" y="4767263"/>
          <a:ext cx="28860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5" name="Équation" r:id="rId11" imgW="1497950" imgH="482391" progId="Equation.3">
                  <p:embed/>
                </p:oleObj>
              </mc:Choice>
              <mc:Fallback>
                <p:oleObj name="Équation" r:id="rId11" imgW="149795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4767263"/>
                        <a:ext cx="2886075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422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32313" y="3578225"/>
            <a:ext cx="3940175" cy="286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351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Système élémentaire: le dérivateur pur</a:t>
            </a:r>
          </a:p>
        </p:txBody>
      </p:sp>
      <p:sp>
        <p:nvSpPr>
          <p:cNvPr id="95234" name="Espace réservé du contenu 2"/>
          <p:cNvSpPr>
            <a:spLocks noGrp="1"/>
          </p:cNvSpPr>
          <p:nvPr>
            <p:ph idx="1"/>
          </p:nvPr>
        </p:nvSpPr>
        <p:spPr>
          <a:xfrm>
            <a:off x="685800" y="1347788"/>
            <a:ext cx="7772400" cy="4114800"/>
          </a:xfrm>
        </p:spPr>
        <p:txBody>
          <a:bodyPr/>
          <a:lstStyle/>
          <a:p>
            <a:r>
              <a:rPr lang="fr-FR"/>
              <a:t>Dans les autres plans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A0FC16-A904-462A-8A27-F22FA70DA899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  <p:sp>
        <p:nvSpPr>
          <p:cNvPr id="95236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pic>
        <p:nvPicPr>
          <p:cNvPr id="952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613" y="1855788"/>
            <a:ext cx="53911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589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07334" y="2924944"/>
            <a:ext cx="3223271" cy="397747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600438" y="569357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Réponse fréquentielle</a:t>
            </a:r>
          </a:p>
          <a:p>
            <a:endParaRPr lang="fr-FR" altLang="fr-FR" sz="40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95111" y="2140355"/>
            <a:ext cx="8064896" cy="41148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Ce diagramme est un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Diagramme de Bode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Diagramme de Black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Diagramme de </a:t>
            </a:r>
            <a:r>
              <a:rPr lang="fr-FR" dirty="0" err="1"/>
              <a:t>Nyquist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représente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fr-FR" dirty="0"/>
              <a:t>Un dérivateur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fr-FR" dirty="0"/>
              <a:t>Un intégrateur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fr-FR" dirty="0"/>
              <a:t>Je ne peux pas savoir</a:t>
            </a:r>
          </a:p>
          <a:p>
            <a:pPr marL="457200" indent="-457200">
              <a:buFont typeface="+mj-lt"/>
              <a:buAutoNum type="arabicPeriod" startAt="4"/>
            </a:pP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17779C6-0BB9-4DAE-BE6F-81D9DD5F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264" y="1472555"/>
            <a:ext cx="4030743" cy="3036565"/>
          </a:xfrm>
          <a:prstGeom prst="rect">
            <a:avLst/>
          </a:prstGeom>
        </p:spPr>
      </p:pic>
      <p:sp>
        <p:nvSpPr>
          <p:cNvPr id="7" name="Rectangle à coins arrondis 3">
            <a:extLst>
              <a:ext uri="{FF2B5EF4-FFF2-40B4-BE49-F238E27FC236}">
                <a16:creationId xmlns:a16="http://schemas.microsoft.com/office/drawing/2014/main" id="{9F821D18-A296-4960-A917-B4846DD43A1E}"/>
              </a:ext>
            </a:extLst>
          </p:cNvPr>
          <p:cNvSpPr/>
          <p:nvPr/>
        </p:nvSpPr>
        <p:spPr>
          <a:xfrm>
            <a:off x="600438" y="4694052"/>
            <a:ext cx="3223271" cy="397747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62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00438" y="2492896"/>
            <a:ext cx="3223271" cy="397747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600438" y="569357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Réponse fréquentielle</a:t>
            </a:r>
          </a:p>
          <a:p>
            <a:endParaRPr lang="fr-FR" altLang="fr-FR" sz="40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95111" y="2140355"/>
            <a:ext cx="8064896" cy="41148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Ce diagramme est un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Diagramme de Bode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Diagramme de Black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Diagramme de </a:t>
            </a:r>
            <a:r>
              <a:rPr lang="fr-FR" dirty="0" err="1"/>
              <a:t>Nyquist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représente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fr-FR" dirty="0"/>
              <a:t>Un dérivateur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fr-FR" dirty="0"/>
              <a:t>Un intégrateur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fr-FR" dirty="0"/>
              <a:t>Je ne peux pas savoir</a:t>
            </a:r>
          </a:p>
          <a:p>
            <a:pPr marL="457200" indent="-457200">
              <a:buFont typeface="+mj-lt"/>
              <a:buAutoNum type="arabicPeriod" startAt="4"/>
            </a:pPr>
            <a:endParaRPr lang="fr-FR" dirty="0"/>
          </a:p>
        </p:txBody>
      </p:sp>
      <p:sp>
        <p:nvSpPr>
          <p:cNvPr id="7" name="Rectangle à coins arrondis 3">
            <a:extLst>
              <a:ext uri="{FF2B5EF4-FFF2-40B4-BE49-F238E27FC236}">
                <a16:creationId xmlns:a16="http://schemas.microsoft.com/office/drawing/2014/main" id="{9F821D18-A296-4960-A917-B4846DD43A1E}"/>
              </a:ext>
            </a:extLst>
          </p:cNvPr>
          <p:cNvSpPr/>
          <p:nvPr/>
        </p:nvSpPr>
        <p:spPr>
          <a:xfrm>
            <a:off x="600438" y="4694052"/>
            <a:ext cx="3223271" cy="397747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9FBB9F-9F7B-4371-9842-7A4BB4DA9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947" y="1708588"/>
            <a:ext cx="4198925" cy="32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46701" y="2825507"/>
            <a:ext cx="3223271" cy="397747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600438" y="569357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Réponse fréquentielle</a:t>
            </a:r>
          </a:p>
          <a:p>
            <a:endParaRPr lang="fr-FR" altLang="fr-FR" sz="40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95111" y="2140355"/>
            <a:ext cx="8064896" cy="41148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Ce diagramme est un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Diagramme de Bode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Diagramme de Black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Diagramme de </a:t>
            </a:r>
            <a:r>
              <a:rPr lang="fr-FR" dirty="0" err="1"/>
              <a:t>Nyquist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représente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fr-FR" dirty="0"/>
              <a:t>Un dérivateur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fr-FR" dirty="0"/>
              <a:t>Un intégrateur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fr-FR" dirty="0"/>
              <a:t>Je ne peux pas savoir</a:t>
            </a:r>
          </a:p>
          <a:p>
            <a:pPr marL="457200" indent="-457200">
              <a:buFont typeface="+mj-lt"/>
              <a:buAutoNum type="arabicPeriod" startAt="4"/>
            </a:pPr>
            <a:endParaRPr lang="fr-FR" dirty="0"/>
          </a:p>
        </p:txBody>
      </p:sp>
      <p:sp>
        <p:nvSpPr>
          <p:cNvPr id="7" name="Rectangle à coins arrondis 3">
            <a:extLst>
              <a:ext uri="{FF2B5EF4-FFF2-40B4-BE49-F238E27FC236}">
                <a16:creationId xmlns:a16="http://schemas.microsoft.com/office/drawing/2014/main" id="{9F821D18-A296-4960-A917-B4846DD43A1E}"/>
              </a:ext>
            </a:extLst>
          </p:cNvPr>
          <p:cNvSpPr/>
          <p:nvPr/>
        </p:nvSpPr>
        <p:spPr>
          <a:xfrm>
            <a:off x="546700" y="4296305"/>
            <a:ext cx="3223271" cy="397747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70767B4-1918-41B8-853F-1DB82BD9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75" y="1510608"/>
            <a:ext cx="4701360" cy="338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1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46228" y="3284984"/>
            <a:ext cx="3223271" cy="397747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600438" y="569357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Réponse fréquentielle</a:t>
            </a:r>
          </a:p>
          <a:p>
            <a:endParaRPr lang="fr-FR" altLang="fr-FR" sz="40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95111" y="2140355"/>
            <a:ext cx="8064896" cy="41148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Ce diagramme est un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Diagramme de Bode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Diagramme de Black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Diagramme de </a:t>
            </a:r>
            <a:r>
              <a:rPr lang="fr-FR" dirty="0" err="1"/>
              <a:t>Nyquist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 représente 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fr-FR" dirty="0"/>
              <a:t>Un dérivateur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fr-FR" dirty="0"/>
              <a:t>Un intégrateur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fr-FR" dirty="0"/>
              <a:t>Je ne peux pas savoir</a:t>
            </a:r>
          </a:p>
          <a:p>
            <a:pPr marL="457200" indent="-457200">
              <a:buFont typeface="+mj-lt"/>
              <a:buAutoNum type="arabicPeriod" startAt="4"/>
            </a:pPr>
            <a:endParaRPr lang="fr-FR" dirty="0"/>
          </a:p>
        </p:txBody>
      </p:sp>
      <p:sp>
        <p:nvSpPr>
          <p:cNvPr id="7" name="Rectangle à coins arrondis 3">
            <a:extLst>
              <a:ext uri="{FF2B5EF4-FFF2-40B4-BE49-F238E27FC236}">
                <a16:creationId xmlns:a16="http://schemas.microsoft.com/office/drawing/2014/main" id="{9F821D18-A296-4960-A917-B4846DD43A1E}"/>
              </a:ext>
            </a:extLst>
          </p:cNvPr>
          <p:cNvSpPr/>
          <p:nvPr/>
        </p:nvSpPr>
        <p:spPr>
          <a:xfrm>
            <a:off x="546228" y="5085184"/>
            <a:ext cx="3223271" cy="397747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FE858D-69C2-4EAD-9613-67AAAAE6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296" y="1537284"/>
            <a:ext cx="4193911" cy="31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9144" y="4005064"/>
            <a:ext cx="7704856" cy="1325563"/>
          </a:xfrm>
        </p:spPr>
        <p:txBody>
          <a:bodyPr/>
          <a:lstStyle/>
          <a:p>
            <a:pPr algn="l"/>
            <a:r>
              <a:rPr lang="fr-FR" sz="4000" dirty="0"/>
              <a:t>Systèmes du 1</a:t>
            </a:r>
            <a:r>
              <a:rPr lang="fr-FR" sz="4000" baseline="30000" dirty="0"/>
              <a:t>er</a:t>
            </a:r>
            <a:r>
              <a:rPr lang="fr-FR" sz="4000" dirty="0"/>
              <a:t> et du 2</a:t>
            </a:r>
            <a:r>
              <a:rPr lang="fr-FR" sz="4000" baseline="30000" dirty="0"/>
              <a:t>nd</a:t>
            </a:r>
            <a:r>
              <a:rPr lang="fr-FR" sz="4000" dirty="0"/>
              <a:t> ordre</a:t>
            </a:r>
          </a:p>
        </p:txBody>
      </p:sp>
    </p:spTree>
    <p:extLst>
      <p:ext uri="{BB962C8B-B14F-4D97-AF65-F5344CB8AC3E}">
        <p14:creationId xmlns:p14="http://schemas.microsoft.com/office/powerpoint/2010/main" val="211054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Réponse d’un système du 1</a:t>
            </a:r>
            <a:r>
              <a:rPr lang="fr-FR" baseline="30000" dirty="0"/>
              <a:t>er</a:t>
            </a:r>
            <a:r>
              <a:rPr lang="fr-FR" dirty="0"/>
              <a:t> ordre</a:t>
            </a:r>
          </a:p>
        </p:txBody>
      </p:sp>
      <p:sp>
        <p:nvSpPr>
          <p:cNvPr id="16388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4025"/>
          </a:xfrm>
        </p:spPr>
        <p:txBody>
          <a:bodyPr/>
          <a:lstStyle/>
          <a:p>
            <a:pPr>
              <a:buFontTx/>
              <a:buNone/>
            </a:pPr>
            <a:r>
              <a:rPr lang="fr-FR"/>
              <a:t>Fonction de tranfert d’un système du 1</a:t>
            </a:r>
            <a:r>
              <a:rPr lang="fr-FR" baseline="30000"/>
              <a:t>er</a:t>
            </a:r>
            <a:r>
              <a:rPr lang="fr-FR"/>
              <a:t> ordre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24BD5-D6B4-4ADE-9A67-6E2006347029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  <p:sp>
        <p:nvSpPr>
          <p:cNvPr id="16390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/>
        </p:nvGraphicFramePr>
        <p:xfrm>
          <a:off x="3084513" y="2592388"/>
          <a:ext cx="21653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Équation" r:id="rId3" imgW="1270000" imgH="419100" progId="Equation.3">
                  <p:embed/>
                </p:oleObj>
              </mc:Choice>
              <mc:Fallback>
                <p:oleObj name="Équation" r:id="rId3" imgW="1270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2592388"/>
                        <a:ext cx="2165350" cy="7143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774700" y="3484563"/>
            <a:ext cx="77724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K est le </a:t>
            </a:r>
            <a:r>
              <a:rPr lang="fr-FR" b="1" kern="0" dirty="0">
                <a:solidFill>
                  <a:schemeClr val="accent6"/>
                </a:solidFill>
                <a:latin typeface="+mn-lt"/>
              </a:rPr>
              <a:t>gain statique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  <a:sym typeface="Symbol"/>
              </a:rPr>
              <a:t> est la </a:t>
            </a:r>
            <a:r>
              <a:rPr lang="fr-FR" b="1" kern="0" dirty="0">
                <a:solidFill>
                  <a:schemeClr val="accent6"/>
                </a:solidFill>
                <a:latin typeface="+mn-lt"/>
                <a:sym typeface="Symbol"/>
              </a:rPr>
              <a:t>constante de temps</a:t>
            </a:r>
            <a:endParaRPr lang="fr-FR" b="1" kern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798513" y="4614863"/>
            <a:ext cx="7772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K et </a:t>
            </a:r>
            <a:r>
              <a:rPr lang="fr-FR" kern="0" dirty="0">
                <a:latin typeface="+mn-lt"/>
                <a:sym typeface="Symbol"/>
              </a:rPr>
              <a:t> sont les paramètres caractéristiques du système.</a:t>
            </a:r>
            <a:endParaRPr lang="fr-FR" b="1" kern="0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5683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Réponse indicielle du 1</a:t>
            </a:r>
            <a:r>
              <a:rPr lang="fr-FR" baseline="30000" dirty="0"/>
              <a:t>er</a:t>
            </a:r>
            <a:r>
              <a:rPr lang="fr-FR" dirty="0"/>
              <a:t> ordre</a:t>
            </a:r>
          </a:p>
        </p:txBody>
      </p:sp>
      <p:sp>
        <p:nvSpPr>
          <p:cNvPr id="4915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fr-FR" b="1" dirty="0">
                <a:solidFill>
                  <a:schemeClr val="accent6"/>
                </a:solidFill>
              </a:rPr>
              <a:t>Excitation :</a:t>
            </a:r>
            <a:r>
              <a:rPr lang="fr-FR" dirty="0"/>
              <a:t> échelon d’amplitude E</a:t>
            </a:r>
            <a:r>
              <a:rPr lang="fr-FR" baseline="-25000" dirty="0"/>
              <a:t>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D7FA77-B138-461A-ACA4-4B5ACFF2DDCB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  <p:sp>
        <p:nvSpPr>
          <p:cNvPr id="17417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17410" name="Object 6"/>
          <p:cNvGraphicFramePr>
            <a:graphicFrameLocks noChangeAspect="1"/>
          </p:cNvGraphicFramePr>
          <p:nvPr/>
        </p:nvGraphicFramePr>
        <p:xfrm>
          <a:off x="776288" y="2436813"/>
          <a:ext cx="4094162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2" name="Équation" r:id="rId3" imgW="2463800" imgH="1117600" progId="Equation.3">
                  <p:embed/>
                </p:oleObj>
              </mc:Choice>
              <mc:Fallback>
                <p:oleObj name="Équation" r:id="rId3" imgW="24638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2436813"/>
                        <a:ext cx="4094162" cy="185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rme libre 6"/>
          <p:cNvSpPr/>
          <p:nvPr/>
        </p:nvSpPr>
        <p:spPr bwMode="auto">
          <a:xfrm>
            <a:off x="463550" y="4170363"/>
            <a:ext cx="312738" cy="552450"/>
          </a:xfrm>
          <a:custGeom>
            <a:avLst/>
            <a:gdLst>
              <a:gd name="connsiteX0" fmla="*/ 93662 w 312737"/>
              <a:gd name="connsiteY0" fmla="*/ 0 h 552450"/>
              <a:gd name="connsiteX1" fmla="*/ 36512 w 312737"/>
              <a:gd name="connsiteY1" fmla="*/ 400050 h 552450"/>
              <a:gd name="connsiteX2" fmla="*/ 312737 w 312737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737" h="552450">
                <a:moveTo>
                  <a:pt x="93662" y="0"/>
                </a:moveTo>
                <a:cubicBezTo>
                  <a:pt x="46831" y="153987"/>
                  <a:pt x="0" y="307975"/>
                  <a:pt x="36512" y="400050"/>
                </a:cubicBezTo>
                <a:cubicBezTo>
                  <a:pt x="73024" y="492125"/>
                  <a:pt x="271462" y="534988"/>
                  <a:pt x="312737" y="552450"/>
                </a:cubicBezTo>
              </a:path>
            </a:pathLst>
          </a:cu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fr-FR"/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538163" y="4294188"/>
          <a:ext cx="8810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3" name="Équation" r:id="rId5" imgW="571252" imgH="228501" progId="Equation.3">
                  <p:embed/>
                </p:oleObj>
              </mc:Choice>
              <mc:Fallback>
                <p:oleObj name="Équation" r:id="rId5" imgW="57125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4294188"/>
                        <a:ext cx="881062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8"/>
          <p:cNvGraphicFramePr>
            <a:graphicFrameLocks noChangeAspect="1"/>
          </p:cNvGraphicFramePr>
          <p:nvPr/>
        </p:nvGraphicFramePr>
        <p:xfrm>
          <a:off x="885825" y="4843463"/>
          <a:ext cx="21415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4" name="Équation" r:id="rId7" imgW="1269449" imgH="380835" progId="Equation.3">
                  <p:embed/>
                </p:oleObj>
              </mc:Choice>
              <mc:Fallback>
                <p:oleObj name="Équation" r:id="rId7" imgW="1269449" imgH="380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843463"/>
                        <a:ext cx="2141538" cy="64293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ensées 9"/>
          <p:cNvSpPr/>
          <p:nvPr/>
        </p:nvSpPr>
        <p:spPr bwMode="auto">
          <a:xfrm>
            <a:off x="6686550" y="5724525"/>
            <a:ext cx="2181225" cy="609600"/>
          </a:xfrm>
          <a:prstGeom prst="cloudCallout">
            <a:avLst>
              <a:gd name="adj1" fmla="val 49036"/>
              <a:gd name="adj2" fmla="val 6343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 bwMode="auto">
          <a:xfrm>
            <a:off x="6896100" y="5829300"/>
            <a:ext cx="21050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i="1" kern="0" dirty="0">
                <a:latin typeface="+mn-lt"/>
              </a:rPr>
              <a:t>A CI nulles</a:t>
            </a:r>
          </a:p>
        </p:txBody>
      </p:sp>
      <p:graphicFrame>
        <p:nvGraphicFramePr>
          <p:cNvPr id="17413" name="Object 9"/>
          <p:cNvGraphicFramePr>
            <a:graphicFrameLocks noChangeAspect="1"/>
          </p:cNvGraphicFramePr>
          <p:nvPr/>
        </p:nvGraphicFramePr>
        <p:xfrm>
          <a:off x="823913" y="5689600"/>
          <a:ext cx="32115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5" name="Équation" r:id="rId9" imgW="1905000" imgH="381000" progId="Equation.3">
                  <p:embed/>
                </p:oleObj>
              </mc:Choice>
              <mc:Fallback>
                <p:oleObj name="Équation" r:id="rId9" imgW="19050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5689600"/>
                        <a:ext cx="321151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1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Réponse indicielle du 1</a:t>
            </a:r>
            <a:r>
              <a:rPr lang="fr-FR" baseline="30000" dirty="0"/>
              <a:t>er</a:t>
            </a:r>
            <a:r>
              <a:rPr lang="fr-FR" dirty="0"/>
              <a:t> ordre</a:t>
            </a:r>
            <a:br>
              <a:rPr lang="fr-FR" dirty="0"/>
            </a:br>
            <a:r>
              <a:rPr lang="fr-FR" sz="2800" dirty="0"/>
              <a:t>rapidité – temps de réponse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4688" y="13970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fr-FR" dirty="0"/>
              <a:t>Tangente à l’origine en 1/</a:t>
            </a:r>
            <a:r>
              <a:rPr lang="fr-FR" dirty="0">
                <a:sym typeface="Symbol"/>
              </a:rPr>
              <a:t></a:t>
            </a:r>
          </a:p>
          <a:p>
            <a:pPr>
              <a:defRPr/>
            </a:pPr>
            <a:r>
              <a:rPr lang="fr-FR" dirty="0">
                <a:sym typeface="Symbol"/>
              </a:rPr>
              <a:t>Pour </a:t>
            </a:r>
            <a:r>
              <a:rPr lang="fr-FR" b="1" dirty="0">
                <a:solidFill>
                  <a:schemeClr val="accent6"/>
                </a:solidFill>
                <a:sym typeface="Symbol"/>
              </a:rPr>
              <a:t>t= </a:t>
            </a:r>
            <a:r>
              <a:rPr lang="fr-FR" dirty="0">
                <a:sym typeface="Symbol"/>
              </a:rPr>
              <a:t>: amplitude de </a:t>
            </a:r>
            <a:r>
              <a:rPr lang="fr-FR" b="1" dirty="0">
                <a:solidFill>
                  <a:schemeClr val="accent6"/>
                </a:solidFill>
                <a:sym typeface="Symbol"/>
              </a:rPr>
              <a:t>63% de la valeur </a:t>
            </a:r>
            <a:r>
              <a:rPr lang="fr-FR" b="1" dirty="0" err="1">
                <a:solidFill>
                  <a:schemeClr val="accent6"/>
                </a:solidFill>
                <a:sym typeface="Symbol"/>
              </a:rPr>
              <a:t>Y</a:t>
            </a:r>
            <a:r>
              <a:rPr lang="fr-FR" b="1" baseline="-25000" dirty="0" err="1">
                <a:solidFill>
                  <a:schemeClr val="accent6"/>
                </a:solidFill>
                <a:sym typeface="Symbol"/>
              </a:rPr>
              <a:t>max</a:t>
            </a:r>
            <a:endParaRPr lang="fr-FR" b="1" baseline="-25000" dirty="0">
              <a:solidFill>
                <a:schemeClr val="accent6"/>
              </a:solidFill>
              <a:sym typeface="Symbol"/>
            </a:endParaRPr>
          </a:p>
          <a:p>
            <a:pPr>
              <a:defRPr/>
            </a:pPr>
            <a:r>
              <a:rPr lang="fr-FR" b="1" dirty="0">
                <a:solidFill>
                  <a:schemeClr val="accent6"/>
                </a:solidFill>
                <a:sym typeface="Symbol"/>
              </a:rPr>
              <a:t>Le temps de réponse à 5% : t</a:t>
            </a:r>
            <a:r>
              <a:rPr lang="fr-FR" b="1" baseline="-25000" dirty="0">
                <a:solidFill>
                  <a:schemeClr val="accent6"/>
                </a:solidFill>
                <a:sym typeface="Symbol"/>
              </a:rPr>
              <a:t>r5%</a:t>
            </a:r>
            <a:r>
              <a:rPr lang="fr-FR" b="1" dirty="0">
                <a:solidFill>
                  <a:schemeClr val="accent6"/>
                </a:solidFill>
                <a:sym typeface="Symbol"/>
              </a:rPr>
              <a:t>=3 </a:t>
            </a:r>
          </a:p>
          <a:p>
            <a:pPr>
              <a:defRPr/>
            </a:pPr>
            <a:r>
              <a:rPr lang="fr-FR" dirty="0">
                <a:sym typeface="Symbol"/>
              </a:rPr>
              <a:t>Le temps de réponse à 2% : </a:t>
            </a:r>
            <a:r>
              <a:rPr lang="fr-FR" b="1" dirty="0">
                <a:solidFill>
                  <a:schemeClr val="accent6"/>
                </a:solidFill>
                <a:sym typeface="Symbol"/>
              </a:rPr>
              <a:t>t</a:t>
            </a:r>
            <a:r>
              <a:rPr lang="fr-FR" b="1" baseline="-25000" dirty="0">
                <a:solidFill>
                  <a:schemeClr val="accent6"/>
                </a:solidFill>
                <a:sym typeface="Symbol"/>
              </a:rPr>
              <a:t>r2%</a:t>
            </a:r>
            <a:r>
              <a:rPr lang="fr-FR" b="1" dirty="0">
                <a:solidFill>
                  <a:schemeClr val="accent6"/>
                </a:solidFill>
                <a:sym typeface="Symbol"/>
              </a:rPr>
              <a:t>=4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FD5B7-AEE3-4EB5-9FB6-A83EA30689B7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  <p:sp>
        <p:nvSpPr>
          <p:cNvPr id="14950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pic>
        <p:nvPicPr>
          <p:cNvPr id="14950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2555" y="2852936"/>
            <a:ext cx="5443537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101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Un autre exemple de moteur (2)</a:t>
            </a:r>
          </a:p>
        </p:txBody>
      </p:sp>
      <p:sp>
        <p:nvSpPr>
          <p:cNvPr id="307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On pose y = </a:t>
            </a:r>
            <a:r>
              <a:rPr lang="fr-FR">
                <a:sym typeface="Symbol" pitchFamily="18" charset="2"/>
              </a:rPr>
              <a:t>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F4BB9E-CFB2-4B99-91E5-50AFA74C182D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sp>
        <p:nvSpPr>
          <p:cNvPr id="3079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394075" y="1787525"/>
          <a:ext cx="341788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Équation" r:id="rId3" imgW="1739900" imgH="393700" progId="Equation.3">
                  <p:embed/>
                </p:oleObj>
              </mc:Choice>
              <mc:Fallback>
                <p:oleObj name="Équation" r:id="rId3" imgW="1739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1787525"/>
                        <a:ext cx="3417888" cy="7747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ZoneTexte 6"/>
          <p:cNvSpPr txBox="1">
            <a:spLocks noChangeArrowheads="1"/>
          </p:cNvSpPr>
          <p:nvPr/>
        </p:nvSpPr>
        <p:spPr bwMode="auto">
          <a:xfrm>
            <a:off x="771525" y="3038475"/>
            <a:ext cx="4962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/>
              <a:t>Equation caractéristique </a:t>
            </a:r>
            <a:r>
              <a:rPr lang="fr-FR" dirty="0"/>
              <a:t>: 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/>
          </p:nvPr>
        </p:nvGraphicFramePr>
        <p:xfrm>
          <a:off x="4733131" y="3084512"/>
          <a:ext cx="20018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Équation" r:id="rId5" imgW="1155199" imgH="177723" progId="Equation.3">
                  <p:embed/>
                </p:oleObj>
              </mc:Choice>
              <mc:Fallback>
                <p:oleObj name="Équation" r:id="rId5" imgW="1155199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131" y="3084512"/>
                        <a:ext cx="2001837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ZoneTexte 8"/>
          <p:cNvSpPr txBox="1">
            <a:spLocks noChangeArrowheads="1"/>
          </p:cNvSpPr>
          <p:nvPr/>
        </p:nvSpPr>
        <p:spPr bwMode="auto">
          <a:xfrm>
            <a:off x="762000" y="3552825"/>
            <a:ext cx="4962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/>
              <a:t>Ordre du système </a:t>
            </a:r>
            <a:r>
              <a:rPr lang="fr-FR" dirty="0"/>
              <a:t>: 2 </a:t>
            </a:r>
          </a:p>
        </p:txBody>
      </p:sp>
      <p:sp>
        <p:nvSpPr>
          <p:cNvPr id="3082" name="ZoneTexte 9"/>
          <p:cNvSpPr txBox="1">
            <a:spLocks noChangeArrowheads="1"/>
          </p:cNvSpPr>
          <p:nvPr/>
        </p:nvSpPr>
        <p:spPr bwMode="auto">
          <a:xfrm>
            <a:off x="781050" y="4143375"/>
            <a:ext cx="7800975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/>
              <a:t>Modes du système </a:t>
            </a:r>
            <a:r>
              <a:rPr lang="fr-FR" dirty="0"/>
              <a:t>: </a:t>
            </a:r>
          </a:p>
          <a:p>
            <a:pPr>
              <a:spcBef>
                <a:spcPct val="50000"/>
              </a:spcBef>
            </a:pPr>
            <a:r>
              <a:rPr lang="fr-FR" dirty="0"/>
              <a:t>racines de l’équation caractéristique = -1 et -100 </a:t>
            </a:r>
          </a:p>
        </p:txBody>
      </p:sp>
      <p:sp>
        <p:nvSpPr>
          <p:cNvPr id="3" name="ZoneTexte 2"/>
          <p:cNvSpPr txBox="1"/>
          <p:nvPr/>
        </p:nvSpPr>
        <p:spPr bwMode="auto">
          <a:xfrm>
            <a:off x="2688357" y="3545181"/>
            <a:ext cx="683288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41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Réponse fréquentielle du 1</a:t>
            </a:r>
            <a:r>
              <a:rPr lang="fr-FR" baseline="30000" dirty="0"/>
              <a:t>er</a:t>
            </a:r>
            <a:r>
              <a:rPr lang="fr-FR" dirty="0"/>
              <a:t> ordre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333273-0063-4BF4-8227-391364E3241D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  <p:sp>
        <p:nvSpPr>
          <p:cNvPr id="88073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88065" name="Object 6"/>
          <p:cNvGraphicFramePr>
            <a:graphicFrameLocks noChangeAspect="1"/>
          </p:cNvGraphicFramePr>
          <p:nvPr/>
        </p:nvGraphicFramePr>
        <p:xfrm>
          <a:off x="820738" y="1308100"/>
          <a:ext cx="13636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4" name="Équation" r:id="rId3" imgW="799753" imgH="393529" progId="Equation.3">
                  <p:embed/>
                </p:oleObj>
              </mc:Choice>
              <mc:Fallback>
                <p:oleObj name="Équation" r:id="rId3" imgW="79975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1308100"/>
                        <a:ext cx="1363662" cy="6699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587375" y="2692400"/>
          <a:ext cx="7467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5" name="Équation" r:id="rId5" imgW="4381500" imgH="508000" progId="Equation.3">
                  <p:embed/>
                </p:oleObj>
              </mc:Choice>
              <mc:Fallback>
                <p:oleObj name="Équation" r:id="rId5" imgW="43815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692400"/>
                        <a:ext cx="7467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/>
          <p:cNvSpPr txBox="1"/>
          <p:nvPr/>
        </p:nvSpPr>
        <p:spPr bwMode="auto">
          <a:xfrm>
            <a:off x="512763" y="2411413"/>
            <a:ext cx="2833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Gain en décibel:</a:t>
            </a:r>
          </a:p>
        </p:txBody>
      </p:sp>
      <p:sp>
        <p:nvSpPr>
          <p:cNvPr id="9" name="ZoneTexte 8"/>
          <p:cNvSpPr txBox="1"/>
          <p:nvPr/>
        </p:nvSpPr>
        <p:spPr bwMode="auto">
          <a:xfrm>
            <a:off x="482600" y="3757613"/>
            <a:ext cx="4098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Approximation: </a:t>
            </a:r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541338" y="4124325"/>
          <a:ext cx="25876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6" name="Équation" r:id="rId7" imgW="1485900" imgH="393700" progId="Equation.3">
                  <p:embed/>
                </p:oleObj>
              </mc:Choice>
              <mc:Fallback>
                <p:oleObj name="Équation" r:id="rId7" imgW="1485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4124325"/>
                        <a:ext cx="2587625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3881438" y="4278313"/>
          <a:ext cx="17303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7" name="Équation" r:id="rId9" imgW="1016000" imgH="228600" progId="Equation.3">
                  <p:embed/>
                </p:oleObj>
              </mc:Choice>
              <mc:Fallback>
                <p:oleObj name="Équation" r:id="rId9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4278313"/>
                        <a:ext cx="17303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555625" y="4972050"/>
          <a:ext cx="25876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8" name="Équation" r:id="rId11" imgW="1485900" imgH="393700" progId="Equation.3">
                  <p:embed/>
                </p:oleObj>
              </mc:Choice>
              <mc:Fallback>
                <p:oleObj name="Équation" r:id="rId11" imgW="1485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972050"/>
                        <a:ext cx="2587625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3846513" y="5108575"/>
          <a:ext cx="30305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9" name="Équation" r:id="rId13" imgW="1778000" imgH="228600" progId="Equation.3">
                  <p:embed/>
                </p:oleObj>
              </mc:Choice>
              <mc:Fallback>
                <p:oleObj name="Équation" r:id="rId13" imgW="1778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5108575"/>
                        <a:ext cx="30305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ZoneTexte 13"/>
          <p:cNvSpPr txBox="1"/>
          <p:nvPr/>
        </p:nvSpPr>
        <p:spPr bwMode="auto">
          <a:xfrm>
            <a:off x="3859213" y="5616575"/>
            <a:ext cx="457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Pente à -20dB par décade</a:t>
            </a:r>
          </a:p>
        </p:txBody>
      </p:sp>
    </p:spTree>
    <p:extLst>
      <p:ext uri="{BB962C8B-B14F-4D97-AF65-F5344CB8AC3E}">
        <p14:creationId xmlns:p14="http://schemas.microsoft.com/office/powerpoint/2010/main" val="139461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Réponse fréquentielle du 1</a:t>
            </a:r>
            <a:r>
              <a:rPr lang="fr-FR" baseline="30000" dirty="0"/>
              <a:t>er</a:t>
            </a:r>
            <a:r>
              <a:rPr lang="fr-FR" dirty="0"/>
              <a:t> ordre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28E695-C27E-4F9A-86AD-48963C34CFA8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  <p:sp>
        <p:nvSpPr>
          <p:cNvPr id="96272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96258" name="Object 6"/>
          <p:cNvGraphicFramePr>
            <a:graphicFrameLocks noChangeAspect="1"/>
          </p:cNvGraphicFramePr>
          <p:nvPr/>
        </p:nvGraphicFramePr>
        <p:xfrm>
          <a:off x="820738" y="1308100"/>
          <a:ext cx="13636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Équation" r:id="rId3" imgW="799753" imgH="393529" progId="Equation.3">
                  <p:embed/>
                </p:oleObj>
              </mc:Choice>
              <mc:Fallback>
                <p:oleObj name="Équation" r:id="rId3" imgW="79975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1308100"/>
                        <a:ext cx="1363662" cy="6699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2952750" y="2457450"/>
          <a:ext cx="480536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Équation" r:id="rId5" imgW="2819400" imgH="215900" progId="Equation.3">
                  <p:embed/>
                </p:oleObj>
              </mc:Choice>
              <mc:Fallback>
                <p:oleObj name="Équation" r:id="rId5" imgW="2819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2457450"/>
                        <a:ext cx="4805363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/>
          <p:cNvSpPr txBox="1"/>
          <p:nvPr/>
        </p:nvSpPr>
        <p:spPr bwMode="auto">
          <a:xfrm>
            <a:off x="512763" y="2411413"/>
            <a:ext cx="2833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Phase en degrés:</a:t>
            </a:r>
          </a:p>
        </p:txBody>
      </p:sp>
      <p:sp>
        <p:nvSpPr>
          <p:cNvPr id="9" name="ZoneTexte 8"/>
          <p:cNvSpPr txBox="1"/>
          <p:nvPr/>
        </p:nvSpPr>
        <p:spPr bwMode="auto">
          <a:xfrm>
            <a:off x="482600" y="3757613"/>
            <a:ext cx="4098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Approximation: </a:t>
            </a:r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541338" y="4124325"/>
          <a:ext cx="25876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Équation" r:id="rId7" imgW="1485900" imgH="393700" progId="Equation.3">
                  <p:embed/>
                </p:oleObj>
              </mc:Choice>
              <mc:Fallback>
                <p:oleObj name="Équation" r:id="rId7" imgW="1485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4124325"/>
                        <a:ext cx="2587625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3833813" y="4279900"/>
          <a:ext cx="10826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Équation" r:id="rId9" imgW="634725" imgH="203112" progId="Equation.3">
                  <p:embed/>
                </p:oleObj>
              </mc:Choice>
              <mc:Fallback>
                <p:oleObj name="Équation" r:id="rId9" imgW="6347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4279900"/>
                        <a:ext cx="10826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555625" y="4972050"/>
          <a:ext cx="25876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2" name="Équation" r:id="rId11" imgW="1485900" imgH="393700" progId="Equation.3">
                  <p:embed/>
                </p:oleObj>
              </mc:Choice>
              <mc:Fallback>
                <p:oleObj name="Équation" r:id="rId11" imgW="1485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972050"/>
                        <a:ext cx="2587625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3825875" y="5157788"/>
          <a:ext cx="136366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3" name="Équation" r:id="rId13" imgW="799753" imgH="203112" progId="Equation.3">
                  <p:embed/>
                </p:oleObj>
              </mc:Choice>
              <mc:Fallback>
                <p:oleObj name="Équation" r:id="rId13" imgW="79975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5157788"/>
                        <a:ext cx="136366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6264" name="Object 8"/>
              <p:cNvSpPr txBox="1"/>
              <p:nvPr/>
            </p:nvSpPr>
            <p:spPr bwMode="auto">
              <a:xfrm>
                <a:off x="525463" y="2935288"/>
                <a:ext cx="2603500" cy="38258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𝐴𝑟𝑔</m:t>
                      </m:r>
                      <m:r>
                        <a:rPr lang="fr-F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fr-F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fr-FR" sz="21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fr-F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fr-F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fr-F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1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fr-FR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func>
                      <m:r>
                        <a:rPr lang="fr-FR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626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463" y="2935288"/>
                <a:ext cx="2603500" cy="3825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Pensées 13"/>
          <p:cNvSpPr/>
          <p:nvPr/>
        </p:nvSpPr>
        <p:spPr bwMode="auto">
          <a:xfrm>
            <a:off x="6767513" y="1296988"/>
            <a:ext cx="2181225" cy="1006475"/>
          </a:xfrm>
          <a:prstGeom prst="cloudCallout">
            <a:avLst>
              <a:gd name="adj1" fmla="val 49036"/>
              <a:gd name="adj2" fmla="val 6343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6905625" y="1454150"/>
          <a:ext cx="19161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4" name="Équation" r:id="rId16" imgW="1422400" imgH="393700" progId="Equation.3">
                  <p:embed/>
                </p:oleObj>
              </mc:Choice>
              <mc:Fallback>
                <p:oleObj name="Équation" r:id="rId16" imgW="1422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25" y="1454150"/>
                        <a:ext cx="19161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ZoneTexte 17"/>
          <p:cNvSpPr txBox="1"/>
          <p:nvPr/>
        </p:nvSpPr>
        <p:spPr bwMode="auto">
          <a:xfrm>
            <a:off x="504825" y="5889625"/>
            <a:ext cx="4098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Point singulier: </a:t>
            </a:r>
          </a:p>
        </p:txBody>
      </p:sp>
      <p:graphicFrame>
        <p:nvGraphicFramePr>
          <p:cNvPr id="96267" name="Object 11"/>
          <p:cNvGraphicFramePr>
            <a:graphicFrameLocks noChangeAspect="1"/>
          </p:cNvGraphicFramePr>
          <p:nvPr/>
        </p:nvGraphicFramePr>
        <p:xfrm>
          <a:off x="2735263" y="5718175"/>
          <a:ext cx="4203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5" name="Équation" r:id="rId18" imgW="2413000" imgH="431800" progId="Equation.3">
                  <p:embed/>
                </p:oleObj>
              </mc:Choice>
              <mc:Fallback>
                <p:oleObj name="Équation" r:id="rId18" imgW="2413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5718175"/>
                        <a:ext cx="42037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4200525" y="2919413"/>
          <a:ext cx="12985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6" name="Équation" r:id="rId20" imgW="761669" imgH="203112" progId="Equation.3">
                  <p:embed/>
                </p:oleObj>
              </mc:Choice>
              <mc:Fallback>
                <p:oleObj name="Équation" r:id="rId20" imgW="7616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2919413"/>
                        <a:ext cx="12985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519113" y="3384550"/>
          <a:ext cx="21209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7" name="Équation" r:id="rId22" imgW="1244600" imgH="203200" progId="Equation.3">
                  <p:embed/>
                </p:oleObj>
              </mc:Choice>
              <mc:Fallback>
                <p:oleObj name="Équation" r:id="rId22" imgW="1244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3384550"/>
                        <a:ext cx="21209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810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Tracé de </a:t>
            </a:r>
            <a:r>
              <a:rPr lang="fr-FR" dirty="0" err="1"/>
              <a:t>Bode</a:t>
            </a:r>
            <a:r>
              <a:rPr lang="fr-FR" dirty="0"/>
              <a:t> d’un 1</a:t>
            </a:r>
            <a:r>
              <a:rPr lang="fr-FR" baseline="30000" dirty="0"/>
              <a:t>er</a:t>
            </a:r>
            <a:r>
              <a:rPr lang="fr-FR" dirty="0"/>
              <a:t> ordre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79030-7A9F-4B38-A1EC-AAB3647815CC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  <p:sp>
        <p:nvSpPr>
          <p:cNvPr id="98309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98306" name="Object 6"/>
          <p:cNvGraphicFramePr>
            <a:graphicFrameLocks noChangeAspect="1"/>
          </p:cNvGraphicFramePr>
          <p:nvPr/>
        </p:nvGraphicFramePr>
        <p:xfrm>
          <a:off x="788988" y="1308100"/>
          <a:ext cx="14287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7" name="Équation" r:id="rId3" imgW="837836" imgH="393529" progId="Equation.3">
                  <p:embed/>
                </p:oleObj>
              </mc:Choice>
              <mc:Fallback>
                <p:oleObj name="Équation" r:id="rId3" imgW="83783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1308100"/>
                        <a:ext cx="14287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3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6700" y="2187575"/>
            <a:ext cx="5697538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33608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Remarques</a:t>
            </a:r>
          </a:p>
        </p:txBody>
      </p:sp>
      <p:sp>
        <p:nvSpPr>
          <p:cNvPr id="140290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La phase ne dépend pas de K</a:t>
            </a:r>
          </a:p>
          <a:p>
            <a:r>
              <a:rPr lang="fr-FR"/>
              <a:t>Ajouter du gain décale la courbe des gains : </a:t>
            </a:r>
          </a:p>
          <a:p>
            <a:pPr lvl="1"/>
            <a:r>
              <a:rPr lang="fr-FR"/>
              <a:t>si K&gt;1 on décale vers le haut</a:t>
            </a:r>
          </a:p>
          <a:p>
            <a:pPr lvl="1"/>
            <a:r>
              <a:rPr lang="fr-FR"/>
              <a:t>Si K&lt;1 on décale vers le bas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1DEC41-3A9E-4951-A93B-169CF82A45E5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  <p:sp>
        <p:nvSpPr>
          <p:cNvPr id="140292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</p:spTree>
    <p:extLst>
      <p:ext uri="{BB962C8B-B14F-4D97-AF65-F5344CB8AC3E}">
        <p14:creationId xmlns:p14="http://schemas.microsoft.com/office/powerpoint/2010/main" val="37764216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Système du 1</a:t>
            </a:r>
            <a:r>
              <a:rPr lang="fr-FR" baseline="30000" dirty="0"/>
              <a:t>er</a:t>
            </a:r>
            <a:r>
              <a:rPr lang="fr-FR" dirty="0"/>
              <a:t> ordre: Black et </a:t>
            </a:r>
            <a:r>
              <a:rPr lang="fr-FR" dirty="0" err="1"/>
              <a:t>Nyquist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E05436-6652-41ED-BC66-B94B7E9B8031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  <p:sp>
        <p:nvSpPr>
          <p:cNvPr id="14131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pic>
        <p:nvPicPr>
          <p:cNvPr id="14131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60575" y="1519238"/>
            <a:ext cx="5586413" cy="4576762"/>
          </a:xfrm>
        </p:spPr>
      </p:pic>
    </p:spTree>
    <p:extLst>
      <p:ext uri="{BB962C8B-B14F-4D97-AF65-F5344CB8AC3E}">
        <p14:creationId xmlns:p14="http://schemas.microsoft.com/office/powerpoint/2010/main" val="6761999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700808"/>
                <a:ext cx="784887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Le système le plus rapide est celui dont la fonction de transfert est :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1+4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fr-FR" b="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700808"/>
                <a:ext cx="7848872" cy="4114800"/>
              </a:xfrm>
              <a:blipFill>
                <a:blip r:embed="rId2"/>
                <a:stretch>
                  <a:fillRect l="-776" t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077072"/>
            <a:ext cx="3810000" cy="1914525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600438" y="569357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Rapidité</a:t>
            </a:r>
          </a:p>
          <a:p>
            <a:endParaRPr lang="fr-FR" altLang="fr-FR" sz="40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23528" y="2132856"/>
            <a:ext cx="3960440" cy="50405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87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1700808"/>
            <a:ext cx="5256584" cy="41148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Soit un système dont la réponse indicielle est :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gain vaut 4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La constante de temps vaut 4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temps de réponse à 5% est 6s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L’entrée du système est un </a:t>
            </a:r>
            <a:r>
              <a:rPr lang="fr-FR" dirty="0" err="1"/>
              <a:t>dirac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755576" y="2780928"/>
            <a:ext cx="3960440" cy="432048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6" descr="1erordr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3573016"/>
            <a:ext cx="5413896" cy="3046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1668600" y="4149080"/>
          <a:ext cx="11414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9" name="Équation" r:id="rId4" imgW="837836" imgH="393529" progId="Equation.3">
                  <p:embed/>
                </p:oleObj>
              </mc:Choice>
              <mc:Fallback>
                <p:oleObj name="Équation" r:id="rId4" imgW="83783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600" y="4149080"/>
                        <a:ext cx="11414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Connecteur droit 7"/>
          <p:cNvCxnSpPr/>
          <p:nvPr/>
        </p:nvCxnSpPr>
        <p:spPr>
          <a:xfrm flipV="1">
            <a:off x="4644008" y="3933056"/>
            <a:ext cx="576064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 1"/>
          <p:cNvSpPr txBox="1">
            <a:spLocks/>
          </p:cNvSpPr>
          <p:nvPr/>
        </p:nvSpPr>
        <p:spPr bwMode="auto">
          <a:xfrm>
            <a:off x="600438" y="569357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Réponse indicielle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187041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600438" y="569357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Réponse indicielle</a:t>
            </a:r>
          </a:p>
          <a:p>
            <a:endParaRPr lang="fr-FR" altLang="fr-FR" sz="40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936" y="2708920"/>
            <a:ext cx="4970724" cy="3752056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323528" y="1628800"/>
            <a:ext cx="5832648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dirty="0"/>
              <a:t>Soit un système dont la réponse indicielle est pour un échelon de 2V :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gain vaut 2,5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est un second ordre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est un premier ordre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La constante de temps vaut 2,5s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15077" y="2564904"/>
            <a:ext cx="3960440" cy="50405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12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72025" y="3645024"/>
            <a:ext cx="8004010" cy="86409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600438" y="569357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Réponse fréquentielle</a:t>
            </a:r>
          </a:p>
          <a:p>
            <a:endParaRPr lang="fr-FR" altLang="fr-FR" sz="40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683568" y="2564904"/>
            <a:ext cx="8064896" cy="41148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On différencie un système du 1</a:t>
            </a:r>
            <a:r>
              <a:rPr lang="fr-FR" baseline="30000" dirty="0"/>
              <a:t>er</a:t>
            </a:r>
            <a:r>
              <a:rPr lang="fr-FR" dirty="0"/>
              <a:t> ordre et un intégrateur grâce à 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La valeur de leur phase sur les grandes fréquences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La valeur de leur gain sur les grandes fréquences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La valeur de leur phase sur les basses fréquences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La valeur de leur gain sur les basses fréquences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689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700808"/>
                <a:ext cx="784887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Le système le plus rapide est celui dont la fonction de transfert est :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1+4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fr-FR" b="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den>
                    </m:f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1+10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700808"/>
                <a:ext cx="7848872" cy="4114800"/>
              </a:xfrm>
              <a:blipFill rotWithShape="0">
                <a:blip r:embed="rId2"/>
                <a:stretch>
                  <a:fillRect l="-776" t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à coins arrondis 7"/>
          <p:cNvSpPr/>
          <p:nvPr/>
        </p:nvSpPr>
        <p:spPr>
          <a:xfrm>
            <a:off x="647564" y="3140968"/>
            <a:ext cx="3960440" cy="50405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077072"/>
            <a:ext cx="3810000" cy="1914525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 bwMode="auto">
          <a:xfrm>
            <a:off x="600438" y="569357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Rapidité</a:t>
            </a:r>
          </a:p>
          <a:p>
            <a:endParaRPr lang="fr-FR" altLang="fr-FR" sz="4000" dirty="0"/>
          </a:p>
        </p:txBody>
      </p:sp>
    </p:spTree>
    <p:extLst>
      <p:ext uri="{BB962C8B-B14F-4D97-AF65-F5344CB8AC3E}">
        <p14:creationId xmlns:p14="http://schemas.microsoft.com/office/powerpoint/2010/main" val="88325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Image 6" descr="Post-it-jau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920750"/>
            <a:ext cx="6088063" cy="611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Modèle Entrée/Sortie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 rot="21245455">
            <a:off x="1720850" y="1982788"/>
            <a:ext cx="4864100" cy="3341687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fr-FR" sz="1800" b="1" cap="small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Segoe Print" pitchFamily="2" charset="0"/>
              </a:rPr>
              <a:t>Modèle Entrée/Sortie : A RETENIR</a:t>
            </a:r>
          </a:p>
          <a:p>
            <a:pPr marL="0">
              <a:buFontTx/>
              <a:buNone/>
              <a:defRPr/>
            </a:pPr>
            <a:r>
              <a:rPr lang="fr-FR" sz="1800" dirty="0">
                <a:latin typeface="Segoe Print" pitchFamily="2" charset="0"/>
              </a:rPr>
              <a:t>C’est une </a:t>
            </a:r>
            <a:r>
              <a:rPr lang="fr-FR" sz="1800" u="sng" dirty="0">
                <a:latin typeface="Segoe Print" pitchFamily="2" charset="0"/>
              </a:rPr>
              <a:t>équation différentielle</a:t>
            </a:r>
            <a:r>
              <a:rPr lang="fr-FR" sz="1800" dirty="0">
                <a:latin typeface="Segoe Print" pitchFamily="2" charset="0"/>
              </a:rPr>
              <a:t> qui lie les entrées à la (ou les) sorties du système.</a:t>
            </a:r>
          </a:p>
          <a:p>
            <a:pPr>
              <a:buFontTx/>
              <a:buNone/>
              <a:defRPr/>
            </a:pPr>
            <a:endParaRPr lang="fr-FR" sz="18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  <a:p>
            <a:pPr marL="0">
              <a:buFontTx/>
              <a:buNone/>
              <a:defRPr/>
            </a:pPr>
            <a:r>
              <a:rPr lang="fr-F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Ordre du système : </a:t>
            </a:r>
            <a:r>
              <a:rPr lang="fr-FR" sz="1800" dirty="0">
                <a:latin typeface="Segoe Print" pitchFamily="2" charset="0"/>
              </a:rPr>
              <a:t>degré de l’équation caractéristique</a:t>
            </a:r>
          </a:p>
          <a:p>
            <a:pPr marL="0">
              <a:buFontTx/>
              <a:buNone/>
              <a:defRPr/>
            </a:pPr>
            <a:endParaRPr lang="fr-FR" sz="1800" dirty="0">
              <a:latin typeface="Segoe Print" pitchFamily="2" charset="0"/>
            </a:endParaRPr>
          </a:p>
          <a:p>
            <a:pPr marL="0">
              <a:buFontTx/>
              <a:buNone/>
              <a:defRPr/>
            </a:pPr>
            <a:r>
              <a:rPr lang="fr-FR" sz="18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Modes du système : </a:t>
            </a:r>
            <a:r>
              <a:rPr lang="fr-FR" sz="1800" dirty="0">
                <a:latin typeface="Segoe Print" pitchFamily="2" charset="0"/>
              </a:rPr>
              <a:t>racines de l’équation caractéristique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B76093-99E1-4F40-A38F-B586517CC690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sp>
        <p:nvSpPr>
          <p:cNvPr id="2560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</p:spTree>
    <p:extLst>
      <p:ext uri="{BB962C8B-B14F-4D97-AF65-F5344CB8AC3E}">
        <p14:creationId xmlns:p14="http://schemas.microsoft.com/office/powerpoint/2010/main" val="12607765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Réponse d’un système du 2</a:t>
            </a:r>
            <a:r>
              <a:rPr lang="fr-FR" baseline="30000" dirty="0"/>
              <a:t>nd</a:t>
            </a:r>
            <a:r>
              <a:rPr lang="fr-FR" dirty="0"/>
              <a:t> ordre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F40E8D-2E0C-4392-8741-2BC8C16AEA9A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  <p:sp>
        <p:nvSpPr>
          <p:cNvPr id="18437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sp>
        <p:nvSpPr>
          <p:cNvPr id="18438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4025"/>
          </a:xfrm>
        </p:spPr>
        <p:txBody>
          <a:bodyPr/>
          <a:lstStyle/>
          <a:p>
            <a:pPr>
              <a:buFontTx/>
              <a:buNone/>
            </a:pPr>
            <a:r>
              <a:rPr lang="fr-FR"/>
              <a:t>Fonction de tranfert d’un système du 2</a:t>
            </a:r>
            <a:r>
              <a:rPr lang="fr-FR" baseline="30000"/>
              <a:t>nd</a:t>
            </a:r>
            <a:r>
              <a:rPr lang="fr-FR"/>
              <a:t> ordre</a:t>
            </a:r>
          </a:p>
        </p:txBody>
      </p:sp>
      <p:graphicFrame>
        <p:nvGraphicFramePr>
          <p:cNvPr id="18434" name="Object 6"/>
          <p:cNvGraphicFramePr>
            <a:graphicFrameLocks noChangeAspect="1"/>
          </p:cNvGraphicFramePr>
          <p:nvPr/>
        </p:nvGraphicFramePr>
        <p:xfrm>
          <a:off x="1709738" y="2376488"/>
          <a:ext cx="49149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1" name="Équation" r:id="rId3" imgW="2882900" imgH="673100" progId="Equation.3">
                  <p:embed/>
                </p:oleObj>
              </mc:Choice>
              <mc:Fallback>
                <p:oleObj name="Équation" r:id="rId3" imgW="28829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376488"/>
                        <a:ext cx="4914900" cy="114776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784225" y="3705225"/>
            <a:ext cx="77724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K est le </a:t>
            </a:r>
            <a:r>
              <a:rPr lang="fr-FR" b="1" kern="0" dirty="0">
                <a:solidFill>
                  <a:schemeClr val="accent6"/>
                </a:solidFill>
                <a:latin typeface="+mn-lt"/>
              </a:rPr>
              <a:t>gain statique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  <a:sym typeface="Symbol"/>
              </a:rPr>
              <a:t></a:t>
            </a:r>
            <a:r>
              <a:rPr lang="fr-FR" kern="0" baseline="-25000" dirty="0">
                <a:latin typeface="+mn-lt"/>
                <a:sym typeface="Symbol"/>
              </a:rPr>
              <a:t>n</a:t>
            </a:r>
            <a:r>
              <a:rPr lang="fr-FR" kern="0" dirty="0">
                <a:latin typeface="+mn-lt"/>
                <a:sym typeface="Symbol"/>
              </a:rPr>
              <a:t> est la </a:t>
            </a:r>
            <a:r>
              <a:rPr lang="fr-FR" b="1" kern="0" dirty="0">
                <a:solidFill>
                  <a:schemeClr val="accent6"/>
                </a:solidFill>
                <a:latin typeface="+mn-lt"/>
                <a:sym typeface="Symbol"/>
              </a:rPr>
              <a:t>pulsation propre non amortie (rad/s)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  <a:sym typeface="Symbol"/>
              </a:rPr>
              <a:t> est le </a:t>
            </a:r>
            <a:r>
              <a:rPr lang="fr-FR" b="1" kern="0" dirty="0">
                <a:solidFill>
                  <a:schemeClr val="accent6"/>
                </a:solidFill>
                <a:latin typeface="+mn-lt"/>
                <a:sym typeface="Symbol"/>
              </a:rPr>
              <a:t>coefficient d’amortissement</a:t>
            </a:r>
            <a:endParaRPr lang="fr-FR" b="1" kern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703263" y="5199063"/>
            <a:ext cx="7772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K, </a:t>
            </a:r>
            <a:r>
              <a:rPr lang="fr-FR" kern="0" dirty="0">
                <a:latin typeface="+mn-lt"/>
                <a:sym typeface="Symbol"/>
              </a:rPr>
              <a:t></a:t>
            </a:r>
            <a:r>
              <a:rPr lang="fr-FR" kern="0" baseline="-25000" dirty="0">
                <a:latin typeface="+mn-lt"/>
                <a:sym typeface="Symbol"/>
              </a:rPr>
              <a:t>n</a:t>
            </a:r>
            <a:r>
              <a:rPr lang="fr-FR" kern="0" dirty="0">
                <a:latin typeface="+mn-lt"/>
                <a:sym typeface="Symbol"/>
              </a:rPr>
              <a:t> et  sont les paramètres caractéristiques du système.</a:t>
            </a:r>
            <a:endParaRPr lang="fr-FR" b="1" kern="0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5857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à coins arrondis 20"/>
          <p:cNvSpPr/>
          <p:nvPr/>
        </p:nvSpPr>
        <p:spPr bwMode="auto">
          <a:xfrm>
            <a:off x="798513" y="3481388"/>
            <a:ext cx="612775" cy="53340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2424113" y="2555875"/>
            <a:ext cx="612775" cy="533400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1598613" y="2533650"/>
            <a:ext cx="612775" cy="5334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 bwMode="auto">
          <a:xfrm>
            <a:off x="795338" y="2487613"/>
            <a:ext cx="533400" cy="5334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Réponse indicielle du 2</a:t>
            </a:r>
            <a:r>
              <a:rPr lang="fr-FR" baseline="30000" dirty="0"/>
              <a:t>nd</a:t>
            </a:r>
            <a:r>
              <a:rPr lang="fr-FR" dirty="0"/>
              <a:t> ordre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C9829E-A329-444D-99BF-2C2D6E882ED4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  <p:sp>
        <p:nvSpPr>
          <p:cNvPr id="19470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19458" name="Object 6"/>
          <p:cNvGraphicFramePr>
            <a:graphicFrameLocks noChangeAspect="1"/>
          </p:cNvGraphicFramePr>
          <p:nvPr/>
        </p:nvGraphicFramePr>
        <p:xfrm>
          <a:off x="296863" y="1538288"/>
          <a:ext cx="251142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5" name="Équation" r:id="rId3" imgW="1473200" imgH="482600" progId="Equation.3">
                  <p:embed/>
                </p:oleObj>
              </mc:Choice>
              <mc:Fallback>
                <p:oleObj name="Équation" r:id="rId3" imgW="14732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1538288"/>
                        <a:ext cx="251142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/>
          <p:cNvSpPr txBox="1"/>
          <p:nvPr/>
        </p:nvSpPr>
        <p:spPr bwMode="auto">
          <a:xfrm>
            <a:off x="2924175" y="1785938"/>
            <a:ext cx="5095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sym typeface="Wingdings"/>
              </a:rPr>
              <a:t></a:t>
            </a:r>
            <a:endParaRPr lang="fr-FR" kern="0" dirty="0">
              <a:latin typeface="+mn-lt"/>
            </a:endParaRPr>
          </a:p>
        </p:txBody>
      </p:sp>
      <p:sp>
        <p:nvSpPr>
          <p:cNvPr id="11" name="ZoneTexte 10"/>
          <p:cNvSpPr txBox="1"/>
          <p:nvPr/>
        </p:nvSpPr>
        <p:spPr bwMode="auto">
          <a:xfrm>
            <a:off x="6326188" y="1595438"/>
            <a:ext cx="24558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avec les 2 CI supposées nulles</a:t>
            </a:r>
          </a:p>
        </p:txBody>
      </p:sp>
      <p:graphicFrame>
        <p:nvGraphicFramePr>
          <p:cNvPr id="19460" name="Object 9"/>
          <p:cNvGraphicFramePr>
            <a:graphicFrameLocks noChangeAspect="1"/>
          </p:cNvGraphicFramePr>
          <p:nvPr/>
        </p:nvGraphicFramePr>
        <p:xfrm>
          <a:off x="817563" y="2582863"/>
          <a:ext cx="22558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6" name="Équation" r:id="rId5" imgW="1167893" imgH="215806" progId="Equation.3">
                  <p:embed/>
                </p:oleObj>
              </mc:Choice>
              <mc:Fallback>
                <p:oleObj name="Équation" r:id="rId5" imgW="116789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2582863"/>
                        <a:ext cx="2255837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Espace réservé du contenu 2"/>
          <p:cNvSpPr txBox="1">
            <a:spLocks/>
          </p:cNvSpPr>
          <p:nvPr/>
        </p:nvSpPr>
        <p:spPr bwMode="auto">
          <a:xfrm>
            <a:off x="350838" y="3079750"/>
            <a:ext cx="812165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Solution particulière y</a:t>
            </a:r>
            <a:r>
              <a:rPr lang="fr-FR" kern="0" baseline="-25000" dirty="0">
                <a:latin typeface="+mn-lt"/>
              </a:rPr>
              <a:t>2</a:t>
            </a:r>
            <a:r>
              <a:rPr lang="fr-FR" kern="0" dirty="0">
                <a:latin typeface="+mn-lt"/>
              </a:rPr>
              <a:t>(t) pour u(t) échelon d’amplitude E</a:t>
            </a:r>
            <a:r>
              <a:rPr lang="fr-FR" kern="0" baseline="-25000" dirty="0">
                <a:latin typeface="+mn-lt"/>
              </a:rPr>
              <a:t>0</a:t>
            </a:r>
            <a:r>
              <a:rPr lang="fr-FR" kern="0" dirty="0">
                <a:latin typeface="+mn-lt"/>
              </a:rPr>
              <a:t> </a:t>
            </a:r>
            <a:endParaRPr lang="fr-FR" b="1" kern="0" dirty="0">
              <a:solidFill>
                <a:schemeClr val="accent6"/>
              </a:solidFill>
              <a:latin typeface="+mn-lt"/>
            </a:endParaRPr>
          </a:p>
        </p:txBody>
      </p:sp>
      <p:graphicFrame>
        <p:nvGraphicFramePr>
          <p:cNvPr id="19461" name="Object 10"/>
          <p:cNvGraphicFramePr>
            <a:graphicFrameLocks noChangeAspect="1"/>
          </p:cNvGraphicFramePr>
          <p:nvPr/>
        </p:nvGraphicFramePr>
        <p:xfrm>
          <a:off x="760413" y="3524250"/>
          <a:ext cx="14462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7" name="Équation" r:id="rId7" imgW="749300" imgH="228600" progId="Equation.3">
                  <p:embed/>
                </p:oleObj>
              </mc:Choice>
              <mc:Fallback>
                <p:oleObj name="Équation" r:id="rId7" imgW="74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524250"/>
                        <a:ext cx="144621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space réservé du contenu 2"/>
          <p:cNvSpPr txBox="1">
            <a:spLocks/>
          </p:cNvSpPr>
          <p:nvPr/>
        </p:nvSpPr>
        <p:spPr bwMode="auto">
          <a:xfrm>
            <a:off x="344488" y="4137025"/>
            <a:ext cx="812165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y</a:t>
            </a:r>
            <a:r>
              <a:rPr lang="fr-FR" kern="0" baseline="-25000" dirty="0">
                <a:latin typeface="+mn-lt"/>
              </a:rPr>
              <a:t>1</a:t>
            </a:r>
            <a:r>
              <a:rPr lang="fr-FR" kern="0" dirty="0">
                <a:latin typeface="+mn-lt"/>
              </a:rPr>
              <a:t>(t) dépend des solution de l’équation caractéristique </a:t>
            </a:r>
            <a:endParaRPr lang="fr-FR" b="1" kern="0" dirty="0">
              <a:solidFill>
                <a:schemeClr val="accent6"/>
              </a:solidFill>
              <a:latin typeface="+mn-lt"/>
            </a:endParaRPr>
          </a:p>
        </p:txBody>
      </p:sp>
      <p:graphicFrame>
        <p:nvGraphicFramePr>
          <p:cNvPr id="19462" name="Object 11"/>
          <p:cNvGraphicFramePr>
            <a:graphicFrameLocks noChangeAspect="1"/>
          </p:cNvGraphicFramePr>
          <p:nvPr/>
        </p:nvGraphicFramePr>
        <p:xfrm>
          <a:off x="831850" y="4594225"/>
          <a:ext cx="24844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8" name="Équation" r:id="rId9" imgW="1231366" imgH="241195" progId="Equation.3">
                  <p:embed/>
                </p:oleObj>
              </mc:Choice>
              <mc:Fallback>
                <p:oleObj name="Équation" r:id="rId9" imgW="123136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4594225"/>
                        <a:ext cx="248443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12"/>
          <p:cNvGraphicFramePr>
            <a:graphicFrameLocks noChangeAspect="1"/>
          </p:cNvGraphicFramePr>
          <p:nvPr/>
        </p:nvGraphicFramePr>
        <p:xfrm>
          <a:off x="817563" y="5292725"/>
          <a:ext cx="38671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29" name="Équation" r:id="rId11" imgW="1917700" imgH="241300" progId="Equation.3">
                  <p:embed/>
                </p:oleObj>
              </mc:Choice>
              <mc:Fallback>
                <p:oleObj name="Équation" r:id="rId11" imgW="1917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5292725"/>
                        <a:ext cx="38671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ZoneTexte 18"/>
          <p:cNvSpPr txBox="1"/>
          <p:nvPr/>
        </p:nvSpPr>
        <p:spPr bwMode="auto">
          <a:xfrm>
            <a:off x="339725" y="5837238"/>
            <a:ext cx="6497638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sym typeface="Wingdings" pitchFamily="2" charset="2"/>
              </a:rPr>
              <a:t> La nature de y1(t) dépend de la valeur de </a:t>
            </a:r>
            <a:r>
              <a:rPr lang="fr-FR" kern="0" dirty="0">
                <a:latin typeface="+mn-lt"/>
                <a:sym typeface="Symbol"/>
              </a:rPr>
              <a:t></a:t>
            </a:r>
            <a:endParaRPr lang="fr-FR" kern="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3284622" y="1825247"/>
                <a:ext cx="2700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22" y="1825247"/>
                <a:ext cx="270016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806" t="-4348" r="-677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43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4" grpId="0"/>
      <p:bldP spid="16" grpId="0"/>
      <p:bldP spid="1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522788" y="3295650"/>
            <a:ext cx="2593975" cy="612775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Second ordre </a:t>
            </a:r>
            <a:r>
              <a:rPr lang="fr-FR" dirty="0">
                <a:sym typeface="Symbol"/>
              </a:rPr>
              <a:t> &gt; 1</a:t>
            </a:r>
            <a:endParaRPr lang="fr-FR" dirty="0"/>
          </a:p>
        </p:txBody>
      </p:sp>
      <p:sp>
        <p:nvSpPr>
          <p:cNvPr id="20489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592138"/>
          </a:xfrm>
        </p:spPr>
        <p:txBody>
          <a:bodyPr/>
          <a:lstStyle/>
          <a:p>
            <a:r>
              <a:rPr lang="fr-FR"/>
              <a:t>Pour </a:t>
            </a:r>
            <a:r>
              <a:rPr lang="fr-FR">
                <a:sym typeface="Symbol" pitchFamily="18" charset="2"/>
              </a:rPr>
              <a:t> &gt; 1,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067D27-BF12-42F0-8518-FE0EBA24A0EE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  <p:sp>
        <p:nvSpPr>
          <p:cNvPr id="20491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3425825" y="1965325"/>
          <a:ext cx="24574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7" name="Équation" r:id="rId3" imgW="1218671" imgH="241195" progId="Equation.3">
                  <p:embed/>
                </p:oleObj>
              </mc:Choice>
              <mc:Fallback>
                <p:oleObj name="Équation" r:id="rId3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965325"/>
                        <a:ext cx="24574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/>
          <p:cNvSpPr txBox="1"/>
          <p:nvPr/>
        </p:nvSpPr>
        <p:spPr bwMode="auto">
          <a:xfrm>
            <a:off x="690563" y="2711450"/>
            <a:ext cx="59658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2 solutions réelles négatives et distinctes : 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303653"/>
              </p:ext>
            </p:extLst>
          </p:nvPr>
        </p:nvGraphicFramePr>
        <p:xfrm>
          <a:off x="725488" y="3144838"/>
          <a:ext cx="60737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8" name="Équation" r:id="rId5" imgW="3009900" imgH="482600" progId="Equation.3">
                  <p:embed/>
                </p:oleObj>
              </mc:Choice>
              <mc:Fallback>
                <p:oleObj name="Équation" r:id="rId5" imgW="3009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3144838"/>
                        <a:ext cx="60737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ZoneTexte 11"/>
          <p:cNvSpPr txBox="1"/>
          <p:nvPr/>
        </p:nvSpPr>
        <p:spPr bwMode="auto">
          <a:xfrm>
            <a:off x="715963" y="4192588"/>
            <a:ext cx="596423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La solution générale s’écrit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4433888" y="4167188"/>
          <a:ext cx="312578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9" name="Équation" r:id="rId7" imgW="1548728" imgH="241195" progId="Equation.3">
                  <p:embed/>
                </p:oleObj>
              </mc:Choice>
              <mc:Fallback>
                <p:oleObj name="Équation" r:id="rId7" imgW="154872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4167188"/>
                        <a:ext cx="3125787" cy="41433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ChangeAspect="1"/>
          </p:cNvGraphicFramePr>
          <p:nvPr/>
        </p:nvGraphicFramePr>
        <p:xfrm>
          <a:off x="725488" y="4684713"/>
          <a:ext cx="14605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0" name="Équation" r:id="rId9" imgW="723586" imgH="431613" progId="Equation.3">
                  <p:embed/>
                </p:oleObj>
              </mc:Choice>
              <mc:Fallback>
                <p:oleObj name="Équation" r:id="rId9" imgW="72358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4684713"/>
                        <a:ext cx="14605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7"/>
          <p:cNvGraphicFramePr>
            <a:graphicFrameLocks noChangeAspect="1"/>
          </p:cNvGraphicFramePr>
          <p:nvPr/>
        </p:nvGraphicFramePr>
        <p:xfrm>
          <a:off x="2276475" y="4745038"/>
          <a:ext cx="16906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1" name="Équation" r:id="rId11" imgW="837836" imgH="431613" progId="Equation.3">
                  <p:embed/>
                </p:oleObj>
              </mc:Choice>
              <mc:Fallback>
                <p:oleObj name="Équation" r:id="rId11" imgW="83783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4745038"/>
                        <a:ext cx="16906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Espace réservé du contenu 2"/>
          <p:cNvSpPr txBox="1">
            <a:spLocks/>
          </p:cNvSpPr>
          <p:nvPr/>
        </p:nvSpPr>
        <p:spPr bwMode="auto">
          <a:xfrm>
            <a:off x="522288" y="5540375"/>
            <a:ext cx="8366125" cy="849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b="1" kern="0" dirty="0">
                <a:solidFill>
                  <a:schemeClr val="accent6"/>
                </a:solidFill>
              </a:rPr>
              <a:t>Ressemble à un 1</a:t>
            </a:r>
            <a:r>
              <a:rPr lang="fr-FR" b="1" kern="0" baseline="30000" dirty="0">
                <a:solidFill>
                  <a:schemeClr val="accent6"/>
                </a:solidFill>
              </a:rPr>
              <a:t>er</a:t>
            </a:r>
            <a:r>
              <a:rPr lang="fr-FR" b="1" kern="0" dirty="0">
                <a:solidFill>
                  <a:schemeClr val="accent6"/>
                </a:solidFill>
              </a:rPr>
              <a:t> ordre mais </a:t>
            </a:r>
            <a:r>
              <a:rPr lang="fr-FR" b="1" u="sng" kern="0" dirty="0">
                <a:solidFill>
                  <a:schemeClr val="accent6"/>
                </a:solidFill>
              </a:rPr>
              <a:t>tangente horizontale</a:t>
            </a:r>
            <a:r>
              <a:rPr lang="fr-FR" b="1" kern="0" dirty="0">
                <a:solidFill>
                  <a:schemeClr val="accent6"/>
                </a:solidFill>
              </a:rPr>
              <a:t> à l’origine</a:t>
            </a:r>
            <a:r>
              <a:rPr lang="fr-FR" b="1" kern="0" dirty="0">
                <a:solidFill>
                  <a:schemeClr val="accent6"/>
                </a:solidFill>
                <a:sym typeface="Symbol"/>
              </a:rPr>
              <a:t>.</a:t>
            </a:r>
            <a:endParaRPr lang="fr-FR" b="1" kern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65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12" grpId="0"/>
      <p:bldP spid="1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908C92-80EA-4A56-961A-732B1A5393A5}" type="slidenum">
              <a:rPr lang="fr-FR" smtClean="0"/>
              <a:pPr>
                <a:defRPr/>
              </a:pPr>
              <a:t>73</a:t>
            </a:fld>
            <a:endParaRPr lang="fr-FR"/>
          </a:p>
        </p:txBody>
      </p:sp>
      <p:sp>
        <p:nvSpPr>
          <p:cNvPr id="10240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Second ordre </a:t>
            </a:r>
            <a:r>
              <a:rPr lang="fr-FR" dirty="0">
                <a:sym typeface="Symbol"/>
              </a:rPr>
              <a:t> &gt; 1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381000" y="1368425"/>
            <a:ext cx="77724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Le système est dit </a:t>
            </a:r>
            <a:r>
              <a:rPr lang="fr-FR" b="1" kern="0" dirty="0">
                <a:solidFill>
                  <a:schemeClr val="accent6"/>
                </a:solidFill>
                <a:latin typeface="+mn-lt"/>
              </a:rPr>
              <a:t>apériodique </a:t>
            </a:r>
            <a:r>
              <a:rPr lang="fr-FR" kern="0" dirty="0">
                <a:latin typeface="+mn-lt"/>
              </a:rPr>
              <a:t>(over </a:t>
            </a:r>
            <a:r>
              <a:rPr lang="fr-FR" kern="0" dirty="0" err="1">
                <a:latin typeface="+mn-lt"/>
              </a:rPr>
              <a:t>damped</a:t>
            </a:r>
            <a:r>
              <a:rPr lang="fr-FR" kern="0" dirty="0">
                <a:latin typeface="+mn-lt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La réponse tend vers </a:t>
            </a:r>
            <a:r>
              <a:rPr lang="fr-FR" b="1" kern="0" dirty="0">
                <a:solidFill>
                  <a:schemeClr val="accent6"/>
                </a:solidFill>
                <a:latin typeface="+mn-lt"/>
              </a:rPr>
              <a:t>Ku</a:t>
            </a:r>
            <a:r>
              <a:rPr lang="fr-FR" b="1" kern="0" baseline="-25000" dirty="0">
                <a:solidFill>
                  <a:schemeClr val="accent6"/>
                </a:solidFill>
                <a:latin typeface="+mn-lt"/>
              </a:rPr>
              <a:t>0</a:t>
            </a:r>
            <a:r>
              <a:rPr lang="fr-FR" b="1" kern="0" dirty="0">
                <a:solidFill>
                  <a:schemeClr val="accent6"/>
                </a:solidFill>
                <a:latin typeface="+mn-lt"/>
              </a:rPr>
              <a:t> quand t</a:t>
            </a:r>
            <a:r>
              <a:rPr lang="fr-FR" b="1" kern="0" dirty="0">
                <a:solidFill>
                  <a:schemeClr val="accent6"/>
                </a:solidFill>
                <a:latin typeface="+mn-lt"/>
                <a:sym typeface="Wingdings" pitchFamily="2" charset="2"/>
              </a:rPr>
              <a:t> </a:t>
            </a:r>
            <a:r>
              <a:rPr lang="fr-FR" b="1" kern="0" dirty="0">
                <a:solidFill>
                  <a:schemeClr val="accent6"/>
                </a:solidFill>
                <a:latin typeface="+mn-lt"/>
                <a:sym typeface="Symbol"/>
              </a:rPr>
              <a:t></a:t>
            </a:r>
            <a:endParaRPr lang="fr-FR" b="1" kern="0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0240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2113" y="2200275"/>
            <a:ext cx="55340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 bwMode="auto">
          <a:xfrm>
            <a:off x="361950" y="3051175"/>
            <a:ext cx="27527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i="1" kern="0" dirty="0">
                <a:solidFill>
                  <a:schemeClr val="bg2"/>
                </a:solidFill>
                <a:latin typeface="+mn-lt"/>
              </a:rPr>
              <a:t>Exemple pour K=2 et échelon unitaire</a:t>
            </a:r>
          </a:p>
        </p:txBody>
      </p:sp>
      <p:cxnSp>
        <p:nvCxnSpPr>
          <p:cNvPr id="102410" name="Connecteur droit avec flèche 11"/>
          <p:cNvCxnSpPr>
            <a:cxnSpLocks noChangeShapeType="1"/>
          </p:cNvCxnSpPr>
          <p:nvPr/>
        </p:nvCxnSpPr>
        <p:spPr bwMode="auto">
          <a:xfrm flipV="1">
            <a:off x="3956050" y="5880100"/>
            <a:ext cx="477838" cy="111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graphicFrame>
        <p:nvGraphicFramePr>
          <p:cNvPr id="102403" name="Object 2"/>
          <p:cNvGraphicFramePr>
            <a:graphicFrameLocks noChangeAspect="1"/>
          </p:cNvGraphicFramePr>
          <p:nvPr/>
        </p:nvGraphicFramePr>
        <p:xfrm>
          <a:off x="431800" y="3763963"/>
          <a:ext cx="24574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3" name="Équation" r:id="rId4" imgW="1218671" imgH="393529" progId="Equation.3">
                  <p:embed/>
                </p:oleObj>
              </mc:Choice>
              <mc:Fallback>
                <p:oleObj name="Équation" r:id="rId4" imgW="121867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763963"/>
                        <a:ext cx="24574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4264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Rapidité, temps de réponse</a:t>
            </a:r>
          </a:p>
        </p:txBody>
      </p:sp>
      <p:sp>
        <p:nvSpPr>
          <p:cNvPr id="101383" name="Espace réservé du contenu 2"/>
          <p:cNvSpPr>
            <a:spLocks noGrp="1"/>
          </p:cNvSpPr>
          <p:nvPr>
            <p:ph idx="1"/>
          </p:nvPr>
        </p:nvSpPr>
        <p:spPr>
          <a:xfrm>
            <a:off x="495300" y="1479550"/>
            <a:ext cx="7772400" cy="831850"/>
          </a:xfrm>
        </p:spPr>
        <p:txBody>
          <a:bodyPr/>
          <a:lstStyle/>
          <a:p>
            <a:r>
              <a:rPr lang="fr-FR"/>
              <a:t>Pour l’estimation du temps de réponse, il faut trouver t</a:t>
            </a:r>
            <a:r>
              <a:rPr lang="fr-FR" baseline="-25000"/>
              <a:t>r</a:t>
            </a:r>
            <a:r>
              <a:rPr lang="fr-FR"/>
              <a:t> tel que : </a:t>
            </a:r>
          </a:p>
          <a:p>
            <a:pPr>
              <a:buFontTx/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119B6-2DAA-452B-80AE-789ED80EAAE1}" type="slidenum">
              <a:rPr lang="fr-FR" smtClean="0"/>
              <a:pPr>
                <a:defRPr/>
              </a:pPr>
              <a:t>74</a:t>
            </a:fld>
            <a:endParaRPr lang="fr-FR"/>
          </a:p>
        </p:txBody>
      </p:sp>
      <p:sp>
        <p:nvSpPr>
          <p:cNvPr id="10138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101378" name="Object 2"/>
          <p:cNvGraphicFramePr>
            <a:graphicFrameLocks noChangeAspect="1"/>
          </p:cNvGraphicFramePr>
          <p:nvPr/>
        </p:nvGraphicFramePr>
        <p:xfrm>
          <a:off x="2098675" y="1846263"/>
          <a:ext cx="19970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8" name="Équation" r:id="rId3" imgW="990600" imgH="228600" progId="Equation.3">
                  <p:embed/>
                </p:oleObj>
              </mc:Choice>
              <mc:Fallback>
                <p:oleObj name="Équation" r:id="rId3" imgW="990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1846263"/>
                        <a:ext cx="19970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476250" y="2184400"/>
            <a:ext cx="7772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kern="0" dirty="0">
                <a:latin typeface="+mn-lt"/>
              </a:rPr>
              <a:t>On peut approximer le temps de réponse à celui du </a:t>
            </a:r>
            <a:r>
              <a:rPr lang="fr-FR" b="1" kern="0" dirty="0">
                <a:latin typeface="+mn-lt"/>
              </a:rPr>
              <a:t>système du 1</a:t>
            </a:r>
            <a:r>
              <a:rPr lang="fr-FR" b="1" kern="0" baseline="30000" dirty="0">
                <a:latin typeface="+mn-lt"/>
              </a:rPr>
              <a:t>er</a:t>
            </a:r>
            <a:r>
              <a:rPr lang="fr-FR" b="1" kern="0" dirty="0">
                <a:latin typeface="+mn-lt"/>
              </a:rPr>
              <a:t> ordre le plus lent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kern="0" dirty="0">
                <a:latin typeface="+mn-lt"/>
              </a:rPr>
              <a:t>Dans l’exemple, on a </a:t>
            </a:r>
            <a:r>
              <a:rPr lang="fr-FR" kern="0" dirty="0">
                <a:latin typeface="+mn-lt"/>
                <a:sym typeface="Symbol"/>
              </a:rPr>
              <a:t></a:t>
            </a:r>
            <a:r>
              <a:rPr lang="fr-FR" kern="0" baseline="-25000" dirty="0">
                <a:latin typeface="+mn-lt"/>
                <a:sym typeface="Symbol"/>
              </a:rPr>
              <a:t>1</a:t>
            </a:r>
            <a:r>
              <a:rPr lang="fr-FR" kern="0" dirty="0">
                <a:latin typeface="+mn-lt"/>
                <a:sym typeface="Symbol"/>
              </a:rPr>
              <a:t>=-1.86 et </a:t>
            </a:r>
            <a:r>
              <a:rPr lang="fr-FR" kern="0" baseline="-25000" dirty="0">
                <a:latin typeface="+mn-lt"/>
                <a:sym typeface="Symbol"/>
              </a:rPr>
              <a:t>2</a:t>
            </a:r>
            <a:r>
              <a:rPr lang="fr-FR" kern="0" dirty="0">
                <a:latin typeface="+mn-lt"/>
                <a:sym typeface="Symbol"/>
              </a:rPr>
              <a:t>=-0.53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kern="0" dirty="0">
                <a:latin typeface="+mn-lt"/>
                <a:sym typeface="Symbol"/>
              </a:rPr>
              <a:t>Le système peut s’écrire</a:t>
            </a:r>
            <a:endParaRPr lang="fr-FR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/>
        </p:nvGraphicFramePr>
        <p:xfrm>
          <a:off x="1281113" y="3683000"/>
          <a:ext cx="540226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9" name="Équation" r:id="rId5" imgW="2679700" imgH="431800" progId="Equation.3">
                  <p:embed/>
                </p:oleObj>
              </mc:Choice>
              <mc:Fallback>
                <p:oleObj name="Équation" r:id="rId5" imgW="2679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3683000"/>
                        <a:ext cx="5402262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3113088" y="4519613"/>
          <a:ext cx="381476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0" name="Équation" r:id="rId7" imgW="1892300" imgH="431800" progId="Equation.3">
                  <p:embed/>
                </p:oleObj>
              </mc:Choice>
              <mc:Fallback>
                <p:oleObj name="Équation" r:id="rId7" imgW="189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4519613"/>
                        <a:ext cx="3814762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llipse 9"/>
          <p:cNvSpPr/>
          <p:nvPr/>
        </p:nvSpPr>
        <p:spPr bwMode="auto">
          <a:xfrm>
            <a:off x="5507038" y="4400550"/>
            <a:ext cx="1436687" cy="1106488"/>
          </a:xfrm>
          <a:prstGeom prst="ellipse">
            <a:avLst/>
          </a:prstGeom>
          <a:noFill/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 bwMode="auto">
          <a:xfrm>
            <a:off x="6983413" y="4611688"/>
            <a:ext cx="16779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+mn-lt"/>
              </a:rPr>
              <a:t>Système le plus lent 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 bwMode="auto">
          <a:xfrm>
            <a:off x="458788" y="5534025"/>
            <a:ext cx="7772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kern="0" dirty="0">
                <a:latin typeface="+mn-lt"/>
              </a:rPr>
              <a:t>Le temps de réponse est approximé à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(au lieu de 7.92s en réel)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5738813" y="5548313"/>
          <a:ext cx="34051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1" name="Équation" r:id="rId9" imgW="1689100" imgH="228600" progId="Equation.3">
                  <p:embed/>
                </p:oleObj>
              </mc:Choice>
              <mc:Fallback>
                <p:oleObj name="Équation" r:id="rId9" imgW="168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5548313"/>
                        <a:ext cx="34051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1368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Illustration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6C8E6-13F0-4A60-A506-DB734B21031D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  <p:sp>
        <p:nvSpPr>
          <p:cNvPr id="150531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pic>
        <p:nvPicPr>
          <p:cNvPr id="1505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1385888"/>
            <a:ext cx="747712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0533" name="Connecteur droit avec flèche 11"/>
          <p:cNvCxnSpPr>
            <a:cxnSpLocks noChangeShapeType="1"/>
          </p:cNvCxnSpPr>
          <p:nvPr/>
        </p:nvCxnSpPr>
        <p:spPr bwMode="auto">
          <a:xfrm flipV="1">
            <a:off x="1524000" y="6111875"/>
            <a:ext cx="477838" cy="111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" name="Rectangle 2"/>
          <p:cNvSpPr/>
          <p:nvPr/>
        </p:nvSpPr>
        <p:spPr>
          <a:xfrm>
            <a:off x="395536" y="976193"/>
            <a:ext cx="2639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https://octave-online.net/</a:t>
            </a:r>
          </a:p>
        </p:txBody>
      </p:sp>
    </p:spTree>
    <p:extLst>
      <p:ext uri="{BB962C8B-B14F-4D97-AF65-F5344CB8AC3E}">
        <p14:creationId xmlns:p14="http://schemas.microsoft.com/office/powerpoint/2010/main" val="8994346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Second ordre </a:t>
            </a:r>
            <a:r>
              <a:rPr lang="fr-FR" dirty="0">
                <a:sym typeface="Symbol"/>
              </a:rPr>
              <a:t> = 1</a:t>
            </a:r>
            <a:endParaRPr lang="fr-FR" dirty="0"/>
          </a:p>
        </p:txBody>
      </p:sp>
      <p:sp>
        <p:nvSpPr>
          <p:cNvPr id="100358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592138"/>
          </a:xfrm>
        </p:spPr>
        <p:txBody>
          <a:bodyPr/>
          <a:lstStyle/>
          <a:p>
            <a:r>
              <a:rPr lang="fr-FR"/>
              <a:t>Pour </a:t>
            </a:r>
            <a:r>
              <a:rPr lang="fr-FR">
                <a:sym typeface="Symbol" pitchFamily="18" charset="2"/>
              </a:rPr>
              <a:t> = 1,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E75F1C-7D63-4E24-9578-2EE2FAEEF3D1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  <p:sp>
        <p:nvSpPr>
          <p:cNvPr id="100360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3425825" y="1965325"/>
          <a:ext cx="245745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5" name="Équation" r:id="rId3" imgW="1218671" imgH="241195" progId="Equation.3">
                  <p:embed/>
                </p:oleObj>
              </mc:Choice>
              <mc:Fallback>
                <p:oleObj name="Équation" r:id="rId3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965325"/>
                        <a:ext cx="245745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/>
          <p:cNvSpPr txBox="1"/>
          <p:nvPr/>
        </p:nvSpPr>
        <p:spPr bwMode="auto">
          <a:xfrm>
            <a:off x="690563" y="2711450"/>
            <a:ext cx="59658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Pôle double : 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2543175" y="2711450"/>
          <a:ext cx="12573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6" name="Équation" r:id="rId5" imgW="622030" imgH="241195" progId="Equation.3">
                  <p:embed/>
                </p:oleObj>
              </mc:Choice>
              <mc:Fallback>
                <p:oleObj name="Équation" r:id="rId5" imgW="62203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2711450"/>
                        <a:ext cx="12573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ZoneTexte 11"/>
          <p:cNvSpPr txBox="1"/>
          <p:nvPr/>
        </p:nvSpPr>
        <p:spPr bwMode="auto">
          <a:xfrm>
            <a:off x="715963" y="3208338"/>
            <a:ext cx="596423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La solution générale s’écrit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graphicFrame>
        <p:nvGraphicFramePr>
          <p:cNvPr id="100356" name="Object 5"/>
          <p:cNvGraphicFramePr>
            <a:graphicFrameLocks noChangeAspect="1"/>
          </p:cNvGraphicFramePr>
          <p:nvPr/>
        </p:nvGraphicFramePr>
        <p:xfrm>
          <a:off x="4386263" y="3222625"/>
          <a:ext cx="32019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7" name="Équation" r:id="rId7" imgW="1587500" imgH="241300" progId="Equation.3">
                  <p:embed/>
                </p:oleObj>
              </mc:Choice>
              <mc:Fallback>
                <p:oleObj name="Équation" r:id="rId7" imgW="1587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3" y="3222625"/>
                        <a:ext cx="3201987" cy="41433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Espace réservé du contenu 2"/>
          <p:cNvSpPr txBox="1">
            <a:spLocks/>
          </p:cNvSpPr>
          <p:nvPr/>
        </p:nvSpPr>
        <p:spPr bwMode="auto">
          <a:xfrm>
            <a:off x="531813" y="4746625"/>
            <a:ext cx="8366125" cy="849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b="1" kern="0" dirty="0">
                <a:solidFill>
                  <a:schemeClr val="accent6"/>
                </a:solidFill>
              </a:rPr>
              <a:t>Ressemble à un 1</a:t>
            </a:r>
            <a:r>
              <a:rPr lang="fr-FR" b="1" kern="0" baseline="30000" dirty="0">
                <a:solidFill>
                  <a:schemeClr val="accent6"/>
                </a:solidFill>
              </a:rPr>
              <a:t>er</a:t>
            </a:r>
            <a:r>
              <a:rPr lang="fr-FR" b="1" kern="0" dirty="0">
                <a:solidFill>
                  <a:schemeClr val="accent6"/>
                </a:solidFill>
              </a:rPr>
              <a:t> ordre mais </a:t>
            </a:r>
            <a:r>
              <a:rPr lang="fr-FR" b="1" u="sng" kern="0" dirty="0">
                <a:solidFill>
                  <a:schemeClr val="accent6"/>
                </a:solidFill>
              </a:rPr>
              <a:t>tangente horizontale</a:t>
            </a:r>
            <a:r>
              <a:rPr lang="fr-FR" b="1" kern="0" dirty="0">
                <a:solidFill>
                  <a:schemeClr val="accent6"/>
                </a:solidFill>
              </a:rPr>
              <a:t> à l’origine</a:t>
            </a:r>
            <a:r>
              <a:rPr lang="fr-FR" b="1" kern="0" dirty="0">
                <a:solidFill>
                  <a:schemeClr val="accent6"/>
                </a:solidFill>
                <a:sym typeface="Symbol"/>
              </a:rPr>
              <a:t>, souvent approximé par un 1</a:t>
            </a:r>
            <a:r>
              <a:rPr lang="fr-FR" b="1" kern="0" baseline="30000" dirty="0">
                <a:solidFill>
                  <a:schemeClr val="accent6"/>
                </a:solidFill>
                <a:sym typeface="Symbol"/>
              </a:rPr>
              <a:t>er</a:t>
            </a:r>
            <a:r>
              <a:rPr lang="fr-FR" b="1" kern="0" dirty="0">
                <a:solidFill>
                  <a:schemeClr val="accent6"/>
                </a:solidFill>
                <a:sym typeface="Symbol"/>
              </a:rPr>
              <a:t> ordre avec retard</a:t>
            </a:r>
            <a:endParaRPr lang="fr-FR" b="1" kern="0" dirty="0">
              <a:solidFill>
                <a:schemeClr val="accent6"/>
              </a:solidFill>
            </a:endParaRP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 bwMode="auto">
          <a:xfrm>
            <a:off x="571500" y="3849688"/>
            <a:ext cx="77724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Le système est dit </a:t>
            </a:r>
            <a:r>
              <a:rPr lang="fr-FR" b="1" kern="0" dirty="0">
                <a:solidFill>
                  <a:schemeClr val="accent6"/>
                </a:solidFill>
                <a:latin typeface="+mn-lt"/>
              </a:rPr>
              <a:t>apériodique </a:t>
            </a:r>
            <a:r>
              <a:rPr lang="fr-FR" kern="0" dirty="0">
                <a:latin typeface="+mn-lt"/>
              </a:rPr>
              <a:t>(</a:t>
            </a:r>
            <a:r>
              <a:rPr lang="fr-FR" kern="0" dirty="0" err="1">
                <a:latin typeface="+mn-lt"/>
              </a:rPr>
              <a:t>critically</a:t>
            </a:r>
            <a:r>
              <a:rPr lang="fr-FR" kern="0" dirty="0">
                <a:latin typeface="+mn-lt"/>
              </a:rPr>
              <a:t> </a:t>
            </a:r>
            <a:r>
              <a:rPr lang="fr-FR" kern="0" dirty="0" err="1">
                <a:latin typeface="+mn-lt"/>
              </a:rPr>
              <a:t>damped</a:t>
            </a:r>
            <a:r>
              <a:rPr lang="fr-FR" kern="0" dirty="0">
                <a:latin typeface="+mn-lt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La réponse tend vers </a:t>
            </a:r>
            <a:r>
              <a:rPr lang="fr-FR" b="1" kern="0" dirty="0">
                <a:solidFill>
                  <a:schemeClr val="accent6"/>
                </a:solidFill>
                <a:latin typeface="+mn-lt"/>
              </a:rPr>
              <a:t>Ku</a:t>
            </a:r>
            <a:r>
              <a:rPr lang="fr-FR" b="1" kern="0" baseline="-25000" dirty="0">
                <a:solidFill>
                  <a:schemeClr val="accent6"/>
                </a:solidFill>
                <a:latin typeface="+mn-lt"/>
              </a:rPr>
              <a:t>0</a:t>
            </a:r>
            <a:r>
              <a:rPr lang="fr-FR" b="1" kern="0" dirty="0">
                <a:solidFill>
                  <a:schemeClr val="accent6"/>
                </a:solidFill>
                <a:latin typeface="+mn-lt"/>
              </a:rPr>
              <a:t> quand t</a:t>
            </a:r>
            <a:r>
              <a:rPr lang="fr-FR" b="1" kern="0" dirty="0">
                <a:solidFill>
                  <a:schemeClr val="accent6"/>
                </a:solidFill>
                <a:latin typeface="+mn-lt"/>
                <a:sym typeface="Wingdings" pitchFamily="2" charset="2"/>
              </a:rPr>
              <a:t> </a:t>
            </a:r>
            <a:r>
              <a:rPr lang="fr-FR" b="1" kern="0" dirty="0">
                <a:solidFill>
                  <a:schemeClr val="accent6"/>
                </a:solidFill>
                <a:latin typeface="+mn-lt"/>
                <a:sym typeface="Symbol"/>
              </a:rPr>
              <a:t></a:t>
            </a:r>
            <a:endParaRPr lang="fr-FR" b="1" kern="0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948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Second ordre </a:t>
            </a:r>
            <a:r>
              <a:rPr lang="fr-FR" dirty="0">
                <a:sym typeface="Symbol"/>
              </a:rPr>
              <a:t> = 1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BA7E35-0841-4EBA-BA05-70C6E46E8669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  <p:sp>
        <p:nvSpPr>
          <p:cNvPr id="153603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sp>
        <p:nvSpPr>
          <p:cNvPr id="6" name="ZoneTexte 5"/>
          <p:cNvSpPr txBox="1"/>
          <p:nvPr/>
        </p:nvSpPr>
        <p:spPr bwMode="auto">
          <a:xfrm>
            <a:off x="503238" y="1423988"/>
            <a:ext cx="7515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i="1" kern="0" dirty="0">
                <a:solidFill>
                  <a:schemeClr val="bg2"/>
                </a:solidFill>
                <a:latin typeface="+mn-lt"/>
              </a:rPr>
              <a:t>Exemple pour K=2, </a:t>
            </a:r>
            <a:r>
              <a:rPr lang="fr-FR" i="1" kern="0" dirty="0">
                <a:solidFill>
                  <a:schemeClr val="bg2"/>
                </a:solidFill>
                <a:latin typeface="+mn-lt"/>
                <a:sym typeface="Symbol"/>
              </a:rPr>
              <a:t></a:t>
            </a:r>
            <a:r>
              <a:rPr lang="fr-FR" i="1" kern="0" baseline="-25000" dirty="0">
                <a:solidFill>
                  <a:schemeClr val="bg2"/>
                </a:solidFill>
                <a:latin typeface="+mn-lt"/>
                <a:sym typeface="Symbol"/>
              </a:rPr>
              <a:t>n</a:t>
            </a:r>
            <a:r>
              <a:rPr lang="fr-FR" i="1" kern="0" dirty="0">
                <a:solidFill>
                  <a:schemeClr val="bg2"/>
                </a:solidFill>
                <a:latin typeface="+mn-lt"/>
                <a:sym typeface="Symbol"/>
              </a:rPr>
              <a:t>=1 </a:t>
            </a:r>
            <a:r>
              <a:rPr lang="fr-FR" i="1" kern="0" dirty="0">
                <a:solidFill>
                  <a:schemeClr val="bg2"/>
                </a:solidFill>
                <a:latin typeface="+mn-lt"/>
              </a:rPr>
              <a:t>et échelon unitaire</a:t>
            </a:r>
          </a:p>
        </p:txBody>
      </p:sp>
      <p:sp>
        <p:nvSpPr>
          <p:cNvPr id="7" name="ZoneTexte 6"/>
          <p:cNvSpPr txBox="1"/>
          <p:nvPr/>
        </p:nvSpPr>
        <p:spPr bwMode="auto">
          <a:xfrm>
            <a:off x="504825" y="1947863"/>
            <a:ext cx="7515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Pôle double en -4</a:t>
            </a:r>
          </a:p>
        </p:txBody>
      </p:sp>
      <p:pic>
        <p:nvPicPr>
          <p:cNvPr id="1536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63" y="2462213"/>
            <a:ext cx="5178425" cy="38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 bwMode="auto">
          <a:xfrm>
            <a:off x="5761038" y="3094038"/>
            <a:ext cx="31416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L’approximation par un 1</a:t>
            </a:r>
            <a:r>
              <a:rPr lang="fr-FR" kern="0" baseline="30000" dirty="0">
                <a:latin typeface="+mn-lt"/>
              </a:rPr>
              <a:t>er</a:t>
            </a:r>
            <a:r>
              <a:rPr lang="fr-FR" kern="0" dirty="0">
                <a:latin typeface="+mn-lt"/>
              </a:rPr>
              <a:t> ordre est « acceptable ».</a:t>
            </a:r>
          </a:p>
        </p:txBody>
      </p:sp>
      <p:cxnSp>
        <p:nvCxnSpPr>
          <p:cNvPr id="153608" name="Connecteur droit avec flèche 11"/>
          <p:cNvCxnSpPr>
            <a:cxnSpLocks noChangeShapeType="1"/>
          </p:cNvCxnSpPr>
          <p:nvPr/>
        </p:nvCxnSpPr>
        <p:spPr bwMode="auto">
          <a:xfrm flipV="1">
            <a:off x="981075" y="5930900"/>
            <a:ext cx="477838" cy="111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11259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Second ordre </a:t>
            </a:r>
            <a:r>
              <a:rPr lang="fr-FR" dirty="0">
                <a:sym typeface="Symbol"/>
              </a:rPr>
              <a:t> &lt; 1</a:t>
            </a:r>
            <a:endParaRPr lang="fr-FR" dirty="0"/>
          </a:p>
        </p:txBody>
      </p:sp>
      <p:sp>
        <p:nvSpPr>
          <p:cNvPr id="105486" name="Espace réservé du contenu 2"/>
          <p:cNvSpPr>
            <a:spLocks noGrp="1"/>
          </p:cNvSpPr>
          <p:nvPr>
            <p:ph idx="1"/>
          </p:nvPr>
        </p:nvSpPr>
        <p:spPr>
          <a:xfrm>
            <a:off x="685800" y="1509713"/>
            <a:ext cx="7772400" cy="592137"/>
          </a:xfrm>
        </p:spPr>
        <p:txBody>
          <a:bodyPr/>
          <a:lstStyle/>
          <a:p>
            <a:r>
              <a:rPr lang="fr-FR"/>
              <a:t>Pour </a:t>
            </a:r>
            <a:r>
              <a:rPr lang="fr-FR">
                <a:sym typeface="Symbol" pitchFamily="18" charset="2"/>
              </a:rPr>
              <a:t> &lt; 1,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95A783-82E5-476A-899E-2696775E93F8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3425825" y="1493838"/>
          <a:ext cx="24574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0" name="Équation" r:id="rId3" imgW="1218671" imgH="241195" progId="Equation.3">
                  <p:embed/>
                </p:oleObj>
              </mc:Choice>
              <mc:Fallback>
                <p:oleObj name="Équation" r:id="rId3" imgW="121867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1493838"/>
                        <a:ext cx="245745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 bwMode="auto">
          <a:xfrm>
            <a:off x="4522788" y="2824163"/>
            <a:ext cx="2593975" cy="612775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 bwMode="auto">
          <a:xfrm>
            <a:off x="690563" y="2239963"/>
            <a:ext cx="7840662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Solutions complexe à parties réelles négatives : 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graphicFrame>
        <p:nvGraphicFramePr>
          <p:cNvPr id="105478" name="Object 3"/>
          <p:cNvGraphicFramePr>
            <a:graphicFrameLocks noChangeAspect="1"/>
          </p:cNvGraphicFramePr>
          <p:nvPr/>
        </p:nvGraphicFramePr>
        <p:xfrm>
          <a:off x="646113" y="2686050"/>
          <a:ext cx="63801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1" name="Équation" r:id="rId5" imgW="3162300" imgH="482600" progId="Equation.3">
                  <p:embed/>
                </p:oleObj>
              </mc:Choice>
              <mc:Fallback>
                <p:oleObj name="Équation" r:id="rId5" imgW="316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686050"/>
                        <a:ext cx="638016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ZoneTexte 19"/>
          <p:cNvSpPr txBox="1"/>
          <p:nvPr/>
        </p:nvSpPr>
        <p:spPr bwMode="auto">
          <a:xfrm>
            <a:off x="715963" y="3721100"/>
            <a:ext cx="5964237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La solution générale s’écrit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graphicFrame>
        <p:nvGraphicFramePr>
          <p:cNvPr id="105479" name="Object 5"/>
          <p:cNvGraphicFramePr>
            <a:graphicFrameLocks noChangeAspect="1"/>
          </p:cNvGraphicFramePr>
          <p:nvPr/>
        </p:nvGraphicFramePr>
        <p:xfrm>
          <a:off x="4425950" y="3703638"/>
          <a:ext cx="39465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2" name="Équation" r:id="rId7" imgW="1954951" imgH="253890" progId="Equation.3">
                  <p:embed/>
                </p:oleObj>
              </mc:Choice>
              <mc:Fallback>
                <p:oleObj name="Équation" r:id="rId7" imgW="195495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703638"/>
                        <a:ext cx="3946525" cy="43656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760413" y="4319588"/>
          <a:ext cx="19986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3" name="Équation" r:id="rId9" imgW="990170" imgH="291973" progId="Equation.3">
                  <p:embed/>
                </p:oleObj>
              </mc:Choice>
              <mc:Fallback>
                <p:oleObj name="Équation" r:id="rId9" imgW="990170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4319588"/>
                        <a:ext cx="1998662" cy="50165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ZoneTexte 24"/>
          <p:cNvSpPr txBox="1"/>
          <p:nvPr/>
        </p:nvSpPr>
        <p:spPr bwMode="auto">
          <a:xfrm>
            <a:off x="2857500" y="4375150"/>
            <a:ext cx="596423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Pulsation propre</a:t>
            </a: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sp>
        <p:nvSpPr>
          <p:cNvPr id="26" name="ZoneTexte 25"/>
          <p:cNvSpPr txBox="1"/>
          <p:nvPr/>
        </p:nvSpPr>
        <p:spPr bwMode="auto">
          <a:xfrm>
            <a:off x="739775" y="4989513"/>
            <a:ext cx="73183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A et </a:t>
            </a:r>
            <a:r>
              <a:rPr lang="fr-FR" kern="0" dirty="0">
                <a:latin typeface="+mn-lt"/>
                <a:sym typeface="Symbol"/>
              </a:rPr>
              <a:t> dépendent des CI. Si elles sont nulles alors</a:t>
            </a:r>
            <a:endParaRPr lang="fr-FR" kern="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1262063" y="5599113"/>
          <a:ext cx="28956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4" name="Équation" r:id="rId11" imgW="1435100" imgH="457200" progId="Equation.3">
                  <p:embed/>
                </p:oleObj>
              </mc:Choice>
              <mc:Fallback>
                <p:oleObj name="Équation" r:id="rId11" imgW="1435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5599113"/>
                        <a:ext cx="28956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4" name="Object 12"/>
          <p:cNvGraphicFramePr>
            <a:graphicFrameLocks noChangeAspect="1"/>
          </p:cNvGraphicFramePr>
          <p:nvPr/>
        </p:nvGraphicFramePr>
        <p:xfrm>
          <a:off x="5273675" y="5614988"/>
          <a:ext cx="12303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5" name="Équation" r:id="rId13" imgW="609600" imgH="419100" progId="Equation.3">
                  <p:embed/>
                </p:oleObj>
              </mc:Choice>
              <mc:Fallback>
                <p:oleObj name="Équation" r:id="rId13" imgW="609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5614988"/>
                        <a:ext cx="12303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  <p:bldP spid="25" grpId="0"/>
      <p:bldP spid="2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5DA0D9-BE7A-4112-B1C8-804B9D72F196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  <p:sp>
        <p:nvSpPr>
          <p:cNvPr id="155650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Second ordre </a:t>
            </a:r>
            <a:r>
              <a:rPr lang="fr-FR" dirty="0">
                <a:sym typeface="Symbol"/>
              </a:rPr>
              <a:t> &lt; 1</a:t>
            </a:r>
            <a:endParaRPr lang="fr-FR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381000" y="1368425"/>
            <a:ext cx="77724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Le système est dit </a:t>
            </a:r>
            <a:r>
              <a:rPr lang="fr-FR" b="1" kern="0" dirty="0">
                <a:solidFill>
                  <a:schemeClr val="accent6"/>
                </a:solidFill>
                <a:latin typeface="+mn-lt"/>
              </a:rPr>
              <a:t>oscillant amorti </a:t>
            </a:r>
            <a:r>
              <a:rPr lang="fr-FR" kern="0" dirty="0">
                <a:latin typeface="+mn-lt"/>
              </a:rPr>
              <a:t>(</a:t>
            </a:r>
            <a:r>
              <a:rPr lang="fr-FR" kern="0" dirty="0" err="1">
                <a:latin typeface="+mn-lt"/>
              </a:rPr>
              <a:t>under</a:t>
            </a:r>
            <a:r>
              <a:rPr lang="fr-FR" kern="0" dirty="0">
                <a:latin typeface="+mn-lt"/>
              </a:rPr>
              <a:t> </a:t>
            </a:r>
            <a:r>
              <a:rPr lang="fr-FR" kern="0" dirty="0" err="1">
                <a:latin typeface="+mn-lt"/>
              </a:rPr>
              <a:t>damped</a:t>
            </a:r>
            <a:r>
              <a:rPr lang="fr-FR" kern="0" dirty="0">
                <a:latin typeface="+mn-lt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latin typeface="+mn-lt"/>
              </a:rPr>
              <a:t>La réponse tend vers </a:t>
            </a:r>
            <a:r>
              <a:rPr lang="fr-FR" b="1" kern="0" dirty="0">
                <a:solidFill>
                  <a:schemeClr val="accent6"/>
                </a:solidFill>
                <a:latin typeface="+mn-lt"/>
              </a:rPr>
              <a:t>Ku</a:t>
            </a:r>
            <a:r>
              <a:rPr lang="fr-FR" b="1" kern="0" baseline="-25000" dirty="0">
                <a:solidFill>
                  <a:schemeClr val="accent6"/>
                </a:solidFill>
                <a:latin typeface="+mn-lt"/>
              </a:rPr>
              <a:t>0</a:t>
            </a:r>
            <a:r>
              <a:rPr lang="fr-FR" b="1" kern="0" dirty="0">
                <a:solidFill>
                  <a:schemeClr val="accent6"/>
                </a:solidFill>
                <a:latin typeface="+mn-lt"/>
              </a:rPr>
              <a:t> quand t</a:t>
            </a:r>
            <a:r>
              <a:rPr lang="fr-FR" b="1" kern="0" dirty="0">
                <a:solidFill>
                  <a:schemeClr val="accent6"/>
                </a:solidFill>
                <a:latin typeface="+mn-lt"/>
                <a:sym typeface="Wingdings" pitchFamily="2" charset="2"/>
              </a:rPr>
              <a:t> </a:t>
            </a:r>
            <a:r>
              <a:rPr lang="fr-FR" b="1" kern="0" dirty="0">
                <a:solidFill>
                  <a:schemeClr val="accent6"/>
                </a:solidFill>
                <a:latin typeface="+mn-lt"/>
                <a:sym typeface="Symbol"/>
              </a:rPr>
              <a:t></a:t>
            </a:r>
            <a:endParaRPr lang="fr-FR" b="1" kern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0" name="ZoneTexte 9"/>
          <p:cNvSpPr txBox="1"/>
          <p:nvPr/>
        </p:nvSpPr>
        <p:spPr bwMode="auto">
          <a:xfrm>
            <a:off x="473075" y="2197100"/>
            <a:ext cx="27527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i="1" kern="0" dirty="0">
                <a:solidFill>
                  <a:schemeClr val="bg2"/>
                </a:solidFill>
                <a:latin typeface="+mn-lt"/>
              </a:rPr>
              <a:t>Exemple pour K=2, </a:t>
            </a:r>
            <a:r>
              <a:rPr lang="fr-FR" i="1" kern="0" dirty="0">
                <a:solidFill>
                  <a:schemeClr val="bg2"/>
                </a:solidFill>
                <a:latin typeface="+mn-lt"/>
                <a:sym typeface="Symbol"/>
              </a:rPr>
              <a:t>=0.5, </a:t>
            </a:r>
            <a:r>
              <a:rPr lang="fr-FR" i="1" kern="0" baseline="-25000" dirty="0">
                <a:solidFill>
                  <a:schemeClr val="bg2"/>
                </a:solidFill>
                <a:latin typeface="+mn-lt"/>
                <a:sym typeface="Symbol"/>
              </a:rPr>
              <a:t>n</a:t>
            </a:r>
            <a:r>
              <a:rPr lang="fr-FR" i="1" kern="0" dirty="0">
                <a:solidFill>
                  <a:schemeClr val="bg2"/>
                </a:solidFill>
                <a:latin typeface="+mn-lt"/>
                <a:sym typeface="Symbol"/>
              </a:rPr>
              <a:t>=1</a:t>
            </a:r>
            <a:r>
              <a:rPr lang="fr-FR" i="1" kern="0" dirty="0">
                <a:solidFill>
                  <a:schemeClr val="bg2"/>
                </a:solidFill>
                <a:latin typeface="+mn-lt"/>
              </a:rPr>
              <a:t> et échelon unitaire</a:t>
            </a:r>
          </a:p>
        </p:txBody>
      </p:sp>
      <p:sp>
        <p:nvSpPr>
          <p:cNvPr id="11" name="ZoneTexte 10"/>
          <p:cNvSpPr txBox="1"/>
          <p:nvPr/>
        </p:nvSpPr>
        <p:spPr bwMode="auto">
          <a:xfrm>
            <a:off x="506413" y="3370263"/>
            <a:ext cx="32321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La pulsation des oscillations est </a:t>
            </a:r>
            <a:r>
              <a:rPr lang="fr-FR" kern="0" dirty="0">
                <a:latin typeface="+mn-lt"/>
                <a:sym typeface="Symbol"/>
              </a:rPr>
              <a:t></a:t>
            </a:r>
            <a:r>
              <a:rPr lang="fr-FR" kern="0" baseline="-25000" dirty="0">
                <a:latin typeface="+mn-lt"/>
                <a:sym typeface="Symbol"/>
              </a:rPr>
              <a:t>p</a:t>
            </a:r>
            <a:endParaRPr lang="fr-FR" kern="0" baseline="-25000" dirty="0">
              <a:latin typeface="+mn-lt"/>
            </a:endParaRPr>
          </a:p>
          <a:p>
            <a:pPr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pic>
        <p:nvPicPr>
          <p:cNvPr id="1556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000" y="2278063"/>
            <a:ext cx="5654675" cy="381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5656" name="Connecteur droit avec flèche 11"/>
          <p:cNvCxnSpPr>
            <a:cxnSpLocks noChangeShapeType="1"/>
          </p:cNvCxnSpPr>
          <p:nvPr/>
        </p:nvCxnSpPr>
        <p:spPr bwMode="auto">
          <a:xfrm flipV="1">
            <a:off x="3844925" y="5759450"/>
            <a:ext cx="477838" cy="111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7422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00438" y="3717032"/>
            <a:ext cx="5006590" cy="432048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 bwMode="auto">
          <a:xfrm>
            <a:off x="600438" y="569357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Equation différentielle et ordre </a:t>
            </a:r>
            <a:endParaRPr lang="fr-FR" sz="2800" dirty="0"/>
          </a:p>
          <a:p>
            <a:endParaRPr lang="fr-FR" altLang="fr-FR" sz="4000" dirty="0"/>
          </a:p>
          <a:p>
            <a:endParaRPr lang="fr-FR" altLang="fr-F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+4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+60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−80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Le système représenté par cette équation différentielle est d’ordre 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Ordre 2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Ordre 1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Ordre 3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dirty="0"/>
                  <a:t>On ne peut pas conclure</a:t>
                </a:r>
              </a:p>
            </p:txBody>
          </p:sp>
        </mc:Choice>
        <mc:Fallback xmlns="">
          <p:sp>
            <p:nvSpPr>
              <p:cNvPr id="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2400" cy="4114800"/>
              </a:xfrm>
              <a:blipFill>
                <a:blip r:embed="rId2"/>
                <a:stretch>
                  <a:fillRect l="-8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24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Second ordre: dépassement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C6B67A-2EC2-4572-B47D-4D8295C68A52}" type="slidenum">
              <a:rPr lang="fr-FR" smtClean="0"/>
              <a:pPr>
                <a:defRPr/>
              </a:pPr>
              <a:t>80</a:t>
            </a:fld>
            <a:endParaRPr lang="fr-FR"/>
          </a:p>
        </p:txBody>
      </p:sp>
      <p:sp>
        <p:nvSpPr>
          <p:cNvPr id="107526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pic>
        <p:nvPicPr>
          <p:cNvPr id="1075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13" y="1735138"/>
            <a:ext cx="5653087" cy="381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7"/>
          <p:cNvCxnSpPr/>
          <p:nvPr/>
        </p:nvCxnSpPr>
        <p:spPr bwMode="auto">
          <a:xfrm>
            <a:off x="1306513" y="2190750"/>
            <a:ext cx="1747837" cy="9525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ZoneTexte 8"/>
          <p:cNvSpPr txBox="1"/>
          <p:nvPr/>
        </p:nvSpPr>
        <p:spPr bwMode="auto">
          <a:xfrm>
            <a:off x="392113" y="1838325"/>
            <a:ext cx="844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b="1" kern="0" dirty="0">
                <a:solidFill>
                  <a:schemeClr val="accent6"/>
                </a:solidFill>
                <a:latin typeface="+mn-lt"/>
              </a:rPr>
              <a:t>S</a:t>
            </a:r>
            <a:r>
              <a:rPr lang="fr-FR" b="1" kern="0" baseline="-25000" dirty="0">
                <a:solidFill>
                  <a:schemeClr val="accent6"/>
                </a:solidFill>
                <a:latin typeface="+mn-lt"/>
              </a:rPr>
              <a:t>MAX</a:t>
            </a:r>
          </a:p>
        </p:txBody>
      </p:sp>
      <p:cxnSp>
        <p:nvCxnSpPr>
          <p:cNvPr id="10" name="Connecteur droit 9"/>
          <p:cNvCxnSpPr/>
          <p:nvPr/>
        </p:nvCxnSpPr>
        <p:spPr bwMode="auto">
          <a:xfrm flipV="1">
            <a:off x="1298575" y="2622550"/>
            <a:ext cx="4640263" cy="15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ZoneTexte 11"/>
          <p:cNvSpPr txBox="1"/>
          <p:nvPr/>
        </p:nvSpPr>
        <p:spPr bwMode="auto">
          <a:xfrm>
            <a:off x="152400" y="2443163"/>
            <a:ext cx="844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b="1" kern="0" dirty="0">
                <a:solidFill>
                  <a:schemeClr val="accent6"/>
                </a:solidFill>
                <a:latin typeface="+mn-lt"/>
              </a:rPr>
              <a:t>S</a:t>
            </a:r>
            <a:r>
              <a:rPr lang="fr-FR" b="1" kern="0" baseline="-25000" dirty="0">
                <a:solidFill>
                  <a:schemeClr val="accent6"/>
                </a:solidFill>
                <a:latin typeface="+mn-lt"/>
                <a:sym typeface="Symbol"/>
              </a:rPr>
              <a:t></a:t>
            </a:r>
            <a:r>
              <a:rPr lang="fr-FR" b="1" kern="0" dirty="0">
                <a:solidFill>
                  <a:schemeClr val="accent6"/>
                </a:solidFill>
                <a:latin typeface="+mn-lt"/>
                <a:sym typeface="Symbol"/>
              </a:rPr>
              <a:t>=</a:t>
            </a:r>
            <a:endParaRPr lang="fr-FR" b="1" kern="0" dirty="0">
              <a:solidFill>
                <a:schemeClr val="accent6"/>
              </a:solidFill>
              <a:latin typeface="+mn-lt"/>
            </a:endParaRPr>
          </a:p>
        </p:txBody>
      </p:sp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6045200" y="2032000"/>
          <a:ext cx="2747963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6" name="Équation" r:id="rId4" imgW="1714500" imgH="508000" progId="Equation.3">
                  <p:embed/>
                </p:oleObj>
              </mc:Choice>
              <mc:Fallback>
                <p:oleObj name="Équation" r:id="rId4" imgW="17145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2032000"/>
                        <a:ext cx="2747963" cy="81121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7026275" y="3101975"/>
          <a:ext cx="7731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7" name="Équation" r:id="rId6" imgW="482391" imgH="444307" progId="Equation.3">
                  <p:embed/>
                </p:oleObj>
              </mc:Choice>
              <mc:Fallback>
                <p:oleObj name="Équation" r:id="rId6" imgW="48239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3101975"/>
                        <a:ext cx="773113" cy="70961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06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Dépassement : généralisation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C44AA7-1EE8-4C10-BE93-4EF155C1DF7B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  <p:sp>
        <p:nvSpPr>
          <p:cNvPr id="117766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pic>
        <p:nvPicPr>
          <p:cNvPr id="1177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13" y="1735138"/>
            <a:ext cx="5653087" cy="381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7762" name="Object 2"/>
          <p:cNvGraphicFramePr>
            <a:graphicFrameLocks noChangeAspect="1"/>
          </p:cNvGraphicFramePr>
          <p:nvPr/>
        </p:nvGraphicFramePr>
        <p:xfrm>
          <a:off x="6564313" y="1979613"/>
          <a:ext cx="20986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0" name="Équation" r:id="rId4" imgW="1066337" imgH="393529" progId="Equation.3">
                  <p:embed/>
                </p:oleObj>
              </mc:Choice>
              <mc:Fallback>
                <p:oleObj name="Équation" r:id="rId4" imgW="106633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313" y="1979613"/>
                        <a:ext cx="2098675" cy="7715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6761163" y="3101975"/>
          <a:ext cx="13684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61" name="Équation" r:id="rId6" imgW="812447" imgH="444307" progId="Equation.3">
                  <p:embed/>
                </p:oleObj>
              </mc:Choice>
              <mc:Fallback>
                <p:oleObj name="Équation" r:id="rId6" imgW="81244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163" y="3101975"/>
                        <a:ext cx="1368425" cy="70961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33828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 bwMode="auto">
          <a:xfrm>
            <a:off x="1532732" y="3141755"/>
            <a:ext cx="703262" cy="452437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Second ordre </a:t>
            </a:r>
            <a:r>
              <a:rPr lang="fr-FR" dirty="0">
                <a:sym typeface="Symbol"/>
              </a:rPr>
              <a:t> &lt; 1 : temps de réponse</a:t>
            </a:r>
            <a:endParaRPr lang="fr-FR" dirty="0"/>
          </a:p>
        </p:txBody>
      </p:sp>
      <p:sp>
        <p:nvSpPr>
          <p:cNvPr id="118790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114425"/>
          </a:xfrm>
        </p:spPr>
        <p:txBody>
          <a:bodyPr/>
          <a:lstStyle/>
          <a:p>
            <a:pPr marL="0">
              <a:buFontTx/>
              <a:buNone/>
            </a:pPr>
            <a:r>
              <a:rPr lang="fr-FR"/>
              <a:t>On estime le temps de réponse au système du premier ordre dont la constante de temps est la partie réelle des racines complexes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E483EF-953D-4A91-8665-40E91BC0B526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  <p:sp>
        <p:nvSpPr>
          <p:cNvPr id="118792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11878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75075"/>
              </p:ext>
            </p:extLst>
          </p:nvPr>
        </p:nvGraphicFramePr>
        <p:xfrm>
          <a:off x="838200" y="3095625"/>
          <a:ext cx="31003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6" name="Équation" r:id="rId3" imgW="1536700" imgH="292100" progId="Equation.3">
                  <p:embed/>
                </p:oleObj>
              </mc:Choice>
              <mc:Fallback>
                <p:oleObj name="Équation" r:id="rId3" imgW="15367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95625"/>
                        <a:ext cx="31003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4794250" y="3071813"/>
          <a:ext cx="164623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87" name="Équation" r:id="rId5" imgW="977900" imgH="431800" progId="Equation.3">
                  <p:embed/>
                </p:oleObj>
              </mc:Choice>
              <mc:Fallback>
                <p:oleObj name="Équation" r:id="rId5" imgW="97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3071813"/>
                        <a:ext cx="1646238" cy="6889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oneTexte 8"/>
          <p:cNvSpPr txBox="1"/>
          <p:nvPr/>
        </p:nvSpPr>
        <p:spPr bwMode="auto">
          <a:xfrm>
            <a:off x="3938588" y="3195638"/>
            <a:ext cx="582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sym typeface="Wingdings"/>
              </a:rPr>
              <a:t></a:t>
            </a:r>
            <a:endParaRPr lang="fr-FR" kern="0" dirty="0">
              <a:latin typeface="+mn-lt"/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 bwMode="auto">
          <a:xfrm>
            <a:off x="677863" y="4013200"/>
            <a:ext cx="77724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Cette estimation est d’autant plus mauvaise que </a:t>
            </a:r>
            <a:r>
              <a:rPr lang="fr-FR" kern="0" dirty="0">
                <a:latin typeface="+mn-lt"/>
                <a:sym typeface="Symbol"/>
              </a:rPr>
              <a:t> est proche de 1. Elle est correcte pour  = 0.7</a:t>
            </a:r>
            <a:endParaRPr lang="fr-FR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257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i="1" dirty="0">
                    <a:solidFill>
                      <a:srgbClr val="0070C0"/>
                    </a:solidFill>
                  </a:rPr>
                  <a:t>Donner le temps de réponse à un échelon unitaire et le premier dépassement du système dont la fonction de transfert est : </a:t>
                </a:r>
              </a:p>
              <a:p>
                <a:endParaRPr lang="fr-FR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fr-F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1+1,4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fr-F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=0,7;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fr-FR" dirty="0"/>
              </a:p>
              <a:p>
                <a:r>
                  <a:rPr lang="fr-FR" dirty="0"/>
                  <a:t>Tr5%=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=4,3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4,5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63" t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86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Et </a:t>
            </a:r>
            <a:r>
              <a:rPr lang="fr-FR" dirty="0">
                <a:sym typeface="Symbol"/>
              </a:rPr>
              <a:t>&lt;0??</a:t>
            </a:r>
            <a:endParaRPr lang="fr-FR" dirty="0"/>
          </a:p>
        </p:txBody>
      </p:sp>
      <p:sp>
        <p:nvSpPr>
          <p:cNvPr id="15974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Il est possible que les coefficients d’une fonction de transfert mènent à un </a:t>
            </a:r>
            <a:r>
              <a:rPr lang="fr-FR" b="1">
                <a:solidFill>
                  <a:srgbClr val="C00000"/>
                </a:solidFill>
                <a:sym typeface="Symbol" pitchFamily="18" charset="2"/>
              </a:rPr>
              <a:t> &lt;0</a:t>
            </a:r>
            <a:endParaRPr lang="fr-FR">
              <a:solidFill>
                <a:srgbClr val="C00000"/>
              </a:solidFill>
              <a:sym typeface="Symbol" pitchFamily="18" charset="2"/>
            </a:endParaRPr>
          </a:p>
          <a:p>
            <a:r>
              <a:rPr lang="fr-FR">
                <a:sym typeface="Symbol" pitchFamily="18" charset="2"/>
              </a:rPr>
              <a:t>On peut mener les mêmes études, mais </a:t>
            </a:r>
          </a:p>
          <a:p>
            <a:r>
              <a:rPr lang="fr-FR">
                <a:sym typeface="Symbol" pitchFamily="18" charset="2"/>
              </a:rPr>
              <a:t>Toutes les racines seront à </a:t>
            </a:r>
            <a:r>
              <a:rPr lang="fr-FR">
                <a:solidFill>
                  <a:srgbClr val="C00000"/>
                </a:solidFill>
                <a:sym typeface="Symbol" pitchFamily="18" charset="2"/>
              </a:rPr>
              <a:t>parties réelles positives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E043-88F7-47F8-8C55-C019AD840E3C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  <p:sp>
        <p:nvSpPr>
          <p:cNvPr id="15974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sp>
        <p:nvSpPr>
          <p:cNvPr id="6" name="ZoneTexte 5"/>
          <p:cNvSpPr txBox="1"/>
          <p:nvPr/>
        </p:nvSpPr>
        <p:spPr bwMode="auto">
          <a:xfrm>
            <a:off x="1296988" y="3687763"/>
            <a:ext cx="582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sym typeface="Wingdings"/>
              </a:rPr>
              <a:t></a:t>
            </a:r>
            <a:endParaRPr lang="fr-FR" kern="0" dirty="0">
              <a:latin typeface="+mn-lt"/>
            </a:endParaRPr>
          </a:p>
        </p:txBody>
      </p:sp>
      <p:sp>
        <p:nvSpPr>
          <p:cNvPr id="7" name="ZoneTexte 6"/>
          <p:cNvSpPr txBox="1"/>
          <p:nvPr/>
        </p:nvSpPr>
        <p:spPr bwMode="auto">
          <a:xfrm>
            <a:off x="1738313" y="3717925"/>
            <a:ext cx="54467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Le système diverge!! Il est </a:t>
            </a:r>
            <a:r>
              <a:rPr lang="fr-FR" b="1" kern="0" dirty="0">
                <a:solidFill>
                  <a:srgbClr val="C00000"/>
                </a:solidFill>
                <a:latin typeface="+mn-lt"/>
              </a:rPr>
              <a:t>INSTABLE</a:t>
            </a:r>
          </a:p>
        </p:txBody>
      </p:sp>
    </p:spTree>
    <p:extLst>
      <p:ext uri="{BB962C8B-B14F-4D97-AF65-F5344CB8AC3E}">
        <p14:creationId xmlns:p14="http://schemas.microsoft.com/office/powerpoint/2010/main" val="33326194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600438" y="569357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Réponse indicielle</a:t>
            </a:r>
          </a:p>
          <a:p>
            <a:endParaRPr lang="fr-FR" altLang="fr-FR" sz="40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936" y="2708920"/>
            <a:ext cx="4970724" cy="3752056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323528" y="1628800"/>
            <a:ext cx="5832648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dirty="0"/>
              <a:t>Soit un système dont la réponse indicielle est pour un échelon de 2V :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gain vaut 2,5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est un second ordre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est un premier ordre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La constante de temps vaut 2,5s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315077" y="2564904"/>
            <a:ext cx="3960440" cy="50405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42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539552" y="107824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Réponse indicielle</a:t>
            </a:r>
          </a:p>
          <a:p>
            <a:endParaRPr lang="fr-FR" altLang="fr-FR" sz="4000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936" y="2708920"/>
            <a:ext cx="4970724" cy="3752056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334992" y="885200"/>
            <a:ext cx="5832648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dirty="0"/>
              <a:t>Soit un système dont la réponse indicielle est pour un échelon de 2V :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gain vaut 5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peut être un second ordre avec </a:t>
            </a:r>
            <a:r>
              <a:rPr lang="el-GR" dirty="0"/>
              <a:t>ξ</a:t>
            </a:r>
            <a:r>
              <a:rPr lang="fr-FR" dirty="0"/>
              <a:t> &lt;1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peut être un premier ordre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peut être un second ordre avec </a:t>
            </a:r>
            <a:r>
              <a:rPr lang="el-GR" dirty="0"/>
              <a:t>ξ</a:t>
            </a:r>
            <a:r>
              <a:rPr lang="fr-FR" dirty="0"/>
              <a:t> =1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07504" y="2636912"/>
            <a:ext cx="5832648" cy="50405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59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 bwMode="auto">
          <a:xfrm>
            <a:off x="539552" y="107824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Réponse indicielle</a:t>
            </a:r>
          </a:p>
          <a:p>
            <a:endParaRPr lang="fr-FR" altLang="fr-FR" sz="4000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334992" y="885200"/>
            <a:ext cx="5832648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dirty="0"/>
              <a:t>Soit un système dont la réponse indicielle est pour un échelon de 2V :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gain vaut 5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peut être un second ordre avec </a:t>
            </a:r>
            <a:r>
              <a:rPr lang="el-GR" dirty="0"/>
              <a:t>ξ</a:t>
            </a:r>
            <a:r>
              <a:rPr lang="fr-FR" dirty="0"/>
              <a:t> &lt;1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peut être un premier ordre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 système peut être un second ordre avec </a:t>
            </a:r>
            <a:r>
              <a:rPr lang="el-GR" dirty="0"/>
              <a:t>ξ</a:t>
            </a:r>
            <a:r>
              <a:rPr lang="fr-FR" dirty="0"/>
              <a:t> =1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179512" y="1851560"/>
            <a:ext cx="5832648" cy="504056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B815C8A-E579-48C0-B196-B11DDD4B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149267"/>
            <a:ext cx="4695998" cy="360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Réponse fréquentielle : </a:t>
            </a:r>
            <a:r>
              <a:rPr lang="fr-FR" dirty="0">
                <a:sym typeface="Symbol"/>
              </a:rPr>
              <a:t> &gt; 1</a:t>
            </a:r>
            <a:endParaRPr lang="fr-FR" dirty="0"/>
          </a:p>
        </p:txBody>
      </p:sp>
      <p:sp>
        <p:nvSpPr>
          <p:cNvPr id="119812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731838"/>
          </a:xfrm>
        </p:spPr>
        <p:txBody>
          <a:bodyPr/>
          <a:lstStyle/>
          <a:p>
            <a:pPr>
              <a:buFontTx/>
              <a:buNone/>
            </a:pPr>
            <a:r>
              <a:rPr lang="fr-FR"/>
              <a:t>Si </a:t>
            </a:r>
            <a:r>
              <a:rPr lang="fr-FR">
                <a:sym typeface="Symbol" pitchFamily="18" charset="2"/>
              </a:rPr>
              <a:t> &gt; 1, il y a </a:t>
            </a:r>
            <a:r>
              <a:rPr lang="fr-FR"/>
              <a:t>2 racines réelles négatives et distinctes</a:t>
            </a:r>
          </a:p>
          <a:p>
            <a:pPr>
              <a:buFontTx/>
              <a:buNone/>
            </a:pPr>
            <a:r>
              <a:rPr lang="fr-FR"/>
              <a:t>Le système peut se décomposer en </a:t>
            </a:r>
          </a:p>
          <a:p>
            <a:pPr>
              <a:buFontTx/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7F442C-444B-438D-89BF-A4BE28A91D16}" type="slidenum">
              <a:rPr lang="fr-FR" smtClean="0"/>
              <a:pPr>
                <a:defRPr/>
              </a:pPr>
              <a:t>88</a:t>
            </a:fld>
            <a:endParaRPr lang="fr-FR"/>
          </a:p>
        </p:txBody>
      </p:sp>
      <p:sp>
        <p:nvSpPr>
          <p:cNvPr id="119814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1198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369745"/>
              </p:ext>
            </p:extLst>
          </p:nvPr>
        </p:nvGraphicFramePr>
        <p:xfrm>
          <a:off x="2260600" y="2841625"/>
          <a:ext cx="37782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2" name="Équation" r:id="rId3" imgW="2311400" imgH="431800" progId="Equation.3">
                  <p:embed/>
                </p:oleObj>
              </mc:Choice>
              <mc:Fallback>
                <p:oleObj name="Équation" r:id="rId3" imgW="2311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841625"/>
                        <a:ext cx="3778250" cy="7048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accent6">
                            <a:lumMod val="75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747713" y="379095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sym typeface="Wingdings"/>
              </a:rPr>
              <a:t> </a:t>
            </a:r>
            <a:r>
              <a:rPr lang="fr-FR" b="1" kern="0" dirty="0">
                <a:solidFill>
                  <a:schemeClr val="accent6"/>
                </a:solidFill>
                <a:latin typeface="+mn-lt"/>
                <a:sym typeface="Wingdings"/>
              </a:rPr>
              <a:t>On trace les deux sous-systèmes, puis on additionne gain et phase</a:t>
            </a:r>
            <a:endParaRPr lang="fr-FR" b="1" kern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757238" y="4575175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Remarque: 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la pente de gain à +</a:t>
            </a:r>
            <a:r>
              <a:rPr lang="fr-FR" kern="0" dirty="0">
                <a:solidFill>
                  <a:schemeClr val="accent1">
                    <a:lumMod val="50000"/>
                  </a:schemeClr>
                </a:solidFill>
                <a:latin typeface="+mn-lt"/>
                <a:sym typeface="Symbol"/>
              </a:rPr>
              <a:t> est de </a:t>
            </a:r>
            <a:r>
              <a:rPr lang="fr-FR" b="1" kern="0" dirty="0">
                <a:solidFill>
                  <a:schemeClr val="accent1">
                    <a:lumMod val="50000"/>
                  </a:schemeClr>
                </a:solidFill>
                <a:latin typeface="+mn-lt"/>
                <a:sym typeface="Symbol"/>
              </a:rPr>
              <a:t>40 dB par décade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b="1" kern="0" dirty="0">
                <a:solidFill>
                  <a:schemeClr val="accent1">
                    <a:lumMod val="50000"/>
                  </a:schemeClr>
                </a:solidFill>
                <a:latin typeface="+mn-lt"/>
                <a:sym typeface="Symbol"/>
              </a:rPr>
              <a:t>La phase va à -180°</a:t>
            </a:r>
            <a:endParaRPr lang="fr-FR" b="1" kern="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47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Exemple</a:t>
            </a:r>
          </a:p>
        </p:txBody>
      </p:sp>
      <p:sp>
        <p:nvSpPr>
          <p:cNvPr id="121862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550863"/>
          </a:xfrm>
        </p:spPr>
        <p:txBody>
          <a:bodyPr/>
          <a:lstStyle/>
          <a:p>
            <a:pPr>
              <a:buFontTx/>
              <a:buNone/>
            </a:pPr>
            <a:r>
              <a:rPr lang="fr-FR"/>
              <a:t>Tracer le lieu de Bode de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052012-7B77-4418-BE04-44E6D07F151D}" type="slidenum">
              <a:rPr lang="fr-FR" smtClean="0"/>
              <a:pPr>
                <a:defRPr/>
              </a:pPr>
              <a:t>89</a:t>
            </a:fld>
            <a:endParaRPr lang="fr-FR"/>
          </a:p>
        </p:txBody>
      </p:sp>
      <p:sp>
        <p:nvSpPr>
          <p:cNvPr id="121864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/>
              <a:t>Préorientations MIC – Automatique Continue</a:t>
            </a:r>
          </a:p>
        </p:txBody>
      </p:sp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4075113" y="1919288"/>
          <a:ext cx="19192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4" name="Équation" r:id="rId3" imgW="1396394" imgH="393529" progId="Equation.3">
                  <p:embed/>
                </p:oleObj>
              </mc:Choice>
              <mc:Fallback>
                <p:oleObj name="Équation" r:id="rId3" imgW="139639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1919288"/>
                        <a:ext cx="1919287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476250" y="2695575"/>
            <a:ext cx="7772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</a:rPr>
              <a:t>Si on identifie, </a:t>
            </a:r>
            <a:r>
              <a:rPr lang="fr-FR" kern="0" dirty="0">
                <a:latin typeface="+mn-lt"/>
                <a:sym typeface="Symbol"/>
              </a:rPr>
              <a:t></a:t>
            </a:r>
            <a:r>
              <a:rPr lang="fr-FR" kern="0" baseline="-25000" dirty="0">
                <a:latin typeface="+mn-lt"/>
                <a:sym typeface="Symbol"/>
              </a:rPr>
              <a:t>n</a:t>
            </a:r>
            <a:r>
              <a:rPr lang="fr-FR" kern="0" dirty="0">
                <a:latin typeface="+mn-lt"/>
                <a:sym typeface="Symbol"/>
              </a:rPr>
              <a:t>=1.58, =1.73, K=3 </a:t>
            </a:r>
            <a:r>
              <a:rPr lang="fr-FR" kern="0" dirty="0">
                <a:latin typeface="+mn-lt"/>
                <a:sym typeface="Wingdings" panose="05000000000000000000" pitchFamily="2" charset="2"/>
              </a:rPr>
              <a:t> on peut distinguer 2 premiers ordres</a:t>
            </a:r>
            <a:endParaRPr lang="fr-FR" kern="0" dirty="0">
              <a:latin typeface="+mn-lt"/>
              <a:sym typeface="Symbol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sym typeface="Symbol"/>
              </a:rPr>
              <a:t>Les pôles sont -0.5 et -5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  <a:sym typeface="Symbol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</a:endParaRP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417513" y="3532188"/>
          <a:ext cx="69945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5" name="Équation" r:id="rId5" imgW="5092700" imgH="419100" progId="Equation.3">
                  <p:embed/>
                </p:oleObj>
              </mc:Choice>
              <mc:Fallback>
                <p:oleObj name="Équation" r:id="rId5" imgW="5092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3532188"/>
                        <a:ext cx="699452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143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990656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La fonction de transfert en boucle fermée de ce système vaut 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den>
                    </m:f>
                  </m:oMath>
                </a14:m>
                <a:endParaRPr lang="fr-FR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990656" cy="4114800"/>
              </a:xfrm>
              <a:blipFill>
                <a:blip r:embed="rId3"/>
                <a:stretch>
                  <a:fillRect l="-840" t="-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6"/>
          <p:cNvSpPr>
            <a:spLocks noChangeArrowheads="1"/>
          </p:cNvSpPr>
          <p:nvPr/>
        </p:nvSpPr>
        <p:spPr bwMode="auto">
          <a:xfrm>
            <a:off x="2765946" y="885184"/>
            <a:ext cx="431800" cy="433387"/>
          </a:xfrm>
          <a:prstGeom prst="ellipse">
            <a:avLst/>
          </a:prstGeom>
          <a:noFill/>
          <a:ln w="952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cxnSp>
        <p:nvCxnSpPr>
          <p:cNvPr id="5" name="Connecteur droit 7"/>
          <p:cNvCxnSpPr>
            <a:cxnSpLocks noChangeShapeType="1"/>
            <a:stCxn id="4" idx="1"/>
            <a:endCxn id="4" idx="5"/>
          </p:cNvCxnSpPr>
          <p:nvPr/>
        </p:nvCxnSpPr>
        <p:spPr bwMode="auto">
          <a:xfrm>
            <a:off x="2829446" y="948684"/>
            <a:ext cx="304800" cy="306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Connecteur droit 8"/>
          <p:cNvCxnSpPr>
            <a:cxnSpLocks noChangeShapeType="1"/>
            <a:stCxn id="4" idx="7"/>
            <a:endCxn id="4" idx="3"/>
          </p:cNvCxnSpPr>
          <p:nvPr/>
        </p:nvCxnSpPr>
        <p:spPr bwMode="auto">
          <a:xfrm flipH="1">
            <a:off x="2829446" y="948684"/>
            <a:ext cx="304800" cy="306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avec flèche 9"/>
          <p:cNvCxnSpPr>
            <a:cxnSpLocks noChangeShapeType="1"/>
            <a:endCxn id="4" idx="2"/>
          </p:cNvCxnSpPr>
          <p:nvPr/>
        </p:nvCxnSpPr>
        <p:spPr bwMode="auto">
          <a:xfrm>
            <a:off x="2334146" y="1102671"/>
            <a:ext cx="431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Connecteur droit avec flèche 10"/>
          <p:cNvCxnSpPr>
            <a:cxnSpLocks noChangeShapeType="1"/>
            <a:endCxn id="4" idx="4"/>
          </p:cNvCxnSpPr>
          <p:nvPr/>
        </p:nvCxnSpPr>
        <p:spPr bwMode="auto">
          <a:xfrm flipV="1">
            <a:off x="2978671" y="1318571"/>
            <a:ext cx="3175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ZoneTexte 11"/>
          <p:cNvSpPr txBox="1">
            <a:spLocks noChangeArrowheads="1"/>
          </p:cNvSpPr>
          <p:nvPr/>
        </p:nvSpPr>
        <p:spPr bwMode="auto">
          <a:xfrm>
            <a:off x="2405584" y="742309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fr-FR" altLang="fr-FR"/>
              <a:t>+</a:t>
            </a:r>
          </a:p>
        </p:txBody>
      </p:sp>
      <p:sp>
        <p:nvSpPr>
          <p:cNvPr id="10" name="ZoneTexte 12"/>
          <p:cNvSpPr txBox="1">
            <a:spLocks noChangeArrowheads="1"/>
          </p:cNvSpPr>
          <p:nvPr/>
        </p:nvSpPr>
        <p:spPr bwMode="auto">
          <a:xfrm>
            <a:off x="2618309" y="1190500"/>
            <a:ext cx="360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fr-FR" altLang="fr-FR" dirty="0"/>
              <a:t>+</a:t>
            </a:r>
          </a:p>
        </p:txBody>
      </p:sp>
      <p:cxnSp>
        <p:nvCxnSpPr>
          <p:cNvPr id="11" name="Connecteur droit avec flèche 13"/>
          <p:cNvCxnSpPr>
            <a:cxnSpLocks noChangeShapeType="1"/>
          </p:cNvCxnSpPr>
          <p:nvPr/>
        </p:nvCxnSpPr>
        <p:spPr bwMode="auto">
          <a:xfrm>
            <a:off x="3197746" y="1102671"/>
            <a:ext cx="431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ZoneTexte 14"/>
          <p:cNvSpPr txBox="1">
            <a:spLocks noChangeArrowheads="1"/>
          </p:cNvSpPr>
          <p:nvPr/>
        </p:nvSpPr>
        <p:spPr bwMode="auto">
          <a:xfrm>
            <a:off x="2123009" y="780409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fr-FR" altLang="fr-FR"/>
              <a:t>u</a:t>
            </a:r>
          </a:p>
        </p:txBody>
      </p:sp>
      <p:sp>
        <p:nvSpPr>
          <p:cNvPr id="13" name="ZoneTexte 16"/>
          <p:cNvSpPr txBox="1">
            <a:spLocks noChangeArrowheads="1"/>
          </p:cNvSpPr>
          <p:nvPr/>
        </p:nvSpPr>
        <p:spPr bwMode="auto">
          <a:xfrm>
            <a:off x="3264421" y="764534"/>
            <a:ext cx="576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fr-FR" altLang="fr-FR">
                <a:sym typeface="Symbol" panose="05050102010706020507" pitchFamily="18" charset="2"/>
              </a:rPr>
              <a:t></a:t>
            </a:r>
            <a:endParaRPr lang="fr-FR" altLang="fr-FR"/>
          </a:p>
        </p:txBody>
      </p:sp>
      <p:cxnSp>
        <p:nvCxnSpPr>
          <p:cNvPr id="14" name="Connecteur droit avec flèche 19"/>
          <p:cNvCxnSpPr>
            <a:cxnSpLocks noChangeShapeType="1"/>
          </p:cNvCxnSpPr>
          <p:nvPr/>
        </p:nvCxnSpPr>
        <p:spPr bwMode="auto">
          <a:xfrm>
            <a:off x="4643959" y="1085209"/>
            <a:ext cx="1295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ZoneTexte 23"/>
          <p:cNvSpPr txBox="1">
            <a:spLocks noChangeArrowheads="1"/>
          </p:cNvSpPr>
          <p:nvPr/>
        </p:nvSpPr>
        <p:spPr bwMode="auto">
          <a:xfrm>
            <a:off x="5147196" y="669284"/>
            <a:ext cx="576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fr-FR" altLang="fr-FR"/>
              <a:t>y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635896" y="885184"/>
            <a:ext cx="492125" cy="369332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635896" y="1582096"/>
            <a:ext cx="1008063" cy="369332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8" name="Connecteur droit 31"/>
          <p:cNvCxnSpPr>
            <a:cxnSpLocks noChangeShapeType="1"/>
          </p:cNvCxnSpPr>
          <p:nvPr/>
        </p:nvCxnSpPr>
        <p:spPr bwMode="auto">
          <a:xfrm flipH="1">
            <a:off x="5283721" y="1102671"/>
            <a:ext cx="7938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eur droit 33"/>
          <p:cNvCxnSpPr>
            <a:cxnSpLocks noChangeShapeType="1"/>
            <a:endCxn id="17" idx="3"/>
          </p:cNvCxnSpPr>
          <p:nvPr/>
        </p:nvCxnSpPr>
        <p:spPr bwMode="auto">
          <a:xfrm flipH="1" flipV="1">
            <a:off x="4643959" y="1766762"/>
            <a:ext cx="647700" cy="1535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Connecteur droit 35"/>
          <p:cNvCxnSpPr>
            <a:cxnSpLocks noChangeShapeType="1"/>
            <a:stCxn id="17" idx="1"/>
          </p:cNvCxnSpPr>
          <p:nvPr/>
        </p:nvCxnSpPr>
        <p:spPr bwMode="auto">
          <a:xfrm flipH="1">
            <a:off x="2978672" y="1766762"/>
            <a:ext cx="657224" cy="1535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37"/>
          <p:cNvSpPr/>
          <p:nvPr/>
        </p:nvSpPr>
        <p:spPr bwMode="auto">
          <a:xfrm>
            <a:off x="4473993" y="885184"/>
            <a:ext cx="501650" cy="369332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0" name="Connecteur droit avec flèche 39"/>
          <p:cNvCxnSpPr>
            <a:stCxn id="16" idx="3"/>
            <a:endCxn id="38" idx="1"/>
          </p:cNvCxnSpPr>
          <p:nvPr/>
        </p:nvCxnSpPr>
        <p:spPr>
          <a:xfrm>
            <a:off x="4128021" y="1069850"/>
            <a:ext cx="345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re 1"/>
          <p:cNvSpPr txBox="1">
            <a:spLocks/>
          </p:cNvSpPr>
          <p:nvPr/>
        </p:nvSpPr>
        <p:spPr bwMode="auto">
          <a:xfrm>
            <a:off x="414807" y="-16619"/>
            <a:ext cx="7772400" cy="78535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4000" dirty="0"/>
              <a:t>Schéma bloc</a:t>
            </a:r>
            <a:endParaRPr lang="fr-FR" sz="2800" dirty="0"/>
          </a:p>
          <a:p>
            <a:endParaRPr lang="fr-FR" altLang="fr-FR" sz="4000" dirty="0"/>
          </a:p>
          <a:p>
            <a:endParaRPr lang="fr-FR" altLang="fr-FR" sz="4000" dirty="0"/>
          </a:p>
        </p:txBody>
      </p:sp>
      <p:sp>
        <p:nvSpPr>
          <p:cNvPr id="24" name="Rectangle à coins arrondis 56">
            <a:extLst>
              <a:ext uri="{FF2B5EF4-FFF2-40B4-BE49-F238E27FC236}">
                <a16:creationId xmlns:a16="http://schemas.microsoft.com/office/drawing/2014/main" id="{B2C4D486-CABE-4122-B427-FFCD7EAD207A}"/>
              </a:ext>
            </a:extLst>
          </p:cNvPr>
          <p:cNvSpPr/>
          <p:nvPr/>
        </p:nvSpPr>
        <p:spPr>
          <a:xfrm>
            <a:off x="0" y="3356992"/>
            <a:ext cx="7416824" cy="780702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708EBE-FDB6-4E82-95AF-0150BDA50676}"/>
              </a:ext>
            </a:extLst>
          </p:cNvPr>
          <p:cNvSpPr/>
          <p:nvPr/>
        </p:nvSpPr>
        <p:spPr>
          <a:xfrm>
            <a:off x="3307284" y="1486975"/>
            <a:ext cx="1668359" cy="568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E1ED352-AEB9-45AC-BC66-91305E3C230E}"/>
              </a:ext>
            </a:extLst>
          </p:cNvPr>
          <p:cNvCxnSpPr>
            <a:cxnSpLocks/>
          </p:cNvCxnSpPr>
          <p:nvPr/>
        </p:nvCxnSpPr>
        <p:spPr>
          <a:xfrm flipH="1">
            <a:off x="3194571" y="1788471"/>
            <a:ext cx="1952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51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Exemple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B0F8F-1B3A-43FF-ADB7-BC51374C42D7}" type="slidenum">
              <a:rPr lang="fr-FR" smtClean="0"/>
              <a:pPr>
                <a:defRPr/>
              </a:pPr>
              <a:t>90</a:t>
            </a:fld>
            <a:endParaRPr lang="fr-FR"/>
          </a:p>
        </p:txBody>
      </p:sp>
      <p:sp>
        <p:nvSpPr>
          <p:cNvPr id="90116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pic>
        <p:nvPicPr>
          <p:cNvPr id="98309" name="Image 5" descr="Bode2eme_ordre_vid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36688"/>
            <a:ext cx="8424863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eur droit 7"/>
          <p:cNvCxnSpPr>
            <a:cxnSpLocks noChangeShapeType="1"/>
          </p:cNvCxnSpPr>
          <p:nvPr/>
        </p:nvCxnSpPr>
        <p:spPr bwMode="auto">
          <a:xfrm flipH="1" flipV="1">
            <a:off x="4230688" y="2000250"/>
            <a:ext cx="9525" cy="3405188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Connecteur droit 8"/>
          <p:cNvCxnSpPr>
            <a:cxnSpLocks noChangeShapeType="1"/>
          </p:cNvCxnSpPr>
          <p:nvPr/>
        </p:nvCxnSpPr>
        <p:spPr bwMode="auto">
          <a:xfrm flipH="1" flipV="1">
            <a:off x="5849938" y="1981200"/>
            <a:ext cx="9525" cy="3406775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ZoneTexte 9"/>
          <p:cNvSpPr txBox="1"/>
          <p:nvPr/>
        </p:nvSpPr>
        <p:spPr bwMode="auto">
          <a:xfrm>
            <a:off x="4010025" y="5456238"/>
            <a:ext cx="622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+mn-lt"/>
                <a:cs typeface="+mn-cs"/>
              </a:rPr>
              <a:t>0.5</a:t>
            </a:r>
          </a:p>
        </p:txBody>
      </p:sp>
      <p:sp>
        <p:nvSpPr>
          <p:cNvPr id="11" name="ZoneTexte 10"/>
          <p:cNvSpPr txBox="1"/>
          <p:nvPr/>
        </p:nvSpPr>
        <p:spPr bwMode="auto">
          <a:xfrm>
            <a:off x="5749925" y="5448300"/>
            <a:ext cx="622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 eaLnBrk="0" hangingPunct="0">
              <a:spcBef>
                <a:spcPct val="20000"/>
              </a:spcBef>
              <a:defRPr/>
            </a:pPr>
            <a:r>
              <a:rPr lang="fr-FR" sz="1400" kern="0" dirty="0">
                <a:latin typeface="+mn-lt"/>
                <a:cs typeface="+mn-cs"/>
              </a:rPr>
              <a:t>5</a:t>
            </a:r>
          </a:p>
        </p:txBody>
      </p:sp>
      <p:grpSp>
        <p:nvGrpSpPr>
          <p:cNvPr id="3" name="Groupe 44"/>
          <p:cNvGrpSpPr>
            <a:grpSpLocks/>
          </p:cNvGrpSpPr>
          <p:nvPr/>
        </p:nvGrpSpPr>
        <p:grpSpPr bwMode="auto">
          <a:xfrm>
            <a:off x="1489075" y="3870325"/>
            <a:ext cx="6429375" cy="782638"/>
            <a:chOff x="1488832" y="3860243"/>
            <a:chExt cx="6429269" cy="782102"/>
          </a:xfrm>
        </p:grpSpPr>
        <p:cxnSp>
          <p:nvCxnSpPr>
            <p:cNvPr id="16" name="Connecteur droit 15"/>
            <p:cNvCxnSpPr/>
            <p:nvPr/>
          </p:nvCxnSpPr>
          <p:spPr bwMode="auto">
            <a:xfrm>
              <a:off x="1488832" y="3860243"/>
              <a:ext cx="276379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necteur droit 16"/>
            <p:cNvCxnSpPr/>
            <p:nvPr/>
          </p:nvCxnSpPr>
          <p:spPr bwMode="auto">
            <a:xfrm>
              <a:off x="4233575" y="4624894"/>
              <a:ext cx="3684526" cy="1745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" name="Connecteur droit 12"/>
          <p:cNvCxnSpPr>
            <a:cxnSpLocks noChangeShapeType="1"/>
          </p:cNvCxnSpPr>
          <p:nvPr/>
        </p:nvCxnSpPr>
        <p:spPr bwMode="auto">
          <a:xfrm>
            <a:off x="1527175" y="2321356"/>
            <a:ext cx="4341813" cy="20637"/>
          </a:xfrm>
          <a:prstGeom prst="line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Connecteur droit 19"/>
          <p:cNvCxnSpPr>
            <a:cxnSpLocks noChangeShapeType="1"/>
          </p:cNvCxnSpPr>
          <p:nvPr/>
        </p:nvCxnSpPr>
        <p:spPr bwMode="auto">
          <a:xfrm>
            <a:off x="5848350" y="2341993"/>
            <a:ext cx="2100263" cy="360363"/>
          </a:xfrm>
          <a:prstGeom prst="line">
            <a:avLst/>
          </a:prstGeom>
          <a:noFill/>
          <a:ln w="38100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Groupe 41"/>
          <p:cNvGrpSpPr>
            <a:grpSpLocks/>
          </p:cNvGrpSpPr>
          <p:nvPr/>
        </p:nvGrpSpPr>
        <p:grpSpPr bwMode="auto">
          <a:xfrm>
            <a:off x="1509713" y="3860800"/>
            <a:ext cx="6427787" cy="781050"/>
            <a:chOff x="1529024" y="3970770"/>
            <a:chExt cx="6429271" cy="782097"/>
          </a:xfrm>
        </p:grpSpPr>
        <p:cxnSp>
          <p:nvCxnSpPr>
            <p:cNvPr id="98329" name="Connecteur droit 21"/>
            <p:cNvCxnSpPr>
              <a:cxnSpLocks noChangeShapeType="1"/>
            </p:cNvCxnSpPr>
            <p:nvPr/>
          </p:nvCxnSpPr>
          <p:spPr bwMode="auto">
            <a:xfrm>
              <a:off x="1529024" y="3970770"/>
              <a:ext cx="4340888" cy="20097"/>
            </a:xfrm>
            <a:prstGeom prst="line">
              <a:avLst/>
            </a:prstGeom>
            <a:noFill/>
            <a:ln w="38100" algn="ctr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30" name="Connecteur droit 22"/>
            <p:cNvCxnSpPr>
              <a:cxnSpLocks noChangeShapeType="1"/>
            </p:cNvCxnSpPr>
            <p:nvPr/>
          </p:nvCxnSpPr>
          <p:spPr bwMode="auto">
            <a:xfrm>
              <a:off x="5858189" y="4752867"/>
              <a:ext cx="2100106" cy="0"/>
            </a:xfrm>
            <a:prstGeom prst="line">
              <a:avLst/>
            </a:prstGeom>
            <a:noFill/>
            <a:ln w="38100" algn="ctr">
              <a:solidFill>
                <a:srgbClr val="92D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e 50"/>
          <p:cNvGrpSpPr>
            <a:grpSpLocks/>
          </p:cNvGrpSpPr>
          <p:nvPr/>
        </p:nvGrpSpPr>
        <p:grpSpPr bwMode="auto">
          <a:xfrm>
            <a:off x="1517650" y="2170113"/>
            <a:ext cx="6430963" cy="1225550"/>
            <a:chOff x="1517308" y="2170444"/>
            <a:chExt cx="6430938" cy="1225899"/>
          </a:xfrm>
        </p:grpSpPr>
        <p:cxnSp>
          <p:nvCxnSpPr>
            <p:cNvPr id="98326" name="Connecteur droit 26"/>
            <p:cNvCxnSpPr>
              <a:cxnSpLocks noChangeShapeType="1"/>
            </p:cNvCxnSpPr>
            <p:nvPr/>
          </p:nvCxnSpPr>
          <p:spPr bwMode="auto">
            <a:xfrm>
              <a:off x="1517308" y="2170444"/>
              <a:ext cx="2733151" cy="10048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7" name="Connecteur droit 28"/>
            <p:cNvCxnSpPr>
              <a:cxnSpLocks noChangeShapeType="1"/>
            </p:cNvCxnSpPr>
            <p:nvPr/>
          </p:nvCxnSpPr>
          <p:spPr bwMode="auto">
            <a:xfrm>
              <a:off x="4252134" y="2172119"/>
              <a:ext cx="1596007" cy="360066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8" name="Connecteur droit 30"/>
            <p:cNvCxnSpPr>
              <a:cxnSpLocks noChangeShapeType="1"/>
            </p:cNvCxnSpPr>
            <p:nvPr/>
          </p:nvCxnSpPr>
          <p:spPr bwMode="auto">
            <a:xfrm>
              <a:off x="5848141" y="2532185"/>
              <a:ext cx="2100105" cy="864158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e 43"/>
          <p:cNvGrpSpPr>
            <a:grpSpLocks/>
          </p:cNvGrpSpPr>
          <p:nvPr/>
        </p:nvGrpSpPr>
        <p:grpSpPr bwMode="auto">
          <a:xfrm>
            <a:off x="1509713" y="3840163"/>
            <a:ext cx="6450012" cy="1557337"/>
            <a:chOff x="1508927" y="3850195"/>
            <a:chExt cx="6451042" cy="1557492"/>
          </a:xfrm>
        </p:grpSpPr>
        <p:cxnSp>
          <p:nvCxnSpPr>
            <p:cNvPr id="98323" name="Connecteur droit 32"/>
            <p:cNvCxnSpPr>
              <a:cxnSpLocks noChangeShapeType="1"/>
            </p:cNvCxnSpPr>
            <p:nvPr/>
          </p:nvCxnSpPr>
          <p:spPr bwMode="auto">
            <a:xfrm>
              <a:off x="1508927" y="3850195"/>
              <a:ext cx="2733151" cy="10048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4" name="Connecteur droit 33"/>
            <p:cNvCxnSpPr>
              <a:cxnSpLocks noChangeShapeType="1"/>
            </p:cNvCxnSpPr>
            <p:nvPr/>
          </p:nvCxnSpPr>
          <p:spPr bwMode="auto">
            <a:xfrm flipV="1">
              <a:off x="4262177" y="4632290"/>
              <a:ext cx="1606060" cy="11723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5" name="Connecteur droit 35"/>
            <p:cNvCxnSpPr>
              <a:cxnSpLocks noChangeShapeType="1"/>
            </p:cNvCxnSpPr>
            <p:nvPr/>
          </p:nvCxnSpPr>
          <p:spPr bwMode="auto">
            <a:xfrm>
              <a:off x="5868237" y="5406013"/>
              <a:ext cx="2091732" cy="1674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e 40"/>
          <p:cNvGrpSpPr>
            <a:grpSpLocks/>
          </p:cNvGrpSpPr>
          <p:nvPr/>
        </p:nvGrpSpPr>
        <p:grpSpPr bwMode="auto">
          <a:xfrm>
            <a:off x="1476375" y="2181225"/>
            <a:ext cx="6411913" cy="854075"/>
            <a:chOff x="1507253" y="2170444"/>
            <a:chExt cx="6410848" cy="854109"/>
          </a:xfrm>
        </p:grpSpPr>
        <p:cxnSp>
          <p:nvCxnSpPr>
            <p:cNvPr id="14" name="Connecteur droit 13"/>
            <p:cNvCxnSpPr/>
            <p:nvPr/>
          </p:nvCxnSpPr>
          <p:spPr bwMode="auto">
            <a:xfrm>
              <a:off x="4221427" y="2172032"/>
              <a:ext cx="3696674" cy="85252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Connecteur droit 39"/>
            <p:cNvCxnSpPr/>
            <p:nvPr/>
          </p:nvCxnSpPr>
          <p:spPr bwMode="auto">
            <a:xfrm>
              <a:off x="1507253" y="2170444"/>
              <a:ext cx="2733221" cy="952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88401"/>
              </p:ext>
            </p:extLst>
          </p:nvPr>
        </p:nvGraphicFramePr>
        <p:xfrm>
          <a:off x="539750" y="894601"/>
          <a:ext cx="69945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6" name="Équation" r:id="rId4" imgW="5092700" imgH="419100" progId="Equation.3">
                  <p:embed/>
                </p:oleObj>
              </mc:Choice>
              <mc:Fallback>
                <p:oleObj name="Équation" r:id="rId4" imgW="5092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894601"/>
                        <a:ext cx="6994525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624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Exemple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11EA0-D0D3-42B7-87C3-786FAD717476}" type="slidenum">
              <a:rPr lang="fr-FR" smtClean="0"/>
              <a:pPr>
                <a:defRPr/>
              </a:pPr>
              <a:t>91</a:t>
            </a:fld>
            <a:endParaRPr lang="fr-FR"/>
          </a:p>
        </p:txBody>
      </p:sp>
      <p:sp>
        <p:nvSpPr>
          <p:cNvPr id="91140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sp>
        <p:nvSpPr>
          <p:cNvPr id="99333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99334" name="Espace réservé du contenu 5" descr="Bode2eme_ordr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446213"/>
            <a:ext cx="8256587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335" name="Groupe 13"/>
          <p:cNvGrpSpPr>
            <a:grpSpLocks/>
          </p:cNvGrpSpPr>
          <p:nvPr/>
        </p:nvGrpSpPr>
        <p:grpSpPr bwMode="auto">
          <a:xfrm>
            <a:off x="1509713" y="3879850"/>
            <a:ext cx="6450012" cy="1557338"/>
            <a:chOff x="1508927" y="3850195"/>
            <a:chExt cx="6451042" cy="1557492"/>
          </a:xfrm>
        </p:grpSpPr>
        <p:cxnSp>
          <p:nvCxnSpPr>
            <p:cNvPr id="99340" name="Connecteur droit 14"/>
            <p:cNvCxnSpPr>
              <a:cxnSpLocks noChangeShapeType="1"/>
            </p:cNvCxnSpPr>
            <p:nvPr/>
          </p:nvCxnSpPr>
          <p:spPr bwMode="auto">
            <a:xfrm>
              <a:off x="1508927" y="3850195"/>
              <a:ext cx="2733151" cy="10048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1" name="Connecteur droit 15"/>
            <p:cNvCxnSpPr>
              <a:cxnSpLocks noChangeShapeType="1"/>
            </p:cNvCxnSpPr>
            <p:nvPr/>
          </p:nvCxnSpPr>
          <p:spPr bwMode="auto">
            <a:xfrm flipV="1">
              <a:off x="4262177" y="4632290"/>
              <a:ext cx="1606060" cy="11723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2" name="Connecteur droit 16"/>
            <p:cNvCxnSpPr>
              <a:cxnSpLocks noChangeShapeType="1"/>
            </p:cNvCxnSpPr>
            <p:nvPr/>
          </p:nvCxnSpPr>
          <p:spPr bwMode="auto">
            <a:xfrm>
              <a:off x="5868237" y="5406013"/>
              <a:ext cx="2091732" cy="1674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9336" name="Groupe 17"/>
          <p:cNvGrpSpPr>
            <a:grpSpLocks/>
          </p:cNvGrpSpPr>
          <p:nvPr/>
        </p:nvGrpSpPr>
        <p:grpSpPr bwMode="auto">
          <a:xfrm>
            <a:off x="1466850" y="2190750"/>
            <a:ext cx="6430963" cy="1225550"/>
            <a:chOff x="1517308" y="2170444"/>
            <a:chExt cx="6430938" cy="1225899"/>
          </a:xfrm>
        </p:grpSpPr>
        <p:cxnSp>
          <p:nvCxnSpPr>
            <p:cNvPr id="99337" name="Connecteur droit 18"/>
            <p:cNvCxnSpPr>
              <a:cxnSpLocks noChangeShapeType="1"/>
            </p:cNvCxnSpPr>
            <p:nvPr/>
          </p:nvCxnSpPr>
          <p:spPr bwMode="auto">
            <a:xfrm>
              <a:off x="1517308" y="2170444"/>
              <a:ext cx="2733151" cy="10048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38" name="Connecteur droit 19"/>
            <p:cNvCxnSpPr>
              <a:cxnSpLocks noChangeShapeType="1"/>
            </p:cNvCxnSpPr>
            <p:nvPr/>
          </p:nvCxnSpPr>
          <p:spPr bwMode="auto">
            <a:xfrm>
              <a:off x="4252134" y="2172119"/>
              <a:ext cx="1596007" cy="360066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39" name="Connecteur droit 20"/>
            <p:cNvCxnSpPr>
              <a:cxnSpLocks noChangeShapeType="1"/>
            </p:cNvCxnSpPr>
            <p:nvPr/>
          </p:nvCxnSpPr>
          <p:spPr bwMode="auto">
            <a:xfrm>
              <a:off x="5848141" y="2532185"/>
              <a:ext cx="2100105" cy="864158"/>
            </a:xfrm>
            <a:prstGeom prst="line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026150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vous</a:t>
            </a:r>
          </a:p>
        </p:txBody>
      </p:sp>
      <p:pic>
        <p:nvPicPr>
          <p:cNvPr id="4" name="Image 5" descr="Bode2eme_ordre_vide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424863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115616" y="980728"/>
                <a:ext cx="2643224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+0,4)(1−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980728"/>
                <a:ext cx="2643224" cy="661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4788024" y="1052736"/>
                <a:ext cx="2952328" cy="667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2,5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(1+2,5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052736"/>
                <a:ext cx="2952328" cy="6674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/>
          <p:cNvCxnSpPr/>
          <p:nvPr/>
        </p:nvCxnSpPr>
        <p:spPr>
          <a:xfrm>
            <a:off x="1547664" y="2780928"/>
            <a:ext cx="64087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4113217" y="2570251"/>
            <a:ext cx="0" cy="3384376"/>
          </a:xfrm>
          <a:prstGeom prst="line">
            <a:avLst/>
          </a:prstGeom>
          <a:ln w="3810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4716016" y="2570251"/>
            <a:ext cx="0" cy="3384376"/>
          </a:xfrm>
          <a:prstGeom prst="line">
            <a:avLst/>
          </a:prstGeom>
          <a:ln w="38100"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47664" y="2890365"/>
            <a:ext cx="2565553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4113217" y="2890365"/>
            <a:ext cx="3843159" cy="754659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547663" y="2890364"/>
            <a:ext cx="316835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716015" y="2890364"/>
            <a:ext cx="3240361" cy="63043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547663" y="4437112"/>
            <a:ext cx="64087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1547663" y="4445342"/>
            <a:ext cx="316835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716015" y="3642780"/>
            <a:ext cx="316835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526048" y="4431821"/>
            <a:ext cx="2565553" cy="10582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4117525" y="5190578"/>
            <a:ext cx="3838850" cy="17458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1547663" y="2772962"/>
            <a:ext cx="2565554" cy="7966"/>
          </a:xfrm>
          <a:prstGeom prst="line">
            <a:avLst/>
          </a:prstGeom>
          <a:ln w="57150">
            <a:solidFill>
              <a:srgbClr val="E5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134834" y="2795968"/>
            <a:ext cx="617185" cy="106946"/>
          </a:xfrm>
          <a:prstGeom prst="line">
            <a:avLst/>
          </a:prstGeom>
          <a:ln w="57150">
            <a:solidFill>
              <a:srgbClr val="E5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716016" y="2905403"/>
            <a:ext cx="3024336" cy="1368857"/>
          </a:xfrm>
          <a:prstGeom prst="line">
            <a:avLst/>
          </a:prstGeom>
          <a:ln w="57150">
            <a:solidFill>
              <a:srgbClr val="E5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1527752" y="4449096"/>
            <a:ext cx="2565554" cy="7966"/>
          </a:xfrm>
          <a:prstGeom prst="line">
            <a:avLst/>
          </a:prstGeom>
          <a:ln w="57150">
            <a:solidFill>
              <a:srgbClr val="E5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4126767" y="5208036"/>
            <a:ext cx="589248" cy="13198"/>
          </a:xfrm>
          <a:prstGeom prst="line">
            <a:avLst/>
          </a:prstGeom>
          <a:ln w="57150">
            <a:solidFill>
              <a:srgbClr val="E5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V="1">
            <a:off x="4717521" y="4453079"/>
            <a:ext cx="3238854" cy="6599"/>
          </a:xfrm>
          <a:prstGeom prst="line">
            <a:avLst/>
          </a:prstGeom>
          <a:ln w="57150">
            <a:solidFill>
              <a:srgbClr val="E5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78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Réponse fréquentielle : </a:t>
            </a:r>
            <a:r>
              <a:rPr lang="fr-FR" dirty="0">
                <a:sym typeface="Symbol"/>
              </a:rPr>
              <a:t> = 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AE33D9-C82A-44F9-A36C-84D3420F0AB3}" type="slidenum">
              <a:rPr lang="fr-FR" smtClean="0"/>
              <a:pPr>
                <a:defRPr/>
              </a:pPr>
              <a:t>93</a:t>
            </a:fld>
            <a:endParaRPr lang="fr-FR"/>
          </a:p>
        </p:txBody>
      </p:sp>
      <p:sp>
        <p:nvSpPr>
          <p:cNvPr id="9318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685800" y="1981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cs typeface="+mn-cs"/>
              </a:rPr>
              <a:t>Si </a:t>
            </a:r>
            <a:r>
              <a:rPr lang="fr-FR" kern="0" dirty="0">
                <a:latin typeface="+mn-lt"/>
                <a:cs typeface="+mn-cs"/>
                <a:sym typeface="Symbol"/>
              </a:rPr>
              <a:t> = 1, les racines sont double</a:t>
            </a:r>
            <a:r>
              <a:rPr lang="fr-FR" kern="0" dirty="0">
                <a:latin typeface="+mn-lt"/>
                <a:cs typeface="+mn-cs"/>
              </a:rPr>
              <a:t>s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cs typeface="+mn-cs"/>
                <a:sym typeface="Wingdings"/>
              </a:rPr>
              <a:t> Cas particulier du cas précédent</a:t>
            </a:r>
            <a:endParaRPr lang="fr-FR" kern="0" dirty="0">
              <a:latin typeface="+mn-lt"/>
              <a:cs typeface="+mn-cs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666750" y="2816225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Remarque: 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kern="0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la pente de gain à +</a:t>
            </a:r>
            <a:r>
              <a:rPr lang="fr-FR" kern="0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  <a:sym typeface="Symbol"/>
              </a:rPr>
              <a:t> est de </a:t>
            </a:r>
            <a:r>
              <a:rPr lang="fr-FR" b="1" kern="0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  <a:sym typeface="Symbol"/>
              </a:rPr>
              <a:t>40 dB par décade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fr-FR" b="1" kern="0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  <a:sym typeface="Symbol"/>
              </a:rPr>
              <a:t>La phase va à -180°</a:t>
            </a:r>
            <a:endParaRPr lang="fr-FR" b="1" kern="0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619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Réponse fréquentielle : </a:t>
            </a:r>
            <a:r>
              <a:rPr lang="fr-FR" dirty="0">
                <a:sym typeface="Symbol"/>
              </a:rPr>
              <a:t> &lt; 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83BBD4-7436-49F5-A373-756CC2822123}" type="slidenum">
              <a:rPr lang="fr-FR" smtClean="0"/>
              <a:pPr>
                <a:defRPr/>
              </a:pPr>
              <a:t>94</a:t>
            </a:fld>
            <a:endParaRPr lang="fr-FR"/>
          </a:p>
        </p:txBody>
      </p:sp>
      <p:sp>
        <p:nvSpPr>
          <p:cNvPr id="4301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 bwMode="auto">
          <a:xfrm>
            <a:off x="685800" y="1981200"/>
            <a:ext cx="77724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cs typeface="+mn-cs"/>
              </a:rPr>
              <a:t>Si </a:t>
            </a:r>
            <a:r>
              <a:rPr lang="fr-FR" kern="0" dirty="0">
                <a:latin typeface="+mn-lt"/>
                <a:cs typeface="+mn-cs"/>
                <a:sym typeface="Symbol"/>
              </a:rPr>
              <a:t> &lt; 1, les racines sont complexes</a:t>
            </a:r>
            <a:endParaRPr lang="fr-FR" kern="0" dirty="0"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cs typeface="+mn-cs"/>
                <a:sym typeface="Wingdings"/>
              </a:rPr>
              <a:t> Décomposition en 2 sous-systèmes d’ordre 1 impossible</a:t>
            </a:r>
            <a:endParaRPr lang="fr-FR" kern="0" dirty="0">
              <a:latin typeface="+mn-lt"/>
              <a:cs typeface="+mn-cs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 bwMode="auto">
          <a:xfrm>
            <a:off x="666750" y="2947988"/>
            <a:ext cx="77724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cs typeface="+mn-cs"/>
              </a:rPr>
              <a:t>On part de l’expression complexe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5259388" y="2849563"/>
          <a:ext cx="24892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6" name="Équation" r:id="rId3" imgW="1536700" imgH="622300" progId="Equation.3">
                  <p:embed/>
                </p:oleObj>
              </mc:Choice>
              <mc:Fallback>
                <p:oleObj name="Équation" r:id="rId3" imgW="15367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2849563"/>
                        <a:ext cx="2489200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668338" y="3662363"/>
            <a:ext cx="77724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cs typeface="+mn-cs"/>
              </a:rPr>
              <a:t>G</a:t>
            </a:r>
            <a:r>
              <a:rPr lang="fr-FR" kern="0" dirty="0" err="1">
                <a:latin typeface="+mn-lt"/>
                <a:cs typeface="+mn-cs"/>
              </a:rPr>
              <a:t>ain</a:t>
            </a:r>
            <a:r>
              <a:rPr lang="fr-FR" kern="0" dirty="0">
                <a:latin typeface="+mn-lt"/>
                <a:cs typeface="+mn-cs"/>
              </a:rPr>
              <a:t> en décibels: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  <a:cs typeface="+mn-cs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746125" y="3770313"/>
          <a:ext cx="50069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7" name="Équation" r:id="rId5" imgW="2870200" imgH="635000" progId="Equation.3">
                  <p:embed/>
                </p:oleObj>
              </mc:Choice>
              <mc:Fallback>
                <p:oleObj name="Équation" r:id="rId5" imgW="28702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3770313"/>
                        <a:ext cx="5006975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771525" y="5091113"/>
            <a:ext cx="7772400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cs typeface="+mn-cs"/>
              </a:rPr>
              <a:t>Phase en degrés: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  <a:cs typeface="+mn-cs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730375" y="5106988"/>
          <a:ext cx="2481263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8" name="Équation" r:id="rId7" imgW="1422400" imgH="889000" progId="Equation.3">
                  <p:embed/>
                </p:oleObj>
              </mc:Choice>
              <mc:Fallback>
                <p:oleObj name="Équation" r:id="rId7" imgW="1422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5106988"/>
                        <a:ext cx="2481263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233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Réponse fréquentielle : </a:t>
            </a:r>
            <a:r>
              <a:rPr lang="fr-FR" dirty="0">
                <a:sym typeface="Symbol"/>
              </a:rPr>
              <a:t> &lt; 1</a:t>
            </a:r>
            <a:endParaRPr lang="fr-FR" dirty="0"/>
          </a:p>
        </p:txBody>
      </p:sp>
      <p:sp>
        <p:nvSpPr>
          <p:cNvPr id="44036" name="Espace réservé du contenu 2"/>
          <p:cNvSpPr>
            <a:spLocks noGrp="1"/>
          </p:cNvSpPr>
          <p:nvPr>
            <p:ph idx="1"/>
          </p:nvPr>
        </p:nvSpPr>
        <p:spPr>
          <a:xfrm>
            <a:off x="755576" y="2006617"/>
            <a:ext cx="7772400" cy="1595438"/>
          </a:xfrm>
        </p:spPr>
        <p:txBody>
          <a:bodyPr/>
          <a:lstStyle/>
          <a:p>
            <a:r>
              <a:rPr lang="fr-FR" dirty="0"/>
              <a:t>Asymptotes</a:t>
            </a:r>
          </a:p>
          <a:p>
            <a:pPr lvl="1"/>
            <a:r>
              <a:rPr lang="fr-FR" dirty="0"/>
              <a:t>Quand </a:t>
            </a:r>
            <a:r>
              <a:rPr lang="fr-FR" dirty="0">
                <a:sym typeface="Symbol" pitchFamily="18" charset="2"/>
              </a:rPr>
              <a:t>0, G ≈ K et  = 0</a:t>
            </a:r>
          </a:p>
          <a:p>
            <a:pPr lvl="2"/>
            <a:endParaRPr lang="fr-FR" dirty="0">
              <a:sym typeface="Symbol" pitchFamily="18" charset="2"/>
            </a:endParaRPr>
          </a:p>
          <a:p>
            <a:pPr lvl="1"/>
            <a:endParaRPr lang="fr-FR" dirty="0">
              <a:sym typeface="Symbol" pitchFamily="18" charset="2"/>
            </a:endParaRPr>
          </a:p>
          <a:p>
            <a:pPr lvl="1"/>
            <a:r>
              <a:rPr lang="fr-FR" dirty="0">
                <a:sym typeface="Symbol" pitchFamily="18" charset="2"/>
              </a:rPr>
              <a:t>Quand ,                              et  = -180°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F2845A-821D-4E48-8A0D-D9AE37FB5085}" type="slidenum">
              <a:rPr lang="fr-FR" smtClean="0"/>
              <a:pPr>
                <a:defRPr/>
              </a:pPr>
              <a:t>95</a:t>
            </a:fld>
            <a:endParaRPr lang="fr-FR"/>
          </a:p>
        </p:txBody>
      </p:sp>
      <p:sp>
        <p:nvSpPr>
          <p:cNvPr id="44038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/>
          </p:nvPr>
        </p:nvGraphicFramePr>
        <p:xfrm>
          <a:off x="3086100" y="3273757"/>
          <a:ext cx="11191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4" name="Équation" r:id="rId3" imgW="749160" imgH="431640" progId="Equation.3">
                  <p:embed/>
                </p:oleObj>
              </mc:Choice>
              <mc:Fallback>
                <p:oleObj name="Équation" r:id="rId3" imgW="74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3273757"/>
                        <a:ext cx="1119188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 bwMode="auto">
              <a:xfrm>
                <a:off x="2848521" y="2765119"/>
                <a:ext cx="222105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-342900" eaLnBrk="0" hangingPunc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ker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fr-FR" i="1" kern="0">
                              <a:latin typeface="Cambria Math"/>
                            </a:rPr>
                            <m:t>𝑑𝐵</m:t>
                          </m:r>
                          <m:r>
                            <m:rPr>
                              <m:nor/>
                            </m:rPr>
                            <a:rPr lang="fr-FR" kern="0" dirty="0"/>
                            <m:t> </m:t>
                          </m:r>
                        </m:sub>
                      </m:sSub>
                      <m:r>
                        <a:rPr lang="fr-FR" b="0" i="1" kern="0" smtClean="0">
                          <a:latin typeface="Cambria Math"/>
                          <a:ea typeface="Cambria Math"/>
                        </a:rPr>
                        <m:t>≈20</m:t>
                      </m:r>
                      <m:r>
                        <a:rPr lang="fr-FR" b="0" i="1" kern="0" smtClean="0">
                          <a:latin typeface="Cambria Math"/>
                          <a:ea typeface="Cambria Math"/>
                        </a:rPr>
                        <m:t>𝑙𝑜𝑔</m:t>
                      </m:r>
                      <m:d>
                        <m:dPr>
                          <m:ctrlPr>
                            <a:rPr lang="fr-FR" b="0" i="1" kern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fr-FR" b="0" i="1" kern="0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kumimoji="0" lang="fr-FR" sz="2000" b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521" y="2765119"/>
                <a:ext cx="2221057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461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 bwMode="auto">
              <a:xfrm>
                <a:off x="2848521" y="3982645"/>
                <a:ext cx="2743828" cy="8041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-342900" eaLnBrk="0" hangingPunc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ker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fr-FR" i="1" kern="0">
                              <a:latin typeface="Cambria Math"/>
                            </a:rPr>
                            <m:t>𝑑𝐵</m:t>
                          </m:r>
                          <m:r>
                            <m:rPr>
                              <m:nor/>
                            </m:rPr>
                            <a:rPr lang="fr-FR" kern="0" dirty="0"/>
                            <m:t> </m:t>
                          </m:r>
                        </m:sub>
                      </m:sSub>
                      <m:r>
                        <a:rPr lang="fr-FR" b="0" i="1" kern="0" smtClean="0">
                          <a:latin typeface="Cambria Math"/>
                          <a:ea typeface="Cambria Math"/>
                        </a:rPr>
                        <m:t>≈20</m:t>
                      </m:r>
                      <m:r>
                        <a:rPr lang="fr-FR" b="0" i="1" kern="0" smtClean="0">
                          <a:latin typeface="Cambria Math"/>
                          <a:ea typeface="Cambria Math"/>
                        </a:rPr>
                        <m:t>𝑙𝑜𝑔</m:t>
                      </m:r>
                      <m:d>
                        <m:dPr>
                          <m:ctrlPr>
                            <a:rPr lang="fr-FR" b="0" i="1" kern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kern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fr-FR" i="1" ker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  <m:sSubSup>
                                <m:sSubSupPr>
                                  <m:ctrlPr>
                                    <a:rPr lang="fr-FR" i="1" kern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i="1" ker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i="1" kern="0">
                                          <a:latin typeface="Cambria Math"/>
                                          <a:ea typeface="Cambria Math"/>
                                        </a:rPr>
                                        <m:t>𝜔</m:t>
                                      </m:r>
                                    </m:e>
                                    <m:sub/>
                                    <m:sup>
                                      <m:r>
                                        <a:rPr lang="fr-FR" i="1" ker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  <m:sub>
                                  <m:r>
                                    <a:rPr lang="fr-FR" b="0" i="1" kern="0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b>
                                <m:sup/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fr-FR" b="0" i="1" kern="0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fr-FR" i="1" kern="0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FR" b="0" i="1" kern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0" lang="fr-FR" sz="2000" b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8521" y="3982645"/>
                <a:ext cx="2743828" cy="80419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0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Résonnance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981200"/>
            <a:ext cx="8207375" cy="1595438"/>
          </a:xfrm>
        </p:spPr>
        <p:txBody>
          <a:bodyPr/>
          <a:lstStyle/>
          <a:p>
            <a:pPr>
              <a:defRPr/>
            </a:pPr>
            <a:r>
              <a:rPr lang="fr-FR" b="1" dirty="0">
                <a:solidFill>
                  <a:schemeClr val="accent6"/>
                </a:solidFill>
              </a:rPr>
              <a:t>Résonnance : </a:t>
            </a:r>
            <a:r>
              <a:rPr lang="fr-FR" dirty="0"/>
              <a:t>extremum sur le gain en</a:t>
            </a:r>
            <a:endParaRPr lang="fr-FR" b="1" dirty="0">
              <a:solidFill>
                <a:schemeClr val="accent6"/>
              </a:solidFill>
            </a:endParaRPr>
          </a:p>
          <a:p>
            <a:pPr>
              <a:buFontTx/>
              <a:buNone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0E39DE-0A12-496F-A086-8CBF3FA63B25}" type="slidenum">
              <a:rPr lang="fr-FR" smtClean="0"/>
              <a:pPr>
                <a:defRPr/>
              </a:pPr>
              <a:t>96</a:t>
            </a:fld>
            <a:endParaRPr lang="fr-FR"/>
          </a:p>
        </p:txBody>
      </p:sp>
      <p:sp>
        <p:nvSpPr>
          <p:cNvPr id="45064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422725"/>
              </p:ext>
            </p:extLst>
          </p:nvPr>
        </p:nvGraphicFramePr>
        <p:xfrm>
          <a:off x="1141413" y="2511425"/>
          <a:ext cx="2133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1" name="Équation" r:id="rId3" imgW="1054100" imgH="279400" progId="Equation.3">
                  <p:embed/>
                </p:oleObj>
              </mc:Choice>
              <mc:Fallback>
                <p:oleObj name="Équation" r:id="rId3" imgW="10541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511425"/>
                        <a:ext cx="2133600" cy="5651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accent6">
                            <a:lumMod val="75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23408"/>
              </p:ext>
            </p:extLst>
          </p:nvPr>
        </p:nvGraphicFramePr>
        <p:xfrm>
          <a:off x="3748088" y="2422525"/>
          <a:ext cx="27749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2" name="Équation" r:id="rId5" imgW="1371600" imgH="469900" progId="Equation.3">
                  <p:embed/>
                </p:oleObj>
              </mc:Choice>
              <mc:Fallback>
                <p:oleObj name="Équation" r:id="rId5" imgW="1371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2422525"/>
                        <a:ext cx="2774950" cy="95091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accent6">
                            <a:lumMod val="75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757238" y="3781425"/>
            <a:ext cx="82073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fr-FR" b="1" kern="0" dirty="0">
                <a:solidFill>
                  <a:schemeClr val="accent6"/>
                </a:solidFill>
                <a:latin typeface="+mn-lt"/>
                <a:cs typeface="+mn-cs"/>
              </a:rPr>
              <a:t>Coefficient de surtension : </a:t>
            </a:r>
            <a:r>
              <a:rPr lang="fr-FR" kern="0" dirty="0">
                <a:latin typeface="+mn-lt"/>
                <a:cs typeface="+mn-cs"/>
              </a:rPr>
              <a:t>rapport </a:t>
            </a:r>
            <a:endParaRPr lang="fr-FR" b="1" kern="0" dirty="0">
              <a:solidFill>
                <a:schemeClr val="accent6"/>
              </a:solidFill>
              <a:latin typeface="+mn-lt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fr-FR" kern="0" dirty="0">
              <a:latin typeface="+mn-lt"/>
              <a:cs typeface="+mn-cs"/>
            </a:endParaRPr>
          </a:p>
        </p:txBody>
      </p:sp>
      <p:graphicFrame>
        <p:nvGraphicFramePr>
          <p:cNvPr id="4506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592207"/>
              </p:ext>
            </p:extLst>
          </p:nvPr>
        </p:nvGraphicFramePr>
        <p:xfrm>
          <a:off x="1517091" y="4299980"/>
          <a:ext cx="49339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3" name="Équation" r:id="rId7" imgW="2438280" imgH="495000" progId="Equation.3">
                  <p:embed/>
                </p:oleObj>
              </mc:Choice>
              <mc:Fallback>
                <p:oleObj name="Équation" r:id="rId7" imgW="24382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091" y="4299980"/>
                        <a:ext cx="4933950" cy="10033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38100">
                        <a:solidFill>
                          <a:schemeClr val="accent6">
                            <a:lumMod val="75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840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Résonnance : preuve (1/2)</a:t>
            </a:r>
          </a:p>
        </p:txBody>
      </p:sp>
      <p:sp>
        <p:nvSpPr>
          <p:cNvPr id="46093" name="Espace réservé du contenu 2"/>
          <p:cNvSpPr>
            <a:spLocks noGrp="1"/>
          </p:cNvSpPr>
          <p:nvPr>
            <p:ph idx="1"/>
          </p:nvPr>
        </p:nvSpPr>
        <p:spPr>
          <a:xfrm>
            <a:off x="676275" y="1358900"/>
            <a:ext cx="7772400" cy="509588"/>
          </a:xfrm>
        </p:spPr>
        <p:txBody>
          <a:bodyPr/>
          <a:lstStyle/>
          <a:p>
            <a:pPr>
              <a:buFontTx/>
              <a:buNone/>
            </a:pPr>
            <a:r>
              <a:rPr lang="fr-FR"/>
              <a:t>Existence d’un extremum sur le gain si la dérivée de</a:t>
            </a:r>
          </a:p>
          <a:p>
            <a:pPr>
              <a:buFontTx/>
              <a:buNone/>
            </a:pPr>
            <a:r>
              <a:rPr lang="fr-FR"/>
              <a:t>s’annule :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E6351E-3BB5-45E4-AFD0-2350E8AD2FF5}" type="slidenum">
              <a:rPr lang="fr-FR" smtClean="0"/>
              <a:pPr>
                <a:defRPr/>
              </a:pPr>
              <a:t>97</a:t>
            </a:fld>
            <a:endParaRPr lang="fr-FR"/>
          </a:p>
        </p:txBody>
      </p:sp>
      <p:sp>
        <p:nvSpPr>
          <p:cNvPr id="4609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42770"/>
              </p:ext>
            </p:extLst>
          </p:nvPr>
        </p:nvGraphicFramePr>
        <p:xfrm>
          <a:off x="6244484" y="1344613"/>
          <a:ext cx="9890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14" name="Équation" r:id="rId3" imgW="533169" imgH="253890" progId="Equation.3">
                  <p:embed/>
                </p:oleObj>
              </mc:Choice>
              <mc:Fallback>
                <p:oleObj name="Équation" r:id="rId3" imgW="533169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484" y="1344613"/>
                        <a:ext cx="989012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4"/>
          <p:cNvGraphicFramePr>
            <a:graphicFrameLocks noChangeAspect="1"/>
          </p:cNvGraphicFramePr>
          <p:nvPr/>
        </p:nvGraphicFramePr>
        <p:xfrm>
          <a:off x="3856038" y="1990725"/>
          <a:ext cx="345598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15" name="Équation" r:id="rId5" imgW="2133600" imgH="736600" progId="Equation.3">
                  <p:embed/>
                </p:oleObj>
              </mc:Choice>
              <mc:Fallback>
                <p:oleObj name="Équation" r:id="rId5" imgW="21336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1990725"/>
                        <a:ext cx="3455987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738188" y="3389313"/>
            <a:ext cx="77724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cs typeface="+mn-cs"/>
              </a:rPr>
              <a:t>Posons </a:t>
            </a:r>
          </a:p>
        </p:txBody>
      </p:sp>
      <p:graphicFrame>
        <p:nvGraphicFramePr>
          <p:cNvPr id="46084" name="Object 5"/>
          <p:cNvGraphicFramePr>
            <a:graphicFrameLocks noChangeAspect="1"/>
          </p:cNvGraphicFramePr>
          <p:nvPr/>
        </p:nvGraphicFramePr>
        <p:xfrm>
          <a:off x="1784350" y="3325813"/>
          <a:ext cx="6969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16" name="Équation" r:id="rId7" imgW="469696" imgH="431613" progId="Equation.3">
                  <p:embed/>
                </p:oleObj>
              </mc:Choice>
              <mc:Fallback>
                <p:oleObj name="Équation" r:id="rId7" imgW="46969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325813"/>
                        <a:ext cx="696913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6"/>
          <p:cNvGraphicFramePr>
            <a:graphicFrameLocks noChangeAspect="1"/>
          </p:cNvGraphicFramePr>
          <p:nvPr/>
        </p:nvGraphicFramePr>
        <p:xfrm>
          <a:off x="2670175" y="3294063"/>
          <a:ext cx="2900363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17" name="Équation" r:id="rId9" imgW="1790700" imgH="495300" progId="Equation.3">
                  <p:embed/>
                </p:oleObj>
              </mc:Choice>
              <mc:Fallback>
                <p:oleObj name="Équation" r:id="rId9" imgW="17907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3294063"/>
                        <a:ext cx="2900363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7"/>
          <p:cNvGraphicFramePr>
            <a:graphicFrameLocks noChangeAspect="1"/>
          </p:cNvGraphicFramePr>
          <p:nvPr/>
        </p:nvGraphicFramePr>
        <p:xfrm>
          <a:off x="668338" y="4090988"/>
          <a:ext cx="61118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18" name="Équation" r:id="rId11" imgW="3771900" imgH="596900" progId="Equation.3">
                  <p:embed/>
                </p:oleObj>
              </mc:Choice>
              <mc:Fallback>
                <p:oleObj name="Équation" r:id="rId11" imgW="37719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090988"/>
                        <a:ext cx="61118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Espace réservé du contenu 2"/>
          <p:cNvSpPr txBox="1">
            <a:spLocks/>
          </p:cNvSpPr>
          <p:nvPr/>
        </p:nvSpPr>
        <p:spPr bwMode="auto">
          <a:xfrm>
            <a:off x="779463" y="5230813"/>
            <a:ext cx="7772400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cs typeface="+mn-cs"/>
              </a:rPr>
              <a:t>s’annule quand </a:t>
            </a:r>
          </a:p>
        </p:txBody>
      </p:sp>
      <p:graphicFrame>
        <p:nvGraphicFramePr>
          <p:cNvPr id="46087" name="Object 8"/>
          <p:cNvGraphicFramePr>
            <a:graphicFrameLocks noChangeAspect="1"/>
          </p:cNvGraphicFramePr>
          <p:nvPr/>
        </p:nvGraphicFramePr>
        <p:xfrm>
          <a:off x="2813050" y="5248275"/>
          <a:ext cx="4443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19" name="Équation" r:id="rId13" imgW="2743200" imgH="228600" progId="Equation.3">
                  <p:embed/>
                </p:oleObj>
              </mc:Choice>
              <mc:Fallback>
                <p:oleObj name="Équation" r:id="rId13" imgW="2743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5248275"/>
                        <a:ext cx="4443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9"/>
          <p:cNvGraphicFramePr>
            <a:graphicFrameLocks noChangeAspect="1"/>
          </p:cNvGraphicFramePr>
          <p:nvPr/>
        </p:nvGraphicFramePr>
        <p:xfrm>
          <a:off x="539750" y="5684838"/>
          <a:ext cx="21812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20" name="Équation" r:id="rId15" imgW="1346200" imgH="279400" progId="Equation.3">
                  <p:embed/>
                </p:oleObj>
              </mc:Choice>
              <mc:Fallback>
                <p:oleObj name="Équation" r:id="rId15" imgW="13462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684838"/>
                        <a:ext cx="218122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77812"/>
              </p:ext>
            </p:extLst>
          </p:nvPr>
        </p:nvGraphicFramePr>
        <p:xfrm>
          <a:off x="3262313" y="5708650"/>
          <a:ext cx="16256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21" name="Équation" r:id="rId17" imgW="1002865" imgH="279279" progId="Equation.3">
                  <p:embed/>
                </p:oleObj>
              </mc:Choice>
              <mc:Fallback>
                <p:oleObj name="Équation" r:id="rId17" imgW="1002865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5708650"/>
                        <a:ext cx="1625600" cy="44926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28575">
                        <a:solidFill>
                          <a:schemeClr val="accent6">
                            <a:lumMod val="75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1"/>
          <p:cNvGraphicFramePr>
            <a:graphicFrameLocks noChangeAspect="1"/>
          </p:cNvGraphicFramePr>
          <p:nvPr/>
        </p:nvGraphicFramePr>
        <p:xfrm>
          <a:off x="5006975" y="5597525"/>
          <a:ext cx="10302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22" name="Équation" r:id="rId19" imgW="634725" imgH="431613" progId="Equation.3">
                  <p:embed/>
                </p:oleObj>
              </mc:Choice>
              <mc:Fallback>
                <p:oleObj name="Équation" r:id="rId19" imgW="63472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5597525"/>
                        <a:ext cx="1030288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8"/>
          <p:cNvGraphicFramePr>
            <a:graphicFrameLocks noChangeAspect="1"/>
          </p:cNvGraphicFramePr>
          <p:nvPr/>
        </p:nvGraphicFramePr>
        <p:xfrm>
          <a:off x="1079500" y="2116138"/>
          <a:ext cx="24892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23" name="Équation" r:id="rId21" imgW="1536700" imgH="622300" progId="Equation.3">
                  <p:embed/>
                </p:oleObj>
              </mc:Choice>
              <mc:Fallback>
                <p:oleObj name="Équation" r:id="rId21" imgW="15367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116138"/>
                        <a:ext cx="2489200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8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Résonnance : preuve (2/2)</a:t>
            </a:r>
          </a:p>
        </p:txBody>
      </p:sp>
      <p:sp>
        <p:nvSpPr>
          <p:cNvPr id="47108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fr-FR"/>
              <a:t>Le gain en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7746F7-C8BC-4CC4-9058-F34D8BE441E6}" type="slidenum">
              <a:rPr lang="fr-FR" smtClean="0"/>
              <a:pPr>
                <a:defRPr/>
              </a:pPr>
              <a:t>98</a:t>
            </a:fld>
            <a:endParaRPr lang="fr-FR"/>
          </a:p>
        </p:txBody>
      </p:sp>
      <p:sp>
        <p:nvSpPr>
          <p:cNvPr id="47110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723900" y="2627313"/>
          <a:ext cx="7529513" cy="287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5" name="Équation" r:id="rId3" imgW="4648200" imgH="1778000" progId="Equation.3">
                  <p:embed/>
                </p:oleObj>
              </mc:Choice>
              <mc:Fallback>
                <p:oleObj name="Équation" r:id="rId3" imgW="4648200" imgH="177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627313"/>
                        <a:ext cx="7529513" cy="287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3214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Exemple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F0678C-7A91-4570-A7FC-2E7B9DD4F351}" type="slidenum">
              <a:rPr lang="fr-FR" smtClean="0"/>
              <a:pPr>
                <a:defRPr/>
              </a:pPr>
              <a:t>99</a:t>
            </a:fld>
            <a:endParaRPr lang="fr-FR"/>
          </a:p>
        </p:txBody>
      </p:sp>
      <p:sp>
        <p:nvSpPr>
          <p:cNvPr id="48133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/>
              <a:t>Préorientations MIC – Automatique Continue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15900" y="1344613"/>
          <a:ext cx="22463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9" name="Équation" r:id="rId3" imgW="1257300" imgH="596900" progId="Equation.3">
                  <p:embed/>
                </p:oleObj>
              </mc:Choice>
              <mc:Fallback>
                <p:oleObj name="Équation" r:id="rId3" imgW="12573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1344613"/>
                        <a:ext cx="2246313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Espace réservé du contenu 2"/>
          <p:cNvSpPr>
            <a:spLocks noGrp="1"/>
          </p:cNvSpPr>
          <p:nvPr>
            <p:ph idx="1"/>
          </p:nvPr>
        </p:nvSpPr>
        <p:spPr>
          <a:xfrm>
            <a:off x="2635250" y="1458913"/>
            <a:ext cx="7772400" cy="741362"/>
          </a:xfrm>
        </p:spPr>
        <p:txBody>
          <a:bodyPr/>
          <a:lstStyle/>
          <a:p>
            <a:pPr>
              <a:buFontTx/>
              <a:buNone/>
            </a:pPr>
            <a:r>
              <a:rPr lang="fr-FR"/>
              <a:t>On identifie : K = 2, </a:t>
            </a:r>
            <a:r>
              <a:rPr lang="fr-FR">
                <a:sym typeface="Symbol" pitchFamily="18" charset="2"/>
              </a:rPr>
              <a:t>=0.25, </a:t>
            </a:r>
            <a:r>
              <a:rPr lang="fr-FR" baseline="-25000">
                <a:sym typeface="Symbol" pitchFamily="18" charset="2"/>
              </a:rPr>
              <a:t>n</a:t>
            </a:r>
            <a:r>
              <a:rPr lang="fr-FR">
                <a:sym typeface="Symbol" pitchFamily="18" charset="2"/>
              </a:rPr>
              <a:t>=3 rad/s</a:t>
            </a:r>
            <a:endParaRPr lang="fr-FR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 bwMode="auto">
          <a:xfrm>
            <a:off x="225425" y="2444750"/>
            <a:ext cx="77724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fr-FR" kern="0" dirty="0">
                <a:latin typeface="+mn-lt"/>
                <a:cs typeface="+mn-cs"/>
                <a:sym typeface="Symbol"/>
              </a:rPr>
              <a:t></a:t>
            </a:r>
            <a:r>
              <a:rPr lang="fr-FR" kern="0" baseline="-25000" dirty="0">
                <a:latin typeface="+mn-lt"/>
                <a:cs typeface="+mn-cs"/>
                <a:sym typeface="Symbol"/>
              </a:rPr>
              <a:t>r</a:t>
            </a:r>
            <a:r>
              <a:rPr lang="fr-FR" kern="0" dirty="0">
                <a:latin typeface="+mn-lt"/>
                <a:cs typeface="+mn-cs"/>
                <a:sym typeface="Symbol"/>
              </a:rPr>
              <a:t>=2.12 rad/s</a:t>
            </a:r>
            <a:endParaRPr lang="fr-FR" kern="0" dirty="0">
              <a:latin typeface="+mn-lt"/>
              <a:cs typeface="+mn-cs"/>
            </a:endParaRPr>
          </a:p>
        </p:txBody>
      </p:sp>
      <p:pic>
        <p:nvPicPr>
          <p:cNvPr id="4813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2120900"/>
            <a:ext cx="5749925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112498"/>
      </p:ext>
    </p:extLst>
  </p:cSld>
  <p:clrMapOvr>
    <a:masterClrMapping/>
  </p:clrMapOvr>
</p:sld>
</file>

<file path=ppt/theme/theme1.xml><?xml version="1.0" encoding="utf-8"?>
<a:theme xmlns:a="http://schemas.openxmlformats.org/drawingml/2006/main" name="Institution">
  <a:themeElements>
    <a:clrScheme name="Charte INSA">
      <a:dk1>
        <a:srgbClr val="4F4D50"/>
      </a:dk1>
      <a:lt1>
        <a:sysClr val="window" lastClr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INSA" id="{D348CDF3-DF36-483E-989E-DDCA21FB3C51}" vid="{020E632D-1CFF-408F-AF14-E131CA521A5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10424</TotalTime>
  <Words>5605</Words>
  <Application>Microsoft Office PowerPoint</Application>
  <PresentationFormat>Affichage à l'écran (4:3)</PresentationFormat>
  <Paragraphs>948</Paragraphs>
  <Slides>126</Slides>
  <Notes>6</Notes>
  <HiddenSlides>1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126</vt:i4>
      </vt:variant>
    </vt:vector>
  </HeadingPairs>
  <TitlesOfParts>
    <vt:vector size="136" baseType="lpstr">
      <vt:lpstr>Arial</vt:lpstr>
      <vt:lpstr>Calibri</vt:lpstr>
      <vt:lpstr>Cambria Math</vt:lpstr>
      <vt:lpstr>Courier New</vt:lpstr>
      <vt:lpstr>Segoe Print</vt:lpstr>
      <vt:lpstr>Symbol</vt:lpstr>
      <vt:lpstr>Verdana</vt:lpstr>
      <vt:lpstr>Wingdings</vt:lpstr>
      <vt:lpstr>Institution</vt:lpstr>
      <vt:lpstr>Équation</vt:lpstr>
      <vt:lpstr>Présentation PowerPoint</vt:lpstr>
      <vt:lpstr>Modèles: de l’équation différentielle à la fonction de transfert</vt:lpstr>
      <vt:lpstr>Equations différentielles</vt:lpstr>
      <vt:lpstr>Système commandé</vt:lpstr>
      <vt:lpstr>Un autre exemple de moteur</vt:lpstr>
      <vt:lpstr>Un autre exemple de moteur (2)</vt:lpstr>
      <vt:lpstr>Modèle Entrée/Sortie</vt:lpstr>
      <vt:lpstr>Présentation PowerPoint</vt:lpstr>
      <vt:lpstr>Présentation PowerPoint</vt:lpstr>
      <vt:lpstr>Présentation PowerPoint</vt:lpstr>
      <vt:lpstr>La transformée de Laplace</vt:lpstr>
      <vt:lpstr>Transformée de Laplace - Propriétés</vt:lpstr>
      <vt:lpstr>De l’équation différentielle à la fonction de transfert</vt:lpstr>
      <vt:lpstr>Définitions</vt:lpstr>
      <vt:lpstr>Fonction de transfert : définition</vt:lpstr>
      <vt:lpstr>Fonction de transfert : pôles et zéros</vt:lpstr>
      <vt:lpstr>Fonction de transfert </vt:lpstr>
      <vt:lpstr>Matlab: fonction de transfert</vt:lpstr>
      <vt:lpstr>Présentation PowerPoint</vt:lpstr>
      <vt:lpstr>Présentation PowerPoint</vt:lpstr>
      <vt:lpstr>Présentation PowerPoint</vt:lpstr>
      <vt:lpstr>Présentation PowerPoint</vt:lpstr>
      <vt:lpstr>Modélisation des systèmes physiques</vt:lpstr>
      <vt:lpstr>Ce que doit savoir un automaticien de la physique…</vt:lpstr>
      <vt:lpstr>Réponses des systèmes linéaires</vt:lpstr>
      <vt:lpstr>Généralités</vt:lpstr>
      <vt:lpstr>Vocabulaire</vt:lpstr>
      <vt:lpstr>Réponses à partir de l’équation différentielle</vt:lpstr>
      <vt:lpstr>Sur le moteur…</vt:lpstr>
      <vt:lpstr>Réponses à partir de la fonction de transfert</vt:lpstr>
      <vt:lpstr>Sur le moteur…</vt:lpstr>
      <vt:lpstr>Exemple</vt:lpstr>
      <vt:lpstr>Présentation PowerPoint</vt:lpstr>
      <vt:lpstr>Pour s’entraîner…</vt:lpstr>
      <vt:lpstr>Présentation PowerPoint</vt:lpstr>
      <vt:lpstr>Présentation PowerPoint</vt:lpstr>
      <vt:lpstr>Présentation PowerPoint</vt:lpstr>
      <vt:lpstr>Réponse fréquentielle : principe</vt:lpstr>
      <vt:lpstr>Réponse fréquentielle: lien avec la FT</vt:lpstr>
      <vt:lpstr>Preuve</vt:lpstr>
      <vt:lpstr>Preuve (2)</vt:lpstr>
      <vt:lpstr>A RETENIR</vt:lpstr>
      <vt:lpstr>Diagramme de Bode</vt:lpstr>
      <vt:lpstr>Diagramme de Bode</vt:lpstr>
      <vt:lpstr>Diagramme de Black-Nichols</vt:lpstr>
      <vt:lpstr>Diagramme de Nyquist</vt:lpstr>
      <vt:lpstr>Quelques systèmes élémentaires</vt:lpstr>
      <vt:lpstr>Système élémentaire: l’intégrateur pur</vt:lpstr>
      <vt:lpstr>Système élémentaire: l’intégrateur pur</vt:lpstr>
      <vt:lpstr>Système élémentaire: le dérivateur pur</vt:lpstr>
      <vt:lpstr>Système élémentaire: le dérivateur pur</vt:lpstr>
      <vt:lpstr>Présentation PowerPoint</vt:lpstr>
      <vt:lpstr>Présentation PowerPoint</vt:lpstr>
      <vt:lpstr>Présentation PowerPoint</vt:lpstr>
      <vt:lpstr>Présentation PowerPoint</vt:lpstr>
      <vt:lpstr>Systèmes du 1er et du 2nd ordre</vt:lpstr>
      <vt:lpstr>Réponse d’un système du 1er ordre</vt:lpstr>
      <vt:lpstr>Réponse indicielle du 1er ordre</vt:lpstr>
      <vt:lpstr>Réponse indicielle du 1er ordre rapidité – temps de réponse</vt:lpstr>
      <vt:lpstr>Réponse fréquentielle du 1er ordre</vt:lpstr>
      <vt:lpstr>Réponse fréquentielle du 1er ordre</vt:lpstr>
      <vt:lpstr>Tracé de Bode d’un 1er ordre</vt:lpstr>
      <vt:lpstr>Remarques</vt:lpstr>
      <vt:lpstr>Système du 1er ordre: Black et Nyquist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Réponse d’un système du 2nd ordre</vt:lpstr>
      <vt:lpstr>Réponse indicielle du 2nd ordre</vt:lpstr>
      <vt:lpstr>Second ordre  &gt; 1</vt:lpstr>
      <vt:lpstr>Second ordre  &gt; 1</vt:lpstr>
      <vt:lpstr>Rapidité, temps de réponse</vt:lpstr>
      <vt:lpstr>Illustration</vt:lpstr>
      <vt:lpstr>Second ordre  = 1</vt:lpstr>
      <vt:lpstr>Second ordre  = 1 </vt:lpstr>
      <vt:lpstr>Second ordre  &lt; 1</vt:lpstr>
      <vt:lpstr>Second ordre  &lt; 1</vt:lpstr>
      <vt:lpstr>Second ordre: dépassement</vt:lpstr>
      <vt:lpstr>Dépassement : généralisation</vt:lpstr>
      <vt:lpstr>Second ordre  &lt; 1 : temps de réponse</vt:lpstr>
      <vt:lpstr>Application</vt:lpstr>
      <vt:lpstr>Et &lt;0??</vt:lpstr>
      <vt:lpstr>Présentation PowerPoint</vt:lpstr>
      <vt:lpstr>Présentation PowerPoint</vt:lpstr>
      <vt:lpstr>Présentation PowerPoint</vt:lpstr>
      <vt:lpstr>Réponse fréquentielle :  &gt; 1</vt:lpstr>
      <vt:lpstr>Exemple</vt:lpstr>
      <vt:lpstr>Exemple</vt:lpstr>
      <vt:lpstr>Exemple</vt:lpstr>
      <vt:lpstr>A vous</vt:lpstr>
      <vt:lpstr>Réponse fréquentielle :  = 1</vt:lpstr>
      <vt:lpstr>Réponse fréquentielle :  &lt; 1</vt:lpstr>
      <vt:lpstr>Réponse fréquentielle :  &lt; 1</vt:lpstr>
      <vt:lpstr>Résonnance</vt:lpstr>
      <vt:lpstr>Résonnance : preuve (1/2)</vt:lpstr>
      <vt:lpstr>Résonnance : preuve (2/2)</vt:lpstr>
      <vt:lpstr>Exemple</vt:lpstr>
      <vt:lpstr>Autres tracés</vt:lpstr>
      <vt:lpstr>Présentation PowerPoint</vt:lpstr>
      <vt:lpstr>Présentation PowerPoint</vt:lpstr>
      <vt:lpstr>Présentation PowerPoint</vt:lpstr>
      <vt:lpstr>Présentation PowerPoint</vt:lpstr>
      <vt:lpstr>Méthode de tracés de diagramme de Bode</vt:lpstr>
      <vt:lpstr>Exemple de tracés</vt:lpstr>
      <vt:lpstr>Présentation PowerPoint</vt:lpstr>
      <vt:lpstr>Identification</vt:lpstr>
      <vt:lpstr>Identification par des relevés fréquentiels</vt:lpstr>
      <vt:lpstr>Identification</vt:lpstr>
      <vt:lpstr>1er ordre</vt:lpstr>
      <vt:lpstr>2ème ordre</vt:lpstr>
      <vt:lpstr>2ème ordre : méthode</vt:lpstr>
      <vt:lpstr>Remarque</vt:lpstr>
      <vt:lpstr>Du diagramme de Bode à la fonction de transfert</vt:lpstr>
      <vt:lpstr>Identification par la réponse indicielle</vt:lpstr>
      <vt:lpstr>1er ordre</vt:lpstr>
      <vt:lpstr>2ème ordre (avec oscillation)</vt:lpstr>
      <vt:lpstr>Méthode de Strejc</vt:lpstr>
      <vt:lpstr>Présentation PowerPoint</vt:lpstr>
      <vt:lpstr>Présentation PowerPoint</vt:lpstr>
      <vt:lpstr>Exo 1</vt:lpstr>
      <vt:lpstr>Exo2</vt:lpstr>
      <vt:lpstr>Exo3</vt:lpstr>
      <vt:lpstr>Annexe: décomposition en éléments simples</vt:lpstr>
      <vt:lpstr>Annexe : Table des transformées</vt:lpstr>
    </vt:vector>
  </TitlesOfParts>
  <Company>LAAS-CNRS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Elodie Chanthery</dc:creator>
  <cp:lastModifiedBy>Gwendoline Le Corre</cp:lastModifiedBy>
  <cp:revision>107</cp:revision>
  <cp:lastPrinted>2019-02-18T10:39:07Z</cp:lastPrinted>
  <dcterms:created xsi:type="dcterms:W3CDTF">2014-12-17T15:17:28Z</dcterms:created>
  <dcterms:modified xsi:type="dcterms:W3CDTF">2023-01-31T15:57:47Z</dcterms:modified>
</cp:coreProperties>
</file>