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83"/>
  </p:notesMasterIdLst>
  <p:handoutMasterIdLst>
    <p:handoutMasterId r:id="rId84"/>
  </p:handoutMasterIdLst>
  <p:sldIdLst>
    <p:sldId id="385" r:id="rId2"/>
    <p:sldId id="386" r:id="rId3"/>
    <p:sldId id="325" r:id="rId4"/>
    <p:sldId id="326" r:id="rId5"/>
    <p:sldId id="327" r:id="rId6"/>
    <p:sldId id="328" r:id="rId7"/>
    <p:sldId id="329" r:id="rId8"/>
    <p:sldId id="330" r:id="rId9"/>
    <p:sldId id="389" r:id="rId10"/>
    <p:sldId id="430" r:id="rId11"/>
    <p:sldId id="331" r:id="rId12"/>
    <p:sldId id="387" r:id="rId13"/>
    <p:sldId id="333" r:id="rId14"/>
    <p:sldId id="334" r:id="rId15"/>
    <p:sldId id="335" r:id="rId16"/>
    <p:sldId id="336" r:id="rId17"/>
    <p:sldId id="337" r:id="rId18"/>
    <p:sldId id="338" r:id="rId19"/>
    <p:sldId id="339" r:id="rId20"/>
    <p:sldId id="431" r:id="rId21"/>
    <p:sldId id="407" r:id="rId22"/>
    <p:sldId id="390" r:id="rId23"/>
    <p:sldId id="340" r:id="rId24"/>
    <p:sldId id="341" r:id="rId25"/>
    <p:sldId id="342" r:id="rId26"/>
    <p:sldId id="343" r:id="rId27"/>
    <p:sldId id="419" r:id="rId28"/>
    <p:sldId id="416" r:id="rId29"/>
    <p:sldId id="420" r:id="rId30"/>
    <p:sldId id="429" r:id="rId31"/>
    <p:sldId id="344" r:id="rId32"/>
    <p:sldId id="345" r:id="rId33"/>
    <p:sldId id="412" r:id="rId34"/>
    <p:sldId id="347" r:id="rId35"/>
    <p:sldId id="403" r:id="rId36"/>
    <p:sldId id="348" r:id="rId37"/>
    <p:sldId id="404" r:id="rId38"/>
    <p:sldId id="349" r:id="rId39"/>
    <p:sldId id="405" r:id="rId40"/>
    <p:sldId id="350" r:id="rId41"/>
    <p:sldId id="351" r:id="rId42"/>
    <p:sldId id="406" r:id="rId43"/>
    <p:sldId id="352" r:id="rId44"/>
    <p:sldId id="353" r:id="rId45"/>
    <p:sldId id="356" r:id="rId46"/>
    <p:sldId id="357" r:id="rId47"/>
    <p:sldId id="358" r:id="rId48"/>
    <p:sldId id="359" r:id="rId49"/>
    <p:sldId id="417" r:id="rId50"/>
    <p:sldId id="409" r:id="rId51"/>
    <p:sldId id="432" r:id="rId52"/>
    <p:sldId id="435" r:id="rId53"/>
    <p:sldId id="361" r:id="rId54"/>
    <p:sldId id="362" r:id="rId55"/>
    <p:sldId id="363" r:id="rId56"/>
    <p:sldId id="364" r:id="rId57"/>
    <p:sldId id="365" r:id="rId58"/>
    <p:sldId id="366" r:id="rId59"/>
    <p:sldId id="367" r:id="rId60"/>
    <p:sldId id="368" r:id="rId61"/>
    <p:sldId id="369" r:id="rId62"/>
    <p:sldId id="428" r:id="rId63"/>
    <p:sldId id="423" r:id="rId64"/>
    <p:sldId id="424" r:id="rId65"/>
    <p:sldId id="425" r:id="rId66"/>
    <p:sldId id="370" r:id="rId67"/>
    <p:sldId id="388" r:id="rId68"/>
    <p:sldId id="372" r:id="rId69"/>
    <p:sldId id="373" r:id="rId70"/>
    <p:sldId id="374" r:id="rId71"/>
    <p:sldId id="375" r:id="rId72"/>
    <p:sldId id="376" r:id="rId73"/>
    <p:sldId id="377" r:id="rId74"/>
    <p:sldId id="378" r:id="rId75"/>
    <p:sldId id="379" r:id="rId76"/>
    <p:sldId id="380" r:id="rId77"/>
    <p:sldId id="381" r:id="rId78"/>
    <p:sldId id="433" r:id="rId79"/>
    <p:sldId id="434" r:id="rId80"/>
    <p:sldId id="382" r:id="rId81"/>
    <p:sldId id="383" r:id="rId82"/>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s INSA" id="{339B715A-A4F6-482F-9E8F-E995A152AF53}">
          <p14:sldIdLst>
            <p14:sldId id="385"/>
            <p14:sldId id="386"/>
            <p14:sldId id="325"/>
            <p14:sldId id="326"/>
            <p14:sldId id="327"/>
            <p14:sldId id="328"/>
            <p14:sldId id="329"/>
            <p14:sldId id="330"/>
            <p14:sldId id="389"/>
            <p14:sldId id="430"/>
            <p14:sldId id="331"/>
            <p14:sldId id="387"/>
            <p14:sldId id="333"/>
            <p14:sldId id="334"/>
            <p14:sldId id="335"/>
            <p14:sldId id="336"/>
            <p14:sldId id="337"/>
            <p14:sldId id="338"/>
            <p14:sldId id="339"/>
            <p14:sldId id="431"/>
            <p14:sldId id="407"/>
            <p14:sldId id="390"/>
            <p14:sldId id="340"/>
            <p14:sldId id="341"/>
            <p14:sldId id="342"/>
            <p14:sldId id="343"/>
            <p14:sldId id="419"/>
            <p14:sldId id="416"/>
            <p14:sldId id="420"/>
            <p14:sldId id="429"/>
            <p14:sldId id="344"/>
            <p14:sldId id="345"/>
            <p14:sldId id="412"/>
            <p14:sldId id="347"/>
            <p14:sldId id="403"/>
            <p14:sldId id="348"/>
            <p14:sldId id="404"/>
            <p14:sldId id="349"/>
            <p14:sldId id="405"/>
            <p14:sldId id="350"/>
            <p14:sldId id="351"/>
            <p14:sldId id="406"/>
            <p14:sldId id="352"/>
            <p14:sldId id="353"/>
            <p14:sldId id="356"/>
            <p14:sldId id="357"/>
            <p14:sldId id="358"/>
            <p14:sldId id="359"/>
            <p14:sldId id="417"/>
            <p14:sldId id="409"/>
            <p14:sldId id="432"/>
            <p14:sldId id="435"/>
            <p14:sldId id="361"/>
            <p14:sldId id="362"/>
            <p14:sldId id="363"/>
            <p14:sldId id="364"/>
            <p14:sldId id="365"/>
            <p14:sldId id="366"/>
            <p14:sldId id="367"/>
            <p14:sldId id="368"/>
            <p14:sldId id="369"/>
            <p14:sldId id="428"/>
            <p14:sldId id="423"/>
            <p14:sldId id="424"/>
            <p14:sldId id="425"/>
            <p14:sldId id="370"/>
            <p14:sldId id="388"/>
            <p14:sldId id="372"/>
            <p14:sldId id="373"/>
            <p14:sldId id="374"/>
            <p14:sldId id="375"/>
            <p14:sldId id="376"/>
            <p14:sldId id="377"/>
            <p14:sldId id="378"/>
            <p14:sldId id="379"/>
            <p14:sldId id="380"/>
            <p14:sldId id="381"/>
            <p14:sldId id="433"/>
            <p14:sldId id="434"/>
            <p14:sldId id="382"/>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29100"/>
    <a:srgbClr val="81989C"/>
    <a:srgbClr val="208998"/>
    <a:srgbClr val="866D5F"/>
    <a:srgbClr val="9D1747"/>
    <a:srgbClr val="004D6F"/>
    <a:srgbClr val="E50051"/>
    <a:srgbClr val="737B8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24" autoAdjust="0"/>
    <p:restoredTop sz="94675" autoAdjust="0"/>
  </p:normalViewPr>
  <p:slideViewPr>
    <p:cSldViewPr>
      <p:cViewPr varScale="1">
        <p:scale>
          <a:sx n="74" d="100"/>
          <a:sy n="74" d="100"/>
        </p:scale>
        <p:origin x="76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226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10.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10.wmf"/><Relationship Id="rId6" Type="http://schemas.openxmlformats.org/officeDocument/2006/relationships/image" Target="../media/image41.wmf"/><Relationship Id="rId5" Type="http://schemas.openxmlformats.org/officeDocument/2006/relationships/image" Target="../media/image36.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10.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10.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10.w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10.wmf"/><Relationship Id="rId5" Type="http://schemas.openxmlformats.org/officeDocument/2006/relationships/image" Target="../media/image54.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10.wmf"/><Relationship Id="rId4"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54.wmf"/><Relationship Id="rId2" Type="http://schemas.openxmlformats.org/officeDocument/2006/relationships/image" Target="../media/image47.wmf"/><Relationship Id="rId1" Type="http://schemas.openxmlformats.org/officeDocument/2006/relationships/image" Target="../media/image10.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58.wmf"/><Relationship Id="rId1" Type="http://schemas.openxmlformats.org/officeDocument/2006/relationships/image" Target="../media/image10.wmf"/><Relationship Id="rId5" Type="http://schemas.openxmlformats.org/officeDocument/2006/relationships/image" Target="../media/image60.wmf"/><Relationship Id="rId4"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58.wmf"/><Relationship Id="rId1" Type="http://schemas.openxmlformats.org/officeDocument/2006/relationships/image" Target="../media/image10.wmf"/><Relationship Id="rId5" Type="http://schemas.openxmlformats.org/officeDocument/2006/relationships/image" Target="../media/image61.wmf"/><Relationship Id="rId4"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10.wmf"/><Relationship Id="rId5" Type="http://schemas.openxmlformats.org/officeDocument/2006/relationships/image" Target="../media/image65.wmf"/><Relationship Id="rId4"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10.wmf"/><Relationship Id="rId5" Type="http://schemas.openxmlformats.org/officeDocument/2006/relationships/image" Target="../media/image69.wmf"/><Relationship Id="rId4"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6.wmf"/><Relationship Id="rId7"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image" Target="../media/image10.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0.wmf"/><Relationship Id="rId4"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10.wmf"/><Relationship Id="rId4" Type="http://schemas.openxmlformats.org/officeDocument/2006/relationships/image" Target="../media/image8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10.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10.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0.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A572D83B-9DE4-409D-8C69-9AAFFF019AD5}" type="datetimeFigureOut">
              <a:rPr lang="fr-FR" smtClean="0"/>
              <a:t>13/02/2023</a:t>
            </a:fld>
            <a:endParaRPr lang="fr-F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A8909A7E-9FDA-4ADE-A352-0493167C5566}" type="slidenum">
              <a:rPr lang="fr-FR" smtClean="0"/>
              <a:t>‹N°›</a:t>
            </a:fld>
            <a:endParaRPr lang="fr-FR"/>
          </a:p>
        </p:txBody>
      </p:sp>
    </p:spTree>
    <p:extLst>
      <p:ext uri="{BB962C8B-B14F-4D97-AF65-F5344CB8AC3E}">
        <p14:creationId xmlns:p14="http://schemas.microsoft.com/office/powerpoint/2010/main" val="1415073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8027FBD-EF29-464F-B0FD-BBB317DC4821}" type="datetimeFigureOut">
              <a:rPr lang="fr-FR" smtClean="0"/>
              <a:t>10/02/2023</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591C018-655D-44EC-B865-EFE2E25980DA}" type="slidenum">
              <a:rPr lang="fr-FR" smtClean="0"/>
              <a:t>‹N°›</a:t>
            </a:fld>
            <a:endParaRPr lang="fr-FR"/>
          </a:p>
        </p:txBody>
      </p:sp>
    </p:spTree>
    <p:extLst>
      <p:ext uri="{BB962C8B-B14F-4D97-AF65-F5344CB8AC3E}">
        <p14:creationId xmlns:p14="http://schemas.microsoft.com/office/powerpoint/2010/main" val="81714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Seule </a:t>
            </a:r>
            <a:r>
              <a:rPr lang="fr-FR" dirty="0" err="1"/>
              <a:t>possiblilité</a:t>
            </a:r>
            <a:r>
              <a:rPr lang="fr-FR" dirty="0"/>
              <a:t> K=0 et remplacer</a:t>
            </a:r>
            <a:r>
              <a:rPr lang="fr-FR" baseline="0" dirty="0"/>
              <a:t> par epsilon tend vers 0</a:t>
            </a:r>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20</a:t>
            </a:fld>
            <a:endParaRPr lang="fr-FR"/>
          </a:p>
        </p:txBody>
      </p:sp>
    </p:spTree>
    <p:extLst>
      <p:ext uri="{BB962C8B-B14F-4D97-AF65-F5344CB8AC3E}">
        <p14:creationId xmlns:p14="http://schemas.microsoft.com/office/powerpoint/2010/main" val="259930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Critere</a:t>
            </a:r>
            <a:r>
              <a:rPr lang="fr-FR" dirty="0"/>
              <a:t> 0 de </a:t>
            </a:r>
            <a:r>
              <a:rPr lang="fr-FR" dirty="0" err="1"/>
              <a:t>Routh</a:t>
            </a:r>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22</a:t>
            </a:fld>
            <a:endParaRPr lang="fr-FR"/>
          </a:p>
        </p:txBody>
      </p:sp>
    </p:spTree>
    <p:extLst>
      <p:ext uri="{BB962C8B-B14F-4D97-AF65-F5344CB8AC3E}">
        <p14:creationId xmlns:p14="http://schemas.microsoft.com/office/powerpoint/2010/main" val="193336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28</a:t>
            </a:fld>
            <a:endParaRPr lang="fr-FR"/>
          </a:p>
        </p:txBody>
      </p:sp>
    </p:spTree>
    <p:extLst>
      <p:ext uri="{BB962C8B-B14F-4D97-AF65-F5344CB8AC3E}">
        <p14:creationId xmlns:p14="http://schemas.microsoft.com/office/powerpoint/2010/main" val="28583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29</a:t>
            </a:fld>
            <a:endParaRPr lang="fr-FR"/>
          </a:p>
        </p:txBody>
      </p:sp>
    </p:spTree>
    <p:extLst>
      <p:ext uri="{BB962C8B-B14F-4D97-AF65-F5344CB8AC3E}">
        <p14:creationId xmlns:p14="http://schemas.microsoft.com/office/powerpoint/2010/main" val="24605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0,44; -0,72+-i*0,78</a:t>
            </a:r>
          </a:p>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49</a:t>
            </a:fld>
            <a:endParaRPr lang="fr-FR"/>
          </a:p>
        </p:txBody>
      </p:sp>
    </p:spTree>
    <p:extLst>
      <p:ext uri="{BB962C8B-B14F-4D97-AF65-F5344CB8AC3E}">
        <p14:creationId xmlns:p14="http://schemas.microsoft.com/office/powerpoint/2010/main" val="127402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51</a:t>
            </a:fld>
            <a:endParaRPr lang="fr-FR"/>
          </a:p>
        </p:txBody>
      </p:sp>
    </p:spTree>
    <p:extLst>
      <p:ext uri="{BB962C8B-B14F-4D97-AF65-F5344CB8AC3E}">
        <p14:creationId xmlns:p14="http://schemas.microsoft.com/office/powerpoint/2010/main" val="205463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52</a:t>
            </a:fld>
            <a:endParaRPr lang="fr-FR"/>
          </a:p>
        </p:txBody>
      </p:sp>
    </p:spTree>
    <p:extLst>
      <p:ext uri="{BB962C8B-B14F-4D97-AF65-F5344CB8AC3E}">
        <p14:creationId xmlns:p14="http://schemas.microsoft.com/office/powerpoint/2010/main" val="220645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91C018-655D-44EC-B865-EFE2E25980DA}" type="slidenum">
              <a:rPr lang="fr-FR" smtClean="0"/>
              <a:t>62</a:t>
            </a:fld>
            <a:endParaRPr lang="fr-FR"/>
          </a:p>
        </p:txBody>
      </p:sp>
    </p:spTree>
    <p:extLst>
      <p:ext uri="{BB962C8B-B14F-4D97-AF65-F5344CB8AC3E}">
        <p14:creationId xmlns:p14="http://schemas.microsoft.com/office/powerpoint/2010/main" val="3727298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13" name="Groupe 12"/>
          <p:cNvGrpSpPr/>
          <p:nvPr userDrawn="1"/>
        </p:nvGrpSpPr>
        <p:grpSpPr>
          <a:xfrm>
            <a:off x="-1" y="868398"/>
            <a:ext cx="4355976" cy="4633217"/>
            <a:chOff x="-1" y="868398"/>
            <a:chExt cx="4355976" cy="4633217"/>
          </a:xfrm>
        </p:grpSpPr>
        <p:sp>
          <p:nvSpPr>
            <p:cNvPr id="6" name="Triangle isocèle 5"/>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 name="Triangle isocèle 2"/>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9" name="Triangle isocèle 8"/>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13874" y="369979"/>
            <a:ext cx="2817778" cy="61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serv_com\01_CHARTE-INSA-Rennes\2014\08_Modèles-PPT\Triangle-bas.eps"/>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5" name="Espace réservé du contenu 2"/>
          <p:cNvSpPr>
            <a:spLocks noGrp="1"/>
          </p:cNvSpPr>
          <p:nvPr>
            <p:ph idx="1" hasCustomPrompt="1"/>
          </p:nvPr>
        </p:nvSpPr>
        <p:spPr>
          <a:xfrm>
            <a:off x="377633" y="1333549"/>
            <a:ext cx="8424936" cy="4687739"/>
          </a:xfrm>
          <a:prstGeom prst="rect">
            <a:avLst/>
          </a:prstGeom>
        </p:spPr>
        <p:txBody>
          <a:bodyPr/>
          <a:lstStyle>
            <a:lvl1pPr>
              <a:lnSpc>
                <a:spcPct val="150000"/>
              </a:lnSpc>
              <a:defRPr sz="1600" b="1">
                <a:solidFill>
                  <a:schemeClr val="tx1"/>
                </a:solidFill>
                <a:latin typeface="Arial" pitchFamily="34" charset="0"/>
                <a:cs typeface="Arial" pitchFamily="34" charset="0"/>
              </a:defRPr>
            </a:lvl1pPr>
            <a:lvl2pPr marL="457200" indent="0">
              <a:lnSpc>
                <a:spcPct val="150000"/>
              </a:lnSpc>
              <a:buNone/>
              <a:defRPr sz="1400" baseline="0">
                <a:solidFill>
                  <a:srgbClr val="004D6F"/>
                </a:solidFill>
                <a:latin typeface="Arial" pitchFamily="34" charset="0"/>
                <a:cs typeface="Arial" pitchFamily="34" charset="0"/>
              </a:defRPr>
            </a:lvl2pPr>
            <a:lvl3pPr marL="914400" indent="0">
              <a:lnSpc>
                <a:spcPct val="150000"/>
              </a:lnSpc>
              <a:spcBef>
                <a:spcPts val="2400"/>
              </a:spcBef>
              <a:buNone/>
              <a:defRPr sz="1800">
                <a:solidFill>
                  <a:srgbClr val="587F8E"/>
                </a:solidFill>
                <a:latin typeface="Arial" pitchFamily="34" charset="0"/>
                <a:cs typeface="Arial" pitchFamily="34" charset="0"/>
              </a:defRPr>
            </a:lvl3pPr>
          </a:lstStyle>
          <a:p>
            <a:pPr lvl="0"/>
            <a:r>
              <a:rPr lang="fr-FR" dirty="0"/>
              <a:t>Item 1</a:t>
            </a:r>
          </a:p>
          <a:p>
            <a:pPr lvl="1"/>
            <a:r>
              <a:rPr lang="fr-FR" dirty="0"/>
              <a:t>Sous - item 1.1</a:t>
            </a:r>
          </a:p>
          <a:p>
            <a:pPr lvl="1"/>
            <a:endParaRPr lang="fr-FR" dirty="0"/>
          </a:p>
        </p:txBody>
      </p:sp>
      <p:sp>
        <p:nvSpPr>
          <p:cNvPr id="16" name="Titre 11"/>
          <p:cNvSpPr>
            <a:spLocks noGrp="1"/>
          </p:cNvSpPr>
          <p:nvPr>
            <p:ph type="title" hasCustomPrompt="1"/>
          </p:nvPr>
        </p:nvSpPr>
        <p:spPr>
          <a:xfrm>
            <a:off x="2555776" y="6573878"/>
            <a:ext cx="5652120" cy="239498"/>
          </a:xfrm>
          <a:prstGeom prst="rect">
            <a:avLst/>
          </a:prstGeom>
        </p:spPr>
        <p:txBody>
          <a:bodyPr anchor="ctr"/>
          <a:lstStyle>
            <a:lvl1pPr algn="l">
              <a:defRPr sz="1050" b="0" baseline="0">
                <a:solidFill>
                  <a:srgbClr val="B2B2B2"/>
                </a:solidFill>
                <a:latin typeface="Arial" pitchFamily="34" charset="0"/>
                <a:cs typeface="Arial" pitchFamily="34" charset="0"/>
              </a:defRPr>
            </a:lvl1pPr>
          </a:lstStyle>
          <a:p>
            <a:r>
              <a:rPr lang="fr-FR" dirty="0"/>
              <a:t>TITRE DE PARTIE</a:t>
            </a:r>
          </a:p>
        </p:txBody>
      </p:sp>
      <p:sp>
        <p:nvSpPr>
          <p:cNvPr id="17" name="Espace réservé du texte 12"/>
          <p:cNvSpPr>
            <a:spLocks noGrp="1"/>
          </p:cNvSpPr>
          <p:nvPr>
            <p:ph type="body" sz="quarter" idx="13" hasCustomPrompt="1"/>
          </p:nvPr>
        </p:nvSpPr>
        <p:spPr>
          <a:xfrm>
            <a:off x="1835696" y="121926"/>
            <a:ext cx="4608512" cy="423109"/>
          </a:xfrm>
          <a:prstGeom prst="rect">
            <a:avLst/>
          </a:prstGeom>
        </p:spPr>
        <p:txBody>
          <a:bodyPr/>
          <a:lstStyle>
            <a:lvl1pPr marL="0" indent="0" algn="r">
              <a:buFontTx/>
              <a:buNone/>
              <a:defRPr sz="1600" b="1" baseline="0">
                <a:solidFill>
                  <a:schemeClr val="tx1"/>
                </a:solidFill>
                <a:latin typeface="Arial" pitchFamily="34" charset="0"/>
                <a:cs typeface="Arial" pitchFamily="34" charset="0"/>
              </a:defRPr>
            </a:lvl1pPr>
          </a:lstStyle>
          <a:p>
            <a:pPr lvl="0"/>
            <a:r>
              <a:rPr lang="fr-FR" dirty="0"/>
              <a:t>Titre de page</a:t>
            </a:r>
          </a:p>
        </p:txBody>
      </p:sp>
      <p:pic>
        <p:nvPicPr>
          <p:cNvPr id="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52641" y="221949"/>
            <a:ext cx="1365908" cy="296059"/>
          </a:xfrm>
          <a:prstGeom prst="rect">
            <a:avLst/>
          </a:prstGeom>
          <a:noFill/>
          <a:extLst>
            <a:ext uri="{909E8E84-426E-40DD-AFC4-6F175D3DCCD1}">
              <a14:hiddenFill xmlns:a14="http://schemas.microsoft.com/office/drawing/2010/main">
                <a:solidFill>
                  <a:srgbClr val="FFFFFF"/>
                </a:solidFill>
              </a14:hiddenFill>
            </a:ext>
          </a:extLst>
        </p:spPr>
      </p:pic>
      <p:sp>
        <p:nvSpPr>
          <p:cNvPr id="6" name="Triangle isocèle 10"/>
          <p:cNvSpPr/>
          <p:nvPr userDrawn="1"/>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rgbClr val="004D6F">
                  <a:alpha val="5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7" name="Triangle isocèle 7"/>
          <p:cNvSpPr/>
          <p:nvPr userDrawn="1"/>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 name="Triangle isocèle 7"/>
          <p:cNvSpPr/>
          <p:nvPr userDrawn="1"/>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pic>
        <p:nvPicPr>
          <p:cNvPr id="9" name="Picture 4" descr="S:\serv_com\01_CHARTE-INSA-Rennes\2014\08_Modèles-PPT\Triangle-bas.eps"/>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5548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39750" y="0"/>
            <a:ext cx="7772400" cy="1143000"/>
          </a:xfrm>
          <a:prstGeom prst="rect">
            <a:avLst/>
          </a:prstGeom>
        </p:spPr>
        <p:txBody>
          <a:bodyPr/>
          <a:lstStyle>
            <a:lvl1pPr>
              <a:defRPr sz="2800"/>
            </a:lvl1pPr>
          </a:lstStyle>
          <a:p>
            <a:r>
              <a:rPr lang="fr-FR" dirty="0"/>
              <a:t>Cliquez pour modifier le style du titre</a:t>
            </a:r>
          </a:p>
        </p:txBody>
      </p:sp>
      <p:sp>
        <p:nvSpPr>
          <p:cNvPr id="3" name="Espace réservé du contenu 2"/>
          <p:cNvSpPr>
            <a:spLocks noGrp="1"/>
          </p:cNvSpPr>
          <p:nvPr>
            <p:ph idx="1"/>
          </p:nvPr>
        </p:nvSpPr>
        <p:spPr>
          <a:xfrm>
            <a:off x="685800" y="1981200"/>
            <a:ext cx="7772400" cy="4114800"/>
          </a:xfrm>
          <a:prstGeom prst="rect">
            <a:avLst/>
          </a:prstGeom>
        </p:spPr>
        <p:txBody>
          <a:bodyPr/>
          <a:lstStyle>
            <a:lvl1pPr>
              <a:defRPr sz="2400"/>
            </a:lvl1pPr>
            <a:lvl2pPr>
              <a:defRPr sz="2000"/>
            </a:lvl2pPr>
            <a:lvl3pPr>
              <a:defRPr sz="2000"/>
            </a:lvl3pPr>
            <a:lvl4pPr>
              <a:defRPr sz="2000"/>
            </a:lvl4pPr>
            <a:lvl5pPr>
              <a:defRPr sz="20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4"/>
          <p:cNvSpPr>
            <a:spLocks noGrp="1"/>
          </p:cNvSpPr>
          <p:nvPr>
            <p:ph type="sldNum" sz="quarter" idx="10"/>
          </p:nvPr>
        </p:nvSpPr>
        <p:spPr>
          <a:xfrm>
            <a:off x="0" y="6589713"/>
            <a:ext cx="1905000" cy="268287"/>
          </a:xfrm>
          <a:prstGeom prst="rect">
            <a:avLst/>
          </a:prstGeom>
        </p:spPr>
        <p:txBody>
          <a:bodyPr/>
          <a:lstStyle>
            <a:lvl1pPr>
              <a:defRPr/>
            </a:lvl1pPr>
          </a:lstStyle>
          <a:p>
            <a:fld id="{A1B6DD41-D7C5-4F79-9734-523585907A8F}" type="slidenum">
              <a:rPr lang="fr-FR" altLang="fr-FR"/>
              <a:pPr/>
              <a:t>‹N°›</a:t>
            </a:fld>
            <a:endParaRPr lang="fr-FR" altLang="fr-FR"/>
          </a:p>
        </p:txBody>
      </p:sp>
      <p:sp>
        <p:nvSpPr>
          <p:cNvPr id="5" name="Espace réservé du pied de page 3"/>
          <p:cNvSpPr>
            <a:spLocks noGrp="1"/>
          </p:cNvSpPr>
          <p:nvPr userDrawn="1">
            <p:ph type="ftr" sz="quarter" idx="11"/>
          </p:nvPr>
        </p:nvSpPr>
        <p:spPr>
          <a:xfrm>
            <a:off x="4114800" y="6524625"/>
            <a:ext cx="5029200" cy="215900"/>
          </a:xfrm>
          <a:prstGeom prst="rect">
            <a:avLst/>
          </a:prstGeom>
        </p:spPr>
        <p:txBody>
          <a:bodyPr/>
          <a:lstStyle>
            <a:lvl1pPr>
              <a:defRPr/>
            </a:lvl1pPr>
          </a:lstStyle>
          <a:p>
            <a:pPr>
              <a:defRPr/>
            </a:pPr>
            <a:r>
              <a:rPr lang="fr-FR"/>
              <a:t>Préorientations MIC – Automatique Continue</a:t>
            </a:r>
          </a:p>
        </p:txBody>
      </p:sp>
      <p:sp>
        <p:nvSpPr>
          <p:cNvPr id="6" name="Triangle isocèle 10"/>
          <p:cNvSpPr/>
          <p:nvPr userDrawn="1"/>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rgbClr val="004D6F">
                  <a:alpha val="5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pic>
        <p:nvPicPr>
          <p:cNvPr id="7" name="Picture 4" descr="S:\serv_com\01_CHARTE-INSA-Rennes\2014\08_Modèles-PPT\Triangle-bas.eps"/>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2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4"/>
          <p:cNvSpPr>
            <a:spLocks noGrp="1"/>
          </p:cNvSpPr>
          <p:nvPr>
            <p:ph type="sldNum" sz="quarter" idx="10"/>
          </p:nvPr>
        </p:nvSpPr>
        <p:spPr>
          <a:xfrm>
            <a:off x="0" y="6589713"/>
            <a:ext cx="1905000" cy="268287"/>
          </a:xfrm>
          <a:prstGeom prst="rect">
            <a:avLst/>
          </a:prstGeom>
        </p:spPr>
        <p:txBody>
          <a:bodyPr/>
          <a:lstStyle>
            <a:lvl1pPr>
              <a:defRPr/>
            </a:lvl1pPr>
          </a:lstStyle>
          <a:p>
            <a:pPr>
              <a:defRPr/>
            </a:pPr>
            <a:fld id="{0CCABE9F-B3AB-415B-A609-17079A400A32}" type="slidenum">
              <a:rPr lang="fr-FR"/>
              <a:pPr>
                <a:defRPr/>
              </a:pPr>
              <a:t>‹N°›</a:t>
            </a:fld>
            <a:endParaRPr lang="fr-FR"/>
          </a:p>
        </p:txBody>
      </p:sp>
      <p:sp>
        <p:nvSpPr>
          <p:cNvPr id="5" name="Espace réservé du pied de page 3"/>
          <p:cNvSpPr>
            <a:spLocks noGrp="1"/>
          </p:cNvSpPr>
          <p:nvPr userDrawn="1">
            <p:ph type="ftr" sz="quarter" idx="11"/>
          </p:nvPr>
        </p:nvSpPr>
        <p:spPr>
          <a:xfrm>
            <a:off x="4114800" y="6524625"/>
            <a:ext cx="5029200" cy="215900"/>
          </a:xfrm>
          <a:prstGeom prst="rect">
            <a:avLst/>
          </a:prstGeom>
        </p:spPr>
        <p:txBody>
          <a:bodyPr/>
          <a:lstStyle>
            <a:lvl1pPr>
              <a:defRPr/>
            </a:lvl1pPr>
          </a:lstStyle>
          <a:p>
            <a:pPr>
              <a:defRPr/>
            </a:pPr>
            <a:r>
              <a:rPr lang="fr-FR"/>
              <a:t>Préorientations MIC – Automatique Continue</a:t>
            </a:r>
          </a:p>
        </p:txBody>
      </p:sp>
      <p:sp>
        <p:nvSpPr>
          <p:cNvPr id="6" name="Triangle isocèle 10"/>
          <p:cNvSpPr/>
          <p:nvPr userDrawn="1"/>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rgbClr val="004D6F">
                  <a:alpha val="5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pic>
        <p:nvPicPr>
          <p:cNvPr id="7" name="Picture 4" descr="S:\serv_com\01_CHARTE-INSA-Rennes\2014\08_Modèles-PPT\Triangle-bas.eps"/>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7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Diapositive de titre">
    <p:spTree>
      <p:nvGrpSpPr>
        <p:cNvPr id="1" name=""/>
        <p:cNvGrpSpPr/>
        <p:nvPr/>
      </p:nvGrpSpPr>
      <p:grpSpPr>
        <a:xfrm>
          <a:off x="0" y="0"/>
          <a:ext cx="0" cy="0"/>
          <a:chOff x="0" y="0"/>
          <a:chExt cx="0" cy="0"/>
        </a:xfrm>
      </p:grpSpPr>
      <p:grpSp>
        <p:nvGrpSpPr>
          <p:cNvPr id="13" name="Groupe 12"/>
          <p:cNvGrpSpPr/>
          <p:nvPr userDrawn="1"/>
        </p:nvGrpSpPr>
        <p:grpSpPr>
          <a:xfrm>
            <a:off x="-1" y="868398"/>
            <a:ext cx="4355976" cy="4633217"/>
            <a:chOff x="-1" y="868398"/>
            <a:chExt cx="4355976" cy="4633217"/>
          </a:xfrm>
        </p:grpSpPr>
        <p:sp>
          <p:nvSpPr>
            <p:cNvPr id="6" name="Triangle isocèle 5"/>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 name="Triangle isocèle 2"/>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9" name="Triangle isocèle 8"/>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13874" y="369979"/>
            <a:ext cx="2817778" cy="61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serv_com\01_CHARTE-INSA-Rennes\2014\08_Modèles-PPT\Triangle-bas.eps"/>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0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31640" y="3501008"/>
            <a:ext cx="7886700" cy="1325563"/>
          </a:xfrm>
          <a:prstGeom prst="rect">
            <a:avLst/>
          </a:prstGeom>
        </p:spPr>
        <p:txBody>
          <a:bodyPr/>
          <a:lstStyle>
            <a:lvl1pPr>
              <a:defRPr/>
            </a:lvl1pPr>
          </a:lstStyle>
          <a:p>
            <a:r>
              <a:rPr lang="fr-FR" dirty="0"/>
              <a:t>Titre de partie</a:t>
            </a:r>
          </a:p>
        </p:txBody>
      </p:sp>
      <p:grpSp>
        <p:nvGrpSpPr>
          <p:cNvPr id="3" name="Groupe 2"/>
          <p:cNvGrpSpPr/>
          <p:nvPr userDrawn="1"/>
        </p:nvGrpSpPr>
        <p:grpSpPr>
          <a:xfrm>
            <a:off x="0" y="260648"/>
            <a:ext cx="4355976" cy="4633217"/>
            <a:chOff x="-1" y="868398"/>
            <a:chExt cx="4355976" cy="4633217"/>
          </a:xfrm>
        </p:grpSpPr>
        <p:sp>
          <p:nvSpPr>
            <p:cNvPr id="4" name="Triangle isocèle 3"/>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Triangle isocèle 4"/>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7" name="Picture 4" descr="S:\serv_com\01_CHARTE-INSA-Rennes\2014\08_Modèles-PPT\Triangle-bas.eps"/>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5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41432" y="6237312"/>
            <a:ext cx="1496415" cy="620688"/>
          </a:xfrm>
          <a:prstGeom prst="rect">
            <a:avLst/>
          </a:prstGeom>
        </p:spPr>
      </p:pic>
    </p:spTree>
    <p:extLst>
      <p:ext uri="{BB962C8B-B14F-4D97-AF65-F5344CB8AC3E}">
        <p14:creationId xmlns:p14="http://schemas.microsoft.com/office/powerpoint/2010/main" val="75402970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5" r:id="rId3"/>
    <p:sldLayoutId id="2147483656" r:id="rId4"/>
    <p:sldLayoutId id="2147483658" r:id="rId5"/>
    <p:sldLayoutId id="2147483659"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10.wmf"/><Relationship Id="rId9"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31.bin"/><Relationship Id="rId10" Type="http://schemas.openxmlformats.org/officeDocument/2006/relationships/image" Target="../media/image32.wmf"/><Relationship Id="rId4" Type="http://schemas.openxmlformats.org/officeDocument/2006/relationships/image" Target="../media/image10.wmf"/><Relationship Id="rId9"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5.wmf"/><Relationship Id="rId4" Type="http://schemas.openxmlformats.org/officeDocument/2006/relationships/image" Target="../media/image10.wmf"/><Relationship Id="rId9" Type="http://schemas.openxmlformats.org/officeDocument/2006/relationships/oleObject" Target="../embeddings/oleObject38.bin"/><Relationship Id="rId14" Type="http://schemas.openxmlformats.org/officeDocument/2006/relationships/image" Target="../media/image37.wmf"/></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0.wmf"/><Relationship Id="rId4" Type="http://schemas.openxmlformats.org/officeDocument/2006/relationships/image" Target="../media/image10.wmf"/><Relationship Id="rId9" Type="http://schemas.openxmlformats.org/officeDocument/2006/relationships/oleObject" Target="../embeddings/oleObject44.bin"/><Relationship Id="rId1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48.bin"/><Relationship Id="rId10" Type="http://schemas.openxmlformats.org/officeDocument/2006/relationships/image" Target="../media/image44.wmf"/><Relationship Id="rId4" Type="http://schemas.openxmlformats.org/officeDocument/2006/relationships/image" Target="../media/image10.wmf"/><Relationship Id="rId9"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image" Target="../media/image48.png"/><Relationship Id="rId5" Type="http://schemas.openxmlformats.org/officeDocument/2006/relationships/oleObject" Target="../embeddings/oleObject52.bin"/><Relationship Id="rId10" Type="http://schemas.openxmlformats.org/officeDocument/2006/relationships/image" Target="../media/image47.wmf"/><Relationship Id="rId4" Type="http://schemas.openxmlformats.org/officeDocument/2006/relationships/image" Target="../media/image10.wmf"/><Relationship Id="rId9" Type="http://schemas.openxmlformats.org/officeDocument/2006/relationships/oleObject" Target="../embeddings/oleObject5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56.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10.wmf"/><Relationship Id="rId5" Type="http://schemas.openxmlformats.org/officeDocument/2006/relationships/oleObject" Target="../embeddings/oleObject57.bin"/><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50.png"/><Relationship Id="rId5" Type="http://schemas.openxmlformats.org/officeDocument/2006/relationships/image" Target="../media/image10.wmf"/><Relationship Id="rId4"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48.bin"/><Relationship Id="rId10" Type="http://schemas.openxmlformats.org/officeDocument/2006/relationships/image" Target="../media/image44.wmf"/><Relationship Id="rId4" Type="http://schemas.openxmlformats.org/officeDocument/2006/relationships/image" Target="../media/image10.wmf"/><Relationship Id="rId9" Type="http://schemas.openxmlformats.org/officeDocument/2006/relationships/oleObject" Target="../embeddings/oleObject50.bin"/></Relationships>
</file>

<file path=ppt/slides/_rels/slide3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4.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51.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53.wmf"/><Relationship Id="rId4" Type="http://schemas.openxmlformats.org/officeDocument/2006/relationships/image" Target="../media/image10.wmf"/><Relationship Id="rId9"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5.wmf"/><Relationship Id="rId5" Type="http://schemas.openxmlformats.org/officeDocument/2006/relationships/oleObject" Target="../embeddings/oleObject65.bin"/><Relationship Id="rId10" Type="http://schemas.openxmlformats.org/officeDocument/2006/relationships/image" Target="../media/image57.wmf"/><Relationship Id="rId4" Type="http://schemas.openxmlformats.org/officeDocument/2006/relationships/image" Target="../media/image10.wmf"/><Relationship Id="rId9" Type="http://schemas.openxmlformats.org/officeDocument/2006/relationships/oleObject" Target="../embeddings/oleObject67.bin"/></Relationships>
</file>

<file path=ppt/slides/_rels/slide33.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52.wmf"/><Relationship Id="rId2" Type="http://schemas.openxmlformats.org/officeDocument/2006/relationships/slideLayout" Target="../slideLayouts/slideLayout4.xml"/><Relationship Id="rId16" Type="http://schemas.openxmlformats.org/officeDocument/2006/relationships/image" Target="../media/image54.wmf"/><Relationship Id="rId1" Type="http://schemas.openxmlformats.org/officeDocument/2006/relationships/vmlDrawing" Target="../drawings/vmlDrawing21.vml"/><Relationship Id="rId6" Type="http://schemas.openxmlformats.org/officeDocument/2006/relationships/image" Target="../media/image47.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51.wmf"/><Relationship Id="rId4" Type="http://schemas.openxmlformats.org/officeDocument/2006/relationships/image" Target="../media/image10.wmf"/><Relationship Id="rId9" Type="http://schemas.openxmlformats.org/officeDocument/2006/relationships/oleObject" Target="../embeddings/oleObject71.bin"/><Relationship Id="rId14" Type="http://schemas.openxmlformats.org/officeDocument/2006/relationships/image" Target="../media/image53.wmf"/></Relationships>
</file>

<file path=ppt/slides/_rels/slide3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60.w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8.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59.wmf"/><Relationship Id="rId4" Type="http://schemas.openxmlformats.org/officeDocument/2006/relationships/image" Target="../media/image10.wmf"/><Relationship Id="rId9" Type="http://schemas.openxmlformats.org/officeDocument/2006/relationships/oleObject" Target="../embeddings/oleObject7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45.wmf"/><Relationship Id="rId5" Type="http://schemas.openxmlformats.org/officeDocument/2006/relationships/oleObject" Target="../embeddings/oleObject81.bin"/><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61.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5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60.wmf"/><Relationship Id="rId4" Type="http://schemas.openxmlformats.org/officeDocument/2006/relationships/image" Target="../media/image10.wmf"/><Relationship Id="rId9" Type="http://schemas.openxmlformats.org/officeDocument/2006/relationships/oleObject" Target="../embeddings/oleObject8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45.wmf"/><Relationship Id="rId5" Type="http://schemas.openxmlformats.org/officeDocument/2006/relationships/oleObject" Target="../embeddings/oleObject89.bin"/><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7.png"/><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65.w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62.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64.wmf"/><Relationship Id="rId4" Type="http://schemas.openxmlformats.org/officeDocument/2006/relationships/image" Target="../media/image10.wmf"/><Relationship Id="rId9" Type="http://schemas.openxmlformats.org/officeDocument/2006/relationships/oleObject" Target="../embeddings/oleObject94.bin"/><Relationship Id="rId14" Type="http://schemas.openxmlformats.org/officeDocument/2006/relationships/image" Target="../media/image68.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69.wmf"/><Relationship Id="rId3" Type="http://schemas.openxmlformats.org/officeDocument/2006/relationships/oleObject" Target="../embeddings/oleObject96.bin"/><Relationship Id="rId7" Type="http://schemas.openxmlformats.org/officeDocument/2006/relationships/image" Target="../media/image66.wmf"/><Relationship Id="rId12"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oleObject" Target="../embeddings/oleObject98.bin"/><Relationship Id="rId11" Type="http://schemas.openxmlformats.org/officeDocument/2006/relationships/image" Target="../media/image68.wmf"/><Relationship Id="rId5" Type="http://schemas.openxmlformats.org/officeDocument/2006/relationships/oleObject" Target="../embeddings/oleObject97.bin"/><Relationship Id="rId10" Type="http://schemas.openxmlformats.org/officeDocument/2006/relationships/oleObject" Target="../embeddings/oleObject100.bin"/><Relationship Id="rId4" Type="http://schemas.openxmlformats.org/officeDocument/2006/relationships/image" Target="../media/image10.wmf"/><Relationship Id="rId9" Type="http://schemas.openxmlformats.org/officeDocument/2006/relationships/image" Target="../media/image6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jpeg"/><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10.wmf"/><Relationship Id="rId5" Type="http://schemas.openxmlformats.org/officeDocument/2006/relationships/oleObject" Target="../embeddings/oleObject103.bin"/><Relationship Id="rId4" Type="http://schemas.openxmlformats.org/officeDocument/2006/relationships/image" Target="../media/image7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4.xml"/><Relationship Id="rId1" Type="http://schemas.openxmlformats.org/officeDocument/2006/relationships/vmlDrawing" Target="../drawings/vmlDrawing29.vml"/><Relationship Id="rId4" Type="http://schemas.openxmlformats.org/officeDocument/2006/relationships/image" Target="../media/image7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4.xml"/><Relationship Id="rId1" Type="http://schemas.openxmlformats.org/officeDocument/2006/relationships/vmlDrawing" Target="../drawings/vmlDrawing30.vml"/><Relationship Id="rId5" Type="http://schemas.openxmlformats.org/officeDocument/2006/relationships/oleObject" Target="../embeddings/oleObject106.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1.wmf"/></Relationships>
</file>

<file path=ppt/slides/_rels/slide4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108.bin"/><Relationship Id="rId7" Type="http://schemas.openxmlformats.org/officeDocument/2006/relationships/image" Target="../media/image78.png"/><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77.png"/><Relationship Id="rId5" Type="http://schemas.openxmlformats.org/officeDocument/2006/relationships/oleObject" Target="../embeddings/oleObject109.bin"/><Relationship Id="rId4" Type="http://schemas.openxmlformats.org/officeDocument/2006/relationships/image" Target="../media/image1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73.wmf"/><Relationship Id="rId5" Type="http://schemas.openxmlformats.org/officeDocument/2006/relationships/oleObject" Target="../embeddings/oleObject111.bin"/><Relationship Id="rId4" Type="http://schemas.openxmlformats.org/officeDocument/2006/relationships/image" Target="../media/image72.wmf"/></Relationships>
</file>

<file path=ppt/slides/_rels/slide4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75.wmf"/><Relationship Id="rId5" Type="http://schemas.openxmlformats.org/officeDocument/2006/relationships/oleObject" Target="../embeddings/oleObject113.bin"/><Relationship Id="rId10" Type="http://schemas.openxmlformats.org/officeDocument/2006/relationships/image" Target="../media/image69.wmf"/><Relationship Id="rId4" Type="http://schemas.openxmlformats.org/officeDocument/2006/relationships/image" Target="../media/image74.wmf"/><Relationship Id="rId9" Type="http://schemas.openxmlformats.org/officeDocument/2006/relationships/oleObject" Target="../embeddings/oleObject115.bin"/></Relationships>
</file>

<file path=ppt/slides/_rels/slide48.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77.wmf"/><Relationship Id="rId5" Type="http://schemas.openxmlformats.org/officeDocument/2006/relationships/oleObject" Target="../embeddings/oleObject117.bin"/><Relationship Id="rId4" Type="http://schemas.openxmlformats.org/officeDocument/2006/relationships/image" Target="../media/image76.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10.wmf"/><Relationship Id="rId5" Type="http://schemas.openxmlformats.org/officeDocument/2006/relationships/oleObject" Target="../embeddings/oleObject119.bin"/><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82.png"/><Relationship Id="rId5" Type="http://schemas.openxmlformats.org/officeDocument/2006/relationships/image" Target="../media/image10.wmf"/><Relationship Id="rId4"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50.png"/><Relationship Id="rId5" Type="http://schemas.openxmlformats.org/officeDocument/2006/relationships/image" Target="../media/image10.wmf"/><Relationship Id="rId4" Type="http://schemas.openxmlformats.org/officeDocument/2006/relationships/oleObject" Target="../embeddings/oleObject58.bin"/></Relationships>
</file>

<file path=ppt/slides/_rels/slide53.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23.png"/><Relationship Id="rId7" Type="http://schemas.openxmlformats.org/officeDocument/2006/relationships/oleObject" Target="../embeddings/oleObject122.bin"/><Relationship Id="rId12" Type="http://schemas.openxmlformats.org/officeDocument/2006/relationships/image" Target="../media/image86.wmf"/><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oleObject" Target="../embeddings/oleObject121.bin"/><Relationship Id="rId11" Type="http://schemas.openxmlformats.org/officeDocument/2006/relationships/oleObject" Target="../embeddings/oleObject124.bin"/><Relationship Id="rId5" Type="http://schemas.openxmlformats.org/officeDocument/2006/relationships/image" Target="../media/image83.wmf"/><Relationship Id="rId10" Type="http://schemas.openxmlformats.org/officeDocument/2006/relationships/image" Target="../media/image85.wmf"/><Relationship Id="rId4" Type="http://schemas.openxmlformats.org/officeDocument/2006/relationships/oleObject" Target="../embeddings/oleObject120.bin"/><Relationship Id="rId9" Type="http://schemas.openxmlformats.org/officeDocument/2006/relationships/oleObject" Target="../embeddings/oleObject12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6.bin"/><Relationship Id="rId7" Type="http://schemas.openxmlformats.org/officeDocument/2006/relationships/image" Target="../media/image90.png"/><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image" Target="../media/image87.wmf"/><Relationship Id="rId11" Type="http://schemas.openxmlformats.org/officeDocument/2006/relationships/image" Target="../media/image89.wmf"/><Relationship Id="rId5" Type="http://schemas.openxmlformats.org/officeDocument/2006/relationships/oleObject" Target="../embeddings/oleObject127.bin"/><Relationship Id="rId10" Type="http://schemas.openxmlformats.org/officeDocument/2006/relationships/oleObject" Target="../embeddings/oleObject129.bin"/><Relationship Id="rId4" Type="http://schemas.openxmlformats.org/officeDocument/2006/relationships/image" Target="../media/image10.wmf"/><Relationship Id="rId9" Type="http://schemas.openxmlformats.org/officeDocument/2006/relationships/image" Target="../media/image88.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4.xml"/><Relationship Id="rId1" Type="http://schemas.openxmlformats.org/officeDocument/2006/relationships/vmlDrawing" Target="../drawings/vmlDrawing42.vml"/><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4.xml"/><Relationship Id="rId1" Type="http://schemas.openxmlformats.org/officeDocument/2006/relationships/vmlDrawing" Target="../drawings/vmlDrawing43.vml"/><Relationship Id="rId4" Type="http://schemas.openxmlformats.org/officeDocument/2006/relationships/image" Target="../media/image1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4.xml"/><Relationship Id="rId1" Type="http://schemas.openxmlformats.org/officeDocument/2006/relationships/vmlDrawing" Target="../drawings/vmlDrawing44.v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1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17" Type="http://schemas.openxmlformats.org/officeDocument/2006/relationships/oleObject" Target="../embeddings/oleObject16.bin"/><Relationship Id="rId2" Type="http://schemas.openxmlformats.org/officeDocument/2006/relationships/slideLayout" Target="../slideLayouts/slideLayout4.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5.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4.xml"/><Relationship Id="rId1" Type="http://schemas.openxmlformats.org/officeDocument/2006/relationships/vmlDrawing" Target="../drawings/vmlDrawing45.vml"/><Relationship Id="rId4" Type="http://schemas.openxmlformats.org/officeDocument/2006/relationships/image" Target="../media/image10.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91.png"/><Relationship Id="rId5" Type="http://schemas.openxmlformats.org/officeDocument/2006/relationships/image" Target="../media/image10.wmf"/><Relationship Id="rId4" Type="http://schemas.openxmlformats.org/officeDocument/2006/relationships/oleObject" Target="../embeddings/oleObject5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4.xml"/><Relationship Id="rId1" Type="http://schemas.openxmlformats.org/officeDocument/2006/relationships/vmlDrawing" Target="../drawings/vmlDrawing47.vml"/><Relationship Id="rId4" Type="http://schemas.openxmlformats.org/officeDocument/2006/relationships/image" Target="../media/image1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4.xml"/><Relationship Id="rId1" Type="http://schemas.openxmlformats.org/officeDocument/2006/relationships/vmlDrawing" Target="../drawings/vmlDrawing48.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0.wmf"/><Relationship Id="rId9" Type="http://schemas.openxmlformats.org/officeDocument/2006/relationships/oleObject" Target="../embeddings/oleObject20.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4.xml"/><Relationship Id="rId1" Type="http://schemas.openxmlformats.org/officeDocument/2006/relationships/vmlDrawing" Target="../drawings/vmlDrawing49.vml"/><Relationship Id="rId4" Type="http://schemas.openxmlformats.org/officeDocument/2006/relationships/image" Target="../media/image1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4.xml"/><Relationship Id="rId1" Type="http://schemas.openxmlformats.org/officeDocument/2006/relationships/vmlDrawing" Target="../drawings/vmlDrawing50.vml"/><Relationship Id="rId4" Type="http://schemas.openxmlformats.org/officeDocument/2006/relationships/image" Target="../media/image10.wmf"/></Relationships>
</file>

<file path=ppt/slides/_rels/slide7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oleObject" Target="../embeddings/oleObject138.bin"/><Relationship Id="rId7" Type="http://schemas.openxmlformats.org/officeDocument/2006/relationships/image" Target="../media/image94.png"/><Relationship Id="rId2" Type="http://schemas.openxmlformats.org/officeDocument/2006/relationships/slideLayout" Target="../slideLayouts/slideLayout4.xml"/><Relationship Id="rId1" Type="http://schemas.openxmlformats.org/officeDocument/2006/relationships/vmlDrawing" Target="../drawings/vmlDrawing51.vml"/><Relationship Id="rId6" Type="http://schemas.openxmlformats.org/officeDocument/2006/relationships/image" Target="../media/image93.png"/><Relationship Id="rId5" Type="http://schemas.openxmlformats.org/officeDocument/2006/relationships/image" Target="../media/image920.png"/><Relationship Id="rId4" Type="http://schemas.openxmlformats.org/officeDocument/2006/relationships/image" Target="../media/image10.wmf"/></Relationships>
</file>

<file path=ppt/slides/_rels/slide73.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6.wmf"/><Relationship Id="rId18" Type="http://schemas.openxmlformats.org/officeDocument/2006/relationships/oleObject" Target="../embeddings/oleObject147.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oleObject" Target="../embeddings/oleObject144.bin"/><Relationship Id="rId17" Type="http://schemas.openxmlformats.org/officeDocument/2006/relationships/image" Target="../media/image98.wmf"/><Relationship Id="rId2" Type="http://schemas.openxmlformats.org/officeDocument/2006/relationships/slideLayout" Target="../slideLayouts/slideLayout4.xml"/><Relationship Id="rId16" Type="http://schemas.openxmlformats.org/officeDocument/2006/relationships/oleObject" Target="../embeddings/oleObject146.bin"/><Relationship Id="rId1" Type="http://schemas.openxmlformats.org/officeDocument/2006/relationships/vmlDrawing" Target="../drawings/vmlDrawing52.vml"/><Relationship Id="rId6" Type="http://schemas.openxmlformats.org/officeDocument/2006/relationships/image" Target="../media/image93.wmf"/><Relationship Id="rId11" Type="http://schemas.openxmlformats.org/officeDocument/2006/relationships/image" Target="../media/image95.wmf"/><Relationship Id="rId5" Type="http://schemas.openxmlformats.org/officeDocument/2006/relationships/oleObject" Target="../embeddings/oleObject140.bin"/><Relationship Id="rId15" Type="http://schemas.openxmlformats.org/officeDocument/2006/relationships/image" Target="../media/image97.wmf"/><Relationship Id="rId10" Type="http://schemas.openxmlformats.org/officeDocument/2006/relationships/oleObject" Target="../embeddings/oleObject143.bin"/><Relationship Id="rId19" Type="http://schemas.openxmlformats.org/officeDocument/2006/relationships/image" Target="../media/image99.wmf"/><Relationship Id="rId4" Type="http://schemas.openxmlformats.org/officeDocument/2006/relationships/image" Target="../media/image10.wmf"/><Relationship Id="rId9" Type="http://schemas.openxmlformats.org/officeDocument/2006/relationships/oleObject" Target="../embeddings/oleObject142.bin"/><Relationship Id="rId14" Type="http://schemas.openxmlformats.org/officeDocument/2006/relationships/oleObject" Target="../embeddings/oleObject145.bin"/></Relationships>
</file>

<file path=ppt/slides/_rels/slide74.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53.bin"/><Relationship Id="rId18" Type="http://schemas.openxmlformats.org/officeDocument/2006/relationships/image" Target="../media/image106.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03.wmf"/><Relationship Id="rId17" Type="http://schemas.openxmlformats.org/officeDocument/2006/relationships/oleObject" Target="../embeddings/oleObject155.bin"/><Relationship Id="rId2" Type="http://schemas.openxmlformats.org/officeDocument/2006/relationships/slideLayout" Target="../slideLayouts/slideLayout4.xml"/><Relationship Id="rId16" Type="http://schemas.openxmlformats.org/officeDocument/2006/relationships/image" Target="../media/image105.wmf"/><Relationship Id="rId1" Type="http://schemas.openxmlformats.org/officeDocument/2006/relationships/vmlDrawing" Target="../drawings/vmlDrawing53.vml"/><Relationship Id="rId6" Type="http://schemas.openxmlformats.org/officeDocument/2006/relationships/image" Target="../media/image100.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02.wmf"/><Relationship Id="rId4" Type="http://schemas.openxmlformats.org/officeDocument/2006/relationships/image" Target="../media/image10.wmf"/><Relationship Id="rId9" Type="http://schemas.openxmlformats.org/officeDocument/2006/relationships/oleObject" Target="../embeddings/oleObject151.bin"/><Relationship Id="rId14" Type="http://schemas.openxmlformats.org/officeDocument/2006/relationships/image" Target="../media/image104.wmf"/></Relationships>
</file>

<file path=ppt/slides/_rels/slide7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07.w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0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slideLayout" Target="../slideLayouts/slideLayout4.xml"/><Relationship Id="rId1" Type="http://schemas.openxmlformats.org/officeDocument/2006/relationships/vmlDrawing" Target="../drawings/vmlDrawing54.vml"/><Relationship Id="rId5" Type="http://schemas.openxmlformats.org/officeDocument/2006/relationships/image" Target="../media/image10.wmf"/><Relationship Id="rId4" Type="http://schemas.openxmlformats.org/officeDocument/2006/relationships/oleObject" Target="../embeddings/oleObject156.bin"/></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7"/>
          <p:cNvSpPr txBox="1">
            <a:spLocks/>
          </p:cNvSpPr>
          <p:nvPr/>
        </p:nvSpPr>
        <p:spPr>
          <a:xfrm>
            <a:off x="2555776" y="3861048"/>
            <a:ext cx="6912768" cy="966567"/>
          </a:xfrm>
          <a:prstGeom prst="rect">
            <a:avLst/>
          </a:prstGeom>
        </p:spPr>
        <p:txBody>
          <a:bodyPr anchor="ctr"/>
          <a:lstStyle>
            <a:lvl1pPr algn="ctr" defTabSz="914400" rtl="0" eaLnBrk="1" latinLnBrk="0" hangingPunct="1">
              <a:spcBef>
                <a:spcPct val="0"/>
              </a:spcBef>
              <a:buNone/>
              <a:defRPr sz="1600" b="1" kern="1200" baseline="0">
                <a:solidFill>
                  <a:schemeClr val="tx1"/>
                </a:solidFill>
                <a:latin typeface="Arial" pitchFamily="34" charset="0"/>
                <a:ea typeface="+mj-ea"/>
                <a:cs typeface="Arial" pitchFamily="34" charset="0"/>
              </a:defRPr>
            </a:lvl1pPr>
          </a:lstStyle>
          <a:p>
            <a:pPr algn="l"/>
            <a:r>
              <a:rPr lang="fr-FR" altLang="fr-FR" sz="3600" dirty="0"/>
              <a:t>	CHAPITRE 3: </a:t>
            </a:r>
          </a:p>
          <a:p>
            <a:pPr algn="l"/>
            <a:r>
              <a:rPr lang="fr-FR" sz="3600" dirty="0"/>
              <a:t>Stabilité des systèmes linéaires continus</a:t>
            </a:r>
            <a:br>
              <a:rPr lang="fr-FR" sz="3600" dirty="0"/>
            </a:br>
            <a:endParaRPr lang="fr-FR" sz="3600" dirty="0"/>
          </a:p>
        </p:txBody>
      </p:sp>
      <p:sp>
        <p:nvSpPr>
          <p:cNvPr id="2" name="Rectangle 1"/>
          <p:cNvSpPr/>
          <p:nvPr/>
        </p:nvSpPr>
        <p:spPr>
          <a:xfrm>
            <a:off x="827584" y="5085184"/>
            <a:ext cx="8460432" cy="1200329"/>
          </a:xfrm>
          <a:prstGeom prst="rect">
            <a:avLst/>
          </a:prstGeom>
        </p:spPr>
        <p:txBody>
          <a:bodyPr wrap="square">
            <a:spAutoFit/>
          </a:bodyPr>
          <a:lstStyle/>
          <a:p>
            <a:pPr>
              <a:spcBef>
                <a:spcPct val="50000"/>
              </a:spcBef>
            </a:pPr>
            <a:r>
              <a:rPr lang="fr-FR" b="1" dirty="0"/>
              <a:t>Objectif: </a:t>
            </a:r>
          </a:p>
          <a:p>
            <a:pPr>
              <a:spcBef>
                <a:spcPct val="50000"/>
              </a:spcBef>
            </a:pPr>
            <a:r>
              <a:rPr lang="fr-FR" dirty="0"/>
              <a:t>Connaître différentes méthodes permettant de conclure sur la stabilité d’un système</a:t>
            </a:r>
          </a:p>
          <a:p>
            <a:pPr>
              <a:spcBef>
                <a:spcPct val="50000"/>
              </a:spcBef>
            </a:pPr>
            <a:r>
              <a:rPr lang="fr-FR" dirty="0"/>
              <a:t>Savoir déterminer une marge de stabilité</a:t>
            </a:r>
          </a:p>
        </p:txBody>
      </p:sp>
    </p:spTree>
    <p:extLst>
      <p:ext uri="{BB962C8B-B14F-4D97-AF65-F5344CB8AC3E}">
        <p14:creationId xmlns:p14="http://schemas.microsoft.com/office/powerpoint/2010/main" val="6218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a:spLocks noChangeArrowheads="1"/>
          </p:cNvSpPr>
          <p:nvPr/>
        </p:nvSpPr>
        <p:spPr bwMode="auto">
          <a:xfrm>
            <a:off x="298443" y="4210744"/>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5" name="Rectangle à coins arrondis 4"/>
          <p:cNvSpPr>
            <a:spLocks noChangeArrowheads="1"/>
          </p:cNvSpPr>
          <p:nvPr/>
        </p:nvSpPr>
        <p:spPr bwMode="auto">
          <a:xfrm>
            <a:off x="308474" y="5589240"/>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67544" y="2852936"/>
                <a:ext cx="8892480" cy="4114800"/>
              </a:xfrm>
            </p:spPr>
            <p:txBody>
              <a:bodyPr/>
              <a:lstStyle/>
              <a:p>
                <a:r>
                  <a:rPr lang="fr-FR" dirty="0"/>
                  <a:t>1: </a:t>
                </a:r>
                <a14:m>
                  <m:oMath xmlns:m="http://schemas.openxmlformats.org/officeDocument/2006/math">
                    <m:r>
                      <a:rPr lang="fr-FR" b="0" i="1" dirty="0" smtClean="0">
                        <a:latin typeface="Cambria Math" panose="02040503050406030204" pitchFamily="18" charset="0"/>
                      </a:rPr>
                      <m:t>𝐺</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𝑠</m:t>
                        </m:r>
                      </m:e>
                    </m:d>
                    <m:r>
                      <a:rPr lang="fr-FR" b="0" i="1" dirty="0" smtClean="0">
                        <a:latin typeface="Cambria Math" panose="02040503050406030204" pitchFamily="18" charset="0"/>
                      </a:rPr>
                      <m:t>=</m:t>
                    </m:r>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r>
                          <a:rPr lang="fr-FR" b="0" i="1" dirty="0" smtClean="0">
                            <a:latin typeface="Cambria Math" panose="02040503050406030204" pitchFamily="18" charset="0"/>
                          </a:rPr>
                          <m:t>𝑠</m:t>
                        </m:r>
                        <m:r>
                          <a:rPr lang="fr-FR" b="0" i="1" dirty="0" smtClean="0">
                            <a:latin typeface="Cambria Math" panose="02040503050406030204" pitchFamily="18" charset="0"/>
                          </a:rPr>
                          <m:t>)</m:t>
                        </m:r>
                      </m:num>
                      <m:den>
                        <m:r>
                          <a:rPr lang="fr-FR" b="0" i="1" dirty="0" smtClean="0">
                            <a:latin typeface="Cambria Math" panose="02040503050406030204" pitchFamily="18" charset="0"/>
                          </a:rPr>
                          <m:t>1−</m:t>
                        </m:r>
                        <m:r>
                          <a:rPr lang="fr-FR" b="0" i="1" dirty="0" smtClean="0">
                            <a:latin typeface="Cambria Math" panose="02040503050406030204" pitchFamily="18" charset="0"/>
                          </a:rPr>
                          <m:t>𝑠</m:t>
                        </m:r>
                      </m:den>
                    </m:f>
                  </m:oMath>
                </a14:m>
                <a:endParaRPr lang="fr-FR" dirty="0"/>
              </a:p>
              <a:p>
                <a:r>
                  <a:rPr lang="fr-FR" dirty="0"/>
                  <a:t>2: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b="0" i="1" dirty="0" smtClean="0">
                            <a:latin typeface="Cambria Math" panose="02040503050406030204" pitchFamily="18" charset="0"/>
                          </a:rPr>
                          <m:t>2</m:t>
                        </m:r>
                        <m:r>
                          <a:rPr lang="fr-FR" i="1" dirty="0">
                            <a:latin typeface="Cambria Math" panose="02040503050406030204" pitchFamily="18" charset="0"/>
                          </a:rPr>
                          <m:t>𝑠</m:t>
                        </m:r>
                        <m:r>
                          <a:rPr lang="fr-FR" i="1" dirty="0">
                            <a:latin typeface="Cambria Math" panose="02040503050406030204" pitchFamily="18" charset="0"/>
                          </a:rPr>
                          <m:t>)</m:t>
                        </m:r>
                      </m:num>
                      <m:den>
                        <m:d>
                          <m:dPr>
                            <m:ctrlPr>
                              <a:rPr lang="fr-FR" i="1" dirty="0" smtClean="0">
                                <a:latin typeface="Cambria Math" panose="02040503050406030204" pitchFamily="18" charset="0"/>
                              </a:rPr>
                            </m:ctrlPr>
                          </m:dPr>
                          <m:e>
                            <m:r>
                              <a:rPr lang="fr-FR" b="0" i="1" dirty="0" smtClean="0">
                                <a:latin typeface="Cambria Math" panose="02040503050406030204" pitchFamily="18" charset="0"/>
                              </a:rPr>
                              <m:t>1−5</m:t>
                            </m:r>
                            <m:r>
                              <a:rPr lang="fr-FR" b="0" i="1" dirty="0" smtClean="0">
                                <a:latin typeface="Cambria Math" panose="02040503050406030204" pitchFamily="18" charset="0"/>
                              </a:rPr>
                              <m:t>𝑠</m:t>
                            </m:r>
                          </m:e>
                        </m:d>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3: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2</m:t>
                        </m:r>
                        <m:r>
                          <a:rPr lang="fr-FR" i="1" dirty="0">
                            <a:latin typeface="Cambria Math" panose="02040503050406030204" pitchFamily="18" charset="0"/>
                          </a:rPr>
                          <m:t>𝑠</m:t>
                        </m:r>
                        <m:r>
                          <a:rPr lang="fr-FR" i="1" dirty="0">
                            <a:latin typeface="Cambria Math" panose="02040503050406030204" pitchFamily="18" charset="0"/>
                          </a:rPr>
                          <m:t>)</m:t>
                        </m:r>
                      </m:num>
                      <m:den>
                        <m:d>
                          <m:dPr>
                            <m:ctrlPr>
                              <a:rPr lang="fr-FR" i="1" dirty="0">
                                <a:latin typeface="Cambria Math" panose="02040503050406030204" pitchFamily="18" charset="0"/>
                              </a:rPr>
                            </m:ctrlPr>
                          </m:dPr>
                          <m:e>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5</m:t>
                            </m:r>
                            <m:r>
                              <a:rPr lang="fr-FR" i="1" dirty="0">
                                <a:latin typeface="Cambria Math" panose="02040503050406030204" pitchFamily="18" charset="0"/>
                              </a:rPr>
                              <m:t>𝑠</m:t>
                            </m:r>
                          </m:e>
                        </m:d>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4:</a:t>
                </a:r>
                <a14:m>
                  <m:oMath xmlns:m="http://schemas.openxmlformats.org/officeDocument/2006/math">
                    <m:r>
                      <a:rPr lang="fr-FR" b="0" i="0" dirty="0" smtClean="0">
                        <a:latin typeface="Cambria Math" panose="02040503050406030204" pitchFamily="18" charset="0"/>
                      </a:rPr>
                      <m:t> </m:t>
                    </m:r>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2</m:t>
                        </m:r>
                        <m:r>
                          <a:rPr lang="fr-FR" i="1" dirty="0">
                            <a:latin typeface="Cambria Math" panose="02040503050406030204" pitchFamily="18" charset="0"/>
                          </a:rPr>
                          <m:t>𝑠</m:t>
                        </m:r>
                        <m:r>
                          <a:rPr lang="fr-FR" i="1" dirty="0">
                            <a:latin typeface="Cambria Math" panose="02040503050406030204" pitchFamily="18" charset="0"/>
                          </a:rPr>
                          <m:t>)</m:t>
                        </m:r>
                      </m:num>
                      <m:den>
                        <m:d>
                          <m:dPr>
                            <m:ctrlPr>
                              <a:rPr lang="fr-FR" i="1" dirty="0">
                                <a:latin typeface="Cambria Math" panose="02040503050406030204" pitchFamily="18" charset="0"/>
                              </a:rPr>
                            </m:ctrlPr>
                          </m:dPr>
                          <m:e>
                            <m:r>
                              <a:rPr lang="fr-FR" i="1" dirty="0">
                                <a:latin typeface="Cambria Math" panose="02040503050406030204" pitchFamily="18" charset="0"/>
                              </a:rPr>
                              <m:t>1−5</m:t>
                            </m:r>
                            <m:r>
                              <a:rPr lang="fr-FR" i="1" dirty="0">
                                <a:latin typeface="Cambria Math" panose="02040503050406030204" pitchFamily="18" charset="0"/>
                              </a:rPr>
                              <m:t>𝑠</m:t>
                            </m:r>
                          </m:e>
                        </m:d>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5: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(1+2</m:t>
                        </m:r>
                        <m:r>
                          <a:rPr lang="fr-FR" i="1" dirty="0">
                            <a:latin typeface="Cambria Math" panose="02040503050406030204" pitchFamily="18" charset="0"/>
                          </a:rPr>
                          <m:t>𝑠</m:t>
                        </m:r>
                        <m:r>
                          <a:rPr lang="fr-FR" i="1" dirty="0">
                            <a:latin typeface="Cambria Math" panose="02040503050406030204" pitchFamily="18" charset="0"/>
                          </a:rPr>
                          <m:t>)</m:t>
                        </m:r>
                      </m:num>
                      <m:den>
                        <m:d>
                          <m:dPr>
                            <m:ctrlPr>
                              <a:rPr lang="fr-FR" i="1" dirty="0">
                                <a:latin typeface="Cambria Math" panose="02040503050406030204" pitchFamily="18" charset="0"/>
                              </a:rPr>
                            </m:ctrlPr>
                          </m:dPr>
                          <m:e>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5</m:t>
                            </m:r>
                            <m:r>
                              <a:rPr lang="fr-FR" i="1" dirty="0">
                                <a:latin typeface="Cambria Math" panose="02040503050406030204" pitchFamily="18" charset="0"/>
                              </a:rPr>
                              <m:t>𝑠</m:t>
                            </m:r>
                          </m:e>
                        </m:d>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67544" y="2852936"/>
                <a:ext cx="8892480" cy="4114800"/>
              </a:xfrm>
              <a:blipFill rotWithShape="0">
                <a:blip r:embed="rId2"/>
                <a:stretch>
                  <a:fillRect l="-960"/>
                </a:stretch>
              </a:blipFill>
            </p:spPr>
            <p:txBody>
              <a:bodyPr/>
              <a:lstStyle/>
              <a:p>
                <a:r>
                  <a:rPr lang="fr-FR">
                    <a:noFill/>
                  </a:rPr>
                  <a:t> </a:t>
                </a:r>
              </a:p>
            </p:txBody>
          </p:sp>
        </mc:Fallback>
      </mc:AlternateContent>
      <p:sp>
        <p:nvSpPr>
          <p:cNvPr id="4" name="Espace réservé du contenu 2"/>
          <p:cNvSpPr txBox="1">
            <a:spLocks/>
          </p:cNvSpPr>
          <p:nvPr/>
        </p:nvSpPr>
        <p:spPr>
          <a:xfrm>
            <a:off x="323528" y="2060848"/>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 Quels sont les systèmes stables parmi les systèmes suivants:</a:t>
            </a:r>
          </a:p>
        </p:txBody>
      </p:sp>
      <p:sp>
        <p:nvSpPr>
          <p:cNvPr id="7"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Stabilité</a:t>
            </a:r>
          </a:p>
          <a:p>
            <a:endParaRPr lang="fr-FR" altLang="fr-FR" sz="4000" dirty="0"/>
          </a:p>
        </p:txBody>
      </p:sp>
    </p:spTree>
    <p:extLst>
      <p:ext uri="{BB962C8B-B14F-4D97-AF65-F5344CB8AC3E}">
        <p14:creationId xmlns:p14="http://schemas.microsoft.com/office/powerpoint/2010/main" val="28222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4" name="Image 6" descr="Post-it-jaune.png"/>
          <p:cNvPicPr>
            <a:picLocks noChangeAspect="1"/>
          </p:cNvPicPr>
          <p:nvPr/>
        </p:nvPicPr>
        <p:blipFill>
          <a:blip r:embed="rId2" cstate="print"/>
          <a:srcRect/>
          <a:stretch>
            <a:fillRect/>
          </a:stretch>
        </p:blipFill>
        <p:spPr bwMode="auto">
          <a:xfrm>
            <a:off x="1285875" y="920750"/>
            <a:ext cx="6088063" cy="6118225"/>
          </a:xfrm>
          <a:prstGeom prst="rect">
            <a:avLst/>
          </a:prstGeom>
          <a:noFill/>
          <a:ln w="9525">
            <a:noFill/>
            <a:miter lim="800000"/>
            <a:headEnd/>
            <a:tailEnd/>
          </a:ln>
        </p:spPr>
      </p:pic>
      <p:sp>
        <p:nvSpPr>
          <p:cNvPr id="2" name="Titre 1"/>
          <p:cNvSpPr>
            <a:spLocks noGrp="1"/>
          </p:cNvSpPr>
          <p:nvPr>
            <p:ph type="title" idx="4294967295"/>
          </p:nvPr>
        </p:nvSpPr>
        <p:spPr>
          <a:xfrm>
            <a:off x="539750" y="0"/>
            <a:ext cx="7772400" cy="1143000"/>
          </a:xfrm>
          <a:prstGeom prst="rect">
            <a:avLst/>
          </a:prstGeom>
        </p:spPr>
        <p:txBody>
          <a:bodyPr/>
          <a:lstStyle/>
          <a:p>
            <a:r>
              <a:rPr lang="fr-FR">
                <a:latin typeface="Verdana" pitchFamily="34" charset="0"/>
              </a:rPr>
              <a:t>Généralités sur la stabilité </a:t>
            </a:r>
          </a:p>
        </p:txBody>
      </p:sp>
      <p:sp>
        <p:nvSpPr>
          <p:cNvPr id="3" name="Espace réservé du contenu 2"/>
          <p:cNvSpPr>
            <a:spLocks noGrp="1"/>
          </p:cNvSpPr>
          <p:nvPr>
            <p:ph idx="4294967295"/>
          </p:nvPr>
        </p:nvSpPr>
        <p:spPr>
          <a:xfrm rot="21245455">
            <a:off x="1778000" y="1976438"/>
            <a:ext cx="4913313" cy="4452937"/>
          </a:xfrm>
          <a:prstGeom prst="rect">
            <a:avLst/>
          </a:prstGeom>
        </p:spPr>
        <p:txBody>
          <a:bodyPr/>
          <a:lstStyle/>
          <a:p>
            <a:pPr>
              <a:buFontTx/>
              <a:buNone/>
            </a:pPr>
            <a:endParaRPr lang="fr-FR" sz="1800" b="1">
              <a:solidFill>
                <a:srgbClr val="C00000"/>
              </a:solidFill>
              <a:latin typeface="Segoe Print"/>
            </a:endParaRPr>
          </a:p>
          <a:p>
            <a:pPr>
              <a:buFontTx/>
              <a:buNone/>
            </a:pPr>
            <a:endParaRPr lang="fr-FR" sz="1800" b="1">
              <a:solidFill>
                <a:srgbClr val="C00000"/>
              </a:solidFill>
              <a:latin typeface="Segoe Print"/>
            </a:endParaRPr>
          </a:p>
          <a:p>
            <a:pPr algn="ctr">
              <a:buFontTx/>
              <a:buNone/>
            </a:pPr>
            <a:r>
              <a:rPr lang="fr-FR" sz="1800" b="1">
                <a:solidFill>
                  <a:srgbClr val="C00000"/>
                </a:solidFill>
                <a:latin typeface="Segoe Print"/>
              </a:rPr>
              <a:t>STABILITE: A RETENIR</a:t>
            </a:r>
          </a:p>
          <a:p>
            <a:pPr>
              <a:buFontTx/>
              <a:buNone/>
            </a:pPr>
            <a:endParaRPr lang="fr-FR" sz="1800">
              <a:latin typeface="Segoe Print"/>
            </a:endParaRPr>
          </a:p>
          <a:p>
            <a:pPr algn="ctr">
              <a:buFontTx/>
              <a:buNone/>
            </a:pPr>
            <a:r>
              <a:rPr lang="fr-FR" sz="1800">
                <a:latin typeface="Segoe Print"/>
              </a:rPr>
              <a:t>Un système est stable</a:t>
            </a:r>
          </a:p>
          <a:p>
            <a:pPr algn="ctr">
              <a:buFontTx/>
              <a:buNone/>
            </a:pPr>
            <a:r>
              <a:rPr lang="fr-FR" sz="1800">
                <a:latin typeface="Segoe Print"/>
              </a:rPr>
              <a:t> si et seulement si </a:t>
            </a:r>
          </a:p>
          <a:p>
            <a:pPr algn="ctr">
              <a:buFontTx/>
              <a:buNone/>
            </a:pPr>
            <a:r>
              <a:rPr lang="fr-FR" sz="1800">
                <a:latin typeface="Segoe Print"/>
              </a:rPr>
              <a:t>ses pôles sont à </a:t>
            </a:r>
          </a:p>
          <a:p>
            <a:pPr algn="ctr">
              <a:buFontTx/>
              <a:buNone/>
            </a:pPr>
            <a:r>
              <a:rPr lang="fr-FR" sz="1800" b="1" u="sng">
                <a:latin typeface="Segoe Print"/>
              </a:rPr>
              <a:t>parties réelles négatives</a:t>
            </a:r>
          </a:p>
          <a:p>
            <a:pPr algn="ctr">
              <a:buFontTx/>
              <a:buNone/>
            </a:pPr>
            <a:endParaRPr lang="fr-FR" sz="1800">
              <a:latin typeface="Segoe Print"/>
            </a:endParaRP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C69FD38A-F329-4848-8EAD-50E7997F9CDE}" type="slidenum">
              <a:rPr lang="fr-FR" sz="1100">
                <a:latin typeface="+mj-lt"/>
              </a:rPr>
              <a:pPr>
                <a:defRPr/>
              </a:pPr>
              <a:t>11</a:t>
            </a:fld>
            <a:endParaRPr lang="fr-FR" sz="1100">
              <a:latin typeface="+mj-lt"/>
            </a:endParaRPr>
          </a:p>
        </p:txBody>
      </p:sp>
      <p:sp>
        <p:nvSpPr>
          <p:cNvPr id="264198"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Tree>
    <p:extLst>
      <p:ext uri="{BB962C8B-B14F-4D97-AF65-F5344CB8AC3E}">
        <p14:creationId xmlns:p14="http://schemas.microsoft.com/office/powerpoint/2010/main" val="70071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9144" y="4005064"/>
            <a:ext cx="7704856" cy="1325563"/>
          </a:xfrm>
        </p:spPr>
        <p:txBody>
          <a:bodyPr/>
          <a:lstStyle/>
          <a:p>
            <a:pPr algn="l"/>
            <a:r>
              <a:rPr lang="fr-FR" sz="4000" dirty="0"/>
              <a:t>Critère de détermination de stabilité</a:t>
            </a:r>
          </a:p>
        </p:txBody>
      </p:sp>
      <p:sp>
        <p:nvSpPr>
          <p:cNvPr id="3" name="Rectangle 2"/>
          <p:cNvSpPr/>
          <p:nvPr/>
        </p:nvSpPr>
        <p:spPr>
          <a:xfrm>
            <a:off x="1461168" y="4725144"/>
            <a:ext cx="5559104" cy="369332"/>
          </a:xfrm>
          <a:prstGeom prst="rect">
            <a:avLst/>
          </a:prstGeom>
        </p:spPr>
        <p:txBody>
          <a:bodyPr wrap="square">
            <a:spAutoFit/>
          </a:bodyPr>
          <a:lstStyle/>
          <a:p>
            <a:r>
              <a:rPr lang="fr-FR" dirty="0"/>
              <a:t>Critère de </a:t>
            </a:r>
            <a:r>
              <a:rPr lang="fr-FR" dirty="0" err="1"/>
              <a:t>Routh</a:t>
            </a:r>
            <a:r>
              <a:rPr lang="fr-FR" dirty="0"/>
              <a:t>, Lieu d’Evans, Critère du revers</a:t>
            </a:r>
          </a:p>
        </p:txBody>
      </p:sp>
    </p:spTree>
    <p:extLst>
      <p:ext uri="{BB962C8B-B14F-4D97-AF65-F5344CB8AC3E}">
        <p14:creationId xmlns:p14="http://schemas.microsoft.com/office/powerpoint/2010/main" val="28224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606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8F236C00-BB9D-4368-BD04-B69B4E455B30}" type="slidenum">
              <a:rPr lang="fr-FR" sz="1400">
                <a:latin typeface="Times New Roman" pitchFamily="18" charset="0"/>
              </a:rPr>
              <a:pPr/>
              <a:t>13</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Stabilité et bouclage</a:t>
            </a:r>
          </a:p>
        </p:txBody>
      </p:sp>
      <p:grpSp>
        <p:nvGrpSpPr>
          <p:cNvPr id="2" name="Group 5"/>
          <p:cNvGrpSpPr>
            <a:grpSpLocks/>
          </p:cNvGrpSpPr>
          <p:nvPr/>
        </p:nvGrpSpPr>
        <p:grpSpPr bwMode="auto">
          <a:xfrm>
            <a:off x="1979613" y="4005263"/>
            <a:ext cx="4681537" cy="1320800"/>
            <a:chOff x="1292" y="3022"/>
            <a:chExt cx="2949" cy="832"/>
          </a:xfrm>
        </p:grpSpPr>
        <p:sp>
          <p:nvSpPr>
            <p:cNvPr id="216070" name="Text Box 6"/>
            <p:cNvSpPr txBox="1">
              <a:spLocks noChangeArrowheads="1"/>
            </p:cNvSpPr>
            <p:nvPr/>
          </p:nvSpPr>
          <p:spPr bwMode="auto">
            <a:xfrm>
              <a:off x="2018" y="3022"/>
              <a:ext cx="1315" cy="832"/>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endParaRPr lang="fr-FR"/>
            </a:p>
            <a:p>
              <a:pPr algn="ctr">
                <a:spcBef>
                  <a:spcPct val="50000"/>
                </a:spcBef>
              </a:pPr>
              <a:r>
                <a:rPr lang="fr-FR"/>
                <a:t>H</a:t>
              </a:r>
              <a:r>
                <a:rPr lang="fr-FR" baseline="-25000"/>
                <a:t>BF</a:t>
              </a:r>
              <a:r>
                <a:rPr lang="fr-FR"/>
                <a:t>(s)</a:t>
              </a:r>
            </a:p>
            <a:p>
              <a:pPr algn="ctr">
                <a:spcBef>
                  <a:spcPct val="50000"/>
                </a:spcBef>
              </a:pPr>
              <a:endParaRPr lang="fr-FR"/>
            </a:p>
          </p:txBody>
        </p:sp>
        <p:sp>
          <p:nvSpPr>
            <p:cNvPr id="216071" name="Line 7"/>
            <p:cNvSpPr>
              <a:spLocks noChangeShapeType="1"/>
            </p:cNvSpPr>
            <p:nvPr/>
          </p:nvSpPr>
          <p:spPr bwMode="auto">
            <a:xfrm>
              <a:off x="1383" y="3430"/>
              <a:ext cx="635"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72" name="Line 8"/>
            <p:cNvSpPr>
              <a:spLocks noChangeShapeType="1"/>
            </p:cNvSpPr>
            <p:nvPr/>
          </p:nvSpPr>
          <p:spPr bwMode="auto">
            <a:xfrm>
              <a:off x="3333" y="3430"/>
              <a:ext cx="500"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73" name="Text Box 9"/>
            <p:cNvSpPr txBox="1">
              <a:spLocks noChangeArrowheads="1"/>
            </p:cNvSpPr>
            <p:nvPr/>
          </p:nvSpPr>
          <p:spPr bwMode="auto">
            <a:xfrm>
              <a:off x="1292" y="3158"/>
              <a:ext cx="907" cy="250"/>
            </a:xfrm>
            <a:prstGeom prst="rect">
              <a:avLst/>
            </a:prstGeom>
            <a:noFill/>
            <a:ln w="9525">
              <a:noFill/>
              <a:miter lim="800000"/>
              <a:headEnd/>
              <a:tailEnd/>
            </a:ln>
            <a:effectLst/>
          </p:spPr>
          <p:txBody>
            <a:bodyPr>
              <a:spAutoFit/>
            </a:bodyPr>
            <a:lstStyle/>
            <a:p>
              <a:pPr>
                <a:spcBef>
                  <a:spcPct val="50000"/>
                </a:spcBef>
              </a:pPr>
              <a:r>
                <a:rPr lang="fr-FR"/>
                <a:t>Y</a:t>
              </a:r>
              <a:r>
                <a:rPr lang="fr-FR" baseline="-25000"/>
                <a:t>c</a:t>
              </a:r>
              <a:r>
                <a:rPr lang="fr-FR"/>
                <a:t>(s)</a:t>
              </a:r>
              <a:endParaRPr lang="el-GR"/>
            </a:p>
          </p:txBody>
        </p:sp>
        <p:sp>
          <p:nvSpPr>
            <p:cNvPr id="216074" name="Text Box 10"/>
            <p:cNvSpPr txBox="1">
              <a:spLocks noChangeArrowheads="1"/>
            </p:cNvSpPr>
            <p:nvPr/>
          </p:nvSpPr>
          <p:spPr bwMode="auto">
            <a:xfrm>
              <a:off x="3378" y="3158"/>
              <a:ext cx="863" cy="250"/>
            </a:xfrm>
            <a:prstGeom prst="rect">
              <a:avLst/>
            </a:prstGeom>
            <a:noFill/>
            <a:ln w="9525">
              <a:noFill/>
              <a:miter lim="800000"/>
              <a:headEnd/>
              <a:tailEnd/>
            </a:ln>
            <a:effectLst/>
          </p:spPr>
          <p:txBody>
            <a:bodyPr>
              <a:spAutoFit/>
            </a:bodyPr>
            <a:lstStyle/>
            <a:p>
              <a:pPr>
                <a:spcBef>
                  <a:spcPct val="50000"/>
                </a:spcBef>
              </a:pPr>
              <a:r>
                <a:rPr lang="fr-FR"/>
                <a:t>Y(s)</a:t>
              </a:r>
              <a:endParaRPr lang="el-GR"/>
            </a:p>
          </p:txBody>
        </p:sp>
      </p:grpSp>
      <p:sp>
        <p:nvSpPr>
          <p:cNvPr id="216075" name="Text Box 11"/>
          <p:cNvSpPr txBox="1">
            <a:spLocks noChangeArrowheads="1"/>
          </p:cNvSpPr>
          <p:nvPr/>
        </p:nvSpPr>
        <p:spPr bwMode="auto">
          <a:xfrm>
            <a:off x="7092950" y="1557338"/>
            <a:ext cx="3240088" cy="396875"/>
          </a:xfrm>
          <a:prstGeom prst="rect">
            <a:avLst/>
          </a:prstGeom>
          <a:noFill/>
          <a:ln w="9525">
            <a:noFill/>
            <a:miter lim="800000"/>
            <a:headEnd/>
            <a:tailEnd/>
          </a:ln>
          <a:effectLst/>
        </p:spPr>
        <p:txBody>
          <a:bodyPr>
            <a:spAutoFit/>
          </a:bodyPr>
          <a:lstStyle/>
          <a:p>
            <a:pPr>
              <a:spcBef>
                <a:spcPct val="50000"/>
              </a:spcBef>
            </a:pPr>
            <a:r>
              <a:rPr lang="fr-FR"/>
              <a:t>Y(s)</a:t>
            </a:r>
            <a:endParaRPr lang="el-GR"/>
          </a:p>
        </p:txBody>
      </p:sp>
      <p:grpSp>
        <p:nvGrpSpPr>
          <p:cNvPr id="3" name="Group 12"/>
          <p:cNvGrpSpPr>
            <a:grpSpLocks/>
          </p:cNvGrpSpPr>
          <p:nvPr/>
        </p:nvGrpSpPr>
        <p:grpSpPr bwMode="auto">
          <a:xfrm>
            <a:off x="395288" y="1557338"/>
            <a:ext cx="7705725" cy="1655762"/>
            <a:chOff x="249" y="1389"/>
            <a:chExt cx="4854" cy="1043"/>
          </a:xfrm>
        </p:grpSpPr>
        <p:sp>
          <p:nvSpPr>
            <p:cNvPr id="216077" name="Text Box 13"/>
            <p:cNvSpPr txBox="1">
              <a:spLocks noChangeArrowheads="1"/>
            </p:cNvSpPr>
            <p:nvPr/>
          </p:nvSpPr>
          <p:spPr bwMode="auto">
            <a:xfrm>
              <a:off x="3016" y="1389"/>
              <a:ext cx="1247" cy="545"/>
            </a:xfrm>
            <a:prstGeom prst="rect">
              <a:avLst/>
            </a:prstGeom>
            <a:solidFill>
              <a:srgbClr val="3366FF"/>
            </a:solidFill>
            <a:ln w="9525">
              <a:solidFill>
                <a:schemeClr val="tx1"/>
              </a:solidFill>
              <a:miter lim="800000"/>
              <a:headEnd/>
              <a:tailEnd/>
            </a:ln>
            <a:effectLst/>
          </p:spPr>
          <p:txBody>
            <a:bodyPr>
              <a:spAutoFit/>
            </a:bodyPr>
            <a:lstStyle/>
            <a:p>
              <a:pPr algn="ctr">
                <a:spcBef>
                  <a:spcPct val="50000"/>
                </a:spcBef>
              </a:pPr>
              <a:endParaRPr lang="fr-FR" sz="800"/>
            </a:p>
            <a:p>
              <a:pPr algn="ctr">
                <a:spcBef>
                  <a:spcPct val="50000"/>
                </a:spcBef>
              </a:pPr>
              <a:r>
                <a:rPr lang="fr-FR"/>
                <a:t>Système G(s)</a:t>
              </a:r>
              <a:endParaRPr lang="fr-FR" baseline="-25000"/>
            </a:p>
            <a:p>
              <a:pPr algn="ctr">
                <a:spcBef>
                  <a:spcPct val="50000"/>
                </a:spcBef>
              </a:pPr>
              <a:endParaRPr lang="fr-FR" sz="800"/>
            </a:p>
          </p:txBody>
        </p:sp>
        <p:sp>
          <p:nvSpPr>
            <p:cNvPr id="216078" name="Line 14"/>
            <p:cNvSpPr>
              <a:spLocks noChangeShapeType="1"/>
            </p:cNvSpPr>
            <p:nvPr/>
          </p:nvSpPr>
          <p:spPr bwMode="auto">
            <a:xfrm>
              <a:off x="2154" y="1661"/>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79" name="Line 15"/>
            <p:cNvSpPr>
              <a:spLocks noChangeShapeType="1"/>
            </p:cNvSpPr>
            <p:nvPr/>
          </p:nvSpPr>
          <p:spPr bwMode="auto">
            <a:xfrm>
              <a:off x="4241" y="1661"/>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80" name="Text Box 16"/>
            <p:cNvSpPr txBox="1">
              <a:spLocks noChangeArrowheads="1"/>
            </p:cNvSpPr>
            <p:nvPr/>
          </p:nvSpPr>
          <p:spPr bwMode="auto">
            <a:xfrm>
              <a:off x="2472" y="1389"/>
              <a:ext cx="907" cy="250"/>
            </a:xfrm>
            <a:prstGeom prst="rect">
              <a:avLst/>
            </a:prstGeom>
            <a:noFill/>
            <a:ln w="9525">
              <a:noFill/>
              <a:miter lim="800000"/>
              <a:headEnd/>
              <a:tailEnd/>
            </a:ln>
            <a:effectLst/>
          </p:spPr>
          <p:txBody>
            <a:bodyPr>
              <a:spAutoFit/>
            </a:bodyPr>
            <a:lstStyle/>
            <a:p>
              <a:pPr>
                <a:spcBef>
                  <a:spcPct val="50000"/>
                </a:spcBef>
              </a:pPr>
              <a:r>
                <a:rPr lang="fr-FR"/>
                <a:t>U(s)</a:t>
              </a:r>
              <a:endParaRPr lang="el-GR"/>
            </a:p>
          </p:txBody>
        </p:sp>
        <p:sp>
          <p:nvSpPr>
            <p:cNvPr id="216081" name="Text Box 17"/>
            <p:cNvSpPr txBox="1">
              <a:spLocks noChangeArrowheads="1"/>
            </p:cNvSpPr>
            <p:nvPr/>
          </p:nvSpPr>
          <p:spPr bwMode="auto">
            <a:xfrm>
              <a:off x="1474" y="1389"/>
              <a:ext cx="680" cy="545"/>
            </a:xfrm>
            <a:prstGeom prst="rect">
              <a:avLst/>
            </a:prstGeom>
            <a:noFill/>
            <a:ln w="9525">
              <a:solidFill>
                <a:schemeClr val="tx1"/>
              </a:solidFill>
              <a:miter lim="800000"/>
              <a:headEnd/>
              <a:tailEnd/>
            </a:ln>
            <a:effectLst/>
          </p:spPr>
          <p:txBody>
            <a:bodyPr>
              <a:spAutoFit/>
            </a:bodyPr>
            <a:lstStyle/>
            <a:p>
              <a:pPr>
                <a:spcBef>
                  <a:spcPct val="50000"/>
                </a:spcBef>
              </a:pPr>
              <a:endParaRPr lang="fr-FR" sz="800"/>
            </a:p>
            <a:p>
              <a:pPr algn="ctr">
                <a:spcBef>
                  <a:spcPct val="50000"/>
                </a:spcBef>
              </a:pPr>
              <a:r>
                <a:rPr lang="fr-FR"/>
                <a:t>K</a:t>
              </a:r>
            </a:p>
            <a:p>
              <a:pPr algn="ctr">
                <a:spcBef>
                  <a:spcPct val="50000"/>
                </a:spcBef>
              </a:pPr>
              <a:endParaRPr lang="fr-FR" sz="800"/>
            </a:p>
          </p:txBody>
        </p:sp>
        <p:grpSp>
          <p:nvGrpSpPr>
            <p:cNvPr id="4" name="Group 18"/>
            <p:cNvGrpSpPr>
              <a:grpSpLocks/>
            </p:cNvGrpSpPr>
            <p:nvPr/>
          </p:nvGrpSpPr>
          <p:grpSpPr bwMode="auto">
            <a:xfrm>
              <a:off x="703" y="1480"/>
              <a:ext cx="454" cy="340"/>
              <a:chOff x="521" y="1480"/>
              <a:chExt cx="454" cy="340"/>
            </a:xfrm>
          </p:grpSpPr>
          <p:sp>
            <p:nvSpPr>
              <p:cNvPr id="216083" name="Line 19"/>
              <p:cNvSpPr>
                <a:spLocks noChangeShapeType="1"/>
              </p:cNvSpPr>
              <p:nvPr/>
            </p:nvSpPr>
            <p:spPr bwMode="auto">
              <a:xfrm>
                <a:off x="612" y="1525"/>
                <a:ext cx="227" cy="227"/>
              </a:xfrm>
              <a:prstGeom prst="line">
                <a:avLst/>
              </a:prstGeom>
              <a:noFill/>
              <a:ln w="9525">
                <a:solidFill>
                  <a:schemeClr val="tx1"/>
                </a:solidFill>
                <a:round/>
                <a:headEnd/>
                <a:tailEnd/>
              </a:ln>
              <a:effectLst/>
            </p:spPr>
            <p:txBody>
              <a:bodyPr>
                <a:spAutoFit/>
              </a:bodyPr>
              <a:lstStyle/>
              <a:p>
                <a:endParaRPr lang="fr-FR"/>
              </a:p>
            </p:txBody>
          </p:sp>
          <p:sp>
            <p:nvSpPr>
              <p:cNvPr id="216084" name="Line 20"/>
              <p:cNvSpPr>
                <a:spLocks noChangeShapeType="1"/>
              </p:cNvSpPr>
              <p:nvPr/>
            </p:nvSpPr>
            <p:spPr bwMode="auto">
              <a:xfrm flipH="1">
                <a:off x="612" y="1525"/>
                <a:ext cx="227" cy="227"/>
              </a:xfrm>
              <a:prstGeom prst="line">
                <a:avLst/>
              </a:prstGeom>
              <a:noFill/>
              <a:ln w="9525">
                <a:solidFill>
                  <a:schemeClr val="tx1"/>
                </a:solidFill>
                <a:round/>
                <a:headEnd/>
                <a:tailEnd/>
              </a:ln>
              <a:effectLst/>
            </p:spPr>
            <p:txBody>
              <a:bodyPr>
                <a:spAutoFit/>
              </a:bodyPr>
              <a:lstStyle/>
              <a:p>
                <a:endParaRPr lang="fr-FR"/>
              </a:p>
            </p:txBody>
          </p:sp>
          <p:grpSp>
            <p:nvGrpSpPr>
              <p:cNvPr id="5" name="Group 21"/>
              <p:cNvGrpSpPr>
                <a:grpSpLocks/>
              </p:cNvGrpSpPr>
              <p:nvPr/>
            </p:nvGrpSpPr>
            <p:grpSpPr bwMode="auto">
              <a:xfrm>
                <a:off x="521" y="1480"/>
                <a:ext cx="454" cy="340"/>
                <a:chOff x="521" y="1480"/>
                <a:chExt cx="454" cy="340"/>
              </a:xfrm>
            </p:grpSpPr>
            <p:sp>
              <p:nvSpPr>
                <p:cNvPr id="216086" name="Oval 22"/>
                <p:cNvSpPr>
                  <a:spLocks noChangeArrowheads="1"/>
                </p:cNvSpPr>
                <p:nvPr/>
              </p:nvSpPr>
              <p:spPr bwMode="auto">
                <a:xfrm>
                  <a:off x="567" y="1480"/>
                  <a:ext cx="317" cy="317"/>
                </a:xfrm>
                <a:prstGeom prst="ellipse">
                  <a:avLst/>
                </a:prstGeom>
                <a:noFill/>
                <a:ln w="9525">
                  <a:solidFill>
                    <a:schemeClr val="tx1"/>
                  </a:solidFill>
                  <a:round/>
                  <a:headEnd/>
                  <a:tailEnd/>
                </a:ln>
                <a:effectLst/>
              </p:spPr>
              <p:txBody>
                <a:bodyPr wrap="none" anchor="ctr">
                  <a:spAutoFit/>
                </a:bodyPr>
                <a:lstStyle/>
                <a:p>
                  <a:endParaRPr lang="fr-FR"/>
                </a:p>
              </p:txBody>
            </p:sp>
            <p:sp>
              <p:nvSpPr>
                <p:cNvPr id="216087" name="Text Box 23"/>
                <p:cNvSpPr txBox="1">
                  <a:spLocks noChangeArrowheads="1"/>
                </p:cNvSpPr>
                <p:nvPr/>
              </p:nvSpPr>
              <p:spPr bwMode="auto">
                <a:xfrm>
                  <a:off x="521" y="1510"/>
                  <a:ext cx="454" cy="250"/>
                </a:xfrm>
                <a:prstGeom prst="rect">
                  <a:avLst/>
                </a:prstGeom>
                <a:noFill/>
                <a:ln w="9525">
                  <a:noFill/>
                  <a:miter lim="800000"/>
                  <a:headEnd/>
                  <a:tailEnd/>
                </a:ln>
                <a:effectLst/>
              </p:spPr>
              <p:txBody>
                <a:bodyPr>
                  <a:spAutoFit/>
                </a:bodyPr>
                <a:lstStyle/>
                <a:p>
                  <a:pPr>
                    <a:spcBef>
                      <a:spcPct val="50000"/>
                    </a:spcBef>
                  </a:pPr>
                  <a:r>
                    <a:rPr lang="fr-FR"/>
                    <a:t>+</a:t>
                  </a:r>
                </a:p>
              </p:txBody>
            </p:sp>
            <p:sp>
              <p:nvSpPr>
                <p:cNvPr id="216088" name="Text Box 24"/>
                <p:cNvSpPr txBox="1">
                  <a:spLocks noChangeArrowheads="1"/>
                </p:cNvSpPr>
                <p:nvPr/>
              </p:nvSpPr>
              <p:spPr bwMode="auto">
                <a:xfrm>
                  <a:off x="630" y="1570"/>
                  <a:ext cx="189" cy="250"/>
                </a:xfrm>
                <a:prstGeom prst="rect">
                  <a:avLst/>
                </a:prstGeom>
                <a:noFill/>
                <a:ln w="9525">
                  <a:noFill/>
                  <a:miter lim="800000"/>
                  <a:headEnd/>
                  <a:tailEnd/>
                </a:ln>
                <a:effectLst/>
              </p:spPr>
              <p:txBody>
                <a:bodyPr wrap="none">
                  <a:spAutoFit/>
                </a:bodyPr>
                <a:lstStyle/>
                <a:p>
                  <a:pPr>
                    <a:spcBef>
                      <a:spcPct val="50000"/>
                    </a:spcBef>
                  </a:pPr>
                  <a:r>
                    <a:rPr lang="fr-FR"/>
                    <a:t>-</a:t>
                  </a:r>
                </a:p>
              </p:txBody>
            </p:sp>
          </p:grpSp>
        </p:grpSp>
        <p:sp>
          <p:nvSpPr>
            <p:cNvPr id="216089" name="Line 25"/>
            <p:cNvSpPr>
              <a:spLocks noChangeShapeType="1"/>
            </p:cNvSpPr>
            <p:nvPr/>
          </p:nvSpPr>
          <p:spPr bwMode="auto">
            <a:xfrm>
              <a:off x="249" y="1661"/>
              <a:ext cx="499"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90" name="Line 26"/>
            <p:cNvSpPr>
              <a:spLocks noChangeShapeType="1"/>
            </p:cNvSpPr>
            <p:nvPr/>
          </p:nvSpPr>
          <p:spPr bwMode="auto">
            <a:xfrm>
              <a:off x="1066" y="1661"/>
              <a:ext cx="409" cy="0"/>
            </a:xfrm>
            <a:prstGeom prst="line">
              <a:avLst/>
            </a:prstGeom>
            <a:noFill/>
            <a:ln w="25400">
              <a:solidFill>
                <a:schemeClr val="tx1"/>
              </a:solidFill>
              <a:round/>
              <a:headEnd/>
              <a:tailEnd type="arrow" w="lg" len="lg"/>
            </a:ln>
            <a:effectLst/>
          </p:spPr>
          <p:txBody>
            <a:bodyPr>
              <a:spAutoFit/>
            </a:bodyPr>
            <a:lstStyle/>
            <a:p>
              <a:endParaRPr lang="fr-FR"/>
            </a:p>
          </p:txBody>
        </p:sp>
        <p:sp>
          <p:nvSpPr>
            <p:cNvPr id="216091" name="Line 27"/>
            <p:cNvSpPr>
              <a:spLocks noChangeShapeType="1"/>
            </p:cNvSpPr>
            <p:nvPr/>
          </p:nvSpPr>
          <p:spPr bwMode="auto">
            <a:xfrm flipH="1" flipV="1">
              <a:off x="884" y="1797"/>
              <a:ext cx="0" cy="635"/>
            </a:xfrm>
            <a:prstGeom prst="line">
              <a:avLst/>
            </a:prstGeom>
            <a:noFill/>
            <a:ln w="25400">
              <a:solidFill>
                <a:schemeClr val="tx1"/>
              </a:solidFill>
              <a:round/>
              <a:headEnd/>
              <a:tailEnd type="arrow" w="lg" len="lg"/>
            </a:ln>
            <a:effectLst/>
          </p:spPr>
          <p:txBody>
            <a:bodyPr>
              <a:spAutoFit/>
            </a:bodyPr>
            <a:lstStyle/>
            <a:p>
              <a:endParaRPr lang="fr-FR"/>
            </a:p>
          </p:txBody>
        </p:sp>
        <p:sp>
          <p:nvSpPr>
            <p:cNvPr id="216092" name="Line 28"/>
            <p:cNvSpPr>
              <a:spLocks noChangeShapeType="1"/>
            </p:cNvSpPr>
            <p:nvPr/>
          </p:nvSpPr>
          <p:spPr bwMode="auto">
            <a:xfrm flipH="1" flipV="1">
              <a:off x="4604" y="1661"/>
              <a:ext cx="0" cy="771"/>
            </a:xfrm>
            <a:prstGeom prst="line">
              <a:avLst/>
            </a:prstGeom>
            <a:noFill/>
            <a:ln w="25400">
              <a:solidFill>
                <a:schemeClr val="tx1"/>
              </a:solidFill>
              <a:round/>
              <a:headEnd/>
              <a:tailEnd type="none" w="lg" len="lg"/>
            </a:ln>
            <a:effectLst/>
          </p:spPr>
          <p:txBody>
            <a:bodyPr>
              <a:spAutoFit/>
            </a:bodyPr>
            <a:lstStyle/>
            <a:p>
              <a:endParaRPr lang="fr-FR"/>
            </a:p>
          </p:txBody>
        </p:sp>
        <p:sp>
          <p:nvSpPr>
            <p:cNvPr id="216093" name="Line 29"/>
            <p:cNvSpPr>
              <a:spLocks noChangeShapeType="1"/>
            </p:cNvSpPr>
            <p:nvPr/>
          </p:nvSpPr>
          <p:spPr bwMode="auto">
            <a:xfrm flipV="1">
              <a:off x="884" y="2432"/>
              <a:ext cx="3720" cy="0"/>
            </a:xfrm>
            <a:prstGeom prst="line">
              <a:avLst/>
            </a:prstGeom>
            <a:noFill/>
            <a:ln w="25400">
              <a:solidFill>
                <a:schemeClr val="tx1"/>
              </a:solidFill>
              <a:round/>
              <a:headEnd/>
              <a:tailEnd type="none" w="lg" len="lg"/>
            </a:ln>
            <a:effectLst/>
          </p:spPr>
          <p:txBody>
            <a:bodyPr>
              <a:spAutoFit/>
            </a:bodyPr>
            <a:lstStyle/>
            <a:p>
              <a:endParaRPr lang="fr-FR"/>
            </a:p>
          </p:txBody>
        </p:sp>
        <p:sp>
          <p:nvSpPr>
            <p:cNvPr id="216094" name="Text Box 30"/>
            <p:cNvSpPr txBox="1">
              <a:spLocks noChangeArrowheads="1"/>
            </p:cNvSpPr>
            <p:nvPr/>
          </p:nvSpPr>
          <p:spPr bwMode="auto">
            <a:xfrm>
              <a:off x="249" y="1389"/>
              <a:ext cx="907" cy="250"/>
            </a:xfrm>
            <a:prstGeom prst="rect">
              <a:avLst/>
            </a:prstGeom>
            <a:noFill/>
            <a:ln w="9525">
              <a:noFill/>
              <a:miter lim="800000"/>
              <a:headEnd/>
              <a:tailEnd/>
            </a:ln>
            <a:effectLst/>
          </p:spPr>
          <p:txBody>
            <a:bodyPr>
              <a:spAutoFit/>
            </a:bodyPr>
            <a:lstStyle/>
            <a:p>
              <a:pPr>
                <a:spcBef>
                  <a:spcPct val="50000"/>
                </a:spcBef>
              </a:pPr>
              <a:r>
                <a:rPr lang="fr-FR"/>
                <a:t>Y</a:t>
              </a:r>
              <a:r>
                <a:rPr lang="fr-FR" baseline="-25000"/>
                <a:t>c</a:t>
              </a:r>
              <a:r>
                <a:rPr lang="fr-FR"/>
                <a:t>(s)</a:t>
              </a:r>
              <a:endParaRPr lang="el-GR"/>
            </a:p>
          </p:txBody>
        </p:sp>
      </p:grpSp>
      <p:sp>
        <p:nvSpPr>
          <p:cNvPr id="216095" name="AutoShape 31"/>
          <p:cNvSpPr>
            <a:spLocks noChangeArrowheads="1"/>
          </p:cNvSpPr>
          <p:nvPr/>
        </p:nvSpPr>
        <p:spPr bwMode="auto">
          <a:xfrm>
            <a:off x="4067175" y="3429000"/>
            <a:ext cx="144463" cy="431800"/>
          </a:xfrm>
          <a:prstGeom prst="upDownArrow">
            <a:avLst>
              <a:gd name="adj1" fmla="val 50000"/>
              <a:gd name="adj2" fmla="val 59780"/>
            </a:avLst>
          </a:prstGeom>
          <a:noFill/>
          <a:ln w="9525">
            <a:solidFill>
              <a:schemeClr val="tx1"/>
            </a:solidFill>
            <a:miter lim="800000"/>
            <a:headEnd/>
            <a:tailEnd/>
          </a:ln>
          <a:effectLst/>
        </p:spPr>
        <p:txBody>
          <a:bodyPr anchor="ctr">
            <a:spAutoFit/>
          </a:bodyPr>
          <a:lstStyle/>
          <a:p>
            <a:endParaRPr lang="fr-FR"/>
          </a:p>
        </p:txBody>
      </p:sp>
      <p:graphicFrame>
        <p:nvGraphicFramePr>
          <p:cNvPr id="216096" name="Object 32"/>
          <p:cNvGraphicFramePr>
            <a:graphicFrameLocks noChangeAspect="1"/>
          </p:cNvGraphicFramePr>
          <p:nvPr/>
        </p:nvGraphicFramePr>
        <p:xfrm>
          <a:off x="6227763" y="4221163"/>
          <a:ext cx="2659062" cy="868362"/>
        </p:xfrm>
        <a:graphic>
          <a:graphicData uri="http://schemas.openxmlformats.org/presentationml/2006/ole">
            <mc:AlternateContent xmlns:mc="http://schemas.openxmlformats.org/markup-compatibility/2006">
              <mc:Choice xmlns:v="urn:schemas-microsoft-com:vml" Requires="v">
                <p:oleObj spid="_x0000_s13381" name="Equation" r:id="rId3" imgW="1282700" imgH="419100" progId="Equation.3">
                  <p:embed/>
                </p:oleObj>
              </mc:Choice>
              <mc:Fallback>
                <p:oleObj name="Equation" r:id="rId3" imgW="1282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4221163"/>
                        <a:ext cx="2659062"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097" name="Text Box 33"/>
          <p:cNvSpPr txBox="1">
            <a:spLocks noChangeArrowheads="1"/>
          </p:cNvSpPr>
          <p:nvPr/>
        </p:nvSpPr>
        <p:spPr bwMode="auto">
          <a:xfrm>
            <a:off x="1042988" y="5661025"/>
            <a:ext cx="5976937"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Equation caractéristique:      1+K.G(s)=0</a:t>
            </a:r>
          </a:p>
        </p:txBody>
      </p:sp>
    </p:spTree>
    <p:extLst>
      <p:ext uri="{BB962C8B-B14F-4D97-AF65-F5344CB8AC3E}">
        <p14:creationId xmlns:p14="http://schemas.microsoft.com/office/powerpoint/2010/main" val="408319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60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6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95" grpId="0" animBg="1"/>
      <p:bldP spid="2160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709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DDD5CD32-B04E-414C-8563-4F0D46362A30}" type="slidenum">
              <a:rPr lang="fr-FR" sz="1400">
                <a:latin typeface="Times New Roman" pitchFamily="18" charset="0"/>
              </a:rPr>
              <a:pPr/>
              <a:t>14</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algébrique: Critère de </a:t>
            </a:r>
            <a:r>
              <a:rPr lang="fr-FR" sz="2800" dirty="0" err="1">
                <a:latin typeface="Verdana" pitchFamily="34" charset="0"/>
              </a:rPr>
              <a:t>Routh</a:t>
            </a:r>
            <a:endParaRPr lang="fr-FR" sz="2800" dirty="0">
              <a:latin typeface="Verdana" pitchFamily="34" charset="0"/>
            </a:endParaRPr>
          </a:p>
        </p:txBody>
      </p:sp>
      <p:graphicFrame>
        <p:nvGraphicFramePr>
          <p:cNvPr id="217093"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4474"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094" name="Text Box 6"/>
          <p:cNvSpPr txBox="1">
            <a:spLocks noChangeArrowheads="1"/>
          </p:cNvSpPr>
          <p:nvPr/>
        </p:nvSpPr>
        <p:spPr bwMode="auto">
          <a:xfrm>
            <a:off x="611188" y="1844675"/>
            <a:ext cx="7850187" cy="1158875"/>
          </a:xfrm>
          <a:prstGeom prst="rect">
            <a:avLst/>
          </a:prstGeom>
          <a:noFill/>
          <a:ln w="9525">
            <a:noFill/>
            <a:miter lim="800000"/>
            <a:headEnd/>
            <a:tailEnd/>
          </a:ln>
          <a:effectLst/>
        </p:spPr>
        <p:txBody>
          <a:bodyPr>
            <a:spAutoFit/>
          </a:bodyPr>
          <a:lstStyle/>
          <a:p>
            <a:pPr>
              <a:spcBef>
                <a:spcPct val="50000"/>
              </a:spcBef>
            </a:pPr>
            <a:r>
              <a:rPr lang="fr-FR"/>
              <a:t>Critère algébrique qui permet de savoir si les racines d’un polynôme sont toutes à partie réelle négative.</a:t>
            </a:r>
          </a:p>
          <a:p>
            <a:pPr>
              <a:spcBef>
                <a:spcPct val="50000"/>
              </a:spcBef>
            </a:pPr>
            <a:endParaRPr lang="fr-FR"/>
          </a:p>
        </p:txBody>
      </p:sp>
      <p:sp>
        <p:nvSpPr>
          <p:cNvPr id="217095" name="Text Box 7"/>
          <p:cNvSpPr txBox="1">
            <a:spLocks noChangeArrowheads="1"/>
          </p:cNvSpPr>
          <p:nvPr/>
        </p:nvSpPr>
        <p:spPr bwMode="auto">
          <a:xfrm>
            <a:off x="684213" y="4005263"/>
            <a:ext cx="7850187" cy="1177925"/>
          </a:xfrm>
          <a:prstGeom prst="rect">
            <a:avLst/>
          </a:prstGeom>
          <a:noFill/>
          <a:ln w="19050">
            <a:solidFill>
              <a:srgbClr val="FF0000"/>
            </a:solidFill>
            <a:miter lim="800000"/>
            <a:headEnd/>
            <a:tailEnd/>
          </a:ln>
          <a:effectLst/>
        </p:spPr>
        <p:txBody>
          <a:bodyPr>
            <a:spAutoFit/>
          </a:bodyPr>
          <a:lstStyle/>
          <a:p>
            <a:pPr>
              <a:spcBef>
                <a:spcPct val="50000"/>
              </a:spcBef>
            </a:pPr>
            <a:r>
              <a:rPr lang="fr-FR" b="1" dirty="0">
                <a:solidFill>
                  <a:schemeClr val="accent6"/>
                </a:solidFill>
              </a:rPr>
              <a:t>Condition n°1 (nécessaire):</a:t>
            </a:r>
          </a:p>
          <a:p>
            <a:pPr>
              <a:spcBef>
                <a:spcPct val="50000"/>
              </a:spcBef>
            </a:pPr>
            <a:r>
              <a:rPr lang="fr-FR" dirty="0"/>
              <a:t>La stabilité exige que tous les coefficients a</a:t>
            </a:r>
            <a:r>
              <a:rPr lang="fr-FR" baseline="-25000" dirty="0"/>
              <a:t>i</a:t>
            </a:r>
            <a:r>
              <a:rPr lang="fr-FR" dirty="0"/>
              <a:t> de l’équation caractéristique soient </a:t>
            </a:r>
            <a:r>
              <a:rPr lang="fr-FR" dirty="0">
                <a:solidFill>
                  <a:srgbClr val="FF0000"/>
                </a:solidFill>
              </a:rPr>
              <a:t>strictement positifs </a:t>
            </a:r>
            <a:r>
              <a:rPr lang="fr-FR" baseline="30000" dirty="0">
                <a:solidFill>
                  <a:srgbClr val="FF0000"/>
                </a:solidFill>
              </a:rPr>
              <a:t>(1)</a:t>
            </a:r>
            <a:r>
              <a:rPr lang="fr-FR" dirty="0"/>
              <a:t>.</a:t>
            </a:r>
            <a:endParaRPr lang="fr-FR" baseline="30000" dirty="0"/>
          </a:p>
        </p:txBody>
      </p:sp>
      <p:graphicFrame>
        <p:nvGraphicFramePr>
          <p:cNvPr id="217096" name="Object 8"/>
          <p:cNvGraphicFramePr>
            <a:graphicFrameLocks noChangeAspect="1"/>
          </p:cNvGraphicFramePr>
          <p:nvPr/>
        </p:nvGraphicFramePr>
        <p:xfrm>
          <a:off x="2268538" y="2997200"/>
          <a:ext cx="4248150" cy="473075"/>
        </p:xfrm>
        <a:graphic>
          <a:graphicData uri="http://schemas.openxmlformats.org/presentationml/2006/ole">
            <mc:AlternateContent xmlns:mc="http://schemas.openxmlformats.org/markup-compatibility/2006">
              <mc:Choice xmlns:v="urn:schemas-microsoft-com:vml" Requires="v">
                <p:oleObj spid="_x0000_s14475" name="Equation" r:id="rId5" imgW="2171700" imgH="241300" progId="Equation.3">
                  <p:embed/>
                </p:oleObj>
              </mc:Choice>
              <mc:Fallback>
                <p:oleObj name="Equation" r:id="rId5" imgW="21717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997200"/>
                        <a:ext cx="42481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097" name="Text Box 9"/>
          <p:cNvSpPr txBox="1">
            <a:spLocks noChangeArrowheads="1"/>
          </p:cNvSpPr>
          <p:nvPr/>
        </p:nvSpPr>
        <p:spPr bwMode="auto">
          <a:xfrm>
            <a:off x="935038" y="6165850"/>
            <a:ext cx="8208962" cy="304800"/>
          </a:xfrm>
          <a:prstGeom prst="rect">
            <a:avLst/>
          </a:prstGeom>
          <a:noFill/>
          <a:ln w="9525">
            <a:noFill/>
            <a:miter lim="800000"/>
            <a:headEnd/>
            <a:tailEnd/>
          </a:ln>
          <a:effectLst/>
        </p:spPr>
        <p:txBody>
          <a:bodyPr>
            <a:spAutoFit/>
          </a:bodyPr>
          <a:lstStyle/>
          <a:p>
            <a:pPr>
              <a:spcBef>
                <a:spcPct val="50000"/>
              </a:spcBef>
            </a:pPr>
            <a:r>
              <a:rPr lang="fr-FR" sz="1400"/>
              <a:t>(1) S’ils sont strictement négatifs, il suffit de retourner l’équation.</a:t>
            </a:r>
          </a:p>
        </p:txBody>
      </p:sp>
    </p:spTree>
    <p:extLst>
      <p:ext uri="{BB962C8B-B14F-4D97-AF65-F5344CB8AC3E}">
        <p14:creationId xmlns:p14="http://schemas.microsoft.com/office/powerpoint/2010/main" val="31602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709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70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09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7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5" grpId="0" build="allAtOnce" animBg="1"/>
      <p:bldP spid="2170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811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3C6D41ED-28E1-4D8B-B5FC-23D029678612}" type="slidenum">
              <a:rPr lang="fr-FR" sz="1400">
                <a:latin typeface="Times New Roman" pitchFamily="18" charset="0"/>
              </a:rPr>
              <a:pPr/>
              <a:t>15</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algébrique: Critère de </a:t>
            </a:r>
            <a:r>
              <a:rPr lang="fr-FR" sz="2800" dirty="0" err="1">
                <a:latin typeface="Verdana" pitchFamily="34" charset="0"/>
              </a:rPr>
              <a:t>Routh</a:t>
            </a:r>
            <a:endParaRPr lang="fr-FR" sz="2800" dirty="0">
              <a:latin typeface="Verdana" pitchFamily="34" charset="0"/>
            </a:endParaRPr>
          </a:p>
        </p:txBody>
      </p:sp>
      <p:graphicFrame>
        <p:nvGraphicFramePr>
          <p:cNvPr id="218117"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5702"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8" name="Object 6"/>
          <p:cNvGraphicFramePr>
            <a:graphicFrameLocks noChangeAspect="1"/>
          </p:cNvGraphicFramePr>
          <p:nvPr/>
        </p:nvGraphicFramePr>
        <p:xfrm>
          <a:off x="468313" y="1125538"/>
          <a:ext cx="4248150" cy="473075"/>
        </p:xfrm>
        <a:graphic>
          <a:graphicData uri="http://schemas.openxmlformats.org/presentationml/2006/ole">
            <mc:AlternateContent xmlns:mc="http://schemas.openxmlformats.org/markup-compatibility/2006">
              <mc:Choice xmlns:v="urn:schemas-microsoft-com:vml" Requires="v">
                <p:oleObj spid="_x0000_s15703" name="Equation" r:id="rId5" imgW="2171700" imgH="241300" progId="Equation.3">
                  <p:embed/>
                </p:oleObj>
              </mc:Choice>
              <mc:Fallback>
                <p:oleObj name="Equation" r:id="rId5" imgW="21717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25538"/>
                        <a:ext cx="42481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Group 7"/>
          <p:cNvGraphicFramePr>
            <a:graphicFrameLocks noGrp="1"/>
          </p:cNvGraphicFramePr>
          <p:nvPr/>
        </p:nvGraphicFramePr>
        <p:xfrm>
          <a:off x="684213" y="2133600"/>
          <a:ext cx="7315200" cy="40640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016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dirty="0">
                          <a:ln>
                            <a:noFill/>
                          </a:ln>
                          <a:solidFill>
                            <a:schemeClr val="tx1"/>
                          </a:solidFill>
                          <a:effectLst/>
                          <a:latin typeface="Verdana" pitchFamily="34" charset="0"/>
                        </a:rPr>
                        <a:t>s</a:t>
                      </a:r>
                      <a:r>
                        <a:rPr kumimoji="0" lang="fr-FR" sz="1800" b="0" i="0" u="none" strike="noStrike" cap="none" normalizeH="0" baseline="30000" dirty="0">
                          <a:ln>
                            <a:noFill/>
                          </a:ln>
                          <a:solidFill>
                            <a:schemeClr val="tx1"/>
                          </a:solidFill>
                          <a:effectLst/>
                          <a:latin typeface="Verdan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dirty="0">
                          <a:ln>
                            <a:noFill/>
                          </a:ln>
                          <a:solidFill>
                            <a:schemeClr val="tx1"/>
                          </a:solidFill>
                          <a:effectLst/>
                          <a:latin typeface="Verdana" pitchFamily="34" charset="0"/>
                        </a:rPr>
                        <a:t>a</a:t>
                      </a:r>
                      <a:r>
                        <a:rPr kumimoji="0" lang="fr-FR" sz="1800" b="0" i="0" u="none" strike="noStrike" cap="none" normalizeH="0" baseline="-25000" dirty="0">
                          <a:ln>
                            <a:noFill/>
                          </a:ln>
                          <a:solidFill>
                            <a:schemeClr val="tx1"/>
                          </a:solidFill>
                          <a:effectLst/>
                          <a:latin typeface="Verdan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s</a:t>
                      </a:r>
                      <a:r>
                        <a:rPr kumimoji="0" lang="fr-FR" sz="1800" b="0" i="0" u="none" strike="noStrike" cap="none" normalizeH="0" baseline="30000">
                          <a:ln>
                            <a:noFill/>
                          </a:ln>
                          <a:solidFill>
                            <a:schemeClr val="tx1"/>
                          </a:solidFill>
                          <a:effectLst/>
                          <a:latin typeface="Verdana" pitchFamily="34" charset="0"/>
                        </a:rPr>
                        <a:t>n-1</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n-1</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dirty="0">
                          <a:ln>
                            <a:noFill/>
                          </a:ln>
                          <a:solidFill>
                            <a:schemeClr val="tx1"/>
                          </a:solidFill>
                          <a:effectLst/>
                          <a:latin typeface="Verdana" pitchFamily="34" charset="0"/>
                        </a:rPr>
                        <a:t>a</a:t>
                      </a:r>
                      <a:r>
                        <a:rPr kumimoji="0" lang="fr-FR" sz="1800" b="0" i="0" u="none" strike="noStrike" cap="none" normalizeH="0" baseline="-25000" dirty="0">
                          <a:ln>
                            <a:noFill/>
                          </a:ln>
                          <a:solidFill>
                            <a:schemeClr val="tx1"/>
                          </a:solidFill>
                          <a:effectLst/>
                          <a:latin typeface="Verdana" pitchFamily="34" charset="0"/>
                        </a:rPr>
                        <a:t>n-3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dirty="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endParaRPr kumimoji="0" lang="fr-FR" sz="18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accent1"/>
                          </a:solidFill>
                          <a:effectLst/>
                          <a:latin typeface="Verdana" pitchFamily="34" charset="0"/>
                        </a:rPr>
                        <a:t>b</a:t>
                      </a:r>
                      <a:r>
                        <a:rPr kumimoji="0" lang="fr-FR" sz="1800" b="0" i="0" u="none" strike="noStrike" cap="none" normalizeH="0" baseline="-25000">
                          <a:ln>
                            <a:noFill/>
                          </a:ln>
                          <a:solidFill>
                            <a:schemeClr val="accent1"/>
                          </a:solidFill>
                          <a:effectLst/>
                          <a:latin typeface="Verdana" pitchFamily="34" charset="0"/>
                        </a:rPr>
                        <a:t>1</a:t>
                      </a:r>
                      <a:endParaRPr kumimoji="0" lang="fr-FR" sz="1800" b="0" i="0" u="none" strike="noStrike" cap="none" normalizeH="0" baseline="0">
                        <a:ln>
                          <a:noFill/>
                        </a:ln>
                        <a:solidFill>
                          <a:schemeClr val="accent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rgbClr val="9933FF"/>
                          </a:solidFill>
                          <a:effectLst/>
                          <a:latin typeface="Verdana" pitchFamily="34" charset="0"/>
                        </a:rPr>
                        <a:t>b</a:t>
                      </a:r>
                      <a:r>
                        <a:rPr kumimoji="0" lang="fr-FR" sz="1800" b="0" i="0" u="none" strike="noStrike" cap="none" normalizeH="0" baseline="-25000">
                          <a:ln>
                            <a:noFill/>
                          </a:ln>
                          <a:solidFill>
                            <a:srgbClr val="9933FF"/>
                          </a:solidFill>
                          <a:effectLst/>
                          <a:latin typeface="Verdan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b</a:t>
                      </a:r>
                      <a:r>
                        <a:rPr kumimoji="0" lang="fr-FR" sz="1800" b="0" i="0" u="none" strike="noStrike" cap="none" normalizeH="0" baseline="-25000">
                          <a:ln>
                            <a:noFill/>
                          </a:ln>
                          <a:solidFill>
                            <a:schemeClr val="tx1"/>
                          </a:solidFill>
                          <a:effectLst/>
                          <a:latin typeface="Verdan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s</a:t>
                      </a:r>
                      <a:r>
                        <a:rPr kumimoji="0" lang="fr-FR" sz="1800" b="0" i="0" u="none" strike="noStrike" cap="none" normalizeH="0" baseline="30000">
                          <a:ln>
                            <a:noFill/>
                          </a:ln>
                          <a:solidFill>
                            <a:schemeClr val="tx1"/>
                          </a:solidFill>
                          <a:effectLst/>
                          <a:latin typeface="Verdana" pitchFamily="34" charset="0"/>
                        </a:rPr>
                        <a:t>0</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rgbClr val="D60093"/>
                          </a:solidFill>
                          <a:effectLst/>
                          <a:latin typeface="Verdana" pitchFamily="34" charset="0"/>
                        </a:rPr>
                        <a:t>c</a:t>
                      </a:r>
                      <a:r>
                        <a:rPr kumimoji="0" lang="fr-FR" sz="1800" b="0" i="0" u="none" strike="noStrike" cap="none" normalizeH="0" baseline="-25000">
                          <a:ln>
                            <a:noFill/>
                          </a:ln>
                          <a:solidFill>
                            <a:srgbClr val="D60093"/>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dirty="0">
                          <a:ln>
                            <a:noFill/>
                          </a:ln>
                          <a:solidFill>
                            <a:schemeClr val="tx1"/>
                          </a:solidFill>
                          <a:effectLst/>
                          <a:latin typeface="Verdana" pitchFamily="34" charset="0"/>
                        </a:rPr>
                        <a:t>c</a:t>
                      </a:r>
                      <a:r>
                        <a:rPr kumimoji="0" lang="fr-FR" sz="1800" b="0" i="0" u="none" strike="noStrike" cap="none" normalizeH="0" baseline="-25000" dirty="0">
                          <a:ln>
                            <a:noFill/>
                          </a:ln>
                          <a:solidFill>
                            <a:schemeClr val="tx1"/>
                          </a:solidFill>
                          <a:effectLst/>
                          <a:latin typeface="Verdana" pitchFamily="34" charset="0"/>
                        </a:rPr>
                        <a:t>2</a:t>
                      </a:r>
                      <a:endParaRPr kumimoji="0" lang="fr-FR" sz="1800" b="0" i="0" u="none" strike="noStrike" cap="none" normalizeH="0" baseline="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8156" name="Oval 44"/>
          <p:cNvSpPr>
            <a:spLocks noChangeArrowheads="1"/>
          </p:cNvSpPr>
          <p:nvPr/>
        </p:nvSpPr>
        <p:spPr bwMode="auto">
          <a:xfrm>
            <a:off x="1258888" y="1196975"/>
            <a:ext cx="360362" cy="431800"/>
          </a:xfrm>
          <a:prstGeom prst="ellipse">
            <a:avLst/>
          </a:prstGeom>
          <a:noFill/>
          <a:ln w="15875">
            <a:solidFill>
              <a:schemeClr val="accent1"/>
            </a:solidFill>
            <a:round/>
            <a:headEnd/>
            <a:tailEnd/>
          </a:ln>
          <a:effectLst/>
        </p:spPr>
        <p:txBody>
          <a:bodyPr anchor="ctr">
            <a:spAutoFit/>
          </a:bodyPr>
          <a:lstStyle/>
          <a:p>
            <a:endParaRPr lang="fr-FR"/>
          </a:p>
        </p:txBody>
      </p:sp>
      <p:sp>
        <p:nvSpPr>
          <p:cNvPr id="218157" name="Line 45"/>
          <p:cNvSpPr>
            <a:spLocks noChangeShapeType="1"/>
          </p:cNvSpPr>
          <p:nvPr/>
        </p:nvSpPr>
        <p:spPr bwMode="auto">
          <a:xfrm>
            <a:off x="1619250" y="1557338"/>
            <a:ext cx="649288" cy="865187"/>
          </a:xfrm>
          <a:prstGeom prst="line">
            <a:avLst/>
          </a:prstGeom>
          <a:noFill/>
          <a:ln w="19050">
            <a:solidFill>
              <a:schemeClr val="accent1"/>
            </a:solidFill>
            <a:round/>
            <a:headEnd/>
            <a:tailEnd type="triangle" w="med" len="med"/>
          </a:ln>
          <a:effectLst/>
        </p:spPr>
        <p:txBody>
          <a:bodyPr>
            <a:spAutoFit/>
          </a:bodyPr>
          <a:lstStyle/>
          <a:p>
            <a:endParaRPr lang="fr-FR"/>
          </a:p>
        </p:txBody>
      </p:sp>
      <p:sp>
        <p:nvSpPr>
          <p:cNvPr id="218158" name="Text Box 46"/>
          <p:cNvSpPr txBox="1">
            <a:spLocks noChangeArrowheads="1"/>
          </p:cNvSpPr>
          <p:nvPr/>
        </p:nvSpPr>
        <p:spPr bwMode="auto">
          <a:xfrm>
            <a:off x="2195513" y="2565400"/>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59" name="Oval 47"/>
          <p:cNvSpPr>
            <a:spLocks noChangeArrowheads="1"/>
          </p:cNvSpPr>
          <p:nvPr/>
        </p:nvSpPr>
        <p:spPr bwMode="auto">
          <a:xfrm>
            <a:off x="2124075" y="1196975"/>
            <a:ext cx="503238" cy="431800"/>
          </a:xfrm>
          <a:prstGeom prst="ellipse">
            <a:avLst/>
          </a:prstGeom>
          <a:noFill/>
          <a:ln w="15875">
            <a:solidFill>
              <a:schemeClr val="accent1"/>
            </a:solidFill>
            <a:round/>
            <a:headEnd/>
            <a:tailEnd/>
          </a:ln>
          <a:effectLst/>
        </p:spPr>
        <p:txBody>
          <a:bodyPr anchor="ctr">
            <a:spAutoFit/>
          </a:bodyPr>
          <a:lstStyle/>
          <a:p>
            <a:endParaRPr lang="fr-FR"/>
          </a:p>
        </p:txBody>
      </p:sp>
      <p:sp>
        <p:nvSpPr>
          <p:cNvPr id="218160" name="Line 48"/>
          <p:cNvSpPr>
            <a:spLocks noChangeShapeType="1"/>
          </p:cNvSpPr>
          <p:nvPr/>
        </p:nvSpPr>
        <p:spPr bwMode="auto">
          <a:xfrm>
            <a:off x="2411413" y="1628775"/>
            <a:ext cx="0" cy="1871663"/>
          </a:xfrm>
          <a:prstGeom prst="line">
            <a:avLst/>
          </a:prstGeom>
          <a:noFill/>
          <a:ln w="19050">
            <a:solidFill>
              <a:schemeClr val="accent1"/>
            </a:solidFill>
            <a:round/>
            <a:headEnd/>
            <a:tailEnd type="triangle" w="med" len="med"/>
          </a:ln>
          <a:effectLst/>
        </p:spPr>
        <p:txBody>
          <a:bodyPr>
            <a:spAutoFit/>
          </a:bodyPr>
          <a:lstStyle/>
          <a:p>
            <a:endParaRPr lang="fr-FR"/>
          </a:p>
        </p:txBody>
      </p:sp>
      <p:sp>
        <p:nvSpPr>
          <p:cNvPr id="218161" name="Text Box 49"/>
          <p:cNvSpPr txBox="1">
            <a:spLocks noChangeArrowheads="1"/>
          </p:cNvSpPr>
          <p:nvPr/>
        </p:nvSpPr>
        <p:spPr bwMode="auto">
          <a:xfrm>
            <a:off x="2268538" y="3500438"/>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2" name="Text Box 50"/>
          <p:cNvSpPr txBox="1">
            <a:spLocks noChangeArrowheads="1"/>
          </p:cNvSpPr>
          <p:nvPr/>
        </p:nvSpPr>
        <p:spPr bwMode="auto">
          <a:xfrm>
            <a:off x="3492500" y="2565400"/>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3" name="Text Box 51"/>
          <p:cNvSpPr txBox="1">
            <a:spLocks noChangeArrowheads="1"/>
          </p:cNvSpPr>
          <p:nvPr/>
        </p:nvSpPr>
        <p:spPr bwMode="auto">
          <a:xfrm>
            <a:off x="3492500" y="3500438"/>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4" name="Text Box 52"/>
          <p:cNvSpPr txBox="1">
            <a:spLocks noChangeArrowheads="1"/>
          </p:cNvSpPr>
          <p:nvPr/>
        </p:nvSpPr>
        <p:spPr bwMode="auto">
          <a:xfrm>
            <a:off x="4716463" y="2492375"/>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5" name="Text Box 53"/>
          <p:cNvSpPr txBox="1">
            <a:spLocks noChangeArrowheads="1"/>
          </p:cNvSpPr>
          <p:nvPr/>
        </p:nvSpPr>
        <p:spPr bwMode="auto">
          <a:xfrm>
            <a:off x="4643438" y="3573463"/>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6" name="Text Box 54"/>
          <p:cNvSpPr txBox="1">
            <a:spLocks noChangeArrowheads="1"/>
          </p:cNvSpPr>
          <p:nvPr/>
        </p:nvSpPr>
        <p:spPr bwMode="auto">
          <a:xfrm>
            <a:off x="5867400" y="2565400"/>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7" name="Text Box 55"/>
          <p:cNvSpPr txBox="1">
            <a:spLocks noChangeArrowheads="1"/>
          </p:cNvSpPr>
          <p:nvPr/>
        </p:nvSpPr>
        <p:spPr bwMode="auto">
          <a:xfrm>
            <a:off x="5867400" y="3500438"/>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8" name="Text Box 56"/>
          <p:cNvSpPr txBox="1">
            <a:spLocks noChangeArrowheads="1"/>
          </p:cNvSpPr>
          <p:nvPr/>
        </p:nvSpPr>
        <p:spPr bwMode="auto">
          <a:xfrm>
            <a:off x="7164388" y="2492375"/>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69" name="Text Box 57"/>
          <p:cNvSpPr txBox="1">
            <a:spLocks noChangeArrowheads="1"/>
          </p:cNvSpPr>
          <p:nvPr/>
        </p:nvSpPr>
        <p:spPr bwMode="auto">
          <a:xfrm>
            <a:off x="7092950" y="3500438"/>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0" name="Text Box 58"/>
          <p:cNvSpPr txBox="1">
            <a:spLocks noChangeArrowheads="1"/>
          </p:cNvSpPr>
          <p:nvPr/>
        </p:nvSpPr>
        <p:spPr bwMode="auto">
          <a:xfrm>
            <a:off x="2268538" y="4508500"/>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1" name="Text Box 59"/>
          <p:cNvSpPr txBox="1">
            <a:spLocks noChangeArrowheads="1"/>
          </p:cNvSpPr>
          <p:nvPr/>
        </p:nvSpPr>
        <p:spPr bwMode="auto">
          <a:xfrm>
            <a:off x="3492500" y="4581525"/>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2" name="Text Box 60"/>
          <p:cNvSpPr txBox="1">
            <a:spLocks noChangeArrowheads="1"/>
          </p:cNvSpPr>
          <p:nvPr/>
        </p:nvSpPr>
        <p:spPr bwMode="auto">
          <a:xfrm>
            <a:off x="4643438" y="4508500"/>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3" name="Text Box 61"/>
          <p:cNvSpPr txBox="1">
            <a:spLocks noChangeArrowheads="1"/>
          </p:cNvSpPr>
          <p:nvPr/>
        </p:nvSpPr>
        <p:spPr bwMode="auto">
          <a:xfrm>
            <a:off x="2268538" y="5589588"/>
            <a:ext cx="576262"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4" name="Text Box 62"/>
          <p:cNvSpPr txBox="1">
            <a:spLocks noChangeArrowheads="1"/>
          </p:cNvSpPr>
          <p:nvPr/>
        </p:nvSpPr>
        <p:spPr bwMode="auto">
          <a:xfrm>
            <a:off x="3492500" y="5589588"/>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18175" name="Text Box 63"/>
          <p:cNvSpPr txBox="1">
            <a:spLocks noChangeArrowheads="1"/>
          </p:cNvSpPr>
          <p:nvPr/>
        </p:nvSpPr>
        <p:spPr bwMode="auto">
          <a:xfrm>
            <a:off x="5940425" y="4508500"/>
            <a:ext cx="576263"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graphicFrame>
        <p:nvGraphicFramePr>
          <p:cNvPr id="218176" name="Object 64"/>
          <p:cNvGraphicFramePr>
            <a:graphicFrameLocks noChangeAspect="1"/>
          </p:cNvGraphicFramePr>
          <p:nvPr/>
        </p:nvGraphicFramePr>
        <p:xfrm>
          <a:off x="5219700" y="1125538"/>
          <a:ext cx="2533650" cy="846137"/>
        </p:xfrm>
        <a:graphic>
          <a:graphicData uri="http://schemas.openxmlformats.org/presentationml/2006/ole">
            <mc:AlternateContent xmlns:mc="http://schemas.openxmlformats.org/markup-compatibility/2006">
              <mc:Choice xmlns:v="urn:schemas-microsoft-com:vml" Requires="v">
                <p:oleObj spid="_x0000_s15704" name="Equation" r:id="rId7" imgW="1295400" imgH="431800" progId="Equation.3">
                  <p:embed/>
                </p:oleObj>
              </mc:Choice>
              <mc:Fallback>
                <p:oleObj name="Equation" r:id="rId7" imgW="12954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1125538"/>
                        <a:ext cx="2533650" cy="8461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78" name="Line 66"/>
          <p:cNvSpPr>
            <a:spLocks noChangeShapeType="1"/>
          </p:cNvSpPr>
          <p:nvPr/>
        </p:nvSpPr>
        <p:spPr bwMode="auto">
          <a:xfrm>
            <a:off x="2195513" y="3860800"/>
            <a:ext cx="576262" cy="0"/>
          </a:xfrm>
          <a:prstGeom prst="line">
            <a:avLst/>
          </a:prstGeom>
          <a:noFill/>
          <a:ln w="19050">
            <a:solidFill>
              <a:schemeClr val="accent1"/>
            </a:solidFill>
            <a:round/>
            <a:headEnd/>
            <a:tailEnd/>
          </a:ln>
          <a:effectLst/>
        </p:spPr>
        <p:txBody>
          <a:bodyPr>
            <a:spAutoFit/>
          </a:bodyPr>
          <a:lstStyle/>
          <a:p>
            <a:endParaRPr lang="fr-FR"/>
          </a:p>
        </p:txBody>
      </p:sp>
      <p:sp>
        <p:nvSpPr>
          <p:cNvPr id="218179" name="Freeform 67"/>
          <p:cNvSpPr>
            <a:spLocks/>
          </p:cNvSpPr>
          <p:nvPr/>
        </p:nvSpPr>
        <p:spPr bwMode="auto">
          <a:xfrm>
            <a:off x="2411062" y="2666914"/>
            <a:ext cx="2348199" cy="968415"/>
          </a:xfrm>
          <a:custGeom>
            <a:avLst/>
            <a:gdLst>
              <a:gd name="connsiteX0" fmla="*/ 10000 w 10000"/>
              <a:gd name="connsiteY0" fmla="*/ 0 h 10000"/>
              <a:gd name="connsiteX1" fmla="*/ 8957 w 10000"/>
              <a:gd name="connsiteY1" fmla="*/ 2625 h 10000"/>
              <a:gd name="connsiteX2" fmla="*/ 8483 w 10000"/>
              <a:gd name="connsiteY2" fmla="*/ 3500 h 10000"/>
              <a:gd name="connsiteX3" fmla="*/ 7820 w 10000"/>
              <a:gd name="connsiteY3" fmla="*/ 4875 h 10000"/>
              <a:gd name="connsiteX4" fmla="*/ 6682 w 10000"/>
              <a:gd name="connsiteY4" fmla="*/ 7625 h 10000"/>
              <a:gd name="connsiteX5" fmla="*/ 4123 w 10000"/>
              <a:gd name="connsiteY5" fmla="*/ 9625 h 10000"/>
              <a:gd name="connsiteX6" fmla="*/ 2133 w 10000"/>
              <a:gd name="connsiteY6" fmla="*/ 9375 h 10000"/>
              <a:gd name="connsiteX7" fmla="*/ 237 w 10000"/>
              <a:gd name="connsiteY7" fmla="*/ 5375 h 10000"/>
              <a:gd name="connsiteX8" fmla="*/ 995 w 10000"/>
              <a:gd name="connsiteY8" fmla="*/ 1000 h 10000"/>
              <a:gd name="connsiteX9" fmla="*/ 1754 w 10000"/>
              <a:gd name="connsiteY9" fmla="*/ 625 h 10000"/>
              <a:gd name="connsiteX10" fmla="*/ 2701 w 10000"/>
              <a:gd name="connsiteY10" fmla="*/ 750 h 10000"/>
              <a:gd name="connsiteX11" fmla="*/ 3649 w 10000"/>
              <a:gd name="connsiteY11" fmla="*/ 1000 h 10000"/>
              <a:gd name="connsiteX12" fmla="*/ 4313 w 10000"/>
              <a:gd name="connsiteY12" fmla="*/ 1625 h 10000"/>
              <a:gd name="connsiteX13" fmla="*/ 4502 w 10000"/>
              <a:gd name="connsiteY13" fmla="*/ 2000 h 10000"/>
              <a:gd name="connsiteX14" fmla="*/ 6209 w 10000"/>
              <a:gd name="connsiteY14" fmla="*/ 3500 h 10000"/>
              <a:gd name="connsiteX15" fmla="*/ 7251 w 10000"/>
              <a:gd name="connsiteY15" fmla="*/ 4500 h 10000"/>
              <a:gd name="connsiteX16" fmla="*/ 7820 w 10000"/>
              <a:gd name="connsiteY16" fmla="*/ 5750 h 10000"/>
              <a:gd name="connsiteX17" fmla="*/ 8483 w 10000"/>
              <a:gd name="connsiteY17" fmla="*/ 6625 h 10000"/>
              <a:gd name="connsiteX18" fmla="*/ 9147 w 10000"/>
              <a:gd name="connsiteY18" fmla="*/ 8000 h 10000"/>
              <a:gd name="connsiteX19" fmla="*/ 9336 w 10000"/>
              <a:gd name="connsiteY19" fmla="*/ 8500 h 10000"/>
              <a:gd name="connsiteX20" fmla="*/ 9621 w 10000"/>
              <a:gd name="connsiteY20" fmla="*/ 8875 h 10000"/>
              <a:gd name="connsiteX0" fmla="*/ 10000 w 10000"/>
              <a:gd name="connsiteY0" fmla="*/ 0 h 10000"/>
              <a:gd name="connsiteX1" fmla="*/ 8483 w 10000"/>
              <a:gd name="connsiteY1" fmla="*/ 3500 h 10000"/>
              <a:gd name="connsiteX2" fmla="*/ 7820 w 10000"/>
              <a:gd name="connsiteY2" fmla="*/ 4875 h 10000"/>
              <a:gd name="connsiteX3" fmla="*/ 6682 w 10000"/>
              <a:gd name="connsiteY3" fmla="*/ 7625 h 10000"/>
              <a:gd name="connsiteX4" fmla="*/ 4123 w 10000"/>
              <a:gd name="connsiteY4" fmla="*/ 9625 h 10000"/>
              <a:gd name="connsiteX5" fmla="*/ 2133 w 10000"/>
              <a:gd name="connsiteY5" fmla="*/ 9375 h 10000"/>
              <a:gd name="connsiteX6" fmla="*/ 237 w 10000"/>
              <a:gd name="connsiteY6" fmla="*/ 5375 h 10000"/>
              <a:gd name="connsiteX7" fmla="*/ 995 w 10000"/>
              <a:gd name="connsiteY7" fmla="*/ 1000 h 10000"/>
              <a:gd name="connsiteX8" fmla="*/ 1754 w 10000"/>
              <a:gd name="connsiteY8" fmla="*/ 625 h 10000"/>
              <a:gd name="connsiteX9" fmla="*/ 2701 w 10000"/>
              <a:gd name="connsiteY9" fmla="*/ 750 h 10000"/>
              <a:gd name="connsiteX10" fmla="*/ 3649 w 10000"/>
              <a:gd name="connsiteY10" fmla="*/ 1000 h 10000"/>
              <a:gd name="connsiteX11" fmla="*/ 4313 w 10000"/>
              <a:gd name="connsiteY11" fmla="*/ 1625 h 10000"/>
              <a:gd name="connsiteX12" fmla="*/ 4502 w 10000"/>
              <a:gd name="connsiteY12" fmla="*/ 2000 h 10000"/>
              <a:gd name="connsiteX13" fmla="*/ 6209 w 10000"/>
              <a:gd name="connsiteY13" fmla="*/ 3500 h 10000"/>
              <a:gd name="connsiteX14" fmla="*/ 7251 w 10000"/>
              <a:gd name="connsiteY14" fmla="*/ 4500 h 10000"/>
              <a:gd name="connsiteX15" fmla="*/ 7820 w 10000"/>
              <a:gd name="connsiteY15" fmla="*/ 5750 h 10000"/>
              <a:gd name="connsiteX16" fmla="*/ 8483 w 10000"/>
              <a:gd name="connsiteY16" fmla="*/ 6625 h 10000"/>
              <a:gd name="connsiteX17" fmla="*/ 9147 w 10000"/>
              <a:gd name="connsiteY17" fmla="*/ 8000 h 10000"/>
              <a:gd name="connsiteX18" fmla="*/ 9336 w 10000"/>
              <a:gd name="connsiteY18" fmla="*/ 8500 h 10000"/>
              <a:gd name="connsiteX19" fmla="*/ 9621 w 10000"/>
              <a:gd name="connsiteY19"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2701 w 10000"/>
              <a:gd name="connsiteY8" fmla="*/ 750 h 10000"/>
              <a:gd name="connsiteX9" fmla="*/ 3649 w 10000"/>
              <a:gd name="connsiteY9" fmla="*/ 1000 h 10000"/>
              <a:gd name="connsiteX10" fmla="*/ 4313 w 10000"/>
              <a:gd name="connsiteY10" fmla="*/ 1625 h 10000"/>
              <a:gd name="connsiteX11" fmla="*/ 4502 w 10000"/>
              <a:gd name="connsiteY11" fmla="*/ 2000 h 10000"/>
              <a:gd name="connsiteX12" fmla="*/ 6209 w 10000"/>
              <a:gd name="connsiteY12" fmla="*/ 3500 h 10000"/>
              <a:gd name="connsiteX13" fmla="*/ 7251 w 10000"/>
              <a:gd name="connsiteY13" fmla="*/ 4500 h 10000"/>
              <a:gd name="connsiteX14" fmla="*/ 7820 w 10000"/>
              <a:gd name="connsiteY14" fmla="*/ 5750 h 10000"/>
              <a:gd name="connsiteX15" fmla="*/ 8483 w 10000"/>
              <a:gd name="connsiteY15" fmla="*/ 6625 h 10000"/>
              <a:gd name="connsiteX16" fmla="*/ 9147 w 10000"/>
              <a:gd name="connsiteY16" fmla="*/ 8000 h 10000"/>
              <a:gd name="connsiteX17" fmla="*/ 9336 w 10000"/>
              <a:gd name="connsiteY17" fmla="*/ 8500 h 10000"/>
              <a:gd name="connsiteX18" fmla="*/ 9621 w 10000"/>
              <a:gd name="connsiteY18"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2701 w 10000"/>
              <a:gd name="connsiteY8" fmla="*/ 750 h 10000"/>
              <a:gd name="connsiteX9" fmla="*/ 3649 w 10000"/>
              <a:gd name="connsiteY9" fmla="*/ 1000 h 10000"/>
              <a:gd name="connsiteX10" fmla="*/ 4313 w 10000"/>
              <a:gd name="connsiteY10" fmla="*/ 1625 h 10000"/>
              <a:gd name="connsiteX11" fmla="*/ 4502 w 10000"/>
              <a:gd name="connsiteY11" fmla="*/ 2000 h 10000"/>
              <a:gd name="connsiteX12" fmla="*/ 6209 w 10000"/>
              <a:gd name="connsiteY12" fmla="*/ 3500 h 10000"/>
              <a:gd name="connsiteX13" fmla="*/ 7820 w 10000"/>
              <a:gd name="connsiteY13" fmla="*/ 5750 h 10000"/>
              <a:gd name="connsiteX14" fmla="*/ 8483 w 10000"/>
              <a:gd name="connsiteY14" fmla="*/ 6625 h 10000"/>
              <a:gd name="connsiteX15" fmla="*/ 9147 w 10000"/>
              <a:gd name="connsiteY15" fmla="*/ 8000 h 10000"/>
              <a:gd name="connsiteX16" fmla="*/ 9336 w 10000"/>
              <a:gd name="connsiteY16" fmla="*/ 8500 h 10000"/>
              <a:gd name="connsiteX17" fmla="*/ 9621 w 10000"/>
              <a:gd name="connsiteY17"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2701 w 10000"/>
              <a:gd name="connsiteY8" fmla="*/ 750 h 10000"/>
              <a:gd name="connsiteX9" fmla="*/ 3649 w 10000"/>
              <a:gd name="connsiteY9" fmla="*/ 1000 h 10000"/>
              <a:gd name="connsiteX10" fmla="*/ 4313 w 10000"/>
              <a:gd name="connsiteY10" fmla="*/ 1625 h 10000"/>
              <a:gd name="connsiteX11" fmla="*/ 6209 w 10000"/>
              <a:gd name="connsiteY11" fmla="*/ 3500 h 10000"/>
              <a:gd name="connsiteX12" fmla="*/ 7820 w 10000"/>
              <a:gd name="connsiteY12" fmla="*/ 5750 h 10000"/>
              <a:gd name="connsiteX13" fmla="*/ 8483 w 10000"/>
              <a:gd name="connsiteY13" fmla="*/ 6625 h 10000"/>
              <a:gd name="connsiteX14" fmla="*/ 9147 w 10000"/>
              <a:gd name="connsiteY14" fmla="*/ 8000 h 10000"/>
              <a:gd name="connsiteX15" fmla="*/ 9336 w 10000"/>
              <a:gd name="connsiteY15" fmla="*/ 8500 h 10000"/>
              <a:gd name="connsiteX16" fmla="*/ 9621 w 10000"/>
              <a:gd name="connsiteY16"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2701 w 10000"/>
              <a:gd name="connsiteY8" fmla="*/ 750 h 10000"/>
              <a:gd name="connsiteX9" fmla="*/ 3649 w 10000"/>
              <a:gd name="connsiteY9" fmla="*/ 1000 h 10000"/>
              <a:gd name="connsiteX10" fmla="*/ 6209 w 10000"/>
              <a:gd name="connsiteY10" fmla="*/ 3500 h 10000"/>
              <a:gd name="connsiteX11" fmla="*/ 7820 w 10000"/>
              <a:gd name="connsiteY11" fmla="*/ 5750 h 10000"/>
              <a:gd name="connsiteX12" fmla="*/ 8483 w 10000"/>
              <a:gd name="connsiteY12" fmla="*/ 6625 h 10000"/>
              <a:gd name="connsiteX13" fmla="*/ 9147 w 10000"/>
              <a:gd name="connsiteY13" fmla="*/ 8000 h 10000"/>
              <a:gd name="connsiteX14" fmla="*/ 9336 w 10000"/>
              <a:gd name="connsiteY14" fmla="*/ 8500 h 10000"/>
              <a:gd name="connsiteX15" fmla="*/ 9621 w 10000"/>
              <a:gd name="connsiteY15"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2701 w 10000"/>
              <a:gd name="connsiteY8" fmla="*/ 750 h 10000"/>
              <a:gd name="connsiteX9" fmla="*/ 6209 w 10000"/>
              <a:gd name="connsiteY9" fmla="*/ 3500 h 10000"/>
              <a:gd name="connsiteX10" fmla="*/ 7820 w 10000"/>
              <a:gd name="connsiteY10" fmla="*/ 5750 h 10000"/>
              <a:gd name="connsiteX11" fmla="*/ 8483 w 10000"/>
              <a:gd name="connsiteY11" fmla="*/ 6625 h 10000"/>
              <a:gd name="connsiteX12" fmla="*/ 9147 w 10000"/>
              <a:gd name="connsiteY12" fmla="*/ 8000 h 10000"/>
              <a:gd name="connsiteX13" fmla="*/ 9336 w 10000"/>
              <a:gd name="connsiteY13" fmla="*/ 8500 h 10000"/>
              <a:gd name="connsiteX14" fmla="*/ 9621 w 10000"/>
              <a:gd name="connsiteY14" fmla="*/ 8875 h 10000"/>
              <a:gd name="connsiteX0" fmla="*/ 10000 w 10000"/>
              <a:gd name="connsiteY0" fmla="*/ 0 h 10000"/>
              <a:gd name="connsiteX1" fmla="*/ 7820 w 10000"/>
              <a:gd name="connsiteY1" fmla="*/ 4875 h 10000"/>
              <a:gd name="connsiteX2" fmla="*/ 6682 w 10000"/>
              <a:gd name="connsiteY2" fmla="*/ 7625 h 10000"/>
              <a:gd name="connsiteX3" fmla="*/ 4123 w 10000"/>
              <a:gd name="connsiteY3" fmla="*/ 9625 h 10000"/>
              <a:gd name="connsiteX4" fmla="*/ 2133 w 10000"/>
              <a:gd name="connsiteY4" fmla="*/ 9375 h 10000"/>
              <a:gd name="connsiteX5" fmla="*/ 237 w 10000"/>
              <a:gd name="connsiteY5" fmla="*/ 5375 h 10000"/>
              <a:gd name="connsiteX6" fmla="*/ 995 w 10000"/>
              <a:gd name="connsiteY6" fmla="*/ 1000 h 10000"/>
              <a:gd name="connsiteX7" fmla="*/ 1754 w 10000"/>
              <a:gd name="connsiteY7" fmla="*/ 625 h 10000"/>
              <a:gd name="connsiteX8" fmla="*/ 6209 w 10000"/>
              <a:gd name="connsiteY8" fmla="*/ 3500 h 10000"/>
              <a:gd name="connsiteX9" fmla="*/ 7820 w 10000"/>
              <a:gd name="connsiteY9" fmla="*/ 5750 h 10000"/>
              <a:gd name="connsiteX10" fmla="*/ 8483 w 10000"/>
              <a:gd name="connsiteY10" fmla="*/ 6625 h 10000"/>
              <a:gd name="connsiteX11" fmla="*/ 9147 w 10000"/>
              <a:gd name="connsiteY11" fmla="*/ 8000 h 10000"/>
              <a:gd name="connsiteX12" fmla="*/ 9336 w 10000"/>
              <a:gd name="connsiteY12" fmla="*/ 8500 h 10000"/>
              <a:gd name="connsiteX13" fmla="*/ 9621 w 10000"/>
              <a:gd name="connsiteY13" fmla="*/ 8875 h 10000"/>
              <a:gd name="connsiteX0" fmla="*/ 9826 w 9826"/>
              <a:gd name="connsiteY0" fmla="*/ 0 h 10000"/>
              <a:gd name="connsiteX1" fmla="*/ 7646 w 9826"/>
              <a:gd name="connsiteY1" fmla="*/ 4875 h 10000"/>
              <a:gd name="connsiteX2" fmla="*/ 6508 w 9826"/>
              <a:gd name="connsiteY2" fmla="*/ 7625 h 10000"/>
              <a:gd name="connsiteX3" fmla="*/ 3949 w 9826"/>
              <a:gd name="connsiteY3" fmla="*/ 9625 h 10000"/>
              <a:gd name="connsiteX4" fmla="*/ 1959 w 9826"/>
              <a:gd name="connsiteY4" fmla="*/ 9375 h 10000"/>
              <a:gd name="connsiteX5" fmla="*/ 63 w 9826"/>
              <a:gd name="connsiteY5" fmla="*/ 5375 h 10000"/>
              <a:gd name="connsiteX6" fmla="*/ 1580 w 9826"/>
              <a:gd name="connsiteY6" fmla="*/ 625 h 10000"/>
              <a:gd name="connsiteX7" fmla="*/ 6035 w 9826"/>
              <a:gd name="connsiteY7" fmla="*/ 3500 h 10000"/>
              <a:gd name="connsiteX8" fmla="*/ 7646 w 9826"/>
              <a:gd name="connsiteY8" fmla="*/ 5750 h 10000"/>
              <a:gd name="connsiteX9" fmla="*/ 8309 w 9826"/>
              <a:gd name="connsiteY9" fmla="*/ 6625 h 10000"/>
              <a:gd name="connsiteX10" fmla="*/ 8973 w 9826"/>
              <a:gd name="connsiteY10" fmla="*/ 8000 h 10000"/>
              <a:gd name="connsiteX11" fmla="*/ 9162 w 9826"/>
              <a:gd name="connsiteY11" fmla="*/ 8500 h 10000"/>
              <a:gd name="connsiteX12" fmla="*/ 9447 w 9826"/>
              <a:gd name="connsiteY12" fmla="*/ 8875 h 10000"/>
              <a:gd name="connsiteX0" fmla="*/ 9083 w 9083"/>
              <a:gd name="connsiteY0" fmla="*/ 0 h 10000"/>
              <a:gd name="connsiteX1" fmla="*/ 6864 w 9083"/>
              <a:gd name="connsiteY1" fmla="*/ 4875 h 10000"/>
              <a:gd name="connsiteX2" fmla="*/ 5706 w 9083"/>
              <a:gd name="connsiteY2" fmla="*/ 7625 h 10000"/>
              <a:gd name="connsiteX3" fmla="*/ 3102 w 9083"/>
              <a:gd name="connsiteY3" fmla="*/ 9625 h 10000"/>
              <a:gd name="connsiteX4" fmla="*/ 1077 w 9083"/>
              <a:gd name="connsiteY4" fmla="*/ 9375 h 10000"/>
              <a:gd name="connsiteX5" fmla="*/ 691 w 9083"/>
              <a:gd name="connsiteY5" fmla="*/ 625 h 10000"/>
              <a:gd name="connsiteX6" fmla="*/ 5225 w 9083"/>
              <a:gd name="connsiteY6" fmla="*/ 3500 h 10000"/>
              <a:gd name="connsiteX7" fmla="*/ 6864 w 9083"/>
              <a:gd name="connsiteY7" fmla="*/ 5750 h 10000"/>
              <a:gd name="connsiteX8" fmla="*/ 7539 w 9083"/>
              <a:gd name="connsiteY8" fmla="*/ 6625 h 10000"/>
              <a:gd name="connsiteX9" fmla="*/ 8215 w 9083"/>
              <a:gd name="connsiteY9" fmla="*/ 8000 h 10000"/>
              <a:gd name="connsiteX10" fmla="*/ 8407 w 9083"/>
              <a:gd name="connsiteY10" fmla="*/ 8500 h 10000"/>
              <a:gd name="connsiteX11" fmla="*/ 8697 w 9083"/>
              <a:gd name="connsiteY11" fmla="*/ 8875 h 10000"/>
              <a:gd name="connsiteX0" fmla="*/ 10000 w 10000"/>
              <a:gd name="connsiteY0" fmla="*/ 0 h 10375"/>
              <a:gd name="connsiteX1" fmla="*/ 7557 w 10000"/>
              <a:gd name="connsiteY1" fmla="*/ 4875 h 10375"/>
              <a:gd name="connsiteX2" fmla="*/ 6282 w 10000"/>
              <a:gd name="connsiteY2" fmla="*/ 7625 h 10375"/>
              <a:gd name="connsiteX3" fmla="*/ 3415 w 10000"/>
              <a:gd name="connsiteY3" fmla="*/ 9625 h 10375"/>
              <a:gd name="connsiteX4" fmla="*/ 652 w 10000"/>
              <a:gd name="connsiteY4" fmla="*/ 9750 h 10375"/>
              <a:gd name="connsiteX5" fmla="*/ 761 w 10000"/>
              <a:gd name="connsiteY5" fmla="*/ 625 h 10375"/>
              <a:gd name="connsiteX6" fmla="*/ 5753 w 10000"/>
              <a:gd name="connsiteY6" fmla="*/ 3500 h 10375"/>
              <a:gd name="connsiteX7" fmla="*/ 7557 w 10000"/>
              <a:gd name="connsiteY7" fmla="*/ 5750 h 10375"/>
              <a:gd name="connsiteX8" fmla="*/ 8300 w 10000"/>
              <a:gd name="connsiteY8" fmla="*/ 6625 h 10375"/>
              <a:gd name="connsiteX9" fmla="*/ 9044 w 10000"/>
              <a:gd name="connsiteY9" fmla="*/ 8000 h 10375"/>
              <a:gd name="connsiteX10" fmla="*/ 9256 w 10000"/>
              <a:gd name="connsiteY10" fmla="*/ 8500 h 10375"/>
              <a:gd name="connsiteX11" fmla="*/ 9575 w 10000"/>
              <a:gd name="connsiteY11" fmla="*/ 8875 h 10375"/>
              <a:gd name="connsiteX0" fmla="*/ 9629 w 9629"/>
              <a:gd name="connsiteY0" fmla="*/ 0 h 9625"/>
              <a:gd name="connsiteX1" fmla="*/ 7186 w 9629"/>
              <a:gd name="connsiteY1" fmla="*/ 4875 h 9625"/>
              <a:gd name="connsiteX2" fmla="*/ 5911 w 9629"/>
              <a:gd name="connsiteY2" fmla="*/ 7625 h 9625"/>
              <a:gd name="connsiteX3" fmla="*/ 3044 w 9629"/>
              <a:gd name="connsiteY3" fmla="*/ 9625 h 9625"/>
              <a:gd name="connsiteX4" fmla="*/ 390 w 9629"/>
              <a:gd name="connsiteY4" fmla="*/ 625 h 9625"/>
              <a:gd name="connsiteX5" fmla="*/ 5382 w 9629"/>
              <a:gd name="connsiteY5" fmla="*/ 3500 h 9625"/>
              <a:gd name="connsiteX6" fmla="*/ 7186 w 9629"/>
              <a:gd name="connsiteY6" fmla="*/ 5750 h 9625"/>
              <a:gd name="connsiteX7" fmla="*/ 7929 w 9629"/>
              <a:gd name="connsiteY7" fmla="*/ 6625 h 9625"/>
              <a:gd name="connsiteX8" fmla="*/ 8673 w 9629"/>
              <a:gd name="connsiteY8" fmla="*/ 8000 h 9625"/>
              <a:gd name="connsiteX9" fmla="*/ 8885 w 9629"/>
              <a:gd name="connsiteY9" fmla="*/ 8500 h 9625"/>
              <a:gd name="connsiteX10" fmla="*/ 9204 w 9629"/>
              <a:gd name="connsiteY10" fmla="*/ 8875 h 9625"/>
              <a:gd name="connsiteX0" fmla="*/ 10224 w 10224"/>
              <a:gd name="connsiteY0" fmla="*/ 0 h 10779"/>
              <a:gd name="connsiteX1" fmla="*/ 7687 w 10224"/>
              <a:gd name="connsiteY1" fmla="*/ 5065 h 10779"/>
              <a:gd name="connsiteX2" fmla="*/ 6363 w 10224"/>
              <a:gd name="connsiteY2" fmla="*/ 7922 h 10779"/>
              <a:gd name="connsiteX3" fmla="*/ 955 w 10224"/>
              <a:gd name="connsiteY3" fmla="*/ 10779 h 10779"/>
              <a:gd name="connsiteX4" fmla="*/ 629 w 10224"/>
              <a:gd name="connsiteY4" fmla="*/ 649 h 10779"/>
              <a:gd name="connsiteX5" fmla="*/ 5813 w 10224"/>
              <a:gd name="connsiteY5" fmla="*/ 3636 h 10779"/>
              <a:gd name="connsiteX6" fmla="*/ 7687 w 10224"/>
              <a:gd name="connsiteY6" fmla="*/ 5974 h 10779"/>
              <a:gd name="connsiteX7" fmla="*/ 8458 w 10224"/>
              <a:gd name="connsiteY7" fmla="*/ 6883 h 10779"/>
              <a:gd name="connsiteX8" fmla="*/ 9231 w 10224"/>
              <a:gd name="connsiteY8" fmla="*/ 8312 h 10779"/>
              <a:gd name="connsiteX9" fmla="*/ 9451 w 10224"/>
              <a:gd name="connsiteY9" fmla="*/ 8831 h 10779"/>
              <a:gd name="connsiteX10" fmla="*/ 9783 w 10224"/>
              <a:gd name="connsiteY10" fmla="*/ 9221 h 10779"/>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5813 w 10224"/>
              <a:gd name="connsiteY4" fmla="*/ 3636 h 11515"/>
              <a:gd name="connsiteX5" fmla="*/ 7687 w 10224"/>
              <a:gd name="connsiteY5" fmla="*/ 5974 h 11515"/>
              <a:gd name="connsiteX6" fmla="*/ 8458 w 10224"/>
              <a:gd name="connsiteY6" fmla="*/ 6883 h 11515"/>
              <a:gd name="connsiteX7" fmla="*/ 9231 w 10224"/>
              <a:gd name="connsiteY7" fmla="*/ 8312 h 11515"/>
              <a:gd name="connsiteX8" fmla="*/ 9451 w 10224"/>
              <a:gd name="connsiteY8" fmla="*/ 8831 h 11515"/>
              <a:gd name="connsiteX9" fmla="*/ 9783 w 10224"/>
              <a:gd name="connsiteY9" fmla="*/ 9221 h 11515"/>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5813 w 10224"/>
              <a:gd name="connsiteY4" fmla="*/ 3636 h 11515"/>
              <a:gd name="connsiteX5" fmla="*/ 8458 w 10224"/>
              <a:gd name="connsiteY5" fmla="*/ 6883 h 11515"/>
              <a:gd name="connsiteX6" fmla="*/ 9231 w 10224"/>
              <a:gd name="connsiteY6" fmla="*/ 8312 h 11515"/>
              <a:gd name="connsiteX7" fmla="*/ 9451 w 10224"/>
              <a:gd name="connsiteY7" fmla="*/ 8831 h 11515"/>
              <a:gd name="connsiteX8" fmla="*/ 9783 w 10224"/>
              <a:gd name="connsiteY8" fmla="*/ 9221 h 11515"/>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5813 w 10224"/>
              <a:gd name="connsiteY4" fmla="*/ 3636 h 11515"/>
              <a:gd name="connsiteX5" fmla="*/ 9231 w 10224"/>
              <a:gd name="connsiteY5" fmla="*/ 8312 h 11515"/>
              <a:gd name="connsiteX6" fmla="*/ 9451 w 10224"/>
              <a:gd name="connsiteY6" fmla="*/ 8831 h 11515"/>
              <a:gd name="connsiteX7" fmla="*/ 9783 w 10224"/>
              <a:gd name="connsiteY7" fmla="*/ 9221 h 11515"/>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5813 w 10224"/>
              <a:gd name="connsiteY4" fmla="*/ 3636 h 11515"/>
              <a:gd name="connsiteX5" fmla="*/ 9231 w 10224"/>
              <a:gd name="connsiteY5" fmla="*/ 8312 h 11515"/>
              <a:gd name="connsiteX6" fmla="*/ 9783 w 10224"/>
              <a:gd name="connsiteY6" fmla="*/ 9221 h 11515"/>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5813 w 10224"/>
              <a:gd name="connsiteY4" fmla="*/ 3636 h 11515"/>
              <a:gd name="connsiteX5" fmla="*/ 9783 w 10224"/>
              <a:gd name="connsiteY5" fmla="*/ 9221 h 11515"/>
              <a:gd name="connsiteX0" fmla="*/ 10224 w 10224"/>
              <a:gd name="connsiteY0" fmla="*/ 0 h 11515"/>
              <a:gd name="connsiteX1" fmla="*/ 7687 w 10224"/>
              <a:gd name="connsiteY1" fmla="*/ 5065 h 11515"/>
              <a:gd name="connsiteX2" fmla="*/ 955 w 10224"/>
              <a:gd name="connsiteY2" fmla="*/ 10779 h 11515"/>
              <a:gd name="connsiteX3" fmla="*/ 629 w 10224"/>
              <a:gd name="connsiteY3" fmla="*/ 649 h 11515"/>
              <a:gd name="connsiteX4" fmla="*/ 9783 w 10224"/>
              <a:gd name="connsiteY4" fmla="*/ 9221 h 11515"/>
              <a:gd name="connsiteX0" fmla="*/ 10224 w 10224"/>
              <a:gd name="connsiteY0" fmla="*/ 910 h 12425"/>
              <a:gd name="connsiteX1" fmla="*/ 7687 w 10224"/>
              <a:gd name="connsiteY1" fmla="*/ 5975 h 12425"/>
              <a:gd name="connsiteX2" fmla="*/ 955 w 10224"/>
              <a:gd name="connsiteY2" fmla="*/ 11689 h 12425"/>
              <a:gd name="connsiteX3" fmla="*/ 586 w 10224"/>
              <a:gd name="connsiteY3" fmla="*/ 260 h 12425"/>
              <a:gd name="connsiteX4" fmla="*/ 9783 w 10224"/>
              <a:gd name="connsiteY4" fmla="*/ 10131 h 12425"/>
              <a:gd name="connsiteX0" fmla="*/ 10309 w 10309"/>
              <a:gd name="connsiteY0" fmla="*/ 910 h 12944"/>
              <a:gd name="connsiteX1" fmla="*/ 7772 w 10309"/>
              <a:gd name="connsiteY1" fmla="*/ 5975 h 12944"/>
              <a:gd name="connsiteX2" fmla="*/ 955 w 10309"/>
              <a:gd name="connsiteY2" fmla="*/ 12208 h 12944"/>
              <a:gd name="connsiteX3" fmla="*/ 671 w 10309"/>
              <a:gd name="connsiteY3" fmla="*/ 260 h 12944"/>
              <a:gd name="connsiteX4" fmla="*/ 9868 w 10309"/>
              <a:gd name="connsiteY4" fmla="*/ 10131 h 12944"/>
              <a:gd name="connsiteX0" fmla="*/ 10309 w 10465"/>
              <a:gd name="connsiteY0" fmla="*/ 910 h 12944"/>
              <a:gd name="connsiteX1" fmla="*/ 7772 w 10465"/>
              <a:gd name="connsiteY1" fmla="*/ 5975 h 12944"/>
              <a:gd name="connsiteX2" fmla="*/ 955 w 10465"/>
              <a:gd name="connsiteY2" fmla="*/ 12208 h 12944"/>
              <a:gd name="connsiteX3" fmla="*/ 671 w 10465"/>
              <a:gd name="connsiteY3" fmla="*/ 260 h 12944"/>
              <a:gd name="connsiteX4" fmla="*/ 10465 w 10465"/>
              <a:gd name="connsiteY4" fmla="*/ 11689 h 12944"/>
              <a:gd name="connsiteX0" fmla="*/ 10309 w 10465"/>
              <a:gd name="connsiteY0" fmla="*/ 1170 h 13204"/>
              <a:gd name="connsiteX1" fmla="*/ 7772 w 10465"/>
              <a:gd name="connsiteY1" fmla="*/ 6235 h 13204"/>
              <a:gd name="connsiteX2" fmla="*/ 955 w 10465"/>
              <a:gd name="connsiteY2" fmla="*/ 12468 h 13204"/>
              <a:gd name="connsiteX3" fmla="*/ 1012 w 10465"/>
              <a:gd name="connsiteY3" fmla="*/ 260 h 13204"/>
              <a:gd name="connsiteX4" fmla="*/ 10465 w 10465"/>
              <a:gd name="connsiteY4" fmla="*/ 11949 h 13204"/>
              <a:gd name="connsiteX0" fmla="*/ 10309 w 10465"/>
              <a:gd name="connsiteY0" fmla="*/ 1170 h 13204"/>
              <a:gd name="connsiteX1" fmla="*/ 7772 w 10465"/>
              <a:gd name="connsiteY1" fmla="*/ 6235 h 13204"/>
              <a:gd name="connsiteX2" fmla="*/ 955 w 10465"/>
              <a:gd name="connsiteY2" fmla="*/ 12468 h 13204"/>
              <a:gd name="connsiteX3" fmla="*/ 1012 w 10465"/>
              <a:gd name="connsiteY3" fmla="*/ 260 h 13204"/>
              <a:gd name="connsiteX4" fmla="*/ 10465 w 10465"/>
              <a:gd name="connsiteY4" fmla="*/ 11949 h 13204"/>
              <a:gd name="connsiteX0" fmla="*/ 10352 w 10508"/>
              <a:gd name="connsiteY0" fmla="*/ 1170 h 13204"/>
              <a:gd name="connsiteX1" fmla="*/ 7815 w 10508"/>
              <a:gd name="connsiteY1" fmla="*/ 6235 h 13204"/>
              <a:gd name="connsiteX2" fmla="*/ 998 w 10508"/>
              <a:gd name="connsiteY2" fmla="*/ 12468 h 13204"/>
              <a:gd name="connsiteX3" fmla="*/ 1055 w 10508"/>
              <a:gd name="connsiteY3" fmla="*/ 260 h 13204"/>
              <a:gd name="connsiteX4" fmla="*/ 10508 w 10508"/>
              <a:gd name="connsiteY4" fmla="*/ 11949 h 1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8" h="13204">
                <a:moveTo>
                  <a:pt x="10352" y="1170"/>
                </a:moveTo>
                <a:cubicBezTo>
                  <a:pt x="9823" y="2226"/>
                  <a:pt x="8459" y="4914"/>
                  <a:pt x="7815" y="6235"/>
                </a:cubicBezTo>
                <a:cubicBezTo>
                  <a:pt x="6270" y="8032"/>
                  <a:pt x="2174" y="13204"/>
                  <a:pt x="998" y="12468"/>
                </a:cubicBezTo>
                <a:cubicBezTo>
                  <a:pt x="0" y="11905"/>
                  <a:pt x="224" y="931"/>
                  <a:pt x="1055" y="260"/>
                </a:cubicBezTo>
                <a:cubicBezTo>
                  <a:pt x="2526" y="0"/>
                  <a:pt x="8601" y="10163"/>
                  <a:pt x="10508" y="11949"/>
                </a:cubicBezTo>
              </a:path>
            </a:pathLst>
          </a:custGeom>
          <a:noFill/>
          <a:ln w="28575" cap="flat" cmpd="sng">
            <a:solidFill>
              <a:srgbClr val="CC99FF"/>
            </a:solidFill>
            <a:prstDash val="solid"/>
            <a:round/>
            <a:headEnd type="none" w="med" len="med"/>
            <a:tailEnd type="triangle" w="med" len="med"/>
          </a:ln>
          <a:effectLst/>
        </p:spPr>
        <p:txBody>
          <a:bodyPr>
            <a:spAutoFit/>
          </a:bodyPr>
          <a:lstStyle/>
          <a:p>
            <a:endParaRPr lang="fr-FR"/>
          </a:p>
        </p:txBody>
      </p:sp>
      <p:sp>
        <p:nvSpPr>
          <p:cNvPr id="218180" name="Line 68"/>
          <p:cNvSpPr>
            <a:spLocks noChangeShapeType="1"/>
          </p:cNvSpPr>
          <p:nvPr/>
        </p:nvSpPr>
        <p:spPr bwMode="auto">
          <a:xfrm>
            <a:off x="2195513" y="3933825"/>
            <a:ext cx="576262" cy="0"/>
          </a:xfrm>
          <a:prstGeom prst="line">
            <a:avLst/>
          </a:prstGeom>
          <a:noFill/>
          <a:ln w="19050">
            <a:solidFill>
              <a:srgbClr val="CC99FF"/>
            </a:solidFill>
            <a:round/>
            <a:headEnd/>
            <a:tailEnd/>
          </a:ln>
          <a:effectLst/>
        </p:spPr>
        <p:txBody>
          <a:bodyPr>
            <a:spAutoFit/>
          </a:bodyPr>
          <a:lstStyle/>
          <a:p>
            <a:endParaRPr lang="fr-FR"/>
          </a:p>
        </p:txBody>
      </p:sp>
      <p:graphicFrame>
        <p:nvGraphicFramePr>
          <p:cNvPr id="218181" name="Object 69"/>
          <p:cNvGraphicFramePr>
            <a:graphicFrameLocks noChangeAspect="1"/>
          </p:cNvGraphicFramePr>
          <p:nvPr/>
        </p:nvGraphicFramePr>
        <p:xfrm>
          <a:off x="5219700" y="1052513"/>
          <a:ext cx="2584450" cy="846137"/>
        </p:xfrm>
        <a:graphic>
          <a:graphicData uri="http://schemas.openxmlformats.org/presentationml/2006/ole">
            <mc:AlternateContent xmlns:mc="http://schemas.openxmlformats.org/markup-compatibility/2006">
              <mc:Choice xmlns:v="urn:schemas-microsoft-com:vml" Requires="v">
                <p:oleObj spid="_x0000_s15705" name="Equation" r:id="rId9" imgW="1320227" imgH="431613" progId="Equation.3">
                  <p:embed/>
                </p:oleObj>
              </mc:Choice>
              <mc:Fallback>
                <p:oleObj name="Equation" r:id="rId9" imgW="1320227"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1052513"/>
                        <a:ext cx="2584450" cy="846137"/>
                      </a:xfrm>
                      <a:prstGeom prst="rect">
                        <a:avLst/>
                      </a:prstGeom>
                      <a:noFill/>
                      <a:ln w="19050">
                        <a:solidFill>
                          <a:srgbClr val="CC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82" name="Freeform 70"/>
          <p:cNvSpPr>
            <a:spLocks/>
          </p:cNvSpPr>
          <p:nvPr/>
        </p:nvSpPr>
        <p:spPr bwMode="auto">
          <a:xfrm>
            <a:off x="2389262" y="3695700"/>
            <a:ext cx="1125463" cy="785780"/>
          </a:xfrm>
          <a:custGeom>
            <a:avLst/>
            <a:gdLst>
              <a:gd name="connsiteX0" fmla="*/ 10000 w 10000"/>
              <a:gd name="connsiteY0" fmla="*/ 0 h 10000"/>
              <a:gd name="connsiteX1" fmla="*/ 6025 w 10000"/>
              <a:gd name="connsiteY1" fmla="*/ 5055 h 10000"/>
              <a:gd name="connsiteX2" fmla="*/ 4795 w 10000"/>
              <a:gd name="connsiteY2" fmla="*/ 6923 h 10000"/>
              <a:gd name="connsiteX3" fmla="*/ 4227 w 10000"/>
              <a:gd name="connsiteY3" fmla="*/ 7582 h 10000"/>
              <a:gd name="connsiteX4" fmla="*/ 2524 w 10000"/>
              <a:gd name="connsiteY4" fmla="*/ 10000 h 10000"/>
              <a:gd name="connsiteX5" fmla="*/ 252 w 10000"/>
              <a:gd name="connsiteY5" fmla="*/ 6044 h 10000"/>
              <a:gd name="connsiteX6" fmla="*/ 1483 w 10000"/>
              <a:gd name="connsiteY6" fmla="*/ 1648 h 10000"/>
              <a:gd name="connsiteX7" fmla="*/ 2429 w 10000"/>
              <a:gd name="connsiteY7" fmla="*/ 1758 h 10000"/>
              <a:gd name="connsiteX8" fmla="*/ 6025 w 10000"/>
              <a:gd name="connsiteY8" fmla="*/ 4396 h 10000"/>
              <a:gd name="connsiteX9" fmla="*/ 6593 w 10000"/>
              <a:gd name="connsiteY9" fmla="*/ 5495 h 10000"/>
              <a:gd name="connsiteX10" fmla="*/ 6972 w 10000"/>
              <a:gd name="connsiteY10" fmla="*/ 5714 h 10000"/>
              <a:gd name="connsiteX11" fmla="*/ 8486 w 10000"/>
              <a:gd name="connsiteY11" fmla="*/ 7473 h 10000"/>
              <a:gd name="connsiteX12" fmla="*/ 9054 w 10000"/>
              <a:gd name="connsiteY12" fmla="*/ 8571 h 10000"/>
              <a:gd name="connsiteX13" fmla="*/ 9432 w 10000"/>
              <a:gd name="connsiteY13" fmla="*/ 9231 h 10000"/>
              <a:gd name="connsiteX0" fmla="*/ 10000 w 10000"/>
              <a:gd name="connsiteY0" fmla="*/ 0 h 10000"/>
              <a:gd name="connsiteX1" fmla="*/ 6025 w 10000"/>
              <a:gd name="connsiteY1" fmla="*/ 5055 h 10000"/>
              <a:gd name="connsiteX2" fmla="*/ 4795 w 10000"/>
              <a:gd name="connsiteY2" fmla="*/ 6923 h 10000"/>
              <a:gd name="connsiteX3" fmla="*/ 4227 w 10000"/>
              <a:gd name="connsiteY3" fmla="*/ 7582 h 10000"/>
              <a:gd name="connsiteX4" fmla="*/ 2524 w 10000"/>
              <a:gd name="connsiteY4" fmla="*/ 10000 h 10000"/>
              <a:gd name="connsiteX5" fmla="*/ 252 w 10000"/>
              <a:gd name="connsiteY5" fmla="*/ 6044 h 10000"/>
              <a:gd name="connsiteX6" fmla="*/ 1483 w 10000"/>
              <a:gd name="connsiteY6" fmla="*/ 1648 h 10000"/>
              <a:gd name="connsiteX7" fmla="*/ 6025 w 10000"/>
              <a:gd name="connsiteY7" fmla="*/ 4396 h 10000"/>
              <a:gd name="connsiteX8" fmla="*/ 6593 w 10000"/>
              <a:gd name="connsiteY8" fmla="*/ 5495 h 10000"/>
              <a:gd name="connsiteX9" fmla="*/ 6972 w 10000"/>
              <a:gd name="connsiteY9" fmla="*/ 5714 h 10000"/>
              <a:gd name="connsiteX10" fmla="*/ 8486 w 10000"/>
              <a:gd name="connsiteY10" fmla="*/ 7473 h 10000"/>
              <a:gd name="connsiteX11" fmla="*/ 9054 w 10000"/>
              <a:gd name="connsiteY11" fmla="*/ 8571 h 10000"/>
              <a:gd name="connsiteX12" fmla="*/ 9432 w 10000"/>
              <a:gd name="connsiteY12" fmla="*/ 9231 h 10000"/>
              <a:gd name="connsiteX0" fmla="*/ 9100 w 9100"/>
              <a:gd name="connsiteY0" fmla="*/ 0 h 10000"/>
              <a:gd name="connsiteX1" fmla="*/ 5125 w 9100"/>
              <a:gd name="connsiteY1" fmla="*/ 5055 h 10000"/>
              <a:gd name="connsiteX2" fmla="*/ 3895 w 9100"/>
              <a:gd name="connsiteY2" fmla="*/ 6923 h 10000"/>
              <a:gd name="connsiteX3" fmla="*/ 3327 w 9100"/>
              <a:gd name="connsiteY3" fmla="*/ 7582 h 10000"/>
              <a:gd name="connsiteX4" fmla="*/ 1624 w 9100"/>
              <a:gd name="connsiteY4" fmla="*/ 10000 h 10000"/>
              <a:gd name="connsiteX5" fmla="*/ 583 w 9100"/>
              <a:gd name="connsiteY5" fmla="*/ 1648 h 10000"/>
              <a:gd name="connsiteX6" fmla="*/ 5125 w 9100"/>
              <a:gd name="connsiteY6" fmla="*/ 4396 h 10000"/>
              <a:gd name="connsiteX7" fmla="*/ 5693 w 9100"/>
              <a:gd name="connsiteY7" fmla="*/ 5495 h 10000"/>
              <a:gd name="connsiteX8" fmla="*/ 6072 w 9100"/>
              <a:gd name="connsiteY8" fmla="*/ 5714 h 10000"/>
              <a:gd name="connsiteX9" fmla="*/ 7586 w 9100"/>
              <a:gd name="connsiteY9" fmla="*/ 7473 h 10000"/>
              <a:gd name="connsiteX10" fmla="*/ 8154 w 9100"/>
              <a:gd name="connsiteY10" fmla="*/ 8571 h 10000"/>
              <a:gd name="connsiteX11" fmla="*/ 8532 w 9100"/>
              <a:gd name="connsiteY11" fmla="*/ 9231 h 10000"/>
              <a:gd name="connsiteX0" fmla="*/ 10000 w 10000"/>
              <a:gd name="connsiteY0" fmla="*/ 0 h 10879"/>
              <a:gd name="connsiteX1" fmla="*/ 5632 w 10000"/>
              <a:gd name="connsiteY1" fmla="*/ 5055 h 10879"/>
              <a:gd name="connsiteX2" fmla="*/ 4280 w 10000"/>
              <a:gd name="connsiteY2" fmla="*/ 6923 h 10879"/>
              <a:gd name="connsiteX3" fmla="*/ 1785 w 10000"/>
              <a:gd name="connsiteY3" fmla="*/ 10000 h 10879"/>
              <a:gd name="connsiteX4" fmla="*/ 641 w 10000"/>
              <a:gd name="connsiteY4" fmla="*/ 1648 h 10879"/>
              <a:gd name="connsiteX5" fmla="*/ 5632 w 10000"/>
              <a:gd name="connsiteY5" fmla="*/ 4396 h 10879"/>
              <a:gd name="connsiteX6" fmla="*/ 6256 w 10000"/>
              <a:gd name="connsiteY6" fmla="*/ 5495 h 10879"/>
              <a:gd name="connsiteX7" fmla="*/ 6673 w 10000"/>
              <a:gd name="connsiteY7" fmla="*/ 5714 h 10879"/>
              <a:gd name="connsiteX8" fmla="*/ 8336 w 10000"/>
              <a:gd name="connsiteY8" fmla="*/ 7473 h 10879"/>
              <a:gd name="connsiteX9" fmla="*/ 8960 w 10000"/>
              <a:gd name="connsiteY9" fmla="*/ 8571 h 10879"/>
              <a:gd name="connsiteX10" fmla="*/ 9376 w 10000"/>
              <a:gd name="connsiteY10" fmla="*/ 9231 h 10879"/>
              <a:gd name="connsiteX0" fmla="*/ 10000 w 10000"/>
              <a:gd name="connsiteY0" fmla="*/ 0 h 10568"/>
              <a:gd name="connsiteX1" fmla="*/ 5632 w 10000"/>
              <a:gd name="connsiteY1" fmla="*/ 5055 h 10568"/>
              <a:gd name="connsiteX2" fmla="*/ 1785 w 10000"/>
              <a:gd name="connsiteY2" fmla="*/ 10000 h 10568"/>
              <a:gd name="connsiteX3" fmla="*/ 641 w 10000"/>
              <a:gd name="connsiteY3" fmla="*/ 1648 h 10568"/>
              <a:gd name="connsiteX4" fmla="*/ 5632 w 10000"/>
              <a:gd name="connsiteY4" fmla="*/ 4396 h 10568"/>
              <a:gd name="connsiteX5" fmla="*/ 6256 w 10000"/>
              <a:gd name="connsiteY5" fmla="*/ 5495 h 10568"/>
              <a:gd name="connsiteX6" fmla="*/ 6673 w 10000"/>
              <a:gd name="connsiteY6" fmla="*/ 5714 h 10568"/>
              <a:gd name="connsiteX7" fmla="*/ 8336 w 10000"/>
              <a:gd name="connsiteY7" fmla="*/ 7473 h 10568"/>
              <a:gd name="connsiteX8" fmla="*/ 8960 w 10000"/>
              <a:gd name="connsiteY8" fmla="*/ 8571 h 10568"/>
              <a:gd name="connsiteX9" fmla="*/ 9376 w 10000"/>
              <a:gd name="connsiteY9" fmla="*/ 9231 h 10568"/>
              <a:gd name="connsiteX0" fmla="*/ 10000 w 10000"/>
              <a:gd name="connsiteY0" fmla="*/ 0 h 10568"/>
              <a:gd name="connsiteX1" fmla="*/ 5632 w 10000"/>
              <a:gd name="connsiteY1" fmla="*/ 5055 h 10568"/>
              <a:gd name="connsiteX2" fmla="*/ 1785 w 10000"/>
              <a:gd name="connsiteY2" fmla="*/ 10000 h 10568"/>
              <a:gd name="connsiteX3" fmla="*/ 641 w 10000"/>
              <a:gd name="connsiteY3" fmla="*/ 1648 h 10568"/>
              <a:gd name="connsiteX4" fmla="*/ 5632 w 10000"/>
              <a:gd name="connsiteY4" fmla="*/ 4396 h 10568"/>
              <a:gd name="connsiteX5" fmla="*/ 6256 w 10000"/>
              <a:gd name="connsiteY5" fmla="*/ 5495 h 10568"/>
              <a:gd name="connsiteX6" fmla="*/ 8336 w 10000"/>
              <a:gd name="connsiteY6" fmla="*/ 7473 h 10568"/>
              <a:gd name="connsiteX7" fmla="*/ 8960 w 10000"/>
              <a:gd name="connsiteY7" fmla="*/ 8571 h 10568"/>
              <a:gd name="connsiteX8" fmla="*/ 9376 w 10000"/>
              <a:gd name="connsiteY8" fmla="*/ 9231 h 10568"/>
              <a:gd name="connsiteX0" fmla="*/ 10000 w 10000"/>
              <a:gd name="connsiteY0" fmla="*/ 0 h 10568"/>
              <a:gd name="connsiteX1" fmla="*/ 5632 w 10000"/>
              <a:gd name="connsiteY1" fmla="*/ 5055 h 10568"/>
              <a:gd name="connsiteX2" fmla="*/ 1785 w 10000"/>
              <a:gd name="connsiteY2" fmla="*/ 10000 h 10568"/>
              <a:gd name="connsiteX3" fmla="*/ 641 w 10000"/>
              <a:gd name="connsiteY3" fmla="*/ 1648 h 10568"/>
              <a:gd name="connsiteX4" fmla="*/ 5632 w 10000"/>
              <a:gd name="connsiteY4" fmla="*/ 4396 h 10568"/>
              <a:gd name="connsiteX5" fmla="*/ 8336 w 10000"/>
              <a:gd name="connsiteY5" fmla="*/ 7473 h 10568"/>
              <a:gd name="connsiteX6" fmla="*/ 8960 w 10000"/>
              <a:gd name="connsiteY6" fmla="*/ 8571 h 10568"/>
              <a:gd name="connsiteX7" fmla="*/ 9376 w 10000"/>
              <a:gd name="connsiteY7" fmla="*/ 9231 h 10568"/>
              <a:gd name="connsiteX0" fmla="*/ 10000 w 10000"/>
              <a:gd name="connsiteY0" fmla="*/ 0 h 10000"/>
              <a:gd name="connsiteX1" fmla="*/ 1785 w 10000"/>
              <a:gd name="connsiteY1" fmla="*/ 10000 h 10000"/>
              <a:gd name="connsiteX2" fmla="*/ 641 w 10000"/>
              <a:gd name="connsiteY2" fmla="*/ 1648 h 10000"/>
              <a:gd name="connsiteX3" fmla="*/ 5632 w 10000"/>
              <a:gd name="connsiteY3" fmla="*/ 4396 h 10000"/>
              <a:gd name="connsiteX4" fmla="*/ 8336 w 10000"/>
              <a:gd name="connsiteY4" fmla="*/ 7473 h 10000"/>
              <a:gd name="connsiteX5" fmla="*/ 8960 w 10000"/>
              <a:gd name="connsiteY5" fmla="*/ 8571 h 10000"/>
              <a:gd name="connsiteX6" fmla="*/ 9376 w 10000"/>
              <a:gd name="connsiteY6" fmla="*/ 9231 h 10000"/>
              <a:gd name="connsiteX0" fmla="*/ 10000 w 10000"/>
              <a:gd name="connsiteY0" fmla="*/ 0 h 10000"/>
              <a:gd name="connsiteX1" fmla="*/ 1785 w 10000"/>
              <a:gd name="connsiteY1" fmla="*/ 10000 h 10000"/>
              <a:gd name="connsiteX2" fmla="*/ 641 w 10000"/>
              <a:gd name="connsiteY2" fmla="*/ 1648 h 10000"/>
              <a:gd name="connsiteX3" fmla="*/ 8336 w 10000"/>
              <a:gd name="connsiteY3" fmla="*/ 7473 h 10000"/>
              <a:gd name="connsiteX4" fmla="*/ 8960 w 10000"/>
              <a:gd name="connsiteY4" fmla="*/ 8571 h 10000"/>
              <a:gd name="connsiteX5" fmla="*/ 9376 w 10000"/>
              <a:gd name="connsiteY5" fmla="*/ 9231 h 10000"/>
              <a:gd name="connsiteX0" fmla="*/ 10000 w 10000"/>
              <a:gd name="connsiteY0" fmla="*/ 0 h 10000"/>
              <a:gd name="connsiteX1" fmla="*/ 1785 w 10000"/>
              <a:gd name="connsiteY1" fmla="*/ 10000 h 10000"/>
              <a:gd name="connsiteX2" fmla="*/ 641 w 10000"/>
              <a:gd name="connsiteY2" fmla="*/ 1648 h 10000"/>
              <a:gd name="connsiteX3" fmla="*/ 8960 w 10000"/>
              <a:gd name="connsiteY3" fmla="*/ 8571 h 10000"/>
              <a:gd name="connsiteX4" fmla="*/ 9376 w 10000"/>
              <a:gd name="connsiteY4" fmla="*/ 9231 h 10000"/>
              <a:gd name="connsiteX0" fmla="*/ 10000 w 10000"/>
              <a:gd name="connsiteY0" fmla="*/ 0 h 10000"/>
              <a:gd name="connsiteX1" fmla="*/ 1785 w 10000"/>
              <a:gd name="connsiteY1" fmla="*/ 10000 h 10000"/>
              <a:gd name="connsiteX2" fmla="*/ 641 w 10000"/>
              <a:gd name="connsiteY2" fmla="*/ 1648 h 10000"/>
              <a:gd name="connsiteX3" fmla="*/ 8960 w 10000"/>
              <a:gd name="connsiteY3" fmla="*/ 8571 h 10000"/>
              <a:gd name="connsiteX0" fmla="*/ 10174 w 10174"/>
              <a:gd name="connsiteY0" fmla="*/ 0 h 8681"/>
              <a:gd name="connsiteX1" fmla="*/ 503 w 10174"/>
              <a:gd name="connsiteY1" fmla="*/ 8681 h 8681"/>
              <a:gd name="connsiteX2" fmla="*/ 815 w 10174"/>
              <a:gd name="connsiteY2" fmla="*/ 1648 h 8681"/>
              <a:gd name="connsiteX3" fmla="*/ 9134 w 10174"/>
              <a:gd name="connsiteY3" fmla="*/ 8571 h 8681"/>
              <a:gd name="connsiteX0" fmla="*/ 10340 w 10340"/>
              <a:gd name="connsiteY0" fmla="*/ 0 h 10000"/>
              <a:gd name="connsiteX1" fmla="*/ 834 w 10340"/>
              <a:gd name="connsiteY1" fmla="*/ 10000 h 10000"/>
              <a:gd name="connsiteX2" fmla="*/ 630 w 10340"/>
              <a:gd name="connsiteY2" fmla="*/ 1012 h 10000"/>
              <a:gd name="connsiteX3" fmla="*/ 9318 w 10340"/>
              <a:gd name="connsiteY3" fmla="*/ 9873 h 10000"/>
              <a:gd name="connsiteX0" fmla="*/ 10340 w 10340"/>
              <a:gd name="connsiteY0" fmla="*/ 0 h 10000"/>
              <a:gd name="connsiteX1" fmla="*/ 834 w 10340"/>
              <a:gd name="connsiteY1" fmla="*/ 10000 h 10000"/>
              <a:gd name="connsiteX2" fmla="*/ 630 w 10340"/>
              <a:gd name="connsiteY2" fmla="*/ 1012 h 10000"/>
              <a:gd name="connsiteX3" fmla="*/ 9318 w 10340"/>
              <a:gd name="connsiteY3" fmla="*/ 9873 h 10000"/>
              <a:gd name="connsiteX0" fmla="*/ 12078 w 12078"/>
              <a:gd name="connsiteY0" fmla="*/ 0 h 10000"/>
              <a:gd name="connsiteX1" fmla="*/ 2572 w 12078"/>
              <a:gd name="connsiteY1" fmla="*/ 10000 h 10000"/>
              <a:gd name="connsiteX2" fmla="*/ 2368 w 12078"/>
              <a:gd name="connsiteY2" fmla="*/ 1012 h 10000"/>
              <a:gd name="connsiteX3" fmla="*/ 11056 w 12078"/>
              <a:gd name="connsiteY3" fmla="*/ 9873 h 10000"/>
              <a:gd name="connsiteX0" fmla="*/ 12078 w 12078"/>
              <a:gd name="connsiteY0" fmla="*/ 0 h 10000"/>
              <a:gd name="connsiteX1" fmla="*/ 2572 w 12078"/>
              <a:gd name="connsiteY1" fmla="*/ 10000 h 10000"/>
              <a:gd name="connsiteX2" fmla="*/ 2368 w 12078"/>
              <a:gd name="connsiteY2" fmla="*/ 1012 h 10000"/>
              <a:gd name="connsiteX3" fmla="*/ 11056 w 12078"/>
              <a:gd name="connsiteY3" fmla="*/ 9873 h 10000"/>
              <a:gd name="connsiteX0" fmla="*/ 12078 w 12078"/>
              <a:gd name="connsiteY0" fmla="*/ 0 h 10000"/>
              <a:gd name="connsiteX1" fmla="*/ 2572 w 12078"/>
              <a:gd name="connsiteY1" fmla="*/ 10000 h 10000"/>
              <a:gd name="connsiteX2" fmla="*/ 2368 w 12078"/>
              <a:gd name="connsiteY2" fmla="*/ 1012 h 10000"/>
              <a:gd name="connsiteX3" fmla="*/ 11056 w 12078"/>
              <a:gd name="connsiteY3" fmla="*/ 9873 h 10000"/>
              <a:gd name="connsiteX0" fmla="*/ 12078 w 12078"/>
              <a:gd name="connsiteY0" fmla="*/ 0 h 10443"/>
              <a:gd name="connsiteX1" fmla="*/ 2572 w 12078"/>
              <a:gd name="connsiteY1" fmla="*/ 10000 h 10443"/>
              <a:gd name="connsiteX2" fmla="*/ 2368 w 12078"/>
              <a:gd name="connsiteY2" fmla="*/ 1012 h 10443"/>
              <a:gd name="connsiteX3" fmla="*/ 11056 w 12078"/>
              <a:gd name="connsiteY3" fmla="*/ 9873 h 10443"/>
            </a:gdLst>
            <a:ahLst/>
            <a:cxnLst>
              <a:cxn ang="0">
                <a:pos x="connsiteX0" y="connsiteY0"/>
              </a:cxn>
              <a:cxn ang="0">
                <a:pos x="connsiteX1" y="connsiteY1"/>
              </a:cxn>
              <a:cxn ang="0">
                <a:pos x="connsiteX2" y="connsiteY2"/>
              </a:cxn>
              <a:cxn ang="0">
                <a:pos x="connsiteX3" y="connsiteY3"/>
              </a:cxn>
            </a:cxnLst>
            <a:rect l="l" t="t" r="r" b="b"/>
            <a:pathLst>
              <a:path w="12078" h="10443">
                <a:moveTo>
                  <a:pt x="12078" y="0"/>
                </a:moveTo>
                <a:cubicBezTo>
                  <a:pt x="10396" y="2399"/>
                  <a:pt x="4617" y="10443"/>
                  <a:pt x="2572" y="10000"/>
                </a:cubicBezTo>
                <a:cubicBezTo>
                  <a:pt x="136" y="9621"/>
                  <a:pt x="0" y="1328"/>
                  <a:pt x="2368" y="1012"/>
                </a:cubicBezTo>
                <a:cubicBezTo>
                  <a:pt x="4771" y="105"/>
                  <a:pt x="9625" y="8417"/>
                  <a:pt x="11056" y="9873"/>
                </a:cubicBezTo>
              </a:path>
            </a:pathLst>
          </a:custGeom>
          <a:noFill/>
          <a:ln w="38100" cap="flat" cmpd="sng">
            <a:solidFill>
              <a:srgbClr val="D60093"/>
            </a:solidFill>
            <a:prstDash val="solid"/>
            <a:round/>
            <a:headEnd type="none" w="med" len="med"/>
            <a:tailEnd type="triangle" w="med" len="med"/>
          </a:ln>
          <a:effectLst/>
        </p:spPr>
        <p:txBody>
          <a:bodyPr>
            <a:spAutoFit/>
          </a:bodyPr>
          <a:lstStyle/>
          <a:p>
            <a:endParaRPr lang="fr-FR"/>
          </a:p>
        </p:txBody>
      </p:sp>
      <p:sp>
        <p:nvSpPr>
          <p:cNvPr id="218183" name="Line 71"/>
          <p:cNvSpPr>
            <a:spLocks noChangeShapeType="1"/>
          </p:cNvSpPr>
          <p:nvPr/>
        </p:nvSpPr>
        <p:spPr bwMode="auto">
          <a:xfrm>
            <a:off x="2268538" y="4941888"/>
            <a:ext cx="574675" cy="0"/>
          </a:xfrm>
          <a:prstGeom prst="line">
            <a:avLst/>
          </a:prstGeom>
          <a:noFill/>
          <a:ln w="19050">
            <a:solidFill>
              <a:srgbClr val="D60093"/>
            </a:solidFill>
            <a:round/>
            <a:headEnd/>
            <a:tailEnd/>
          </a:ln>
          <a:effectLst/>
        </p:spPr>
        <p:txBody>
          <a:bodyPr>
            <a:spAutoFit/>
          </a:bodyPr>
          <a:lstStyle/>
          <a:p>
            <a:endParaRPr lang="fr-FR"/>
          </a:p>
        </p:txBody>
      </p:sp>
      <p:graphicFrame>
        <p:nvGraphicFramePr>
          <p:cNvPr id="218184" name="Object 72"/>
          <p:cNvGraphicFramePr>
            <a:graphicFrameLocks noChangeAspect="1"/>
          </p:cNvGraphicFramePr>
          <p:nvPr/>
        </p:nvGraphicFramePr>
        <p:xfrm>
          <a:off x="5292725" y="1196975"/>
          <a:ext cx="2262188" cy="846138"/>
        </p:xfrm>
        <a:graphic>
          <a:graphicData uri="http://schemas.openxmlformats.org/presentationml/2006/ole">
            <mc:AlternateContent xmlns:mc="http://schemas.openxmlformats.org/markup-compatibility/2006">
              <mc:Choice xmlns:v="urn:schemas-microsoft-com:vml" Requires="v">
                <p:oleObj spid="_x0000_s15706" name="Equation" r:id="rId11" imgW="1155700" imgH="431800" progId="Equation.3">
                  <p:embed/>
                </p:oleObj>
              </mc:Choice>
              <mc:Fallback>
                <p:oleObj name="Equation" r:id="rId11" imgW="11557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1196975"/>
                        <a:ext cx="2262188" cy="846138"/>
                      </a:xfrm>
                      <a:prstGeom prst="rect">
                        <a:avLst/>
                      </a:prstGeom>
                      <a:noFill/>
                      <a:ln w="1905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Forme libre 36"/>
          <p:cNvSpPr/>
          <p:nvPr/>
        </p:nvSpPr>
        <p:spPr bwMode="auto">
          <a:xfrm>
            <a:off x="2503488" y="2838450"/>
            <a:ext cx="1039812" cy="649287"/>
          </a:xfrm>
          <a:custGeom>
            <a:avLst/>
            <a:gdLst>
              <a:gd name="connsiteX0" fmla="*/ 1144587 w 1154112"/>
              <a:gd name="connsiteY0" fmla="*/ 0 h 631825"/>
              <a:gd name="connsiteX1" fmla="*/ 287337 w 1154112"/>
              <a:gd name="connsiteY1" fmla="*/ 628650 h 631825"/>
              <a:gd name="connsiteX2" fmla="*/ 144462 w 1154112"/>
              <a:gd name="connsiteY2" fmla="*/ 19050 h 631825"/>
              <a:gd name="connsiteX3" fmla="*/ 1154112 w 1154112"/>
              <a:gd name="connsiteY3" fmla="*/ 571500 h 631825"/>
              <a:gd name="connsiteX0" fmla="*/ 1030287 w 1039812"/>
              <a:gd name="connsiteY0" fmla="*/ 19050 h 649287"/>
              <a:gd name="connsiteX1" fmla="*/ 173037 w 1039812"/>
              <a:gd name="connsiteY1" fmla="*/ 647700 h 649287"/>
              <a:gd name="connsiteX2" fmla="*/ 144462 w 1039812"/>
              <a:gd name="connsiteY2" fmla="*/ 9525 h 649287"/>
              <a:gd name="connsiteX3" fmla="*/ 1039812 w 1039812"/>
              <a:gd name="connsiteY3" fmla="*/ 590550 h 649287"/>
            </a:gdLst>
            <a:ahLst/>
            <a:cxnLst>
              <a:cxn ang="0">
                <a:pos x="connsiteX0" y="connsiteY0"/>
              </a:cxn>
              <a:cxn ang="0">
                <a:pos x="connsiteX1" y="connsiteY1"/>
              </a:cxn>
              <a:cxn ang="0">
                <a:pos x="connsiteX2" y="connsiteY2"/>
              </a:cxn>
              <a:cxn ang="0">
                <a:pos x="connsiteX3" y="connsiteY3"/>
              </a:cxn>
            </a:cxnLst>
            <a:rect l="l" t="t" r="r" b="b"/>
            <a:pathLst>
              <a:path w="1039812" h="649287">
                <a:moveTo>
                  <a:pt x="1030287" y="19050"/>
                </a:moveTo>
                <a:cubicBezTo>
                  <a:pt x="685005" y="331787"/>
                  <a:pt x="320674" y="649287"/>
                  <a:pt x="173037" y="647700"/>
                </a:cubicBezTo>
                <a:cubicBezTo>
                  <a:pt x="25400" y="646113"/>
                  <a:pt x="0" y="19050"/>
                  <a:pt x="144462" y="9525"/>
                </a:cubicBezTo>
                <a:cubicBezTo>
                  <a:pt x="288925" y="0"/>
                  <a:pt x="607218" y="309562"/>
                  <a:pt x="1039812" y="590550"/>
                </a:cubicBezTo>
              </a:path>
            </a:pathLst>
          </a:custGeom>
          <a:noFill/>
          <a:ln w="381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3170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181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1815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1815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1816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816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1815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1816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1816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18164"/>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1816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18166"/>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1816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1816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1816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21817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81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8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1817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21817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81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818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1818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21818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218172"/>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21817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21817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181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1818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1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1818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218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56" grpId="0" animBg="1"/>
      <p:bldP spid="218156" grpId="1" animBg="1"/>
      <p:bldP spid="218157" grpId="0" animBg="1"/>
      <p:bldP spid="218157" grpId="1" animBg="1"/>
      <p:bldP spid="218158" grpId="0" animBg="1"/>
      <p:bldP spid="218159" grpId="0" animBg="1"/>
      <p:bldP spid="218159" grpId="1" animBg="1"/>
      <p:bldP spid="218160" grpId="0" animBg="1"/>
      <p:bldP spid="218160" grpId="1" animBg="1"/>
      <p:bldP spid="218161" grpId="0" animBg="1"/>
      <p:bldP spid="218162" grpId="0" animBg="1"/>
      <p:bldP spid="218163" grpId="0" animBg="1"/>
      <p:bldP spid="218164" grpId="0" animBg="1"/>
      <p:bldP spid="218165" grpId="0" animBg="1"/>
      <p:bldP spid="218166" grpId="0" animBg="1"/>
      <p:bldP spid="218167" grpId="0" animBg="1"/>
      <p:bldP spid="218168" grpId="0" animBg="1"/>
      <p:bldP spid="218169" grpId="0" animBg="1"/>
      <p:bldP spid="218170" grpId="0" animBg="1"/>
      <p:bldP spid="218171" grpId="0" animBg="1"/>
      <p:bldP spid="218172" grpId="0" animBg="1"/>
      <p:bldP spid="218173" grpId="0" animBg="1"/>
      <p:bldP spid="218174" grpId="0" animBg="1"/>
      <p:bldP spid="218175" grpId="0" animBg="1"/>
      <p:bldP spid="218178" grpId="0" animBg="1"/>
      <p:bldP spid="218179" grpId="0" animBg="1"/>
      <p:bldP spid="218180" grpId="0" animBg="1"/>
      <p:bldP spid="218182" grpId="0" animBg="1"/>
      <p:bldP spid="218183"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913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0CF7C02A-0747-462C-88B3-9666AAC6CDF2}" type="slidenum">
              <a:rPr lang="fr-FR" sz="1400">
                <a:latin typeface="Times New Roman" pitchFamily="18" charset="0"/>
              </a:rPr>
              <a:pPr/>
              <a:t>16</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algébrique: Critère de </a:t>
            </a:r>
            <a:r>
              <a:rPr lang="fr-FR" sz="2800" dirty="0" err="1">
                <a:latin typeface="Verdana" pitchFamily="34" charset="0"/>
              </a:rPr>
              <a:t>Routh</a:t>
            </a:r>
            <a:endParaRPr lang="fr-FR" sz="2800" dirty="0">
              <a:latin typeface="Verdana" pitchFamily="34" charset="0"/>
            </a:endParaRPr>
          </a:p>
        </p:txBody>
      </p:sp>
      <p:graphicFrame>
        <p:nvGraphicFramePr>
          <p:cNvPr id="219141"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665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2" name="Group 6"/>
          <p:cNvGraphicFramePr>
            <a:graphicFrameLocks noGrp="1"/>
          </p:cNvGraphicFramePr>
          <p:nvPr/>
        </p:nvGraphicFramePr>
        <p:xfrm>
          <a:off x="684213" y="1196975"/>
          <a:ext cx="4175125" cy="3311526"/>
        </p:xfrm>
        <a:graphic>
          <a:graphicData uri="http://schemas.openxmlformats.org/drawingml/2006/table">
            <a:tbl>
              <a:tblPr/>
              <a:tblGrid>
                <a:gridCol w="695325">
                  <a:extLst>
                    <a:ext uri="{9D8B030D-6E8A-4147-A177-3AD203B41FA5}">
                      <a16:colId xmlns:a16="http://schemas.microsoft.com/office/drawing/2014/main" val="20000"/>
                    </a:ext>
                  </a:extLst>
                </a:gridCol>
                <a:gridCol w="696912">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6913">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tblGrid>
              <a:tr h="874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s</a:t>
                      </a:r>
                      <a:r>
                        <a:rPr kumimoji="0" lang="fr-FR" sz="1800" b="0" i="0" u="none" strike="noStrike" cap="none" normalizeH="0" baseline="30000">
                          <a:ln>
                            <a:noFill/>
                          </a:ln>
                          <a:solidFill>
                            <a:schemeClr val="tx1"/>
                          </a:solidFill>
                          <a:effectLst/>
                          <a:latin typeface="Verdan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32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s</a:t>
                      </a:r>
                      <a:r>
                        <a:rPr kumimoji="0" lang="fr-FR" sz="1800" b="0" i="0" u="none" strike="noStrike" cap="none" normalizeH="0" baseline="30000">
                          <a:ln>
                            <a:noFill/>
                          </a:ln>
                          <a:solidFill>
                            <a:schemeClr val="tx1"/>
                          </a:solidFill>
                          <a:effectLst/>
                          <a:latin typeface="Verdana" pitchFamily="34" charset="0"/>
                        </a:rPr>
                        <a:t>n-1</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n-1</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a:t>
                      </a:r>
                      <a:r>
                        <a:rPr kumimoji="0" lang="fr-FR" sz="1800" b="0" i="0" u="none" strike="noStrike" cap="none" normalizeH="0" baseline="-25000">
                          <a:ln>
                            <a:noFill/>
                          </a:ln>
                          <a:solidFill>
                            <a:schemeClr val="tx1"/>
                          </a:solidFill>
                          <a:effectLst/>
                          <a:latin typeface="Verdana" pitchFamily="34" charset="0"/>
                        </a:rPr>
                        <a:t>n-3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endParaRPr kumimoji="0" lang="fr-FR" sz="18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b</a:t>
                      </a:r>
                      <a:r>
                        <a:rPr kumimoji="0" lang="fr-FR" sz="1800" b="0" i="0" u="none" strike="noStrike" cap="none" normalizeH="0" baseline="-25000">
                          <a:ln>
                            <a:noFill/>
                          </a:ln>
                          <a:solidFill>
                            <a:schemeClr val="tx1"/>
                          </a:solidFill>
                          <a:effectLst/>
                          <a:latin typeface="Verdana" pitchFamily="34" charset="0"/>
                        </a:rPr>
                        <a:t>1</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b</a:t>
                      </a:r>
                      <a:r>
                        <a:rPr kumimoji="0" lang="fr-FR" sz="1800" b="0" i="0" u="none" strike="noStrike" cap="none" normalizeH="0" baseline="-25000">
                          <a:ln>
                            <a:noFill/>
                          </a:ln>
                          <a:solidFill>
                            <a:schemeClr val="tx1"/>
                          </a:solidFill>
                          <a:effectLst/>
                          <a:latin typeface="Verdan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b</a:t>
                      </a:r>
                      <a:r>
                        <a:rPr kumimoji="0" lang="fr-FR" sz="1800" b="0" i="0" u="none" strike="noStrike" cap="none" normalizeH="0" baseline="-25000">
                          <a:ln>
                            <a:noFill/>
                          </a:ln>
                          <a:solidFill>
                            <a:schemeClr val="tx1"/>
                          </a:solidFill>
                          <a:effectLst/>
                          <a:latin typeface="Verdan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5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s</a:t>
                      </a:r>
                      <a:r>
                        <a:rPr kumimoji="0" lang="fr-FR" sz="1800" b="0" i="0" u="none" strike="noStrike" cap="none" normalizeH="0" baseline="30000">
                          <a:ln>
                            <a:noFill/>
                          </a:ln>
                          <a:solidFill>
                            <a:schemeClr val="tx1"/>
                          </a:solidFill>
                          <a:effectLst/>
                          <a:latin typeface="Verdana" pitchFamily="34" charset="0"/>
                        </a:rPr>
                        <a:t>0</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c</a:t>
                      </a:r>
                      <a:r>
                        <a:rPr kumimoji="0" lang="fr-FR" sz="1800" b="0" i="0" u="none" strike="noStrike" cap="none" normalizeH="0" baseline="-25000">
                          <a:ln>
                            <a:noFill/>
                          </a:ln>
                          <a:solidFill>
                            <a:schemeClr val="tx1"/>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fr-FR" sz="1800" b="0" i="0" u="none" strike="noStrike" cap="none" normalizeH="0" baseline="0">
                          <a:ln>
                            <a:noFill/>
                          </a:ln>
                          <a:solidFill>
                            <a:schemeClr val="tx1"/>
                          </a:solidFill>
                          <a:effectLst/>
                          <a:latin typeface="Verdana" pitchFamily="34" charset="0"/>
                        </a:rPr>
                        <a:t>c</a:t>
                      </a:r>
                      <a:r>
                        <a:rPr kumimoji="0" lang="fr-FR" sz="1800" b="0" i="0" u="none" strike="noStrike" cap="none" normalizeH="0" baseline="-25000">
                          <a:ln>
                            <a:noFill/>
                          </a:ln>
                          <a:solidFill>
                            <a:schemeClr val="tx1"/>
                          </a:solidFill>
                          <a:effectLst/>
                          <a:latin typeface="Verdana" pitchFamily="34" charset="0"/>
                        </a:rPr>
                        <a:t>2</a:t>
                      </a:r>
                      <a:endParaRPr kumimoji="0" lang="fr-FR" sz="18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9179" name="Object 43"/>
          <p:cNvGraphicFramePr>
            <a:graphicFrameLocks noChangeAspect="1"/>
          </p:cNvGraphicFramePr>
          <p:nvPr/>
        </p:nvGraphicFramePr>
        <p:xfrm>
          <a:off x="5219700" y="2205038"/>
          <a:ext cx="2584450" cy="846137"/>
        </p:xfrm>
        <a:graphic>
          <a:graphicData uri="http://schemas.openxmlformats.org/presentationml/2006/ole">
            <mc:AlternateContent xmlns:mc="http://schemas.openxmlformats.org/markup-compatibility/2006">
              <mc:Choice xmlns:v="urn:schemas-microsoft-com:vml" Requires="v">
                <p:oleObj spid="_x0000_s16659" name="Equation" r:id="rId5" imgW="1320227" imgH="431613" progId="Equation.3">
                  <p:embed/>
                </p:oleObj>
              </mc:Choice>
              <mc:Fallback>
                <p:oleObj name="Equation" r:id="rId5" imgW="1320227"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205038"/>
                        <a:ext cx="25844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CC99FF"/>
                            </a:solidFill>
                            <a:miter lim="800000"/>
                            <a:headEnd/>
                            <a:tailEnd/>
                          </a14:hiddenLine>
                        </a:ext>
                      </a:extLst>
                    </p:spPr>
                  </p:pic>
                </p:oleObj>
              </mc:Fallback>
            </mc:AlternateContent>
          </a:graphicData>
        </a:graphic>
      </p:graphicFrame>
      <p:graphicFrame>
        <p:nvGraphicFramePr>
          <p:cNvPr id="219180" name="Object 44"/>
          <p:cNvGraphicFramePr>
            <a:graphicFrameLocks noChangeAspect="1"/>
          </p:cNvGraphicFramePr>
          <p:nvPr/>
        </p:nvGraphicFramePr>
        <p:xfrm>
          <a:off x="5364163" y="3213100"/>
          <a:ext cx="2262187" cy="846138"/>
        </p:xfrm>
        <a:graphic>
          <a:graphicData uri="http://schemas.openxmlformats.org/presentationml/2006/ole">
            <mc:AlternateContent xmlns:mc="http://schemas.openxmlformats.org/markup-compatibility/2006">
              <mc:Choice xmlns:v="urn:schemas-microsoft-com:vml" Requires="v">
                <p:oleObj spid="_x0000_s16660" name="Equation" r:id="rId7" imgW="1155700" imgH="431800" progId="Equation.3">
                  <p:embed/>
                </p:oleObj>
              </mc:Choice>
              <mc:Fallback>
                <p:oleObj name="Equation" r:id="rId7" imgW="1155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3213100"/>
                        <a:ext cx="226218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D60093"/>
                            </a:solidFill>
                            <a:miter lim="800000"/>
                            <a:headEnd/>
                            <a:tailEnd/>
                          </a14:hiddenLine>
                        </a:ext>
                      </a:extLst>
                    </p:spPr>
                  </p:pic>
                </p:oleObj>
              </mc:Fallback>
            </mc:AlternateContent>
          </a:graphicData>
        </a:graphic>
      </p:graphicFrame>
      <p:graphicFrame>
        <p:nvGraphicFramePr>
          <p:cNvPr id="219181" name="Object 45"/>
          <p:cNvGraphicFramePr>
            <a:graphicFrameLocks noChangeAspect="1"/>
          </p:cNvGraphicFramePr>
          <p:nvPr/>
        </p:nvGraphicFramePr>
        <p:xfrm>
          <a:off x="5219700" y="1125538"/>
          <a:ext cx="2533650" cy="846137"/>
        </p:xfrm>
        <a:graphic>
          <a:graphicData uri="http://schemas.openxmlformats.org/presentationml/2006/ole">
            <mc:AlternateContent xmlns:mc="http://schemas.openxmlformats.org/markup-compatibility/2006">
              <mc:Choice xmlns:v="urn:schemas-microsoft-com:vml" Requires="v">
                <p:oleObj spid="_x0000_s16661" name="Equation" r:id="rId9" imgW="1295400" imgH="431800" progId="Equation.3">
                  <p:embed/>
                </p:oleObj>
              </mc:Choice>
              <mc:Fallback>
                <p:oleObj name="Equation" r:id="rId9" imgW="12954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1125538"/>
                        <a:ext cx="25336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19182" name="Text Box 46"/>
          <p:cNvSpPr txBox="1">
            <a:spLocks noChangeArrowheads="1"/>
          </p:cNvSpPr>
          <p:nvPr/>
        </p:nvSpPr>
        <p:spPr bwMode="auto">
          <a:xfrm>
            <a:off x="539750" y="5229225"/>
            <a:ext cx="8208963" cy="1177925"/>
          </a:xfrm>
          <a:prstGeom prst="rect">
            <a:avLst/>
          </a:prstGeom>
          <a:noFill/>
          <a:ln w="19050">
            <a:solidFill>
              <a:srgbClr val="FF0000"/>
            </a:solidFill>
            <a:miter lim="800000"/>
            <a:headEnd/>
            <a:tailEnd/>
          </a:ln>
          <a:effectLst/>
        </p:spPr>
        <p:txBody>
          <a:bodyPr>
            <a:spAutoFit/>
          </a:bodyPr>
          <a:lstStyle/>
          <a:p>
            <a:pPr>
              <a:spcBef>
                <a:spcPct val="50000"/>
              </a:spcBef>
            </a:pPr>
            <a:r>
              <a:rPr lang="fr-FR" b="1" dirty="0">
                <a:solidFill>
                  <a:schemeClr val="accent6"/>
                </a:solidFill>
              </a:rPr>
              <a:t>Condition n°2 (nécessaire et suffisante):</a:t>
            </a:r>
          </a:p>
          <a:p>
            <a:pPr>
              <a:spcBef>
                <a:spcPct val="50000"/>
              </a:spcBef>
            </a:pPr>
            <a:r>
              <a:rPr lang="fr-FR" dirty="0"/>
              <a:t>Pour que le système soit stable, il faut et il suffit que tous les coefficients de </a:t>
            </a:r>
            <a:r>
              <a:rPr lang="fr-FR" dirty="0">
                <a:solidFill>
                  <a:srgbClr val="FF0000"/>
                </a:solidFill>
              </a:rPr>
              <a:t>la 1</a:t>
            </a:r>
            <a:r>
              <a:rPr lang="fr-FR" baseline="30000" dirty="0">
                <a:solidFill>
                  <a:srgbClr val="FF0000"/>
                </a:solidFill>
              </a:rPr>
              <a:t>ere</a:t>
            </a:r>
            <a:r>
              <a:rPr lang="fr-FR" dirty="0">
                <a:solidFill>
                  <a:srgbClr val="FF0000"/>
                </a:solidFill>
              </a:rPr>
              <a:t> colonne soient strictement positifs</a:t>
            </a:r>
            <a:r>
              <a:rPr lang="fr-FR" dirty="0"/>
              <a:t>.</a:t>
            </a:r>
          </a:p>
        </p:txBody>
      </p:sp>
      <p:sp>
        <p:nvSpPr>
          <p:cNvPr id="219183" name="Oval 47"/>
          <p:cNvSpPr>
            <a:spLocks noChangeArrowheads="1"/>
          </p:cNvSpPr>
          <p:nvPr/>
        </p:nvSpPr>
        <p:spPr bwMode="auto">
          <a:xfrm>
            <a:off x="1403350" y="1341438"/>
            <a:ext cx="647700" cy="3167062"/>
          </a:xfrm>
          <a:prstGeom prst="ellipse">
            <a:avLst/>
          </a:prstGeom>
          <a:noFill/>
          <a:ln w="19050">
            <a:solidFill>
              <a:srgbClr val="FF0000"/>
            </a:solidFill>
            <a:round/>
            <a:headEnd/>
            <a:tailEnd/>
          </a:ln>
          <a:effectLst/>
        </p:spPr>
        <p:txBody>
          <a:bodyPr anchor="ctr">
            <a:spAutoFit/>
          </a:bodyPr>
          <a:lstStyle/>
          <a:p>
            <a:endParaRPr lang="fr-FR"/>
          </a:p>
        </p:txBody>
      </p:sp>
    </p:spTree>
    <p:extLst>
      <p:ext uri="{BB962C8B-B14F-4D97-AF65-F5344CB8AC3E}">
        <p14:creationId xmlns:p14="http://schemas.microsoft.com/office/powerpoint/2010/main" val="20262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2" grpId="0" animBg="1"/>
      <p:bldP spid="2191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016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C8297BDB-52E8-494F-AD23-3D652D8035EE}" type="slidenum">
              <a:rPr lang="fr-FR" sz="1400">
                <a:latin typeface="Times New Roman" pitchFamily="18" charset="0"/>
              </a:rPr>
              <a:pPr/>
              <a:t>17</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algébrique: Critère de </a:t>
            </a:r>
            <a:r>
              <a:rPr lang="fr-FR" sz="2800" dirty="0" err="1">
                <a:latin typeface="Verdana" pitchFamily="34" charset="0"/>
              </a:rPr>
              <a:t>Routh</a:t>
            </a:r>
            <a:endParaRPr lang="fr-FR" sz="2800" dirty="0">
              <a:latin typeface="Verdana" pitchFamily="34" charset="0"/>
            </a:endParaRPr>
          </a:p>
        </p:txBody>
      </p:sp>
      <p:graphicFrame>
        <p:nvGraphicFramePr>
          <p:cNvPr id="220165"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747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6" name="Text Box 6"/>
          <p:cNvSpPr txBox="1">
            <a:spLocks noChangeArrowheads="1"/>
          </p:cNvSpPr>
          <p:nvPr/>
        </p:nvSpPr>
        <p:spPr bwMode="auto">
          <a:xfrm>
            <a:off x="107950" y="2060575"/>
            <a:ext cx="9036050" cy="2073275"/>
          </a:xfrm>
          <a:prstGeom prst="rect">
            <a:avLst/>
          </a:prstGeom>
          <a:noFill/>
          <a:ln w="9525">
            <a:noFill/>
            <a:miter lim="800000"/>
            <a:headEnd/>
            <a:tailEnd/>
          </a:ln>
          <a:effectLst/>
        </p:spPr>
        <p:txBody>
          <a:bodyPr>
            <a:spAutoFit/>
          </a:bodyPr>
          <a:lstStyle/>
          <a:p>
            <a:pPr>
              <a:spcBef>
                <a:spcPct val="50000"/>
              </a:spcBef>
            </a:pPr>
            <a:r>
              <a:rPr lang="fr-FR" u="sng"/>
              <a:t>Propriétés du système:</a:t>
            </a:r>
          </a:p>
          <a:p>
            <a:pPr>
              <a:spcBef>
                <a:spcPct val="50000"/>
              </a:spcBef>
              <a:buFont typeface="Wingdings" pitchFamily="2" charset="2"/>
              <a:buChar char="Ø"/>
            </a:pPr>
            <a:r>
              <a:rPr lang="fr-FR"/>
              <a:t>nbre de racines à Re &gt;0 = nbre de chgt de signe ds la 1</a:t>
            </a:r>
            <a:r>
              <a:rPr lang="fr-FR" baseline="30000"/>
              <a:t>ere</a:t>
            </a:r>
            <a:r>
              <a:rPr lang="fr-FR"/>
              <a:t> colonne.</a:t>
            </a:r>
          </a:p>
          <a:p>
            <a:pPr>
              <a:spcBef>
                <a:spcPct val="50000"/>
              </a:spcBef>
              <a:buFont typeface="Wingdings" pitchFamily="2" charset="2"/>
              <a:buChar char="Ø"/>
            </a:pPr>
            <a:endParaRPr lang="fr-FR"/>
          </a:p>
          <a:p>
            <a:pPr>
              <a:spcBef>
                <a:spcPct val="50000"/>
              </a:spcBef>
              <a:buFont typeface="Wingdings" pitchFamily="2" charset="2"/>
              <a:buChar char="Ø"/>
            </a:pPr>
            <a:r>
              <a:rPr lang="fr-FR"/>
              <a:t>Quand un élément de la première colonne est nul, on le remplace par </a:t>
            </a:r>
            <a:r>
              <a:rPr lang="el-GR"/>
              <a:t>ε</a:t>
            </a:r>
            <a:r>
              <a:rPr lang="fr-FR"/>
              <a:t> pour continuer la construction</a:t>
            </a:r>
            <a:endParaRPr lang="el-GR"/>
          </a:p>
        </p:txBody>
      </p:sp>
    </p:spTree>
    <p:extLst>
      <p:ext uri="{BB962C8B-B14F-4D97-AF65-F5344CB8AC3E}">
        <p14:creationId xmlns:p14="http://schemas.microsoft.com/office/powerpoint/2010/main" val="316309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118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B3380B96-C0DA-445A-A3EC-F9A45C787EF9}" type="slidenum">
              <a:rPr lang="fr-FR" sz="1400">
                <a:latin typeface="Times New Roman" pitchFamily="18" charset="0"/>
              </a:rPr>
              <a:pPr/>
              <a:t>18</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Exemple 1</a:t>
            </a:r>
          </a:p>
        </p:txBody>
      </p:sp>
      <p:graphicFrame>
        <p:nvGraphicFramePr>
          <p:cNvPr id="221189"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8836"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0" name="Object 6"/>
          <p:cNvGraphicFramePr>
            <a:graphicFrameLocks noChangeAspect="1"/>
          </p:cNvGraphicFramePr>
          <p:nvPr/>
        </p:nvGraphicFramePr>
        <p:xfrm>
          <a:off x="2303463" y="2492375"/>
          <a:ext cx="3054350" cy="892175"/>
        </p:xfrm>
        <a:graphic>
          <a:graphicData uri="http://schemas.openxmlformats.org/presentationml/2006/ole">
            <mc:AlternateContent xmlns:mc="http://schemas.openxmlformats.org/markup-compatibility/2006">
              <mc:Choice xmlns:v="urn:schemas-microsoft-com:vml" Requires="v">
                <p:oleObj spid="_x0000_s18837" name="Équation" r:id="rId5" imgW="1435100" imgH="419100" progId="Equation.3">
                  <p:embed/>
                </p:oleObj>
              </mc:Choice>
              <mc:Fallback>
                <p:oleObj name="Équation" r:id="rId5" imgW="14351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3463" y="2492375"/>
                        <a:ext cx="30543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1" name="Text Box 7"/>
          <p:cNvSpPr txBox="1">
            <a:spLocks noChangeArrowheads="1"/>
          </p:cNvSpPr>
          <p:nvPr/>
        </p:nvSpPr>
        <p:spPr bwMode="auto">
          <a:xfrm>
            <a:off x="107950" y="1341438"/>
            <a:ext cx="8856663" cy="2082800"/>
          </a:xfrm>
          <a:prstGeom prst="rect">
            <a:avLst/>
          </a:prstGeom>
          <a:noFill/>
          <a:ln w="9525">
            <a:solidFill>
              <a:schemeClr val="tx1"/>
            </a:solidFill>
            <a:miter lim="800000"/>
            <a:headEnd/>
            <a:tailEnd/>
          </a:ln>
          <a:effectLst/>
        </p:spPr>
        <p:txBody>
          <a:bodyPr>
            <a:spAutoFit/>
          </a:bodyPr>
          <a:lstStyle/>
          <a:p>
            <a:pPr>
              <a:spcBef>
                <a:spcPct val="50000"/>
              </a:spcBef>
            </a:pPr>
            <a:r>
              <a:rPr lang="fr-FR"/>
              <a:t>Soit un système ayant la fonction de transfert G(s) suivante en boucle ouverte.</a:t>
            </a:r>
          </a:p>
          <a:p>
            <a:pPr>
              <a:spcBef>
                <a:spcPct val="50000"/>
              </a:spcBef>
            </a:pPr>
            <a:r>
              <a:rPr lang="fr-FR"/>
              <a:t>Ce système sera-t-il stable en cas de bouclage par retour unitaire?</a:t>
            </a:r>
          </a:p>
          <a:p>
            <a:pPr>
              <a:spcBef>
                <a:spcPct val="50000"/>
              </a:spcBef>
            </a:pPr>
            <a:endParaRPr lang="fr-FR"/>
          </a:p>
          <a:p>
            <a:pPr>
              <a:spcBef>
                <a:spcPct val="50000"/>
              </a:spcBef>
            </a:pPr>
            <a:endParaRPr lang="fr-FR"/>
          </a:p>
        </p:txBody>
      </p:sp>
      <p:graphicFrame>
        <p:nvGraphicFramePr>
          <p:cNvPr id="221192" name="Group 8"/>
          <p:cNvGraphicFramePr>
            <a:graphicFrameLocks noGrp="1"/>
          </p:cNvGraphicFramePr>
          <p:nvPr/>
        </p:nvGraphicFramePr>
        <p:xfrm>
          <a:off x="3851275" y="4197247"/>
          <a:ext cx="2189761" cy="2525182"/>
        </p:xfrm>
        <a:graphic>
          <a:graphicData uri="http://schemas.openxmlformats.org/drawingml/2006/table">
            <a:tbl>
              <a:tblPr/>
              <a:tblGrid>
                <a:gridCol w="729365">
                  <a:extLst>
                    <a:ext uri="{9D8B030D-6E8A-4147-A177-3AD203B41FA5}">
                      <a16:colId xmlns:a16="http://schemas.microsoft.com/office/drawing/2014/main" val="20000"/>
                    </a:ext>
                  </a:extLst>
                </a:gridCol>
                <a:gridCol w="782652">
                  <a:extLst>
                    <a:ext uri="{9D8B030D-6E8A-4147-A177-3AD203B41FA5}">
                      <a16:colId xmlns:a16="http://schemas.microsoft.com/office/drawing/2014/main" val="20001"/>
                    </a:ext>
                  </a:extLst>
                </a:gridCol>
                <a:gridCol w="677744">
                  <a:extLst>
                    <a:ext uri="{9D8B030D-6E8A-4147-A177-3AD203B41FA5}">
                      <a16:colId xmlns:a16="http://schemas.microsoft.com/office/drawing/2014/main" val="20002"/>
                    </a:ext>
                  </a:extLst>
                </a:gridCol>
              </a:tblGrid>
              <a:tr h="65389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s</a:t>
                      </a:r>
                      <a:r>
                        <a:rPr kumimoji="0" lang="fr-FR" sz="2000" b="0" i="0" u="none" strike="noStrike" cap="none" normalizeH="0" baseline="30000" dirty="0">
                          <a:ln>
                            <a:noFill/>
                          </a:ln>
                          <a:solidFill>
                            <a:schemeClr val="tx1"/>
                          </a:solidFill>
                          <a:effectLst/>
                          <a:latin typeface="Verdan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0.1</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77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s</a:t>
                      </a:r>
                      <a:r>
                        <a:rPr kumimoji="0" lang="fr-FR" sz="2000" b="0" i="0" u="none" strike="noStrike" cap="none" normalizeH="0" baseline="30000">
                          <a:ln>
                            <a:noFill/>
                          </a:ln>
                          <a:solidFill>
                            <a:schemeClr val="tx1"/>
                          </a:solidFill>
                          <a:effectLst/>
                          <a:latin typeface="Verdana" pitchFamily="34" charset="0"/>
                        </a:rPr>
                        <a:t>2</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4</a:t>
                      </a:r>
                      <a:endParaRPr kumimoji="0" lang="fr-FR" sz="2000" b="0" i="0" u="none" strike="noStrike" cap="none" normalizeH="0" baseline="-2500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74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s</a:t>
                      </a:r>
                      <a:r>
                        <a:rPr kumimoji="0" lang="fr-FR" sz="2000" b="0" i="0" u="none" strike="noStrike" cap="none" normalizeH="0" baseline="30000" dirty="0">
                          <a:ln>
                            <a:noFill/>
                          </a:ln>
                          <a:solidFill>
                            <a:schemeClr val="tx1"/>
                          </a:solidFill>
                          <a:effectLst/>
                          <a:latin typeface="Verdana" pitchFamily="34" charset="0"/>
                        </a:rPr>
                        <a:t>1</a:t>
                      </a:r>
                      <a:endParaRPr kumimoji="0" lang="fr-FR" sz="2000" b="0" i="0" u="none" strike="noStrike" cap="none" normalizeH="0" baseline="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0.63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0</a:t>
                      </a:r>
                      <a:endParaRPr kumimoji="0" lang="fr-FR" sz="2000" b="0" i="0" u="none" strike="noStrike" cap="none" normalizeH="0" baseline="-2500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77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s</a:t>
                      </a:r>
                      <a:r>
                        <a:rPr kumimoji="0" lang="fr-FR" sz="2000" b="0" i="0" u="none" strike="noStrike" cap="none" normalizeH="0" baseline="30000">
                          <a:ln>
                            <a:noFill/>
                          </a:ln>
                          <a:solidFill>
                            <a:schemeClr val="tx1"/>
                          </a:solidFill>
                          <a:effectLst/>
                          <a:latin typeface="Verdana" pitchFamily="34" charset="0"/>
                        </a:rPr>
                        <a:t>0</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4</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1214" name="Object 30"/>
          <p:cNvGraphicFramePr>
            <a:graphicFrameLocks noChangeAspect="1"/>
          </p:cNvGraphicFramePr>
          <p:nvPr/>
        </p:nvGraphicFramePr>
        <p:xfrm>
          <a:off x="5457825" y="3455988"/>
          <a:ext cx="3055938" cy="431800"/>
        </p:xfrm>
        <a:graphic>
          <a:graphicData uri="http://schemas.openxmlformats.org/presentationml/2006/ole">
            <mc:AlternateContent xmlns:mc="http://schemas.openxmlformats.org/markup-compatibility/2006">
              <mc:Choice xmlns:v="urn:schemas-microsoft-com:vml" Requires="v">
                <p:oleObj spid="_x0000_s18838" name="Équation" r:id="rId7" imgW="1435100" imgH="203200" progId="Equation.3">
                  <p:embed/>
                </p:oleObj>
              </mc:Choice>
              <mc:Fallback>
                <p:oleObj name="Équation" r:id="rId7" imgW="14351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7825" y="3455988"/>
                        <a:ext cx="30559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215" name="Text Box 31"/>
          <p:cNvSpPr txBox="1">
            <a:spLocks noChangeArrowheads="1"/>
          </p:cNvSpPr>
          <p:nvPr/>
        </p:nvSpPr>
        <p:spPr bwMode="auto">
          <a:xfrm>
            <a:off x="0" y="3429000"/>
            <a:ext cx="7850188" cy="396875"/>
          </a:xfrm>
          <a:prstGeom prst="rect">
            <a:avLst/>
          </a:prstGeom>
          <a:noFill/>
          <a:ln w="9525">
            <a:noFill/>
            <a:miter lim="800000"/>
            <a:headEnd/>
            <a:tailEnd/>
          </a:ln>
          <a:effectLst/>
        </p:spPr>
        <p:txBody>
          <a:bodyPr>
            <a:spAutoFit/>
          </a:bodyPr>
          <a:lstStyle/>
          <a:p>
            <a:pPr>
              <a:spcBef>
                <a:spcPct val="50000"/>
              </a:spcBef>
            </a:pPr>
            <a:r>
              <a:rPr lang="fr-FR"/>
              <a:t>On a l’équation caractéristique suivante:</a:t>
            </a:r>
          </a:p>
        </p:txBody>
      </p:sp>
      <p:sp>
        <p:nvSpPr>
          <p:cNvPr id="221216" name="Text Box 32"/>
          <p:cNvSpPr txBox="1">
            <a:spLocks noChangeArrowheads="1"/>
          </p:cNvSpPr>
          <p:nvPr/>
        </p:nvSpPr>
        <p:spPr bwMode="auto">
          <a:xfrm>
            <a:off x="0" y="3933825"/>
            <a:ext cx="3348038" cy="396875"/>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1</a:t>
            </a:r>
            <a:r>
              <a:rPr lang="fr-FR" baseline="30000" dirty="0">
                <a:solidFill>
                  <a:srgbClr val="FF0000"/>
                </a:solidFill>
              </a:rPr>
              <a:t>ère</a:t>
            </a:r>
            <a:r>
              <a:rPr lang="fr-FR" dirty="0">
                <a:solidFill>
                  <a:srgbClr val="FF0000"/>
                </a:solidFill>
              </a:rPr>
              <a:t> condition vérifiée</a:t>
            </a:r>
          </a:p>
        </p:txBody>
      </p:sp>
      <p:sp>
        <p:nvSpPr>
          <p:cNvPr id="221217" name="Text Box 33"/>
          <p:cNvSpPr txBox="1">
            <a:spLocks noChangeArrowheads="1"/>
          </p:cNvSpPr>
          <p:nvPr/>
        </p:nvSpPr>
        <p:spPr bwMode="auto">
          <a:xfrm>
            <a:off x="0" y="4365625"/>
            <a:ext cx="7850188" cy="396875"/>
          </a:xfrm>
          <a:prstGeom prst="rect">
            <a:avLst/>
          </a:prstGeom>
          <a:noFill/>
          <a:ln w="9525">
            <a:noFill/>
            <a:miter lim="800000"/>
            <a:headEnd/>
            <a:tailEnd/>
          </a:ln>
          <a:effectLst/>
        </p:spPr>
        <p:txBody>
          <a:bodyPr>
            <a:spAutoFit/>
          </a:bodyPr>
          <a:lstStyle/>
          <a:p>
            <a:pPr>
              <a:spcBef>
                <a:spcPct val="50000"/>
              </a:spcBef>
            </a:pPr>
            <a:r>
              <a:rPr lang="fr-FR"/>
              <a:t>Table de Routh:</a:t>
            </a:r>
          </a:p>
        </p:txBody>
      </p:sp>
      <p:sp>
        <p:nvSpPr>
          <p:cNvPr id="221218" name="Oval 34"/>
          <p:cNvSpPr>
            <a:spLocks noChangeArrowheads="1"/>
          </p:cNvSpPr>
          <p:nvPr/>
        </p:nvSpPr>
        <p:spPr bwMode="auto">
          <a:xfrm>
            <a:off x="5292725" y="3429000"/>
            <a:ext cx="574675" cy="576263"/>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1219" name="Text Box 35"/>
          <p:cNvSpPr txBox="1">
            <a:spLocks noChangeArrowheads="1"/>
          </p:cNvSpPr>
          <p:nvPr/>
        </p:nvSpPr>
        <p:spPr bwMode="auto">
          <a:xfrm>
            <a:off x="4716462" y="4365625"/>
            <a:ext cx="560075" cy="400110"/>
          </a:xfrm>
          <a:prstGeom prst="rect">
            <a:avLst/>
          </a:prstGeom>
          <a:solidFill>
            <a:schemeClr val="bg1"/>
          </a:solidFill>
          <a:ln w="9525">
            <a:noFill/>
            <a:miter lim="800000"/>
            <a:headEnd/>
            <a:tailEnd/>
          </a:ln>
          <a:effectLst/>
        </p:spPr>
        <p:txBody>
          <a:bodyPr wrap="square">
            <a:spAutoFit/>
          </a:bodyPr>
          <a:lstStyle/>
          <a:p>
            <a:pPr>
              <a:spcBef>
                <a:spcPct val="50000"/>
              </a:spcBef>
            </a:pPr>
            <a:endParaRPr lang="fr-FR"/>
          </a:p>
        </p:txBody>
      </p:sp>
      <p:sp>
        <p:nvSpPr>
          <p:cNvPr id="221220" name="Line 36"/>
          <p:cNvSpPr>
            <a:spLocks noChangeShapeType="1"/>
          </p:cNvSpPr>
          <p:nvPr/>
        </p:nvSpPr>
        <p:spPr bwMode="auto">
          <a:xfrm flipH="1">
            <a:off x="4932363" y="3933825"/>
            <a:ext cx="431800" cy="503238"/>
          </a:xfrm>
          <a:prstGeom prst="line">
            <a:avLst/>
          </a:prstGeom>
          <a:noFill/>
          <a:ln w="31750">
            <a:solidFill>
              <a:schemeClr val="accent1"/>
            </a:solidFill>
            <a:round/>
            <a:headEnd/>
            <a:tailEnd type="arrow" w="lg" len="lg"/>
          </a:ln>
          <a:effectLst/>
        </p:spPr>
        <p:txBody>
          <a:bodyPr>
            <a:spAutoFit/>
          </a:bodyPr>
          <a:lstStyle/>
          <a:p>
            <a:endParaRPr lang="fr-FR"/>
          </a:p>
        </p:txBody>
      </p:sp>
      <p:sp>
        <p:nvSpPr>
          <p:cNvPr id="221221" name="Oval 37"/>
          <p:cNvSpPr>
            <a:spLocks noChangeArrowheads="1"/>
          </p:cNvSpPr>
          <p:nvPr/>
        </p:nvSpPr>
        <p:spPr bwMode="auto">
          <a:xfrm>
            <a:off x="6227763" y="3357563"/>
            <a:ext cx="574675" cy="576262"/>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1222" name="Text Box 38"/>
          <p:cNvSpPr txBox="1">
            <a:spLocks noChangeArrowheads="1"/>
          </p:cNvSpPr>
          <p:nvPr/>
        </p:nvSpPr>
        <p:spPr bwMode="auto">
          <a:xfrm flipV="1">
            <a:off x="4643437" y="5013325"/>
            <a:ext cx="588129" cy="400110"/>
          </a:xfrm>
          <a:prstGeom prst="rect">
            <a:avLst/>
          </a:prstGeom>
          <a:solidFill>
            <a:schemeClr val="bg1"/>
          </a:solidFill>
          <a:ln w="9525">
            <a:noFill/>
            <a:miter lim="800000"/>
            <a:headEnd/>
            <a:tailEnd/>
          </a:ln>
          <a:effectLst/>
        </p:spPr>
        <p:txBody>
          <a:bodyPr rot="10800000" wrap="square">
            <a:spAutoFit/>
          </a:bodyPr>
          <a:lstStyle/>
          <a:p>
            <a:pPr>
              <a:spcBef>
                <a:spcPct val="50000"/>
              </a:spcBef>
            </a:pPr>
            <a:endParaRPr lang="fr-FR"/>
          </a:p>
        </p:txBody>
      </p:sp>
      <p:sp>
        <p:nvSpPr>
          <p:cNvPr id="221223" name="Oval 39"/>
          <p:cNvSpPr>
            <a:spLocks noChangeArrowheads="1"/>
          </p:cNvSpPr>
          <p:nvPr/>
        </p:nvSpPr>
        <p:spPr bwMode="auto">
          <a:xfrm>
            <a:off x="7164388" y="3429000"/>
            <a:ext cx="574675" cy="576263"/>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1224" name="Text Box 40"/>
          <p:cNvSpPr txBox="1">
            <a:spLocks noChangeArrowheads="1"/>
          </p:cNvSpPr>
          <p:nvPr/>
        </p:nvSpPr>
        <p:spPr bwMode="auto">
          <a:xfrm flipV="1">
            <a:off x="5394143" y="4365625"/>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sp>
        <p:nvSpPr>
          <p:cNvPr id="221225" name="Line 41"/>
          <p:cNvSpPr>
            <a:spLocks noChangeShapeType="1"/>
          </p:cNvSpPr>
          <p:nvPr/>
        </p:nvSpPr>
        <p:spPr bwMode="auto">
          <a:xfrm flipH="1">
            <a:off x="5076825" y="3860800"/>
            <a:ext cx="1150938" cy="1081088"/>
          </a:xfrm>
          <a:prstGeom prst="line">
            <a:avLst/>
          </a:prstGeom>
          <a:noFill/>
          <a:ln w="31750">
            <a:solidFill>
              <a:schemeClr val="accent1"/>
            </a:solidFill>
            <a:round/>
            <a:headEnd/>
            <a:tailEnd type="arrow" w="lg" len="lg"/>
          </a:ln>
          <a:effectLst/>
        </p:spPr>
        <p:txBody>
          <a:bodyPr>
            <a:spAutoFit/>
          </a:bodyPr>
          <a:lstStyle/>
          <a:p>
            <a:endParaRPr lang="fr-FR"/>
          </a:p>
        </p:txBody>
      </p:sp>
      <p:sp>
        <p:nvSpPr>
          <p:cNvPr id="221226" name="Line 42"/>
          <p:cNvSpPr>
            <a:spLocks noChangeShapeType="1"/>
          </p:cNvSpPr>
          <p:nvPr/>
        </p:nvSpPr>
        <p:spPr bwMode="auto">
          <a:xfrm flipH="1">
            <a:off x="5724525" y="3932238"/>
            <a:ext cx="1439863" cy="649287"/>
          </a:xfrm>
          <a:prstGeom prst="line">
            <a:avLst/>
          </a:prstGeom>
          <a:noFill/>
          <a:ln w="31750">
            <a:solidFill>
              <a:schemeClr val="accent1"/>
            </a:solidFill>
            <a:round/>
            <a:headEnd/>
            <a:tailEnd type="arrow" w="lg" len="lg"/>
          </a:ln>
          <a:effectLst/>
        </p:spPr>
        <p:txBody>
          <a:bodyPr>
            <a:spAutoFit/>
          </a:bodyPr>
          <a:lstStyle/>
          <a:p>
            <a:endParaRPr lang="fr-FR"/>
          </a:p>
        </p:txBody>
      </p:sp>
      <p:sp>
        <p:nvSpPr>
          <p:cNvPr id="221227" name="Oval 43"/>
          <p:cNvSpPr>
            <a:spLocks noChangeArrowheads="1"/>
          </p:cNvSpPr>
          <p:nvPr/>
        </p:nvSpPr>
        <p:spPr bwMode="auto">
          <a:xfrm>
            <a:off x="7667625" y="3357563"/>
            <a:ext cx="574675" cy="576262"/>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1228" name="Line 44"/>
          <p:cNvSpPr>
            <a:spLocks noChangeShapeType="1"/>
          </p:cNvSpPr>
          <p:nvPr/>
        </p:nvSpPr>
        <p:spPr bwMode="auto">
          <a:xfrm flipH="1">
            <a:off x="5795963" y="3933825"/>
            <a:ext cx="2089150" cy="1223963"/>
          </a:xfrm>
          <a:prstGeom prst="line">
            <a:avLst/>
          </a:prstGeom>
          <a:noFill/>
          <a:ln w="31750">
            <a:solidFill>
              <a:schemeClr val="accent1"/>
            </a:solidFill>
            <a:round/>
            <a:headEnd/>
            <a:tailEnd type="arrow" w="lg" len="lg"/>
          </a:ln>
          <a:effectLst/>
        </p:spPr>
        <p:txBody>
          <a:bodyPr>
            <a:spAutoFit/>
          </a:bodyPr>
          <a:lstStyle/>
          <a:p>
            <a:endParaRPr lang="fr-FR"/>
          </a:p>
        </p:txBody>
      </p:sp>
      <p:sp>
        <p:nvSpPr>
          <p:cNvPr id="221229" name="Text Box 45"/>
          <p:cNvSpPr txBox="1">
            <a:spLocks noChangeArrowheads="1"/>
          </p:cNvSpPr>
          <p:nvPr/>
        </p:nvSpPr>
        <p:spPr bwMode="auto">
          <a:xfrm flipV="1">
            <a:off x="5501389" y="4941887"/>
            <a:ext cx="294573" cy="396875"/>
          </a:xfrm>
          <a:prstGeom prst="rect">
            <a:avLst/>
          </a:prstGeom>
          <a:solidFill>
            <a:schemeClr val="bg1"/>
          </a:solidFill>
          <a:ln w="9525">
            <a:noFill/>
            <a:miter lim="800000"/>
            <a:headEnd/>
            <a:tailEnd/>
          </a:ln>
          <a:effectLst/>
        </p:spPr>
        <p:txBody>
          <a:bodyPr rot="10800000" wrap="square">
            <a:spAutoFit/>
          </a:bodyPr>
          <a:lstStyle/>
          <a:p>
            <a:pPr>
              <a:spcBef>
                <a:spcPct val="50000"/>
              </a:spcBef>
            </a:pPr>
            <a:endParaRPr lang="fr-FR"/>
          </a:p>
        </p:txBody>
      </p:sp>
      <p:graphicFrame>
        <p:nvGraphicFramePr>
          <p:cNvPr id="221230" name="Object 46"/>
          <p:cNvGraphicFramePr>
            <a:graphicFrameLocks noChangeAspect="1"/>
          </p:cNvGraphicFramePr>
          <p:nvPr/>
        </p:nvGraphicFramePr>
        <p:xfrm>
          <a:off x="179388" y="4868863"/>
          <a:ext cx="3105150" cy="771525"/>
        </p:xfrm>
        <a:graphic>
          <a:graphicData uri="http://schemas.openxmlformats.org/presentationml/2006/ole">
            <mc:AlternateContent xmlns:mc="http://schemas.openxmlformats.org/markup-compatibility/2006">
              <mc:Choice xmlns:v="urn:schemas-microsoft-com:vml" Requires="v">
                <p:oleObj spid="_x0000_s18839" name="Equation" r:id="rId9" imgW="1586811" imgH="393529" progId="Equation.3">
                  <p:embed/>
                </p:oleObj>
              </mc:Choice>
              <mc:Fallback>
                <p:oleObj name="Equation" r:id="rId9" imgW="158681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4868863"/>
                        <a:ext cx="31051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1231" name="Freeform 47"/>
          <p:cNvSpPr>
            <a:spLocks/>
          </p:cNvSpPr>
          <p:nvPr/>
        </p:nvSpPr>
        <p:spPr bwMode="auto">
          <a:xfrm>
            <a:off x="4531995" y="4381551"/>
            <a:ext cx="1124267" cy="844469"/>
          </a:xfrm>
          <a:custGeom>
            <a:avLst/>
            <a:gdLst>
              <a:gd name="connsiteX0" fmla="*/ 10000 w 10000"/>
              <a:gd name="connsiteY0" fmla="*/ 821 h 10000"/>
              <a:gd name="connsiteX1" fmla="*/ 7837 w 10000"/>
              <a:gd name="connsiteY1" fmla="*/ 5486 h 10000"/>
              <a:gd name="connsiteX2" fmla="*/ 3793 w 10000"/>
              <a:gd name="connsiteY2" fmla="*/ 9892 h 10000"/>
              <a:gd name="connsiteX3" fmla="*/ 1912 w 10000"/>
              <a:gd name="connsiteY3" fmla="*/ 9762 h 10000"/>
              <a:gd name="connsiteX4" fmla="*/ 502 w 10000"/>
              <a:gd name="connsiteY4" fmla="*/ 5745 h 10000"/>
              <a:gd name="connsiteX5" fmla="*/ 2006 w 10000"/>
              <a:gd name="connsiteY5" fmla="*/ 43 h 10000"/>
              <a:gd name="connsiteX6" fmla="*/ 3417 w 10000"/>
              <a:gd name="connsiteY6" fmla="*/ 821 h 10000"/>
              <a:gd name="connsiteX7" fmla="*/ 3887 w 10000"/>
              <a:gd name="connsiteY7" fmla="*/ 1210 h 10000"/>
              <a:gd name="connsiteX8" fmla="*/ 4828 w 10000"/>
              <a:gd name="connsiteY8" fmla="*/ 2635 h 10000"/>
              <a:gd name="connsiteX9" fmla="*/ 5016 w 10000"/>
              <a:gd name="connsiteY9" fmla="*/ 3153 h 10000"/>
              <a:gd name="connsiteX10" fmla="*/ 5580 w 10000"/>
              <a:gd name="connsiteY10" fmla="*/ 4579 h 10000"/>
              <a:gd name="connsiteX11" fmla="*/ 6144 w 10000"/>
              <a:gd name="connsiteY11" fmla="*/ 5486 h 10000"/>
              <a:gd name="connsiteX12" fmla="*/ 7179 w 10000"/>
              <a:gd name="connsiteY12" fmla="*/ 7948 h 10000"/>
              <a:gd name="connsiteX13" fmla="*/ 7743 w 10000"/>
              <a:gd name="connsiteY13" fmla="*/ 9244 h 10000"/>
              <a:gd name="connsiteX14" fmla="*/ 7837 w 10000"/>
              <a:gd name="connsiteY14" fmla="*/ 9633 h 10000"/>
              <a:gd name="connsiteX0" fmla="*/ 10000 w 10000"/>
              <a:gd name="connsiteY0" fmla="*/ 821 h 10000"/>
              <a:gd name="connsiteX1" fmla="*/ 7837 w 10000"/>
              <a:gd name="connsiteY1" fmla="*/ 5486 h 10000"/>
              <a:gd name="connsiteX2" fmla="*/ 3793 w 10000"/>
              <a:gd name="connsiteY2" fmla="*/ 9892 h 10000"/>
              <a:gd name="connsiteX3" fmla="*/ 1912 w 10000"/>
              <a:gd name="connsiteY3" fmla="*/ 9762 h 10000"/>
              <a:gd name="connsiteX4" fmla="*/ 502 w 10000"/>
              <a:gd name="connsiteY4" fmla="*/ 5745 h 10000"/>
              <a:gd name="connsiteX5" fmla="*/ 2006 w 10000"/>
              <a:gd name="connsiteY5" fmla="*/ 43 h 10000"/>
              <a:gd name="connsiteX6" fmla="*/ 3417 w 10000"/>
              <a:gd name="connsiteY6" fmla="*/ 821 h 10000"/>
              <a:gd name="connsiteX7" fmla="*/ 3887 w 10000"/>
              <a:gd name="connsiteY7" fmla="*/ 1210 h 10000"/>
              <a:gd name="connsiteX8" fmla="*/ 4828 w 10000"/>
              <a:gd name="connsiteY8" fmla="*/ 2635 h 10000"/>
              <a:gd name="connsiteX9" fmla="*/ 5580 w 10000"/>
              <a:gd name="connsiteY9" fmla="*/ 4579 h 10000"/>
              <a:gd name="connsiteX10" fmla="*/ 6144 w 10000"/>
              <a:gd name="connsiteY10" fmla="*/ 5486 h 10000"/>
              <a:gd name="connsiteX11" fmla="*/ 7179 w 10000"/>
              <a:gd name="connsiteY11" fmla="*/ 7948 h 10000"/>
              <a:gd name="connsiteX12" fmla="*/ 7743 w 10000"/>
              <a:gd name="connsiteY12" fmla="*/ 9244 h 10000"/>
              <a:gd name="connsiteX13" fmla="*/ 7837 w 10000"/>
              <a:gd name="connsiteY13" fmla="*/ 9633 h 10000"/>
              <a:gd name="connsiteX0" fmla="*/ 10000 w 10000"/>
              <a:gd name="connsiteY0" fmla="*/ 821 h 10000"/>
              <a:gd name="connsiteX1" fmla="*/ 7837 w 10000"/>
              <a:gd name="connsiteY1" fmla="*/ 5486 h 10000"/>
              <a:gd name="connsiteX2" fmla="*/ 3793 w 10000"/>
              <a:gd name="connsiteY2" fmla="*/ 9892 h 10000"/>
              <a:gd name="connsiteX3" fmla="*/ 1912 w 10000"/>
              <a:gd name="connsiteY3" fmla="*/ 9762 h 10000"/>
              <a:gd name="connsiteX4" fmla="*/ 502 w 10000"/>
              <a:gd name="connsiteY4" fmla="*/ 5745 h 10000"/>
              <a:gd name="connsiteX5" fmla="*/ 2006 w 10000"/>
              <a:gd name="connsiteY5" fmla="*/ 43 h 10000"/>
              <a:gd name="connsiteX6" fmla="*/ 3417 w 10000"/>
              <a:gd name="connsiteY6" fmla="*/ 821 h 10000"/>
              <a:gd name="connsiteX7" fmla="*/ 4828 w 10000"/>
              <a:gd name="connsiteY7" fmla="*/ 2635 h 10000"/>
              <a:gd name="connsiteX8" fmla="*/ 5580 w 10000"/>
              <a:gd name="connsiteY8" fmla="*/ 4579 h 10000"/>
              <a:gd name="connsiteX9" fmla="*/ 6144 w 10000"/>
              <a:gd name="connsiteY9" fmla="*/ 5486 h 10000"/>
              <a:gd name="connsiteX10" fmla="*/ 7179 w 10000"/>
              <a:gd name="connsiteY10" fmla="*/ 7948 h 10000"/>
              <a:gd name="connsiteX11" fmla="*/ 7743 w 10000"/>
              <a:gd name="connsiteY11" fmla="*/ 9244 h 10000"/>
              <a:gd name="connsiteX12" fmla="*/ 7837 w 10000"/>
              <a:gd name="connsiteY12" fmla="*/ 9633 h 10000"/>
              <a:gd name="connsiteX0" fmla="*/ 10000 w 10000"/>
              <a:gd name="connsiteY0" fmla="*/ 1296 h 10475"/>
              <a:gd name="connsiteX1" fmla="*/ 7837 w 10000"/>
              <a:gd name="connsiteY1" fmla="*/ 5961 h 10475"/>
              <a:gd name="connsiteX2" fmla="*/ 3793 w 10000"/>
              <a:gd name="connsiteY2" fmla="*/ 10367 h 10475"/>
              <a:gd name="connsiteX3" fmla="*/ 1912 w 10000"/>
              <a:gd name="connsiteY3" fmla="*/ 10237 h 10475"/>
              <a:gd name="connsiteX4" fmla="*/ 502 w 10000"/>
              <a:gd name="connsiteY4" fmla="*/ 6220 h 10475"/>
              <a:gd name="connsiteX5" fmla="*/ 2006 w 10000"/>
              <a:gd name="connsiteY5" fmla="*/ 518 h 10475"/>
              <a:gd name="connsiteX6" fmla="*/ 4828 w 10000"/>
              <a:gd name="connsiteY6" fmla="*/ 3110 h 10475"/>
              <a:gd name="connsiteX7" fmla="*/ 5580 w 10000"/>
              <a:gd name="connsiteY7" fmla="*/ 5054 h 10475"/>
              <a:gd name="connsiteX8" fmla="*/ 6144 w 10000"/>
              <a:gd name="connsiteY8" fmla="*/ 5961 h 10475"/>
              <a:gd name="connsiteX9" fmla="*/ 7179 w 10000"/>
              <a:gd name="connsiteY9" fmla="*/ 8423 h 10475"/>
              <a:gd name="connsiteX10" fmla="*/ 7743 w 10000"/>
              <a:gd name="connsiteY10" fmla="*/ 9719 h 10475"/>
              <a:gd name="connsiteX11" fmla="*/ 7837 w 10000"/>
              <a:gd name="connsiteY11" fmla="*/ 10108 h 10475"/>
              <a:gd name="connsiteX0" fmla="*/ 10000 w 10000"/>
              <a:gd name="connsiteY0" fmla="*/ 972 h 10151"/>
              <a:gd name="connsiteX1" fmla="*/ 7837 w 10000"/>
              <a:gd name="connsiteY1" fmla="*/ 5637 h 10151"/>
              <a:gd name="connsiteX2" fmla="*/ 3793 w 10000"/>
              <a:gd name="connsiteY2" fmla="*/ 10043 h 10151"/>
              <a:gd name="connsiteX3" fmla="*/ 1912 w 10000"/>
              <a:gd name="connsiteY3" fmla="*/ 9913 h 10151"/>
              <a:gd name="connsiteX4" fmla="*/ 502 w 10000"/>
              <a:gd name="connsiteY4" fmla="*/ 5896 h 10151"/>
              <a:gd name="connsiteX5" fmla="*/ 2006 w 10000"/>
              <a:gd name="connsiteY5" fmla="*/ 194 h 10151"/>
              <a:gd name="connsiteX6" fmla="*/ 5580 w 10000"/>
              <a:gd name="connsiteY6" fmla="*/ 4730 h 10151"/>
              <a:gd name="connsiteX7" fmla="*/ 6144 w 10000"/>
              <a:gd name="connsiteY7" fmla="*/ 5637 h 10151"/>
              <a:gd name="connsiteX8" fmla="*/ 7179 w 10000"/>
              <a:gd name="connsiteY8" fmla="*/ 8099 h 10151"/>
              <a:gd name="connsiteX9" fmla="*/ 7743 w 10000"/>
              <a:gd name="connsiteY9" fmla="*/ 9395 h 10151"/>
              <a:gd name="connsiteX10" fmla="*/ 7837 w 10000"/>
              <a:gd name="connsiteY10" fmla="*/ 9784 h 10151"/>
              <a:gd name="connsiteX0" fmla="*/ 10000 w 10000"/>
              <a:gd name="connsiteY0" fmla="*/ 972 h 9913"/>
              <a:gd name="connsiteX1" fmla="*/ 7837 w 10000"/>
              <a:gd name="connsiteY1" fmla="*/ 5637 h 9913"/>
              <a:gd name="connsiteX2" fmla="*/ 1912 w 10000"/>
              <a:gd name="connsiteY2" fmla="*/ 9913 h 9913"/>
              <a:gd name="connsiteX3" fmla="*/ 502 w 10000"/>
              <a:gd name="connsiteY3" fmla="*/ 5896 h 9913"/>
              <a:gd name="connsiteX4" fmla="*/ 2006 w 10000"/>
              <a:gd name="connsiteY4" fmla="*/ 194 h 9913"/>
              <a:gd name="connsiteX5" fmla="*/ 5580 w 10000"/>
              <a:gd name="connsiteY5" fmla="*/ 4730 h 9913"/>
              <a:gd name="connsiteX6" fmla="*/ 6144 w 10000"/>
              <a:gd name="connsiteY6" fmla="*/ 5637 h 9913"/>
              <a:gd name="connsiteX7" fmla="*/ 7179 w 10000"/>
              <a:gd name="connsiteY7" fmla="*/ 8099 h 9913"/>
              <a:gd name="connsiteX8" fmla="*/ 7743 w 10000"/>
              <a:gd name="connsiteY8" fmla="*/ 9395 h 9913"/>
              <a:gd name="connsiteX9" fmla="*/ 7837 w 10000"/>
              <a:gd name="connsiteY9" fmla="*/ 9784 h 9913"/>
              <a:gd name="connsiteX0" fmla="*/ 9060 w 9060"/>
              <a:gd name="connsiteY0" fmla="*/ 981 h 10000"/>
              <a:gd name="connsiteX1" fmla="*/ 6897 w 9060"/>
              <a:gd name="connsiteY1" fmla="*/ 5686 h 10000"/>
              <a:gd name="connsiteX2" fmla="*/ 972 w 9060"/>
              <a:gd name="connsiteY2" fmla="*/ 10000 h 10000"/>
              <a:gd name="connsiteX3" fmla="*/ 1066 w 9060"/>
              <a:gd name="connsiteY3" fmla="*/ 196 h 10000"/>
              <a:gd name="connsiteX4" fmla="*/ 4640 w 9060"/>
              <a:gd name="connsiteY4" fmla="*/ 4772 h 10000"/>
              <a:gd name="connsiteX5" fmla="*/ 5204 w 9060"/>
              <a:gd name="connsiteY5" fmla="*/ 5686 h 10000"/>
              <a:gd name="connsiteX6" fmla="*/ 6239 w 9060"/>
              <a:gd name="connsiteY6" fmla="*/ 8170 h 10000"/>
              <a:gd name="connsiteX7" fmla="*/ 6803 w 9060"/>
              <a:gd name="connsiteY7" fmla="*/ 9477 h 10000"/>
              <a:gd name="connsiteX8" fmla="*/ 6897 w 9060"/>
              <a:gd name="connsiteY8" fmla="*/ 9870 h 10000"/>
              <a:gd name="connsiteX0" fmla="*/ 10000 w 10000"/>
              <a:gd name="connsiteY0" fmla="*/ 981 h 10000"/>
              <a:gd name="connsiteX1" fmla="*/ 7613 w 10000"/>
              <a:gd name="connsiteY1" fmla="*/ 5686 h 10000"/>
              <a:gd name="connsiteX2" fmla="*/ 1073 w 10000"/>
              <a:gd name="connsiteY2" fmla="*/ 10000 h 10000"/>
              <a:gd name="connsiteX3" fmla="*/ 1177 w 10000"/>
              <a:gd name="connsiteY3" fmla="*/ 196 h 10000"/>
              <a:gd name="connsiteX4" fmla="*/ 5121 w 10000"/>
              <a:gd name="connsiteY4" fmla="*/ 4772 h 10000"/>
              <a:gd name="connsiteX5" fmla="*/ 6886 w 10000"/>
              <a:gd name="connsiteY5" fmla="*/ 8170 h 10000"/>
              <a:gd name="connsiteX6" fmla="*/ 7509 w 10000"/>
              <a:gd name="connsiteY6" fmla="*/ 9477 h 10000"/>
              <a:gd name="connsiteX7" fmla="*/ 7613 w 10000"/>
              <a:gd name="connsiteY7" fmla="*/ 9870 h 10000"/>
              <a:gd name="connsiteX0" fmla="*/ 10000 w 10000"/>
              <a:gd name="connsiteY0" fmla="*/ 981 h 10131"/>
              <a:gd name="connsiteX1" fmla="*/ 1073 w 10000"/>
              <a:gd name="connsiteY1" fmla="*/ 10000 h 10131"/>
              <a:gd name="connsiteX2" fmla="*/ 1177 w 10000"/>
              <a:gd name="connsiteY2" fmla="*/ 196 h 10131"/>
              <a:gd name="connsiteX3" fmla="*/ 5121 w 10000"/>
              <a:gd name="connsiteY3" fmla="*/ 4772 h 10131"/>
              <a:gd name="connsiteX4" fmla="*/ 6886 w 10000"/>
              <a:gd name="connsiteY4" fmla="*/ 8170 h 10131"/>
              <a:gd name="connsiteX5" fmla="*/ 7509 w 10000"/>
              <a:gd name="connsiteY5" fmla="*/ 9477 h 10131"/>
              <a:gd name="connsiteX6" fmla="*/ 7613 w 10000"/>
              <a:gd name="connsiteY6" fmla="*/ 9870 h 10131"/>
              <a:gd name="connsiteX0" fmla="*/ 10000 w 10000"/>
              <a:gd name="connsiteY0" fmla="*/ 981 h 10131"/>
              <a:gd name="connsiteX1" fmla="*/ 1073 w 10000"/>
              <a:gd name="connsiteY1" fmla="*/ 10000 h 10131"/>
              <a:gd name="connsiteX2" fmla="*/ 1177 w 10000"/>
              <a:gd name="connsiteY2" fmla="*/ 196 h 10131"/>
              <a:gd name="connsiteX3" fmla="*/ 5121 w 10000"/>
              <a:gd name="connsiteY3" fmla="*/ 4772 h 10131"/>
              <a:gd name="connsiteX4" fmla="*/ 7509 w 10000"/>
              <a:gd name="connsiteY4" fmla="*/ 9477 h 10131"/>
              <a:gd name="connsiteX5" fmla="*/ 7613 w 10000"/>
              <a:gd name="connsiteY5" fmla="*/ 9870 h 10131"/>
              <a:gd name="connsiteX0" fmla="*/ 10000 w 10000"/>
              <a:gd name="connsiteY0" fmla="*/ 981 h 10131"/>
              <a:gd name="connsiteX1" fmla="*/ 1073 w 10000"/>
              <a:gd name="connsiteY1" fmla="*/ 10000 h 10131"/>
              <a:gd name="connsiteX2" fmla="*/ 1177 w 10000"/>
              <a:gd name="connsiteY2" fmla="*/ 196 h 10131"/>
              <a:gd name="connsiteX3" fmla="*/ 5121 w 10000"/>
              <a:gd name="connsiteY3" fmla="*/ 4772 h 10131"/>
              <a:gd name="connsiteX4" fmla="*/ 7509 w 10000"/>
              <a:gd name="connsiteY4" fmla="*/ 9477 h 10131"/>
              <a:gd name="connsiteX0" fmla="*/ 10000 w 10000"/>
              <a:gd name="connsiteY0" fmla="*/ 872 h 10022"/>
              <a:gd name="connsiteX1" fmla="*/ 1073 w 10000"/>
              <a:gd name="connsiteY1" fmla="*/ 9891 h 10022"/>
              <a:gd name="connsiteX2" fmla="*/ 1177 w 10000"/>
              <a:gd name="connsiteY2" fmla="*/ 87 h 10022"/>
              <a:gd name="connsiteX3" fmla="*/ 7509 w 10000"/>
              <a:gd name="connsiteY3" fmla="*/ 9368 h 10022"/>
              <a:gd name="connsiteX0" fmla="*/ 11885 w 11885"/>
              <a:gd name="connsiteY0" fmla="*/ 872 h 10022"/>
              <a:gd name="connsiteX1" fmla="*/ 2958 w 11885"/>
              <a:gd name="connsiteY1" fmla="*/ 9891 h 10022"/>
              <a:gd name="connsiteX2" fmla="*/ 3062 w 11885"/>
              <a:gd name="connsiteY2" fmla="*/ 87 h 10022"/>
              <a:gd name="connsiteX3" fmla="*/ 9394 w 11885"/>
              <a:gd name="connsiteY3" fmla="*/ 9368 h 10022"/>
              <a:gd name="connsiteX0" fmla="*/ 11885 w 11885"/>
              <a:gd name="connsiteY0" fmla="*/ 2571 h 11721"/>
              <a:gd name="connsiteX1" fmla="*/ 2958 w 11885"/>
              <a:gd name="connsiteY1" fmla="*/ 11590 h 11721"/>
              <a:gd name="connsiteX2" fmla="*/ 3062 w 11885"/>
              <a:gd name="connsiteY2" fmla="*/ 1786 h 11721"/>
              <a:gd name="connsiteX3" fmla="*/ 9394 w 11885"/>
              <a:gd name="connsiteY3" fmla="*/ 11067 h 11721"/>
              <a:gd name="connsiteX0" fmla="*/ 12180 w 12180"/>
              <a:gd name="connsiteY0" fmla="*/ 2571 h 11721"/>
              <a:gd name="connsiteX1" fmla="*/ 3253 w 12180"/>
              <a:gd name="connsiteY1" fmla="*/ 11590 h 11721"/>
              <a:gd name="connsiteX2" fmla="*/ 3357 w 12180"/>
              <a:gd name="connsiteY2" fmla="*/ 1786 h 11721"/>
              <a:gd name="connsiteX3" fmla="*/ 9689 w 12180"/>
              <a:gd name="connsiteY3" fmla="*/ 11067 h 11721"/>
              <a:gd name="connsiteX0" fmla="*/ 12180 w 12180"/>
              <a:gd name="connsiteY0" fmla="*/ 2571 h 12244"/>
              <a:gd name="connsiteX1" fmla="*/ 3253 w 12180"/>
              <a:gd name="connsiteY1" fmla="*/ 11590 h 12244"/>
              <a:gd name="connsiteX2" fmla="*/ 3357 w 12180"/>
              <a:gd name="connsiteY2" fmla="*/ 1786 h 12244"/>
              <a:gd name="connsiteX3" fmla="*/ 9689 w 12180"/>
              <a:gd name="connsiteY3" fmla="*/ 11067 h 12244"/>
              <a:gd name="connsiteX0" fmla="*/ 12180 w 12180"/>
              <a:gd name="connsiteY0" fmla="*/ 2571 h 11590"/>
              <a:gd name="connsiteX1" fmla="*/ 3253 w 12180"/>
              <a:gd name="connsiteY1" fmla="*/ 11590 h 11590"/>
              <a:gd name="connsiteX2" fmla="*/ 3357 w 12180"/>
              <a:gd name="connsiteY2" fmla="*/ 1786 h 11590"/>
              <a:gd name="connsiteX3" fmla="*/ 9689 w 12180"/>
              <a:gd name="connsiteY3" fmla="*/ 11067 h 11590"/>
              <a:gd name="connsiteX0" fmla="*/ 12180 w 12180"/>
              <a:gd name="connsiteY0" fmla="*/ 2571 h 11590"/>
              <a:gd name="connsiteX1" fmla="*/ 3253 w 12180"/>
              <a:gd name="connsiteY1" fmla="*/ 11590 h 11590"/>
              <a:gd name="connsiteX2" fmla="*/ 3357 w 12180"/>
              <a:gd name="connsiteY2" fmla="*/ 1786 h 11590"/>
              <a:gd name="connsiteX3" fmla="*/ 12076 w 12180"/>
              <a:gd name="connsiteY3" fmla="*/ 10806 h 11590"/>
              <a:gd name="connsiteX0" fmla="*/ 11885 w 11885"/>
              <a:gd name="connsiteY0" fmla="*/ 2571 h 11590"/>
              <a:gd name="connsiteX1" fmla="*/ 3269 w 11885"/>
              <a:gd name="connsiteY1" fmla="*/ 11590 h 11590"/>
              <a:gd name="connsiteX2" fmla="*/ 3062 w 11885"/>
              <a:gd name="connsiteY2" fmla="*/ 1786 h 11590"/>
              <a:gd name="connsiteX3" fmla="*/ 11781 w 11885"/>
              <a:gd name="connsiteY3" fmla="*/ 10806 h 11590"/>
              <a:gd name="connsiteX0" fmla="*/ 11885 w 11885"/>
              <a:gd name="connsiteY0" fmla="*/ 2571 h 11590"/>
              <a:gd name="connsiteX1" fmla="*/ 3269 w 11885"/>
              <a:gd name="connsiteY1" fmla="*/ 11590 h 11590"/>
              <a:gd name="connsiteX2" fmla="*/ 3062 w 11885"/>
              <a:gd name="connsiteY2" fmla="*/ 1786 h 11590"/>
              <a:gd name="connsiteX3" fmla="*/ 11781 w 11885"/>
              <a:gd name="connsiteY3" fmla="*/ 10806 h 11590"/>
              <a:gd name="connsiteX0" fmla="*/ 12252 w 12252"/>
              <a:gd name="connsiteY0" fmla="*/ 2571 h 11590"/>
              <a:gd name="connsiteX1" fmla="*/ 3636 w 12252"/>
              <a:gd name="connsiteY1" fmla="*/ 11590 h 11590"/>
              <a:gd name="connsiteX2" fmla="*/ 3429 w 12252"/>
              <a:gd name="connsiteY2" fmla="*/ 1786 h 11590"/>
              <a:gd name="connsiteX3" fmla="*/ 12148 w 12252"/>
              <a:gd name="connsiteY3" fmla="*/ 10806 h 11590"/>
            </a:gdLst>
            <a:ahLst/>
            <a:cxnLst>
              <a:cxn ang="0">
                <a:pos x="connsiteX0" y="connsiteY0"/>
              </a:cxn>
              <a:cxn ang="0">
                <a:pos x="connsiteX1" y="connsiteY1"/>
              </a:cxn>
              <a:cxn ang="0">
                <a:pos x="connsiteX2" y="connsiteY2"/>
              </a:cxn>
              <a:cxn ang="0">
                <a:pos x="connsiteX3" y="connsiteY3"/>
              </a:cxn>
            </a:cxnLst>
            <a:rect l="l" t="t" r="r" b="b"/>
            <a:pathLst>
              <a:path w="12252" h="11590">
                <a:moveTo>
                  <a:pt x="12252" y="2571"/>
                </a:moveTo>
                <a:cubicBezTo>
                  <a:pt x="10392" y="4450"/>
                  <a:pt x="8012" y="10937"/>
                  <a:pt x="3636" y="11590"/>
                </a:cubicBezTo>
                <a:cubicBezTo>
                  <a:pt x="0" y="10642"/>
                  <a:pt x="367" y="2788"/>
                  <a:pt x="3429" y="1786"/>
                </a:cubicBezTo>
                <a:cubicBezTo>
                  <a:pt x="7305" y="0"/>
                  <a:pt x="10829" y="8873"/>
                  <a:pt x="12148" y="10806"/>
                </a:cubicBezTo>
              </a:path>
            </a:pathLst>
          </a:custGeom>
          <a:noFill/>
          <a:ln w="25400" cap="flat" cmpd="sng">
            <a:solidFill>
              <a:schemeClr val="accent1"/>
            </a:solidFill>
            <a:prstDash val="solid"/>
            <a:round/>
            <a:headEnd type="none" w="med" len="med"/>
            <a:tailEnd type="triangle" w="med" len="med"/>
          </a:ln>
          <a:effectLst/>
        </p:spPr>
        <p:txBody>
          <a:bodyPr>
            <a:spAutoFit/>
          </a:bodyPr>
          <a:lstStyle/>
          <a:p>
            <a:endParaRPr lang="fr-FR"/>
          </a:p>
        </p:txBody>
      </p:sp>
      <p:sp>
        <p:nvSpPr>
          <p:cNvPr id="221232" name="Text Box 48"/>
          <p:cNvSpPr txBox="1">
            <a:spLocks noChangeArrowheads="1"/>
          </p:cNvSpPr>
          <p:nvPr/>
        </p:nvSpPr>
        <p:spPr bwMode="auto">
          <a:xfrm flipV="1">
            <a:off x="4643438" y="5516562"/>
            <a:ext cx="648090" cy="400110"/>
          </a:xfrm>
          <a:prstGeom prst="rect">
            <a:avLst/>
          </a:prstGeom>
          <a:solidFill>
            <a:schemeClr val="bg1"/>
          </a:solidFill>
          <a:ln w="9525">
            <a:noFill/>
            <a:miter lim="800000"/>
            <a:headEnd/>
            <a:tailEnd/>
          </a:ln>
          <a:effectLst/>
        </p:spPr>
        <p:txBody>
          <a:bodyPr rot="10800000" wrap="square">
            <a:spAutoFit/>
          </a:bodyPr>
          <a:lstStyle/>
          <a:p>
            <a:pPr>
              <a:spcBef>
                <a:spcPct val="50000"/>
              </a:spcBef>
            </a:pPr>
            <a:endParaRPr lang="fr-FR"/>
          </a:p>
        </p:txBody>
      </p:sp>
      <p:graphicFrame>
        <p:nvGraphicFramePr>
          <p:cNvPr id="221233" name="Object 49"/>
          <p:cNvGraphicFramePr>
            <a:graphicFrameLocks noChangeAspect="1"/>
          </p:cNvGraphicFramePr>
          <p:nvPr/>
        </p:nvGraphicFramePr>
        <p:xfrm>
          <a:off x="179388" y="5589588"/>
          <a:ext cx="795337" cy="422275"/>
        </p:xfrm>
        <a:graphic>
          <a:graphicData uri="http://schemas.openxmlformats.org/presentationml/2006/ole">
            <mc:AlternateContent xmlns:mc="http://schemas.openxmlformats.org/markup-compatibility/2006">
              <mc:Choice xmlns:v="urn:schemas-microsoft-com:vml" Requires="v">
                <p:oleObj spid="_x0000_s18840" name="Equation" r:id="rId11" imgW="406048" imgH="215713" progId="Equation.3">
                  <p:embed/>
                </p:oleObj>
              </mc:Choice>
              <mc:Fallback>
                <p:oleObj name="Equation" r:id="rId11" imgW="406048"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5589588"/>
                        <a:ext cx="7953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1234" name="Text Box 50"/>
          <p:cNvSpPr txBox="1">
            <a:spLocks noChangeArrowheads="1"/>
          </p:cNvSpPr>
          <p:nvPr/>
        </p:nvSpPr>
        <p:spPr bwMode="auto">
          <a:xfrm flipV="1">
            <a:off x="5435600" y="5516563"/>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graphicFrame>
        <p:nvGraphicFramePr>
          <p:cNvPr id="221235" name="Object 51"/>
          <p:cNvGraphicFramePr>
            <a:graphicFrameLocks noChangeAspect="1"/>
          </p:cNvGraphicFramePr>
          <p:nvPr/>
        </p:nvGraphicFramePr>
        <p:xfrm>
          <a:off x="179388" y="5876925"/>
          <a:ext cx="1987550" cy="771525"/>
        </p:xfrm>
        <a:graphic>
          <a:graphicData uri="http://schemas.openxmlformats.org/presentationml/2006/ole">
            <mc:AlternateContent xmlns:mc="http://schemas.openxmlformats.org/markup-compatibility/2006">
              <mc:Choice xmlns:v="urn:schemas-microsoft-com:vml" Requires="v">
                <p:oleObj spid="_x0000_s18841" name="Equation" r:id="rId13" imgW="1016000" imgH="393700" progId="Equation.3">
                  <p:embed/>
                </p:oleObj>
              </mc:Choice>
              <mc:Fallback>
                <p:oleObj name="Equation" r:id="rId13" imgW="1016000" imgH="393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5876925"/>
                        <a:ext cx="19875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1236" name="Text Box 52"/>
          <p:cNvSpPr txBox="1">
            <a:spLocks noChangeArrowheads="1"/>
          </p:cNvSpPr>
          <p:nvPr/>
        </p:nvSpPr>
        <p:spPr bwMode="auto">
          <a:xfrm flipV="1">
            <a:off x="4716463" y="6212746"/>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sp>
        <p:nvSpPr>
          <p:cNvPr id="221237" name="Text Box 53"/>
          <p:cNvSpPr txBox="1">
            <a:spLocks noChangeArrowheads="1"/>
          </p:cNvSpPr>
          <p:nvPr/>
        </p:nvSpPr>
        <p:spPr bwMode="auto">
          <a:xfrm>
            <a:off x="6030365" y="5300663"/>
            <a:ext cx="3348038" cy="1158875"/>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2</a:t>
            </a:r>
            <a:r>
              <a:rPr lang="fr-FR" baseline="30000" dirty="0">
                <a:solidFill>
                  <a:srgbClr val="FF0000"/>
                </a:solidFill>
              </a:rPr>
              <a:t>ème</a:t>
            </a:r>
            <a:r>
              <a:rPr lang="fr-FR" dirty="0">
                <a:solidFill>
                  <a:srgbClr val="FF0000"/>
                </a:solidFill>
              </a:rPr>
              <a:t> condition vérifiée:</a:t>
            </a:r>
          </a:p>
          <a:p>
            <a:pPr>
              <a:spcBef>
                <a:spcPct val="50000"/>
              </a:spcBef>
            </a:pPr>
            <a:r>
              <a:rPr lang="fr-FR" dirty="0">
                <a:solidFill>
                  <a:srgbClr val="FF0000"/>
                </a:solidFill>
              </a:rPr>
              <a:t>Le système sera stable en BF</a:t>
            </a:r>
          </a:p>
        </p:txBody>
      </p:sp>
      <p:sp>
        <p:nvSpPr>
          <p:cNvPr id="221238" name="Oval 54"/>
          <p:cNvSpPr>
            <a:spLocks noChangeArrowheads="1"/>
          </p:cNvSpPr>
          <p:nvPr/>
        </p:nvSpPr>
        <p:spPr bwMode="auto">
          <a:xfrm>
            <a:off x="4628448" y="4287848"/>
            <a:ext cx="603119" cy="2340000"/>
          </a:xfrm>
          <a:prstGeom prst="ellipse">
            <a:avLst/>
          </a:prstGeom>
          <a:noFill/>
          <a:ln w="31750">
            <a:solidFill>
              <a:srgbClr val="FF0000"/>
            </a:solidFill>
            <a:round/>
            <a:headEnd/>
            <a:tailEnd/>
          </a:ln>
          <a:effectLst/>
        </p:spPr>
        <p:txBody>
          <a:bodyPr wrap="square" anchor="ctr">
            <a:spAutoFit/>
          </a:bodyPr>
          <a:lstStyle/>
          <a:p>
            <a:endParaRPr lang="fr-FR"/>
          </a:p>
        </p:txBody>
      </p:sp>
    </p:spTree>
    <p:extLst>
      <p:ext uri="{BB962C8B-B14F-4D97-AF65-F5344CB8AC3E}">
        <p14:creationId xmlns:p14="http://schemas.microsoft.com/office/powerpoint/2010/main" val="266733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2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2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2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1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2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12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212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12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12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12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12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2122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2122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122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12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12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2122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2122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122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12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12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2122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2122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212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12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12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22123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2123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2123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21235"/>
                                        </p:tgtEl>
                                        <p:attrNameLst>
                                          <p:attrName>style.visibility</p:attrName>
                                        </p:attrNameLst>
                                      </p:cBhvr>
                                      <p:to>
                                        <p:strVal val="visible"/>
                                      </p:to>
                                    </p:set>
                                  </p:childTnLst>
                                </p:cTn>
                              </p:par>
                              <p:par>
                                <p:cTn id="109" presetID="1" presetClass="exit" presetSubtype="0" fill="hold" grpId="0" nodeType="withEffect">
                                  <p:stCondLst>
                                    <p:cond delay="0"/>
                                  </p:stCondLst>
                                  <p:childTnLst>
                                    <p:set>
                                      <p:cBhvr>
                                        <p:cTn id="110" dur="1" fill="hold">
                                          <p:stCondLst>
                                            <p:cond delay="0"/>
                                          </p:stCondLst>
                                        </p:cTn>
                                        <p:tgtEl>
                                          <p:spTgt spid="22118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2123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21231"/>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22123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2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p:bldP spid="221215" grpId="0"/>
      <p:bldP spid="221216" grpId="0"/>
      <p:bldP spid="221217" grpId="0"/>
      <p:bldP spid="221218" grpId="0" animBg="1"/>
      <p:bldP spid="221218" grpId="1" animBg="1"/>
      <p:bldP spid="221219" grpId="0" animBg="1"/>
      <p:bldP spid="221220" grpId="0" animBg="1"/>
      <p:bldP spid="221220" grpId="1" animBg="1"/>
      <p:bldP spid="221221" grpId="0" animBg="1"/>
      <p:bldP spid="221221" grpId="1" animBg="1"/>
      <p:bldP spid="221222" grpId="0" animBg="1"/>
      <p:bldP spid="221223" grpId="0" animBg="1"/>
      <p:bldP spid="221223" grpId="1" animBg="1"/>
      <p:bldP spid="221224" grpId="0" animBg="1"/>
      <p:bldP spid="221225" grpId="0" animBg="1"/>
      <p:bldP spid="221225" grpId="1" animBg="1"/>
      <p:bldP spid="221226" grpId="0" animBg="1"/>
      <p:bldP spid="221226" grpId="1" animBg="1"/>
      <p:bldP spid="221227" grpId="0" animBg="1"/>
      <p:bldP spid="221227" grpId="1" animBg="1"/>
      <p:bldP spid="221228" grpId="0" animBg="1"/>
      <p:bldP spid="221228" grpId="1" animBg="1"/>
      <p:bldP spid="221229" grpId="0" animBg="1"/>
      <p:bldP spid="221231" grpId="0" animBg="1"/>
      <p:bldP spid="221231" grpId="1" animBg="1"/>
      <p:bldP spid="221232" grpId="0" animBg="1"/>
      <p:bldP spid="221234" grpId="0" animBg="1"/>
      <p:bldP spid="221236" grpId="0" animBg="1"/>
      <p:bldP spid="221237" grpId="0"/>
      <p:bldP spid="2212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221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36E4B04D-06D8-4FDE-A223-6DA3E68D1B64}" type="slidenum">
              <a:rPr lang="fr-FR" sz="1400">
                <a:latin typeface="Times New Roman" pitchFamily="18" charset="0"/>
              </a:rPr>
              <a:pPr/>
              <a:t>19</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Exemple 2</a:t>
            </a:r>
          </a:p>
        </p:txBody>
      </p:sp>
      <p:graphicFrame>
        <p:nvGraphicFramePr>
          <p:cNvPr id="222213"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9860"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4" name="Object 6"/>
          <p:cNvGraphicFramePr>
            <a:graphicFrameLocks noChangeAspect="1"/>
          </p:cNvGraphicFramePr>
          <p:nvPr/>
        </p:nvGraphicFramePr>
        <p:xfrm>
          <a:off x="2303463" y="2492375"/>
          <a:ext cx="3054350" cy="892175"/>
        </p:xfrm>
        <a:graphic>
          <a:graphicData uri="http://schemas.openxmlformats.org/presentationml/2006/ole">
            <mc:AlternateContent xmlns:mc="http://schemas.openxmlformats.org/markup-compatibility/2006">
              <mc:Choice xmlns:v="urn:schemas-microsoft-com:vml" Requires="v">
                <p:oleObj spid="_x0000_s19861" name="Équation" r:id="rId5" imgW="1435100" imgH="419100" progId="Equation.3">
                  <p:embed/>
                </p:oleObj>
              </mc:Choice>
              <mc:Fallback>
                <p:oleObj name="Équation" r:id="rId5" imgW="14351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3463" y="2492375"/>
                        <a:ext cx="30543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5" name="Group 7"/>
          <p:cNvGraphicFramePr>
            <a:graphicFrameLocks noGrp="1"/>
          </p:cNvGraphicFramePr>
          <p:nvPr>
            <p:extLst>
              <p:ext uri="{D42A27DB-BD31-4B8C-83A1-F6EECF244321}">
                <p14:modId xmlns:p14="http://schemas.microsoft.com/office/powerpoint/2010/main" val="813233884"/>
              </p:ext>
            </p:extLst>
          </p:nvPr>
        </p:nvGraphicFramePr>
        <p:xfrm>
          <a:off x="3851275" y="4221163"/>
          <a:ext cx="2087563" cy="2376489"/>
        </p:xfrm>
        <a:graphic>
          <a:graphicData uri="http://schemas.openxmlformats.org/drawingml/2006/table">
            <a:tbl>
              <a:tblPr/>
              <a:tblGrid>
                <a:gridCol w="695325">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646113">
                  <a:extLst>
                    <a:ext uri="{9D8B030D-6E8A-4147-A177-3AD203B41FA5}">
                      <a16:colId xmlns:a16="http://schemas.microsoft.com/office/drawing/2014/main" val="20002"/>
                    </a:ext>
                  </a:extLst>
                </a:gridCol>
              </a:tblGrid>
              <a:tr h="6477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s</a:t>
                      </a:r>
                      <a:r>
                        <a:rPr kumimoji="0" lang="fr-FR" sz="2000" b="0" i="0" u="none" strike="noStrike" cap="none" normalizeH="0" baseline="30000" dirty="0">
                          <a:ln>
                            <a:noFill/>
                          </a:ln>
                          <a:solidFill>
                            <a:schemeClr val="tx1"/>
                          </a:solidFill>
                          <a:effectLst/>
                          <a:latin typeface="Verdan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0.1</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s</a:t>
                      </a:r>
                      <a:r>
                        <a:rPr kumimoji="0" lang="fr-FR" sz="2000" b="0" i="0" u="none" strike="noStrike" cap="none" normalizeH="0" baseline="30000">
                          <a:ln>
                            <a:noFill/>
                          </a:ln>
                          <a:solidFill>
                            <a:schemeClr val="tx1"/>
                          </a:solidFill>
                          <a:effectLst/>
                          <a:latin typeface="Verdana" pitchFamily="34" charset="0"/>
                        </a:rPr>
                        <a:t>2</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s</a:t>
                      </a:r>
                      <a:r>
                        <a:rPr kumimoji="0" lang="fr-FR" sz="2000" b="0" i="0" u="none" strike="noStrike" cap="none" normalizeH="0" baseline="30000">
                          <a:ln>
                            <a:noFill/>
                          </a:ln>
                          <a:solidFill>
                            <a:schemeClr val="tx1"/>
                          </a:solidFill>
                          <a:effectLst/>
                          <a:latin typeface="Verdana" pitchFamily="34" charset="0"/>
                        </a:rPr>
                        <a:t>1</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b</a:t>
                      </a:r>
                      <a:r>
                        <a:rPr kumimoji="0" lang="fr-FR" sz="2000" b="0" i="0" u="none" strike="noStrike" cap="none" normalizeH="0" baseline="-25000">
                          <a:ln>
                            <a:noFill/>
                          </a:ln>
                          <a:solidFill>
                            <a:schemeClr val="tx1"/>
                          </a:solidFill>
                          <a:effectLst/>
                          <a:latin typeface="Verdana" pitchFamily="34" charset="0"/>
                        </a:rPr>
                        <a:t>1</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a:t>
                      </a:r>
                      <a:endParaRPr kumimoji="0" lang="fr-FR" sz="2000" b="0" i="0" u="none" strike="noStrike" cap="none" normalizeH="0" baseline="-2500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s</a:t>
                      </a:r>
                      <a:r>
                        <a:rPr kumimoji="0" lang="fr-FR" sz="2000" b="0" i="0" u="none" strike="noStrike" cap="none" normalizeH="0" baseline="30000">
                          <a:ln>
                            <a:noFill/>
                          </a:ln>
                          <a:solidFill>
                            <a:schemeClr val="tx1"/>
                          </a:solidFill>
                          <a:effectLst/>
                          <a:latin typeface="Verdana" pitchFamily="34" charset="0"/>
                        </a:rPr>
                        <a:t>0</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K</a:t>
                      </a:r>
                      <a:endParaRPr kumimoji="0" lang="fr-FR" sz="2000" b="0" i="0" u="none" strike="noStrike" cap="none" normalizeH="0" baseline="-25000" dirty="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2237" name="Object 29"/>
          <p:cNvGraphicFramePr>
            <a:graphicFrameLocks noChangeAspect="1"/>
          </p:cNvGraphicFramePr>
          <p:nvPr/>
        </p:nvGraphicFramePr>
        <p:xfrm>
          <a:off x="5418138" y="3455988"/>
          <a:ext cx="3136900" cy="431800"/>
        </p:xfrm>
        <a:graphic>
          <a:graphicData uri="http://schemas.openxmlformats.org/presentationml/2006/ole">
            <mc:AlternateContent xmlns:mc="http://schemas.openxmlformats.org/markup-compatibility/2006">
              <mc:Choice xmlns:v="urn:schemas-microsoft-com:vml" Requires="v">
                <p:oleObj spid="_x0000_s19862" name="Équation" r:id="rId7" imgW="1473200" imgH="203200" progId="Equation.3">
                  <p:embed/>
                </p:oleObj>
              </mc:Choice>
              <mc:Fallback>
                <p:oleObj name="Équation" r:id="rId7" imgW="14732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8138" y="3455988"/>
                        <a:ext cx="31369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38" name="Text Box 30"/>
          <p:cNvSpPr txBox="1">
            <a:spLocks noChangeArrowheads="1"/>
          </p:cNvSpPr>
          <p:nvPr/>
        </p:nvSpPr>
        <p:spPr bwMode="auto">
          <a:xfrm>
            <a:off x="0" y="3429000"/>
            <a:ext cx="7850188" cy="396875"/>
          </a:xfrm>
          <a:prstGeom prst="rect">
            <a:avLst/>
          </a:prstGeom>
          <a:noFill/>
          <a:ln w="9525">
            <a:noFill/>
            <a:miter lim="800000"/>
            <a:headEnd/>
            <a:tailEnd/>
          </a:ln>
          <a:effectLst/>
        </p:spPr>
        <p:txBody>
          <a:bodyPr>
            <a:spAutoFit/>
          </a:bodyPr>
          <a:lstStyle/>
          <a:p>
            <a:pPr>
              <a:spcBef>
                <a:spcPct val="50000"/>
              </a:spcBef>
            </a:pPr>
            <a:r>
              <a:rPr lang="fr-FR"/>
              <a:t>On a l’équation caractéristique suivante:</a:t>
            </a:r>
          </a:p>
        </p:txBody>
      </p:sp>
      <p:sp>
        <p:nvSpPr>
          <p:cNvPr id="222239" name="Text Box 31"/>
          <p:cNvSpPr txBox="1">
            <a:spLocks noChangeArrowheads="1"/>
          </p:cNvSpPr>
          <p:nvPr/>
        </p:nvSpPr>
        <p:spPr bwMode="auto">
          <a:xfrm>
            <a:off x="0" y="3933825"/>
            <a:ext cx="3348038" cy="396875"/>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1</a:t>
            </a:r>
            <a:r>
              <a:rPr lang="fr-FR" baseline="30000" dirty="0">
                <a:solidFill>
                  <a:srgbClr val="FF0000"/>
                </a:solidFill>
              </a:rPr>
              <a:t>ère</a:t>
            </a:r>
            <a:r>
              <a:rPr lang="fr-FR" dirty="0">
                <a:solidFill>
                  <a:srgbClr val="FF0000"/>
                </a:solidFill>
              </a:rPr>
              <a:t> condition </a:t>
            </a:r>
            <a:r>
              <a:rPr lang="fr-FR" dirty="0">
                <a:solidFill>
                  <a:srgbClr val="FF0000"/>
                </a:solidFill>
                <a:sym typeface="Wingdings" pitchFamily="2" charset="2"/>
              </a:rPr>
              <a:t> K&gt;0</a:t>
            </a:r>
          </a:p>
        </p:txBody>
      </p:sp>
      <p:sp>
        <p:nvSpPr>
          <p:cNvPr id="222240" name="Text Box 32"/>
          <p:cNvSpPr txBox="1">
            <a:spLocks noChangeArrowheads="1"/>
          </p:cNvSpPr>
          <p:nvPr/>
        </p:nvSpPr>
        <p:spPr bwMode="auto">
          <a:xfrm>
            <a:off x="0" y="4365625"/>
            <a:ext cx="7850188" cy="396875"/>
          </a:xfrm>
          <a:prstGeom prst="rect">
            <a:avLst/>
          </a:prstGeom>
          <a:noFill/>
          <a:ln w="9525">
            <a:noFill/>
            <a:miter lim="800000"/>
            <a:headEnd/>
            <a:tailEnd/>
          </a:ln>
          <a:effectLst/>
        </p:spPr>
        <p:txBody>
          <a:bodyPr>
            <a:spAutoFit/>
          </a:bodyPr>
          <a:lstStyle/>
          <a:p>
            <a:pPr>
              <a:spcBef>
                <a:spcPct val="50000"/>
              </a:spcBef>
            </a:pPr>
            <a:r>
              <a:rPr lang="fr-FR"/>
              <a:t>Table de Routh:</a:t>
            </a:r>
          </a:p>
        </p:txBody>
      </p:sp>
      <p:sp>
        <p:nvSpPr>
          <p:cNvPr id="222241" name="Oval 33"/>
          <p:cNvSpPr>
            <a:spLocks noChangeArrowheads="1"/>
          </p:cNvSpPr>
          <p:nvPr/>
        </p:nvSpPr>
        <p:spPr bwMode="auto">
          <a:xfrm>
            <a:off x="5292725" y="3429000"/>
            <a:ext cx="574675" cy="576263"/>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2242" name="Text Box 34"/>
          <p:cNvSpPr txBox="1">
            <a:spLocks noChangeArrowheads="1"/>
          </p:cNvSpPr>
          <p:nvPr/>
        </p:nvSpPr>
        <p:spPr bwMode="auto">
          <a:xfrm>
            <a:off x="4716463" y="4365625"/>
            <a:ext cx="431800" cy="396875"/>
          </a:xfrm>
          <a:prstGeom prst="rect">
            <a:avLst/>
          </a:prstGeom>
          <a:solidFill>
            <a:schemeClr val="bg1"/>
          </a:solidFill>
          <a:ln w="9525">
            <a:noFill/>
            <a:miter lim="800000"/>
            <a:headEnd/>
            <a:tailEnd/>
          </a:ln>
          <a:effectLst/>
        </p:spPr>
        <p:txBody>
          <a:bodyPr>
            <a:spAutoFit/>
          </a:bodyPr>
          <a:lstStyle/>
          <a:p>
            <a:pPr>
              <a:spcBef>
                <a:spcPct val="50000"/>
              </a:spcBef>
            </a:pPr>
            <a:endParaRPr lang="fr-FR"/>
          </a:p>
        </p:txBody>
      </p:sp>
      <p:sp>
        <p:nvSpPr>
          <p:cNvPr id="222243" name="Line 35"/>
          <p:cNvSpPr>
            <a:spLocks noChangeShapeType="1"/>
          </p:cNvSpPr>
          <p:nvPr/>
        </p:nvSpPr>
        <p:spPr bwMode="auto">
          <a:xfrm flipH="1">
            <a:off x="4932363" y="3933825"/>
            <a:ext cx="431800" cy="503238"/>
          </a:xfrm>
          <a:prstGeom prst="line">
            <a:avLst/>
          </a:prstGeom>
          <a:noFill/>
          <a:ln w="31750">
            <a:solidFill>
              <a:schemeClr val="accent1"/>
            </a:solidFill>
            <a:round/>
            <a:headEnd/>
            <a:tailEnd type="arrow" w="lg" len="lg"/>
          </a:ln>
          <a:effectLst/>
        </p:spPr>
        <p:txBody>
          <a:bodyPr>
            <a:spAutoFit/>
          </a:bodyPr>
          <a:lstStyle/>
          <a:p>
            <a:endParaRPr lang="fr-FR"/>
          </a:p>
        </p:txBody>
      </p:sp>
      <p:sp>
        <p:nvSpPr>
          <p:cNvPr id="222244" name="Oval 36"/>
          <p:cNvSpPr>
            <a:spLocks noChangeArrowheads="1"/>
          </p:cNvSpPr>
          <p:nvPr/>
        </p:nvSpPr>
        <p:spPr bwMode="auto">
          <a:xfrm>
            <a:off x="6227763" y="3357563"/>
            <a:ext cx="574675" cy="576262"/>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2245" name="Text Box 37"/>
          <p:cNvSpPr txBox="1">
            <a:spLocks noChangeArrowheads="1"/>
          </p:cNvSpPr>
          <p:nvPr/>
        </p:nvSpPr>
        <p:spPr bwMode="auto">
          <a:xfrm flipV="1">
            <a:off x="4643438" y="5013325"/>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sp>
        <p:nvSpPr>
          <p:cNvPr id="222246" name="Oval 38"/>
          <p:cNvSpPr>
            <a:spLocks noChangeArrowheads="1"/>
          </p:cNvSpPr>
          <p:nvPr/>
        </p:nvSpPr>
        <p:spPr bwMode="auto">
          <a:xfrm>
            <a:off x="7164388" y="3429000"/>
            <a:ext cx="574675" cy="576263"/>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2247" name="Text Box 39"/>
          <p:cNvSpPr txBox="1">
            <a:spLocks noChangeArrowheads="1"/>
          </p:cNvSpPr>
          <p:nvPr/>
        </p:nvSpPr>
        <p:spPr bwMode="auto">
          <a:xfrm flipV="1">
            <a:off x="5364163" y="4365625"/>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sp>
        <p:nvSpPr>
          <p:cNvPr id="222248" name="Line 40"/>
          <p:cNvSpPr>
            <a:spLocks noChangeShapeType="1"/>
          </p:cNvSpPr>
          <p:nvPr/>
        </p:nvSpPr>
        <p:spPr bwMode="auto">
          <a:xfrm flipH="1">
            <a:off x="5076825" y="3860800"/>
            <a:ext cx="1150938" cy="1081088"/>
          </a:xfrm>
          <a:prstGeom prst="line">
            <a:avLst/>
          </a:prstGeom>
          <a:noFill/>
          <a:ln w="31750">
            <a:solidFill>
              <a:schemeClr val="accent1"/>
            </a:solidFill>
            <a:round/>
            <a:headEnd/>
            <a:tailEnd type="arrow" w="lg" len="lg"/>
          </a:ln>
          <a:effectLst/>
        </p:spPr>
        <p:txBody>
          <a:bodyPr>
            <a:spAutoFit/>
          </a:bodyPr>
          <a:lstStyle/>
          <a:p>
            <a:endParaRPr lang="fr-FR"/>
          </a:p>
        </p:txBody>
      </p:sp>
      <p:sp>
        <p:nvSpPr>
          <p:cNvPr id="222249" name="Line 41"/>
          <p:cNvSpPr>
            <a:spLocks noChangeShapeType="1"/>
          </p:cNvSpPr>
          <p:nvPr/>
        </p:nvSpPr>
        <p:spPr bwMode="auto">
          <a:xfrm flipH="1">
            <a:off x="5724525" y="3932238"/>
            <a:ext cx="1439863" cy="649287"/>
          </a:xfrm>
          <a:prstGeom prst="line">
            <a:avLst/>
          </a:prstGeom>
          <a:noFill/>
          <a:ln w="31750">
            <a:solidFill>
              <a:schemeClr val="accent1"/>
            </a:solidFill>
            <a:round/>
            <a:headEnd/>
            <a:tailEnd type="arrow" w="lg" len="lg"/>
          </a:ln>
          <a:effectLst/>
        </p:spPr>
        <p:txBody>
          <a:bodyPr>
            <a:spAutoFit/>
          </a:bodyPr>
          <a:lstStyle/>
          <a:p>
            <a:endParaRPr lang="fr-FR"/>
          </a:p>
        </p:txBody>
      </p:sp>
      <p:sp>
        <p:nvSpPr>
          <p:cNvPr id="222250" name="Oval 42"/>
          <p:cNvSpPr>
            <a:spLocks noChangeArrowheads="1"/>
          </p:cNvSpPr>
          <p:nvPr/>
        </p:nvSpPr>
        <p:spPr bwMode="auto">
          <a:xfrm>
            <a:off x="7667625" y="3357563"/>
            <a:ext cx="574675" cy="576262"/>
          </a:xfrm>
          <a:prstGeom prst="ellipse">
            <a:avLst/>
          </a:prstGeom>
          <a:noFill/>
          <a:ln w="31750">
            <a:solidFill>
              <a:schemeClr val="accent1"/>
            </a:solidFill>
            <a:round/>
            <a:headEnd/>
            <a:tailEnd/>
          </a:ln>
          <a:effectLst/>
        </p:spPr>
        <p:txBody>
          <a:bodyPr wrap="none" anchor="ctr">
            <a:spAutoFit/>
          </a:bodyPr>
          <a:lstStyle/>
          <a:p>
            <a:endParaRPr lang="fr-FR"/>
          </a:p>
        </p:txBody>
      </p:sp>
      <p:sp>
        <p:nvSpPr>
          <p:cNvPr id="222251" name="Line 43"/>
          <p:cNvSpPr>
            <a:spLocks noChangeShapeType="1"/>
          </p:cNvSpPr>
          <p:nvPr/>
        </p:nvSpPr>
        <p:spPr bwMode="auto">
          <a:xfrm flipH="1">
            <a:off x="5795963" y="3933825"/>
            <a:ext cx="2089150" cy="1223963"/>
          </a:xfrm>
          <a:prstGeom prst="line">
            <a:avLst/>
          </a:prstGeom>
          <a:noFill/>
          <a:ln w="31750">
            <a:solidFill>
              <a:schemeClr val="accent1"/>
            </a:solidFill>
            <a:round/>
            <a:headEnd/>
            <a:tailEnd type="arrow" w="lg" len="lg"/>
          </a:ln>
          <a:effectLst/>
        </p:spPr>
        <p:txBody>
          <a:bodyPr>
            <a:spAutoFit/>
          </a:bodyPr>
          <a:lstStyle/>
          <a:p>
            <a:endParaRPr lang="fr-FR"/>
          </a:p>
        </p:txBody>
      </p:sp>
      <p:sp>
        <p:nvSpPr>
          <p:cNvPr id="222252" name="Text Box 44"/>
          <p:cNvSpPr txBox="1">
            <a:spLocks noChangeArrowheads="1"/>
          </p:cNvSpPr>
          <p:nvPr/>
        </p:nvSpPr>
        <p:spPr bwMode="auto">
          <a:xfrm flipV="1">
            <a:off x="5364163" y="4941888"/>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graphicFrame>
        <p:nvGraphicFramePr>
          <p:cNvPr id="222253" name="Object 45"/>
          <p:cNvGraphicFramePr>
            <a:graphicFrameLocks noChangeAspect="1"/>
          </p:cNvGraphicFramePr>
          <p:nvPr/>
        </p:nvGraphicFramePr>
        <p:xfrm>
          <a:off x="183443" y="4724400"/>
          <a:ext cx="2206625" cy="714375"/>
        </p:xfrm>
        <a:graphic>
          <a:graphicData uri="http://schemas.openxmlformats.org/presentationml/2006/ole">
            <mc:AlternateContent xmlns:mc="http://schemas.openxmlformats.org/markup-compatibility/2006">
              <mc:Choice xmlns:v="urn:schemas-microsoft-com:vml" Requires="v">
                <p:oleObj spid="_x0000_s19863" name="Équation" r:id="rId9" imgW="1218671" imgH="393529" progId="Equation.3">
                  <p:embed/>
                </p:oleObj>
              </mc:Choice>
              <mc:Fallback>
                <p:oleObj name="Équation" r:id="rId9" imgW="121867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443" y="4724400"/>
                        <a:ext cx="22066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2254" name="Freeform 46"/>
          <p:cNvSpPr>
            <a:spLocks/>
          </p:cNvSpPr>
          <p:nvPr/>
        </p:nvSpPr>
        <p:spPr bwMode="auto">
          <a:xfrm>
            <a:off x="4669171" y="4447628"/>
            <a:ext cx="987092" cy="778393"/>
          </a:xfrm>
          <a:custGeom>
            <a:avLst/>
            <a:gdLst>
              <a:gd name="connsiteX0" fmla="*/ 10000 w 10000"/>
              <a:gd name="connsiteY0" fmla="*/ 1534 h 10713"/>
              <a:gd name="connsiteX1" fmla="*/ 7837 w 10000"/>
              <a:gd name="connsiteY1" fmla="*/ 6199 h 10713"/>
              <a:gd name="connsiteX2" fmla="*/ 3793 w 10000"/>
              <a:gd name="connsiteY2" fmla="*/ 10605 h 10713"/>
              <a:gd name="connsiteX3" fmla="*/ 1912 w 10000"/>
              <a:gd name="connsiteY3" fmla="*/ 10475 h 10713"/>
              <a:gd name="connsiteX4" fmla="*/ 502 w 10000"/>
              <a:gd name="connsiteY4" fmla="*/ 6458 h 10713"/>
              <a:gd name="connsiteX5" fmla="*/ 2006 w 10000"/>
              <a:gd name="connsiteY5" fmla="*/ 756 h 10713"/>
              <a:gd name="connsiteX6" fmla="*/ 3887 w 10000"/>
              <a:gd name="connsiteY6" fmla="*/ 1923 h 10713"/>
              <a:gd name="connsiteX7" fmla="*/ 4828 w 10000"/>
              <a:gd name="connsiteY7" fmla="*/ 3348 h 10713"/>
              <a:gd name="connsiteX8" fmla="*/ 5016 w 10000"/>
              <a:gd name="connsiteY8" fmla="*/ 3866 h 10713"/>
              <a:gd name="connsiteX9" fmla="*/ 5298 w 10000"/>
              <a:gd name="connsiteY9" fmla="*/ 4255 h 10713"/>
              <a:gd name="connsiteX10" fmla="*/ 5580 w 10000"/>
              <a:gd name="connsiteY10" fmla="*/ 5292 h 10713"/>
              <a:gd name="connsiteX11" fmla="*/ 6144 w 10000"/>
              <a:gd name="connsiteY11" fmla="*/ 6199 h 10713"/>
              <a:gd name="connsiteX12" fmla="*/ 7179 w 10000"/>
              <a:gd name="connsiteY12" fmla="*/ 8661 h 10713"/>
              <a:gd name="connsiteX13" fmla="*/ 7743 w 10000"/>
              <a:gd name="connsiteY13" fmla="*/ 9957 h 10713"/>
              <a:gd name="connsiteX14" fmla="*/ 7837 w 10000"/>
              <a:gd name="connsiteY14" fmla="*/ 10346 h 10713"/>
              <a:gd name="connsiteX0" fmla="*/ 10000 w 10000"/>
              <a:gd name="connsiteY0" fmla="*/ 1296 h 10475"/>
              <a:gd name="connsiteX1" fmla="*/ 7837 w 10000"/>
              <a:gd name="connsiteY1" fmla="*/ 5961 h 10475"/>
              <a:gd name="connsiteX2" fmla="*/ 3793 w 10000"/>
              <a:gd name="connsiteY2" fmla="*/ 10367 h 10475"/>
              <a:gd name="connsiteX3" fmla="*/ 1912 w 10000"/>
              <a:gd name="connsiteY3" fmla="*/ 10237 h 10475"/>
              <a:gd name="connsiteX4" fmla="*/ 502 w 10000"/>
              <a:gd name="connsiteY4" fmla="*/ 6220 h 10475"/>
              <a:gd name="connsiteX5" fmla="*/ 2006 w 10000"/>
              <a:gd name="connsiteY5" fmla="*/ 518 h 10475"/>
              <a:gd name="connsiteX6" fmla="*/ 4828 w 10000"/>
              <a:gd name="connsiteY6" fmla="*/ 3110 h 10475"/>
              <a:gd name="connsiteX7" fmla="*/ 5016 w 10000"/>
              <a:gd name="connsiteY7" fmla="*/ 3628 h 10475"/>
              <a:gd name="connsiteX8" fmla="*/ 5298 w 10000"/>
              <a:gd name="connsiteY8" fmla="*/ 4017 h 10475"/>
              <a:gd name="connsiteX9" fmla="*/ 5580 w 10000"/>
              <a:gd name="connsiteY9" fmla="*/ 5054 h 10475"/>
              <a:gd name="connsiteX10" fmla="*/ 6144 w 10000"/>
              <a:gd name="connsiteY10" fmla="*/ 5961 h 10475"/>
              <a:gd name="connsiteX11" fmla="*/ 7179 w 10000"/>
              <a:gd name="connsiteY11" fmla="*/ 8423 h 10475"/>
              <a:gd name="connsiteX12" fmla="*/ 7743 w 10000"/>
              <a:gd name="connsiteY12" fmla="*/ 9719 h 10475"/>
              <a:gd name="connsiteX13" fmla="*/ 7837 w 10000"/>
              <a:gd name="connsiteY13" fmla="*/ 10108 h 10475"/>
              <a:gd name="connsiteX0" fmla="*/ 10000 w 10000"/>
              <a:gd name="connsiteY0" fmla="*/ 1210 h 10389"/>
              <a:gd name="connsiteX1" fmla="*/ 7837 w 10000"/>
              <a:gd name="connsiteY1" fmla="*/ 5875 h 10389"/>
              <a:gd name="connsiteX2" fmla="*/ 3793 w 10000"/>
              <a:gd name="connsiteY2" fmla="*/ 10281 h 10389"/>
              <a:gd name="connsiteX3" fmla="*/ 1912 w 10000"/>
              <a:gd name="connsiteY3" fmla="*/ 10151 h 10389"/>
              <a:gd name="connsiteX4" fmla="*/ 502 w 10000"/>
              <a:gd name="connsiteY4" fmla="*/ 6134 h 10389"/>
              <a:gd name="connsiteX5" fmla="*/ 2006 w 10000"/>
              <a:gd name="connsiteY5" fmla="*/ 432 h 10389"/>
              <a:gd name="connsiteX6" fmla="*/ 5016 w 10000"/>
              <a:gd name="connsiteY6" fmla="*/ 3542 h 10389"/>
              <a:gd name="connsiteX7" fmla="*/ 5298 w 10000"/>
              <a:gd name="connsiteY7" fmla="*/ 3931 h 10389"/>
              <a:gd name="connsiteX8" fmla="*/ 5580 w 10000"/>
              <a:gd name="connsiteY8" fmla="*/ 4968 h 10389"/>
              <a:gd name="connsiteX9" fmla="*/ 6144 w 10000"/>
              <a:gd name="connsiteY9" fmla="*/ 5875 h 10389"/>
              <a:gd name="connsiteX10" fmla="*/ 7179 w 10000"/>
              <a:gd name="connsiteY10" fmla="*/ 8337 h 10389"/>
              <a:gd name="connsiteX11" fmla="*/ 7743 w 10000"/>
              <a:gd name="connsiteY11" fmla="*/ 9633 h 10389"/>
              <a:gd name="connsiteX12" fmla="*/ 7837 w 10000"/>
              <a:gd name="connsiteY12" fmla="*/ 10022 h 10389"/>
              <a:gd name="connsiteX0" fmla="*/ 10000 w 10000"/>
              <a:gd name="connsiteY0" fmla="*/ 1210 h 10389"/>
              <a:gd name="connsiteX1" fmla="*/ 7837 w 10000"/>
              <a:gd name="connsiteY1" fmla="*/ 5875 h 10389"/>
              <a:gd name="connsiteX2" fmla="*/ 3793 w 10000"/>
              <a:gd name="connsiteY2" fmla="*/ 10281 h 10389"/>
              <a:gd name="connsiteX3" fmla="*/ 1912 w 10000"/>
              <a:gd name="connsiteY3" fmla="*/ 10151 h 10389"/>
              <a:gd name="connsiteX4" fmla="*/ 502 w 10000"/>
              <a:gd name="connsiteY4" fmla="*/ 6134 h 10389"/>
              <a:gd name="connsiteX5" fmla="*/ 2006 w 10000"/>
              <a:gd name="connsiteY5" fmla="*/ 432 h 10389"/>
              <a:gd name="connsiteX6" fmla="*/ 5016 w 10000"/>
              <a:gd name="connsiteY6" fmla="*/ 3542 h 10389"/>
              <a:gd name="connsiteX7" fmla="*/ 5580 w 10000"/>
              <a:gd name="connsiteY7" fmla="*/ 4968 h 10389"/>
              <a:gd name="connsiteX8" fmla="*/ 6144 w 10000"/>
              <a:gd name="connsiteY8" fmla="*/ 5875 h 10389"/>
              <a:gd name="connsiteX9" fmla="*/ 7179 w 10000"/>
              <a:gd name="connsiteY9" fmla="*/ 8337 h 10389"/>
              <a:gd name="connsiteX10" fmla="*/ 7743 w 10000"/>
              <a:gd name="connsiteY10" fmla="*/ 9633 h 10389"/>
              <a:gd name="connsiteX11" fmla="*/ 7837 w 10000"/>
              <a:gd name="connsiteY11" fmla="*/ 10022 h 10389"/>
              <a:gd name="connsiteX0" fmla="*/ 10000 w 10000"/>
              <a:gd name="connsiteY0" fmla="*/ 1210 h 10389"/>
              <a:gd name="connsiteX1" fmla="*/ 7837 w 10000"/>
              <a:gd name="connsiteY1" fmla="*/ 5875 h 10389"/>
              <a:gd name="connsiteX2" fmla="*/ 3793 w 10000"/>
              <a:gd name="connsiteY2" fmla="*/ 10281 h 10389"/>
              <a:gd name="connsiteX3" fmla="*/ 1912 w 10000"/>
              <a:gd name="connsiteY3" fmla="*/ 10151 h 10389"/>
              <a:gd name="connsiteX4" fmla="*/ 502 w 10000"/>
              <a:gd name="connsiteY4" fmla="*/ 6134 h 10389"/>
              <a:gd name="connsiteX5" fmla="*/ 2006 w 10000"/>
              <a:gd name="connsiteY5" fmla="*/ 432 h 10389"/>
              <a:gd name="connsiteX6" fmla="*/ 5016 w 10000"/>
              <a:gd name="connsiteY6" fmla="*/ 3542 h 10389"/>
              <a:gd name="connsiteX7" fmla="*/ 5580 w 10000"/>
              <a:gd name="connsiteY7" fmla="*/ 4968 h 10389"/>
              <a:gd name="connsiteX8" fmla="*/ 7179 w 10000"/>
              <a:gd name="connsiteY8" fmla="*/ 8337 h 10389"/>
              <a:gd name="connsiteX9" fmla="*/ 7743 w 10000"/>
              <a:gd name="connsiteY9" fmla="*/ 9633 h 10389"/>
              <a:gd name="connsiteX10" fmla="*/ 7837 w 10000"/>
              <a:gd name="connsiteY10" fmla="*/ 10022 h 10389"/>
              <a:gd name="connsiteX0" fmla="*/ 10000 w 10000"/>
              <a:gd name="connsiteY0" fmla="*/ 1210 h 10389"/>
              <a:gd name="connsiteX1" fmla="*/ 7837 w 10000"/>
              <a:gd name="connsiteY1" fmla="*/ 5875 h 10389"/>
              <a:gd name="connsiteX2" fmla="*/ 3793 w 10000"/>
              <a:gd name="connsiteY2" fmla="*/ 10281 h 10389"/>
              <a:gd name="connsiteX3" fmla="*/ 1912 w 10000"/>
              <a:gd name="connsiteY3" fmla="*/ 10151 h 10389"/>
              <a:gd name="connsiteX4" fmla="*/ 502 w 10000"/>
              <a:gd name="connsiteY4" fmla="*/ 6134 h 10389"/>
              <a:gd name="connsiteX5" fmla="*/ 2006 w 10000"/>
              <a:gd name="connsiteY5" fmla="*/ 432 h 10389"/>
              <a:gd name="connsiteX6" fmla="*/ 5016 w 10000"/>
              <a:gd name="connsiteY6" fmla="*/ 3542 h 10389"/>
              <a:gd name="connsiteX7" fmla="*/ 5580 w 10000"/>
              <a:gd name="connsiteY7" fmla="*/ 4968 h 10389"/>
              <a:gd name="connsiteX8" fmla="*/ 7743 w 10000"/>
              <a:gd name="connsiteY8" fmla="*/ 9633 h 10389"/>
              <a:gd name="connsiteX9" fmla="*/ 7837 w 10000"/>
              <a:gd name="connsiteY9" fmla="*/ 10022 h 10389"/>
              <a:gd name="connsiteX0" fmla="*/ 10000 w 10000"/>
              <a:gd name="connsiteY0" fmla="*/ 1210 h 10389"/>
              <a:gd name="connsiteX1" fmla="*/ 7837 w 10000"/>
              <a:gd name="connsiteY1" fmla="*/ 5875 h 10389"/>
              <a:gd name="connsiteX2" fmla="*/ 3793 w 10000"/>
              <a:gd name="connsiteY2" fmla="*/ 10281 h 10389"/>
              <a:gd name="connsiteX3" fmla="*/ 1912 w 10000"/>
              <a:gd name="connsiteY3" fmla="*/ 10151 h 10389"/>
              <a:gd name="connsiteX4" fmla="*/ 502 w 10000"/>
              <a:gd name="connsiteY4" fmla="*/ 6134 h 10389"/>
              <a:gd name="connsiteX5" fmla="*/ 2006 w 10000"/>
              <a:gd name="connsiteY5" fmla="*/ 432 h 10389"/>
              <a:gd name="connsiteX6" fmla="*/ 5016 w 10000"/>
              <a:gd name="connsiteY6" fmla="*/ 3542 h 10389"/>
              <a:gd name="connsiteX7" fmla="*/ 5580 w 10000"/>
              <a:gd name="connsiteY7" fmla="*/ 4968 h 10389"/>
              <a:gd name="connsiteX8" fmla="*/ 7837 w 10000"/>
              <a:gd name="connsiteY8" fmla="*/ 10022 h 10389"/>
              <a:gd name="connsiteX0" fmla="*/ 10000 w 10000"/>
              <a:gd name="connsiteY0" fmla="*/ 1210 h 10389"/>
              <a:gd name="connsiteX1" fmla="*/ 3793 w 10000"/>
              <a:gd name="connsiteY1" fmla="*/ 10281 h 10389"/>
              <a:gd name="connsiteX2" fmla="*/ 1912 w 10000"/>
              <a:gd name="connsiteY2" fmla="*/ 10151 h 10389"/>
              <a:gd name="connsiteX3" fmla="*/ 502 w 10000"/>
              <a:gd name="connsiteY3" fmla="*/ 6134 h 10389"/>
              <a:gd name="connsiteX4" fmla="*/ 2006 w 10000"/>
              <a:gd name="connsiteY4" fmla="*/ 432 h 10389"/>
              <a:gd name="connsiteX5" fmla="*/ 5016 w 10000"/>
              <a:gd name="connsiteY5" fmla="*/ 3542 h 10389"/>
              <a:gd name="connsiteX6" fmla="*/ 5580 w 10000"/>
              <a:gd name="connsiteY6" fmla="*/ 4968 h 10389"/>
              <a:gd name="connsiteX7" fmla="*/ 7837 w 10000"/>
              <a:gd name="connsiteY7" fmla="*/ 10022 h 10389"/>
              <a:gd name="connsiteX0" fmla="*/ 10000 w 10000"/>
              <a:gd name="connsiteY0" fmla="*/ 1210 h 10151"/>
              <a:gd name="connsiteX1" fmla="*/ 1912 w 10000"/>
              <a:gd name="connsiteY1" fmla="*/ 10151 h 10151"/>
              <a:gd name="connsiteX2" fmla="*/ 502 w 10000"/>
              <a:gd name="connsiteY2" fmla="*/ 6134 h 10151"/>
              <a:gd name="connsiteX3" fmla="*/ 2006 w 10000"/>
              <a:gd name="connsiteY3" fmla="*/ 432 h 10151"/>
              <a:gd name="connsiteX4" fmla="*/ 5016 w 10000"/>
              <a:gd name="connsiteY4" fmla="*/ 3542 h 10151"/>
              <a:gd name="connsiteX5" fmla="*/ 5580 w 10000"/>
              <a:gd name="connsiteY5" fmla="*/ 4968 h 10151"/>
              <a:gd name="connsiteX6" fmla="*/ 7837 w 10000"/>
              <a:gd name="connsiteY6" fmla="*/ 10022 h 10151"/>
              <a:gd name="connsiteX0" fmla="*/ 9420 w 9420"/>
              <a:gd name="connsiteY0" fmla="*/ 1210 h 10151"/>
              <a:gd name="connsiteX1" fmla="*/ 1332 w 9420"/>
              <a:gd name="connsiteY1" fmla="*/ 10151 h 10151"/>
              <a:gd name="connsiteX2" fmla="*/ 1426 w 9420"/>
              <a:gd name="connsiteY2" fmla="*/ 432 h 10151"/>
              <a:gd name="connsiteX3" fmla="*/ 4436 w 9420"/>
              <a:gd name="connsiteY3" fmla="*/ 3542 h 10151"/>
              <a:gd name="connsiteX4" fmla="*/ 5000 w 9420"/>
              <a:gd name="connsiteY4" fmla="*/ 4968 h 10151"/>
              <a:gd name="connsiteX5" fmla="*/ 7257 w 9420"/>
              <a:gd name="connsiteY5" fmla="*/ 10022 h 10151"/>
              <a:gd name="connsiteX0" fmla="*/ 10000 w 10000"/>
              <a:gd name="connsiteY0" fmla="*/ 1617 h 10425"/>
              <a:gd name="connsiteX1" fmla="*/ 1414 w 10000"/>
              <a:gd name="connsiteY1" fmla="*/ 10425 h 10425"/>
              <a:gd name="connsiteX2" fmla="*/ 1514 w 10000"/>
              <a:gd name="connsiteY2" fmla="*/ 851 h 10425"/>
              <a:gd name="connsiteX3" fmla="*/ 5308 w 10000"/>
              <a:gd name="connsiteY3" fmla="*/ 5319 h 10425"/>
              <a:gd name="connsiteX4" fmla="*/ 7704 w 10000"/>
              <a:gd name="connsiteY4" fmla="*/ 10298 h 10425"/>
              <a:gd name="connsiteX0" fmla="*/ 10000 w 10000"/>
              <a:gd name="connsiteY0" fmla="*/ 787 h 9595"/>
              <a:gd name="connsiteX1" fmla="*/ 1414 w 10000"/>
              <a:gd name="connsiteY1" fmla="*/ 9595 h 9595"/>
              <a:gd name="connsiteX2" fmla="*/ 1514 w 10000"/>
              <a:gd name="connsiteY2" fmla="*/ 21 h 9595"/>
              <a:gd name="connsiteX3" fmla="*/ 7704 w 10000"/>
              <a:gd name="connsiteY3" fmla="*/ 9468 h 9595"/>
              <a:gd name="connsiteX0" fmla="*/ 10346 w 10346"/>
              <a:gd name="connsiteY0" fmla="*/ 820 h 10000"/>
              <a:gd name="connsiteX1" fmla="*/ 1760 w 10346"/>
              <a:gd name="connsiteY1" fmla="*/ 10000 h 10000"/>
              <a:gd name="connsiteX2" fmla="*/ 1860 w 10346"/>
              <a:gd name="connsiteY2" fmla="*/ 22 h 10000"/>
              <a:gd name="connsiteX3" fmla="*/ 8050 w 10346"/>
              <a:gd name="connsiteY3" fmla="*/ 9868 h 10000"/>
              <a:gd name="connsiteX0" fmla="*/ 10346 w 10346"/>
              <a:gd name="connsiteY0" fmla="*/ 1693 h 10873"/>
              <a:gd name="connsiteX1" fmla="*/ 1760 w 10346"/>
              <a:gd name="connsiteY1" fmla="*/ 10873 h 10873"/>
              <a:gd name="connsiteX2" fmla="*/ 1860 w 10346"/>
              <a:gd name="connsiteY2" fmla="*/ 895 h 10873"/>
              <a:gd name="connsiteX3" fmla="*/ 8050 w 10346"/>
              <a:gd name="connsiteY3" fmla="*/ 10741 h 10873"/>
              <a:gd name="connsiteX0" fmla="*/ 10346 w 10346"/>
              <a:gd name="connsiteY0" fmla="*/ 1693 h 10873"/>
              <a:gd name="connsiteX1" fmla="*/ 1760 w 10346"/>
              <a:gd name="connsiteY1" fmla="*/ 10873 h 10873"/>
              <a:gd name="connsiteX2" fmla="*/ 1860 w 10346"/>
              <a:gd name="connsiteY2" fmla="*/ 895 h 10873"/>
              <a:gd name="connsiteX3" fmla="*/ 8050 w 10346"/>
              <a:gd name="connsiteY3" fmla="*/ 10741 h 10873"/>
              <a:gd name="connsiteX0" fmla="*/ 10346 w 10346"/>
              <a:gd name="connsiteY0" fmla="*/ 1693 h 10873"/>
              <a:gd name="connsiteX1" fmla="*/ 1760 w 10346"/>
              <a:gd name="connsiteY1" fmla="*/ 10873 h 10873"/>
              <a:gd name="connsiteX2" fmla="*/ 1860 w 10346"/>
              <a:gd name="connsiteY2" fmla="*/ 895 h 10873"/>
              <a:gd name="connsiteX3" fmla="*/ 8050 w 10346"/>
              <a:gd name="connsiteY3" fmla="*/ 10741 h 10873"/>
              <a:gd name="connsiteX0" fmla="*/ 10346 w 10346"/>
              <a:gd name="connsiteY0" fmla="*/ 1693 h 10873"/>
              <a:gd name="connsiteX1" fmla="*/ 1760 w 10346"/>
              <a:gd name="connsiteY1" fmla="*/ 10873 h 10873"/>
              <a:gd name="connsiteX2" fmla="*/ 1860 w 10346"/>
              <a:gd name="connsiteY2" fmla="*/ 895 h 10873"/>
              <a:gd name="connsiteX3" fmla="*/ 9975 w 10346"/>
              <a:gd name="connsiteY3" fmla="*/ 10577 h 10873"/>
            </a:gdLst>
            <a:ahLst/>
            <a:cxnLst>
              <a:cxn ang="0">
                <a:pos x="connsiteX0" y="connsiteY0"/>
              </a:cxn>
              <a:cxn ang="0">
                <a:pos x="connsiteX1" y="connsiteY1"/>
              </a:cxn>
              <a:cxn ang="0">
                <a:pos x="connsiteX2" y="connsiteY2"/>
              </a:cxn>
              <a:cxn ang="0">
                <a:pos x="connsiteX3" y="connsiteY3"/>
              </a:cxn>
            </a:cxnLst>
            <a:rect l="l" t="t" r="r" b="b"/>
            <a:pathLst>
              <a:path w="10346" h="10873">
                <a:moveTo>
                  <a:pt x="10346" y="1693"/>
                </a:moveTo>
                <a:cubicBezTo>
                  <a:pt x="8557" y="3606"/>
                  <a:pt x="4341" y="10085"/>
                  <a:pt x="1760" y="10873"/>
                </a:cubicBezTo>
                <a:cubicBezTo>
                  <a:pt x="305" y="10685"/>
                  <a:pt x="0" y="1588"/>
                  <a:pt x="1860" y="895"/>
                </a:cubicBezTo>
                <a:cubicBezTo>
                  <a:pt x="4628" y="0"/>
                  <a:pt x="8686" y="8526"/>
                  <a:pt x="9975" y="10577"/>
                </a:cubicBezTo>
              </a:path>
            </a:pathLst>
          </a:custGeom>
          <a:noFill/>
          <a:ln w="25400" cap="flat" cmpd="sng">
            <a:solidFill>
              <a:schemeClr val="accent1"/>
            </a:solidFill>
            <a:prstDash val="solid"/>
            <a:round/>
            <a:headEnd type="none" w="med" len="med"/>
            <a:tailEnd type="triangle" w="med" len="med"/>
          </a:ln>
          <a:effectLst/>
        </p:spPr>
        <p:txBody>
          <a:bodyPr>
            <a:spAutoFit/>
          </a:bodyPr>
          <a:lstStyle/>
          <a:p>
            <a:endParaRPr lang="fr-FR"/>
          </a:p>
        </p:txBody>
      </p:sp>
      <p:sp>
        <p:nvSpPr>
          <p:cNvPr id="222255" name="Text Box 47"/>
          <p:cNvSpPr txBox="1">
            <a:spLocks noChangeArrowheads="1"/>
          </p:cNvSpPr>
          <p:nvPr/>
        </p:nvSpPr>
        <p:spPr bwMode="auto">
          <a:xfrm flipV="1">
            <a:off x="4643438" y="5516563"/>
            <a:ext cx="576262"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graphicFrame>
        <p:nvGraphicFramePr>
          <p:cNvPr id="222256" name="Object 48"/>
          <p:cNvGraphicFramePr>
            <a:graphicFrameLocks noChangeAspect="1"/>
          </p:cNvGraphicFramePr>
          <p:nvPr/>
        </p:nvGraphicFramePr>
        <p:xfrm>
          <a:off x="179388" y="5445125"/>
          <a:ext cx="795337" cy="422275"/>
        </p:xfrm>
        <a:graphic>
          <a:graphicData uri="http://schemas.openxmlformats.org/presentationml/2006/ole">
            <mc:AlternateContent xmlns:mc="http://schemas.openxmlformats.org/markup-compatibility/2006">
              <mc:Choice xmlns:v="urn:schemas-microsoft-com:vml" Requires="v">
                <p:oleObj spid="_x0000_s19864" name="Equation" r:id="rId11" imgW="406048" imgH="215713" progId="Equation.3">
                  <p:embed/>
                </p:oleObj>
              </mc:Choice>
              <mc:Fallback>
                <p:oleObj name="Equation" r:id="rId11" imgW="406048"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5445125"/>
                        <a:ext cx="7953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2257" name="Text Box 49"/>
          <p:cNvSpPr txBox="1">
            <a:spLocks noChangeArrowheads="1"/>
          </p:cNvSpPr>
          <p:nvPr/>
        </p:nvSpPr>
        <p:spPr bwMode="auto">
          <a:xfrm flipV="1">
            <a:off x="5435600" y="5516563"/>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graphicFrame>
        <p:nvGraphicFramePr>
          <p:cNvPr id="222258" name="Object 50"/>
          <p:cNvGraphicFramePr>
            <a:graphicFrameLocks noChangeAspect="1"/>
          </p:cNvGraphicFramePr>
          <p:nvPr/>
        </p:nvGraphicFramePr>
        <p:xfrm>
          <a:off x="228600" y="5840413"/>
          <a:ext cx="1889125" cy="846137"/>
        </p:xfrm>
        <a:graphic>
          <a:graphicData uri="http://schemas.openxmlformats.org/presentationml/2006/ole">
            <mc:AlternateContent xmlns:mc="http://schemas.openxmlformats.org/markup-compatibility/2006">
              <mc:Choice xmlns:v="urn:schemas-microsoft-com:vml" Requires="v">
                <p:oleObj spid="_x0000_s19865" name="Équation" r:id="rId13" imgW="965200" imgH="431800" progId="Equation.3">
                  <p:embed/>
                </p:oleObj>
              </mc:Choice>
              <mc:Fallback>
                <p:oleObj name="Équation" r:id="rId13" imgW="965200" imgH="431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5840413"/>
                        <a:ext cx="188912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Lst>
                    </p:spPr>
                  </p:pic>
                </p:oleObj>
              </mc:Fallback>
            </mc:AlternateContent>
          </a:graphicData>
        </a:graphic>
      </p:graphicFrame>
      <p:sp>
        <p:nvSpPr>
          <p:cNvPr id="222259" name="Text Box 51"/>
          <p:cNvSpPr txBox="1">
            <a:spLocks noChangeArrowheads="1"/>
          </p:cNvSpPr>
          <p:nvPr/>
        </p:nvSpPr>
        <p:spPr bwMode="auto">
          <a:xfrm flipV="1">
            <a:off x="4643438" y="6092034"/>
            <a:ext cx="431800" cy="396875"/>
          </a:xfrm>
          <a:prstGeom prst="rect">
            <a:avLst/>
          </a:prstGeom>
          <a:solidFill>
            <a:schemeClr val="bg1"/>
          </a:solidFill>
          <a:ln w="9525">
            <a:noFill/>
            <a:miter lim="800000"/>
            <a:headEnd/>
            <a:tailEnd/>
          </a:ln>
          <a:effectLst/>
        </p:spPr>
        <p:txBody>
          <a:bodyPr rot="10800000">
            <a:spAutoFit/>
          </a:bodyPr>
          <a:lstStyle/>
          <a:p>
            <a:pPr>
              <a:spcBef>
                <a:spcPct val="50000"/>
              </a:spcBef>
            </a:pPr>
            <a:endParaRPr lang="fr-FR"/>
          </a:p>
        </p:txBody>
      </p:sp>
      <p:sp>
        <p:nvSpPr>
          <p:cNvPr id="222260" name="Oval 52"/>
          <p:cNvSpPr>
            <a:spLocks noChangeArrowheads="1"/>
          </p:cNvSpPr>
          <p:nvPr/>
        </p:nvSpPr>
        <p:spPr bwMode="auto">
          <a:xfrm>
            <a:off x="4732337" y="4329112"/>
            <a:ext cx="504825" cy="2232025"/>
          </a:xfrm>
          <a:prstGeom prst="ellipse">
            <a:avLst/>
          </a:prstGeom>
          <a:noFill/>
          <a:ln w="31750">
            <a:solidFill>
              <a:srgbClr val="FF0000"/>
            </a:solidFill>
            <a:round/>
            <a:headEnd/>
            <a:tailEnd/>
          </a:ln>
          <a:effectLst/>
        </p:spPr>
        <p:txBody>
          <a:bodyPr anchor="ctr">
            <a:spAutoFit/>
          </a:bodyPr>
          <a:lstStyle/>
          <a:p>
            <a:endParaRPr lang="fr-FR"/>
          </a:p>
        </p:txBody>
      </p:sp>
      <p:sp>
        <p:nvSpPr>
          <p:cNvPr id="222261" name="Text Box 53"/>
          <p:cNvSpPr txBox="1">
            <a:spLocks noChangeArrowheads="1"/>
          </p:cNvSpPr>
          <p:nvPr/>
        </p:nvSpPr>
        <p:spPr bwMode="auto">
          <a:xfrm>
            <a:off x="88900" y="1306513"/>
            <a:ext cx="8856663" cy="2022475"/>
          </a:xfrm>
          <a:prstGeom prst="rect">
            <a:avLst/>
          </a:prstGeom>
          <a:noFill/>
          <a:ln w="9525">
            <a:solidFill>
              <a:schemeClr val="tx1"/>
            </a:solidFill>
            <a:miter lim="800000"/>
            <a:headEnd/>
            <a:tailEnd/>
          </a:ln>
          <a:effectLst/>
        </p:spPr>
        <p:txBody>
          <a:bodyPr>
            <a:spAutoFit/>
          </a:bodyPr>
          <a:lstStyle/>
          <a:p>
            <a:pPr>
              <a:spcBef>
                <a:spcPct val="50000"/>
              </a:spcBef>
            </a:pPr>
            <a:r>
              <a:rPr lang="fr-FR" dirty="0"/>
              <a:t>Soit un système ayant la fonction de transfert G(s) suivante en boucle ouverte.</a:t>
            </a:r>
          </a:p>
          <a:p>
            <a:pPr>
              <a:spcBef>
                <a:spcPct val="50000"/>
              </a:spcBef>
            </a:pPr>
            <a:r>
              <a:rPr lang="fr-FR" dirty="0"/>
              <a:t>Pour quelles valeurs de K, ce système sera stable en cas de bouclage par retour unitaire?</a:t>
            </a:r>
          </a:p>
          <a:p>
            <a:pPr>
              <a:spcBef>
                <a:spcPct val="50000"/>
              </a:spcBef>
            </a:pPr>
            <a:endParaRPr lang="fr-FR" sz="1200" dirty="0"/>
          </a:p>
          <a:p>
            <a:pPr>
              <a:spcBef>
                <a:spcPct val="50000"/>
              </a:spcBef>
            </a:pPr>
            <a:endParaRPr lang="fr-FR" sz="1200" dirty="0"/>
          </a:p>
        </p:txBody>
      </p:sp>
      <p:sp>
        <p:nvSpPr>
          <p:cNvPr id="222262" name="Text Box 54"/>
          <p:cNvSpPr txBox="1">
            <a:spLocks noChangeArrowheads="1"/>
          </p:cNvSpPr>
          <p:nvPr/>
        </p:nvSpPr>
        <p:spPr bwMode="auto">
          <a:xfrm>
            <a:off x="5884863" y="5138063"/>
            <a:ext cx="3348037" cy="1169551"/>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2</a:t>
            </a:r>
            <a:r>
              <a:rPr lang="fr-FR" baseline="30000" dirty="0">
                <a:solidFill>
                  <a:srgbClr val="FF0000"/>
                </a:solidFill>
              </a:rPr>
              <a:t>ème</a:t>
            </a:r>
            <a:r>
              <a:rPr lang="fr-FR" dirty="0">
                <a:solidFill>
                  <a:srgbClr val="FF0000"/>
                </a:solidFill>
              </a:rPr>
              <a:t> condition </a:t>
            </a:r>
            <a:r>
              <a:rPr lang="fr-FR" dirty="0">
                <a:solidFill>
                  <a:srgbClr val="FF0000"/>
                </a:solidFill>
                <a:sym typeface="Wingdings" pitchFamily="2" charset="2"/>
              </a:rPr>
              <a:t> K&lt;11</a:t>
            </a:r>
          </a:p>
          <a:p>
            <a:pPr>
              <a:spcBef>
                <a:spcPct val="50000"/>
              </a:spcBef>
            </a:pPr>
            <a:r>
              <a:rPr lang="fr-FR" dirty="0">
                <a:solidFill>
                  <a:srgbClr val="FF0000"/>
                </a:solidFill>
              </a:rPr>
              <a:t>Le système sera stable en BF si 0&lt;K&lt;11</a:t>
            </a:r>
          </a:p>
        </p:txBody>
      </p:sp>
    </p:spTree>
    <p:extLst>
      <p:ext uri="{BB962C8B-B14F-4D97-AF65-F5344CB8AC3E}">
        <p14:creationId xmlns:p14="http://schemas.microsoft.com/office/powerpoint/2010/main" val="217904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2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22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22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2224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224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224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2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22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2224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2224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224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22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2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222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2224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224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22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22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2225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2225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2225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2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225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2222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222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2225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22258"/>
                                        </p:tgtEl>
                                        <p:attrNameLst>
                                          <p:attrName>style.visibility</p:attrName>
                                        </p:attrNameLst>
                                      </p:cBhvr>
                                      <p:to>
                                        <p:strVal val="visible"/>
                                      </p:to>
                                    </p:set>
                                  </p:childTnLst>
                                </p:cTn>
                              </p:par>
                              <p:par>
                                <p:cTn id="109" presetID="1" presetClass="exit" presetSubtype="0" fill="hold" grpId="0" nodeType="withEffect">
                                  <p:stCondLst>
                                    <p:cond delay="0"/>
                                  </p:stCondLst>
                                  <p:childTnLst>
                                    <p:set>
                                      <p:cBhvr>
                                        <p:cTn id="110" dur="1" fill="hold">
                                          <p:stCondLst>
                                            <p:cond delay="0"/>
                                          </p:stCondLst>
                                        </p:cTn>
                                        <p:tgtEl>
                                          <p:spTgt spid="22221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2225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2225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22226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22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p:bldP spid="222238" grpId="0"/>
      <p:bldP spid="222239" grpId="0"/>
      <p:bldP spid="222240" grpId="0"/>
      <p:bldP spid="222241" grpId="0" animBg="1"/>
      <p:bldP spid="222241" grpId="1" animBg="1"/>
      <p:bldP spid="222242" grpId="0" animBg="1"/>
      <p:bldP spid="222243" grpId="0" animBg="1"/>
      <p:bldP spid="222243" grpId="1" animBg="1"/>
      <p:bldP spid="222244" grpId="0" animBg="1"/>
      <p:bldP spid="222244" grpId="1" animBg="1"/>
      <p:bldP spid="222245" grpId="0" animBg="1"/>
      <p:bldP spid="222246" grpId="0" animBg="1"/>
      <p:bldP spid="222246" grpId="1" animBg="1"/>
      <p:bldP spid="222247" grpId="0" animBg="1"/>
      <p:bldP spid="222248" grpId="0" animBg="1"/>
      <p:bldP spid="222248" grpId="1" animBg="1"/>
      <p:bldP spid="222249" grpId="0" animBg="1"/>
      <p:bldP spid="222249" grpId="1" animBg="1"/>
      <p:bldP spid="222250" grpId="0" animBg="1"/>
      <p:bldP spid="222250" grpId="1" animBg="1"/>
      <p:bldP spid="222251" grpId="0" animBg="1"/>
      <p:bldP spid="222251" grpId="1" animBg="1"/>
      <p:bldP spid="222252" grpId="0" animBg="1"/>
      <p:bldP spid="222254" grpId="0" animBg="1"/>
      <p:bldP spid="222254" grpId="1" animBg="1"/>
      <p:bldP spid="222255" grpId="0" animBg="1"/>
      <p:bldP spid="222257" grpId="0" animBg="1"/>
      <p:bldP spid="222259" grpId="0" animBg="1"/>
      <p:bldP spid="222260" grpId="0" animBg="1"/>
      <p:bldP spid="2222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9144" y="4005064"/>
            <a:ext cx="7704856" cy="1325563"/>
          </a:xfrm>
        </p:spPr>
        <p:txBody>
          <a:bodyPr/>
          <a:lstStyle/>
          <a:p>
            <a:pPr algn="l"/>
            <a:r>
              <a:rPr lang="fr-FR" sz="4000" dirty="0"/>
              <a:t>Définition de la stabilité</a:t>
            </a:r>
          </a:p>
        </p:txBody>
      </p:sp>
    </p:spTree>
    <p:extLst>
      <p:ext uri="{BB962C8B-B14F-4D97-AF65-F5344CB8AC3E}">
        <p14:creationId xmlns:p14="http://schemas.microsoft.com/office/powerpoint/2010/main" val="239020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a:spLocks noChangeArrowheads="1"/>
          </p:cNvSpPr>
          <p:nvPr/>
        </p:nvSpPr>
        <p:spPr bwMode="auto">
          <a:xfrm>
            <a:off x="551236" y="4509120"/>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683568" y="3802210"/>
            <a:ext cx="8892480" cy="4114800"/>
          </a:xfrm>
        </p:spPr>
        <p:txBody>
          <a:bodyPr/>
          <a:lstStyle/>
          <a:p>
            <a:r>
              <a:rPr lang="fr-FR" dirty="0"/>
              <a:t>1: Oui toujours</a:t>
            </a:r>
          </a:p>
          <a:p>
            <a:r>
              <a:rPr lang="fr-FR" dirty="0"/>
              <a:t>2: Non jamais</a:t>
            </a:r>
          </a:p>
          <a:p>
            <a:r>
              <a:rPr lang="fr-FR" dirty="0"/>
              <a:t>3: Cela dépend de K</a:t>
            </a:r>
          </a:p>
          <a:p>
            <a:r>
              <a:rPr lang="fr-FR" dirty="0"/>
              <a:t>4: Je ne peux pas répondre avec </a:t>
            </a:r>
            <a:r>
              <a:rPr lang="fr-FR" dirty="0" err="1"/>
              <a:t>Routh</a:t>
            </a:r>
            <a:endParaRPr lang="fr-FR" dirty="0"/>
          </a:p>
        </p:txBody>
      </p:sp>
      <p:sp>
        <p:nvSpPr>
          <p:cNvPr id="4" name="Espace réservé du contenu 2"/>
          <p:cNvSpPr txBox="1">
            <a:spLocks/>
          </p:cNvSpPr>
          <p:nvPr/>
        </p:nvSpPr>
        <p:spPr>
          <a:xfrm>
            <a:off x="323528" y="2060848"/>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la fonction de transfert suivante est-il stable:</a:t>
            </a:r>
          </a:p>
        </p:txBody>
      </p:sp>
      <mc:AlternateContent xmlns:mc="http://schemas.openxmlformats.org/markup-compatibility/2006" xmlns:a14="http://schemas.microsoft.com/office/drawing/2010/main">
        <mc:Choice Requires="a14">
          <p:sp>
            <p:nvSpPr>
              <p:cNvPr id="5" name="Rectangle 4"/>
              <p:cNvSpPr/>
              <p:nvPr/>
            </p:nvSpPr>
            <p:spPr>
              <a:xfrm>
                <a:off x="2195736" y="2600573"/>
                <a:ext cx="3252044" cy="661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dirty="0">
                              <a:latin typeface="Cambria Math" panose="02040503050406030204" pitchFamily="18" charset="0"/>
                            </a:rPr>
                            <m:t>(</m:t>
                          </m:r>
                          <m:sSup>
                            <m:sSupPr>
                              <m:ctrlPr>
                                <a:rPr lang="fr-FR" i="1" dirty="0" smtClean="0">
                                  <a:latin typeface="Cambria Math" panose="02040503050406030204" pitchFamily="18" charset="0"/>
                                </a:rPr>
                              </m:ctrlPr>
                            </m:sSupPr>
                            <m:e>
                              <m:r>
                                <a:rPr lang="fr-FR" b="0" i="1" dirty="0" smtClean="0">
                                  <a:latin typeface="Cambria Math" panose="02040503050406030204" pitchFamily="18" charset="0"/>
                                </a:rPr>
                                <m:t>𝑠</m:t>
                              </m:r>
                            </m:e>
                            <m:sup>
                              <m:r>
                                <a:rPr lang="fr-FR" b="0" i="1" dirty="0" smtClean="0">
                                  <a:latin typeface="Cambria Math" panose="02040503050406030204" pitchFamily="18" charset="0"/>
                                </a:rPr>
                                <m:t>4</m:t>
                              </m:r>
                            </m:sup>
                          </m:sSup>
                          <m:r>
                            <a:rPr lang="fr-FR" b="0" i="1" dirty="0" smtClean="0">
                              <a:latin typeface="Cambria Math" panose="02040503050406030204" pitchFamily="18" charset="0"/>
                            </a:rPr>
                            <m:t>+</m:t>
                          </m:r>
                          <m:sSup>
                            <m:sSupPr>
                              <m:ctrlPr>
                                <a:rPr lang="fr-FR" i="1" dirty="0" smtClean="0">
                                  <a:latin typeface="Cambria Math" panose="02040503050406030204" pitchFamily="18" charset="0"/>
                                </a:rPr>
                              </m:ctrlPr>
                            </m:sSupPr>
                            <m:e>
                              <m:r>
                                <a:rPr lang="fr-FR" b="0" i="1" dirty="0" smtClean="0">
                                  <a:latin typeface="Cambria Math" panose="02040503050406030204" pitchFamily="18" charset="0"/>
                                </a:rPr>
                                <m:t>𝑠</m:t>
                              </m:r>
                            </m:e>
                            <m:sup>
                              <m:r>
                                <a:rPr lang="fr-FR" b="0" i="1" dirty="0" smtClean="0">
                                  <a:latin typeface="Cambria Math" panose="02040503050406030204" pitchFamily="18" charset="0"/>
                                </a:rPr>
                                <m:t>3</m:t>
                              </m:r>
                            </m:sup>
                          </m:sSup>
                          <m:r>
                            <a:rPr lang="fr-FR" b="0" i="1" dirty="0" smtClean="0">
                              <a:latin typeface="Cambria Math" panose="02040503050406030204" pitchFamily="18" charset="0"/>
                            </a:rPr>
                            <m:t>+</m:t>
                          </m:r>
                          <m:sSup>
                            <m:sSupPr>
                              <m:ctrlPr>
                                <a:rPr lang="fr-FR" b="0" i="1" dirty="0" smtClean="0">
                                  <a:latin typeface="Cambria Math" panose="02040503050406030204" pitchFamily="18" charset="0"/>
                                </a:rPr>
                              </m:ctrlPr>
                            </m:sSupPr>
                            <m:e>
                              <m:r>
                                <a:rPr lang="fr-FR" b="0" i="1" dirty="0" smtClean="0">
                                  <a:latin typeface="Cambria Math" panose="02040503050406030204" pitchFamily="18" charset="0"/>
                                </a:rPr>
                                <m:t>𝑠</m:t>
                              </m:r>
                            </m:e>
                            <m:sup>
                              <m:r>
                                <a:rPr lang="fr-FR" b="0" i="1" dirty="0" smtClean="0">
                                  <a:latin typeface="Cambria Math" panose="02040503050406030204" pitchFamily="18" charset="0"/>
                                </a:rPr>
                                <m:t>2</m:t>
                              </m:r>
                            </m:sup>
                          </m:sSup>
                          <m:r>
                            <a:rPr lang="fr-FR" b="0" i="1" dirty="0" smtClean="0">
                              <a:latin typeface="Cambria Math" panose="02040503050406030204" pitchFamily="18" charset="0"/>
                            </a:rPr>
                            <m:t>+</m:t>
                          </m:r>
                          <m:r>
                            <a:rPr lang="fr-FR" b="0" i="1" dirty="0" smtClean="0">
                              <a:latin typeface="Cambria Math" panose="02040503050406030204" pitchFamily="18" charset="0"/>
                            </a:rPr>
                            <m:t>𝑠</m:t>
                          </m:r>
                          <m:r>
                            <a:rPr lang="fr-FR" b="0" i="1" dirty="0" smtClean="0">
                              <a:latin typeface="Cambria Math" panose="02040503050406030204" pitchFamily="18" charset="0"/>
                            </a:rPr>
                            <m:t>+</m:t>
                          </m:r>
                          <m:r>
                            <a:rPr lang="fr-FR" b="0" i="1" dirty="0" smtClean="0">
                              <a:latin typeface="Cambria Math" panose="02040503050406030204" pitchFamily="18" charset="0"/>
                            </a:rPr>
                            <m:t>𝐾</m:t>
                          </m:r>
                          <m:r>
                            <a:rPr lang="fr-FR" i="1" dirty="0">
                              <a:latin typeface="Cambria Math" panose="02040503050406030204" pitchFamily="18" charset="0"/>
                            </a:rPr>
                            <m:t>)</m:t>
                          </m:r>
                        </m:den>
                      </m:f>
                    </m:oMath>
                  </m:oMathPara>
                </a14:m>
                <a:endParaRPr lang="fr-FR" dirty="0"/>
              </a:p>
            </p:txBody>
          </p:sp>
        </mc:Choice>
        <mc:Fallback xmlns="">
          <p:sp>
            <p:nvSpPr>
              <p:cNvPr id="5" name="Rectangle 4"/>
              <p:cNvSpPr>
                <a:spLocks noRot="1" noChangeAspect="1" noMove="1" noResize="1" noEditPoints="1" noAdjustHandles="1" noChangeArrowheads="1" noChangeShapeType="1" noTextEdit="1"/>
              </p:cNvSpPr>
              <p:nvPr/>
            </p:nvSpPr>
            <p:spPr>
              <a:xfrm>
                <a:off x="2195736" y="2600573"/>
                <a:ext cx="3252044" cy="661912"/>
              </a:xfrm>
              <a:prstGeom prst="rect">
                <a:avLst/>
              </a:prstGeom>
              <a:blipFill rotWithShape="0">
                <a:blip r:embed="rId3"/>
                <a:stretch>
                  <a:fillRect/>
                </a:stretch>
              </a:blipFill>
            </p:spPr>
            <p:txBody>
              <a:bodyPr/>
              <a:lstStyle/>
              <a:p>
                <a:r>
                  <a:rPr lang="fr-FR">
                    <a:noFill/>
                  </a:rPr>
                  <a:t> </a:t>
                </a:r>
              </a:p>
            </p:txBody>
          </p:sp>
        </mc:Fallback>
      </mc:AlternateContent>
      <p:sp>
        <p:nvSpPr>
          <p:cNvPr id="7" name="Titre 6"/>
          <p:cNvSpPr>
            <a:spLocks noGrp="1"/>
          </p:cNvSpPr>
          <p:nvPr>
            <p:ph type="title"/>
          </p:nvPr>
        </p:nvSpPr>
        <p:spPr/>
        <p:txBody>
          <a:bodyPr/>
          <a:lstStyle/>
          <a:p>
            <a:endParaRPr lang="fr-FR"/>
          </a:p>
        </p:txBody>
      </p:sp>
      <p:sp>
        <p:nvSpPr>
          <p:cNvPr id="8"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Critère de </a:t>
            </a:r>
            <a:r>
              <a:rPr lang="fr-FR" altLang="fr-FR" sz="4000" dirty="0" err="1"/>
              <a:t>Routh</a:t>
            </a:r>
            <a:endParaRPr lang="fr-FR" altLang="fr-FR" sz="4000" dirty="0"/>
          </a:p>
          <a:p>
            <a:endParaRPr lang="fr-FR" altLang="fr-FR" sz="4000" dirty="0"/>
          </a:p>
        </p:txBody>
      </p:sp>
    </p:spTree>
    <p:extLst>
      <p:ext uri="{BB962C8B-B14F-4D97-AF65-F5344CB8AC3E}">
        <p14:creationId xmlns:p14="http://schemas.microsoft.com/office/powerpoint/2010/main" val="152106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à coins arrondis 6"/>
          <p:cNvSpPr>
            <a:spLocks noChangeArrowheads="1"/>
          </p:cNvSpPr>
          <p:nvPr/>
        </p:nvSpPr>
        <p:spPr bwMode="auto">
          <a:xfrm>
            <a:off x="323528" y="4638146"/>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6" name="Rectangle à coins arrondis 5"/>
          <p:cNvSpPr>
            <a:spLocks noChangeArrowheads="1"/>
          </p:cNvSpPr>
          <p:nvPr/>
        </p:nvSpPr>
        <p:spPr bwMode="auto">
          <a:xfrm>
            <a:off x="308474" y="3957501"/>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5" name="Rectangle à coins arrondis 4"/>
          <p:cNvSpPr>
            <a:spLocks noChangeArrowheads="1"/>
          </p:cNvSpPr>
          <p:nvPr/>
        </p:nvSpPr>
        <p:spPr bwMode="auto">
          <a:xfrm>
            <a:off x="308474" y="3248980"/>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67544" y="2553185"/>
                <a:ext cx="8892480" cy="4114800"/>
              </a:xfrm>
            </p:spPr>
            <p:txBody>
              <a:bodyPr/>
              <a:lstStyle/>
              <a:p>
                <a:r>
                  <a:rPr lang="fr-FR" dirty="0"/>
                  <a:t>1: </a:t>
                </a:r>
                <a14:m>
                  <m:oMath xmlns:m="http://schemas.openxmlformats.org/officeDocument/2006/math">
                    <m:r>
                      <a:rPr lang="fr-FR" b="0" i="1" dirty="0" smtClean="0">
                        <a:latin typeface="Cambria Math" panose="02040503050406030204" pitchFamily="18" charset="0"/>
                      </a:rPr>
                      <m:t>𝐺</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𝑠</m:t>
                        </m:r>
                      </m:e>
                    </m:d>
                    <m:r>
                      <a:rPr lang="fr-FR" b="0" i="1" dirty="0" smtClean="0">
                        <a:latin typeface="Cambria Math" panose="02040503050406030204" pitchFamily="18" charset="0"/>
                      </a:rPr>
                      <m:t>=</m:t>
                    </m:r>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r>
                          <a:rPr lang="fr-FR" b="0" i="1" dirty="0" smtClean="0">
                            <a:latin typeface="Cambria Math" panose="02040503050406030204" pitchFamily="18" charset="0"/>
                          </a:rPr>
                          <m:t>𝑠</m:t>
                        </m:r>
                        <m:r>
                          <a:rPr lang="fr-FR" b="0" i="1" dirty="0" smtClean="0">
                            <a:latin typeface="Cambria Math" panose="02040503050406030204" pitchFamily="18" charset="0"/>
                          </a:rPr>
                          <m:t>)</m:t>
                        </m:r>
                      </m:num>
                      <m:den>
                        <m:r>
                          <a:rPr lang="fr-FR" b="0" i="1" dirty="0" smtClean="0">
                            <a:latin typeface="Cambria Math" panose="02040503050406030204" pitchFamily="18" charset="0"/>
                          </a:rPr>
                          <m:t>𝑠</m:t>
                        </m:r>
                        <m:r>
                          <a:rPr lang="fr-FR" b="0" i="1" dirty="0" smtClean="0">
                            <a:latin typeface="Cambria Math" panose="02040503050406030204" pitchFamily="18" charset="0"/>
                          </a:rPr>
                          <m:t>(1+2</m:t>
                        </m:r>
                        <m:r>
                          <a:rPr lang="fr-FR" b="0" i="1" dirty="0" smtClean="0">
                            <a:latin typeface="Cambria Math" panose="02040503050406030204" pitchFamily="18" charset="0"/>
                          </a:rPr>
                          <m:t>𝑠</m:t>
                        </m:r>
                        <m:r>
                          <a:rPr lang="fr-FR" b="0" i="1" dirty="0" smtClean="0">
                            <a:latin typeface="Cambria Math" panose="02040503050406030204" pitchFamily="18" charset="0"/>
                          </a:rPr>
                          <m:t>)</m:t>
                        </m:r>
                      </m:den>
                    </m:f>
                  </m:oMath>
                </a14:m>
                <a:endParaRPr lang="fr-FR" dirty="0"/>
              </a:p>
              <a:p>
                <a:r>
                  <a:rPr lang="fr-FR" dirty="0"/>
                  <a:t>2: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num>
                      <m:den>
                        <m:r>
                          <a:rPr lang="fr-FR" i="1" dirty="0">
                            <a:latin typeface="Cambria Math" panose="02040503050406030204" pitchFamily="18" charset="0"/>
                          </a:rPr>
                          <m:t>(1+2</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3: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𝑠</m:t>
                        </m:r>
                        <m:r>
                          <a:rPr lang="fr-FR" i="1" dirty="0">
                            <a:latin typeface="Cambria Math" panose="02040503050406030204" pitchFamily="18" charset="0"/>
                          </a:rPr>
                          <m:t>)</m:t>
                        </m:r>
                      </m:num>
                      <m:den>
                        <m:r>
                          <a:rPr lang="fr-FR" i="1" dirty="0">
                            <a:latin typeface="Cambria Math" panose="02040503050406030204" pitchFamily="18" charset="0"/>
                          </a:rPr>
                          <m:t>(1+2</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4:</a:t>
                </a:r>
                <a14:m>
                  <m:oMath xmlns:m="http://schemas.openxmlformats.org/officeDocument/2006/math">
                    <m:r>
                      <a:rPr lang="fr-FR" b="0" i="0" dirty="0" smtClean="0">
                        <a:latin typeface="Cambria Math" panose="02040503050406030204" pitchFamily="18" charset="0"/>
                      </a:rPr>
                      <m:t> </m:t>
                    </m:r>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m:t>
                        </m:r>
                        <m:r>
                          <a:rPr lang="fr-FR" b="0" i="1" dirty="0" smtClean="0">
                            <a:latin typeface="Cambria Math" panose="02040503050406030204" pitchFamily="18" charset="0"/>
                          </a:rPr>
                          <m:t>−</m:t>
                        </m:r>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num>
                      <m:den>
                        <m:r>
                          <a:rPr lang="fr-FR" i="1" dirty="0">
                            <a:latin typeface="Cambria Math" panose="02040503050406030204" pitchFamily="18" charset="0"/>
                          </a:rPr>
                          <m:t>(1+2</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5: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num>
                      <m:den>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2</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a:p>
                <a:r>
                  <a:rPr lang="fr-FR" dirty="0"/>
                  <a:t>6: </a:t>
                </a:r>
                <a14:m>
                  <m:oMath xmlns:m="http://schemas.openxmlformats.org/officeDocument/2006/math">
                    <m:r>
                      <a:rPr lang="fr-FR" i="1" dirty="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i="1" dirty="0">
                            <a:latin typeface="Cambria Math" panose="02040503050406030204" pitchFamily="18" charset="0"/>
                          </a:rPr>
                          <m:t>(1+</m:t>
                        </m:r>
                        <m:r>
                          <a:rPr lang="fr-FR" i="1" dirty="0">
                            <a:latin typeface="Cambria Math" panose="02040503050406030204" pitchFamily="18" charset="0"/>
                          </a:rPr>
                          <m:t>𝑠</m:t>
                        </m:r>
                        <m:r>
                          <a:rPr lang="fr-FR" i="1" dirty="0">
                            <a:latin typeface="Cambria Math" panose="02040503050406030204" pitchFamily="18" charset="0"/>
                          </a:rPr>
                          <m:t>)</m:t>
                        </m:r>
                      </m:num>
                      <m:den>
                        <m:r>
                          <a:rPr lang="fr-FR" i="1" dirty="0">
                            <a:latin typeface="Cambria Math" panose="02040503050406030204" pitchFamily="18" charset="0"/>
                          </a:rPr>
                          <m:t>(</m:t>
                        </m:r>
                        <m:r>
                          <a:rPr lang="fr-FR" b="0" i="1" dirty="0" smtClean="0">
                            <a:latin typeface="Cambria Math" panose="02040503050406030204" pitchFamily="18" charset="0"/>
                          </a:rPr>
                          <m:t>−</m:t>
                        </m:r>
                        <m:r>
                          <a:rPr lang="fr-FR" i="1" dirty="0">
                            <a:latin typeface="Cambria Math" panose="02040503050406030204" pitchFamily="18" charset="0"/>
                          </a:rPr>
                          <m:t>1</m:t>
                        </m:r>
                        <m:r>
                          <a:rPr lang="fr-FR" b="0" i="1" dirty="0" smtClean="0">
                            <a:latin typeface="Cambria Math" panose="02040503050406030204" pitchFamily="18" charset="0"/>
                          </a:rPr>
                          <m:t>+</m:t>
                        </m:r>
                        <m:r>
                          <a:rPr lang="fr-FR" i="1" dirty="0">
                            <a:latin typeface="Cambria Math" panose="02040503050406030204" pitchFamily="18" charset="0"/>
                          </a:rPr>
                          <m:t>2</m:t>
                        </m:r>
                        <m:r>
                          <a:rPr lang="fr-FR" i="1" dirty="0">
                            <a:latin typeface="Cambria Math" panose="02040503050406030204" pitchFamily="18" charset="0"/>
                          </a:rPr>
                          <m:t>𝑠</m:t>
                        </m:r>
                        <m:r>
                          <a:rPr lang="fr-FR" i="1" dirty="0">
                            <a:latin typeface="Cambria Math" panose="02040503050406030204" pitchFamily="18" charset="0"/>
                          </a:rPr>
                          <m:t>)</m:t>
                        </m:r>
                      </m:den>
                    </m:f>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67544" y="2553185"/>
                <a:ext cx="8892480" cy="4114800"/>
              </a:xfrm>
              <a:blipFill rotWithShape="0">
                <a:blip r:embed="rId2"/>
                <a:stretch>
                  <a:fillRect l="-960" b="-1778"/>
                </a:stretch>
              </a:blipFill>
            </p:spPr>
            <p:txBody>
              <a:bodyPr/>
              <a:lstStyle/>
              <a:p>
                <a:r>
                  <a:rPr lang="fr-FR">
                    <a:noFill/>
                  </a:rPr>
                  <a:t> </a:t>
                </a:r>
              </a:p>
            </p:txBody>
          </p:sp>
        </mc:Fallback>
      </mc:AlternateContent>
      <p:sp>
        <p:nvSpPr>
          <p:cNvPr id="4" name="Espace réservé du contenu 2"/>
          <p:cNvSpPr txBox="1">
            <a:spLocks/>
          </p:cNvSpPr>
          <p:nvPr/>
        </p:nvSpPr>
        <p:spPr>
          <a:xfrm>
            <a:off x="323528" y="2060848"/>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 Quels sont les systèmes stables parmi les systèmes suivants:</a:t>
            </a:r>
          </a:p>
        </p:txBody>
      </p:sp>
      <p:sp>
        <p:nvSpPr>
          <p:cNvPr id="8"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Stabilité</a:t>
            </a:r>
          </a:p>
          <a:p>
            <a:endParaRPr lang="fr-FR" altLang="fr-FR" sz="4000" dirty="0"/>
          </a:p>
        </p:txBody>
      </p:sp>
    </p:spTree>
    <p:extLst>
      <p:ext uri="{BB962C8B-B14F-4D97-AF65-F5344CB8AC3E}">
        <p14:creationId xmlns:p14="http://schemas.microsoft.com/office/powerpoint/2010/main" val="157181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a:spLocks noChangeArrowheads="1"/>
          </p:cNvSpPr>
          <p:nvPr/>
        </p:nvSpPr>
        <p:spPr bwMode="auto">
          <a:xfrm>
            <a:off x="571049" y="4128519"/>
            <a:ext cx="4896544" cy="750912"/>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539552" y="3861048"/>
            <a:ext cx="8892480" cy="4114800"/>
          </a:xfrm>
        </p:spPr>
        <p:txBody>
          <a:bodyPr/>
          <a:lstStyle/>
          <a:p>
            <a:r>
              <a:rPr lang="fr-FR" dirty="0"/>
              <a:t>1: Oui toujours</a:t>
            </a:r>
          </a:p>
          <a:p>
            <a:r>
              <a:rPr lang="fr-FR" dirty="0"/>
              <a:t>2: Non jamais</a:t>
            </a:r>
          </a:p>
          <a:p>
            <a:r>
              <a:rPr lang="fr-FR" dirty="0"/>
              <a:t>3: Cela dépend de K</a:t>
            </a:r>
          </a:p>
          <a:p>
            <a:r>
              <a:rPr lang="fr-FR" dirty="0"/>
              <a:t>4: Je ne peux pas répondre avec </a:t>
            </a:r>
            <a:r>
              <a:rPr lang="fr-FR" dirty="0" err="1"/>
              <a:t>Routh</a:t>
            </a:r>
            <a:endParaRPr lang="fr-FR" dirty="0"/>
          </a:p>
          <a:p>
            <a:endParaRPr lang="fr-FR" dirty="0"/>
          </a:p>
        </p:txBody>
      </p:sp>
      <p:sp>
        <p:nvSpPr>
          <p:cNvPr id="4" name="Espace réservé du contenu 2"/>
          <p:cNvSpPr txBox="1">
            <a:spLocks/>
          </p:cNvSpPr>
          <p:nvPr/>
        </p:nvSpPr>
        <p:spPr>
          <a:xfrm>
            <a:off x="323528" y="2060848"/>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la fonction de transfert suivante est-il stable:</a:t>
            </a:r>
          </a:p>
        </p:txBody>
      </p:sp>
      <mc:AlternateContent xmlns:mc="http://schemas.openxmlformats.org/markup-compatibility/2006" xmlns:a14="http://schemas.microsoft.com/office/drawing/2010/main">
        <mc:Choice Requires="a14">
          <p:sp>
            <p:nvSpPr>
              <p:cNvPr id="5" name="Rectangle 4"/>
              <p:cNvSpPr/>
              <p:nvPr/>
            </p:nvSpPr>
            <p:spPr>
              <a:xfrm>
                <a:off x="2195736" y="2600573"/>
                <a:ext cx="3222934" cy="660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𝐺</m:t>
                      </m:r>
                      <m:d>
                        <m:dPr>
                          <m:ctrlPr>
                            <a:rPr lang="fr-FR" i="1" dirty="0">
                              <a:latin typeface="Cambria Math" panose="02040503050406030204" pitchFamily="18" charset="0"/>
                            </a:rPr>
                          </m:ctrlPr>
                        </m:dPr>
                        <m:e>
                          <m:r>
                            <a:rPr lang="fr-FR" i="1" dirty="0">
                              <a:latin typeface="Cambria Math" panose="02040503050406030204" pitchFamily="18" charset="0"/>
                            </a:rPr>
                            <m:t>𝑠</m:t>
                          </m:r>
                        </m:e>
                      </m:d>
                      <m:r>
                        <a:rPr lang="fr-FR" i="1" dirty="0">
                          <a:latin typeface="Cambria Math" panose="02040503050406030204" pitchFamily="18" charset="0"/>
                        </a:rPr>
                        <m:t>=</m:t>
                      </m:r>
                      <m:f>
                        <m:fPr>
                          <m:ctrlPr>
                            <a:rPr lang="fr-FR" i="1" dirty="0">
                              <a:latin typeface="Cambria Math" panose="02040503050406030204" pitchFamily="18" charset="0"/>
                            </a:rPr>
                          </m:ctrlPr>
                        </m:fPr>
                        <m:num>
                          <m:r>
                            <a:rPr lang="fr-FR" b="0" i="1" dirty="0" smtClean="0">
                              <a:latin typeface="Cambria Math" panose="02040503050406030204" pitchFamily="18" charset="0"/>
                            </a:rPr>
                            <m:t>𝐾</m:t>
                          </m:r>
                        </m:num>
                        <m:den>
                          <m:r>
                            <a:rPr lang="fr-FR" i="1" dirty="0">
                              <a:latin typeface="Cambria Math" panose="02040503050406030204" pitchFamily="18" charset="0"/>
                            </a:rPr>
                            <m:t>(</m:t>
                          </m:r>
                          <m:sSup>
                            <m:sSupPr>
                              <m:ctrlPr>
                                <a:rPr lang="fr-FR" i="1" dirty="0" smtClean="0">
                                  <a:latin typeface="Cambria Math" panose="02040503050406030204" pitchFamily="18" charset="0"/>
                                </a:rPr>
                              </m:ctrlPr>
                            </m:sSupPr>
                            <m:e>
                              <m:r>
                                <a:rPr lang="fr-FR" b="0" i="1" dirty="0" smtClean="0">
                                  <a:latin typeface="Cambria Math" panose="02040503050406030204" pitchFamily="18" charset="0"/>
                                </a:rPr>
                                <m:t>𝑠</m:t>
                              </m:r>
                            </m:e>
                            <m:sup>
                              <m:r>
                                <a:rPr lang="fr-FR" b="0" i="1" dirty="0" smtClean="0">
                                  <a:latin typeface="Cambria Math" panose="02040503050406030204" pitchFamily="18" charset="0"/>
                                </a:rPr>
                                <m:t>3</m:t>
                              </m:r>
                            </m:sup>
                          </m:sSup>
                          <m:r>
                            <a:rPr lang="fr-FR" b="0" i="1" dirty="0" smtClean="0">
                              <a:latin typeface="Cambria Math" panose="02040503050406030204" pitchFamily="18" charset="0"/>
                            </a:rPr>
                            <m:t>−2</m:t>
                          </m:r>
                          <m:sSup>
                            <m:sSupPr>
                              <m:ctrlPr>
                                <a:rPr lang="fr-FR" b="0" i="1" dirty="0" smtClean="0">
                                  <a:latin typeface="Cambria Math" panose="02040503050406030204" pitchFamily="18" charset="0"/>
                                </a:rPr>
                              </m:ctrlPr>
                            </m:sSupPr>
                            <m:e>
                              <m:r>
                                <a:rPr lang="fr-FR" b="0" i="1" dirty="0" smtClean="0">
                                  <a:latin typeface="Cambria Math" panose="02040503050406030204" pitchFamily="18" charset="0"/>
                                </a:rPr>
                                <m:t>𝑠</m:t>
                              </m:r>
                            </m:e>
                            <m:sup>
                              <m:r>
                                <a:rPr lang="fr-FR" b="0" i="1" dirty="0" smtClean="0">
                                  <a:latin typeface="Cambria Math" panose="02040503050406030204" pitchFamily="18" charset="0"/>
                                </a:rPr>
                                <m:t>2</m:t>
                              </m:r>
                            </m:sup>
                          </m:sSup>
                          <m:r>
                            <a:rPr lang="fr-FR" b="0" i="1" dirty="0" smtClean="0">
                              <a:latin typeface="Cambria Math" panose="02040503050406030204" pitchFamily="18" charset="0"/>
                            </a:rPr>
                            <m:t>−13</m:t>
                          </m:r>
                          <m:r>
                            <a:rPr lang="fr-FR" b="0" i="1" dirty="0" smtClean="0">
                              <a:latin typeface="Cambria Math" panose="02040503050406030204" pitchFamily="18" charset="0"/>
                            </a:rPr>
                            <m:t>𝑠</m:t>
                          </m:r>
                          <m:r>
                            <a:rPr lang="fr-FR" b="0" i="1" dirty="0" smtClean="0">
                              <a:latin typeface="Cambria Math" panose="02040503050406030204" pitchFamily="18" charset="0"/>
                            </a:rPr>
                            <m:t>−10)</m:t>
                          </m:r>
                        </m:den>
                      </m:f>
                    </m:oMath>
                  </m:oMathPara>
                </a14:m>
                <a:endParaRPr lang="fr-FR" dirty="0"/>
              </a:p>
            </p:txBody>
          </p:sp>
        </mc:Choice>
        <mc:Fallback xmlns="">
          <p:sp>
            <p:nvSpPr>
              <p:cNvPr id="5" name="Rectangle 4"/>
              <p:cNvSpPr>
                <a:spLocks noRot="1" noChangeAspect="1" noMove="1" noResize="1" noEditPoints="1" noAdjustHandles="1" noChangeArrowheads="1" noChangeShapeType="1" noTextEdit="1"/>
              </p:cNvSpPr>
              <p:nvPr/>
            </p:nvSpPr>
            <p:spPr>
              <a:xfrm>
                <a:off x="2195736" y="2600573"/>
                <a:ext cx="3222934" cy="660052"/>
              </a:xfrm>
              <a:prstGeom prst="rect">
                <a:avLst/>
              </a:prstGeom>
              <a:blipFill rotWithShape="0">
                <a:blip r:embed="rId3"/>
                <a:stretch>
                  <a:fillRect/>
                </a:stretch>
              </a:blipFill>
            </p:spPr>
            <p:txBody>
              <a:bodyPr/>
              <a:lstStyle/>
              <a:p>
                <a:r>
                  <a:rPr lang="fr-FR">
                    <a:noFill/>
                  </a:rPr>
                  <a:t> </a:t>
                </a:r>
              </a:p>
            </p:txBody>
          </p:sp>
        </mc:Fallback>
      </mc:AlternateContent>
      <p:sp>
        <p:nvSpPr>
          <p:cNvPr id="7" name="Titre 6"/>
          <p:cNvSpPr>
            <a:spLocks noGrp="1"/>
          </p:cNvSpPr>
          <p:nvPr>
            <p:ph type="title"/>
          </p:nvPr>
        </p:nvSpPr>
        <p:spPr/>
        <p:txBody>
          <a:bodyPr/>
          <a:lstStyle/>
          <a:p>
            <a:endParaRPr lang="fr-FR"/>
          </a:p>
        </p:txBody>
      </p:sp>
      <p:sp>
        <p:nvSpPr>
          <p:cNvPr id="8"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Critère de </a:t>
            </a:r>
            <a:r>
              <a:rPr lang="fr-FR" altLang="fr-FR" sz="4000" dirty="0" err="1"/>
              <a:t>Routh</a:t>
            </a:r>
            <a:endParaRPr lang="fr-FR" altLang="fr-FR" sz="4000" dirty="0"/>
          </a:p>
          <a:p>
            <a:endParaRPr lang="fr-FR" altLang="fr-FR" sz="4000" dirty="0"/>
          </a:p>
        </p:txBody>
      </p:sp>
    </p:spTree>
    <p:extLst>
      <p:ext uri="{BB962C8B-B14F-4D97-AF65-F5344CB8AC3E}">
        <p14:creationId xmlns:p14="http://schemas.microsoft.com/office/powerpoint/2010/main" val="401991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2" name="Image 6" descr="Post-it-jaune.png"/>
          <p:cNvPicPr>
            <a:picLocks noChangeAspect="1"/>
          </p:cNvPicPr>
          <p:nvPr/>
        </p:nvPicPr>
        <p:blipFill>
          <a:blip r:embed="rId2" cstate="print"/>
          <a:srcRect/>
          <a:stretch>
            <a:fillRect/>
          </a:stretch>
        </p:blipFill>
        <p:spPr bwMode="auto">
          <a:xfrm>
            <a:off x="1285875" y="920750"/>
            <a:ext cx="6088063" cy="6118225"/>
          </a:xfrm>
          <a:prstGeom prst="rect">
            <a:avLst/>
          </a:prstGeom>
          <a:noFill/>
          <a:ln w="9525">
            <a:noFill/>
            <a:miter lim="800000"/>
            <a:headEnd/>
            <a:tailEnd/>
          </a:ln>
        </p:spPr>
      </p:pic>
      <p:sp>
        <p:nvSpPr>
          <p:cNvPr id="2" name="Titre 1"/>
          <p:cNvSpPr>
            <a:spLocks noGrp="1"/>
          </p:cNvSpPr>
          <p:nvPr>
            <p:ph type="title" idx="4294967295"/>
          </p:nvPr>
        </p:nvSpPr>
        <p:spPr>
          <a:xfrm>
            <a:off x="539750" y="0"/>
            <a:ext cx="7772400" cy="1143000"/>
          </a:xfrm>
          <a:prstGeom prst="rect">
            <a:avLst/>
          </a:prstGeom>
        </p:spPr>
        <p:txBody>
          <a:bodyPr/>
          <a:lstStyle/>
          <a:p>
            <a:r>
              <a:rPr lang="fr-FR">
                <a:latin typeface="Verdana" pitchFamily="34" charset="0"/>
              </a:rPr>
              <a:t>Critère de Routh </a:t>
            </a:r>
          </a:p>
        </p:txBody>
      </p:sp>
      <p:sp>
        <p:nvSpPr>
          <p:cNvPr id="3" name="Espace réservé du contenu 2"/>
          <p:cNvSpPr>
            <a:spLocks noGrp="1"/>
          </p:cNvSpPr>
          <p:nvPr>
            <p:ph idx="4294967295"/>
          </p:nvPr>
        </p:nvSpPr>
        <p:spPr>
          <a:xfrm rot="21245455">
            <a:off x="1778000" y="1976438"/>
            <a:ext cx="4913313" cy="4452937"/>
          </a:xfrm>
          <a:prstGeom prst="rect">
            <a:avLst/>
          </a:prstGeom>
        </p:spPr>
        <p:txBody>
          <a:bodyPr/>
          <a:lstStyle/>
          <a:p>
            <a:pPr>
              <a:buFontTx/>
              <a:buNone/>
            </a:pPr>
            <a:r>
              <a:rPr lang="fr-FR" sz="1800" b="1" dirty="0">
                <a:solidFill>
                  <a:srgbClr val="C00000"/>
                </a:solidFill>
                <a:latin typeface="Segoe Print"/>
              </a:rPr>
              <a:t>CRITERE DE ROUTH: A RETENIR</a:t>
            </a:r>
          </a:p>
          <a:p>
            <a:pPr eaLnBrk="1" hangingPunct="1">
              <a:spcBef>
                <a:spcPct val="50000"/>
              </a:spcBef>
              <a:buFontTx/>
              <a:buNone/>
            </a:pPr>
            <a:r>
              <a:rPr lang="fr-FR" sz="1800" dirty="0">
                <a:latin typeface="Segoe Print"/>
              </a:rPr>
              <a:t>Critère algébrique qui permet de savoir si les racines d’un polynôme sont toutes à partie réelle négative.</a:t>
            </a:r>
          </a:p>
          <a:p>
            <a:pPr>
              <a:buFontTx/>
              <a:buNone/>
            </a:pPr>
            <a:endParaRPr lang="fr-FR" sz="1800" dirty="0">
              <a:latin typeface="Segoe Print"/>
            </a:endParaRPr>
          </a:p>
          <a:p>
            <a:pPr eaLnBrk="1" hangingPunct="1">
              <a:spcBef>
                <a:spcPct val="0"/>
              </a:spcBef>
              <a:buFontTx/>
              <a:buNone/>
            </a:pPr>
            <a:r>
              <a:rPr lang="fr-FR" sz="1800" b="1" dirty="0">
                <a:solidFill>
                  <a:srgbClr val="2D2DB9"/>
                </a:solidFill>
                <a:effectLst>
                  <a:outerShdw blurRad="38100" dist="38100" dir="2700000" algn="tl">
                    <a:srgbClr val="C0C0C0"/>
                  </a:outerShdw>
                </a:effectLst>
                <a:latin typeface="Segoe Print"/>
              </a:rPr>
              <a:t>Condition n°1 : </a:t>
            </a:r>
            <a:r>
              <a:rPr lang="fr-FR" sz="1800" dirty="0">
                <a:latin typeface="Segoe Print"/>
              </a:rPr>
              <a:t>La stabilité exige que tous les coefficients a</a:t>
            </a:r>
            <a:r>
              <a:rPr lang="fr-FR" sz="1800" baseline="-25000" dirty="0">
                <a:latin typeface="Segoe Print"/>
              </a:rPr>
              <a:t>i</a:t>
            </a:r>
            <a:r>
              <a:rPr lang="fr-FR" sz="1800" dirty="0">
                <a:latin typeface="Segoe Print"/>
              </a:rPr>
              <a:t> de l’équation caractéristique soient strictement positifs </a:t>
            </a:r>
          </a:p>
          <a:p>
            <a:pPr eaLnBrk="1" hangingPunct="1">
              <a:spcBef>
                <a:spcPct val="0"/>
              </a:spcBef>
              <a:buFontTx/>
              <a:buNone/>
            </a:pPr>
            <a:endParaRPr lang="fr-FR" sz="1800" dirty="0">
              <a:latin typeface="Segoe Print"/>
            </a:endParaRPr>
          </a:p>
          <a:p>
            <a:pPr>
              <a:buFontTx/>
              <a:buNone/>
            </a:pPr>
            <a:r>
              <a:rPr lang="fr-FR" sz="1800" b="1" dirty="0">
                <a:solidFill>
                  <a:srgbClr val="2D2DB9"/>
                </a:solidFill>
                <a:effectLst>
                  <a:outerShdw blurRad="38100" dist="38100" dir="2700000" algn="tl">
                    <a:srgbClr val="C0C0C0"/>
                  </a:outerShdw>
                </a:effectLst>
                <a:latin typeface="Segoe Print"/>
              </a:rPr>
              <a:t>Condition n°2: </a:t>
            </a:r>
            <a:r>
              <a:rPr lang="fr-FR" sz="1800" dirty="0">
                <a:latin typeface="Segoe Print"/>
              </a:rPr>
              <a:t>Pour que le système soit stable, il faut et il suffit que tous les coefficients de la 1</a:t>
            </a:r>
            <a:r>
              <a:rPr lang="fr-FR" sz="1800" baseline="30000" dirty="0">
                <a:latin typeface="Segoe Print"/>
              </a:rPr>
              <a:t>ère</a:t>
            </a:r>
            <a:r>
              <a:rPr lang="fr-FR" sz="1800" dirty="0">
                <a:latin typeface="Segoe Print"/>
              </a:rPr>
              <a:t> colonne soient strictement positifs.</a:t>
            </a:r>
          </a:p>
          <a:p>
            <a:pPr eaLnBrk="1" hangingPunct="1">
              <a:spcBef>
                <a:spcPct val="0"/>
              </a:spcBef>
              <a:buFontTx/>
              <a:buNone/>
            </a:pPr>
            <a:endParaRPr lang="fr-FR" sz="1800" dirty="0">
              <a:latin typeface="Segoe Print"/>
            </a:endParaRPr>
          </a:p>
          <a:p>
            <a:pPr eaLnBrk="1" hangingPunct="1">
              <a:spcBef>
                <a:spcPct val="0"/>
              </a:spcBef>
              <a:buFontTx/>
              <a:buNone/>
            </a:pPr>
            <a:endParaRPr lang="fr-FR" dirty="0">
              <a:latin typeface="Verdana" pitchFamily="34" charset="0"/>
            </a:endParaRP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BE337DB1-2588-4001-8D66-29910C694994}" type="slidenum">
              <a:rPr lang="fr-FR" sz="1100">
                <a:latin typeface="+mj-lt"/>
              </a:rPr>
              <a:pPr>
                <a:defRPr/>
              </a:pPr>
              <a:t>23</a:t>
            </a:fld>
            <a:endParaRPr lang="fr-FR" sz="1100">
              <a:latin typeface="+mj-lt"/>
            </a:endParaRPr>
          </a:p>
        </p:txBody>
      </p:sp>
      <p:sp>
        <p:nvSpPr>
          <p:cNvPr id="266246"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Tree>
    <p:extLst>
      <p:ext uri="{BB962C8B-B14F-4D97-AF65-F5344CB8AC3E}">
        <p14:creationId xmlns:p14="http://schemas.microsoft.com/office/powerpoint/2010/main" val="2348242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323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0F9A8272-240D-4332-9D2C-AECB14061884}" type="slidenum">
              <a:rPr lang="fr-FR" sz="1400">
                <a:latin typeface="Times New Roman" pitchFamily="18" charset="0"/>
              </a:rPr>
              <a:pPr/>
              <a:t>24</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graphique: Lieu d’Evans </a:t>
            </a:r>
          </a:p>
        </p:txBody>
      </p:sp>
      <p:graphicFrame>
        <p:nvGraphicFramePr>
          <p:cNvPr id="223237"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0754"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8" name="Text Box 6"/>
          <p:cNvSpPr txBox="1">
            <a:spLocks noChangeArrowheads="1"/>
          </p:cNvSpPr>
          <p:nvPr/>
        </p:nvSpPr>
        <p:spPr bwMode="auto">
          <a:xfrm>
            <a:off x="611188" y="1844675"/>
            <a:ext cx="7850187" cy="2446824"/>
          </a:xfrm>
          <a:prstGeom prst="rect">
            <a:avLst/>
          </a:prstGeom>
          <a:noFill/>
          <a:ln w="9525">
            <a:solidFill>
              <a:srgbClr val="FF0000"/>
            </a:solidFill>
            <a:miter lim="800000"/>
            <a:headEnd/>
            <a:tailEnd/>
          </a:ln>
          <a:effectLst/>
        </p:spPr>
        <p:txBody>
          <a:bodyPr>
            <a:spAutoFit/>
          </a:bodyPr>
          <a:lstStyle/>
          <a:p>
            <a:pPr>
              <a:spcBef>
                <a:spcPct val="50000"/>
              </a:spcBef>
            </a:pPr>
            <a:r>
              <a:rPr lang="fr-FR" dirty="0"/>
              <a:t>On trace dans le plan de la variable de Laplace </a:t>
            </a:r>
            <a:r>
              <a:rPr lang="fr-FR" dirty="0">
                <a:solidFill>
                  <a:srgbClr val="FF0000"/>
                </a:solidFill>
              </a:rPr>
              <a:t>s=</a:t>
            </a:r>
            <a:r>
              <a:rPr lang="el-GR" dirty="0">
                <a:solidFill>
                  <a:srgbClr val="FF0000"/>
                </a:solidFill>
              </a:rPr>
              <a:t>σ</a:t>
            </a:r>
            <a:r>
              <a:rPr lang="fr-FR" dirty="0">
                <a:solidFill>
                  <a:srgbClr val="FF0000"/>
                </a:solidFill>
              </a:rPr>
              <a:t>+j</a:t>
            </a:r>
            <a:r>
              <a:rPr lang="el-GR" dirty="0">
                <a:solidFill>
                  <a:srgbClr val="FF0000"/>
                </a:solidFill>
              </a:rPr>
              <a:t>ω</a:t>
            </a:r>
            <a:r>
              <a:rPr lang="fr-FR" dirty="0"/>
              <a:t> le </a:t>
            </a:r>
          </a:p>
          <a:p>
            <a:pPr>
              <a:spcBef>
                <a:spcPct val="50000"/>
              </a:spcBef>
            </a:pPr>
            <a:r>
              <a:rPr lang="fr-FR" dirty="0"/>
              <a:t>lieu des pôles de G</a:t>
            </a:r>
            <a:r>
              <a:rPr lang="fr-FR" baseline="-25000" dirty="0"/>
              <a:t>BF</a:t>
            </a:r>
            <a:r>
              <a:rPr lang="fr-FR" dirty="0"/>
              <a:t>(s) pour                           avec </a:t>
            </a:r>
            <a:endParaRPr lang="el-G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endParaRPr lang="fr-FR" dirty="0"/>
          </a:p>
        </p:txBody>
      </p:sp>
      <p:graphicFrame>
        <p:nvGraphicFramePr>
          <p:cNvPr id="223239" name="Object 7"/>
          <p:cNvGraphicFramePr>
            <a:graphicFrameLocks noChangeAspect="1"/>
          </p:cNvGraphicFramePr>
          <p:nvPr>
            <p:extLst>
              <p:ext uri="{D42A27DB-BD31-4B8C-83A1-F6EECF244321}">
                <p14:modId xmlns:p14="http://schemas.microsoft.com/office/powerpoint/2010/main" val="3595011574"/>
              </p:ext>
            </p:extLst>
          </p:nvPr>
        </p:nvGraphicFramePr>
        <p:xfrm>
          <a:off x="3400526" y="2228504"/>
          <a:ext cx="1266825" cy="398463"/>
        </p:xfrm>
        <a:graphic>
          <a:graphicData uri="http://schemas.openxmlformats.org/presentationml/2006/ole">
            <mc:AlternateContent xmlns:mc="http://schemas.openxmlformats.org/markup-compatibility/2006">
              <mc:Choice xmlns:v="urn:schemas-microsoft-com:vml" Requires="v">
                <p:oleObj spid="_x0000_s20755" name="Equation" r:id="rId5" imgW="647419" imgH="203112" progId="Equation.3">
                  <p:embed/>
                </p:oleObj>
              </mc:Choice>
              <mc:Fallback>
                <p:oleObj name="Equation" r:id="rId5" imgW="64741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526" y="2228504"/>
                        <a:ext cx="1266825"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0" name="Object 8"/>
          <p:cNvGraphicFramePr>
            <a:graphicFrameLocks noChangeAspect="1"/>
          </p:cNvGraphicFramePr>
          <p:nvPr/>
        </p:nvGraphicFramePr>
        <p:xfrm>
          <a:off x="7164388" y="3429000"/>
          <a:ext cx="647700" cy="273050"/>
        </p:xfrm>
        <a:graphic>
          <a:graphicData uri="http://schemas.openxmlformats.org/presentationml/2006/ole">
            <mc:AlternateContent xmlns:mc="http://schemas.openxmlformats.org/markup-compatibility/2006">
              <mc:Choice xmlns:v="urn:schemas-microsoft-com:vml" Requires="v">
                <p:oleObj spid="_x0000_s20756" name="Equation" r:id="rId7" imgW="393359" imgH="164957" progId="Equation.3">
                  <p:embed/>
                </p:oleObj>
              </mc:Choice>
              <mc:Fallback>
                <p:oleObj name="Equation" r:id="rId7" imgW="39335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3429000"/>
                        <a:ext cx="6477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1" name="Object 9"/>
          <p:cNvGraphicFramePr>
            <a:graphicFrameLocks noChangeAspect="1"/>
          </p:cNvGraphicFramePr>
          <p:nvPr/>
        </p:nvGraphicFramePr>
        <p:xfrm>
          <a:off x="1106488" y="3141663"/>
          <a:ext cx="5437187" cy="919162"/>
        </p:xfrm>
        <a:graphic>
          <a:graphicData uri="http://schemas.openxmlformats.org/presentationml/2006/ole">
            <mc:AlternateContent xmlns:mc="http://schemas.openxmlformats.org/markup-compatibility/2006">
              <mc:Choice xmlns:v="urn:schemas-microsoft-com:vml" Requires="v">
                <p:oleObj spid="_x0000_s20757" name="Equation" r:id="rId9" imgW="2552700" imgH="431800" progId="Equation.3">
                  <p:embed/>
                </p:oleObj>
              </mc:Choice>
              <mc:Fallback>
                <p:oleObj name="Equation" r:id="rId9" imgW="25527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6488" y="3141663"/>
                        <a:ext cx="5437187"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2" name="Text Box 10"/>
          <p:cNvSpPr txBox="1">
            <a:spLocks noChangeArrowheads="1"/>
          </p:cNvSpPr>
          <p:nvPr/>
        </p:nvSpPr>
        <p:spPr bwMode="auto">
          <a:xfrm>
            <a:off x="900113" y="6092825"/>
            <a:ext cx="7850187" cy="2225675"/>
          </a:xfrm>
          <a:prstGeom prst="rect">
            <a:avLst/>
          </a:prstGeom>
          <a:noFill/>
          <a:ln w="9525">
            <a:noFill/>
            <a:miter lim="800000"/>
            <a:headEnd/>
            <a:tailEnd/>
          </a:ln>
          <a:effectLst/>
        </p:spPr>
        <p:txBody>
          <a:bodyPr>
            <a:spAutoFit/>
          </a:bodyPr>
          <a:lstStyle/>
          <a:p>
            <a:pPr>
              <a:spcBef>
                <a:spcPct val="50000"/>
              </a:spcBef>
            </a:pPr>
            <a:r>
              <a:rPr lang="fr-FR"/>
              <a:t>Cela permet de trouver le gain K limite de stabilité</a:t>
            </a:r>
            <a:endParaRPr lang="el-GR">
              <a:solidFill>
                <a:srgbClr val="FF0000"/>
              </a:solidFill>
            </a:endParaRP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sp>
        <p:nvSpPr>
          <p:cNvPr id="223243" name="Text Box 11"/>
          <p:cNvSpPr txBox="1">
            <a:spLocks noChangeArrowheads="1"/>
          </p:cNvSpPr>
          <p:nvPr/>
        </p:nvSpPr>
        <p:spPr bwMode="auto">
          <a:xfrm>
            <a:off x="5230813" y="4652963"/>
            <a:ext cx="1885950" cy="758825"/>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00"/>
          </a:p>
          <a:p>
            <a:pPr algn="ctr">
              <a:spcBef>
                <a:spcPct val="50000"/>
              </a:spcBef>
            </a:pPr>
            <a:r>
              <a:rPr lang="fr-FR"/>
              <a:t>G</a:t>
            </a:r>
            <a:r>
              <a:rPr lang="fr-FR" baseline="-25000"/>
              <a:t>BO</a:t>
            </a:r>
            <a:r>
              <a:rPr lang="fr-FR"/>
              <a:t>(s)</a:t>
            </a:r>
            <a:endParaRPr lang="fr-FR" baseline="-25000"/>
          </a:p>
          <a:p>
            <a:pPr algn="ctr">
              <a:spcBef>
                <a:spcPct val="50000"/>
              </a:spcBef>
            </a:pPr>
            <a:endParaRPr lang="fr-FR" sz="800"/>
          </a:p>
        </p:txBody>
      </p:sp>
      <p:sp>
        <p:nvSpPr>
          <p:cNvPr id="223244" name="Line 12"/>
          <p:cNvSpPr>
            <a:spLocks noChangeShapeType="1"/>
          </p:cNvSpPr>
          <p:nvPr/>
        </p:nvSpPr>
        <p:spPr bwMode="auto">
          <a:xfrm>
            <a:off x="3925888" y="4991100"/>
            <a:ext cx="13049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45" name="Line 13"/>
          <p:cNvSpPr>
            <a:spLocks noChangeShapeType="1"/>
          </p:cNvSpPr>
          <p:nvPr/>
        </p:nvSpPr>
        <p:spPr bwMode="auto">
          <a:xfrm>
            <a:off x="7083425" y="4991100"/>
            <a:ext cx="13049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46" name="Text Box 14"/>
          <p:cNvSpPr txBox="1">
            <a:spLocks noChangeArrowheads="1"/>
          </p:cNvSpPr>
          <p:nvPr/>
        </p:nvSpPr>
        <p:spPr bwMode="auto">
          <a:xfrm>
            <a:off x="4406900" y="4652963"/>
            <a:ext cx="1373188" cy="396875"/>
          </a:xfrm>
          <a:prstGeom prst="rect">
            <a:avLst/>
          </a:prstGeom>
          <a:noFill/>
          <a:ln w="9525">
            <a:noFill/>
            <a:miter lim="800000"/>
            <a:headEnd/>
            <a:tailEnd/>
          </a:ln>
          <a:effectLst/>
        </p:spPr>
        <p:txBody>
          <a:bodyPr>
            <a:spAutoFit/>
          </a:bodyPr>
          <a:lstStyle/>
          <a:p>
            <a:pPr>
              <a:spcBef>
                <a:spcPct val="50000"/>
              </a:spcBef>
            </a:pPr>
            <a:r>
              <a:rPr lang="fr-FR"/>
              <a:t>U(s)</a:t>
            </a:r>
            <a:endParaRPr lang="el-GR"/>
          </a:p>
        </p:txBody>
      </p:sp>
      <p:sp>
        <p:nvSpPr>
          <p:cNvPr id="223247" name="Text Box 15"/>
          <p:cNvSpPr txBox="1">
            <a:spLocks noChangeArrowheads="1"/>
          </p:cNvSpPr>
          <p:nvPr/>
        </p:nvSpPr>
        <p:spPr bwMode="auto">
          <a:xfrm>
            <a:off x="2897188" y="4652963"/>
            <a:ext cx="1028700" cy="758825"/>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00"/>
          </a:p>
          <a:p>
            <a:pPr algn="ctr">
              <a:spcBef>
                <a:spcPct val="50000"/>
              </a:spcBef>
            </a:pPr>
            <a:r>
              <a:rPr lang="fr-FR"/>
              <a:t>K</a:t>
            </a:r>
          </a:p>
          <a:p>
            <a:pPr algn="ctr">
              <a:spcBef>
                <a:spcPct val="50000"/>
              </a:spcBef>
            </a:pPr>
            <a:endParaRPr lang="fr-FR" sz="800"/>
          </a:p>
        </p:txBody>
      </p:sp>
      <p:grpSp>
        <p:nvGrpSpPr>
          <p:cNvPr id="2" name="Group 16"/>
          <p:cNvGrpSpPr>
            <a:grpSpLocks/>
          </p:cNvGrpSpPr>
          <p:nvPr/>
        </p:nvGrpSpPr>
        <p:grpSpPr bwMode="auto">
          <a:xfrm>
            <a:off x="1730375" y="4765675"/>
            <a:ext cx="687388" cy="508000"/>
            <a:chOff x="521" y="1480"/>
            <a:chExt cx="454" cy="409"/>
          </a:xfrm>
        </p:grpSpPr>
        <p:sp>
          <p:nvSpPr>
            <p:cNvPr id="223249" name="Line 17"/>
            <p:cNvSpPr>
              <a:spLocks noChangeShapeType="1"/>
            </p:cNvSpPr>
            <p:nvPr/>
          </p:nvSpPr>
          <p:spPr bwMode="auto">
            <a:xfrm>
              <a:off x="612" y="1525"/>
              <a:ext cx="227" cy="227"/>
            </a:xfrm>
            <a:prstGeom prst="line">
              <a:avLst/>
            </a:prstGeom>
            <a:noFill/>
            <a:ln w="9525">
              <a:solidFill>
                <a:schemeClr val="tx1"/>
              </a:solidFill>
              <a:round/>
              <a:headEnd/>
              <a:tailEnd/>
            </a:ln>
            <a:effectLst/>
          </p:spPr>
          <p:txBody>
            <a:bodyPr>
              <a:spAutoFit/>
            </a:bodyPr>
            <a:lstStyle/>
            <a:p>
              <a:endParaRPr lang="fr-FR"/>
            </a:p>
          </p:txBody>
        </p:sp>
        <p:sp>
          <p:nvSpPr>
            <p:cNvPr id="223250" name="Line 18"/>
            <p:cNvSpPr>
              <a:spLocks noChangeShapeType="1"/>
            </p:cNvSpPr>
            <p:nvPr/>
          </p:nvSpPr>
          <p:spPr bwMode="auto">
            <a:xfrm flipH="1">
              <a:off x="612" y="1525"/>
              <a:ext cx="227" cy="227"/>
            </a:xfrm>
            <a:prstGeom prst="line">
              <a:avLst/>
            </a:prstGeom>
            <a:noFill/>
            <a:ln w="9525">
              <a:solidFill>
                <a:schemeClr val="tx1"/>
              </a:solidFill>
              <a:round/>
              <a:headEnd/>
              <a:tailEnd/>
            </a:ln>
            <a:effectLst/>
          </p:spPr>
          <p:txBody>
            <a:bodyPr>
              <a:spAutoFit/>
            </a:bodyPr>
            <a:lstStyle/>
            <a:p>
              <a:endParaRPr lang="fr-FR"/>
            </a:p>
          </p:txBody>
        </p:sp>
        <p:grpSp>
          <p:nvGrpSpPr>
            <p:cNvPr id="3" name="Group 19"/>
            <p:cNvGrpSpPr>
              <a:grpSpLocks/>
            </p:cNvGrpSpPr>
            <p:nvPr/>
          </p:nvGrpSpPr>
          <p:grpSpPr bwMode="auto">
            <a:xfrm>
              <a:off x="521" y="1480"/>
              <a:ext cx="454" cy="409"/>
              <a:chOff x="521" y="1480"/>
              <a:chExt cx="454" cy="409"/>
            </a:xfrm>
          </p:grpSpPr>
          <p:sp>
            <p:nvSpPr>
              <p:cNvPr id="223252" name="Oval 20"/>
              <p:cNvSpPr>
                <a:spLocks noChangeArrowheads="1"/>
              </p:cNvSpPr>
              <p:nvPr/>
            </p:nvSpPr>
            <p:spPr bwMode="auto">
              <a:xfrm>
                <a:off x="567" y="1480"/>
                <a:ext cx="317" cy="317"/>
              </a:xfrm>
              <a:prstGeom prst="ellipse">
                <a:avLst/>
              </a:prstGeom>
              <a:noFill/>
              <a:ln w="9525">
                <a:solidFill>
                  <a:schemeClr val="tx1"/>
                </a:solidFill>
                <a:round/>
                <a:headEnd/>
                <a:tailEnd/>
              </a:ln>
              <a:effectLst/>
            </p:spPr>
            <p:txBody>
              <a:bodyPr wrap="none" anchor="ctr">
                <a:spAutoFit/>
              </a:bodyPr>
              <a:lstStyle/>
              <a:p>
                <a:endParaRPr lang="fr-FR"/>
              </a:p>
            </p:txBody>
          </p:sp>
          <p:sp>
            <p:nvSpPr>
              <p:cNvPr id="223253" name="Text Box 21"/>
              <p:cNvSpPr txBox="1">
                <a:spLocks noChangeArrowheads="1"/>
              </p:cNvSpPr>
              <p:nvPr/>
            </p:nvSpPr>
            <p:spPr bwMode="auto">
              <a:xfrm>
                <a:off x="521" y="1509"/>
                <a:ext cx="454" cy="320"/>
              </a:xfrm>
              <a:prstGeom prst="rect">
                <a:avLst/>
              </a:prstGeom>
              <a:noFill/>
              <a:ln w="9525">
                <a:noFill/>
                <a:miter lim="800000"/>
                <a:headEnd/>
                <a:tailEnd/>
              </a:ln>
              <a:effectLst/>
            </p:spPr>
            <p:txBody>
              <a:bodyPr>
                <a:spAutoFit/>
              </a:bodyPr>
              <a:lstStyle/>
              <a:p>
                <a:pPr>
                  <a:spcBef>
                    <a:spcPct val="50000"/>
                  </a:spcBef>
                </a:pPr>
                <a:r>
                  <a:rPr lang="fr-FR"/>
                  <a:t>+</a:t>
                </a:r>
              </a:p>
            </p:txBody>
          </p:sp>
          <p:sp>
            <p:nvSpPr>
              <p:cNvPr id="223254" name="Text Box 22"/>
              <p:cNvSpPr txBox="1">
                <a:spLocks noChangeArrowheads="1"/>
              </p:cNvSpPr>
              <p:nvPr/>
            </p:nvSpPr>
            <p:spPr bwMode="auto">
              <a:xfrm>
                <a:off x="630" y="1569"/>
                <a:ext cx="198" cy="320"/>
              </a:xfrm>
              <a:prstGeom prst="rect">
                <a:avLst/>
              </a:prstGeom>
              <a:noFill/>
              <a:ln w="9525">
                <a:noFill/>
                <a:miter lim="800000"/>
                <a:headEnd/>
                <a:tailEnd/>
              </a:ln>
              <a:effectLst/>
            </p:spPr>
            <p:txBody>
              <a:bodyPr wrap="none">
                <a:spAutoFit/>
              </a:bodyPr>
              <a:lstStyle/>
              <a:p>
                <a:pPr>
                  <a:spcBef>
                    <a:spcPct val="50000"/>
                  </a:spcBef>
                </a:pPr>
                <a:r>
                  <a:rPr lang="fr-FR"/>
                  <a:t>-</a:t>
                </a:r>
              </a:p>
            </p:txBody>
          </p:sp>
        </p:grpSp>
      </p:grpSp>
      <p:sp>
        <p:nvSpPr>
          <p:cNvPr id="223255" name="Line 23"/>
          <p:cNvSpPr>
            <a:spLocks noChangeShapeType="1"/>
          </p:cNvSpPr>
          <p:nvPr/>
        </p:nvSpPr>
        <p:spPr bwMode="auto">
          <a:xfrm>
            <a:off x="1042988" y="4991100"/>
            <a:ext cx="755650"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56" name="Line 24"/>
          <p:cNvSpPr>
            <a:spLocks noChangeShapeType="1"/>
          </p:cNvSpPr>
          <p:nvPr/>
        </p:nvSpPr>
        <p:spPr bwMode="auto">
          <a:xfrm>
            <a:off x="2279650" y="4991100"/>
            <a:ext cx="6191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57" name="Line 25"/>
          <p:cNvSpPr>
            <a:spLocks noChangeShapeType="1"/>
          </p:cNvSpPr>
          <p:nvPr/>
        </p:nvSpPr>
        <p:spPr bwMode="auto">
          <a:xfrm flipH="1" flipV="1">
            <a:off x="2003425" y="5159375"/>
            <a:ext cx="0" cy="788988"/>
          </a:xfrm>
          <a:prstGeom prst="line">
            <a:avLst/>
          </a:prstGeom>
          <a:noFill/>
          <a:ln w="25400">
            <a:solidFill>
              <a:schemeClr val="tx1"/>
            </a:solidFill>
            <a:round/>
            <a:headEnd/>
            <a:tailEnd type="arrow" w="lg" len="lg"/>
          </a:ln>
          <a:effectLst/>
        </p:spPr>
        <p:txBody>
          <a:bodyPr>
            <a:spAutoFit/>
          </a:bodyPr>
          <a:lstStyle/>
          <a:p>
            <a:endParaRPr lang="fr-FR"/>
          </a:p>
        </p:txBody>
      </p:sp>
      <p:sp>
        <p:nvSpPr>
          <p:cNvPr id="223258" name="Line 26"/>
          <p:cNvSpPr>
            <a:spLocks noChangeShapeType="1"/>
          </p:cNvSpPr>
          <p:nvPr/>
        </p:nvSpPr>
        <p:spPr bwMode="auto">
          <a:xfrm flipH="1" flipV="1">
            <a:off x="7632700" y="4991100"/>
            <a:ext cx="0" cy="957263"/>
          </a:xfrm>
          <a:prstGeom prst="line">
            <a:avLst/>
          </a:prstGeom>
          <a:noFill/>
          <a:ln w="25400">
            <a:solidFill>
              <a:schemeClr val="tx1"/>
            </a:solidFill>
            <a:round/>
            <a:headEnd/>
            <a:tailEnd type="none" w="lg" len="lg"/>
          </a:ln>
          <a:effectLst/>
        </p:spPr>
        <p:txBody>
          <a:bodyPr>
            <a:spAutoFit/>
          </a:bodyPr>
          <a:lstStyle/>
          <a:p>
            <a:endParaRPr lang="fr-FR"/>
          </a:p>
        </p:txBody>
      </p:sp>
      <p:sp>
        <p:nvSpPr>
          <p:cNvPr id="223259" name="Line 27"/>
          <p:cNvSpPr>
            <a:spLocks noChangeShapeType="1"/>
          </p:cNvSpPr>
          <p:nvPr/>
        </p:nvSpPr>
        <p:spPr bwMode="auto">
          <a:xfrm flipV="1">
            <a:off x="2003425" y="5948363"/>
            <a:ext cx="5629275" cy="0"/>
          </a:xfrm>
          <a:prstGeom prst="line">
            <a:avLst/>
          </a:prstGeom>
          <a:noFill/>
          <a:ln w="25400">
            <a:solidFill>
              <a:schemeClr val="tx1"/>
            </a:solidFill>
            <a:round/>
            <a:headEnd/>
            <a:tailEnd type="none" w="lg" len="lg"/>
          </a:ln>
          <a:effectLst/>
        </p:spPr>
        <p:txBody>
          <a:bodyPr>
            <a:spAutoFit/>
          </a:bodyPr>
          <a:lstStyle/>
          <a:p>
            <a:endParaRPr lang="fr-FR"/>
          </a:p>
        </p:txBody>
      </p:sp>
      <p:sp>
        <p:nvSpPr>
          <p:cNvPr id="223260" name="Text Box 28"/>
          <p:cNvSpPr txBox="1">
            <a:spLocks noChangeArrowheads="1"/>
          </p:cNvSpPr>
          <p:nvPr/>
        </p:nvSpPr>
        <p:spPr bwMode="auto">
          <a:xfrm>
            <a:off x="1042988" y="4581525"/>
            <a:ext cx="1373187" cy="396875"/>
          </a:xfrm>
          <a:prstGeom prst="rect">
            <a:avLst/>
          </a:prstGeom>
          <a:noFill/>
          <a:ln w="9525">
            <a:noFill/>
            <a:miter lim="800000"/>
            <a:headEnd/>
            <a:tailEnd/>
          </a:ln>
          <a:effectLst/>
        </p:spPr>
        <p:txBody>
          <a:bodyPr>
            <a:spAutoFit/>
          </a:bodyPr>
          <a:lstStyle/>
          <a:p>
            <a:pPr>
              <a:spcBef>
                <a:spcPct val="50000"/>
              </a:spcBef>
            </a:pPr>
            <a:r>
              <a:rPr lang="fr-FR"/>
              <a:t>Y</a:t>
            </a:r>
            <a:r>
              <a:rPr lang="fr-FR" baseline="-25000"/>
              <a:t>c</a:t>
            </a:r>
            <a:r>
              <a:rPr lang="fr-FR"/>
              <a:t>(s)</a:t>
            </a:r>
            <a:endParaRPr lang="el-GR"/>
          </a:p>
        </p:txBody>
      </p:sp>
      <p:sp>
        <p:nvSpPr>
          <p:cNvPr id="223261" name="Text Box 29"/>
          <p:cNvSpPr txBox="1">
            <a:spLocks noChangeArrowheads="1"/>
          </p:cNvSpPr>
          <p:nvPr/>
        </p:nvSpPr>
        <p:spPr bwMode="auto">
          <a:xfrm>
            <a:off x="7235825" y="4652963"/>
            <a:ext cx="3240088" cy="396875"/>
          </a:xfrm>
          <a:prstGeom prst="rect">
            <a:avLst/>
          </a:prstGeom>
          <a:noFill/>
          <a:ln w="9525">
            <a:noFill/>
            <a:miter lim="800000"/>
            <a:headEnd/>
            <a:tailEnd/>
          </a:ln>
          <a:effectLst/>
        </p:spPr>
        <p:txBody>
          <a:bodyPr>
            <a:spAutoFit/>
          </a:bodyPr>
          <a:lstStyle/>
          <a:p>
            <a:pPr>
              <a:spcBef>
                <a:spcPct val="50000"/>
              </a:spcBef>
            </a:pPr>
            <a:r>
              <a:rPr lang="fr-FR"/>
              <a:t>Y(s)</a:t>
            </a:r>
            <a:endParaRPr lang="el-GR"/>
          </a:p>
        </p:txBody>
      </p:sp>
      <p:sp>
        <p:nvSpPr>
          <p:cNvPr id="31" name="Pensées 30"/>
          <p:cNvSpPr/>
          <p:nvPr/>
        </p:nvSpPr>
        <p:spPr bwMode="auto">
          <a:xfrm>
            <a:off x="6091736" y="2583819"/>
            <a:ext cx="2181225" cy="609064"/>
          </a:xfrm>
          <a:prstGeom prst="cloudCallout">
            <a:avLst>
              <a:gd name="adj1" fmla="val 96025"/>
              <a:gd name="adj2" fmla="val -4911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defRPr/>
            </a:pPr>
            <a:endParaRPr lang="fr-FR">
              <a:solidFill>
                <a:schemeClr val="tx1"/>
              </a:solidFill>
            </a:endParaRPr>
          </a:p>
        </p:txBody>
      </p:sp>
      <p:sp>
        <p:nvSpPr>
          <p:cNvPr id="32" name="ZoneTexte 31"/>
          <p:cNvSpPr txBox="1"/>
          <p:nvPr/>
        </p:nvSpPr>
        <p:spPr bwMode="auto">
          <a:xfrm>
            <a:off x="6301286" y="2688594"/>
            <a:ext cx="2105025" cy="523220"/>
          </a:xfrm>
          <a:prstGeom prst="rect">
            <a:avLst/>
          </a:prstGeom>
          <a:noFill/>
          <a:ln w="9525">
            <a:noFill/>
            <a:miter lim="800000"/>
            <a:headEnd/>
            <a:tailEnd/>
          </a:ln>
        </p:spPr>
        <p:txBody>
          <a:bodyPr>
            <a:spAutoFit/>
          </a:bodyPr>
          <a:lstStyle/>
          <a:p>
            <a:pPr indent="-342900" eaLnBrk="0" hangingPunct="0">
              <a:spcBef>
                <a:spcPct val="20000"/>
              </a:spcBef>
              <a:defRPr/>
            </a:pPr>
            <a:r>
              <a:rPr lang="fr-FR" sz="1400" i="1" kern="0" dirty="0">
                <a:latin typeface="+mn-lt"/>
                <a:cs typeface="+mn-cs"/>
              </a:rPr>
              <a:t>On </a:t>
            </a:r>
            <a:r>
              <a:rPr lang="fr-FR" sz="1400" i="1" kern="0" dirty="0">
                <a:latin typeface="+mn-lt"/>
              </a:rPr>
              <a:t>l’appelle aussi « lieu des racines »</a:t>
            </a:r>
            <a:endParaRPr lang="fr-FR" sz="1400" b="1" i="1" kern="0" baseline="-25000" dirty="0">
              <a:latin typeface="+mn-lt"/>
              <a:cs typeface="+mn-cs"/>
            </a:endParaRPr>
          </a:p>
        </p:txBody>
      </p:sp>
    </p:spTree>
    <p:extLst>
      <p:ext uri="{BB962C8B-B14F-4D97-AF65-F5344CB8AC3E}">
        <p14:creationId xmlns:p14="http://schemas.microsoft.com/office/powerpoint/2010/main" val="226378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425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503750E5-6856-42EC-AD0D-D9589E7AE425}" type="slidenum">
              <a:rPr lang="fr-FR" sz="1400">
                <a:latin typeface="Times New Roman" pitchFamily="18" charset="0"/>
              </a:rPr>
              <a:pPr/>
              <a:t>25</a:t>
            </a:fld>
            <a:endParaRPr lang="fr-FR" sz="1400">
              <a:latin typeface="Times New Roman" pitchFamily="18" charset="0"/>
            </a:endParaRPr>
          </a:p>
        </p:txBody>
      </p:sp>
      <p:graphicFrame>
        <p:nvGraphicFramePr>
          <p:cNvPr id="224260"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177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1" name="Object 5"/>
          <p:cNvGraphicFramePr>
            <a:graphicFrameLocks noChangeAspect="1"/>
          </p:cNvGraphicFramePr>
          <p:nvPr/>
        </p:nvGraphicFramePr>
        <p:xfrm>
          <a:off x="2582863" y="1196975"/>
          <a:ext cx="2300287" cy="892175"/>
        </p:xfrm>
        <a:graphic>
          <a:graphicData uri="http://schemas.openxmlformats.org/presentationml/2006/ole">
            <mc:AlternateContent xmlns:mc="http://schemas.openxmlformats.org/markup-compatibility/2006">
              <mc:Choice xmlns:v="urn:schemas-microsoft-com:vml" Requires="v">
                <p:oleObj spid="_x0000_s21779" name="Equation" r:id="rId5" imgW="1079500" imgH="419100" progId="Equation.3">
                  <p:embed/>
                </p:oleObj>
              </mc:Choice>
              <mc:Fallback>
                <p:oleObj name="Equation" r:id="rId5" imgW="1079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863" y="1196975"/>
                        <a:ext cx="23002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62" name="Object 6"/>
          <p:cNvGraphicFramePr>
            <a:graphicFrameLocks noChangeAspect="1"/>
          </p:cNvGraphicFramePr>
          <p:nvPr/>
        </p:nvGraphicFramePr>
        <p:xfrm>
          <a:off x="3165189" y="2961663"/>
          <a:ext cx="2027237" cy="433388"/>
        </p:xfrm>
        <a:graphic>
          <a:graphicData uri="http://schemas.openxmlformats.org/presentationml/2006/ole">
            <mc:AlternateContent xmlns:mc="http://schemas.openxmlformats.org/markup-compatibility/2006">
              <mc:Choice xmlns:v="urn:schemas-microsoft-com:vml" Requires="v">
                <p:oleObj spid="_x0000_s21780" name="Équation" r:id="rId7" imgW="952087" imgH="203112" progId="Equation.3">
                  <p:embed/>
                </p:oleObj>
              </mc:Choice>
              <mc:Fallback>
                <p:oleObj name="Équation" r:id="rId7" imgW="952087"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5189" y="2961663"/>
                        <a:ext cx="202723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5" name="Text Box 9"/>
          <p:cNvSpPr txBox="1">
            <a:spLocks noChangeArrowheads="1"/>
          </p:cNvSpPr>
          <p:nvPr/>
        </p:nvSpPr>
        <p:spPr bwMode="auto">
          <a:xfrm>
            <a:off x="468313" y="2127920"/>
            <a:ext cx="7850187" cy="396875"/>
          </a:xfrm>
          <a:prstGeom prst="rect">
            <a:avLst/>
          </a:prstGeom>
          <a:noFill/>
          <a:ln w="9525">
            <a:noFill/>
            <a:miter lim="800000"/>
            <a:headEnd/>
            <a:tailEnd/>
          </a:ln>
          <a:effectLst/>
        </p:spPr>
        <p:txBody>
          <a:bodyPr>
            <a:spAutoFit/>
          </a:bodyPr>
          <a:lstStyle/>
          <a:p>
            <a:pPr>
              <a:spcBef>
                <a:spcPct val="50000"/>
              </a:spcBef>
            </a:pPr>
            <a:r>
              <a:rPr lang="fr-FR" dirty="0"/>
              <a:t>Les pôles de G</a:t>
            </a:r>
            <a:r>
              <a:rPr lang="fr-FR" baseline="-25000" dirty="0"/>
              <a:t>BF</a:t>
            </a:r>
            <a:r>
              <a:rPr lang="fr-FR" dirty="0"/>
              <a:t> vérifient l’équation caractéristique:</a:t>
            </a:r>
          </a:p>
        </p:txBody>
      </p:sp>
      <p:sp>
        <p:nvSpPr>
          <p:cNvPr id="224266" name="Text Box 10"/>
          <p:cNvSpPr txBox="1">
            <a:spLocks noChangeArrowheads="1"/>
          </p:cNvSpPr>
          <p:nvPr/>
        </p:nvSpPr>
        <p:spPr bwMode="auto">
          <a:xfrm>
            <a:off x="468313" y="3860800"/>
            <a:ext cx="7850187" cy="396875"/>
          </a:xfrm>
          <a:prstGeom prst="rect">
            <a:avLst/>
          </a:prstGeom>
          <a:noFill/>
          <a:ln w="9525">
            <a:noFill/>
            <a:miter lim="800000"/>
            <a:headEnd/>
            <a:tailEnd/>
          </a:ln>
          <a:effectLst/>
        </p:spPr>
        <p:txBody>
          <a:bodyPr>
            <a:spAutoFit/>
          </a:bodyPr>
          <a:lstStyle/>
          <a:p>
            <a:pPr>
              <a:spcBef>
                <a:spcPct val="50000"/>
              </a:spcBef>
            </a:pPr>
            <a:r>
              <a:rPr lang="fr-FR"/>
              <a:t>Faisons varier K de 0 à l’∞.</a:t>
            </a:r>
          </a:p>
        </p:txBody>
      </p:sp>
      <p:graphicFrame>
        <p:nvGraphicFramePr>
          <p:cNvPr id="224267" name="Group 11"/>
          <p:cNvGraphicFramePr>
            <a:graphicFrameLocks noGrp="1"/>
          </p:cNvGraphicFramePr>
          <p:nvPr/>
        </p:nvGraphicFramePr>
        <p:xfrm>
          <a:off x="1258888" y="4437063"/>
          <a:ext cx="7273925" cy="2266316"/>
        </p:xfrm>
        <a:graphic>
          <a:graphicData uri="http://schemas.openxmlformats.org/drawingml/2006/table">
            <a:tbl>
              <a:tblPr/>
              <a:tblGrid>
                <a:gridCol w="1290637">
                  <a:extLst>
                    <a:ext uri="{9D8B030D-6E8A-4147-A177-3AD203B41FA5}">
                      <a16:colId xmlns:a16="http://schemas.microsoft.com/office/drawing/2014/main" val="20000"/>
                    </a:ext>
                  </a:extLst>
                </a:gridCol>
                <a:gridCol w="5983288">
                  <a:extLst>
                    <a:ext uri="{9D8B030D-6E8A-4147-A177-3AD203B41FA5}">
                      <a16:colId xmlns:a16="http://schemas.microsoft.com/office/drawing/2014/main" val="20001"/>
                    </a:ext>
                  </a:extLst>
                </a:gridCol>
              </a:tblGrid>
              <a:tr h="522288">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Les pôles de G</a:t>
                      </a:r>
                      <a:r>
                        <a:rPr kumimoji="0" lang="fr-FR" sz="2000" b="0" i="0" u="none" strike="noStrike" cap="none" normalizeH="0" baseline="-25000">
                          <a:ln>
                            <a:noFill/>
                          </a:ln>
                          <a:solidFill>
                            <a:schemeClr val="tx1"/>
                          </a:solidFill>
                          <a:effectLst/>
                          <a:latin typeface="Verdana" pitchFamily="34" charset="0"/>
                        </a:rPr>
                        <a:t>BF</a:t>
                      </a:r>
                      <a:r>
                        <a:rPr kumimoji="0" lang="fr-FR" sz="2000" b="0" i="0" u="none" strike="noStrike" cap="none" normalizeH="0" baseline="0">
                          <a:ln>
                            <a:noFill/>
                          </a:ln>
                          <a:solidFill>
                            <a:schemeClr val="tx1"/>
                          </a:solidFill>
                          <a:effectLst/>
                          <a:latin typeface="Verdana" pitchFamily="34" charset="0"/>
                        </a:rPr>
                        <a:t> sont {0,-2}, pôles de G</a:t>
                      </a:r>
                      <a:r>
                        <a:rPr kumimoji="0" lang="fr-FR" sz="2000" b="0" i="0" u="none" strike="noStrike" cap="none" normalizeH="0" baseline="-25000">
                          <a:ln>
                            <a:noFill/>
                          </a:ln>
                          <a:solidFill>
                            <a:schemeClr val="tx1"/>
                          </a:solidFill>
                          <a:effectLst/>
                          <a:latin typeface="Verdana" pitchFamily="34" charset="0"/>
                        </a:rPr>
                        <a:t>BO</a:t>
                      </a:r>
                      <a:endParaRPr kumimoji="0" lang="fr-FR" sz="2000" b="0" i="0" u="none" strike="noStrike" cap="none" normalizeH="0" baseline="0">
                        <a:ln>
                          <a:noFill/>
                        </a:ln>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288">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0&lt;K&lt;1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2 pôles réels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 pôle double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288">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K&lt;∞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2 pôles complexes conjugués (partie réelle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3974" name="Object 6"/>
          <p:cNvGraphicFramePr>
            <a:graphicFrameLocks noChangeAspect="1"/>
          </p:cNvGraphicFramePr>
          <p:nvPr/>
        </p:nvGraphicFramePr>
        <p:xfrm>
          <a:off x="3373419" y="2503106"/>
          <a:ext cx="2109788" cy="485775"/>
        </p:xfrm>
        <a:graphic>
          <a:graphicData uri="http://schemas.openxmlformats.org/presentationml/2006/ole">
            <mc:AlternateContent xmlns:mc="http://schemas.openxmlformats.org/markup-compatibility/2006">
              <mc:Choice xmlns:v="urn:schemas-microsoft-com:vml" Requires="v">
                <p:oleObj spid="_x0000_s21781" name="Équation" r:id="rId9" imgW="990600" imgH="228600" progId="Equation.3">
                  <p:embed/>
                </p:oleObj>
              </mc:Choice>
              <mc:Fallback>
                <p:oleObj name="Équation" r:id="rId9" imgW="990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3419" y="2503106"/>
                        <a:ext cx="21097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ZoneTexte 1"/>
              <p:cNvSpPr txBox="1"/>
              <p:nvPr/>
            </p:nvSpPr>
            <p:spPr>
              <a:xfrm>
                <a:off x="3251160" y="3449673"/>
                <a:ext cx="173829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a:ea typeface="Cambria Math"/>
                        </a:rPr>
                        <m:t>∆</m:t>
                      </m:r>
                      <m:r>
                        <a:rPr lang="fr-FR" b="0" i="1" smtClean="0">
                          <a:latin typeface="Cambria Math"/>
                          <a:ea typeface="Cambria Math"/>
                        </a:rPr>
                        <m:t> =4</m:t>
                      </m:r>
                      <m:d>
                        <m:dPr>
                          <m:ctrlPr>
                            <a:rPr lang="fr-FR" b="0" i="1" smtClean="0">
                              <a:latin typeface="Cambria Math" panose="02040503050406030204" pitchFamily="18" charset="0"/>
                              <a:ea typeface="Cambria Math"/>
                            </a:rPr>
                          </m:ctrlPr>
                        </m:dPr>
                        <m:e>
                          <m:r>
                            <a:rPr lang="fr-FR" b="0" i="1" smtClean="0">
                              <a:latin typeface="Cambria Math"/>
                              <a:ea typeface="Cambria Math"/>
                            </a:rPr>
                            <m:t>1−</m:t>
                          </m:r>
                          <m:r>
                            <a:rPr lang="fr-FR" b="0" i="1" smtClean="0">
                              <a:latin typeface="Cambria Math"/>
                              <a:ea typeface="Cambria Math"/>
                            </a:rPr>
                            <m:t>𝐾</m:t>
                          </m:r>
                        </m:e>
                      </m:d>
                    </m:oMath>
                  </m:oMathPara>
                </a14:m>
                <a:endParaRPr lang="fr-FR" dirty="0"/>
              </a:p>
            </p:txBody>
          </p:sp>
        </mc:Choice>
        <mc:Fallback xmlns="">
          <p:sp>
            <p:nvSpPr>
              <p:cNvPr id="2" name="ZoneTexte 1"/>
              <p:cNvSpPr txBox="1">
                <a:spLocks noRot="1" noChangeAspect="1" noMove="1" noResize="1" noEditPoints="1" noAdjustHandles="1" noChangeArrowheads="1" noChangeShapeType="1" noTextEdit="1"/>
              </p:cNvSpPr>
              <p:nvPr/>
            </p:nvSpPr>
            <p:spPr>
              <a:xfrm>
                <a:off x="3251160" y="3449673"/>
                <a:ext cx="1738296" cy="400110"/>
              </a:xfrm>
              <a:prstGeom prst="rect">
                <a:avLst/>
              </a:prstGeom>
              <a:blipFill rotWithShape="0">
                <a:blip r:embed="rId11"/>
                <a:stretch>
                  <a:fillRect/>
                </a:stretch>
              </a:blipFill>
            </p:spPr>
            <p:txBody>
              <a:bodyPr/>
              <a:lstStyle/>
              <a:p>
                <a:r>
                  <a:rPr lang="fr-FR">
                    <a:noFill/>
                  </a:rPr>
                  <a:t> </a:t>
                </a:r>
              </a:p>
            </p:txBody>
          </p:sp>
        </mc:Fallback>
      </mc:AlternateContent>
      <p:sp>
        <p:nvSpPr>
          <p:cNvPr id="13" name="Rectangle 2"/>
          <p:cNvSpPr>
            <a:spLocks noGrp="1" noChangeArrowheads="1"/>
          </p:cNvSpPr>
          <p:nvPr>
            <p:ph type="title" idx="4294967295"/>
          </p:nvPr>
        </p:nvSpPr>
        <p:spPr>
          <a:xfrm>
            <a:off x="393700" y="173380"/>
            <a:ext cx="7772400" cy="1143000"/>
          </a:xfrm>
          <a:prstGeom prst="rect">
            <a:avLst/>
          </a:prstGeom>
        </p:spPr>
        <p:txBody>
          <a:bodyPr/>
          <a:lstStyle/>
          <a:p>
            <a:pPr eaLnBrk="1" hangingPunct="1"/>
            <a:r>
              <a:rPr lang="fr-FR" sz="2800" dirty="0">
                <a:latin typeface="Verdana" pitchFamily="34" charset="0"/>
              </a:rPr>
              <a:t>Lieu d’Evans : Exemple de réalisation </a:t>
            </a:r>
          </a:p>
        </p:txBody>
      </p:sp>
    </p:spTree>
    <p:extLst>
      <p:ext uri="{BB962C8B-B14F-4D97-AF65-F5344CB8AC3E}">
        <p14:creationId xmlns:p14="http://schemas.microsoft.com/office/powerpoint/2010/main" val="4819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4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9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42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4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p:bldP spid="224266"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26</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2666"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5" name="Object 5"/>
          <p:cNvGraphicFramePr>
            <a:graphicFrameLocks noChangeAspect="1"/>
          </p:cNvGraphicFramePr>
          <p:nvPr>
            <p:extLst/>
          </p:nvPr>
        </p:nvGraphicFramePr>
        <p:xfrm>
          <a:off x="1197769" y="1273980"/>
          <a:ext cx="1763712" cy="684212"/>
        </p:xfrm>
        <a:graphic>
          <a:graphicData uri="http://schemas.openxmlformats.org/presentationml/2006/ole">
            <mc:AlternateContent xmlns:mc="http://schemas.openxmlformats.org/markup-compatibility/2006">
              <mc:Choice xmlns:v="urn:schemas-microsoft-com:vml" Requires="v">
                <p:oleObj spid="_x0000_s22667" name="Equation" r:id="rId5" imgW="1079500" imgH="419100" progId="Equation.3">
                  <p:embed/>
                </p:oleObj>
              </mc:Choice>
              <mc:Fallback>
                <p:oleObj name="Equation" r:id="rId5" imgW="1079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7769" y="1273980"/>
                        <a:ext cx="176371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8" name="Group 8"/>
          <p:cNvGraphicFramePr>
            <a:graphicFrameLocks noGrp="1"/>
          </p:cNvGraphicFramePr>
          <p:nvPr/>
        </p:nvGraphicFramePr>
        <p:xfrm>
          <a:off x="4211638" y="1125538"/>
          <a:ext cx="4319587" cy="1584960"/>
        </p:xfrm>
        <a:graphic>
          <a:graphicData uri="http://schemas.openxmlformats.org/drawingml/2006/table">
            <a:tbl>
              <a:tblPr/>
              <a:tblGrid>
                <a:gridCol w="1360487">
                  <a:extLst>
                    <a:ext uri="{9D8B030D-6E8A-4147-A177-3AD203B41FA5}">
                      <a16:colId xmlns:a16="http://schemas.microsoft.com/office/drawing/2014/main" val="20000"/>
                    </a:ext>
                  </a:extLst>
                </a:gridCol>
                <a:gridCol w="2959100">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K=0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0&lt;K&lt;1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dirty="0">
                          <a:ln>
                            <a:noFill/>
                          </a:ln>
                          <a:solidFill>
                            <a:schemeClr val="tx1"/>
                          </a:solidFill>
                          <a:effectLst/>
                          <a:latin typeface="Verdana" pitchFamily="34" charset="0"/>
                        </a:rPr>
                        <a:t>2 pôles réels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1 pôle double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K&lt;∞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fr-FR" sz="2000" b="0" i="0" u="none" strike="noStrike" cap="none" normalizeH="0" baseline="0">
                          <a:ln>
                            <a:noFill/>
                          </a:ln>
                          <a:solidFill>
                            <a:schemeClr val="tx1"/>
                          </a:solidFill>
                          <a:effectLst/>
                          <a:latin typeface="Verdana" pitchFamily="34" charset="0"/>
                        </a:rPr>
                        <a:t>2 cxes conj (Re =-1)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25"/>
          <p:cNvGrpSpPr>
            <a:grpSpLocks/>
          </p:cNvGrpSpPr>
          <p:nvPr/>
        </p:nvGrpSpPr>
        <p:grpSpPr bwMode="auto">
          <a:xfrm>
            <a:off x="1908175" y="2781300"/>
            <a:ext cx="5976938" cy="3311525"/>
            <a:chOff x="204" y="1752"/>
            <a:chExt cx="3765" cy="2086"/>
          </a:xfrm>
        </p:grpSpPr>
        <p:sp>
          <p:nvSpPr>
            <p:cNvPr id="225306" name="Line 26"/>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25307" name="Line 27"/>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25308" name="Text Box 28"/>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25309" name="Text Box 29"/>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sp>
        <p:nvSpPr>
          <p:cNvPr id="225310" name="Oval 30"/>
          <p:cNvSpPr>
            <a:spLocks noChangeArrowheads="1"/>
          </p:cNvSpPr>
          <p:nvPr/>
        </p:nvSpPr>
        <p:spPr bwMode="auto">
          <a:xfrm>
            <a:off x="5613114" y="1158589"/>
            <a:ext cx="936625" cy="358775"/>
          </a:xfrm>
          <a:prstGeom prst="ellipse">
            <a:avLst/>
          </a:prstGeom>
          <a:noFill/>
          <a:ln w="25400">
            <a:solidFill>
              <a:schemeClr val="accent1"/>
            </a:solidFill>
            <a:round/>
            <a:headEnd/>
            <a:tailEnd/>
          </a:ln>
          <a:effectLst/>
        </p:spPr>
        <p:txBody>
          <a:bodyPr anchor="ctr">
            <a:spAutoFit/>
          </a:bodyPr>
          <a:lstStyle/>
          <a:p>
            <a:endParaRPr lang="fr-FR"/>
          </a:p>
        </p:txBody>
      </p:sp>
      <p:grpSp>
        <p:nvGrpSpPr>
          <p:cNvPr id="3" name="Group 31"/>
          <p:cNvGrpSpPr>
            <a:grpSpLocks/>
          </p:cNvGrpSpPr>
          <p:nvPr/>
        </p:nvGrpSpPr>
        <p:grpSpPr bwMode="auto">
          <a:xfrm>
            <a:off x="6551613" y="4686300"/>
            <a:ext cx="73025" cy="73025"/>
            <a:chOff x="657" y="3067"/>
            <a:chExt cx="46" cy="46"/>
          </a:xfrm>
        </p:grpSpPr>
        <p:sp>
          <p:nvSpPr>
            <p:cNvPr id="225312" name="Line 32"/>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25313" name="Line 33"/>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34"/>
          <p:cNvGrpSpPr>
            <a:grpSpLocks/>
          </p:cNvGrpSpPr>
          <p:nvPr/>
        </p:nvGrpSpPr>
        <p:grpSpPr bwMode="auto">
          <a:xfrm>
            <a:off x="2079625" y="4687888"/>
            <a:ext cx="73025" cy="73025"/>
            <a:chOff x="657" y="3067"/>
            <a:chExt cx="46" cy="46"/>
          </a:xfrm>
        </p:grpSpPr>
        <p:sp>
          <p:nvSpPr>
            <p:cNvPr id="225315" name="Line 35"/>
            <p:cNvSpPr>
              <a:spLocks noChangeShapeType="1"/>
            </p:cNvSpPr>
            <p:nvPr/>
          </p:nvSpPr>
          <p:spPr bwMode="auto">
            <a:xfrm flipV="1">
              <a:off x="657" y="3067"/>
              <a:ext cx="46" cy="46"/>
            </a:xfrm>
            <a:prstGeom prst="line">
              <a:avLst/>
            </a:prstGeom>
            <a:noFill/>
            <a:ln w="9525">
              <a:solidFill>
                <a:schemeClr val="accent1"/>
              </a:solidFill>
              <a:round/>
              <a:headEnd/>
              <a:tailEnd/>
            </a:ln>
            <a:effectLst/>
          </p:spPr>
          <p:txBody>
            <a:bodyPr>
              <a:spAutoFit/>
            </a:bodyPr>
            <a:lstStyle/>
            <a:p>
              <a:endParaRPr lang="fr-FR"/>
            </a:p>
          </p:txBody>
        </p:sp>
        <p:sp>
          <p:nvSpPr>
            <p:cNvPr id="225316" name="Line 36"/>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25317" name="Line 37"/>
          <p:cNvSpPr>
            <a:spLocks noChangeShapeType="1"/>
          </p:cNvSpPr>
          <p:nvPr/>
        </p:nvSpPr>
        <p:spPr bwMode="auto">
          <a:xfrm>
            <a:off x="2124075" y="4724400"/>
            <a:ext cx="1079500"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25318" name="Line 38"/>
          <p:cNvSpPr>
            <a:spLocks noChangeShapeType="1"/>
          </p:cNvSpPr>
          <p:nvPr/>
        </p:nvSpPr>
        <p:spPr bwMode="auto">
          <a:xfrm flipH="1" flipV="1">
            <a:off x="5435600" y="4724400"/>
            <a:ext cx="1152525"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25319" name="Oval 39"/>
          <p:cNvSpPr>
            <a:spLocks noChangeArrowheads="1"/>
          </p:cNvSpPr>
          <p:nvPr/>
        </p:nvSpPr>
        <p:spPr bwMode="auto">
          <a:xfrm>
            <a:off x="5580062" y="1539398"/>
            <a:ext cx="1800000" cy="358775"/>
          </a:xfrm>
          <a:prstGeom prst="ellipse">
            <a:avLst/>
          </a:prstGeom>
          <a:noFill/>
          <a:ln w="25400">
            <a:solidFill>
              <a:srgbClr val="FF00FF"/>
            </a:solidFill>
            <a:round/>
            <a:headEnd/>
            <a:tailEnd/>
          </a:ln>
          <a:effectLst/>
        </p:spPr>
        <p:txBody>
          <a:bodyPr anchor="ctr">
            <a:spAutoFit/>
          </a:bodyPr>
          <a:lstStyle/>
          <a:p>
            <a:endParaRPr lang="fr-FR"/>
          </a:p>
        </p:txBody>
      </p:sp>
      <p:sp>
        <p:nvSpPr>
          <p:cNvPr id="225320" name="Line 40"/>
          <p:cNvSpPr>
            <a:spLocks noChangeShapeType="1"/>
          </p:cNvSpPr>
          <p:nvPr/>
        </p:nvSpPr>
        <p:spPr bwMode="auto">
          <a:xfrm>
            <a:off x="3203575" y="4724400"/>
            <a:ext cx="2305050" cy="0"/>
          </a:xfrm>
          <a:prstGeom prst="line">
            <a:avLst/>
          </a:prstGeom>
          <a:noFill/>
          <a:ln w="19050">
            <a:solidFill>
              <a:srgbClr val="FF00FF"/>
            </a:solidFill>
            <a:round/>
            <a:headEnd/>
            <a:tailEnd/>
          </a:ln>
          <a:effectLst/>
        </p:spPr>
        <p:txBody>
          <a:bodyPr>
            <a:spAutoFit/>
          </a:bodyPr>
          <a:lstStyle/>
          <a:p>
            <a:endParaRPr lang="fr-FR"/>
          </a:p>
        </p:txBody>
      </p:sp>
      <p:sp>
        <p:nvSpPr>
          <p:cNvPr id="225321" name="Line 41"/>
          <p:cNvSpPr>
            <a:spLocks noChangeShapeType="1"/>
          </p:cNvSpPr>
          <p:nvPr/>
        </p:nvSpPr>
        <p:spPr bwMode="auto">
          <a:xfrm>
            <a:off x="4284663" y="2852738"/>
            <a:ext cx="0" cy="3529012"/>
          </a:xfrm>
          <a:prstGeom prst="line">
            <a:avLst/>
          </a:prstGeom>
          <a:noFill/>
          <a:ln w="19050">
            <a:solidFill>
              <a:srgbClr val="00FF00"/>
            </a:solidFill>
            <a:round/>
            <a:headEnd/>
            <a:tailEnd/>
          </a:ln>
          <a:effectLst/>
        </p:spPr>
        <p:txBody>
          <a:bodyPr>
            <a:spAutoFit/>
          </a:bodyPr>
          <a:lstStyle/>
          <a:p>
            <a:endParaRPr lang="fr-FR"/>
          </a:p>
        </p:txBody>
      </p:sp>
      <p:sp>
        <p:nvSpPr>
          <p:cNvPr id="225322" name="Oval 42"/>
          <p:cNvSpPr>
            <a:spLocks noChangeArrowheads="1"/>
          </p:cNvSpPr>
          <p:nvPr/>
        </p:nvSpPr>
        <p:spPr bwMode="auto">
          <a:xfrm>
            <a:off x="5558029" y="2348259"/>
            <a:ext cx="2736850" cy="358775"/>
          </a:xfrm>
          <a:prstGeom prst="ellipse">
            <a:avLst/>
          </a:prstGeom>
          <a:noFill/>
          <a:ln w="25400">
            <a:solidFill>
              <a:srgbClr val="00FF00"/>
            </a:solidFill>
            <a:round/>
            <a:headEnd/>
            <a:tailEnd/>
          </a:ln>
          <a:effectLst/>
        </p:spPr>
        <p:txBody>
          <a:bodyPr anchor="ctr">
            <a:spAutoFit/>
          </a:bodyPr>
          <a:lstStyle/>
          <a:p>
            <a:endParaRPr lang="fr-FR"/>
          </a:p>
        </p:txBody>
      </p:sp>
      <p:sp>
        <p:nvSpPr>
          <p:cNvPr id="225323" name="Line 43"/>
          <p:cNvSpPr>
            <a:spLocks noChangeShapeType="1"/>
          </p:cNvSpPr>
          <p:nvPr/>
        </p:nvSpPr>
        <p:spPr bwMode="auto">
          <a:xfrm flipV="1">
            <a:off x="4284663" y="3716338"/>
            <a:ext cx="0" cy="1008062"/>
          </a:xfrm>
          <a:prstGeom prst="line">
            <a:avLst/>
          </a:prstGeom>
          <a:noFill/>
          <a:ln w="19050">
            <a:solidFill>
              <a:srgbClr val="00FF00"/>
            </a:solidFill>
            <a:round/>
            <a:headEnd/>
            <a:tailEnd type="triangle" w="med" len="med"/>
          </a:ln>
          <a:effectLst/>
        </p:spPr>
        <p:txBody>
          <a:bodyPr>
            <a:spAutoFit/>
          </a:bodyPr>
          <a:lstStyle/>
          <a:p>
            <a:endParaRPr lang="fr-FR"/>
          </a:p>
        </p:txBody>
      </p:sp>
      <p:sp>
        <p:nvSpPr>
          <p:cNvPr id="225324" name="Line 44"/>
          <p:cNvSpPr>
            <a:spLocks noChangeShapeType="1"/>
          </p:cNvSpPr>
          <p:nvPr/>
        </p:nvSpPr>
        <p:spPr bwMode="auto">
          <a:xfrm flipH="1">
            <a:off x="4284663" y="4652963"/>
            <a:ext cx="0" cy="1081087"/>
          </a:xfrm>
          <a:prstGeom prst="line">
            <a:avLst/>
          </a:prstGeom>
          <a:noFill/>
          <a:ln w="19050">
            <a:solidFill>
              <a:srgbClr val="00FF00"/>
            </a:solidFill>
            <a:round/>
            <a:headEnd/>
            <a:tailEnd type="triangle" w="med" len="med"/>
          </a:ln>
          <a:effectLst/>
        </p:spPr>
        <p:txBody>
          <a:bodyPr>
            <a:spAutoFit/>
          </a:bodyPr>
          <a:lstStyle/>
          <a:p>
            <a:endParaRPr lang="fr-FR"/>
          </a:p>
        </p:txBody>
      </p:sp>
      <p:grpSp>
        <p:nvGrpSpPr>
          <p:cNvPr id="5" name="Group 45"/>
          <p:cNvGrpSpPr>
            <a:grpSpLocks/>
          </p:cNvGrpSpPr>
          <p:nvPr/>
        </p:nvGrpSpPr>
        <p:grpSpPr bwMode="auto">
          <a:xfrm>
            <a:off x="2078038" y="4687888"/>
            <a:ext cx="73025" cy="73025"/>
            <a:chOff x="657" y="3067"/>
            <a:chExt cx="46" cy="46"/>
          </a:xfrm>
        </p:grpSpPr>
        <p:sp>
          <p:nvSpPr>
            <p:cNvPr id="225326" name="Line 46"/>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25327" name="Line 47"/>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25328" name="Text Box 48"/>
          <p:cNvSpPr txBox="1">
            <a:spLocks noChangeArrowheads="1"/>
          </p:cNvSpPr>
          <p:nvPr/>
        </p:nvSpPr>
        <p:spPr bwMode="auto">
          <a:xfrm>
            <a:off x="1763713" y="4868863"/>
            <a:ext cx="576262" cy="396875"/>
          </a:xfrm>
          <a:prstGeom prst="rect">
            <a:avLst/>
          </a:prstGeom>
          <a:noFill/>
          <a:ln w="9525">
            <a:noFill/>
            <a:miter lim="800000"/>
            <a:headEnd/>
            <a:tailEnd/>
          </a:ln>
          <a:effectLst/>
        </p:spPr>
        <p:txBody>
          <a:bodyPr>
            <a:spAutoFit/>
          </a:bodyPr>
          <a:lstStyle/>
          <a:p>
            <a:pPr>
              <a:spcBef>
                <a:spcPct val="50000"/>
              </a:spcBef>
            </a:pPr>
            <a:r>
              <a:rPr lang="fr-FR"/>
              <a:t>-2</a:t>
            </a:r>
          </a:p>
        </p:txBody>
      </p:sp>
      <p:sp>
        <p:nvSpPr>
          <p:cNvPr id="225329" name="Text Box 49"/>
          <p:cNvSpPr txBox="1">
            <a:spLocks noChangeArrowheads="1"/>
          </p:cNvSpPr>
          <p:nvPr/>
        </p:nvSpPr>
        <p:spPr bwMode="auto">
          <a:xfrm>
            <a:off x="4284663" y="4941888"/>
            <a:ext cx="576262" cy="396875"/>
          </a:xfrm>
          <a:prstGeom prst="rect">
            <a:avLst/>
          </a:prstGeom>
          <a:noFill/>
          <a:ln w="9525">
            <a:noFill/>
            <a:miter lim="800000"/>
            <a:headEnd/>
            <a:tailEnd/>
          </a:ln>
          <a:effectLst/>
        </p:spPr>
        <p:txBody>
          <a:bodyPr>
            <a:spAutoFit/>
          </a:bodyPr>
          <a:lstStyle/>
          <a:p>
            <a:pPr>
              <a:spcBef>
                <a:spcPct val="50000"/>
              </a:spcBef>
            </a:pPr>
            <a:r>
              <a:rPr lang="fr-FR"/>
              <a:t>-1</a:t>
            </a:r>
          </a:p>
        </p:txBody>
      </p:sp>
      <p:sp>
        <p:nvSpPr>
          <p:cNvPr id="225330" name="Oval 50"/>
          <p:cNvSpPr>
            <a:spLocks noChangeArrowheads="1"/>
          </p:cNvSpPr>
          <p:nvPr/>
        </p:nvSpPr>
        <p:spPr bwMode="auto">
          <a:xfrm>
            <a:off x="5541676" y="1943828"/>
            <a:ext cx="2736850" cy="358775"/>
          </a:xfrm>
          <a:prstGeom prst="ellipse">
            <a:avLst/>
          </a:prstGeom>
          <a:noFill/>
          <a:ln w="25400">
            <a:solidFill>
              <a:schemeClr val="accent2"/>
            </a:solidFill>
            <a:round/>
            <a:headEnd/>
            <a:tailEnd/>
          </a:ln>
          <a:effectLst/>
        </p:spPr>
        <p:txBody>
          <a:bodyPr anchor="ctr">
            <a:spAutoFit/>
          </a:bodyPr>
          <a:lstStyle/>
          <a:p>
            <a:endParaRPr lang="fr-FR"/>
          </a:p>
        </p:txBody>
      </p:sp>
      <p:grpSp>
        <p:nvGrpSpPr>
          <p:cNvPr id="6" name="Group 51"/>
          <p:cNvGrpSpPr>
            <a:grpSpLocks/>
          </p:cNvGrpSpPr>
          <p:nvPr/>
        </p:nvGrpSpPr>
        <p:grpSpPr bwMode="auto">
          <a:xfrm>
            <a:off x="4249738" y="4687888"/>
            <a:ext cx="73025" cy="73025"/>
            <a:chOff x="657" y="3067"/>
            <a:chExt cx="46" cy="46"/>
          </a:xfrm>
        </p:grpSpPr>
        <p:sp>
          <p:nvSpPr>
            <p:cNvPr id="225332" name="Line 52"/>
            <p:cNvSpPr>
              <a:spLocks noChangeShapeType="1"/>
            </p:cNvSpPr>
            <p:nvPr/>
          </p:nvSpPr>
          <p:spPr bwMode="auto">
            <a:xfrm flipV="1">
              <a:off x="657" y="3067"/>
              <a:ext cx="46" cy="46"/>
            </a:xfrm>
            <a:prstGeom prst="line">
              <a:avLst/>
            </a:prstGeom>
            <a:noFill/>
            <a:ln w="25400">
              <a:solidFill>
                <a:schemeClr val="accent2"/>
              </a:solidFill>
              <a:round/>
              <a:headEnd/>
              <a:tailEnd/>
            </a:ln>
            <a:effectLst/>
          </p:spPr>
          <p:txBody>
            <a:bodyPr>
              <a:spAutoFit/>
            </a:bodyPr>
            <a:lstStyle/>
            <a:p>
              <a:endParaRPr lang="fr-FR"/>
            </a:p>
          </p:txBody>
        </p:sp>
        <p:sp>
          <p:nvSpPr>
            <p:cNvPr id="225333" name="Line 53"/>
            <p:cNvSpPr>
              <a:spLocks noChangeShapeType="1"/>
            </p:cNvSpPr>
            <p:nvPr/>
          </p:nvSpPr>
          <p:spPr bwMode="auto">
            <a:xfrm>
              <a:off x="657" y="3067"/>
              <a:ext cx="46" cy="46"/>
            </a:xfrm>
            <a:prstGeom prst="line">
              <a:avLst/>
            </a:prstGeom>
            <a:noFill/>
            <a:ln w="25400">
              <a:solidFill>
                <a:schemeClr val="accent2"/>
              </a:solidFill>
              <a:round/>
              <a:headEnd/>
              <a:tailEnd/>
            </a:ln>
            <a:effectLst/>
          </p:spPr>
          <p:txBody>
            <a:bodyPr>
              <a:spAutoFit/>
            </a:bodyPr>
            <a:lstStyle/>
            <a:p>
              <a:endParaRPr lang="fr-FR"/>
            </a:p>
          </p:txBody>
        </p:sp>
      </p:grpSp>
    </p:spTree>
    <p:extLst>
      <p:ext uri="{BB962C8B-B14F-4D97-AF65-F5344CB8AC3E}">
        <p14:creationId xmlns:p14="http://schemas.microsoft.com/office/powerpoint/2010/main" val="150988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3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5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0" grpId="0" animBg="1"/>
      <p:bldP spid="225317" grpId="0" animBg="1"/>
      <p:bldP spid="225318" grpId="0" animBg="1"/>
      <p:bldP spid="225319" grpId="0" animBg="1"/>
      <p:bldP spid="225320" grpId="0" animBg="1"/>
      <p:bldP spid="225321" grpId="0" animBg="1"/>
      <p:bldP spid="225322" grpId="0" animBg="1"/>
      <p:bldP spid="225323" grpId="0" animBg="1"/>
      <p:bldP spid="225324" grpId="0" animBg="1"/>
      <p:bldP spid="2253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Lieu d’Evans</a:t>
            </a:r>
          </a:p>
        </p:txBody>
      </p:sp>
      <p:sp>
        <p:nvSpPr>
          <p:cNvPr id="4" name="Espace réservé du numéro de diapositive 3"/>
          <p:cNvSpPr>
            <a:spLocks noGrp="1"/>
          </p:cNvSpPr>
          <p:nvPr>
            <p:ph type="sldNum" sz="quarter" idx="10"/>
          </p:nvPr>
        </p:nvSpPr>
        <p:spPr/>
        <p:txBody>
          <a:bodyPr/>
          <a:lstStyle/>
          <a:p>
            <a:pPr>
              <a:defRPr/>
            </a:pPr>
            <a:fld id="{0CCABE9F-B3AB-415B-A609-17079A400A32}" type="slidenum">
              <a:rPr lang="fr-FR" smtClean="0"/>
              <a:pPr>
                <a:defRPr/>
              </a:pPr>
              <a:t>27</a:t>
            </a:fld>
            <a:endParaRPr lang="fr-FR"/>
          </a:p>
        </p:txBody>
      </p:sp>
      <p:sp>
        <p:nvSpPr>
          <p:cNvPr id="5" name="Espace réservé du pied de page 4"/>
          <p:cNvSpPr>
            <a:spLocks noGrp="1"/>
          </p:cNvSpPr>
          <p:nvPr>
            <p:ph type="ftr" sz="quarter" idx="11"/>
          </p:nvPr>
        </p:nvSpPr>
        <p:spPr/>
        <p:txBody>
          <a:bodyPr/>
          <a:lstStyle/>
          <a:p>
            <a:pPr>
              <a:defRPr/>
            </a:pPr>
            <a:r>
              <a:rPr lang="fr-FR"/>
              <a:t>Préorientations MIC – Automatique Continue</a:t>
            </a:r>
          </a:p>
        </p:txBody>
      </p:sp>
      <p:pic>
        <p:nvPicPr>
          <p:cNvPr id="8" name="Image 18" descr="postit-vert.jpg"/>
          <p:cNvPicPr>
            <a:picLocks noChangeAspect="1"/>
          </p:cNvPicPr>
          <p:nvPr/>
        </p:nvPicPr>
        <p:blipFill>
          <a:blip r:embed="rId2" cstate="print"/>
          <a:srcRect/>
          <a:stretch>
            <a:fillRect/>
          </a:stretch>
        </p:blipFill>
        <p:spPr bwMode="auto">
          <a:xfrm>
            <a:off x="732699" y="1401973"/>
            <a:ext cx="1644650" cy="1652588"/>
          </a:xfrm>
          <a:prstGeom prst="rect">
            <a:avLst/>
          </a:prstGeom>
          <a:noFill/>
          <a:ln w="9525">
            <a:noFill/>
            <a:miter lim="800000"/>
            <a:headEnd/>
            <a:tailEnd/>
          </a:ln>
        </p:spPr>
      </p:pic>
      <p:sp>
        <p:nvSpPr>
          <p:cNvPr id="9" name="ZoneTexte 8"/>
          <p:cNvSpPr txBox="1"/>
          <p:nvPr/>
        </p:nvSpPr>
        <p:spPr bwMode="auto">
          <a:xfrm rot="21213085">
            <a:off x="885195" y="1720582"/>
            <a:ext cx="1527175" cy="1082675"/>
          </a:xfrm>
          <a:prstGeom prst="rect">
            <a:avLst/>
          </a:prstGeom>
          <a:noFill/>
          <a:ln w="9525">
            <a:noFill/>
            <a:miter lim="800000"/>
            <a:headEnd/>
            <a:tailEnd/>
          </a:ln>
        </p:spPr>
        <p:txBody>
          <a:bodyPr>
            <a:spAutoFit/>
          </a:bodyPr>
          <a:lstStyle/>
          <a:p>
            <a:pPr indent="-342900" eaLnBrk="0" hangingPunct="0">
              <a:spcBef>
                <a:spcPct val="20000"/>
              </a:spcBef>
              <a:defRPr/>
            </a:pPr>
            <a:r>
              <a:rPr lang="fr-FR" sz="1400" kern="0" cap="small" dirty="0" err="1">
                <a:latin typeface="+mn-lt"/>
                <a:cs typeface="+mn-cs"/>
              </a:rPr>
              <a:t>Matlab</a:t>
            </a:r>
            <a:endParaRPr lang="fr-FR" sz="1400" kern="0" cap="small" dirty="0">
              <a:latin typeface="+mn-lt"/>
              <a:cs typeface="+mn-cs"/>
            </a:endParaRPr>
          </a:p>
          <a:p>
            <a:pPr indent="-342900" eaLnBrk="0" hangingPunct="0">
              <a:spcBef>
                <a:spcPct val="20000"/>
              </a:spcBef>
              <a:defRPr/>
            </a:pPr>
            <a:endParaRPr lang="fr-FR" sz="1400" kern="0" cap="all" dirty="0">
              <a:latin typeface="+mn-lt"/>
              <a:cs typeface="+mn-cs"/>
            </a:endParaRPr>
          </a:p>
          <a:p>
            <a:pPr indent="-342900" eaLnBrk="0" hangingPunct="0">
              <a:spcBef>
                <a:spcPct val="20000"/>
              </a:spcBef>
              <a:defRPr/>
            </a:pPr>
            <a:r>
              <a:rPr lang="fr-FR" sz="1400" kern="0" dirty="0">
                <a:latin typeface="Courier New" pitchFamily="49" charset="0"/>
                <a:cs typeface="Courier New" pitchFamily="49" charset="0"/>
              </a:rPr>
              <a:t>&gt;</a:t>
            </a:r>
            <a:r>
              <a:rPr lang="fr-FR" sz="1400" kern="0" dirty="0" err="1">
                <a:latin typeface="Courier New" pitchFamily="49" charset="0"/>
                <a:cs typeface="Courier New" pitchFamily="49" charset="0"/>
              </a:rPr>
              <a:t>rlocus</a:t>
            </a:r>
            <a:r>
              <a:rPr lang="fr-FR" sz="1400" kern="0" dirty="0">
                <a:latin typeface="Courier New" pitchFamily="49" charset="0"/>
                <a:cs typeface="Courier New" pitchFamily="49" charset="0"/>
              </a:rPr>
              <a:t>(G)</a:t>
            </a:r>
          </a:p>
          <a:p>
            <a:pPr indent="-342900" eaLnBrk="0" hangingPunct="0">
              <a:spcBef>
                <a:spcPct val="20000"/>
              </a:spcBef>
              <a:defRPr/>
            </a:pPr>
            <a:endParaRPr lang="fr-FR" sz="1400" b="1" i="1" kern="0" dirty="0">
              <a:latin typeface="+mn-lt"/>
              <a:cs typeface="+mn-cs"/>
            </a:endParaRPr>
          </a:p>
        </p:txBody>
      </p:sp>
    </p:spTree>
    <p:extLst>
      <p:ext uri="{BB962C8B-B14F-4D97-AF65-F5344CB8AC3E}">
        <p14:creationId xmlns:p14="http://schemas.microsoft.com/office/powerpoint/2010/main" val="167332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4"/>
          <a:stretch>
            <a:fillRect/>
          </a:stretch>
        </p:blipFill>
        <p:spPr>
          <a:xfrm>
            <a:off x="3552678" y="1650389"/>
            <a:ext cx="5581650" cy="5114925"/>
          </a:xfrm>
          <a:prstGeom prst="rect">
            <a:avLst/>
          </a:prstGeom>
        </p:spPr>
      </p:pic>
      <p:sp>
        <p:nvSpPr>
          <p:cNvPr id="41" name="Rectangle à coins arrondis 40"/>
          <p:cNvSpPr>
            <a:spLocks noChangeArrowheads="1"/>
          </p:cNvSpPr>
          <p:nvPr/>
        </p:nvSpPr>
        <p:spPr bwMode="auto">
          <a:xfrm>
            <a:off x="256601" y="5106778"/>
            <a:ext cx="3672408"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28</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0453"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 est:</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toujours stable en BF</a:t>
            </a:r>
          </a:p>
          <a:p>
            <a:pPr marL="457200" indent="-457200">
              <a:buFont typeface="+mj-lt"/>
              <a:buAutoNum type="arabicPeriod"/>
            </a:pPr>
            <a:r>
              <a:rPr lang="fr-FR" dirty="0"/>
              <a:t>jamais stable en BF</a:t>
            </a:r>
          </a:p>
          <a:p>
            <a:pPr marL="457200" indent="-457200">
              <a:buFont typeface="+mj-lt"/>
              <a:buAutoNum type="arabicPeriod"/>
            </a:pPr>
            <a:r>
              <a:rPr lang="fr-FR" dirty="0"/>
              <a:t>cela dépend du gain K</a:t>
            </a:r>
          </a:p>
        </p:txBody>
      </p:sp>
    </p:spTree>
    <p:extLst>
      <p:ext uri="{BB962C8B-B14F-4D97-AF65-F5344CB8AC3E}">
        <p14:creationId xmlns:p14="http://schemas.microsoft.com/office/powerpoint/2010/main" val="713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a:spLocks noChangeArrowheads="1"/>
          </p:cNvSpPr>
          <p:nvPr/>
        </p:nvSpPr>
        <p:spPr bwMode="auto">
          <a:xfrm>
            <a:off x="256601" y="5106778"/>
            <a:ext cx="3672408"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29</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2499"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 est stable en BF pour: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K&gt;0,415</a:t>
            </a:r>
          </a:p>
          <a:p>
            <a:pPr marL="457200" indent="-457200">
              <a:buFont typeface="+mj-lt"/>
              <a:buAutoNum type="arabicPeriod"/>
            </a:pPr>
            <a:r>
              <a:rPr lang="fr-FR" dirty="0"/>
              <a:t>K&lt;0,196</a:t>
            </a:r>
          </a:p>
          <a:p>
            <a:pPr marL="457200" indent="-457200">
              <a:buFont typeface="+mj-lt"/>
              <a:buAutoNum type="arabicPeriod"/>
            </a:pPr>
            <a:r>
              <a:rPr lang="fr-FR" dirty="0"/>
              <a:t>0,196&lt;K&lt;0,415</a:t>
            </a:r>
          </a:p>
        </p:txBody>
      </p:sp>
      <p:pic>
        <p:nvPicPr>
          <p:cNvPr id="9" name="Image 8"/>
          <p:cNvPicPr>
            <a:picLocks noChangeAspect="1"/>
          </p:cNvPicPr>
          <p:nvPr/>
        </p:nvPicPr>
        <p:blipFill>
          <a:blip r:embed="rId6"/>
          <a:stretch>
            <a:fillRect/>
          </a:stretch>
        </p:blipFill>
        <p:spPr>
          <a:xfrm>
            <a:off x="3347864" y="1612900"/>
            <a:ext cx="5638800" cy="5019675"/>
          </a:xfrm>
          <a:prstGeom prst="rect">
            <a:avLst/>
          </a:prstGeom>
        </p:spPr>
      </p:pic>
    </p:spTree>
    <p:extLst>
      <p:ext uri="{BB962C8B-B14F-4D97-AF65-F5344CB8AC3E}">
        <p14:creationId xmlns:p14="http://schemas.microsoft.com/office/powerpoint/2010/main" val="386723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dirty="0"/>
              <a:t>Département Génie Electrique et Informatique</a:t>
            </a:r>
            <a:endParaRPr lang="fr-FR" sz="1000" dirty="0"/>
          </a:p>
        </p:txBody>
      </p:sp>
      <p:sp>
        <p:nvSpPr>
          <p:cNvPr id="20992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80AAE3C1-4672-4ACB-BE39-2A916683C4F6}" type="slidenum">
              <a:rPr lang="fr-FR" sz="1400">
                <a:latin typeface="Times New Roman" pitchFamily="18" charset="0"/>
              </a:rPr>
              <a:pPr/>
              <a:t>3</a:t>
            </a:fld>
            <a:endParaRPr lang="fr-FR" sz="1400" dirty="0">
              <a:latin typeface="Times New Roman" pitchFamily="18" charset="0"/>
            </a:endParaRPr>
          </a:p>
        </p:txBody>
      </p:sp>
      <p:sp>
        <p:nvSpPr>
          <p:cNvPr id="58370" name="Rectangle 2"/>
          <p:cNvSpPr>
            <a:spLocks noGrp="1" noChangeArrowheads="1"/>
          </p:cNvSpPr>
          <p:nvPr>
            <p:ph type="title"/>
          </p:nvPr>
        </p:nvSpPr>
        <p:spPr>
          <a:prstGeom prst="rect">
            <a:avLst/>
          </a:prstGeom>
        </p:spPr>
        <p:txBody>
          <a:bodyPr/>
          <a:lstStyle/>
          <a:p>
            <a:pPr algn="l" eaLnBrk="1" hangingPunct="1"/>
            <a:r>
              <a:rPr lang="fr-FR" dirty="0">
                <a:latin typeface="Verdana" pitchFamily="34" charset="0"/>
              </a:rPr>
              <a:t>Définitions </a:t>
            </a:r>
          </a:p>
        </p:txBody>
      </p:sp>
      <p:sp>
        <p:nvSpPr>
          <p:cNvPr id="4" name="Espace réservé du contenu 3"/>
          <p:cNvSpPr>
            <a:spLocks noGrp="1"/>
          </p:cNvSpPr>
          <p:nvPr>
            <p:ph idx="1"/>
          </p:nvPr>
        </p:nvSpPr>
        <p:spPr/>
        <p:txBody>
          <a:bodyPr/>
          <a:lstStyle/>
          <a:p>
            <a:endParaRPr lang="fr-FR" dirty="0"/>
          </a:p>
        </p:txBody>
      </p:sp>
      <p:pic>
        <p:nvPicPr>
          <p:cNvPr id="209925" name="Image 7" descr="stabilite.jpg"/>
          <p:cNvPicPr>
            <a:picLocks noChangeAspect="1"/>
          </p:cNvPicPr>
          <p:nvPr/>
        </p:nvPicPr>
        <p:blipFill>
          <a:blip r:embed="rId2" cstate="print"/>
          <a:srcRect/>
          <a:stretch>
            <a:fillRect/>
          </a:stretch>
        </p:blipFill>
        <p:spPr bwMode="auto">
          <a:xfrm>
            <a:off x="1692275" y="1700213"/>
            <a:ext cx="5378450" cy="3214687"/>
          </a:xfrm>
          <a:prstGeom prst="rect">
            <a:avLst/>
          </a:prstGeom>
          <a:noFill/>
          <a:ln w="9525">
            <a:noFill/>
            <a:miter lim="800000"/>
            <a:headEnd/>
            <a:tailEnd/>
          </a:ln>
        </p:spPr>
      </p:pic>
      <p:sp>
        <p:nvSpPr>
          <p:cNvPr id="59396" name="Text Box 4"/>
          <p:cNvSpPr txBox="1">
            <a:spLocks noChangeArrowheads="1"/>
          </p:cNvSpPr>
          <p:nvPr/>
        </p:nvSpPr>
        <p:spPr bwMode="auto">
          <a:xfrm>
            <a:off x="611188" y="2060575"/>
            <a:ext cx="7632700" cy="3292475"/>
          </a:xfrm>
          <a:prstGeom prst="rect">
            <a:avLst/>
          </a:prstGeom>
          <a:noFill/>
          <a:ln w="9525">
            <a:noFill/>
            <a:miter lim="800000"/>
            <a:headEnd/>
            <a:tailEnd/>
          </a:ln>
        </p:spPr>
        <p:txBody>
          <a:bodyPr>
            <a:spAutoFit/>
          </a:bodyPr>
          <a:lstStyle/>
          <a:p>
            <a:pPr marL="342900" indent="-342900">
              <a:spcBef>
                <a:spcPct val="50000"/>
              </a:spcBef>
            </a:pPr>
            <a:r>
              <a:rPr lang="fr-FR" u="sng" dirty="0"/>
              <a:t>Généralités:</a:t>
            </a:r>
          </a:p>
          <a:p>
            <a:pPr marL="342900" indent="-342900">
              <a:spcBef>
                <a:spcPct val="50000"/>
              </a:spcBef>
            </a:pPr>
            <a:r>
              <a:rPr lang="fr-FR" dirty="0"/>
              <a:t>	Un système est stable </a:t>
            </a:r>
            <a:r>
              <a:rPr lang="fr-FR" dirty="0" err="1"/>
              <a:t>ssi</a:t>
            </a:r>
            <a:r>
              <a:rPr lang="fr-FR" dirty="0"/>
              <a:t> à tout signal </a:t>
            </a:r>
            <a:r>
              <a:rPr lang="fr-FR" dirty="0">
                <a:solidFill>
                  <a:srgbClr val="FF0000"/>
                </a:solidFill>
              </a:rPr>
              <a:t>borné</a:t>
            </a:r>
            <a:r>
              <a:rPr lang="fr-FR" dirty="0"/>
              <a:t> en entrée correspond un signal </a:t>
            </a:r>
            <a:r>
              <a:rPr lang="fr-FR" dirty="0">
                <a:solidFill>
                  <a:srgbClr val="FF0000"/>
                </a:solidFill>
              </a:rPr>
              <a:t>borné </a:t>
            </a:r>
            <a:r>
              <a:rPr lang="fr-FR" dirty="0"/>
              <a:t>en sortie</a:t>
            </a:r>
          </a:p>
          <a:p>
            <a:pPr marL="342900" indent="-342900">
              <a:spcBef>
                <a:spcPct val="50000"/>
              </a:spcBef>
            </a:pPr>
            <a:r>
              <a:rPr lang="fr-FR" dirty="0"/>
              <a:t>	En </a:t>
            </a:r>
            <a:r>
              <a:rPr lang="fr-FR" u="sng" dirty="0"/>
              <a:t>automatique</a:t>
            </a:r>
            <a:r>
              <a:rPr lang="fr-FR" dirty="0"/>
              <a:t> la stabilité est caractérisée par la </a:t>
            </a:r>
            <a:r>
              <a:rPr lang="fr-FR" dirty="0">
                <a:solidFill>
                  <a:srgbClr val="FF0000"/>
                </a:solidFill>
              </a:rPr>
              <a:t>réponse </a:t>
            </a:r>
            <a:r>
              <a:rPr lang="fr-FR" dirty="0" err="1">
                <a:solidFill>
                  <a:srgbClr val="FF0000"/>
                </a:solidFill>
              </a:rPr>
              <a:t>impulsionnelle</a:t>
            </a:r>
            <a:r>
              <a:rPr lang="fr-FR" dirty="0"/>
              <a:t>.</a:t>
            </a:r>
          </a:p>
          <a:p>
            <a:pPr marL="342900" indent="-342900">
              <a:spcBef>
                <a:spcPct val="50000"/>
              </a:spcBef>
            </a:pPr>
            <a:endParaRPr lang="fr-FR" dirty="0"/>
          </a:p>
          <a:p>
            <a:pPr marL="342900" indent="-342900">
              <a:spcBef>
                <a:spcPct val="50000"/>
              </a:spcBef>
            </a:pPr>
            <a:endParaRPr lang="fr-FR" dirty="0"/>
          </a:p>
          <a:p>
            <a:pPr marL="342900" indent="-342900">
              <a:spcBef>
                <a:spcPct val="50000"/>
              </a:spcBef>
            </a:pPr>
            <a:endParaRPr lang="fr-FR" dirty="0"/>
          </a:p>
        </p:txBody>
      </p:sp>
      <p:pic>
        <p:nvPicPr>
          <p:cNvPr id="209927" name="Image 7" descr="stabilite.jpg"/>
          <p:cNvPicPr>
            <a:picLocks noChangeAspect="1"/>
          </p:cNvPicPr>
          <p:nvPr/>
        </p:nvPicPr>
        <p:blipFill>
          <a:blip r:embed="rId2" cstate="print"/>
          <a:srcRect b="53610"/>
          <a:stretch>
            <a:fillRect/>
          </a:stretch>
        </p:blipFill>
        <p:spPr bwMode="auto">
          <a:xfrm>
            <a:off x="2867853" y="0"/>
            <a:ext cx="4225925" cy="968375"/>
          </a:xfrm>
          <a:prstGeom prst="rect">
            <a:avLst/>
          </a:prstGeom>
          <a:noFill/>
          <a:ln w="9525">
            <a:noFill/>
            <a:miter lim="800000"/>
            <a:headEnd/>
            <a:tailEnd/>
          </a:ln>
        </p:spPr>
      </p:pic>
      <p:pic>
        <p:nvPicPr>
          <p:cNvPr id="209928" name="Image 7" descr="stabilite.jpg"/>
          <p:cNvPicPr>
            <a:picLocks noChangeAspect="1"/>
          </p:cNvPicPr>
          <p:nvPr/>
        </p:nvPicPr>
        <p:blipFill>
          <a:blip r:embed="rId2" cstate="print"/>
          <a:srcRect t="79929"/>
          <a:stretch>
            <a:fillRect/>
          </a:stretch>
        </p:blipFill>
        <p:spPr bwMode="auto">
          <a:xfrm>
            <a:off x="2867853" y="981075"/>
            <a:ext cx="4225925" cy="417513"/>
          </a:xfrm>
          <a:prstGeom prst="rect">
            <a:avLst/>
          </a:prstGeom>
          <a:noFill/>
          <a:ln w="9525">
            <a:noFill/>
            <a:miter lim="800000"/>
            <a:headEnd/>
            <a:tailEnd/>
          </a:ln>
        </p:spPr>
      </p:pic>
      <p:grpSp>
        <p:nvGrpSpPr>
          <p:cNvPr id="3" name="Group 9"/>
          <p:cNvGrpSpPr>
            <a:grpSpLocks/>
          </p:cNvGrpSpPr>
          <p:nvPr/>
        </p:nvGrpSpPr>
        <p:grpSpPr bwMode="auto">
          <a:xfrm>
            <a:off x="1476375" y="4149725"/>
            <a:ext cx="7199313" cy="1320800"/>
            <a:chOff x="930" y="2614"/>
            <a:chExt cx="4535" cy="832"/>
          </a:xfrm>
        </p:grpSpPr>
        <p:sp>
          <p:nvSpPr>
            <p:cNvPr id="209930" name="Text Box 10"/>
            <p:cNvSpPr txBox="1">
              <a:spLocks noChangeArrowheads="1"/>
            </p:cNvSpPr>
            <p:nvPr/>
          </p:nvSpPr>
          <p:spPr bwMode="auto">
            <a:xfrm>
              <a:off x="2064" y="2614"/>
              <a:ext cx="1315" cy="832"/>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endParaRPr lang="fr-FR"/>
            </a:p>
            <a:p>
              <a:pPr algn="ctr">
                <a:spcBef>
                  <a:spcPct val="50000"/>
                </a:spcBef>
              </a:pPr>
              <a:r>
                <a:rPr lang="fr-FR"/>
                <a:t>Système</a:t>
              </a:r>
            </a:p>
            <a:p>
              <a:pPr algn="ctr">
                <a:spcBef>
                  <a:spcPct val="50000"/>
                </a:spcBef>
              </a:pPr>
              <a:endParaRPr lang="fr-FR"/>
            </a:p>
          </p:txBody>
        </p:sp>
        <p:sp>
          <p:nvSpPr>
            <p:cNvPr id="209931" name="Line 11"/>
            <p:cNvSpPr>
              <a:spLocks noChangeShapeType="1"/>
            </p:cNvSpPr>
            <p:nvPr/>
          </p:nvSpPr>
          <p:spPr bwMode="auto">
            <a:xfrm>
              <a:off x="1202" y="3022"/>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09932" name="Line 12"/>
            <p:cNvSpPr>
              <a:spLocks noChangeShapeType="1"/>
            </p:cNvSpPr>
            <p:nvPr/>
          </p:nvSpPr>
          <p:spPr bwMode="auto">
            <a:xfrm>
              <a:off x="3379" y="3022"/>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09933" name="Text Box 13"/>
            <p:cNvSpPr txBox="1">
              <a:spLocks noChangeArrowheads="1"/>
            </p:cNvSpPr>
            <p:nvPr/>
          </p:nvSpPr>
          <p:spPr bwMode="auto">
            <a:xfrm>
              <a:off x="930" y="2750"/>
              <a:ext cx="907" cy="538"/>
            </a:xfrm>
            <a:prstGeom prst="rect">
              <a:avLst/>
            </a:prstGeom>
            <a:noFill/>
            <a:ln w="9525">
              <a:noFill/>
              <a:miter lim="800000"/>
              <a:headEnd/>
              <a:tailEnd/>
            </a:ln>
            <a:effectLst/>
          </p:spPr>
          <p:txBody>
            <a:bodyPr>
              <a:spAutoFit/>
            </a:bodyPr>
            <a:lstStyle/>
            <a:p>
              <a:pPr>
                <a:spcBef>
                  <a:spcPct val="50000"/>
                </a:spcBef>
              </a:pPr>
              <a:r>
                <a:rPr lang="fr-FR"/>
                <a:t>Dirac</a:t>
              </a:r>
            </a:p>
            <a:p>
              <a:pPr>
                <a:spcBef>
                  <a:spcPct val="50000"/>
                </a:spcBef>
              </a:pPr>
              <a:r>
                <a:rPr lang="fr-FR"/>
                <a:t>u(t)=</a:t>
              </a:r>
              <a:r>
                <a:rPr lang="el-GR"/>
                <a:t>δ</a:t>
              </a:r>
              <a:r>
                <a:rPr lang="fr-FR"/>
                <a:t>(t)</a:t>
              </a:r>
              <a:endParaRPr lang="el-GR"/>
            </a:p>
          </p:txBody>
        </p:sp>
        <p:sp>
          <p:nvSpPr>
            <p:cNvPr id="209934" name="Text Box 14"/>
            <p:cNvSpPr txBox="1">
              <a:spLocks noChangeArrowheads="1"/>
            </p:cNvSpPr>
            <p:nvPr/>
          </p:nvSpPr>
          <p:spPr bwMode="auto">
            <a:xfrm>
              <a:off x="3424" y="2750"/>
              <a:ext cx="2041" cy="538"/>
            </a:xfrm>
            <a:prstGeom prst="rect">
              <a:avLst/>
            </a:prstGeom>
            <a:noFill/>
            <a:ln w="9525">
              <a:noFill/>
              <a:miter lim="800000"/>
              <a:headEnd/>
              <a:tailEnd/>
            </a:ln>
            <a:effectLst/>
          </p:spPr>
          <p:txBody>
            <a:bodyPr>
              <a:spAutoFit/>
            </a:bodyPr>
            <a:lstStyle/>
            <a:p>
              <a:pPr>
                <a:spcBef>
                  <a:spcPct val="50000"/>
                </a:spcBef>
              </a:pPr>
              <a:r>
                <a:rPr lang="fr-FR"/>
                <a:t>Réponse impulsionnelle</a:t>
              </a:r>
            </a:p>
            <a:p>
              <a:pPr>
                <a:spcBef>
                  <a:spcPct val="50000"/>
                </a:spcBef>
              </a:pPr>
              <a:r>
                <a:rPr lang="fr-FR"/>
                <a:t>y(t)=y</a:t>
              </a:r>
              <a:r>
                <a:rPr lang="el-GR" baseline="-25000"/>
                <a:t>δ</a:t>
              </a:r>
              <a:r>
                <a:rPr lang="fr-FR"/>
                <a:t>(t)</a:t>
              </a:r>
              <a:endParaRPr lang="el-GR"/>
            </a:p>
          </p:txBody>
        </p:sp>
      </p:grpSp>
      <p:sp>
        <p:nvSpPr>
          <p:cNvPr id="2" name="Text Box 4"/>
          <p:cNvSpPr txBox="1">
            <a:spLocks noChangeArrowheads="1"/>
          </p:cNvSpPr>
          <p:nvPr/>
        </p:nvSpPr>
        <p:spPr bwMode="auto">
          <a:xfrm>
            <a:off x="611188" y="2060575"/>
            <a:ext cx="7632700" cy="2530475"/>
          </a:xfrm>
          <a:prstGeom prst="rect">
            <a:avLst/>
          </a:prstGeom>
          <a:noFill/>
          <a:ln w="9525">
            <a:noFill/>
            <a:miter lim="800000"/>
            <a:headEnd/>
            <a:tailEnd/>
          </a:ln>
        </p:spPr>
        <p:txBody>
          <a:bodyPr>
            <a:spAutoFit/>
          </a:bodyPr>
          <a:lstStyle/>
          <a:p>
            <a:pPr marL="342900" indent="-342900">
              <a:spcBef>
                <a:spcPct val="50000"/>
              </a:spcBef>
            </a:pPr>
            <a:r>
              <a:rPr lang="fr-FR" u="sng"/>
              <a:t>Généralités:</a:t>
            </a:r>
          </a:p>
          <a:p>
            <a:pPr marL="342900" indent="-342900">
              <a:spcBef>
                <a:spcPct val="50000"/>
              </a:spcBef>
            </a:pPr>
            <a:r>
              <a:rPr lang="fr-FR"/>
              <a:t>	Un système est stable ssi à tout signal </a:t>
            </a:r>
            <a:r>
              <a:rPr lang="fr-FR">
                <a:solidFill>
                  <a:srgbClr val="FF0000"/>
                </a:solidFill>
              </a:rPr>
              <a:t>borné</a:t>
            </a:r>
            <a:r>
              <a:rPr lang="fr-FR"/>
              <a:t> en entrée correspond un signal </a:t>
            </a:r>
            <a:r>
              <a:rPr lang="fr-FR">
                <a:solidFill>
                  <a:srgbClr val="FF0000"/>
                </a:solidFill>
              </a:rPr>
              <a:t>borné </a:t>
            </a:r>
            <a:r>
              <a:rPr lang="fr-FR"/>
              <a:t>en sortie</a:t>
            </a:r>
          </a:p>
          <a:p>
            <a:pPr marL="342900" indent="-342900">
              <a:spcBef>
                <a:spcPct val="50000"/>
              </a:spcBef>
            </a:pPr>
            <a:r>
              <a:rPr lang="fr-FR"/>
              <a:t>	</a:t>
            </a:r>
          </a:p>
          <a:p>
            <a:pPr marL="342900" indent="-342900">
              <a:spcBef>
                <a:spcPct val="50000"/>
              </a:spcBef>
            </a:pPr>
            <a:endParaRPr lang="fr-FR"/>
          </a:p>
          <a:p>
            <a:pPr marL="342900" indent="-342900">
              <a:spcBef>
                <a:spcPct val="50000"/>
              </a:spcBef>
            </a:pPr>
            <a:endParaRPr lang="fr-FR"/>
          </a:p>
        </p:txBody>
      </p:sp>
    </p:spTree>
    <p:extLst>
      <p:ext uri="{BB962C8B-B14F-4D97-AF65-F5344CB8AC3E}">
        <p14:creationId xmlns:p14="http://schemas.microsoft.com/office/powerpoint/2010/main" val="38052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992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099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allAtOnce"/>
      <p:bldP spid="2"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323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0F9A8272-240D-4332-9D2C-AECB14061884}" type="slidenum">
              <a:rPr lang="fr-FR" sz="1400">
                <a:latin typeface="Times New Roman" pitchFamily="18" charset="0"/>
              </a:rPr>
              <a:pPr/>
              <a:t>30</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Méthode graphique: Lieu d’Evans </a:t>
            </a:r>
          </a:p>
        </p:txBody>
      </p:sp>
      <p:graphicFrame>
        <p:nvGraphicFramePr>
          <p:cNvPr id="223237"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4606" name="Equation" r:id="rId3" imgW="114151" imgH="215619" progId="Equation.3">
                  <p:embed/>
                </p:oleObj>
              </mc:Choice>
              <mc:Fallback>
                <p:oleObj name="Equation" r:id="rId3" imgW="114151" imgH="215619" progId="Equation.3">
                  <p:embed/>
                  <p:pic>
                    <p:nvPicPr>
                      <p:cNvPr id="2232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8" name="Text Box 6"/>
          <p:cNvSpPr txBox="1">
            <a:spLocks noChangeArrowheads="1"/>
          </p:cNvSpPr>
          <p:nvPr/>
        </p:nvSpPr>
        <p:spPr bwMode="auto">
          <a:xfrm>
            <a:off x="611188" y="1844675"/>
            <a:ext cx="7850187" cy="2446824"/>
          </a:xfrm>
          <a:prstGeom prst="rect">
            <a:avLst/>
          </a:prstGeom>
          <a:noFill/>
          <a:ln w="9525">
            <a:solidFill>
              <a:srgbClr val="FF0000"/>
            </a:solidFill>
            <a:miter lim="800000"/>
            <a:headEnd/>
            <a:tailEnd/>
          </a:ln>
          <a:effectLst/>
        </p:spPr>
        <p:txBody>
          <a:bodyPr>
            <a:spAutoFit/>
          </a:bodyPr>
          <a:lstStyle/>
          <a:p>
            <a:pPr>
              <a:spcBef>
                <a:spcPct val="50000"/>
              </a:spcBef>
            </a:pPr>
            <a:r>
              <a:rPr lang="fr-FR" dirty="0"/>
              <a:t>On trace dans le plan de la variable de Laplace </a:t>
            </a:r>
            <a:r>
              <a:rPr lang="fr-FR" dirty="0">
                <a:solidFill>
                  <a:srgbClr val="FF0000"/>
                </a:solidFill>
              </a:rPr>
              <a:t>s=</a:t>
            </a:r>
            <a:r>
              <a:rPr lang="el-GR" dirty="0">
                <a:solidFill>
                  <a:srgbClr val="FF0000"/>
                </a:solidFill>
              </a:rPr>
              <a:t>σ</a:t>
            </a:r>
            <a:r>
              <a:rPr lang="fr-FR" dirty="0">
                <a:solidFill>
                  <a:srgbClr val="FF0000"/>
                </a:solidFill>
              </a:rPr>
              <a:t>+j</a:t>
            </a:r>
            <a:r>
              <a:rPr lang="el-GR" dirty="0">
                <a:solidFill>
                  <a:srgbClr val="FF0000"/>
                </a:solidFill>
              </a:rPr>
              <a:t>ω</a:t>
            </a:r>
            <a:r>
              <a:rPr lang="fr-FR" dirty="0"/>
              <a:t> le </a:t>
            </a:r>
          </a:p>
          <a:p>
            <a:pPr>
              <a:spcBef>
                <a:spcPct val="50000"/>
              </a:spcBef>
            </a:pPr>
            <a:r>
              <a:rPr lang="fr-FR" dirty="0"/>
              <a:t>lieu des pôles de G</a:t>
            </a:r>
            <a:r>
              <a:rPr lang="fr-FR" baseline="-25000" dirty="0"/>
              <a:t>BF</a:t>
            </a:r>
            <a:r>
              <a:rPr lang="fr-FR" dirty="0"/>
              <a:t>(s) pour                           avec </a:t>
            </a:r>
            <a:endParaRPr lang="el-G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endParaRPr lang="fr-FR" dirty="0"/>
          </a:p>
        </p:txBody>
      </p:sp>
      <p:graphicFrame>
        <p:nvGraphicFramePr>
          <p:cNvPr id="223239" name="Object 7"/>
          <p:cNvGraphicFramePr>
            <a:graphicFrameLocks noChangeAspect="1"/>
          </p:cNvGraphicFramePr>
          <p:nvPr>
            <p:extLst/>
          </p:nvPr>
        </p:nvGraphicFramePr>
        <p:xfrm>
          <a:off x="3400526" y="2228504"/>
          <a:ext cx="1266825" cy="398463"/>
        </p:xfrm>
        <a:graphic>
          <a:graphicData uri="http://schemas.openxmlformats.org/presentationml/2006/ole">
            <mc:AlternateContent xmlns:mc="http://schemas.openxmlformats.org/markup-compatibility/2006">
              <mc:Choice xmlns:v="urn:schemas-microsoft-com:vml" Requires="v">
                <p:oleObj spid="_x0000_s64607" name="Equation" r:id="rId5" imgW="647419" imgH="203112" progId="Equation.3">
                  <p:embed/>
                </p:oleObj>
              </mc:Choice>
              <mc:Fallback>
                <p:oleObj name="Equation" r:id="rId5" imgW="647419" imgH="203112" progId="Equation.3">
                  <p:embed/>
                  <p:pic>
                    <p:nvPicPr>
                      <p:cNvPr id="22323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526" y="2228504"/>
                        <a:ext cx="1266825"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0" name="Object 8"/>
          <p:cNvGraphicFramePr>
            <a:graphicFrameLocks noChangeAspect="1"/>
          </p:cNvGraphicFramePr>
          <p:nvPr/>
        </p:nvGraphicFramePr>
        <p:xfrm>
          <a:off x="7164388" y="3429000"/>
          <a:ext cx="647700" cy="273050"/>
        </p:xfrm>
        <a:graphic>
          <a:graphicData uri="http://schemas.openxmlformats.org/presentationml/2006/ole">
            <mc:AlternateContent xmlns:mc="http://schemas.openxmlformats.org/markup-compatibility/2006">
              <mc:Choice xmlns:v="urn:schemas-microsoft-com:vml" Requires="v">
                <p:oleObj spid="_x0000_s64608" name="Equation" r:id="rId7" imgW="393359" imgH="164957" progId="Equation.3">
                  <p:embed/>
                </p:oleObj>
              </mc:Choice>
              <mc:Fallback>
                <p:oleObj name="Equation" r:id="rId7" imgW="393359" imgH="164957" progId="Equation.3">
                  <p:embed/>
                  <p:pic>
                    <p:nvPicPr>
                      <p:cNvPr id="22324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3429000"/>
                        <a:ext cx="6477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1" name="Object 9"/>
          <p:cNvGraphicFramePr>
            <a:graphicFrameLocks noChangeAspect="1"/>
          </p:cNvGraphicFramePr>
          <p:nvPr/>
        </p:nvGraphicFramePr>
        <p:xfrm>
          <a:off x="1106488" y="3141663"/>
          <a:ext cx="5437187" cy="919162"/>
        </p:xfrm>
        <a:graphic>
          <a:graphicData uri="http://schemas.openxmlformats.org/presentationml/2006/ole">
            <mc:AlternateContent xmlns:mc="http://schemas.openxmlformats.org/markup-compatibility/2006">
              <mc:Choice xmlns:v="urn:schemas-microsoft-com:vml" Requires="v">
                <p:oleObj spid="_x0000_s64609" name="Equation" r:id="rId9" imgW="2552700" imgH="431800" progId="Equation.3">
                  <p:embed/>
                </p:oleObj>
              </mc:Choice>
              <mc:Fallback>
                <p:oleObj name="Equation" r:id="rId9" imgW="2552700" imgH="431800" progId="Equation.3">
                  <p:embed/>
                  <p:pic>
                    <p:nvPicPr>
                      <p:cNvPr id="22324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6488" y="3141663"/>
                        <a:ext cx="5437187"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2" name="Text Box 10"/>
          <p:cNvSpPr txBox="1">
            <a:spLocks noChangeArrowheads="1"/>
          </p:cNvSpPr>
          <p:nvPr/>
        </p:nvSpPr>
        <p:spPr bwMode="auto">
          <a:xfrm>
            <a:off x="900113" y="6092825"/>
            <a:ext cx="7850187" cy="2225675"/>
          </a:xfrm>
          <a:prstGeom prst="rect">
            <a:avLst/>
          </a:prstGeom>
          <a:noFill/>
          <a:ln w="9525">
            <a:noFill/>
            <a:miter lim="800000"/>
            <a:headEnd/>
            <a:tailEnd/>
          </a:ln>
          <a:effectLst/>
        </p:spPr>
        <p:txBody>
          <a:bodyPr>
            <a:spAutoFit/>
          </a:bodyPr>
          <a:lstStyle/>
          <a:p>
            <a:pPr>
              <a:spcBef>
                <a:spcPct val="50000"/>
              </a:spcBef>
            </a:pPr>
            <a:r>
              <a:rPr lang="fr-FR"/>
              <a:t>Cela permet de trouver le gain K limite de stabilité</a:t>
            </a:r>
            <a:endParaRPr lang="el-GR">
              <a:solidFill>
                <a:srgbClr val="FF0000"/>
              </a:solidFill>
            </a:endParaRP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sp>
        <p:nvSpPr>
          <p:cNvPr id="223243" name="Text Box 11"/>
          <p:cNvSpPr txBox="1">
            <a:spLocks noChangeArrowheads="1"/>
          </p:cNvSpPr>
          <p:nvPr/>
        </p:nvSpPr>
        <p:spPr bwMode="auto">
          <a:xfrm>
            <a:off x="5230813" y="4652963"/>
            <a:ext cx="1885950" cy="758825"/>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00"/>
          </a:p>
          <a:p>
            <a:pPr algn="ctr">
              <a:spcBef>
                <a:spcPct val="50000"/>
              </a:spcBef>
            </a:pPr>
            <a:r>
              <a:rPr lang="fr-FR"/>
              <a:t>G</a:t>
            </a:r>
            <a:r>
              <a:rPr lang="fr-FR" baseline="-25000"/>
              <a:t>BO</a:t>
            </a:r>
            <a:r>
              <a:rPr lang="fr-FR"/>
              <a:t>(s)</a:t>
            </a:r>
            <a:endParaRPr lang="fr-FR" baseline="-25000"/>
          </a:p>
          <a:p>
            <a:pPr algn="ctr">
              <a:spcBef>
                <a:spcPct val="50000"/>
              </a:spcBef>
            </a:pPr>
            <a:endParaRPr lang="fr-FR" sz="800"/>
          </a:p>
        </p:txBody>
      </p:sp>
      <p:sp>
        <p:nvSpPr>
          <p:cNvPr id="223244" name="Line 12"/>
          <p:cNvSpPr>
            <a:spLocks noChangeShapeType="1"/>
          </p:cNvSpPr>
          <p:nvPr/>
        </p:nvSpPr>
        <p:spPr bwMode="auto">
          <a:xfrm>
            <a:off x="3925888" y="4991100"/>
            <a:ext cx="13049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45" name="Line 13"/>
          <p:cNvSpPr>
            <a:spLocks noChangeShapeType="1"/>
          </p:cNvSpPr>
          <p:nvPr/>
        </p:nvSpPr>
        <p:spPr bwMode="auto">
          <a:xfrm>
            <a:off x="7083425" y="4991100"/>
            <a:ext cx="13049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46" name="Text Box 14"/>
          <p:cNvSpPr txBox="1">
            <a:spLocks noChangeArrowheads="1"/>
          </p:cNvSpPr>
          <p:nvPr/>
        </p:nvSpPr>
        <p:spPr bwMode="auto">
          <a:xfrm>
            <a:off x="4406900" y="4652963"/>
            <a:ext cx="1373188" cy="396875"/>
          </a:xfrm>
          <a:prstGeom prst="rect">
            <a:avLst/>
          </a:prstGeom>
          <a:noFill/>
          <a:ln w="9525">
            <a:noFill/>
            <a:miter lim="800000"/>
            <a:headEnd/>
            <a:tailEnd/>
          </a:ln>
          <a:effectLst/>
        </p:spPr>
        <p:txBody>
          <a:bodyPr>
            <a:spAutoFit/>
          </a:bodyPr>
          <a:lstStyle/>
          <a:p>
            <a:pPr>
              <a:spcBef>
                <a:spcPct val="50000"/>
              </a:spcBef>
            </a:pPr>
            <a:r>
              <a:rPr lang="fr-FR"/>
              <a:t>U(s)</a:t>
            </a:r>
            <a:endParaRPr lang="el-GR"/>
          </a:p>
        </p:txBody>
      </p:sp>
      <p:sp>
        <p:nvSpPr>
          <p:cNvPr id="223247" name="Text Box 15"/>
          <p:cNvSpPr txBox="1">
            <a:spLocks noChangeArrowheads="1"/>
          </p:cNvSpPr>
          <p:nvPr/>
        </p:nvSpPr>
        <p:spPr bwMode="auto">
          <a:xfrm>
            <a:off x="2897188" y="4652963"/>
            <a:ext cx="1028700" cy="758825"/>
          </a:xfrm>
          <a:prstGeom prst="rect">
            <a:avLst/>
          </a:prstGeom>
          <a:noFill/>
          <a:ln w="9525">
            <a:solidFill>
              <a:schemeClr val="tx1"/>
            </a:solidFill>
            <a:miter lim="800000"/>
            <a:headEnd/>
            <a:tailEnd/>
          </a:ln>
          <a:effectLst/>
        </p:spPr>
        <p:txBody>
          <a:bodyPr>
            <a:spAutoFit/>
          </a:bodyPr>
          <a:lstStyle/>
          <a:p>
            <a:pPr algn="ctr">
              <a:spcBef>
                <a:spcPct val="50000"/>
              </a:spcBef>
            </a:pPr>
            <a:endParaRPr lang="fr-FR" sz="100"/>
          </a:p>
          <a:p>
            <a:pPr algn="ctr">
              <a:spcBef>
                <a:spcPct val="50000"/>
              </a:spcBef>
            </a:pPr>
            <a:r>
              <a:rPr lang="fr-FR"/>
              <a:t>K</a:t>
            </a:r>
          </a:p>
          <a:p>
            <a:pPr algn="ctr">
              <a:spcBef>
                <a:spcPct val="50000"/>
              </a:spcBef>
            </a:pPr>
            <a:endParaRPr lang="fr-FR" sz="800"/>
          </a:p>
        </p:txBody>
      </p:sp>
      <p:grpSp>
        <p:nvGrpSpPr>
          <p:cNvPr id="2" name="Group 16"/>
          <p:cNvGrpSpPr>
            <a:grpSpLocks/>
          </p:cNvGrpSpPr>
          <p:nvPr/>
        </p:nvGrpSpPr>
        <p:grpSpPr bwMode="auto">
          <a:xfrm>
            <a:off x="1730375" y="4765675"/>
            <a:ext cx="687388" cy="508000"/>
            <a:chOff x="521" y="1480"/>
            <a:chExt cx="454" cy="409"/>
          </a:xfrm>
        </p:grpSpPr>
        <p:sp>
          <p:nvSpPr>
            <p:cNvPr id="223249" name="Line 17"/>
            <p:cNvSpPr>
              <a:spLocks noChangeShapeType="1"/>
            </p:cNvSpPr>
            <p:nvPr/>
          </p:nvSpPr>
          <p:spPr bwMode="auto">
            <a:xfrm>
              <a:off x="612" y="1525"/>
              <a:ext cx="227" cy="227"/>
            </a:xfrm>
            <a:prstGeom prst="line">
              <a:avLst/>
            </a:prstGeom>
            <a:noFill/>
            <a:ln w="9525">
              <a:solidFill>
                <a:schemeClr val="tx1"/>
              </a:solidFill>
              <a:round/>
              <a:headEnd/>
              <a:tailEnd/>
            </a:ln>
            <a:effectLst/>
          </p:spPr>
          <p:txBody>
            <a:bodyPr>
              <a:spAutoFit/>
            </a:bodyPr>
            <a:lstStyle/>
            <a:p>
              <a:endParaRPr lang="fr-FR"/>
            </a:p>
          </p:txBody>
        </p:sp>
        <p:sp>
          <p:nvSpPr>
            <p:cNvPr id="223250" name="Line 18"/>
            <p:cNvSpPr>
              <a:spLocks noChangeShapeType="1"/>
            </p:cNvSpPr>
            <p:nvPr/>
          </p:nvSpPr>
          <p:spPr bwMode="auto">
            <a:xfrm flipH="1">
              <a:off x="612" y="1525"/>
              <a:ext cx="227" cy="227"/>
            </a:xfrm>
            <a:prstGeom prst="line">
              <a:avLst/>
            </a:prstGeom>
            <a:noFill/>
            <a:ln w="9525">
              <a:solidFill>
                <a:schemeClr val="tx1"/>
              </a:solidFill>
              <a:round/>
              <a:headEnd/>
              <a:tailEnd/>
            </a:ln>
            <a:effectLst/>
          </p:spPr>
          <p:txBody>
            <a:bodyPr>
              <a:spAutoFit/>
            </a:bodyPr>
            <a:lstStyle/>
            <a:p>
              <a:endParaRPr lang="fr-FR"/>
            </a:p>
          </p:txBody>
        </p:sp>
        <p:grpSp>
          <p:nvGrpSpPr>
            <p:cNvPr id="3" name="Group 19"/>
            <p:cNvGrpSpPr>
              <a:grpSpLocks/>
            </p:cNvGrpSpPr>
            <p:nvPr/>
          </p:nvGrpSpPr>
          <p:grpSpPr bwMode="auto">
            <a:xfrm>
              <a:off x="521" y="1480"/>
              <a:ext cx="454" cy="409"/>
              <a:chOff x="521" y="1480"/>
              <a:chExt cx="454" cy="409"/>
            </a:xfrm>
          </p:grpSpPr>
          <p:sp>
            <p:nvSpPr>
              <p:cNvPr id="223252" name="Oval 20"/>
              <p:cNvSpPr>
                <a:spLocks noChangeArrowheads="1"/>
              </p:cNvSpPr>
              <p:nvPr/>
            </p:nvSpPr>
            <p:spPr bwMode="auto">
              <a:xfrm>
                <a:off x="567" y="1480"/>
                <a:ext cx="317" cy="317"/>
              </a:xfrm>
              <a:prstGeom prst="ellipse">
                <a:avLst/>
              </a:prstGeom>
              <a:noFill/>
              <a:ln w="9525">
                <a:solidFill>
                  <a:schemeClr val="tx1"/>
                </a:solidFill>
                <a:round/>
                <a:headEnd/>
                <a:tailEnd/>
              </a:ln>
              <a:effectLst/>
            </p:spPr>
            <p:txBody>
              <a:bodyPr wrap="none" anchor="ctr">
                <a:spAutoFit/>
              </a:bodyPr>
              <a:lstStyle/>
              <a:p>
                <a:endParaRPr lang="fr-FR"/>
              </a:p>
            </p:txBody>
          </p:sp>
          <p:sp>
            <p:nvSpPr>
              <p:cNvPr id="223253" name="Text Box 21"/>
              <p:cNvSpPr txBox="1">
                <a:spLocks noChangeArrowheads="1"/>
              </p:cNvSpPr>
              <p:nvPr/>
            </p:nvSpPr>
            <p:spPr bwMode="auto">
              <a:xfrm>
                <a:off x="521" y="1509"/>
                <a:ext cx="454" cy="320"/>
              </a:xfrm>
              <a:prstGeom prst="rect">
                <a:avLst/>
              </a:prstGeom>
              <a:noFill/>
              <a:ln w="9525">
                <a:noFill/>
                <a:miter lim="800000"/>
                <a:headEnd/>
                <a:tailEnd/>
              </a:ln>
              <a:effectLst/>
            </p:spPr>
            <p:txBody>
              <a:bodyPr>
                <a:spAutoFit/>
              </a:bodyPr>
              <a:lstStyle/>
              <a:p>
                <a:pPr>
                  <a:spcBef>
                    <a:spcPct val="50000"/>
                  </a:spcBef>
                </a:pPr>
                <a:r>
                  <a:rPr lang="fr-FR"/>
                  <a:t>+</a:t>
                </a:r>
              </a:p>
            </p:txBody>
          </p:sp>
          <p:sp>
            <p:nvSpPr>
              <p:cNvPr id="223254" name="Text Box 22"/>
              <p:cNvSpPr txBox="1">
                <a:spLocks noChangeArrowheads="1"/>
              </p:cNvSpPr>
              <p:nvPr/>
            </p:nvSpPr>
            <p:spPr bwMode="auto">
              <a:xfrm>
                <a:off x="630" y="1569"/>
                <a:ext cx="198" cy="320"/>
              </a:xfrm>
              <a:prstGeom prst="rect">
                <a:avLst/>
              </a:prstGeom>
              <a:noFill/>
              <a:ln w="9525">
                <a:noFill/>
                <a:miter lim="800000"/>
                <a:headEnd/>
                <a:tailEnd/>
              </a:ln>
              <a:effectLst/>
            </p:spPr>
            <p:txBody>
              <a:bodyPr wrap="none">
                <a:spAutoFit/>
              </a:bodyPr>
              <a:lstStyle/>
              <a:p>
                <a:pPr>
                  <a:spcBef>
                    <a:spcPct val="50000"/>
                  </a:spcBef>
                </a:pPr>
                <a:r>
                  <a:rPr lang="fr-FR"/>
                  <a:t>-</a:t>
                </a:r>
              </a:p>
            </p:txBody>
          </p:sp>
        </p:grpSp>
      </p:grpSp>
      <p:sp>
        <p:nvSpPr>
          <p:cNvPr id="223255" name="Line 23"/>
          <p:cNvSpPr>
            <a:spLocks noChangeShapeType="1"/>
          </p:cNvSpPr>
          <p:nvPr/>
        </p:nvSpPr>
        <p:spPr bwMode="auto">
          <a:xfrm>
            <a:off x="1042988" y="4991100"/>
            <a:ext cx="755650"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56" name="Line 24"/>
          <p:cNvSpPr>
            <a:spLocks noChangeShapeType="1"/>
          </p:cNvSpPr>
          <p:nvPr/>
        </p:nvSpPr>
        <p:spPr bwMode="auto">
          <a:xfrm>
            <a:off x="2279650" y="4991100"/>
            <a:ext cx="619125" cy="0"/>
          </a:xfrm>
          <a:prstGeom prst="line">
            <a:avLst/>
          </a:prstGeom>
          <a:noFill/>
          <a:ln w="25400">
            <a:solidFill>
              <a:schemeClr val="tx1"/>
            </a:solidFill>
            <a:round/>
            <a:headEnd/>
            <a:tailEnd type="arrow" w="lg" len="lg"/>
          </a:ln>
          <a:effectLst/>
        </p:spPr>
        <p:txBody>
          <a:bodyPr>
            <a:spAutoFit/>
          </a:bodyPr>
          <a:lstStyle/>
          <a:p>
            <a:endParaRPr lang="fr-FR"/>
          </a:p>
        </p:txBody>
      </p:sp>
      <p:sp>
        <p:nvSpPr>
          <p:cNvPr id="223257" name="Line 25"/>
          <p:cNvSpPr>
            <a:spLocks noChangeShapeType="1"/>
          </p:cNvSpPr>
          <p:nvPr/>
        </p:nvSpPr>
        <p:spPr bwMode="auto">
          <a:xfrm flipH="1" flipV="1">
            <a:off x="2003425" y="5159375"/>
            <a:ext cx="0" cy="788988"/>
          </a:xfrm>
          <a:prstGeom prst="line">
            <a:avLst/>
          </a:prstGeom>
          <a:noFill/>
          <a:ln w="25400">
            <a:solidFill>
              <a:schemeClr val="tx1"/>
            </a:solidFill>
            <a:round/>
            <a:headEnd/>
            <a:tailEnd type="arrow" w="lg" len="lg"/>
          </a:ln>
          <a:effectLst/>
        </p:spPr>
        <p:txBody>
          <a:bodyPr>
            <a:spAutoFit/>
          </a:bodyPr>
          <a:lstStyle/>
          <a:p>
            <a:endParaRPr lang="fr-FR"/>
          </a:p>
        </p:txBody>
      </p:sp>
      <p:sp>
        <p:nvSpPr>
          <p:cNvPr id="223258" name="Line 26"/>
          <p:cNvSpPr>
            <a:spLocks noChangeShapeType="1"/>
          </p:cNvSpPr>
          <p:nvPr/>
        </p:nvSpPr>
        <p:spPr bwMode="auto">
          <a:xfrm flipH="1" flipV="1">
            <a:off x="7632700" y="4991100"/>
            <a:ext cx="0" cy="957263"/>
          </a:xfrm>
          <a:prstGeom prst="line">
            <a:avLst/>
          </a:prstGeom>
          <a:noFill/>
          <a:ln w="25400">
            <a:solidFill>
              <a:schemeClr val="tx1"/>
            </a:solidFill>
            <a:round/>
            <a:headEnd/>
            <a:tailEnd type="none" w="lg" len="lg"/>
          </a:ln>
          <a:effectLst/>
        </p:spPr>
        <p:txBody>
          <a:bodyPr>
            <a:spAutoFit/>
          </a:bodyPr>
          <a:lstStyle/>
          <a:p>
            <a:endParaRPr lang="fr-FR"/>
          </a:p>
        </p:txBody>
      </p:sp>
      <p:sp>
        <p:nvSpPr>
          <p:cNvPr id="223259" name="Line 27"/>
          <p:cNvSpPr>
            <a:spLocks noChangeShapeType="1"/>
          </p:cNvSpPr>
          <p:nvPr/>
        </p:nvSpPr>
        <p:spPr bwMode="auto">
          <a:xfrm flipV="1">
            <a:off x="2003425" y="5948363"/>
            <a:ext cx="5629275" cy="0"/>
          </a:xfrm>
          <a:prstGeom prst="line">
            <a:avLst/>
          </a:prstGeom>
          <a:noFill/>
          <a:ln w="25400">
            <a:solidFill>
              <a:schemeClr val="tx1"/>
            </a:solidFill>
            <a:round/>
            <a:headEnd/>
            <a:tailEnd type="none" w="lg" len="lg"/>
          </a:ln>
          <a:effectLst/>
        </p:spPr>
        <p:txBody>
          <a:bodyPr>
            <a:spAutoFit/>
          </a:bodyPr>
          <a:lstStyle/>
          <a:p>
            <a:endParaRPr lang="fr-FR"/>
          </a:p>
        </p:txBody>
      </p:sp>
      <p:sp>
        <p:nvSpPr>
          <p:cNvPr id="223260" name="Text Box 28"/>
          <p:cNvSpPr txBox="1">
            <a:spLocks noChangeArrowheads="1"/>
          </p:cNvSpPr>
          <p:nvPr/>
        </p:nvSpPr>
        <p:spPr bwMode="auto">
          <a:xfrm>
            <a:off x="1042988" y="4581525"/>
            <a:ext cx="1373187" cy="396875"/>
          </a:xfrm>
          <a:prstGeom prst="rect">
            <a:avLst/>
          </a:prstGeom>
          <a:noFill/>
          <a:ln w="9525">
            <a:noFill/>
            <a:miter lim="800000"/>
            <a:headEnd/>
            <a:tailEnd/>
          </a:ln>
          <a:effectLst/>
        </p:spPr>
        <p:txBody>
          <a:bodyPr>
            <a:spAutoFit/>
          </a:bodyPr>
          <a:lstStyle/>
          <a:p>
            <a:pPr>
              <a:spcBef>
                <a:spcPct val="50000"/>
              </a:spcBef>
            </a:pPr>
            <a:r>
              <a:rPr lang="fr-FR"/>
              <a:t>Y</a:t>
            </a:r>
            <a:r>
              <a:rPr lang="fr-FR" baseline="-25000"/>
              <a:t>c</a:t>
            </a:r>
            <a:r>
              <a:rPr lang="fr-FR"/>
              <a:t>(s)</a:t>
            </a:r>
            <a:endParaRPr lang="el-GR"/>
          </a:p>
        </p:txBody>
      </p:sp>
      <p:sp>
        <p:nvSpPr>
          <p:cNvPr id="223261" name="Text Box 29"/>
          <p:cNvSpPr txBox="1">
            <a:spLocks noChangeArrowheads="1"/>
          </p:cNvSpPr>
          <p:nvPr/>
        </p:nvSpPr>
        <p:spPr bwMode="auto">
          <a:xfrm>
            <a:off x="7235825" y="4652963"/>
            <a:ext cx="3240088" cy="396875"/>
          </a:xfrm>
          <a:prstGeom prst="rect">
            <a:avLst/>
          </a:prstGeom>
          <a:noFill/>
          <a:ln w="9525">
            <a:noFill/>
            <a:miter lim="800000"/>
            <a:headEnd/>
            <a:tailEnd/>
          </a:ln>
          <a:effectLst/>
        </p:spPr>
        <p:txBody>
          <a:bodyPr>
            <a:spAutoFit/>
          </a:bodyPr>
          <a:lstStyle/>
          <a:p>
            <a:pPr>
              <a:spcBef>
                <a:spcPct val="50000"/>
              </a:spcBef>
            </a:pPr>
            <a:r>
              <a:rPr lang="fr-FR"/>
              <a:t>Y(s)</a:t>
            </a:r>
            <a:endParaRPr lang="el-GR"/>
          </a:p>
        </p:txBody>
      </p:sp>
      <p:sp>
        <p:nvSpPr>
          <p:cNvPr id="31" name="Pensées 30"/>
          <p:cNvSpPr/>
          <p:nvPr/>
        </p:nvSpPr>
        <p:spPr bwMode="auto">
          <a:xfrm>
            <a:off x="6091736" y="2583819"/>
            <a:ext cx="2181225" cy="609064"/>
          </a:xfrm>
          <a:prstGeom prst="cloudCallout">
            <a:avLst>
              <a:gd name="adj1" fmla="val 96025"/>
              <a:gd name="adj2" fmla="val -4911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defRPr/>
            </a:pPr>
            <a:endParaRPr lang="fr-FR">
              <a:solidFill>
                <a:schemeClr val="tx1"/>
              </a:solidFill>
            </a:endParaRPr>
          </a:p>
        </p:txBody>
      </p:sp>
      <p:sp>
        <p:nvSpPr>
          <p:cNvPr id="32" name="ZoneTexte 31"/>
          <p:cNvSpPr txBox="1"/>
          <p:nvPr/>
        </p:nvSpPr>
        <p:spPr bwMode="auto">
          <a:xfrm>
            <a:off x="6301286" y="2688594"/>
            <a:ext cx="2105025" cy="523220"/>
          </a:xfrm>
          <a:prstGeom prst="rect">
            <a:avLst/>
          </a:prstGeom>
          <a:noFill/>
          <a:ln w="9525">
            <a:noFill/>
            <a:miter lim="800000"/>
            <a:headEnd/>
            <a:tailEnd/>
          </a:ln>
        </p:spPr>
        <p:txBody>
          <a:bodyPr>
            <a:spAutoFit/>
          </a:bodyPr>
          <a:lstStyle/>
          <a:p>
            <a:pPr indent="-342900" eaLnBrk="0" hangingPunct="0">
              <a:spcBef>
                <a:spcPct val="20000"/>
              </a:spcBef>
              <a:defRPr/>
            </a:pPr>
            <a:r>
              <a:rPr lang="fr-FR" sz="1400" i="1" kern="0" dirty="0">
                <a:latin typeface="+mn-lt"/>
                <a:cs typeface="+mn-cs"/>
              </a:rPr>
              <a:t>On </a:t>
            </a:r>
            <a:r>
              <a:rPr lang="fr-FR" sz="1400" i="1" kern="0" dirty="0">
                <a:latin typeface="+mn-lt"/>
              </a:rPr>
              <a:t>l’appelle aussi « lieu des racines »</a:t>
            </a:r>
            <a:endParaRPr lang="fr-FR" sz="1400" b="1" i="1" kern="0" baseline="-25000" dirty="0">
              <a:latin typeface="+mn-lt"/>
              <a:cs typeface="+mn-cs"/>
            </a:endParaRPr>
          </a:p>
        </p:txBody>
      </p:sp>
    </p:spTree>
    <p:extLst>
      <p:ext uri="{BB962C8B-B14F-4D97-AF65-F5344CB8AC3E}">
        <p14:creationId xmlns:p14="http://schemas.microsoft.com/office/powerpoint/2010/main" val="12097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630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2BE94C01-3FAB-436A-8156-BCA82E4EC347}" type="slidenum">
              <a:rPr lang="fr-FR" sz="1400">
                <a:latin typeface="Times New Roman" pitchFamily="18" charset="0"/>
              </a:rPr>
              <a:pPr/>
              <a:t>31</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Lieu d’Evans: conditions d’appartenance au lieu</a:t>
            </a:r>
          </a:p>
        </p:txBody>
      </p:sp>
      <p:graphicFrame>
        <p:nvGraphicFramePr>
          <p:cNvPr id="226309"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3894"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0" name="Text Box 6"/>
          <p:cNvSpPr txBox="1">
            <a:spLocks noChangeArrowheads="1"/>
          </p:cNvSpPr>
          <p:nvPr/>
        </p:nvSpPr>
        <p:spPr bwMode="auto">
          <a:xfrm>
            <a:off x="539750" y="1341438"/>
            <a:ext cx="7850188" cy="2225675"/>
          </a:xfrm>
          <a:prstGeom prst="rect">
            <a:avLst/>
          </a:prstGeom>
          <a:noFill/>
          <a:ln w="9525">
            <a:noFill/>
            <a:miter lim="800000"/>
            <a:headEnd/>
            <a:tailEnd/>
          </a:ln>
          <a:effectLst/>
        </p:spPr>
        <p:txBody>
          <a:bodyPr>
            <a:spAutoFit/>
          </a:bodyPr>
          <a:lstStyle/>
          <a:p>
            <a:pPr>
              <a:spcBef>
                <a:spcPct val="50000"/>
              </a:spcBef>
            </a:pPr>
            <a:r>
              <a:rPr lang="fr-FR"/>
              <a:t>L’équation caractéristique peut se mettre sous la forme: </a:t>
            </a:r>
            <a:endParaRPr lang="el-GR">
              <a:solidFill>
                <a:srgbClr val="FF0000"/>
              </a:solidFill>
            </a:endParaRP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graphicFrame>
        <p:nvGraphicFramePr>
          <p:cNvPr id="226311" name="Object 7"/>
          <p:cNvGraphicFramePr>
            <a:graphicFrameLocks noChangeAspect="1"/>
          </p:cNvGraphicFramePr>
          <p:nvPr/>
        </p:nvGraphicFramePr>
        <p:xfrm>
          <a:off x="3203575" y="1773238"/>
          <a:ext cx="2028825" cy="892175"/>
        </p:xfrm>
        <a:graphic>
          <a:graphicData uri="http://schemas.openxmlformats.org/presentationml/2006/ole">
            <mc:AlternateContent xmlns:mc="http://schemas.openxmlformats.org/markup-compatibility/2006">
              <mc:Choice xmlns:v="urn:schemas-microsoft-com:vml" Requires="v">
                <p:oleObj spid="_x0000_s23895" name="Equation" r:id="rId5" imgW="952087" imgH="418918" progId="Equation.3">
                  <p:embed/>
                </p:oleObj>
              </mc:Choice>
              <mc:Fallback>
                <p:oleObj name="Equation" r:id="rId5" imgW="952087"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773238"/>
                        <a:ext cx="20288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2" name="Text Box 8"/>
          <p:cNvSpPr txBox="1">
            <a:spLocks noChangeArrowheads="1"/>
          </p:cNvSpPr>
          <p:nvPr/>
        </p:nvSpPr>
        <p:spPr bwMode="auto">
          <a:xfrm>
            <a:off x="468313" y="2708275"/>
            <a:ext cx="8208962" cy="2225675"/>
          </a:xfrm>
          <a:prstGeom prst="rect">
            <a:avLst/>
          </a:prstGeom>
          <a:noFill/>
          <a:ln w="9525">
            <a:noFill/>
            <a:miter lim="800000"/>
            <a:headEnd/>
            <a:tailEnd/>
          </a:ln>
          <a:effectLst/>
        </p:spPr>
        <p:txBody>
          <a:bodyPr>
            <a:spAutoFit/>
          </a:bodyPr>
          <a:lstStyle/>
          <a:p>
            <a:pPr>
              <a:spcBef>
                <a:spcPct val="50000"/>
              </a:spcBef>
            </a:pPr>
            <a:r>
              <a:rPr lang="fr-FR"/>
              <a:t>On va tracer les solutions de cette équation en fonction de K.</a:t>
            </a:r>
            <a:endParaRPr lang="el-GR">
              <a:solidFill>
                <a:srgbClr val="FF0000"/>
              </a:solidFill>
            </a:endParaRP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graphicFrame>
        <p:nvGraphicFramePr>
          <p:cNvPr id="226313" name="Object 9"/>
          <p:cNvGraphicFramePr>
            <a:graphicFrameLocks noChangeAspect="1"/>
          </p:cNvGraphicFramePr>
          <p:nvPr/>
        </p:nvGraphicFramePr>
        <p:xfrm>
          <a:off x="3552825" y="3225800"/>
          <a:ext cx="1649413" cy="892175"/>
        </p:xfrm>
        <a:graphic>
          <a:graphicData uri="http://schemas.openxmlformats.org/presentationml/2006/ole">
            <mc:AlternateContent xmlns:mc="http://schemas.openxmlformats.org/markup-compatibility/2006">
              <mc:Choice xmlns:v="urn:schemas-microsoft-com:vml" Requires="v">
                <p:oleObj spid="_x0000_s23896" name="Equation" r:id="rId7" imgW="774364" imgH="418918" progId="Equation.3">
                  <p:embed/>
                </p:oleObj>
              </mc:Choice>
              <mc:Fallback>
                <p:oleObj name="Equation" r:id="rId7" imgW="774364"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825" y="3225800"/>
                        <a:ext cx="1649413"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4" name="Text Box 10"/>
          <p:cNvSpPr txBox="1">
            <a:spLocks noChangeArrowheads="1"/>
          </p:cNvSpPr>
          <p:nvPr/>
        </p:nvSpPr>
        <p:spPr bwMode="auto">
          <a:xfrm>
            <a:off x="1116013" y="4221163"/>
            <a:ext cx="6840537" cy="2419350"/>
          </a:xfrm>
          <a:prstGeom prst="rect">
            <a:avLst/>
          </a:prstGeom>
          <a:noFill/>
          <a:ln w="9525">
            <a:solidFill>
              <a:srgbClr val="FF0000"/>
            </a:solidFill>
            <a:miter lim="800000"/>
            <a:headEnd/>
            <a:tailEnd/>
          </a:ln>
          <a:effectLst/>
        </p:spPr>
        <p:txBody>
          <a:bodyPr>
            <a:spAutoFit/>
          </a:bodyPr>
          <a:lstStyle/>
          <a:p>
            <a:pPr>
              <a:spcBef>
                <a:spcPct val="50000"/>
              </a:spcBef>
            </a:pPr>
            <a:endParaRPr lang="fr-FR"/>
          </a:p>
          <a:p>
            <a:pPr>
              <a:spcBef>
                <a:spcPct val="50000"/>
              </a:spcBef>
            </a:pPr>
            <a:r>
              <a:rPr lang="fr-FR" u="sng"/>
              <a:t>Condition des modules</a:t>
            </a:r>
            <a:r>
              <a:rPr lang="fr-FR"/>
              <a:t>:</a:t>
            </a:r>
          </a:p>
          <a:p>
            <a:pPr>
              <a:spcBef>
                <a:spcPct val="50000"/>
              </a:spcBef>
            </a:pPr>
            <a:endParaRPr lang="fr-FR"/>
          </a:p>
          <a:p>
            <a:pPr>
              <a:spcBef>
                <a:spcPct val="50000"/>
              </a:spcBef>
            </a:pPr>
            <a:endParaRPr lang="fr-FR" sz="800"/>
          </a:p>
          <a:p>
            <a:pPr>
              <a:spcBef>
                <a:spcPct val="50000"/>
              </a:spcBef>
            </a:pPr>
            <a:r>
              <a:rPr lang="fr-FR" u="sng"/>
              <a:t>Condition des angles</a:t>
            </a:r>
            <a:r>
              <a:rPr lang="fr-FR"/>
              <a:t>:</a:t>
            </a:r>
          </a:p>
          <a:p>
            <a:pPr>
              <a:spcBef>
                <a:spcPct val="50000"/>
              </a:spcBef>
            </a:pPr>
            <a:endParaRPr lang="fr-FR"/>
          </a:p>
        </p:txBody>
      </p:sp>
      <p:graphicFrame>
        <p:nvGraphicFramePr>
          <p:cNvPr id="226315" name="Object 11"/>
          <p:cNvGraphicFramePr>
            <a:graphicFrameLocks noChangeAspect="1"/>
          </p:cNvGraphicFramePr>
          <p:nvPr/>
        </p:nvGraphicFramePr>
        <p:xfrm>
          <a:off x="4356100" y="4437063"/>
          <a:ext cx="1595438" cy="973137"/>
        </p:xfrm>
        <a:graphic>
          <a:graphicData uri="http://schemas.openxmlformats.org/presentationml/2006/ole">
            <mc:AlternateContent xmlns:mc="http://schemas.openxmlformats.org/markup-compatibility/2006">
              <mc:Choice xmlns:v="urn:schemas-microsoft-com:vml" Requires="v">
                <p:oleObj spid="_x0000_s23897" name="Equation" r:id="rId9" imgW="749300" imgH="457200" progId="Equation.3">
                  <p:embed/>
                </p:oleObj>
              </mc:Choice>
              <mc:Fallback>
                <p:oleObj name="Equation" r:id="rId9" imgW="7493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437063"/>
                        <a:ext cx="1595438"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316" name="Object 12"/>
          <p:cNvGraphicFramePr>
            <a:graphicFrameLocks noChangeAspect="1"/>
          </p:cNvGraphicFramePr>
          <p:nvPr/>
        </p:nvGraphicFramePr>
        <p:xfrm>
          <a:off x="4067175" y="5516563"/>
          <a:ext cx="3406775" cy="973137"/>
        </p:xfrm>
        <a:graphic>
          <a:graphicData uri="http://schemas.openxmlformats.org/presentationml/2006/ole">
            <mc:AlternateContent xmlns:mc="http://schemas.openxmlformats.org/markup-compatibility/2006">
              <mc:Choice xmlns:v="urn:schemas-microsoft-com:vml" Requires="v">
                <p:oleObj spid="_x0000_s23898" name="Equation" r:id="rId11" imgW="1600200" imgH="457200" progId="Equation.3">
                  <p:embed/>
                </p:oleObj>
              </mc:Choice>
              <mc:Fallback>
                <p:oleObj name="Equation" r:id="rId11" imgW="16002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5516563"/>
                        <a:ext cx="3406775"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378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63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3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2" grpId="0"/>
      <p:bldP spid="2263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733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DBFA4F9-1B13-4836-BA06-5E99399468F6}" type="slidenum">
              <a:rPr lang="fr-FR" sz="1400">
                <a:latin typeface="Times New Roman" pitchFamily="18" charset="0"/>
              </a:rPr>
              <a:pPr/>
              <a:t>32</a:t>
            </a:fld>
            <a:endParaRPr lang="fr-FR" sz="1400">
              <a:latin typeface="Times New Roman" pitchFamily="18" charset="0"/>
            </a:endParaRPr>
          </a:p>
        </p:txBody>
      </p:sp>
      <p:graphicFrame>
        <p:nvGraphicFramePr>
          <p:cNvPr id="227332"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4850"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3" name="Object 5"/>
          <p:cNvGraphicFramePr>
            <a:graphicFrameLocks noChangeAspect="1"/>
          </p:cNvGraphicFramePr>
          <p:nvPr/>
        </p:nvGraphicFramePr>
        <p:xfrm>
          <a:off x="2124075" y="1268413"/>
          <a:ext cx="4217988" cy="919162"/>
        </p:xfrm>
        <a:graphic>
          <a:graphicData uri="http://schemas.openxmlformats.org/presentationml/2006/ole">
            <mc:AlternateContent xmlns:mc="http://schemas.openxmlformats.org/markup-compatibility/2006">
              <mc:Choice xmlns:v="urn:schemas-microsoft-com:vml" Requires="v">
                <p:oleObj spid="_x0000_s24851" name="Equation" r:id="rId5" imgW="1981200" imgH="431800" progId="Equation.3">
                  <p:embed/>
                </p:oleObj>
              </mc:Choice>
              <mc:Fallback>
                <p:oleObj name="Equation" r:id="rId5" imgW="19812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268413"/>
                        <a:ext cx="4217988"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4" name="Text Box 6"/>
          <p:cNvSpPr txBox="1">
            <a:spLocks noChangeArrowheads="1"/>
          </p:cNvSpPr>
          <p:nvPr/>
        </p:nvSpPr>
        <p:spPr bwMode="auto">
          <a:xfrm>
            <a:off x="1116013" y="2420938"/>
            <a:ext cx="6840537" cy="3790950"/>
          </a:xfrm>
          <a:prstGeom prst="rect">
            <a:avLst/>
          </a:prstGeom>
          <a:noFill/>
          <a:ln w="9525">
            <a:solidFill>
              <a:srgbClr val="FF0000"/>
            </a:solidFill>
            <a:miter lim="800000"/>
            <a:headEnd/>
            <a:tailEnd/>
          </a:ln>
          <a:effectLst/>
        </p:spPr>
        <p:txBody>
          <a:bodyPr>
            <a:spAutoFit/>
          </a:bodyPr>
          <a:lstStyle/>
          <a:p>
            <a:pPr>
              <a:spcBef>
                <a:spcPct val="50000"/>
              </a:spcBef>
            </a:pPr>
            <a:r>
              <a:rPr lang="fr-FR" u="sng"/>
              <a:t>Condition des modules:</a:t>
            </a:r>
          </a:p>
          <a:p>
            <a:pPr>
              <a:spcBef>
                <a:spcPct val="50000"/>
              </a:spcBef>
            </a:pPr>
            <a:endParaRPr lang="fr-FR"/>
          </a:p>
          <a:p>
            <a:pPr>
              <a:spcBef>
                <a:spcPct val="50000"/>
              </a:spcBef>
            </a:pPr>
            <a:endParaRPr lang="fr-FR"/>
          </a:p>
          <a:p>
            <a:pPr>
              <a:spcBef>
                <a:spcPct val="50000"/>
              </a:spcBef>
            </a:pPr>
            <a:endParaRPr lang="fr-FR" sz="800"/>
          </a:p>
          <a:p>
            <a:pPr>
              <a:spcBef>
                <a:spcPct val="50000"/>
              </a:spcBef>
            </a:pPr>
            <a:r>
              <a:rPr lang="fr-FR" u="sng"/>
              <a:t>Condition des angles:</a:t>
            </a: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graphicFrame>
        <p:nvGraphicFramePr>
          <p:cNvPr id="227335" name="Object 7"/>
          <p:cNvGraphicFramePr>
            <a:graphicFrameLocks noChangeAspect="1"/>
          </p:cNvGraphicFramePr>
          <p:nvPr/>
        </p:nvGraphicFramePr>
        <p:xfrm>
          <a:off x="2484438" y="2924175"/>
          <a:ext cx="3921125" cy="1000125"/>
        </p:xfrm>
        <a:graphic>
          <a:graphicData uri="http://schemas.openxmlformats.org/presentationml/2006/ole">
            <mc:AlternateContent xmlns:mc="http://schemas.openxmlformats.org/markup-compatibility/2006">
              <mc:Choice xmlns:v="urn:schemas-microsoft-com:vml" Requires="v">
                <p:oleObj spid="_x0000_s24852" name="Equation" r:id="rId7" imgW="1841500" imgH="469900" progId="Equation.3">
                  <p:embed/>
                </p:oleObj>
              </mc:Choice>
              <mc:Fallback>
                <p:oleObj name="Equation" r:id="rId7" imgW="1841500" imgH="469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924175"/>
                        <a:ext cx="39211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6" name="Object 8"/>
          <p:cNvGraphicFramePr>
            <a:graphicFrameLocks noChangeAspect="1"/>
          </p:cNvGraphicFramePr>
          <p:nvPr/>
        </p:nvGraphicFramePr>
        <p:xfrm>
          <a:off x="1619250" y="4508500"/>
          <a:ext cx="6056313" cy="1458913"/>
        </p:xfrm>
        <a:graphic>
          <a:graphicData uri="http://schemas.openxmlformats.org/presentationml/2006/ole">
            <mc:AlternateContent xmlns:mc="http://schemas.openxmlformats.org/markup-compatibility/2006">
              <mc:Choice xmlns:v="urn:schemas-microsoft-com:vml" Requires="v">
                <p:oleObj spid="_x0000_s24853" name="Equation" r:id="rId9" imgW="2844800" imgH="685800" progId="Equation.3">
                  <p:embed/>
                </p:oleObj>
              </mc:Choice>
              <mc:Fallback>
                <p:oleObj name="Equation" r:id="rId9" imgW="2844800" imgH="685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508500"/>
                        <a:ext cx="6056313" cy="145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Lieu d’Evans: conditions d’appartenance au lieu</a:t>
            </a:r>
          </a:p>
        </p:txBody>
      </p:sp>
    </p:spTree>
    <p:extLst>
      <p:ext uri="{BB962C8B-B14F-4D97-AF65-F5344CB8AC3E}">
        <p14:creationId xmlns:p14="http://schemas.microsoft.com/office/powerpoint/2010/main" val="40153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3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7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425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503750E5-6856-42EC-AD0D-D9589E7AE425}" type="slidenum">
              <a:rPr lang="fr-FR" sz="1400">
                <a:latin typeface="Times New Roman" pitchFamily="18" charset="0"/>
              </a:rPr>
              <a:pPr/>
              <a:t>33</a:t>
            </a:fld>
            <a:endParaRPr lang="fr-FR" sz="1400">
              <a:latin typeface="Times New Roman" pitchFamily="18" charset="0"/>
            </a:endParaRPr>
          </a:p>
        </p:txBody>
      </p:sp>
      <p:graphicFrame>
        <p:nvGraphicFramePr>
          <p:cNvPr id="224260"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969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5" name="Text Box 9"/>
          <p:cNvSpPr txBox="1">
            <a:spLocks noChangeArrowheads="1"/>
          </p:cNvSpPr>
          <p:nvPr/>
        </p:nvSpPr>
        <p:spPr bwMode="auto">
          <a:xfrm>
            <a:off x="457200" y="1804920"/>
            <a:ext cx="7850187" cy="396875"/>
          </a:xfrm>
          <a:prstGeom prst="rect">
            <a:avLst/>
          </a:prstGeom>
          <a:noFill/>
          <a:ln w="9525">
            <a:noFill/>
            <a:miter lim="800000"/>
            <a:headEnd/>
            <a:tailEnd/>
          </a:ln>
          <a:effectLst/>
        </p:spPr>
        <p:txBody>
          <a:bodyPr>
            <a:spAutoFit/>
          </a:bodyPr>
          <a:lstStyle/>
          <a:p>
            <a:pPr>
              <a:spcBef>
                <a:spcPct val="50000"/>
              </a:spcBef>
            </a:pPr>
            <a:r>
              <a:rPr lang="fr-FR" dirty="0"/>
              <a:t>Les pôles de G</a:t>
            </a:r>
            <a:r>
              <a:rPr lang="fr-FR" baseline="-25000" dirty="0"/>
              <a:t>BF</a:t>
            </a:r>
            <a:r>
              <a:rPr lang="fr-FR" dirty="0"/>
              <a:t> vérifient l’équation caractéristique:</a:t>
            </a:r>
          </a:p>
        </p:txBody>
      </p:sp>
      <p:graphicFrame>
        <p:nvGraphicFramePr>
          <p:cNvPr id="83974" name="Object 6"/>
          <p:cNvGraphicFramePr>
            <a:graphicFrameLocks noChangeAspect="1"/>
          </p:cNvGraphicFramePr>
          <p:nvPr>
            <p:extLst>
              <p:ext uri="{D42A27DB-BD31-4B8C-83A1-F6EECF244321}">
                <p14:modId xmlns:p14="http://schemas.microsoft.com/office/powerpoint/2010/main" val="3430012498"/>
              </p:ext>
            </p:extLst>
          </p:nvPr>
        </p:nvGraphicFramePr>
        <p:xfrm>
          <a:off x="3373419" y="2277766"/>
          <a:ext cx="2109788" cy="485775"/>
        </p:xfrm>
        <a:graphic>
          <a:graphicData uri="http://schemas.openxmlformats.org/presentationml/2006/ole">
            <mc:AlternateContent xmlns:mc="http://schemas.openxmlformats.org/markup-compatibility/2006">
              <mc:Choice xmlns:v="urn:schemas-microsoft-com:vml" Requires="v">
                <p:oleObj spid="_x0000_s59699" name="Équation" r:id="rId5" imgW="990600" imgH="228600" progId="Equation.3">
                  <p:embed/>
                </p:oleObj>
              </mc:Choice>
              <mc:Fallback>
                <p:oleObj name="Équation" r:id="rId5" imgW="990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19" y="2277766"/>
                        <a:ext cx="21097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a:spLocks noGrp="1" noChangeArrowheads="1"/>
          </p:cNvSpPr>
          <p:nvPr>
            <p:ph type="title" idx="4294967295"/>
          </p:nvPr>
        </p:nvSpPr>
        <p:spPr>
          <a:xfrm>
            <a:off x="393700" y="173380"/>
            <a:ext cx="7772400" cy="1143000"/>
          </a:xfrm>
          <a:prstGeom prst="rect">
            <a:avLst/>
          </a:prstGeom>
        </p:spPr>
        <p:txBody>
          <a:bodyPr/>
          <a:lstStyle/>
          <a:p>
            <a:pPr eaLnBrk="1" hangingPunct="1"/>
            <a:r>
              <a:rPr lang="fr-FR" sz="2800" dirty="0">
                <a:latin typeface="Verdana" pitchFamily="34" charset="0"/>
              </a:rPr>
              <a:t>Rappel: Lieu d’Evans</a:t>
            </a:r>
          </a:p>
        </p:txBody>
      </p:sp>
      <p:graphicFrame>
        <p:nvGraphicFramePr>
          <p:cNvPr id="14" name="Object 9"/>
          <p:cNvGraphicFramePr>
            <a:graphicFrameLocks noChangeAspect="1"/>
          </p:cNvGraphicFramePr>
          <p:nvPr>
            <p:extLst>
              <p:ext uri="{D42A27DB-BD31-4B8C-83A1-F6EECF244321}">
                <p14:modId xmlns:p14="http://schemas.microsoft.com/office/powerpoint/2010/main" val="4181448747"/>
              </p:ext>
            </p:extLst>
          </p:nvPr>
        </p:nvGraphicFramePr>
        <p:xfrm>
          <a:off x="1168949" y="670079"/>
          <a:ext cx="5437187" cy="919162"/>
        </p:xfrm>
        <a:graphic>
          <a:graphicData uri="http://schemas.openxmlformats.org/presentationml/2006/ole">
            <mc:AlternateContent xmlns:mc="http://schemas.openxmlformats.org/markup-compatibility/2006">
              <mc:Choice xmlns:v="urn:schemas-microsoft-com:vml" Requires="v">
                <p:oleObj spid="_x0000_s59700" name="Equation" r:id="rId7" imgW="2552700" imgH="431800" progId="Equation.3">
                  <p:embed/>
                </p:oleObj>
              </mc:Choice>
              <mc:Fallback>
                <p:oleObj name="Equation" r:id="rId7" imgW="2552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949" y="670079"/>
                        <a:ext cx="5437187"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6"/>
          <p:cNvSpPr txBox="1">
            <a:spLocks noChangeArrowheads="1"/>
          </p:cNvSpPr>
          <p:nvPr/>
        </p:nvSpPr>
        <p:spPr bwMode="auto">
          <a:xfrm>
            <a:off x="503219" y="2690335"/>
            <a:ext cx="7850188" cy="2225675"/>
          </a:xfrm>
          <a:prstGeom prst="rect">
            <a:avLst/>
          </a:prstGeom>
          <a:noFill/>
          <a:ln w="9525">
            <a:noFill/>
            <a:miter lim="800000"/>
            <a:headEnd/>
            <a:tailEnd/>
          </a:ln>
          <a:effectLst/>
        </p:spPr>
        <p:txBody>
          <a:bodyPr>
            <a:spAutoFit/>
          </a:bodyPr>
          <a:lstStyle/>
          <a:p>
            <a:pPr>
              <a:spcBef>
                <a:spcPct val="50000"/>
              </a:spcBef>
            </a:pPr>
            <a:r>
              <a:rPr lang="fr-FR" dirty="0"/>
              <a:t>L’équation caractéristique peut se mettre sous la forme: </a:t>
            </a:r>
            <a:endParaRPr lang="el-G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endParaRPr lang="fr-FR" dirty="0"/>
          </a:p>
        </p:txBody>
      </p:sp>
      <p:graphicFrame>
        <p:nvGraphicFramePr>
          <p:cNvPr id="16" name="Object 7"/>
          <p:cNvGraphicFramePr>
            <a:graphicFrameLocks noChangeAspect="1"/>
          </p:cNvGraphicFramePr>
          <p:nvPr>
            <p:extLst>
              <p:ext uri="{D42A27DB-BD31-4B8C-83A1-F6EECF244321}">
                <p14:modId xmlns:p14="http://schemas.microsoft.com/office/powerpoint/2010/main" val="2422721289"/>
              </p:ext>
            </p:extLst>
          </p:nvPr>
        </p:nvGraphicFramePr>
        <p:xfrm>
          <a:off x="3265487" y="2940635"/>
          <a:ext cx="2028825" cy="892175"/>
        </p:xfrm>
        <a:graphic>
          <a:graphicData uri="http://schemas.openxmlformats.org/presentationml/2006/ole">
            <mc:AlternateContent xmlns:mc="http://schemas.openxmlformats.org/markup-compatibility/2006">
              <mc:Choice xmlns:v="urn:schemas-microsoft-com:vml" Requires="v">
                <p:oleObj spid="_x0000_s59701" name="Equation" r:id="rId9" imgW="952087" imgH="418918" progId="Equation.3">
                  <p:embed/>
                </p:oleObj>
              </mc:Choice>
              <mc:Fallback>
                <p:oleObj name="Equation" r:id="rId9" imgW="952087" imgH="4189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5487" y="2940635"/>
                        <a:ext cx="20288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8"/>
          <p:cNvSpPr txBox="1">
            <a:spLocks noChangeArrowheads="1"/>
          </p:cNvSpPr>
          <p:nvPr/>
        </p:nvSpPr>
        <p:spPr bwMode="auto">
          <a:xfrm>
            <a:off x="470208" y="3847413"/>
            <a:ext cx="8208962" cy="2225675"/>
          </a:xfrm>
          <a:prstGeom prst="rect">
            <a:avLst/>
          </a:prstGeom>
          <a:noFill/>
          <a:ln w="9525">
            <a:noFill/>
            <a:miter lim="800000"/>
            <a:headEnd/>
            <a:tailEnd/>
          </a:ln>
          <a:effectLst/>
        </p:spPr>
        <p:txBody>
          <a:bodyPr>
            <a:spAutoFit/>
          </a:bodyPr>
          <a:lstStyle/>
          <a:p>
            <a:pPr>
              <a:spcBef>
                <a:spcPct val="50000"/>
              </a:spcBef>
            </a:pPr>
            <a:r>
              <a:rPr lang="fr-FR" dirty="0"/>
              <a:t>On va tracer les solutions de cette équation en fonction de K.</a:t>
            </a:r>
            <a:endParaRPr lang="el-G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endParaRPr lang="fr-FR" dirty="0"/>
          </a:p>
        </p:txBody>
      </p:sp>
      <p:graphicFrame>
        <p:nvGraphicFramePr>
          <p:cNvPr id="18" name="Object 9"/>
          <p:cNvGraphicFramePr>
            <a:graphicFrameLocks noChangeAspect="1"/>
          </p:cNvGraphicFramePr>
          <p:nvPr>
            <p:extLst>
              <p:ext uri="{D42A27DB-BD31-4B8C-83A1-F6EECF244321}">
                <p14:modId xmlns:p14="http://schemas.microsoft.com/office/powerpoint/2010/main" val="93802308"/>
              </p:ext>
            </p:extLst>
          </p:nvPr>
        </p:nvGraphicFramePr>
        <p:xfrm>
          <a:off x="6410021" y="3686175"/>
          <a:ext cx="1649413" cy="892175"/>
        </p:xfrm>
        <a:graphic>
          <a:graphicData uri="http://schemas.openxmlformats.org/presentationml/2006/ole">
            <mc:AlternateContent xmlns:mc="http://schemas.openxmlformats.org/markup-compatibility/2006">
              <mc:Choice xmlns:v="urn:schemas-microsoft-com:vml" Requires="v">
                <p:oleObj spid="_x0000_s59702" name="Equation" r:id="rId11" imgW="774364" imgH="418918" progId="Equation.3">
                  <p:embed/>
                </p:oleObj>
              </mc:Choice>
              <mc:Fallback>
                <p:oleObj name="Equation" r:id="rId11" imgW="774364" imgH="4189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0021" y="3686175"/>
                        <a:ext cx="1649413"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0"/>
          <p:cNvSpPr txBox="1">
            <a:spLocks noChangeArrowheads="1"/>
          </p:cNvSpPr>
          <p:nvPr/>
        </p:nvSpPr>
        <p:spPr bwMode="auto">
          <a:xfrm>
            <a:off x="737393" y="4315515"/>
            <a:ext cx="6840537" cy="2419350"/>
          </a:xfrm>
          <a:prstGeom prst="rect">
            <a:avLst/>
          </a:prstGeom>
          <a:noFill/>
          <a:ln w="9525">
            <a:solidFill>
              <a:schemeClr val="bg1"/>
            </a:solidFill>
            <a:miter lim="800000"/>
            <a:headEnd/>
            <a:tailEnd/>
          </a:ln>
          <a:effectLst/>
        </p:spPr>
        <p:txBody>
          <a:bodyPr>
            <a:spAutoFit/>
          </a:bodyPr>
          <a:lstStyle/>
          <a:p>
            <a:pPr>
              <a:spcBef>
                <a:spcPct val="50000"/>
              </a:spcBef>
            </a:pPr>
            <a:endParaRPr lang="fr-FR"/>
          </a:p>
          <a:p>
            <a:pPr>
              <a:spcBef>
                <a:spcPct val="50000"/>
              </a:spcBef>
            </a:pPr>
            <a:r>
              <a:rPr lang="fr-FR" u="sng"/>
              <a:t>Condition des modules</a:t>
            </a:r>
            <a:r>
              <a:rPr lang="fr-FR"/>
              <a:t>:</a:t>
            </a:r>
          </a:p>
          <a:p>
            <a:pPr>
              <a:spcBef>
                <a:spcPct val="50000"/>
              </a:spcBef>
            </a:pPr>
            <a:endParaRPr lang="fr-FR"/>
          </a:p>
          <a:p>
            <a:pPr>
              <a:spcBef>
                <a:spcPct val="50000"/>
              </a:spcBef>
            </a:pPr>
            <a:endParaRPr lang="fr-FR" sz="800"/>
          </a:p>
          <a:p>
            <a:pPr>
              <a:spcBef>
                <a:spcPct val="50000"/>
              </a:spcBef>
            </a:pPr>
            <a:r>
              <a:rPr lang="fr-FR" u="sng"/>
              <a:t>Condition des angles</a:t>
            </a:r>
            <a:r>
              <a:rPr lang="fr-FR"/>
              <a:t>:</a:t>
            </a:r>
          </a:p>
          <a:p>
            <a:pPr>
              <a:spcBef>
                <a:spcPct val="50000"/>
              </a:spcBef>
            </a:pPr>
            <a:endParaRPr lang="fr-FR"/>
          </a:p>
        </p:txBody>
      </p:sp>
      <p:graphicFrame>
        <p:nvGraphicFramePr>
          <p:cNvPr id="20" name="Object 11"/>
          <p:cNvGraphicFramePr>
            <a:graphicFrameLocks noChangeAspect="1"/>
          </p:cNvGraphicFramePr>
          <p:nvPr>
            <p:extLst>
              <p:ext uri="{D42A27DB-BD31-4B8C-83A1-F6EECF244321}">
                <p14:modId xmlns:p14="http://schemas.microsoft.com/office/powerpoint/2010/main" val="2759724341"/>
              </p:ext>
            </p:extLst>
          </p:nvPr>
        </p:nvGraphicFramePr>
        <p:xfrm>
          <a:off x="3089824" y="4531194"/>
          <a:ext cx="1595438" cy="973137"/>
        </p:xfrm>
        <a:graphic>
          <a:graphicData uri="http://schemas.openxmlformats.org/presentationml/2006/ole">
            <mc:AlternateContent xmlns:mc="http://schemas.openxmlformats.org/markup-compatibility/2006">
              <mc:Choice xmlns:v="urn:schemas-microsoft-com:vml" Requires="v">
                <p:oleObj spid="_x0000_s59703" name="Equation" r:id="rId13" imgW="749300" imgH="457200" progId="Equation.3">
                  <p:embed/>
                </p:oleObj>
              </mc:Choice>
              <mc:Fallback>
                <p:oleObj name="Equation" r:id="rId13" imgW="7493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9824" y="4531194"/>
                        <a:ext cx="1595438"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3159543711"/>
              </p:ext>
            </p:extLst>
          </p:nvPr>
        </p:nvGraphicFramePr>
        <p:xfrm>
          <a:off x="2904312" y="5507247"/>
          <a:ext cx="3406775" cy="973137"/>
        </p:xfrm>
        <a:graphic>
          <a:graphicData uri="http://schemas.openxmlformats.org/presentationml/2006/ole">
            <mc:AlternateContent xmlns:mc="http://schemas.openxmlformats.org/markup-compatibility/2006">
              <mc:Choice xmlns:v="urn:schemas-microsoft-com:vml" Requires="v">
                <p:oleObj spid="_x0000_s59704" name="Equation" r:id="rId15" imgW="1600200" imgH="457200" progId="Equation.3">
                  <p:embed/>
                </p:oleObj>
              </mc:Choice>
              <mc:Fallback>
                <p:oleObj name="Equation" r:id="rId15" imgW="16002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4312" y="5507247"/>
                        <a:ext cx="3406775"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419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937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A4763912-3C9F-45E8-B560-5E073014F4F1}" type="slidenum">
              <a:rPr lang="fr-FR" sz="1400">
                <a:latin typeface="Times New Roman" pitchFamily="18" charset="0"/>
              </a:rPr>
              <a:pPr/>
              <a:t>34</a:t>
            </a:fld>
            <a:endParaRPr lang="fr-FR" sz="1400">
              <a:latin typeface="Times New Roman" pitchFamily="18" charset="0"/>
            </a:endParaRPr>
          </a:p>
        </p:txBody>
      </p:sp>
      <p:graphicFrame>
        <p:nvGraphicFramePr>
          <p:cNvPr id="229380"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6961"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0" name="Rectangle 2"/>
          <p:cNvSpPr>
            <a:spLocks noChangeArrowheads="1"/>
          </p:cNvSpPr>
          <p:nvPr/>
        </p:nvSpPr>
        <p:spPr bwMode="auto">
          <a:xfrm>
            <a:off x="395288" y="0"/>
            <a:ext cx="7772400" cy="1143000"/>
          </a:xfrm>
          <a:prstGeom prst="rect">
            <a:avLst/>
          </a:prstGeom>
          <a:noFill/>
          <a:ln w="9525">
            <a:noFill/>
            <a:miter lim="800000"/>
            <a:headEnd/>
            <a:tailEnd/>
          </a:ln>
          <a:effectLst>
            <a:outerShdw dist="35921" dir="2700000" algn="ctr" rotWithShape="0">
              <a:schemeClr val="tx2">
                <a:alpha val="50000"/>
              </a:schemeClr>
            </a:outerShdw>
          </a:effectLst>
        </p:spPr>
        <p:txBody>
          <a:bodyPr anchor="ctr"/>
          <a:lstStyle/>
          <a:p>
            <a:r>
              <a:rPr lang="fr-FR" sz="2800">
                <a:solidFill>
                  <a:schemeClr val="bg1"/>
                </a:solidFill>
              </a:rPr>
              <a:t>Lieu d’Evans: Règles de constructions</a:t>
            </a:r>
          </a:p>
        </p:txBody>
      </p:sp>
      <p:sp>
        <p:nvSpPr>
          <p:cNvPr id="229382" name="Text Box 6"/>
          <p:cNvSpPr txBox="1">
            <a:spLocks noChangeArrowheads="1"/>
          </p:cNvSpPr>
          <p:nvPr/>
        </p:nvSpPr>
        <p:spPr bwMode="auto">
          <a:xfrm>
            <a:off x="468313" y="2133600"/>
            <a:ext cx="7850187" cy="1320800"/>
          </a:xfrm>
          <a:prstGeom prst="rect">
            <a:avLst/>
          </a:prstGeom>
          <a:noFill/>
          <a:ln w="9525">
            <a:solidFill>
              <a:srgbClr val="FF0000"/>
            </a:solidFill>
            <a:miter lim="800000"/>
            <a:headEnd/>
            <a:tailEnd/>
          </a:ln>
          <a:effectLst/>
        </p:spPr>
        <p:txBody>
          <a:bodyPr>
            <a:spAutoFit/>
          </a:bodyPr>
          <a:lstStyle/>
          <a:p>
            <a:pPr>
              <a:spcBef>
                <a:spcPct val="50000"/>
              </a:spcBef>
            </a:pPr>
            <a:r>
              <a:rPr lang="fr-FR" u="sng"/>
              <a:t>Règle 1:</a:t>
            </a:r>
            <a:r>
              <a:rPr lang="fr-FR"/>
              <a:t>   L’équation caractéristique est de degré n, le lieu</a:t>
            </a:r>
          </a:p>
          <a:p>
            <a:pPr>
              <a:spcBef>
                <a:spcPct val="50000"/>
              </a:spcBef>
            </a:pPr>
            <a:r>
              <a:rPr lang="fr-FR"/>
              <a:t>               des racines aura n branches symétriques par </a:t>
            </a:r>
          </a:p>
          <a:p>
            <a:pPr>
              <a:spcBef>
                <a:spcPct val="50000"/>
              </a:spcBef>
            </a:pPr>
            <a:r>
              <a:rPr lang="fr-FR"/>
              <a:t>               rapport à l’axe réel.</a:t>
            </a:r>
          </a:p>
        </p:txBody>
      </p:sp>
      <p:grpSp>
        <p:nvGrpSpPr>
          <p:cNvPr id="2" name="Group 7"/>
          <p:cNvGrpSpPr>
            <a:grpSpLocks/>
          </p:cNvGrpSpPr>
          <p:nvPr/>
        </p:nvGrpSpPr>
        <p:grpSpPr bwMode="auto">
          <a:xfrm>
            <a:off x="323850" y="1196975"/>
            <a:ext cx="6119813" cy="919163"/>
            <a:chOff x="23" y="709"/>
            <a:chExt cx="3855" cy="579"/>
          </a:xfrm>
        </p:grpSpPr>
        <p:graphicFrame>
          <p:nvGraphicFramePr>
            <p:cNvPr id="229384" name="Object 8"/>
            <p:cNvGraphicFramePr>
              <a:graphicFrameLocks noChangeAspect="1"/>
            </p:cNvGraphicFramePr>
            <p:nvPr/>
          </p:nvGraphicFramePr>
          <p:xfrm>
            <a:off x="23" y="709"/>
            <a:ext cx="3202" cy="579"/>
          </p:xfrm>
          <a:graphic>
            <a:graphicData uri="http://schemas.openxmlformats.org/presentationml/2006/ole">
              <mc:AlternateContent xmlns:mc="http://schemas.openxmlformats.org/markup-compatibility/2006">
                <mc:Choice xmlns:v="urn:schemas-microsoft-com:vml" Requires="v">
                  <p:oleObj spid="_x0000_s26962" name="Equation" r:id="rId5" imgW="2387600" imgH="431800" progId="Equation.3">
                    <p:embed/>
                  </p:oleObj>
                </mc:Choice>
                <mc:Fallback>
                  <p:oleObj name="Equation" r:id="rId5" imgW="2387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 y="709"/>
                          <a:ext cx="3202"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5" name="Object 9"/>
            <p:cNvGraphicFramePr>
              <a:graphicFrameLocks noChangeAspect="1"/>
            </p:cNvGraphicFramePr>
            <p:nvPr/>
          </p:nvGraphicFramePr>
          <p:xfrm>
            <a:off x="3470" y="890"/>
            <a:ext cx="408" cy="172"/>
          </p:xfrm>
          <a:graphic>
            <a:graphicData uri="http://schemas.openxmlformats.org/presentationml/2006/ole">
              <mc:AlternateContent xmlns:mc="http://schemas.openxmlformats.org/markup-compatibility/2006">
                <mc:Choice xmlns:v="urn:schemas-microsoft-com:vml" Requires="v">
                  <p:oleObj spid="_x0000_s26963" name="Equation" r:id="rId7" imgW="393359" imgH="164957" progId="Equation.3">
                    <p:embed/>
                  </p:oleObj>
                </mc:Choice>
                <mc:Fallback>
                  <p:oleObj name="Equation" r:id="rId7" imgW="39335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890"/>
                          <a:ext cx="408"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9386" name="Text Box 10"/>
          <p:cNvSpPr txBox="1">
            <a:spLocks noChangeArrowheads="1"/>
          </p:cNvSpPr>
          <p:nvPr/>
        </p:nvSpPr>
        <p:spPr bwMode="auto">
          <a:xfrm>
            <a:off x="395288" y="3716338"/>
            <a:ext cx="7850187" cy="1311275"/>
          </a:xfrm>
          <a:prstGeom prst="rect">
            <a:avLst/>
          </a:prstGeom>
          <a:noFill/>
          <a:ln w="9525">
            <a:noFill/>
            <a:miter lim="800000"/>
            <a:headEnd/>
            <a:tailEnd/>
          </a:ln>
          <a:effectLst/>
        </p:spPr>
        <p:txBody>
          <a:bodyPr>
            <a:spAutoFit/>
          </a:bodyPr>
          <a:lstStyle/>
          <a:p>
            <a:pPr>
              <a:spcBef>
                <a:spcPct val="50000"/>
              </a:spcBef>
            </a:pPr>
            <a:r>
              <a:rPr lang="fr-FR" u="sng"/>
              <a:t>Points de départ</a:t>
            </a:r>
            <a:r>
              <a:rPr lang="fr-FR"/>
              <a:t> (K=0)</a:t>
            </a:r>
          </a:p>
          <a:p>
            <a:pPr>
              <a:spcBef>
                <a:spcPct val="50000"/>
              </a:spcBef>
            </a:pPr>
            <a:endParaRPr lang="fr-FR"/>
          </a:p>
          <a:p>
            <a:pPr>
              <a:spcBef>
                <a:spcPct val="50000"/>
              </a:spcBef>
            </a:pPr>
            <a:r>
              <a:rPr lang="fr-FR"/>
              <a:t> </a:t>
            </a:r>
          </a:p>
        </p:txBody>
      </p:sp>
      <p:graphicFrame>
        <p:nvGraphicFramePr>
          <p:cNvPr id="229387" name="Object 11"/>
          <p:cNvGraphicFramePr>
            <a:graphicFrameLocks noChangeAspect="1"/>
          </p:cNvGraphicFramePr>
          <p:nvPr/>
        </p:nvGraphicFramePr>
        <p:xfrm>
          <a:off x="539750" y="4221163"/>
          <a:ext cx="4676775" cy="485775"/>
        </p:xfrm>
        <a:graphic>
          <a:graphicData uri="http://schemas.openxmlformats.org/presentationml/2006/ole">
            <mc:AlternateContent xmlns:mc="http://schemas.openxmlformats.org/markup-compatibility/2006">
              <mc:Choice xmlns:v="urn:schemas-microsoft-com:vml" Requires="v">
                <p:oleObj spid="_x0000_s26964" name="Equation" r:id="rId9" imgW="2197100" imgH="228600" progId="Equation.3">
                  <p:embed/>
                </p:oleObj>
              </mc:Choice>
              <mc:Fallback>
                <p:oleObj name="Equation" r:id="rId9" imgW="2197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221163"/>
                        <a:ext cx="46767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388" name="Text Box 12"/>
          <p:cNvSpPr txBox="1">
            <a:spLocks noChangeArrowheads="1"/>
          </p:cNvSpPr>
          <p:nvPr/>
        </p:nvSpPr>
        <p:spPr bwMode="auto">
          <a:xfrm>
            <a:off x="468313" y="4868863"/>
            <a:ext cx="7850187" cy="1320800"/>
          </a:xfrm>
          <a:prstGeom prst="rect">
            <a:avLst/>
          </a:prstGeom>
          <a:noFill/>
          <a:ln w="9525">
            <a:solidFill>
              <a:srgbClr val="FF0000"/>
            </a:solidFill>
            <a:miter lim="800000"/>
            <a:headEnd/>
            <a:tailEnd/>
          </a:ln>
          <a:effectLst/>
        </p:spPr>
        <p:txBody>
          <a:bodyPr>
            <a:spAutoFit/>
          </a:bodyPr>
          <a:lstStyle/>
          <a:p>
            <a:pPr>
              <a:spcBef>
                <a:spcPct val="50000"/>
              </a:spcBef>
            </a:pPr>
            <a:r>
              <a:rPr lang="fr-FR" u="sng"/>
              <a:t>Règle 2:</a:t>
            </a:r>
            <a:r>
              <a:rPr lang="fr-FR"/>
              <a:t>   Les points de départ ‘x’ sont les n pôles de </a:t>
            </a:r>
          </a:p>
          <a:p>
            <a:pPr>
              <a:spcBef>
                <a:spcPct val="50000"/>
              </a:spcBef>
            </a:pPr>
            <a:r>
              <a:rPr lang="fr-FR"/>
              <a:t>               </a:t>
            </a:r>
          </a:p>
          <a:p>
            <a:pPr>
              <a:spcBef>
                <a:spcPct val="50000"/>
              </a:spcBef>
            </a:pPr>
            <a:endParaRPr lang="fr-FR"/>
          </a:p>
        </p:txBody>
      </p:sp>
      <p:graphicFrame>
        <p:nvGraphicFramePr>
          <p:cNvPr id="229389" name="Object 13"/>
          <p:cNvGraphicFramePr>
            <a:graphicFrameLocks noChangeAspect="1"/>
          </p:cNvGraphicFramePr>
          <p:nvPr/>
        </p:nvGraphicFramePr>
        <p:xfrm>
          <a:off x="3348038" y="5229225"/>
          <a:ext cx="2001837" cy="892175"/>
        </p:xfrm>
        <a:graphic>
          <a:graphicData uri="http://schemas.openxmlformats.org/presentationml/2006/ole">
            <mc:AlternateContent xmlns:mc="http://schemas.openxmlformats.org/markup-compatibility/2006">
              <mc:Choice xmlns:v="urn:schemas-microsoft-com:vml" Requires="v">
                <p:oleObj spid="_x0000_s26965" name="Equation" r:id="rId11" imgW="939800" imgH="419100" progId="Equation.3">
                  <p:embed/>
                </p:oleObj>
              </mc:Choice>
              <mc:Fallback>
                <p:oleObj name="Equation" r:id="rId11" imgW="9398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5229225"/>
                        <a:ext cx="200183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56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3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9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animBg="1"/>
      <p:bldP spid="229386" grpId="0"/>
      <p:bldP spid="22938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654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519390D-05DD-4994-94F9-4870351D257F}" type="slidenum">
              <a:rPr lang="fr-FR" sz="1400">
                <a:latin typeface="Times New Roman" pitchFamily="18" charset="0"/>
              </a:rPr>
              <a:pPr/>
              <a:t>35</a:t>
            </a:fld>
            <a:endParaRPr lang="fr-FR" sz="1400">
              <a:latin typeface="Times New Roman" pitchFamily="18" charset="0"/>
            </a:endParaRPr>
          </a:p>
        </p:txBody>
      </p:sp>
      <p:graphicFrame>
        <p:nvGraphicFramePr>
          <p:cNvPr id="236548"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4424"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49" name="Object 5"/>
          <p:cNvGraphicFramePr>
            <a:graphicFrameLocks noChangeAspect="1"/>
          </p:cNvGraphicFramePr>
          <p:nvPr/>
        </p:nvGraphicFramePr>
        <p:xfrm>
          <a:off x="2582863" y="1196975"/>
          <a:ext cx="2300287" cy="892175"/>
        </p:xfrm>
        <a:graphic>
          <a:graphicData uri="http://schemas.openxmlformats.org/presentationml/2006/ole">
            <mc:AlternateContent xmlns:mc="http://schemas.openxmlformats.org/markup-compatibility/2006">
              <mc:Choice xmlns:v="urn:schemas-microsoft-com:vml" Requires="v">
                <p:oleObj spid="_x0000_s54425" name="Equation" r:id="rId5" imgW="1079500" imgH="419100" progId="Equation.3">
                  <p:embed/>
                </p:oleObj>
              </mc:Choice>
              <mc:Fallback>
                <p:oleObj name="Equation" r:id="rId5" imgW="1079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863" y="1196975"/>
                        <a:ext cx="23002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1" name="Text Box 7"/>
          <p:cNvSpPr txBox="1">
            <a:spLocks noChangeArrowheads="1"/>
          </p:cNvSpPr>
          <p:nvPr/>
        </p:nvSpPr>
        <p:spPr bwMode="auto">
          <a:xfrm>
            <a:off x="0" y="2276475"/>
            <a:ext cx="7850188" cy="784830"/>
          </a:xfrm>
          <a:prstGeom prst="rect">
            <a:avLst/>
          </a:prstGeom>
          <a:noFill/>
          <a:ln w="9525">
            <a:noFill/>
            <a:miter lim="800000"/>
            <a:headEnd/>
            <a:tailEnd/>
          </a:ln>
          <a:effectLst/>
        </p:spPr>
        <p:txBody>
          <a:bodyPr>
            <a:spAutoFit/>
          </a:bodyPr>
          <a:lstStyle/>
          <a:p>
            <a:pPr>
              <a:spcBef>
                <a:spcPct val="50000"/>
              </a:spcBef>
            </a:pPr>
            <a:r>
              <a:rPr lang="fr-FR" u="sng" dirty="0"/>
              <a:t>1</a:t>
            </a:r>
            <a:r>
              <a:rPr lang="fr-FR" dirty="0"/>
              <a:t>- 2 branches</a:t>
            </a:r>
          </a:p>
          <a:p>
            <a:pPr>
              <a:spcBef>
                <a:spcPct val="50000"/>
              </a:spcBef>
            </a:pPr>
            <a:r>
              <a:rPr lang="fr-FR" u="sng" dirty="0"/>
              <a:t>2</a:t>
            </a:r>
            <a:r>
              <a:rPr lang="fr-FR" dirty="0"/>
              <a:t>- Points de départ: les 2 pôles {0, -2}</a:t>
            </a:r>
          </a:p>
        </p:txBody>
      </p:sp>
      <p:graphicFrame>
        <p:nvGraphicFramePr>
          <p:cNvPr id="236552" name="Object 8"/>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4426" name="Equation" r:id="rId7" imgW="114151" imgH="215619" progId="Equation.3">
                  <p:embed/>
                </p:oleObj>
              </mc:Choice>
              <mc:Fallback>
                <p:oleObj name="Equation" r:id="rId7"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1908175" y="2781300"/>
            <a:ext cx="5976938" cy="3311525"/>
            <a:chOff x="204" y="1752"/>
            <a:chExt cx="3765" cy="2086"/>
          </a:xfrm>
        </p:grpSpPr>
        <p:sp>
          <p:nvSpPr>
            <p:cNvPr id="236554" name="Line 10"/>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6555" name="Line 11"/>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6556" name="Text Box 12"/>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6557" name="Text Box 13"/>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4"/>
          <p:cNvGrpSpPr>
            <a:grpSpLocks/>
          </p:cNvGrpSpPr>
          <p:nvPr/>
        </p:nvGrpSpPr>
        <p:grpSpPr bwMode="auto">
          <a:xfrm>
            <a:off x="1979613" y="4652963"/>
            <a:ext cx="190500" cy="179387"/>
            <a:chOff x="657" y="3067"/>
            <a:chExt cx="46" cy="46"/>
          </a:xfrm>
        </p:grpSpPr>
        <p:sp>
          <p:nvSpPr>
            <p:cNvPr id="236559" name="Line 15"/>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6560" name="Line 16"/>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7"/>
          <p:cNvGrpSpPr>
            <a:grpSpLocks/>
          </p:cNvGrpSpPr>
          <p:nvPr/>
        </p:nvGrpSpPr>
        <p:grpSpPr bwMode="auto">
          <a:xfrm>
            <a:off x="6491288" y="4632325"/>
            <a:ext cx="180975" cy="177800"/>
            <a:chOff x="657" y="3067"/>
            <a:chExt cx="46" cy="46"/>
          </a:xfrm>
        </p:grpSpPr>
        <p:sp>
          <p:nvSpPr>
            <p:cNvPr id="236562"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6563"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6564" name="Text Box 20"/>
          <p:cNvSpPr txBox="1">
            <a:spLocks noChangeArrowheads="1"/>
          </p:cNvSpPr>
          <p:nvPr/>
        </p:nvSpPr>
        <p:spPr bwMode="auto">
          <a:xfrm>
            <a:off x="1763713" y="4797425"/>
            <a:ext cx="576262" cy="396875"/>
          </a:xfrm>
          <a:prstGeom prst="rect">
            <a:avLst/>
          </a:prstGeom>
          <a:noFill/>
          <a:ln w="9525">
            <a:noFill/>
            <a:miter lim="800000"/>
            <a:headEnd/>
            <a:tailEnd/>
          </a:ln>
          <a:effectLst/>
        </p:spPr>
        <p:txBody>
          <a:bodyPr>
            <a:spAutoFit/>
          </a:bodyPr>
          <a:lstStyle/>
          <a:p>
            <a:pPr>
              <a:spcBef>
                <a:spcPct val="50000"/>
              </a:spcBef>
            </a:pPr>
            <a:r>
              <a:rPr lang="fr-FR" dirty="0"/>
              <a:t>-2</a:t>
            </a:r>
          </a:p>
        </p:txBody>
      </p:sp>
      <p:sp>
        <p:nvSpPr>
          <p:cNvPr id="21"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1</a:t>
            </a:r>
          </a:p>
        </p:txBody>
      </p:sp>
    </p:spTree>
    <p:extLst>
      <p:ext uri="{BB962C8B-B14F-4D97-AF65-F5344CB8AC3E}">
        <p14:creationId xmlns:p14="http://schemas.microsoft.com/office/powerpoint/2010/main" val="267815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6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5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040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D0262D67-1BFF-4680-A861-3CF8EAEC8CF8}" type="slidenum">
              <a:rPr lang="fr-FR" sz="1400">
                <a:latin typeface="Times New Roman" pitchFamily="18" charset="0"/>
              </a:rPr>
              <a:pPr/>
              <a:t>36</a:t>
            </a:fld>
            <a:endParaRPr lang="fr-FR" sz="1400">
              <a:latin typeface="Times New Roman" pitchFamily="18" charset="0"/>
            </a:endParaRPr>
          </a:p>
        </p:txBody>
      </p:sp>
      <p:graphicFrame>
        <p:nvGraphicFramePr>
          <p:cNvPr id="23040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7990"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323850" y="1196975"/>
            <a:ext cx="6119813" cy="919163"/>
            <a:chOff x="23" y="709"/>
            <a:chExt cx="3855" cy="579"/>
          </a:xfrm>
        </p:grpSpPr>
        <p:graphicFrame>
          <p:nvGraphicFramePr>
            <p:cNvPr id="230407" name="Object 7"/>
            <p:cNvGraphicFramePr>
              <a:graphicFrameLocks noChangeAspect="1"/>
            </p:cNvGraphicFramePr>
            <p:nvPr/>
          </p:nvGraphicFramePr>
          <p:xfrm>
            <a:off x="23" y="709"/>
            <a:ext cx="3202" cy="579"/>
          </p:xfrm>
          <a:graphic>
            <a:graphicData uri="http://schemas.openxmlformats.org/presentationml/2006/ole">
              <mc:AlternateContent xmlns:mc="http://schemas.openxmlformats.org/markup-compatibility/2006">
                <mc:Choice xmlns:v="urn:schemas-microsoft-com:vml" Requires="v">
                  <p:oleObj spid="_x0000_s27991" name="Equation" r:id="rId5" imgW="2387600" imgH="431800" progId="Equation.3">
                    <p:embed/>
                  </p:oleObj>
                </mc:Choice>
                <mc:Fallback>
                  <p:oleObj name="Equation" r:id="rId5" imgW="2387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 y="709"/>
                          <a:ext cx="3202"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8" name="Object 8"/>
            <p:cNvGraphicFramePr>
              <a:graphicFrameLocks noChangeAspect="1"/>
            </p:cNvGraphicFramePr>
            <p:nvPr/>
          </p:nvGraphicFramePr>
          <p:xfrm>
            <a:off x="3470" y="890"/>
            <a:ext cx="408" cy="172"/>
          </p:xfrm>
          <a:graphic>
            <a:graphicData uri="http://schemas.openxmlformats.org/presentationml/2006/ole">
              <mc:AlternateContent xmlns:mc="http://schemas.openxmlformats.org/markup-compatibility/2006">
                <mc:Choice xmlns:v="urn:schemas-microsoft-com:vml" Requires="v">
                  <p:oleObj spid="_x0000_s27992" name="Equation" r:id="rId7" imgW="393359" imgH="164957" progId="Equation.3">
                    <p:embed/>
                  </p:oleObj>
                </mc:Choice>
                <mc:Fallback>
                  <p:oleObj name="Equation" r:id="rId7" imgW="39335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890"/>
                          <a:ext cx="408"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0409" name="Text Box 9"/>
          <p:cNvSpPr txBox="1">
            <a:spLocks noChangeArrowheads="1"/>
          </p:cNvSpPr>
          <p:nvPr/>
        </p:nvSpPr>
        <p:spPr bwMode="auto">
          <a:xfrm>
            <a:off x="468313" y="2133600"/>
            <a:ext cx="7850187" cy="854075"/>
          </a:xfrm>
          <a:prstGeom prst="rect">
            <a:avLst/>
          </a:prstGeom>
          <a:noFill/>
          <a:ln w="9525">
            <a:noFill/>
            <a:miter lim="800000"/>
            <a:headEnd/>
            <a:tailEnd/>
          </a:ln>
          <a:effectLst/>
        </p:spPr>
        <p:txBody>
          <a:bodyPr>
            <a:spAutoFit/>
          </a:bodyPr>
          <a:lstStyle/>
          <a:p>
            <a:pPr>
              <a:spcBef>
                <a:spcPct val="50000"/>
              </a:spcBef>
            </a:pPr>
            <a:r>
              <a:rPr lang="fr-FR" u="sng" dirty="0"/>
              <a:t>Points d’arrivée</a:t>
            </a:r>
            <a:r>
              <a:rPr lang="fr-FR" dirty="0"/>
              <a:t> (K</a:t>
            </a:r>
            <a:r>
              <a:rPr lang="fr-FR" dirty="0">
                <a:sym typeface="Wingdings" pitchFamily="2" charset="2"/>
              </a:rPr>
              <a:t></a:t>
            </a:r>
            <a:r>
              <a:rPr lang="fr-FR" dirty="0"/>
              <a:t>∞)</a:t>
            </a:r>
          </a:p>
          <a:p>
            <a:pPr>
              <a:spcBef>
                <a:spcPct val="50000"/>
              </a:spcBef>
            </a:pPr>
            <a:r>
              <a:rPr lang="fr-FR" dirty="0"/>
              <a:t> </a:t>
            </a:r>
          </a:p>
        </p:txBody>
      </p:sp>
      <p:sp>
        <p:nvSpPr>
          <p:cNvPr id="230410" name="Text Box 10"/>
          <p:cNvSpPr txBox="1">
            <a:spLocks noChangeArrowheads="1"/>
          </p:cNvSpPr>
          <p:nvPr/>
        </p:nvSpPr>
        <p:spPr bwMode="auto">
          <a:xfrm>
            <a:off x="468313" y="4076700"/>
            <a:ext cx="7850187" cy="1778000"/>
          </a:xfrm>
          <a:prstGeom prst="rect">
            <a:avLst/>
          </a:prstGeom>
          <a:noFill/>
          <a:ln w="9525">
            <a:solidFill>
              <a:srgbClr val="FF0000"/>
            </a:solidFill>
            <a:miter lim="800000"/>
            <a:headEnd/>
            <a:tailEnd/>
          </a:ln>
          <a:effectLst/>
        </p:spPr>
        <p:txBody>
          <a:bodyPr>
            <a:spAutoFit/>
          </a:bodyPr>
          <a:lstStyle/>
          <a:p>
            <a:pPr>
              <a:spcBef>
                <a:spcPct val="50000"/>
              </a:spcBef>
            </a:pPr>
            <a:r>
              <a:rPr lang="fr-FR" u="sng"/>
              <a:t>Règle 3:</a:t>
            </a:r>
            <a:r>
              <a:rPr lang="fr-FR"/>
              <a:t>   Les points d’arrivée ‘o’ sont les m zéros de </a:t>
            </a:r>
          </a:p>
          <a:p>
            <a:pPr>
              <a:spcBef>
                <a:spcPct val="50000"/>
              </a:spcBef>
            </a:pPr>
            <a:r>
              <a:rPr lang="fr-FR"/>
              <a:t>               </a:t>
            </a:r>
          </a:p>
          <a:p>
            <a:pPr>
              <a:spcBef>
                <a:spcPct val="50000"/>
              </a:spcBef>
            </a:pPr>
            <a:endParaRPr lang="fr-FR"/>
          </a:p>
          <a:p>
            <a:pPr>
              <a:spcBef>
                <a:spcPct val="50000"/>
              </a:spcBef>
            </a:pPr>
            <a:r>
              <a:rPr lang="fr-FR"/>
              <a:t>                On a (n-m) branches infinies</a:t>
            </a:r>
          </a:p>
        </p:txBody>
      </p:sp>
      <p:graphicFrame>
        <p:nvGraphicFramePr>
          <p:cNvPr id="230411" name="Object 11"/>
          <p:cNvGraphicFramePr>
            <a:graphicFrameLocks noChangeAspect="1"/>
          </p:cNvGraphicFramePr>
          <p:nvPr/>
        </p:nvGraphicFramePr>
        <p:xfrm>
          <a:off x="3203575" y="4437063"/>
          <a:ext cx="2001838" cy="892175"/>
        </p:xfrm>
        <a:graphic>
          <a:graphicData uri="http://schemas.openxmlformats.org/presentationml/2006/ole">
            <mc:AlternateContent xmlns:mc="http://schemas.openxmlformats.org/markup-compatibility/2006">
              <mc:Choice xmlns:v="urn:schemas-microsoft-com:vml" Requires="v">
                <p:oleObj spid="_x0000_s27993" name="Equation" r:id="rId9" imgW="939800" imgH="419100" progId="Equation.3">
                  <p:embed/>
                </p:oleObj>
              </mc:Choice>
              <mc:Fallback>
                <p:oleObj name="Equation" r:id="rId9" imgW="9398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437063"/>
                        <a:ext cx="20018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12" name="Object 12"/>
          <p:cNvGraphicFramePr>
            <a:graphicFrameLocks noChangeAspect="1"/>
          </p:cNvGraphicFramePr>
          <p:nvPr/>
        </p:nvGraphicFramePr>
        <p:xfrm>
          <a:off x="1403350" y="2565400"/>
          <a:ext cx="5410200" cy="892175"/>
        </p:xfrm>
        <a:graphic>
          <a:graphicData uri="http://schemas.openxmlformats.org/presentationml/2006/ole">
            <mc:AlternateContent xmlns:mc="http://schemas.openxmlformats.org/markup-compatibility/2006">
              <mc:Choice xmlns:v="urn:schemas-microsoft-com:vml" Requires="v">
                <p:oleObj spid="_x0000_s27994" name="Equation" r:id="rId11" imgW="2540000" imgH="419100" progId="Equation.3">
                  <p:embed/>
                </p:oleObj>
              </mc:Choice>
              <mc:Fallback>
                <p:oleObj name="Equation" r:id="rId11" imgW="25400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2565400"/>
                        <a:ext cx="54102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13" name="Text Box 13"/>
          <p:cNvSpPr txBox="1">
            <a:spLocks noChangeArrowheads="1"/>
          </p:cNvSpPr>
          <p:nvPr/>
        </p:nvSpPr>
        <p:spPr bwMode="auto">
          <a:xfrm>
            <a:off x="468313" y="3429000"/>
            <a:ext cx="7850187" cy="854075"/>
          </a:xfrm>
          <a:prstGeom prst="rect">
            <a:avLst/>
          </a:prstGeom>
          <a:noFill/>
          <a:ln w="9525">
            <a:noFill/>
            <a:miter lim="800000"/>
            <a:headEnd/>
            <a:tailEnd/>
          </a:ln>
          <a:effectLst/>
        </p:spPr>
        <p:txBody>
          <a:bodyPr>
            <a:spAutoFit/>
          </a:bodyPr>
          <a:lstStyle/>
          <a:p>
            <a:pPr>
              <a:spcBef>
                <a:spcPct val="50000"/>
              </a:spcBef>
            </a:pPr>
            <a:r>
              <a:rPr lang="fr-FR"/>
              <a:t>Or n&gt;m donc les zéros manquants sont rejetés à l’∞</a:t>
            </a:r>
          </a:p>
          <a:p>
            <a:pPr>
              <a:spcBef>
                <a:spcPct val="50000"/>
              </a:spcBef>
            </a:pPr>
            <a:r>
              <a:rPr lang="fr-FR"/>
              <a:t> </a:t>
            </a:r>
          </a:p>
        </p:txBody>
      </p:sp>
      <p:sp>
        <p:nvSpPr>
          <p:cNvPr id="14"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292045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04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9" grpId="0"/>
      <p:bldP spid="230410" grpId="0" animBg="1"/>
      <p:bldP spid="2304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654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519390D-05DD-4994-94F9-4870351D257F}" type="slidenum">
              <a:rPr lang="fr-FR" sz="1400">
                <a:latin typeface="Times New Roman" pitchFamily="18" charset="0"/>
              </a:rPr>
              <a:pPr/>
              <a:t>37</a:t>
            </a:fld>
            <a:endParaRPr lang="fr-FR" sz="1400">
              <a:latin typeface="Times New Roman" pitchFamily="18" charset="0"/>
            </a:endParaRPr>
          </a:p>
        </p:txBody>
      </p:sp>
      <p:graphicFrame>
        <p:nvGraphicFramePr>
          <p:cNvPr id="236548"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544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549" name="Object 5"/>
          <p:cNvGraphicFramePr>
            <a:graphicFrameLocks noChangeAspect="1"/>
          </p:cNvGraphicFramePr>
          <p:nvPr/>
        </p:nvGraphicFramePr>
        <p:xfrm>
          <a:off x="2582863" y="1196975"/>
          <a:ext cx="2300287" cy="892175"/>
        </p:xfrm>
        <a:graphic>
          <a:graphicData uri="http://schemas.openxmlformats.org/presentationml/2006/ole">
            <mc:AlternateContent xmlns:mc="http://schemas.openxmlformats.org/markup-compatibility/2006">
              <mc:Choice xmlns:v="urn:schemas-microsoft-com:vml" Requires="v">
                <p:oleObj spid="_x0000_s55449" name="Equation" r:id="rId5" imgW="1079500" imgH="419100" progId="Equation.3">
                  <p:embed/>
                </p:oleObj>
              </mc:Choice>
              <mc:Fallback>
                <p:oleObj name="Equation" r:id="rId5" imgW="1079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863" y="1196975"/>
                        <a:ext cx="23002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1" name="Text Box 7"/>
          <p:cNvSpPr txBox="1">
            <a:spLocks noChangeArrowheads="1"/>
          </p:cNvSpPr>
          <p:nvPr/>
        </p:nvSpPr>
        <p:spPr bwMode="auto">
          <a:xfrm>
            <a:off x="0" y="2276475"/>
            <a:ext cx="7850188" cy="1768475"/>
          </a:xfrm>
          <a:prstGeom prst="rect">
            <a:avLst/>
          </a:prstGeom>
          <a:noFill/>
          <a:ln w="9525">
            <a:noFill/>
            <a:miter lim="800000"/>
            <a:headEnd/>
            <a:tailEnd/>
          </a:ln>
          <a:effectLst/>
        </p:spPr>
        <p:txBody>
          <a:bodyPr>
            <a:spAutoFit/>
          </a:bodyPr>
          <a:lstStyle/>
          <a:p>
            <a:pPr>
              <a:spcBef>
                <a:spcPct val="50000"/>
              </a:spcBef>
            </a:pPr>
            <a:r>
              <a:rPr lang="fr-FR" u="sng" dirty="0"/>
              <a:t>1</a:t>
            </a:r>
            <a:r>
              <a:rPr lang="fr-FR" dirty="0"/>
              <a:t>- 2 branches</a:t>
            </a:r>
          </a:p>
          <a:p>
            <a:pPr>
              <a:spcBef>
                <a:spcPct val="50000"/>
              </a:spcBef>
            </a:pPr>
            <a:r>
              <a:rPr lang="fr-FR" u="sng" dirty="0"/>
              <a:t>2</a:t>
            </a:r>
            <a:r>
              <a:rPr lang="fr-FR" dirty="0"/>
              <a:t>- Points de départ: les 2 pôles {0, -2}</a:t>
            </a:r>
          </a:p>
          <a:p>
            <a:pPr>
              <a:spcBef>
                <a:spcPct val="50000"/>
              </a:spcBef>
            </a:pPr>
            <a:r>
              <a:rPr lang="fr-FR" u="sng" dirty="0"/>
              <a:t>3</a:t>
            </a:r>
            <a:r>
              <a:rPr lang="fr-FR" dirty="0"/>
              <a:t>- Points d’arrivée: aucun</a:t>
            </a:r>
          </a:p>
          <a:p>
            <a:pPr>
              <a:spcBef>
                <a:spcPct val="50000"/>
              </a:spcBef>
            </a:pPr>
            <a:r>
              <a:rPr lang="fr-FR" dirty="0"/>
              <a:t>    on a (2-0)=2 branches infinies</a:t>
            </a:r>
          </a:p>
        </p:txBody>
      </p:sp>
      <p:graphicFrame>
        <p:nvGraphicFramePr>
          <p:cNvPr id="236552" name="Object 8"/>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5450" name="Equation" r:id="rId7" imgW="114151" imgH="215619" progId="Equation.3">
                  <p:embed/>
                </p:oleObj>
              </mc:Choice>
              <mc:Fallback>
                <p:oleObj name="Equation" r:id="rId7"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1908175" y="2781300"/>
            <a:ext cx="5976938" cy="3311525"/>
            <a:chOff x="204" y="1752"/>
            <a:chExt cx="3765" cy="2086"/>
          </a:xfrm>
        </p:grpSpPr>
        <p:sp>
          <p:nvSpPr>
            <p:cNvPr id="236554" name="Line 10"/>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6555" name="Line 11"/>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6556" name="Text Box 12"/>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6557" name="Text Box 13"/>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4"/>
          <p:cNvGrpSpPr>
            <a:grpSpLocks/>
          </p:cNvGrpSpPr>
          <p:nvPr/>
        </p:nvGrpSpPr>
        <p:grpSpPr bwMode="auto">
          <a:xfrm>
            <a:off x="1979613" y="4652963"/>
            <a:ext cx="190500" cy="179387"/>
            <a:chOff x="657" y="3067"/>
            <a:chExt cx="46" cy="46"/>
          </a:xfrm>
        </p:grpSpPr>
        <p:sp>
          <p:nvSpPr>
            <p:cNvPr id="236559" name="Line 15"/>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6560" name="Line 16"/>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7"/>
          <p:cNvGrpSpPr>
            <a:grpSpLocks/>
          </p:cNvGrpSpPr>
          <p:nvPr/>
        </p:nvGrpSpPr>
        <p:grpSpPr bwMode="auto">
          <a:xfrm>
            <a:off x="6491288" y="4632325"/>
            <a:ext cx="180975" cy="177800"/>
            <a:chOff x="657" y="3067"/>
            <a:chExt cx="46" cy="46"/>
          </a:xfrm>
        </p:grpSpPr>
        <p:sp>
          <p:nvSpPr>
            <p:cNvPr id="236562"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6563"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6564" name="Text Box 20"/>
          <p:cNvSpPr txBox="1">
            <a:spLocks noChangeArrowheads="1"/>
          </p:cNvSpPr>
          <p:nvPr/>
        </p:nvSpPr>
        <p:spPr bwMode="auto">
          <a:xfrm>
            <a:off x="1763713" y="4797425"/>
            <a:ext cx="576262" cy="396875"/>
          </a:xfrm>
          <a:prstGeom prst="rect">
            <a:avLst/>
          </a:prstGeom>
          <a:noFill/>
          <a:ln w="9525">
            <a:noFill/>
            <a:miter lim="800000"/>
            <a:headEnd/>
            <a:tailEnd/>
          </a:ln>
          <a:effectLst/>
        </p:spPr>
        <p:txBody>
          <a:bodyPr>
            <a:spAutoFit/>
          </a:bodyPr>
          <a:lstStyle/>
          <a:p>
            <a:pPr>
              <a:spcBef>
                <a:spcPct val="50000"/>
              </a:spcBef>
            </a:pPr>
            <a:r>
              <a:rPr lang="fr-FR" dirty="0"/>
              <a:t>-2</a:t>
            </a:r>
          </a:p>
        </p:txBody>
      </p:sp>
      <p:sp>
        <p:nvSpPr>
          <p:cNvPr id="21"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1</a:t>
            </a:r>
          </a:p>
        </p:txBody>
      </p:sp>
    </p:spTree>
    <p:extLst>
      <p:ext uri="{BB962C8B-B14F-4D97-AF65-F5344CB8AC3E}">
        <p14:creationId xmlns:p14="http://schemas.microsoft.com/office/powerpoint/2010/main" val="80098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5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142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264FF60-8F59-449D-9884-29E9CFE6F304}" type="slidenum">
              <a:rPr lang="fr-FR" sz="1400">
                <a:latin typeface="Times New Roman" pitchFamily="18" charset="0"/>
              </a:rPr>
              <a:pPr/>
              <a:t>38</a:t>
            </a:fld>
            <a:endParaRPr lang="fr-FR" sz="1400">
              <a:latin typeface="Times New Roman" pitchFamily="18" charset="0"/>
            </a:endParaRPr>
          </a:p>
        </p:txBody>
      </p:sp>
      <p:graphicFrame>
        <p:nvGraphicFramePr>
          <p:cNvPr id="231428"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29116"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0" name="Text Box 6"/>
          <p:cNvSpPr txBox="1">
            <a:spLocks noChangeArrowheads="1"/>
          </p:cNvSpPr>
          <p:nvPr/>
        </p:nvSpPr>
        <p:spPr bwMode="auto">
          <a:xfrm>
            <a:off x="468313" y="1268413"/>
            <a:ext cx="7850187" cy="2862322"/>
          </a:xfrm>
          <a:prstGeom prst="rect">
            <a:avLst/>
          </a:prstGeom>
          <a:noFill/>
          <a:ln w="9525">
            <a:noFill/>
            <a:miter lim="800000"/>
            <a:headEnd/>
            <a:tailEnd/>
          </a:ln>
          <a:effectLst/>
        </p:spPr>
        <p:txBody>
          <a:bodyPr>
            <a:spAutoFit/>
          </a:bodyPr>
          <a:lstStyle/>
          <a:p>
            <a:pPr>
              <a:spcBef>
                <a:spcPct val="50000"/>
              </a:spcBef>
            </a:pPr>
            <a:r>
              <a:rPr lang="fr-FR" u="sng" dirty="0"/>
              <a:t>Asymptotes des branches infinies</a:t>
            </a:r>
            <a:r>
              <a:rPr lang="fr-FR" dirty="0"/>
              <a:t>:</a:t>
            </a:r>
          </a:p>
          <a:p>
            <a:pPr>
              <a:spcBef>
                <a:spcPct val="50000"/>
              </a:spcBef>
            </a:pPr>
            <a:r>
              <a:rPr lang="fr-FR" dirty="0"/>
              <a:t>Soit M le point du lieu à l’∞. </a:t>
            </a:r>
          </a:p>
          <a:p>
            <a:pPr>
              <a:spcBef>
                <a:spcPct val="50000"/>
              </a:spcBef>
            </a:pPr>
            <a:r>
              <a:rPr lang="fr-FR" dirty="0"/>
              <a:t>Tous les vecteurs            et            sont colinéaires. </a:t>
            </a:r>
          </a:p>
          <a:p>
            <a:pPr>
              <a:spcBef>
                <a:spcPct val="50000"/>
              </a:spcBef>
            </a:pPr>
            <a:r>
              <a:rPr lang="fr-FR" dirty="0"/>
              <a:t>Ils ont donc le même argument </a:t>
            </a:r>
            <a:r>
              <a:rPr lang="el-GR" dirty="0"/>
              <a:t>Φ</a:t>
            </a:r>
            <a:r>
              <a:rPr lang="fr-FR" dirty="0"/>
              <a:t>.</a:t>
            </a:r>
          </a:p>
          <a:p>
            <a:pPr>
              <a:spcBef>
                <a:spcPct val="50000"/>
              </a:spcBef>
            </a:pPr>
            <a:r>
              <a:rPr lang="fr-FR" dirty="0"/>
              <a:t>Conditions des angles:</a:t>
            </a:r>
          </a:p>
          <a:p>
            <a:pPr>
              <a:spcBef>
                <a:spcPct val="50000"/>
              </a:spcBef>
            </a:pPr>
            <a:r>
              <a:rPr lang="fr-FR" dirty="0"/>
              <a:t> </a:t>
            </a:r>
          </a:p>
          <a:p>
            <a:pPr>
              <a:spcBef>
                <a:spcPct val="50000"/>
              </a:spcBef>
            </a:pPr>
            <a:r>
              <a:rPr lang="fr-FR" dirty="0"/>
              <a:t> </a:t>
            </a:r>
          </a:p>
        </p:txBody>
      </p:sp>
      <p:graphicFrame>
        <p:nvGraphicFramePr>
          <p:cNvPr id="231431" name="Object 7"/>
          <p:cNvGraphicFramePr>
            <a:graphicFrameLocks noChangeAspect="1"/>
          </p:cNvGraphicFramePr>
          <p:nvPr>
            <p:extLst>
              <p:ext uri="{D42A27DB-BD31-4B8C-83A1-F6EECF244321}">
                <p14:modId xmlns:p14="http://schemas.microsoft.com/office/powerpoint/2010/main" val="665066633"/>
              </p:ext>
            </p:extLst>
          </p:nvPr>
        </p:nvGraphicFramePr>
        <p:xfrm>
          <a:off x="2915816" y="2922694"/>
          <a:ext cx="4381500" cy="838200"/>
        </p:xfrm>
        <a:graphic>
          <a:graphicData uri="http://schemas.openxmlformats.org/presentationml/2006/ole">
            <mc:AlternateContent xmlns:mc="http://schemas.openxmlformats.org/markup-compatibility/2006">
              <mc:Choice xmlns:v="urn:schemas-microsoft-com:vml" Requires="v">
                <p:oleObj spid="_x0000_s29117" name="Équation" r:id="rId5" imgW="2057400" imgH="393700" progId="Equation.3">
                  <p:embed/>
                </p:oleObj>
              </mc:Choice>
              <mc:Fallback>
                <p:oleObj name="Équation" r:id="rId5" imgW="2057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2922694"/>
                        <a:ext cx="4381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2" name="Object 8"/>
          <p:cNvGraphicFramePr>
            <a:graphicFrameLocks noChangeAspect="1"/>
          </p:cNvGraphicFramePr>
          <p:nvPr>
            <p:extLst>
              <p:ext uri="{D42A27DB-BD31-4B8C-83A1-F6EECF244321}">
                <p14:modId xmlns:p14="http://schemas.microsoft.com/office/powerpoint/2010/main" val="2518536722"/>
              </p:ext>
            </p:extLst>
          </p:nvPr>
        </p:nvGraphicFramePr>
        <p:xfrm>
          <a:off x="2159087" y="1949480"/>
          <a:ext cx="703262" cy="568325"/>
        </p:xfrm>
        <a:graphic>
          <a:graphicData uri="http://schemas.openxmlformats.org/presentationml/2006/ole">
            <mc:AlternateContent xmlns:mc="http://schemas.openxmlformats.org/markup-compatibility/2006">
              <mc:Choice xmlns:v="urn:schemas-microsoft-com:vml" Requires="v">
                <p:oleObj spid="_x0000_s29118" name="Equation" r:id="rId7" imgW="330057" imgH="266584" progId="Equation.3">
                  <p:embed/>
                </p:oleObj>
              </mc:Choice>
              <mc:Fallback>
                <p:oleObj name="Equation" r:id="rId7" imgW="330057" imgH="26658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87" y="1949480"/>
                        <a:ext cx="70326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extLst>
              <p:ext uri="{D42A27DB-BD31-4B8C-83A1-F6EECF244321}">
                <p14:modId xmlns:p14="http://schemas.microsoft.com/office/powerpoint/2010/main" val="3482977467"/>
              </p:ext>
            </p:extLst>
          </p:nvPr>
        </p:nvGraphicFramePr>
        <p:xfrm>
          <a:off x="2915816" y="1938749"/>
          <a:ext cx="649287" cy="568325"/>
        </p:xfrm>
        <a:graphic>
          <a:graphicData uri="http://schemas.openxmlformats.org/presentationml/2006/ole">
            <mc:AlternateContent xmlns:mc="http://schemas.openxmlformats.org/markup-compatibility/2006">
              <mc:Choice xmlns:v="urn:schemas-microsoft-com:vml" Requires="v">
                <p:oleObj spid="_x0000_s29119" name="Equation" r:id="rId9" imgW="304536" imgH="266469" progId="Equation.3">
                  <p:embed/>
                </p:oleObj>
              </mc:Choice>
              <mc:Fallback>
                <p:oleObj name="Equation" r:id="rId9" imgW="304536" imgH="2664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1938749"/>
                        <a:ext cx="64928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4" name="Object 10"/>
          <p:cNvGraphicFramePr>
            <a:graphicFrameLocks noChangeAspect="1"/>
          </p:cNvGraphicFramePr>
          <p:nvPr>
            <p:extLst>
              <p:ext uri="{D42A27DB-BD31-4B8C-83A1-F6EECF244321}">
                <p14:modId xmlns:p14="http://schemas.microsoft.com/office/powerpoint/2010/main" val="1730930882"/>
              </p:ext>
            </p:extLst>
          </p:nvPr>
        </p:nvGraphicFramePr>
        <p:xfrm>
          <a:off x="4039542" y="2443162"/>
          <a:ext cx="2922588" cy="431800"/>
        </p:xfrm>
        <a:graphic>
          <a:graphicData uri="http://schemas.openxmlformats.org/presentationml/2006/ole">
            <mc:AlternateContent xmlns:mc="http://schemas.openxmlformats.org/markup-compatibility/2006">
              <mc:Choice xmlns:v="urn:schemas-microsoft-com:vml" Requires="v">
                <p:oleObj spid="_x0000_s29120" name="Equation" r:id="rId11" imgW="1371600" imgH="203200" progId="Equation.3">
                  <p:embed/>
                </p:oleObj>
              </mc:Choice>
              <mc:Fallback>
                <p:oleObj name="Equation" r:id="rId11" imgW="13716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9542" y="2443162"/>
                        <a:ext cx="29225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5" name="Text Box 11"/>
          <p:cNvSpPr txBox="1">
            <a:spLocks noChangeArrowheads="1"/>
          </p:cNvSpPr>
          <p:nvPr/>
        </p:nvSpPr>
        <p:spPr bwMode="auto">
          <a:xfrm>
            <a:off x="468313" y="3860800"/>
            <a:ext cx="8207375" cy="2446824"/>
          </a:xfrm>
          <a:prstGeom prst="rect">
            <a:avLst/>
          </a:prstGeom>
          <a:solidFill>
            <a:schemeClr val="bg1"/>
          </a:solidFill>
          <a:ln w="9525">
            <a:solidFill>
              <a:srgbClr val="FF0000"/>
            </a:solidFill>
            <a:miter lim="800000"/>
            <a:headEnd/>
            <a:tailEnd/>
          </a:ln>
          <a:effectLst/>
        </p:spPr>
        <p:txBody>
          <a:bodyPr wrap="square">
            <a:spAutoFit/>
          </a:bodyPr>
          <a:lstStyle/>
          <a:p>
            <a:pPr>
              <a:spcBef>
                <a:spcPct val="50000"/>
              </a:spcBef>
            </a:pPr>
            <a:r>
              <a:rPr lang="fr-FR" u="sng" dirty="0"/>
              <a:t>Règle 4:</a:t>
            </a:r>
            <a:r>
              <a:rPr lang="fr-FR" dirty="0"/>
              <a:t>   Les asymptotes infinies sont inclinées d’un angle </a:t>
            </a:r>
            <a:r>
              <a:rPr lang="el-GR" dirty="0"/>
              <a:t>ϕ</a:t>
            </a:r>
            <a:endParaRPr lang="fr-FR" dirty="0"/>
          </a:p>
          <a:p>
            <a:pPr>
              <a:spcBef>
                <a:spcPct val="50000"/>
              </a:spcBef>
            </a:pPr>
            <a:r>
              <a:rPr lang="fr-FR" dirty="0"/>
              <a:t>               </a:t>
            </a:r>
          </a:p>
          <a:p>
            <a:pPr>
              <a:spcBef>
                <a:spcPct val="50000"/>
              </a:spcBef>
            </a:pPr>
            <a:endParaRPr lang="fr-FR" dirty="0"/>
          </a:p>
          <a:p>
            <a:pPr>
              <a:spcBef>
                <a:spcPct val="50000"/>
              </a:spcBef>
            </a:pPr>
            <a:r>
              <a:rPr lang="fr-FR" dirty="0"/>
              <a:t>                L’intersection des asymptotes avec l’axe réel</a:t>
            </a:r>
            <a:r>
              <a:rPr lang="fr-FR" dirty="0">
                <a:sym typeface="Wingdings" pitchFamily="2" charset="2"/>
              </a:rPr>
              <a:t>: </a:t>
            </a:r>
            <a:endParaRPr lang="fr-FR" sz="800" dirty="0"/>
          </a:p>
          <a:p>
            <a:pPr>
              <a:spcBef>
                <a:spcPct val="50000"/>
              </a:spcBef>
            </a:pPr>
            <a:endParaRPr lang="fr-FR" dirty="0"/>
          </a:p>
          <a:p>
            <a:pPr>
              <a:spcBef>
                <a:spcPct val="50000"/>
              </a:spcBef>
            </a:pPr>
            <a:endParaRPr lang="fr-FR" dirty="0"/>
          </a:p>
        </p:txBody>
      </p:sp>
      <mc:AlternateContent xmlns:mc="http://schemas.openxmlformats.org/markup-compatibility/2006" xmlns:a14="http://schemas.microsoft.com/office/drawing/2010/main">
        <mc:Choice Requires="a14">
          <p:sp>
            <p:nvSpPr>
              <p:cNvPr id="231436" name="Object 12"/>
              <p:cNvSpPr txBox="1"/>
              <p:nvPr/>
            </p:nvSpPr>
            <p:spPr bwMode="auto">
              <a:xfrm>
                <a:off x="2580630" y="4323309"/>
                <a:ext cx="4381500" cy="8382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𝜑</m:t>
                      </m:r>
                      <m:r>
                        <a:rPr lang="fr-FR" i="1">
                          <a:solidFill>
                            <a:srgbClr val="000000"/>
                          </a:solidFill>
                          <a:latin typeface="Cambria Math" panose="02040503050406030204" pitchFamily="18" charset="0"/>
                        </a:rPr>
                        <m:t>=</m:t>
                      </m:r>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m:t>
                          </m:r>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2</m:t>
                              </m:r>
                              <m:r>
                                <a:rPr lang="fr-FR" i="1">
                                  <a:solidFill>
                                    <a:srgbClr val="000000"/>
                                  </a:solidFill>
                                  <a:latin typeface="Cambria Math" panose="02040503050406030204" pitchFamily="18" charset="0"/>
                                </a:rPr>
                                <m:t>𝜆</m:t>
                              </m:r>
                              <m:r>
                                <a:rPr lang="fr-FR" i="1">
                                  <a:solidFill>
                                    <a:srgbClr val="000000"/>
                                  </a:solidFill>
                                  <a:latin typeface="Cambria Math" panose="02040503050406030204" pitchFamily="18" charset="0"/>
                                </a:rPr>
                                <m:t>−1</m:t>
                              </m:r>
                            </m:e>
                          </m:d>
                          <m:r>
                            <a:rPr lang="fr-FR" i="1">
                              <a:solidFill>
                                <a:srgbClr val="000000"/>
                              </a:solidFill>
                              <a:latin typeface="Cambria Math" panose="02040503050406030204" pitchFamily="18" charset="0"/>
                            </a:rPr>
                            <m:t>𝜋</m:t>
                          </m:r>
                        </m:num>
                        <m:den>
                          <m:r>
                            <a:rPr lang="fr-FR" i="1">
                              <a:solidFill>
                                <a:srgbClr val="000000"/>
                              </a:solidFill>
                              <a:latin typeface="Cambria Math" panose="02040503050406030204" pitchFamily="18" charset="0"/>
                            </a:rPr>
                            <m:t>𝑛</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𝑚</m:t>
                          </m:r>
                        </m:den>
                      </m:f>
                      <m:r>
                        <a:rPr lang="fr-FR" i="1">
                          <a:solidFill>
                            <a:srgbClr val="000000"/>
                          </a:solidFill>
                          <a:latin typeface="Cambria Math" panose="02040503050406030204" pitchFamily="18" charset="0"/>
                        </a:rPr>
                        <m:t>, </m:t>
                      </m:r>
                      <m:r>
                        <a:rPr lang="fr-FR" i="1">
                          <a:solidFill>
                            <a:srgbClr val="000000"/>
                          </a:solidFill>
                          <a:latin typeface="Cambria Math" panose="02040503050406030204" pitchFamily="18" charset="0"/>
                        </a:rPr>
                        <m:t>𝜆</m:t>
                      </m:r>
                      <m:r>
                        <a:rPr lang="fr-FR" i="1">
                          <a:solidFill>
                            <a:srgbClr val="000000"/>
                          </a:solidFill>
                          <a:latin typeface="Cambria Math" panose="02040503050406030204" pitchFamily="18" charset="0"/>
                        </a:rPr>
                        <m:t>=</m:t>
                      </m:r>
                      <m:r>
                        <m:rPr>
                          <m:nor/>
                        </m:rPr>
                        <a:rPr lang="fr-FR" i="0">
                          <a:solidFill>
                            <a:srgbClr val="000000"/>
                          </a:solidFill>
                          <a:latin typeface="Cambria Math" panose="02040503050406030204" pitchFamily="18" charset="0"/>
                        </a:rPr>
                        <m:t>1, 2, ...,</m:t>
                      </m:r>
                      <m:r>
                        <m:rPr>
                          <m:nor/>
                        </m:rPr>
                        <a:rPr lang="fr-FR" i="0">
                          <a:solidFill>
                            <a:srgbClr val="000000"/>
                          </a:solidFill>
                          <a:latin typeface="Cambria Math" panose="02040503050406030204" pitchFamily="18" charset="0"/>
                        </a:rPr>
                        <m:t>n</m:t>
                      </m:r>
                      <m:r>
                        <a:rPr lang="fr-FR" i="1">
                          <a:solidFill>
                            <a:srgbClr val="000000"/>
                          </a:solidFill>
                          <a:latin typeface="Cambria Math" panose="02040503050406030204" pitchFamily="18" charset="0"/>
                        </a:rPr>
                        <m:t>−</m:t>
                      </m:r>
                      <m:r>
                        <m:rPr>
                          <m:sty m:val="p"/>
                        </m:rPr>
                        <a:rPr lang="fr-FR" i="0">
                          <a:solidFill>
                            <a:srgbClr val="000000"/>
                          </a:solidFill>
                          <a:latin typeface="Cambria Math" panose="02040503050406030204" pitchFamily="18" charset="0"/>
                        </a:rPr>
                        <m:t>m</m:t>
                      </m:r>
                    </m:oMath>
                  </m:oMathPara>
                </a14:m>
                <a:endParaRPr lang="fr-FR" dirty="0"/>
              </a:p>
            </p:txBody>
          </p:sp>
        </mc:Choice>
        <mc:Fallback xmlns="">
          <p:sp>
            <p:nvSpPr>
              <p:cNvPr id="231436" name="Object 12"/>
              <p:cNvSpPr txBox="1">
                <a:spLocks noRot="1" noChangeAspect="1" noMove="1" noResize="1" noEditPoints="1" noAdjustHandles="1" noChangeArrowheads="1" noChangeShapeType="1" noTextEdit="1"/>
              </p:cNvSpPr>
              <p:nvPr/>
            </p:nvSpPr>
            <p:spPr bwMode="auto">
              <a:xfrm>
                <a:off x="2580630" y="4323309"/>
                <a:ext cx="4381500" cy="838200"/>
              </a:xfrm>
              <a:prstGeom prst="rect">
                <a:avLst/>
              </a:prstGeom>
              <a:blipFill>
                <a:blip r:embed="rId13"/>
                <a:stretch>
                  <a:fillRect/>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1437" name="Object 13"/>
              <p:cNvSpPr txBox="1"/>
              <p:nvPr/>
            </p:nvSpPr>
            <p:spPr bwMode="auto">
              <a:xfrm>
                <a:off x="3132138" y="5589588"/>
                <a:ext cx="2352675" cy="113665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𝛼</m:t>
                      </m:r>
                      <m:r>
                        <a:rPr lang="fr-FR" i="1">
                          <a:solidFill>
                            <a:srgbClr val="000000"/>
                          </a:solidFill>
                          <a:latin typeface="Cambria Math" panose="02040503050406030204" pitchFamily="18" charset="0"/>
                        </a:rPr>
                        <m:t>=</m:t>
                      </m:r>
                      <m:f>
                        <m:fPr>
                          <m:ctrlPr>
                            <a:rPr lang="fr-FR" i="1">
                              <a:solidFill>
                                <a:srgbClr val="000000"/>
                              </a:solidFill>
                              <a:latin typeface="Cambria Math" panose="02040503050406030204" pitchFamily="18" charset="0"/>
                            </a:rPr>
                          </m:ctrlPr>
                        </m:fPr>
                        <m:num>
                          <m:nary>
                            <m:naryPr>
                              <m:chr m:val="∑"/>
                              <m:supHide m:val="on"/>
                              <m:ctrlPr>
                                <a:rPr lang="fr-FR" i="1">
                                  <a:solidFill>
                                    <a:srgbClr val="000000"/>
                                  </a:solidFill>
                                  <a:latin typeface="Cambria Math" panose="02040503050406030204" pitchFamily="18" charset="0"/>
                                </a:rPr>
                              </m:ctrlPr>
                            </m:naryPr>
                            <m:sub>
                              <m:r>
                                <a:rPr lang="fr-FR" i="1">
                                  <a:solidFill>
                                    <a:srgbClr val="000000"/>
                                  </a:solidFill>
                                  <a:latin typeface="Cambria Math" panose="02040503050406030204" pitchFamily="18" charset="0"/>
                                </a:rPr>
                                <m:t>𝑖</m:t>
                              </m:r>
                            </m:sub>
                            <m:sup/>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𝑝</m:t>
                                  </m:r>
                                </m:e>
                                <m:sub>
                                  <m:r>
                                    <a:rPr lang="fr-FR" i="1">
                                      <a:solidFill>
                                        <a:srgbClr val="000000"/>
                                      </a:solidFill>
                                      <a:latin typeface="Cambria Math" panose="02040503050406030204" pitchFamily="18" charset="0"/>
                                    </a:rPr>
                                    <m:t>𝑖</m:t>
                                  </m:r>
                                </m:sub>
                              </m:sSub>
                              <m:r>
                                <a:rPr lang="fr-FR" i="1">
                                  <a:solidFill>
                                    <a:srgbClr val="000000"/>
                                  </a:solidFill>
                                  <a:latin typeface="Cambria Math" panose="02040503050406030204" pitchFamily="18" charset="0"/>
                                </a:rPr>
                                <m:t>−</m:t>
                              </m:r>
                              <m:nary>
                                <m:naryPr>
                                  <m:chr m:val="∑"/>
                                  <m:supHide m:val="on"/>
                                  <m:ctrlPr>
                                    <a:rPr lang="fr-FR" i="1">
                                      <a:solidFill>
                                        <a:srgbClr val="000000"/>
                                      </a:solidFill>
                                      <a:latin typeface="Cambria Math" panose="02040503050406030204" pitchFamily="18" charset="0"/>
                                    </a:rPr>
                                  </m:ctrlPr>
                                </m:naryPr>
                                <m:sub>
                                  <m:r>
                                    <a:rPr lang="fr-FR" i="1">
                                      <a:solidFill>
                                        <a:srgbClr val="000000"/>
                                      </a:solidFill>
                                      <a:latin typeface="Cambria Math" panose="02040503050406030204" pitchFamily="18" charset="0"/>
                                    </a:rPr>
                                    <m:t>𝑗</m:t>
                                  </m:r>
                                </m:sub>
                                <m:sup/>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𝑧</m:t>
                                      </m:r>
                                    </m:e>
                                    <m:sub>
                                      <m:r>
                                        <a:rPr lang="fr-FR" i="1">
                                          <a:solidFill>
                                            <a:srgbClr val="000000"/>
                                          </a:solidFill>
                                          <a:latin typeface="Cambria Math" panose="02040503050406030204" pitchFamily="18" charset="0"/>
                                        </a:rPr>
                                        <m:t>𝑗</m:t>
                                      </m:r>
                                    </m:sub>
                                  </m:sSub>
                                </m:e>
                              </m:nary>
                            </m:e>
                          </m:nary>
                        </m:num>
                        <m:den>
                          <m:r>
                            <a:rPr lang="fr-FR" i="1">
                              <a:solidFill>
                                <a:srgbClr val="000000"/>
                              </a:solidFill>
                              <a:latin typeface="Cambria Math" panose="02040503050406030204" pitchFamily="18" charset="0"/>
                            </a:rPr>
                            <m:t>𝑛</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𝑚</m:t>
                          </m:r>
                        </m:den>
                      </m:f>
                    </m:oMath>
                  </m:oMathPara>
                </a14:m>
                <a:endParaRPr lang="fr-FR" dirty="0"/>
              </a:p>
            </p:txBody>
          </p:sp>
        </mc:Choice>
        <mc:Fallback xmlns="">
          <p:sp>
            <p:nvSpPr>
              <p:cNvPr id="231437" name="Object 13"/>
              <p:cNvSpPr txBox="1">
                <a:spLocks noRot="1" noChangeAspect="1" noMove="1" noResize="1" noEditPoints="1" noAdjustHandles="1" noChangeArrowheads="1" noChangeShapeType="1" noTextEdit="1"/>
              </p:cNvSpPr>
              <p:nvPr/>
            </p:nvSpPr>
            <p:spPr bwMode="auto">
              <a:xfrm>
                <a:off x="3132138" y="5589588"/>
                <a:ext cx="2352675" cy="1136650"/>
              </a:xfrm>
              <a:prstGeom prst="rect">
                <a:avLst/>
              </a:prstGeom>
              <a:blipFill>
                <a:blip r:embed="rId14"/>
                <a:stretch>
                  <a:fillRect/>
                </a:stretch>
              </a:blipFill>
              <a:extLst/>
            </p:spPr>
            <p:txBody>
              <a:bodyPr/>
              <a:lstStyle/>
              <a:p>
                <a:r>
                  <a:rPr lang="fr-FR">
                    <a:noFill/>
                  </a:rPr>
                  <a:t> </a:t>
                </a:r>
              </a:p>
            </p:txBody>
          </p:sp>
        </mc:Fallback>
      </mc:AlternateContent>
      <p:sp>
        <p:nvSpPr>
          <p:cNvPr id="14"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38526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3143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31435"/>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314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30" grpId="0"/>
      <p:bldP spid="2314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757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215885A9-E9F3-485D-87B0-36120770C402}" type="slidenum">
              <a:rPr lang="fr-FR" sz="1400">
                <a:latin typeface="Times New Roman" pitchFamily="18" charset="0"/>
              </a:rPr>
              <a:pPr/>
              <a:t>39</a:t>
            </a:fld>
            <a:endParaRPr lang="fr-FR" sz="1400">
              <a:latin typeface="Times New Roman" pitchFamily="18" charset="0"/>
            </a:endParaRPr>
          </a:p>
        </p:txBody>
      </p:sp>
      <p:graphicFrame>
        <p:nvGraphicFramePr>
          <p:cNvPr id="237572"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6622"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4" name="Object 6"/>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6623"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908175" y="2781300"/>
            <a:ext cx="5976938" cy="3311525"/>
            <a:chOff x="204" y="1752"/>
            <a:chExt cx="3765" cy="2086"/>
          </a:xfrm>
        </p:grpSpPr>
        <p:sp>
          <p:nvSpPr>
            <p:cNvPr id="237576" name="Line 8"/>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7577" name="Line 9"/>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7578" name="Text Box 10"/>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7579" name="Text Box 11"/>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sp>
        <p:nvSpPr>
          <p:cNvPr id="237580" name="Line 12"/>
          <p:cNvSpPr>
            <a:spLocks noChangeShapeType="1"/>
          </p:cNvSpPr>
          <p:nvPr/>
        </p:nvSpPr>
        <p:spPr bwMode="auto">
          <a:xfrm flipV="1">
            <a:off x="4284663" y="3716338"/>
            <a:ext cx="0" cy="1008062"/>
          </a:xfrm>
          <a:prstGeom prst="line">
            <a:avLst/>
          </a:prstGeom>
          <a:noFill/>
          <a:ln w="19050">
            <a:solidFill>
              <a:schemeClr val="accent2"/>
            </a:solidFill>
            <a:prstDash val="dash"/>
            <a:round/>
            <a:headEnd/>
            <a:tailEnd/>
          </a:ln>
          <a:effectLst/>
        </p:spPr>
        <p:txBody>
          <a:bodyPr>
            <a:spAutoFit/>
          </a:bodyPr>
          <a:lstStyle/>
          <a:p>
            <a:endParaRPr lang="fr-FR"/>
          </a:p>
        </p:txBody>
      </p:sp>
      <p:sp>
        <p:nvSpPr>
          <p:cNvPr id="237581" name="Line 13"/>
          <p:cNvSpPr>
            <a:spLocks noChangeShapeType="1"/>
          </p:cNvSpPr>
          <p:nvPr/>
        </p:nvSpPr>
        <p:spPr bwMode="auto">
          <a:xfrm flipH="1">
            <a:off x="4284663" y="4652963"/>
            <a:ext cx="0" cy="1081087"/>
          </a:xfrm>
          <a:prstGeom prst="line">
            <a:avLst/>
          </a:prstGeom>
          <a:noFill/>
          <a:ln w="19050">
            <a:solidFill>
              <a:schemeClr val="accent2"/>
            </a:solidFill>
            <a:prstDash val="dash"/>
            <a:round/>
            <a:headEnd/>
            <a:tailEnd/>
          </a:ln>
          <a:effectLst/>
        </p:spPr>
        <p:txBody>
          <a:bodyPr>
            <a:spAutoFit/>
          </a:bodyPr>
          <a:lstStyle/>
          <a:p>
            <a:endParaRPr lang="fr-FR"/>
          </a:p>
        </p:txBody>
      </p:sp>
      <p:grpSp>
        <p:nvGrpSpPr>
          <p:cNvPr id="3" name="Group 14"/>
          <p:cNvGrpSpPr>
            <a:grpSpLocks/>
          </p:cNvGrpSpPr>
          <p:nvPr/>
        </p:nvGrpSpPr>
        <p:grpSpPr bwMode="auto">
          <a:xfrm>
            <a:off x="1979613" y="4652963"/>
            <a:ext cx="190500" cy="179387"/>
            <a:chOff x="657" y="3067"/>
            <a:chExt cx="46" cy="46"/>
          </a:xfrm>
        </p:grpSpPr>
        <p:sp>
          <p:nvSpPr>
            <p:cNvPr id="237583" name="Line 15"/>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7584" name="Line 16"/>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7"/>
          <p:cNvGrpSpPr>
            <a:grpSpLocks/>
          </p:cNvGrpSpPr>
          <p:nvPr/>
        </p:nvGrpSpPr>
        <p:grpSpPr bwMode="auto">
          <a:xfrm>
            <a:off x="6491288" y="4632325"/>
            <a:ext cx="180975" cy="177800"/>
            <a:chOff x="657" y="3067"/>
            <a:chExt cx="46" cy="46"/>
          </a:xfrm>
        </p:grpSpPr>
        <p:sp>
          <p:nvSpPr>
            <p:cNvPr id="237586"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7587"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7588" name="Text Box 20"/>
          <p:cNvSpPr txBox="1">
            <a:spLocks noChangeArrowheads="1"/>
          </p:cNvSpPr>
          <p:nvPr/>
        </p:nvSpPr>
        <p:spPr bwMode="auto">
          <a:xfrm>
            <a:off x="0" y="1268413"/>
            <a:ext cx="7850188" cy="1311275"/>
          </a:xfrm>
          <a:prstGeom prst="rect">
            <a:avLst/>
          </a:prstGeom>
          <a:noFill/>
          <a:ln w="9525">
            <a:noFill/>
            <a:miter lim="800000"/>
            <a:headEnd/>
            <a:tailEnd/>
          </a:ln>
          <a:effectLst/>
        </p:spPr>
        <p:txBody>
          <a:bodyPr>
            <a:spAutoFit/>
          </a:bodyPr>
          <a:lstStyle/>
          <a:p>
            <a:pPr>
              <a:spcBef>
                <a:spcPct val="50000"/>
              </a:spcBef>
            </a:pPr>
            <a:r>
              <a:rPr lang="fr-FR" u="sng"/>
              <a:t>4</a:t>
            </a:r>
            <a:r>
              <a:rPr lang="fr-FR"/>
              <a:t>- Asymptotes des branches infinies</a:t>
            </a:r>
          </a:p>
          <a:p>
            <a:pPr>
              <a:spcBef>
                <a:spcPct val="50000"/>
              </a:spcBef>
            </a:pPr>
            <a:r>
              <a:rPr lang="fr-FR"/>
              <a:t>    Intersection des asymptotes </a:t>
            </a:r>
          </a:p>
          <a:p>
            <a:pPr>
              <a:spcBef>
                <a:spcPct val="50000"/>
              </a:spcBef>
            </a:pPr>
            <a:endParaRPr lang="fr-FR"/>
          </a:p>
        </p:txBody>
      </p:sp>
      <p:graphicFrame>
        <p:nvGraphicFramePr>
          <p:cNvPr id="237589" name="Object 21"/>
          <p:cNvGraphicFramePr>
            <a:graphicFrameLocks noChangeAspect="1"/>
          </p:cNvGraphicFramePr>
          <p:nvPr/>
        </p:nvGraphicFramePr>
        <p:xfrm>
          <a:off x="4284663" y="1557338"/>
          <a:ext cx="1978025" cy="787400"/>
        </p:xfrm>
        <a:graphic>
          <a:graphicData uri="http://schemas.openxmlformats.org/presentationml/2006/ole">
            <mc:AlternateContent xmlns:mc="http://schemas.openxmlformats.org/markup-compatibility/2006">
              <mc:Choice xmlns:v="urn:schemas-microsoft-com:vml" Requires="v">
                <p:oleObj spid="_x0000_s56624" name="Equation" r:id="rId6" imgW="990170" imgH="393529" progId="Equation.3">
                  <p:embed/>
                </p:oleObj>
              </mc:Choice>
              <mc:Fallback>
                <p:oleObj name="Equation" r:id="rId6" imgW="990170"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557338"/>
                        <a:ext cx="19780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90" name="Object 22"/>
          <p:cNvGraphicFramePr>
            <a:graphicFrameLocks noChangeAspect="1"/>
          </p:cNvGraphicFramePr>
          <p:nvPr/>
        </p:nvGraphicFramePr>
        <p:xfrm>
          <a:off x="395288" y="2133600"/>
          <a:ext cx="4752975" cy="820738"/>
        </p:xfrm>
        <a:graphic>
          <a:graphicData uri="http://schemas.openxmlformats.org/presentationml/2006/ole">
            <mc:AlternateContent xmlns:mc="http://schemas.openxmlformats.org/markup-compatibility/2006">
              <mc:Choice xmlns:v="urn:schemas-microsoft-com:vml" Requires="v">
                <p:oleObj spid="_x0000_s56625" name="Equation" r:id="rId8" imgW="2501900" imgH="431800" progId="Equation.3">
                  <p:embed/>
                </p:oleObj>
              </mc:Choice>
              <mc:Fallback>
                <p:oleObj name="Equation" r:id="rId8" imgW="25019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133600"/>
                        <a:ext cx="475297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91" name="Text Box 23"/>
          <p:cNvSpPr txBox="1">
            <a:spLocks noChangeArrowheads="1"/>
          </p:cNvSpPr>
          <p:nvPr/>
        </p:nvSpPr>
        <p:spPr bwMode="auto">
          <a:xfrm>
            <a:off x="1763713" y="4868863"/>
            <a:ext cx="576262" cy="396875"/>
          </a:xfrm>
          <a:prstGeom prst="rect">
            <a:avLst/>
          </a:prstGeom>
          <a:noFill/>
          <a:ln w="9525">
            <a:noFill/>
            <a:miter lim="800000"/>
            <a:headEnd/>
            <a:tailEnd/>
          </a:ln>
          <a:effectLst/>
        </p:spPr>
        <p:txBody>
          <a:bodyPr>
            <a:spAutoFit/>
          </a:bodyPr>
          <a:lstStyle/>
          <a:p>
            <a:pPr>
              <a:spcBef>
                <a:spcPct val="50000"/>
              </a:spcBef>
            </a:pPr>
            <a:r>
              <a:rPr lang="fr-FR"/>
              <a:t>-2</a:t>
            </a:r>
          </a:p>
        </p:txBody>
      </p:sp>
      <p:sp>
        <p:nvSpPr>
          <p:cNvPr id="237592" name="Text Box 24"/>
          <p:cNvSpPr txBox="1">
            <a:spLocks noChangeArrowheads="1"/>
          </p:cNvSpPr>
          <p:nvPr/>
        </p:nvSpPr>
        <p:spPr bwMode="auto">
          <a:xfrm>
            <a:off x="4320907" y="4747677"/>
            <a:ext cx="576263" cy="396875"/>
          </a:xfrm>
          <a:prstGeom prst="rect">
            <a:avLst/>
          </a:prstGeom>
          <a:noFill/>
          <a:ln w="9525">
            <a:noFill/>
            <a:miter lim="800000"/>
            <a:headEnd/>
            <a:tailEnd/>
          </a:ln>
          <a:effectLst/>
        </p:spPr>
        <p:txBody>
          <a:bodyPr>
            <a:spAutoFit/>
          </a:bodyPr>
          <a:lstStyle/>
          <a:p>
            <a:pPr>
              <a:spcBef>
                <a:spcPct val="50000"/>
              </a:spcBef>
            </a:pPr>
            <a:r>
              <a:rPr lang="fr-FR" dirty="0"/>
              <a:t>-1</a:t>
            </a:r>
          </a:p>
        </p:txBody>
      </p:sp>
      <p:sp>
        <p:nvSpPr>
          <p:cNvPr id="25" name="Arc 24"/>
          <p:cNvSpPr/>
          <p:nvPr/>
        </p:nvSpPr>
        <p:spPr bwMode="auto">
          <a:xfrm>
            <a:off x="3833869" y="4252510"/>
            <a:ext cx="914400" cy="914400"/>
          </a:xfrm>
          <a:prstGeom prst="arc">
            <a:avLst/>
          </a:prstGeom>
          <a:no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graphicFrame>
        <p:nvGraphicFramePr>
          <p:cNvPr id="27" name="Objet 26"/>
          <p:cNvGraphicFramePr>
            <a:graphicFrameLocks noChangeAspect="1"/>
          </p:cNvGraphicFramePr>
          <p:nvPr/>
        </p:nvGraphicFramePr>
        <p:xfrm>
          <a:off x="4654703" y="3823912"/>
          <a:ext cx="258820" cy="617186"/>
        </p:xfrm>
        <a:graphic>
          <a:graphicData uri="http://schemas.openxmlformats.org/presentationml/2006/ole">
            <mc:AlternateContent xmlns:mc="http://schemas.openxmlformats.org/markup-compatibility/2006">
              <mc:Choice xmlns:v="urn:schemas-microsoft-com:vml" Requires="v">
                <p:oleObj spid="_x0000_s56626" name="Équation" r:id="rId10" imgW="164957" imgH="393359" progId="Equation.3">
                  <p:embed/>
                </p:oleObj>
              </mc:Choice>
              <mc:Fallback>
                <p:oleObj name="Équation" r:id="rId10" imgW="164957" imgH="39335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4703" y="3823912"/>
                        <a:ext cx="258820" cy="617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Forme libre 28"/>
          <p:cNvSpPr/>
          <p:nvPr/>
        </p:nvSpPr>
        <p:spPr bwMode="auto">
          <a:xfrm>
            <a:off x="3899971" y="4382877"/>
            <a:ext cx="716096" cy="734459"/>
          </a:xfrm>
          <a:custGeom>
            <a:avLst/>
            <a:gdLst>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27113 w 727113"/>
              <a:gd name="connsiteY0" fmla="*/ 343359 h 728950"/>
              <a:gd name="connsiteX1" fmla="*/ 352539 w 727113"/>
              <a:gd name="connsiteY1" fmla="*/ 1836 h 728950"/>
              <a:gd name="connsiteX2" fmla="*/ 0 w 727113"/>
              <a:gd name="connsiteY2" fmla="*/ 332342 h 728950"/>
              <a:gd name="connsiteX3" fmla="*/ 363556 w 727113"/>
              <a:gd name="connsiteY3" fmla="*/ 728950 h 728950"/>
              <a:gd name="connsiteX0" fmla="*/ 727113 w 727113"/>
              <a:gd name="connsiteY0" fmla="*/ 343359 h 734459"/>
              <a:gd name="connsiteX1" fmla="*/ 352539 w 727113"/>
              <a:gd name="connsiteY1" fmla="*/ 1836 h 734459"/>
              <a:gd name="connsiteX2" fmla="*/ 0 w 727113"/>
              <a:gd name="connsiteY2" fmla="*/ 332342 h 734459"/>
              <a:gd name="connsiteX3" fmla="*/ 363556 w 727113"/>
              <a:gd name="connsiteY3" fmla="*/ 728950 h 734459"/>
              <a:gd name="connsiteX0" fmla="*/ 815248 w 815248"/>
              <a:gd name="connsiteY0" fmla="*/ 343359 h 734459"/>
              <a:gd name="connsiteX1" fmla="*/ 440674 w 815248"/>
              <a:gd name="connsiteY1" fmla="*/ 1836 h 734459"/>
              <a:gd name="connsiteX2" fmla="*/ 0 w 815248"/>
              <a:gd name="connsiteY2" fmla="*/ 332342 h 734459"/>
              <a:gd name="connsiteX3" fmla="*/ 451691 w 815248"/>
              <a:gd name="connsiteY3" fmla="*/ 728950 h 734459"/>
              <a:gd name="connsiteX0" fmla="*/ 760164 w 760164"/>
              <a:gd name="connsiteY0" fmla="*/ 343359 h 734459"/>
              <a:gd name="connsiteX1" fmla="*/ 385590 w 760164"/>
              <a:gd name="connsiteY1" fmla="*/ 1836 h 734459"/>
              <a:gd name="connsiteX2" fmla="*/ 0 w 760164"/>
              <a:gd name="connsiteY2" fmla="*/ 365392 h 734459"/>
              <a:gd name="connsiteX3" fmla="*/ 396607 w 760164"/>
              <a:gd name="connsiteY3" fmla="*/ 728950 h 734459"/>
              <a:gd name="connsiteX0" fmla="*/ 716096 w 716096"/>
              <a:gd name="connsiteY0" fmla="*/ 332342 h 734459"/>
              <a:gd name="connsiteX1" fmla="*/ 385590 w 716096"/>
              <a:gd name="connsiteY1" fmla="*/ 1836 h 734459"/>
              <a:gd name="connsiteX2" fmla="*/ 0 w 716096"/>
              <a:gd name="connsiteY2" fmla="*/ 365392 h 734459"/>
              <a:gd name="connsiteX3" fmla="*/ 396607 w 716096"/>
              <a:gd name="connsiteY3" fmla="*/ 728950 h 734459"/>
            </a:gdLst>
            <a:ahLst/>
            <a:cxnLst>
              <a:cxn ang="0">
                <a:pos x="connsiteX0" y="connsiteY0"/>
              </a:cxn>
              <a:cxn ang="0">
                <a:pos x="connsiteX1" y="connsiteY1"/>
              </a:cxn>
              <a:cxn ang="0">
                <a:pos x="connsiteX2" y="connsiteY2"/>
              </a:cxn>
              <a:cxn ang="0">
                <a:pos x="connsiteX3" y="connsiteY3"/>
              </a:cxn>
            </a:cxnLst>
            <a:rect l="l" t="t" r="r" b="b"/>
            <a:pathLst>
              <a:path w="716096" h="734459">
                <a:moveTo>
                  <a:pt x="716096" y="332342"/>
                </a:moveTo>
                <a:cubicBezTo>
                  <a:pt x="710586" y="107413"/>
                  <a:pt x="506775" y="3672"/>
                  <a:pt x="385590" y="1836"/>
                </a:cubicBezTo>
                <a:cubicBezTo>
                  <a:pt x="121185" y="0"/>
                  <a:pt x="9181" y="112004"/>
                  <a:pt x="0" y="365392"/>
                </a:cubicBezTo>
                <a:cubicBezTo>
                  <a:pt x="12852" y="640815"/>
                  <a:pt x="138629" y="734459"/>
                  <a:pt x="396607" y="72895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graphicFrame>
        <p:nvGraphicFramePr>
          <p:cNvPr id="96263" name="Object 7"/>
          <p:cNvGraphicFramePr>
            <a:graphicFrameLocks noChangeAspect="1"/>
          </p:cNvGraphicFramePr>
          <p:nvPr/>
        </p:nvGraphicFramePr>
        <p:xfrm>
          <a:off x="3614738" y="4762500"/>
          <a:ext cx="379412" cy="617538"/>
        </p:xfrm>
        <a:graphic>
          <a:graphicData uri="http://schemas.openxmlformats.org/presentationml/2006/ole">
            <mc:AlternateContent xmlns:mc="http://schemas.openxmlformats.org/markup-compatibility/2006">
              <mc:Choice xmlns:v="urn:schemas-microsoft-com:vml" Requires="v">
                <p:oleObj spid="_x0000_s56627" name="Équation" r:id="rId12" imgW="241195" imgH="393529" progId="Equation.3">
                  <p:embed/>
                </p:oleObj>
              </mc:Choice>
              <mc:Fallback>
                <p:oleObj name="Équation" r:id="rId12" imgW="241195"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4738" y="4762500"/>
                        <a:ext cx="379412"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1</a:t>
            </a:r>
          </a:p>
        </p:txBody>
      </p:sp>
    </p:spTree>
    <p:extLst>
      <p:ext uri="{BB962C8B-B14F-4D97-AF65-F5344CB8AC3E}">
        <p14:creationId xmlns:p14="http://schemas.microsoft.com/office/powerpoint/2010/main" val="26670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758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758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75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75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75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75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75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0" grpId="0" animBg="1"/>
      <p:bldP spid="237581" grpId="0" animBg="1"/>
      <p:bldP spid="237592" grpId="0"/>
      <p:bldP spid="25"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094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1C8231EC-EADD-4B2E-A81E-59ADDF598B71}" type="slidenum">
              <a:rPr lang="fr-FR" sz="1400">
                <a:latin typeface="Times New Roman" pitchFamily="18" charset="0"/>
              </a:rPr>
              <a:pPr/>
              <a:t>4</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algn="l" eaLnBrk="1" hangingPunct="1"/>
            <a:r>
              <a:rPr lang="fr-FR" dirty="0">
                <a:latin typeface="Verdana" pitchFamily="34" charset="0"/>
              </a:rPr>
              <a:t>Définitions </a:t>
            </a:r>
          </a:p>
        </p:txBody>
      </p:sp>
      <p:pic>
        <p:nvPicPr>
          <p:cNvPr id="210949" name="Image 7" descr="stabilite.jpg"/>
          <p:cNvPicPr>
            <a:picLocks noChangeAspect="1"/>
          </p:cNvPicPr>
          <p:nvPr/>
        </p:nvPicPr>
        <p:blipFill>
          <a:blip r:embed="rId3" cstate="print"/>
          <a:srcRect b="53610"/>
          <a:stretch>
            <a:fillRect/>
          </a:stretch>
        </p:blipFill>
        <p:spPr bwMode="auto">
          <a:xfrm>
            <a:off x="3708400" y="0"/>
            <a:ext cx="4225925" cy="968375"/>
          </a:xfrm>
          <a:prstGeom prst="rect">
            <a:avLst/>
          </a:prstGeom>
          <a:noFill/>
          <a:ln w="9525">
            <a:noFill/>
            <a:miter lim="800000"/>
            <a:headEnd/>
            <a:tailEnd/>
          </a:ln>
        </p:spPr>
      </p:pic>
      <p:pic>
        <p:nvPicPr>
          <p:cNvPr id="210950" name="Image 7" descr="stabilite.jpg"/>
          <p:cNvPicPr>
            <a:picLocks noChangeAspect="1"/>
          </p:cNvPicPr>
          <p:nvPr/>
        </p:nvPicPr>
        <p:blipFill>
          <a:blip r:embed="rId3" cstate="print"/>
          <a:srcRect t="79929"/>
          <a:stretch>
            <a:fillRect/>
          </a:stretch>
        </p:blipFill>
        <p:spPr bwMode="auto">
          <a:xfrm>
            <a:off x="3708400" y="981075"/>
            <a:ext cx="4225925" cy="417513"/>
          </a:xfrm>
          <a:prstGeom prst="rect">
            <a:avLst/>
          </a:prstGeom>
          <a:noFill/>
          <a:ln w="9525">
            <a:noFill/>
            <a:miter lim="800000"/>
            <a:headEnd/>
            <a:tailEnd/>
          </a:ln>
        </p:spPr>
      </p:pic>
      <p:grpSp>
        <p:nvGrpSpPr>
          <p:cNvPr id="2" name="Group 7"/>
          <p:cNvGrpSpPr>
            <a:grpSpLocks/>
          </p:cNvGrpSpPr>
          <p:nvPr/>
        </p:nvGrpSpPr>
        <p:grpSpPr bwMode="auto">
          <a:xfrm>
            <a:off x="1476375" y="1557338"/>
            <a:ext cx="7199313" cy="1320800"/>
            <a:chOff x="930" y="2614"/>
            <a:chExt cx="4535" cy="832"/>
          </a:xfrm>
        </p:grpSpPr>
        <p:sp>
          <p:nvSpPr>
            <p:cNvPr id="210952" name="Text Box 8"/>
            <p:cNvSpPr txBox="1">
              <a:spLocks noChangeArrowheads="1"/>
            </p:cNvSpPr>
            <p:nvPr/>
          </p:nvSpPr>
          <p:spPr bwMode="auto">
            <a:xfrm>
              <a:off x="2064" y="2614"/>
              <a:ext cx="1315" cy="832"/>
            </a:xfrm>
            <a:prstGeom prst="rect">
              <a:avLst/>
            </a:prstGeom>
            <a:solidFill>
              <a:schemeClr val="accent1"/>
            </a:solidFill>
            <a:ln w="9525">
              <a:solidFill>
                <a:schemeClr val="tx1"/>
              </a:solidFill>
              <a:miter lim="800000"/>
              <a:headEnd/>
              <a:tailEnd/>
            </a:ln>
            <a:effectLst/>
          </p:spPr>
          <p:txBody>
            <a:bodyPr>
              <a:spAutoFit/>
            </a:bodyPr>
            <a:lstStyle/>
            <a:p>
              <a:pPr algn="ctr">
                <a:spcBef>
                  <a:spcPct val="50000"/>
                </a:spcBef>
              </a:pPr>
              <a:endParaRPr lang="fr-FR"/>
            </a:p>
            <a:p>
              <a:pPr algn="ctr">
                <a:spcBef>
                  <a:spcPct val="50000"/>
                </a:spcBef>
              </a:pPr>
              <a:r>
                <a:rPr lang="fr-FR"/>
                <a:t>Système</a:t>
              </a:r>
            </a:p>
            <a:p>
              <a:pPr algn="ctr">
                <a:spcBef>
                  <a:spcPct val="50000"/>
                </a:spcBef>
              </a:pPr>
              <a:endParaRPr lang="fr-FR"/>
            </a:p>
          </p:txBody>
        </p:sp>
        <p:sp>
          <p:nvSpPr>
            <p:cNvPr id="210953" name="Line 9"/>
            <p:cNvSpPr>
              <a:spLocks noChangeShapeType="1"/>
            </p:cNvSpPr>
            <p:nvPr/>
          </p:nvSpPr>
          <p:spPr bwMode="auto">
            <a:xfrm>
              <a:off x="1202" y="3022"/>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10954" name="Line 10"/>
            <p:cNvSpPr>
              <a:spLocks noChangeShapeType="1"/>
            </p:cNvSpPr>
            <p:nvPr/>
          </p:nvSpPr>
          <p:spPr bwMode="auto">
            <a:xfrm>
              <a:off x="3379" y="3022"/>
              <a:ext cx="862" cy="0"/>
            </a:xfrm>
            <a:prstGeom prst="line">
              <a:avLst/>
            </a:prstGeom>
            <a:noFill/>
            <a:ln w="25400">
              <a:solidFill>
                <a:schemeClr val="tx1"/>
              </a:solidFill>
              <a:round/>
              <a:headEnd/>
              <a:tailEnd type="arrow" w="lg" len="lg"/>
            </a:ln>
            <a:effectLst/>
          </p:spPr>
          <p:txBody>
            <a:bodyPr>
              <a:spAutoFit/>
            </a:bodyPr>
            <a:lstStyle/>
            <a:p>
              <a:endParaRPr lang="fr-FR"/>
            </a:p>
          </p:txBody>
        </p:sp>
        <p:sp>
          <p:nvSpPr>
            <p:cNvPr id="210955" name="Text Box 11"/>
            <p:cNvSpPr txBox="1">
              <a:spLocks noChangeArrowheads="1"/>
            </p:cNvSpPr>
            <p:nvPr/>
          </p:nvSpPr>
          <p:spPr bwMode="auto">
            <a:xfrm>
              <a:off x="930" y="2750"/>
              <a:ext cx="907" cy="538"/>
            </a:xfrm>
            <a:prstGeom prst="rect">
              <a:avLst/>
            </a:prstGeom>
            <a:noFill/>
            <a:ln w="9525">
              <a:noFill/>
              <a:miter lim="800000"/>
              <a:headEnd/>
              <a:tailEnd/>
            </a:ln>
            <a:effectLst/>
          </p:spPr>
          <p:txBody>
            <a:bodyPr>
              <a:spAutoFit/>
            </a:bodyPr>
            <a:lstStyle/>
            <a:p>
              <a:pPr>
                <a:spcBef>
                  <a:spcPct val="50000"/>
                </a:spcBef>
              </a:pPr>
              <a:r>
                <a:rPr lang="fr-FR"/>
                <a:t>Dirac</a:t>
              </a:r>
            </a:p>
            <a:p>
              <a:pPr>
                <a:spcBef>
                  <a:spcPct val="50000"/>
                </a:spcBef>
              </a:pPr>
              <a:r>
                <a:rPr lang="fr-FR"/>
                <a:t>u(t)=</a:t>
              </a:r>
              <a:r>
                <a:rPr lang="el-GR"/>
                <a:t>δ</a:t>
              </a:r>
              <a:r>
                <a:rPr lang="fr-FR"/>
                <a:t>(t)</a:t>
              </a:r>
              <a:endParaRPr lang="el-GR"/>
            </a:p>
          </p:txBody>
        </p:sp>
        <p:sp>
          <p:nvSpPr>
            <p:cNvPr id="210956" name="Text Box 12"/>
            <p:cNvSpPr txBox="1">
              <a:spLocks noChangeArrowheads="1"/>
            </p:cNvSpPr>
            <p:nvPr/>
          </p:nvSpPr>
          <p:spPr bwMode="auto">
            <a:xfrm>
              <a:off x="3424" y="2750"/>
              <a:ext cx="2041" cy="538"/>
            </a:xfrm>
            <a:prstGeom prst="rect">
              <a:avLst/>
            </a:prstGeom>
            <a:noFill/>
            <a:ln w="9525">
              <a:noFill/>
              <a:miter lim="800000"/>
              <a:headEnd/>
              <a:tailEnd/>
            </a:ln>
            <a:effectLst/>
          </p:spPr>
          <p:txBody>
            <a:bodyPr>
              <a:spAutoFit/>
            </a:bodyPr>
            <a:lstStyle/>
            <a:p>
              <a:pPr>
                <a:spcBef>
                  <a:spcPct val="50000"/>
                </a:spcBef>
              </a:pPr>
              <a:r>
                <a:rPr lang="fr-FR"/>
                <a:t>Réponse impulsionnelle</a:t>
              </a:r>
            </a:p>
            <a:p>
              <a:pPr>
                <a:spcBef>
                  <a:spcPct val="50000"/>
                </a:spcBef>
              </a:pPr>
              <a:r>
                <a:rPr lang="fr-FR"/>
                <a:t>y(t)=y</a:t>
              </a:r>
              <a:r>
                <a:rPr lang="el-GR" baseline="-25000"/>
                <a:t>δ</a:t>
              </a:r>
              <a:r>
                <a:rPr lang="fr-FR"/>
                <a:t>(t)</a:t>
              </a:r>
              <a:endParaRPr lang="el-GR"/>
            </a:p>
          </p:txBody>
        </p:sp>
      </p:grpSp>
      <p:grpSp>
        <p:nvGrpSpPr>
          <p:cNvPr id="3" name="Group 13"/>
          <p:cNvGrpSpPr>
            <a:grpSpLocks/>
          </p:cNvGrpSpPr>
          <p:nvPr/>
        </p:nvGrpSpPr>
        <p:grpSpPr bwMode="auto">
          <a:xfrm>
            <a:off x="1042988" y="3394076"/>
            <a:ext cx="7850187" cy="2446338"/>
            <a:chOff x="657" y="2138"/>
            <a:chExt cx="4945" cy="1541"/>
          </a:xfrm>
        </p:grpSpPr>
        <p:sp>
          <p:nvSpPr>
            <p:cNvPr id="210958" name="Text Box 14"/>
            <p:cNvSpPr txBox="1">
              <a:spLocks noChangeArrowheads="1"/>
            </p:cNvSpPr>
            <p:nvPr/>
          </p:nvSpPr>
          <p:spPr bwMode="auto">
            <a:xfrm>
              <a:off x="657" y="2138"/>
              <a:ext cx="4945" cy="1541"/>
            </a:xfrm>
            <a:prstGeom prst="rect">
              <a:avLst/>
            </a:prstGeom>
            <a:noFill/>
            <a:ln w="9525">
              <a:noFill/>
              <a:miter lim="800000"/>
              <a:headEnd/>
              <a:tailEnd/>
            </a:ln>
            <a:effectLst/>
          </p:spPr>
          <p:txBody>
            <a:bodyPr>
              <a:spAutoFit/>
            </a:bodyPr>
            <a:lstStyle/>
            <a:p>
              <a:pPr>
                <a:spcBef>
                  <a:spcPct val="50000"/>
                </a:spcBef>
              </a:pPr>
              <a:r>
                <a:rPr lang="fr-FR" dirty="0"/>
                <a:t>Un système est:</a:t>
              </a:r>
            </a:p>
            <a:p>
              <a:pPr>
                <a:spcBef>
                  <a:spcPct val="50000"/>
                </a:spcBef>
                <a:buFontTx/>
                <a:buChar char="•"/>
              </a:pPr>
              <a:r>
                <a:rPr lang="fr-FR" dirty="0"/>
                <a:t> asymptotiquement stable si</a:t>
              </a:r>
            </a:p>
            <a:p>
              <a:pPr>
                <a:spcBef>
                  <a:spcPct val="50000"/>
                </a:spcBef>
                <a:buFontTx/>
                <a:buChar char="•"/>
              </a:pPr>
              <a:endParaRPr lang="fr-FR" dirty="0"/>
            </a:p>
            <a:p>
              <a:pPr>
                <a:spcBef>
                  <a:spcPct val="50000"/>
                </a:spcBef>
                <a:buFontTx/>
                <a:buChar char="•"/>
              </a:pPr>
              <a:r>
                <a:rPr lang="fr-FR" dirty="0"/>
                <a:t> simplement stable si		        Constante  (bornée)		</a:t>
              </a:r>
            </a:p>
            <a:p>
              <a:pPr>
                <a:spcBef>
                  <a:spcPct val="50000"/>
                </a:spcBef>
                <a:buFontTx/>
                <a:buChar char="•"/>
              </a:pPr>
              <a:r>
                <a:rPr lang="fr-FR" dirty="0"/>
                <a:t> instable si</a:t>
              </a:r>
              <a:endParaRPr lang="fr-FR" dirty="0">
                <a:sym typeface="Wingdings" pitchFamily="2" charset="2"/>
              </a:endParaRPr>
            </a:p>
            <a:p>
              <a:pPr>
                <a:spcBef>
                  <a:spcPct val="50000"/>
                </a:spcBef>
              </a:pPr>
              <a:endParaRPr lang="fr-FR" dirty="0">
                <a:sym typeface="Wingdings" pitchFamily="2" charset="2"/>
              </a:endParaRPr>
            </a:p>
          </p:txBody>
        </p:sp>
        <p:graphicFrame>
          <p:nvGraphicFramePr>
            <p:cNvPr id="210959" name="Object 15"/>
            <p:cNvGraphicFramePr>
              <a:graphicFrameLocks noChangeAspect="1"/>
            </p:cNvGraphicFramePr>
            <p:nvPr>
              <p:extLst>
                <p:ext uri="{D42A27DB-BD31-4B8C-83A1-F6EECF244321}">
                  <p14:modId xmlns:p14="http://schemas.microsoft.com/office/powerpoint/2010/main" val="85482855"/>
                </p:ext>
              </p:extLst>
            </p:nvPr>
          </p:nvGraphicFramePr>
          <p:xfrm>
            <a:off x="2494" y="2347"/>
            <a:ext cx="1316" cy="330"/>
          </p:xfrm>
          <a:graphic>
            <a:graphicData uri="http://schemas.openxmlformats.org/presentationml/2006/ole">
              <mc:AlternateContent xmlns:mc="http://schemas.openxmlformats.org/markup-compatibility/2006">
                <mc:Choice xmlns:v="urn:schemas-microsoft-com:vml" Requires="v">
                  <p:oleObj spid="_x0000_s8398" name="Equation" r:id="rId4" imgW="965200" imgH="241300" progId="Equation.3">
                    <p:embed/>
                  </p:oleObj>
                </mc:Choice>
                <mc:Fallback>
                  <p:oleObj name="Equation" r:id="rId4" imgW="9652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4" y="2347"/>
                          <a:ext cx="131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0960" name="Object 16"/>
            <p:cNvGraphicFramePr>
              <a:graphicFrameLocks noChangeAspect="1"/>
            </p:cNvGraphicFramePr>
            <p:nvPr>
              <p:extLst>
                <p:ext uri="{D42A27DB-BD31-4B8C-83A1-F6EECF244321}">
                  <p14:modId xmlns:p14="http://schemas.microsoft.com/office/powerpoint/2010/main" val="521278863"/>
                </p:ext>
              </p:extLst>
            </p:nvPr>
          </p:nvGraphicFramePr>
          <p:xfrm>
            <a:off x="1494" y="3117"/>
            <a:ext cx="1368" cy="330"/>
          </p:xfrm>
          <a:graphic>
            <a:graphicData uri="http://schemas.openxmlformats.org/presentationml/2006/ole">
              <mc:AlternateContent xmlns:mc="http://schemas.openxmlformats.org/markup-compatibility/2006">
                <mc:Choice xmlns:v="urn:schemas-microsoft-com:vml" Requires="v">
                  <p:oleObj spid="_x0000_s8399" name="Equation" r:id="rId6" imgW="1002865" imgH="241195" progId="Equation.3">
                    <p:embed/>
                  </p:oleObj>
                </mc:Choice>
                <mc:Fallback>
                  <p:oleObj name="Equation" r:id="rId6" imgW="1002865"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4" y="3117"/>
                          <a:ext cx="136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0961" name="Object 17"/>
            <p:cNvGraphicFramePr>
              <a:graphicFrameLocks noChangeAspect="1"/>
            </p:cNvGraphicFramePr>
            <p:nvPr>
              <p:extLst>
                <p:ext uri="{D42A27DB-BD31-4B8C-83A1-F6EECF244321}">
                  <p14:modId xmlns:p14="http://schemas.microsoft.com/office/powerpoint/2010/main" val="2082676474"/>
                </p:ext>
              </p:extLst>
            </p:nvPr>
          </p:nvGraphicFramePr>
          <p:xfrm>
            <a:off x="2068" y="2886"/>
            <a:ext cx="1194" cy="330"/>
          </p:xfrm>
          <a:graphic>
            <a:graphicData uri="http://schemas.openxmlformats.org/presentationml/2006/ole">
              <mc:AlternateContent xmlns:mc="http://schemas.openxmlformats.org/markup-compatibility/2006">
                <mc:Choice xmlns:v="urn:schemas-microsoft-com:vml" Requires="v">
                  <p:oleObj spid="_x0000_s8400" name="Equation" r:id="rId8" imgW="876300" imgH="241300" progId="Equation.3">
                    <p:embed/>
                  </p:oleObj>
                </mc:Choice>
                <mc:Fallback>
                  <p:oleObj name="Equation" r:id="rId8" imgW="8763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8" y="2886"/>
                          <a:ext cx="1194"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43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245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00A3866D-0513-45D5-A7BF-B12B4A9A516C}" type="slidenum">
              <a:rPr lang="fr-FR" sz="1400">
                <a:latin typeface="Times New Roman" pitchFamily="18" charset="0"/>
              </a:rPr>
              <a:pPr/>
              <a:t>40</a:t>
            </a:fld>
            <a:endParaRPr lang="fr-FR" sz="1400">
              <a:latin typeface="Times New Roman" pitchFamily="18" charset="0"/>
            </a:endParaRPr>
          </a:p>
        </p:txBody>
      </p:sp>
      <p:sp>
        <p:nvSpPr>
          <p:cNvPr id="232453" name="Text Box 5"/>
          <p:cNvSpPr txBox="1">
            <a:spLocks noChangeArrowheads="1"/>
          </p:cNvSpPr>
          <p:nvPr/>
        </p:nvSpPr>
        <p:spPr bwMode="auto">
          <a:xfrm>
            <a:off x="468313" y="1268413"/>
            <a:ext cx="7850187" cy="1768475"/>
          </a:xfrm>
          <a:prstGeom prst="rect">
            <a:avLst/>
          </a:prstGeom>
          <a:noFill/>
          <a:ln w="9525">
            <a:noFill/>
            <a:miter lim="800000"/>
            <a:headEnd/>
            <a:tailEnd/>
          </a:ln>
          <a:effectLst/>
        </p:spPr>
        <p:txBody>
          <a:bodyPr>
            <a:spAutoFit/>
          </a:bodyPr>
          <a:lstStyle/>
          <a:p>
            <a:pPr>
              <a:spcBef>
                <a:spcPct val="50000"/>
              </a:spcBef>
            </a:pPr>
            <a:r>
              <a:rPr lang="fr-FR" u="sng" dirty="0"/>
              <a:t>Portion de l’axe réel appartenant au lieu</a:t>
            </a:r>
            <a:r>
              <a:rPr lang="fr-FR" dirty="0"/>
              <a:t>:</a:t>
            </a:r>
          </a:p>
          <a:p>
            <a:pPr>
              <a:spcBef>
                <a:spcPct val="50000"/>
              </a:spcBef>
            </a:pPr>
            <a:r>
              <a:rPr lang="fr-FR" dirty="0"/>
              <a:t>Soit M un point du lieu de l’axe réel. </a:t>
            </a:r>
          </a:p>
          <a:p>
            <a:pPr>
              <a:spcBef>
                <a:spcPct val="50000"/>
              </a:spcBef>
            </a:pPr>
            <a:r>
              <a:rPr lang="fr-FR" dirty="0"/>
              <a:t> </a:t>
            </a:r>
          </a:p>
          <a:p>
            <a:pPr>
              <a:spcBef>
                <a:spcPct val="50000"/>
              </a:spcBef>
            </a:pPr>
            <a:r>
              <a:rPr lang="fr-FR" dirty="0"/>
              <a:t> </a:t>
            </a:r>
          </a:p>
        </p:txBody>
      </p:sp>
      <p:graphicFrame>
        <p:nvGraphicFramePr>
          <p:cNvPr id="232454" name="Object 6"/>
          <p:cNvGraphicFramePr>
            <a:graphicFrameLocks noChangeAspect="1"/>
          </p:cNvGraphicFramePr>
          <p:nvPr/>
        </p:nvGraphicFramePr>
        <p:xfrm>
          <a:off x="3059113" y="5805488"/>
          <a:ext cx="3192462" cy="458787"/>
        </p:xfrm>
        <a:graphic>
          <a:graphicData uri="http://schemas.openxmlformats.org/presentationml/2006/ole">
            <mc:AlternateContent xmlns:mc="http://schemas.openxmlformats.org/markup-compatibility/2006">
              <mc:Choice xmlns:v="urn:schemas-microsoft-com:vml" Requires="v">
                <p:oleObj spid="_x0000_s29834" name="Equation" r:id="rId3" imgW="1497950" imgH="215806" progId="Equation.3">
                  <p:embed/>
                </p:oleObj>
              </mc:Choice>
              <mc:Fallback>
                <p:oleObj name="Equation" r:id="rId3" imgW="149795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805488"/>
                        <a:ext cx="31924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5" name="Line 7"/>
          <p:cNvSpPr>
            <a:spLocks noChangeShapeType="1"/>
          </p:cNvSpPr>
          <p:nvPr/>
        </p:nvSpPr>
        <p:spPr bwMode="auto">
          <a:xfrm flipV="1">
            <a:off x="4356100" y="2133600"/>
            <a:ext cx="0" cy="3240088"/>
          </a:xfrm>
          <a:prstGeom prst="line">
            <a:avLst/>
          </a:prstGeom>
          <a:noFill/>
          <a:ln w="19050">
            <a:solidFill>
              <a:schemeClr val="tx1"/>
            </a:solidFill>
            <a:round/>
            <a:headEnd/>
            <a:tailEnd type="arrow" w="lg" len="lg"/>
          </a:ln>
          <a:effectLst/>
        </p:spPr>
        <p:txBody>
          <a:bodyPr>
            <a:spAutoFit/>
          </a:bodyPr>
          <a:lstStyle/>
          <a:p>
            <a:endParaRPr lang="fr-FR"/>
          </a:p>
        </p:txBody>
      </p:sp>
      <p:sp>
        <p:nvSpPr>
          <p:cNvPr id="232456" name="Text Box 8"/>
          <p:cNvSpPr txBox="1">
            <a:spLocks noChangeArrowheads="1"/>
          </p:cNvSpPr>
          <p:nvPr/>
        </p:nvSpPr>
        <p:spPr bwMode="auto">
          <a:xfrm>
            <a:off x="4427538" y="2133600"/>
            <a:ext cx="792162" cy="396875"/>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2457" name="Text Box 9"/>
          <p:cNvSpPr txBox="1">
            <a:spLocks noChangeArrowheads="1"/>
          </p:cNvSpPr>
          <p:nvPr/>
        </p:nvSpPr>
        <p:spPr bwMode="auto">
          <a:xfrm>
            <a:off x="7092950" y="4076700"/>
            <a:ext cx="792163" cy="396875"/>
          </a:xfrm>
          <a:prstGeom prst="rect">
            <a:avLst/>
          </a:prstGeom>
          <a:noFill/>
          <a:ln w="9525">
            <a:noFill/>
            <a:miter lim="800000"/>
            <a:headEnd/>
            <a:tailEnd/>
          </a:ln>
          <a:effectLst/>
        </p:spPr>
        <p:txBody>
          <a:bodyPr>
            <a:spAutoFit/>
          </a:bodyPr>
          <a:lstStyle/>
          <a:p>
            <a:pPr>
              <a:spcBef>
                <a:spcPct val="50000"/>
              </a:spcBef>
            </a:pPr>
            <a:r>
              <a:rPr lang="fr-FR"/>
              <a:t>Re</a:t>
            </a:r>
          </a:p>
        </p:txBody>
      </p:sp>
      <p:sp>
        <p:nvSpPr>
          <p:cNvPr id="232458" name="Line 10"/>
          <p:cNvSpPr>
            <a:spLocks noChangeShapeType="1"/>
          </p:cNvSpPr>
          <p:nvPr/>
        </p:nvSpPr>
        <p:spPr bwMode="auto">
          <a:xfrm>
            <a:off x="1908175" y="4005263"/>
            <a:ext cx="5400675" cy="0"/>
          </a:xfrm>
          <a:prstGeom prst="line">
            <a:avLst/>
          </a:prstGeom>
          <a:noFill/>
          <a:ln w="19050">
            <a:solidFill>
              <a:schemeClr val="tx1"/>
            </a:solidFill>
            <a:round/>
            <a:headEnd/>
            <a:tailEnd type="arrow" w="lg" len="lg"/>
          </a:ln>
          <a:effectLst/>
        </p:spPr>
        <p:txBody>
          <a:bodyPr>
            <a:spAutoFit/>
          </a:bodyPr>
          <a:lstStyle/>
          <a:p>
            <a:endParaRPr lang="fr-FR"/>
          </a:p>
        </p:txBody>
      </p:sp>
      <p:sp>
        <p:nvSpPr>
          <p:cNvPr id="232459" name="Text Box 11"/>
          <p:cNvSpPr txBox="1">
            <a:spLocks noChangeArrowheads="1"/>
          </p:cNvSpPr>
          <p:nvPr/>
        </p:nvSpPr>
        <p:spPr bwMode="auto">
          <a:xfrm>
            <a:off x="468313" y="2205038"/>
            <a:ext cx="7850187" cy="854075"/>
          </a:xfrm>
          <a:prstGeom prst="rect">
            <a:avLst/>
          </a:prstGeom>
          <a:noFill/>
          <a:ln w="9525">
            <a:noFill/>
            <a:miter lim="800000"/>
            <a:headEnd/>
            <a:tailEnd/>
          </a:ln>
          <a:effectLst/>
        </p:spPr>
        <p:txBody>
          <a:bodyPr>
            <a:spAutoFit/>
          </a:bodyPr>
          <a:lstStyle/>
          <a:p>
            <a:pPr>
              <a:spcBef>
                <a:spcPct val="50000"/>
              </a:spcBef>
            </a:pPr>
            <a:r>
              <a:rPr lang="fr-FR"/>
              <a:t>Condition des angles:</a:t>
            </a:r>
          </a:p>
          <a:p>
            <a:pPr>
              <a:spcBef>
                <a:spcPct val="50000"/>
              </a:spcBef>
            </a:pPr>
            <a:r>
              <a:rPr lang="fr-FR"/>
              <a:t> </a:t>
            </a:r>
          </a:p>
        </p:txBody>
      </p:sp>
      <p:graphicFrame>
        <p:nvGraphicFramePr>
          <p:cNvPr id="232460" name="Object 12"/>
          <p:cNvGraphicFramePr>
            <a:graphicFrameLocks noChangeAspect="1"/>
          </p:cNvGraphicFramePr>
          <p:nvPr/>
        </p:nvGraphicFramePr>
        <p:xfrm>
          <a:off x="4108450" y="2865438"/>
          <a:ext cx="244475" cy="460375"/>
        </p:xfrm>
        <a:graphic>
          <a:graphicData uri="http://schemas.openxmlformats.org/presentationml/2006/ole">
            <mc:AlternateContent xmlns:mc="http://schemas.openxmlformats.org/markup-compatibility/2006">
              <mc:Choice xmlns:v="urn:schemas-microsoft-com:vml" Requires="v">
                <p:oleObj spid="_x0000_s29835"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450" y="2865438"/>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nvGrpSpPr>
        <p:grpSpPr bwMode="auto">
          <a:xfrm>
            <a:off x="2268538" y="3932238"/>
            <a:ext cx="142875" cy="144462"/>
            <a:chOff x="657" y="3067"/>
            <a:chExt cx="46" cy="46"/>
          </a:xfrm>
        </p:grpSpPr>
        <p:sp>
          <p:nvSpPr>
            <p:cNvPr id="232462" name="Line 14"/>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2463" name="Line 15"/>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3" name="Group 16"/>
          <p:cNvGrpSpPr>
            <a:grpSpLocks/>
          </p:cNvGrpSpPr>
          <p:nvPr/>
        </p:nvGrpSpPr>
        <p:grpSpPr bwMode="auto">
          <a:xfrm>
            <a:off x="5940425" y="3932238"/>
            <a:ext cx="142875" cy="144462"/>
            <a:chOff x="657" y="3067"/>
            <a:chExt cx="46" cy="46"/>
          </a:xfrm>
        </p:grpSpPr>
        <p:sp>
          <p:nvSpPr>
            <p:cNvPr id="232465" name="Line 17"/>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2466" name="Line 18"/>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9"/>
          <p:cNvGrpSpPr>
            <a:grpSpLocks/>
          </p:cNvGrpSpPr>
          <p:nvPr/>
        </p:nvGrpSpPr>
        <p:grpSpPr bwMode="auto">
          <a:xfrm>
            <a:off x="3852863" y="3140075"/>
            <a:ext cx="142875" cy="144463"/>
            <a:chOff x="657" y="3067"/>
            <a:chExt cx="46" cy="46"/>
          </a:xfrm>
        </p:grpSpPr>
        <p:sp>
          <p:nvSpPr>
            <p:cNvPr id="232468" name="Line 20"/>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2469" name="Line 21"/>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5" name="Group 22"/>
          <p:cNvGrpSpPr>
            <a:grpSpLocks/>
          </p:cNvGrpSpPr>
          <p:nvPr/>
        </p:nvGrpSpPr>
        <p:grpSpPr bwMode="auto">
          <a:xfrm>
            <a:off x="3852863" y="4724400"/>
            <a:ext cx="142875" cy="144463"/>
            <a:chOff x="657" y="3067"/>
            <a:chExt cx="46" cy="46"/>
          </a:xfrm>
        </p:grpSpPr>
        <p:sp>
          <p:nvSpPr>
            <p:cNvPr id="232471" name="Line 23"/>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2472" name="Line 24"/>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2473" name="Oval 25"/>
          <p:cNvSpPr>
            <a:spLocks noChangeArrowheads="1"/>
          </p:cNvSpPr>
          <p:nvPr/>
        </p:nvSpPr>
        <p:spPr bwMode="auto">
          <a:xfrm>
            <a:off x="4789488" y="3932238"/>
            <a:ext cx="144462" cy="142875"/>
          </a:xfrm>
          <a:prstGeom prst="ellipse">
            <a:avLst/>
          </a:prstGeom>
          <a:noFill/>
          <a:ln w="25400">
            <a:solidFill>
              <a:schemeClr val="accent1"/>
            </a:solidFill>
            <a:round/>
            <a:headEnd/>
            <a:tailEnd/>
          </a:ln>
          <a:effectLst/>
        </p:spPr>
        <p:txBody>
          <a:bodyPr wrap="none" anchor="ctr">
            <a:spAutoFit/>
          </a:bodyPr>
          <a:lstStyle/>
          <a:p>
            <a:endParaRPr lang="fr-FR"/>
          </a:p>
        </p:txBody>
      </p:sp>
      <p:sp>
        <p:nvSpPr>
          <p:cNvPr id="232474" name="Oval 26"/>
          <p:cNvSpPr>
            <a:spLocks noChangeArrowheads="1"/>
          </p:cNvSpPr>
          <p:nvPr/>
        </p:nvSpPr>
        <p:spPr bwMode="auto">
          <a:xfrm>
            <a:off x="3349625" y="3932238"/>
            <a:ext cx="144463" cy="142875"/>
          </a:xfrm>
          <a:prstGeom prst="ellipse">
            <a:avLst/>
          </a:prstGeom>
          <a:noFill/>
          <a:ln w="25400">
            <a:solidFill>
              <a:schemeClr val="accent1"/>
            </a:solidFill>
            <a:round/>
            <a:headEnd/>
            <a:tailEnd/>
          </a:ln>
          <a:effectLst/>
        </p:spPr>
        <p:txBody>
          <a:bodyPr wrap="none" anchor="ctr">
            <a:spAutoFit/>
          </a:bodyPr>
          <a:lstStyle/>
          <a:p>
            <a:endParaRPr lang="fr-FR"/>
          </a:p>
        </p:txBody>
      </p:sp>
      <p:sp>
        <p:nvSpPr>
          <p:cNvPr id="232475" name="Oval 27"/>
          <p:cNvSpPr>
            <a:spLocks noChangeArrowheads="1"/>
          </p:cNvSpPr>
          <p:nvPr/>
        </p:nvSpPr>
        <p:spPr bwMode="auto">
          <a:xfrm>
            <a:off x="5221288" y="2781300"/>
            <a:ext cx="144462" cy="142875"/>
          </a:xfrm>
          <a:prstGeom prst="ellipse">
            <a:avLst/>
          </a:prstGeom>
          <a:noFill/>
          <a:ln w="25400">
            <a:solidFill>
              <a:schemeClr val="accent1"/>
            </a:solidFill>
            <a:round/>
            <a:headEnd/>
            <a:tailEnd/>
          </a:ln>
          <a:effectLst/>
        </p:spPr>
        <p:txBody>
          <a:bodyPr wrap="none" anchor="ctr">
            <a:spAutoFit/>
          </a:bodyPr>
          <a:lstStyle/>
          <a:p>
            <a:endParaRPr lang="fr-FR"/>
          </a:p>
        </p:txBody>
      </p:sp>
      <p:sp>
        <p:nvSpPr>
          <p:cNvPr id="232476" name="Oval 28"/>
          <p:cNvSpPr>
            <a:spLocks noChangeArrowheads="1"/>
          </p:cNvSpPr>
          <p:nvPr/>
        </p:nvSpPr>
        <p:spPr bwMode="auto">
          <a:xfrm>
            <a:off x="5292725" y="4940300"/>
            <a:ext cx="144463" cy="142875"/>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6" name="Group 29"/>
          <p:cNvGrpSpPr>
            <a:grpSpLocks/>
          </p:cNvGrpSpPr>
          <p:nvPr/>
        </p:nvGrpSpPr>
        <p:grpSpPr bwMode="auto">
          <a:xfrm>
            <a:off x="3997325" y="3932238"/>
            <a:ext cx="142875" cy="144462"/>
            <a:chOff x="657" y="3067"/>
            <a:chExt cx="46" cy="46"/>
          </a:xfrm>
        </p:grpSpPr>
        <p:sp>
          <p:nvSpPr>
            <p:cNvPr id="232478" name="Line 30"/>
            <p:cNvSpPr>
              <a:spLocks noChangeShapeType="1"/>
            </p:cNvSpPr>
            <p:nvPr/>
          </p:nvSpPr>
          <p:spPr bwMode="auto">
            <a:xfrm flipV="1">
              <a:off x="657" y="3067"/>
              <a:ext cx="46" cy="46"/>
            </a:xfrm>
            <a:prstGeom prst="line">
              <a:avLst/>
            </a:prstGeom>
            <a:noFill/>
            <a:ln w="25400">
              <a:solidFill>
                <a:schemeClr val="tx1"/>
              </a:solidFill>
              <a:round/>
              <a:headEnd/>
              <a:tailEnd/>
            </a:ln>
            <a:effectLst/>
          </p:spPr>
          <p:txBody>
            <a:bodyPr>
              <a:spAutoFit/>
            </a:bodyPr>
            <a:lstStyle/>
            <a:p>
              <a:endParaRPr lang="fr-FR"/>
            </a:p>
          </p:txBody>
        </p:sp>
        <p:sp>
          <p:nvSpPr>
            <p:cNvPr id="232479" name="Line 31"/>
            <p:cNvSpPr>
              <a:spLocks noChangeShapeType="1"/>
            </p:cNvSpPr>
            <p:nvPr/>
          </p:nvSpPr>
          <p:spPr bwMode="auto">
            <a:xfrm>
              <a:off x="657" y="3067"/>
              <a:ext cx="46" cy="46"/>
            </a:xfrm>
            <a:prstGeom prst="line">
              <a:avLst/>
            </a:prstGeom>
            <a:noFill/>
            <a:ln w="25400">
              <a:solidFill>
                <a:srgbClr val="000000"/>
              </a:solidFill>
              <a:round/>
              <a:headEnd/>
              <a:tailEnd/>
            </a:ln>
            <a:effectLst/>
          </p:spPr>
          <p:txBody>
            <a:bodyPr>
              <a:spAutoFit/>
            </a:bodyPr>
            <a:lstStyle/>
            <a:p>
              <a:endParaRPr lang="fr-FR"/>
            </a:p>
          </p:txBody>
        </p:sp>
      </p:grpSp>
      <p:sp>
        <p:nvSpPr>
          <p:cNvPr id="232480" name="Text Box 32"/>
          <p:cNvSpPr txBox="1">
            <a:spLocks noChangeArrowheads="1"/>
          </p:cNvSpPr>
          <p:nvPr/>
        </p:nvSpPr>
        <p:spPr bwMode="auto">
          <a:xfrm>
            <a:off x="3852863" y="3573463"/>
            <a:ext cx="431800" cy="396875"/>
          </a:xfrm>
          <a:prstGeom prst="rect">
            <a:avLst/>
          </a:prstGeom>
          <a:noFill/>
          <a:ln w="9525">
            <a:noFill/>
            <a:miter lim="800000"/>
            <a:headEnd/>
            <a:tailEnd/>
          </a:ln>
          <a:effectLst/>
        </p:spPr>
        <p:txBody>
          <a:bodyPr>
            <a:spAutoFit/>
          </a:bodyPr>
          <a:lstStyle/>
          <a:p>
            <a:pPr>
              <a:spcBef>
                <a:spcPct val="50000"/>
              </a:spcBef>
            </a:pPr>
            <a:r>
              <a:rPr lang="fr-FR"/>
              <a:t>M</a:t>
            </a:r>
          </a:p>
        </p:txBody>
      </p:sp>
      <p:sp>
        <p:nvSpPr>
          <p:cNvPr id="232481" name="Line 33"/>
          <p:cNvSpPr>
            <a:spLocks noChangeShapeType="1"/>
          </p:cNvSpPr>
          <p:nvPr/>
        </p:nvSpPr>
        <p:spPr bwMode="auto">
          <a:xfrm>
            <a:off x="2341563" y="4005263"/>
            <a:ext cx="1727200" cy="0"/>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82" name="Line 34"/>
          <p:cNvSpPr>
            <a:spLocks noChangeShapeType="1"/>
          </p:cNvSpPr>
          <p:nvPr/>
        </p:nvSpPr>
        <p:spPr bwMode="auto">
          <a:xfrm>
            <a:off x="3924300" y="3213100"/>
            <a:ext cx="144463" cy="792163"/>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83" name="Line 35"/>
          <p:cNvSpPr>
            <a:spLocks noChangeShapeType="1"/>
          </p:cNvSpPr>
          <p:nvPr/>
        </p:nvSpPr>
        <p:spPr bwMode="auto">
          <a:xfrm flipV="1">
            <a:off x="3924300" y="4005263"/>
            <a:ext cx="144463" cy="792162"/>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84" name="Line 36"/>
          <p:cNvSpPr>
            <a:spLocks noChangeShapeType="1"/>
          </p:cNvSpPr>
          <p:nvPr/>
        </p:nvSpPr>
        <p:spPr bwMode="auto">
          <a:xfrm flipH="1">
            <a:off x="4068763" y="4005263"/>
            <a:ext cx="1944687" cy="0"/>
          </a:xfrm>
          <a:prstGeom prst="line">
            <a:avLst/>
          </a:prstGeom>
          <a:noFill/>
          <a:ln w="25400">
            <a:solidFill>
              <a:schemeClr val="accent1"/>
            </a:solidFill>
            <a:round/>
            <a:headEnd/>
            <a:tailEnd type="arrow" w="lg" len="lg"/>
          </a:ln>
          <a:effectLst/>
        </p:spPr>
        <p:txBody>
          <a:bodyPr>
            <a:spAutoFit/>
          </a:bodyPr>
          <a:lstStyle/>
          <a:p>
            <a:endParaRPr lang="fr-FR"/>
          </a:p>
        </p:txBody>
      </p:sp>
      <p:grpSp>
        <p:nvGrpSpPr>
          <p:cNvPr id="7" name="Group 37"/>
          <p:cNvGrpSpPr>
            <a:grpSpLocks/>
          </p:cNvGrpSpPr>
          <p:nvPr/>
        </p:nvGrpSpPr>
        <p:grpSpPr bwMode="auto">
          <a:xfrm>
            <a:off x="5940425" y="3932238"/>
            <a:ext cx="142875" cy="144462"/>
            <a:chOff x="657" y="3067"/>
            <a:chExt cx="46" cy="46"/>
          </a:xfrm>
        </p:grpSpPr>
        <p:sp>
          <p:nvSpPr>
            <p:cNvPr id="232486" name="Line 38"/>
            <p:cNvSpPr>
              <a:spLocks noChangeShapeType="1"/>
            </p:cNvSpPr>
            <p:nvPr/>
          </p:nvSpPr>
          <p:spPr bwMode="auto">
            <a:xfrm flipV="1">
              <a:off x="657" y="3067"/>
              <a:ext cx="46" cy="46"/>
            </a:xfrm>
            <a:prstGeom prst="line">
              <a:avLst/>
            </a:prstGeom>
            <a:noFill/>
            <a:ln w="25400">
              <a:solidFill>
                <a:srgbClr val="FF00FF"/>
              </a:solidFill>
              <a:round/>
              <a:headEnd/>
              <a:tailEnd/>
            </a:ln>
            <a:effectLst/>
          </p:spPr>
          <p:txBody>
            <a:bodyPr>
              <a:spAutoFit/>
            </a:bodyPr>
            <a:lstStyle/>
            <a:p>
              <a:endParaRPr lang="fr-FR"/>
            </a:p>
          </p:txBody>
        </p:sp>
        <p:sp>
          <p:nvSpPr>
            <p:cNvPr id="232487" name="Line 39"/>
            <p:cNvSpPr>
              <a:spLocks noChangeShapeType="1"/>
            </p:cNvSpPr>
            <p:nvPr/>
          </p:nvSpPr>
          <p:spPr bwMode="auto">
            <a:xfrm>
              <a:off x="657" y="3067"/>
              <a:ext cx="46" cy="46"/>
            </a:xfrm>
            <a:prstGeom prst="line">
              <a:avLst/>
            </a:prstGeom>
            <a:noFill/>
            <a:ln w="25400">
              <a:solidFill>
                <a:srgbClr val="FF00FF"/>
              </a:solidFill>
              <a:round/>
              <a:headEnd/>
              <a:tailEnd/>
            </a:ln>
            <a:effectLst/>
          </p:spPr>
          <p:txBody>
            <a:bodyPr>
              <a:spAutoFit/>
            </a:bodyPr>
            <a:lstStyle/>
            <a:p>
              <a:endParaRPr lang="fr-FR"/>
            </a:p>
          </p:txBody>
        </p:sp>
      </p:grpSp>
      <p:sp>
        <p:nvSpPr>
          <p:cNvPr id="232488" name="Line 40"/>
          <p:cNvSpPr>
            <a:spLocks noChangeShapeType="1"/>
          </p:cNvSpPr>
          <p:nvPr/>
        </p:nvSpPr>
        <p:spPr bwMode="auto">
          <a:xfrm>
            <a:off x="3421063" y="4005263"/>
            <a:ext cx="647700" cy="0"/>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89" name="Line 41"/>
          <p:cNvSpPr>
            <a:spLocks noChangeShapeType="1"/>
          </p:cNvSpPr>
          <p:nvPr/>
        </p:nvSpPr>
        <p:spPr bwMode="auto">
          <a:xfrm flipH="1">
            <a:off x="4068763" y="4005263"/>
            <a:ext cx="792162" cy="0"/>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90" name="Oval 42"/>
          <p:cNvSpPr>
            <a:spLocks noChangeArrowheads="1"/>
          </p:cNvSpPr>
          <p:nvPr/>
        </p:nvSpPr>
        <p:spPr bwMode="auto">
          <a:xfrm>
            <a:off x="4789488" y="3932238"/>
            <a:ext cx="144462" cy="142875"/>
          </a:xfrm>
          <a:prstGeom prst="ellipse">
            <a:avLst/>
          </a:prstGeom>
          <a:noFill/>
          <a:ln w="25400">
            <a:solidFill>
              <a:srgbClr val="FF00FF"/>
            </a:solidFill>
            <a:round/>
            <a:headEnd/>
            <a:tailEnd/>
          </a:ln>
          <a:effectLst/>
        </p:spPr>
        <p:txBody>
          <a:bodyPr wrap="none" anchor="ctr">
            <a:spAutoFit/>
          </a:bodyPr>
          <a:lstStyle/>
          <a:p>
            <a:endParaRPr lang="fr-FR"/>
          </a:p>
        </p:txBody>
      </p:sp>
      <p:sp>
        <p:nvSpPr>
          <p:cNvPr id="232491" name="Line 43"/>
          <p:cNvSpPr>
            <a:spLocks noChangeShapeType="1"/>
          </p:cNvSpPr>
          <p:nvPr/>
        </p:nvSpPr>
        <p:spPr bwMode="auto">
          <a:xfrm flipH="1">
            <a:off x="4068763" y="2852738"/>
            <a:ext cx="1223962" cy="1152525"/>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92" name="Line 44"/>
          <p:cNvSpPr>
            <a:spLocks noChangeShapeType="1"/>
          </p:cNvSpPr>
          <p:nvPr/>
        </p:nvSpPr>
        <p:spPr bwMode="auto">
          <a:xfrm flipH="1" flipV="1">
            <a:off x="3997325" y="3932238"/>
            <a:ext cx="1368425" cy="1081087"/>
          </a:xfrm>
          <a:prstGeom prst="line">
            <a:avLst/>
          </a:prstGeom>
          <a:noFill/>
          <a:ln w="25400">
            <a:solidFill>
              <a:schemeClr val="accent1"/>
            </a:solidFill>
            <a:round/>
            <a:headEnd/>
            <a:tailEnd type="arrow" w="lg" len="lg"/>
          </a:ln>
          <a:effectLst/>
        </p:spPr>
        <p:txBody>
          <a:bodyPr>
            <a:spAutoFit/>
          </a:bodyPr>
          <a:lstStyle/>
          <a:p>
            <a:endParaRPr lang="fr-FR"/>
          </a:p>
        </p:txBody>
      </p:sp>
      <p:sp>
        <p:nvSpPr>
          <p:cNvPr id="232493" name="Text Box 45"/>
          <p:cNvSpPr txBox="1">
            <a:spLocks noChangeArrowheads="1"/>
          </p:cNvSpPr>
          <p:nvPr/>
        </p:nvSpPr>
        <p:spPr bwMode="auto">
          <a:xfrm>
            <a:off x="539750" y="5445125"/>
            <a:ext cx="8353425" cy="396875"/>
          </a:xfrm>
          <a:prstGeom prst="rect">
            <a:avLst/>
          </a:prstGeom>
          <a:noFill/>
          <a:ln w="9525">
            <a:noFill/>
            <a:miter lim="800000"/>
            <a:headEnd/>
            <a:tailEnd/>
          </a:ln>
          <a:effectLst/>
        </p:spPr>
        <p:txBody>
          <a:bodyPr>
            <a:spAutoFit/>
          </a:bodyPr>
          <a:lstStyle/>
          <a:p>
            <a:pPr>
              <a:spcBef>
                <a:spcPct val="50000"/>
              </a:spcBef>
            </a:pPr>
            <a:r>
              <a:rPr lang="fr-FR"/>
              <a:t>Seuls les pôles et les zéros réels à droite de M interviennent: </a:t>
            </a:r>
          </a:p>
        </p:txBody>
      </p:sp>
      <p:sp>
        <p:nvSpPr>
          <p:cNvPr id="46"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254235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9" grpId="0"/>
      <p:bldP spid="2324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347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BE018141-1481-4E82-9F99-EBD0ABB16621}" type="slidenum">
              <a:rPr lang="fr-FR" sz="1400">
                <a:latin typeface="Times New Roman" pitchFamily="18" charset="0"/>
              </a:rPr>
              <a:pPr/>
              <a:t>41</a:t>
            </a:fld>
            <a:endParaRPr lang="fr-FR" sz="1400">
              <a:latin typeface="Times New Roman" pitchFamily="18" charset="0"/>
            </a:endParaRPr>
          </a:p>
        </p:txBody>
      </p:sp>
      <p:sp>
        <p:nvSpPr>
          <p:cNvPr id="233477" name="Text Box 5"/>
          <p:cNvSpPr txBox="1">
            <a:spLocks noChangeArrowheads="1"/>
          </p:cNvSpPr>
          <p:nvPr/>
        </p:nvSpPr>
        <p:spPr bwMode="auto">
          <a:xfrm>
            <a:off x="468313" y="1268413"/>
            <a:ext cx="7850187" cy="1311275"/>
          </a:xfrm>
          <a:prstGeom prst="rect">
            <a:avLst/>
          </a:prstGeom>
          <a:noFill/>
          <a:ln w="9525">
            <a:noFill/>
            <a:miter lim="800000"/>
            <a:headEnd/>
            <a:tailEnd/>
          </a:ln>
          <a:effectLst/>
        </p:spPr>
        <p:txBody>
          <a:bodyPr>
            <a:spAutoFit/>
          </a:bodyPr>
          <a:lstStyle/>
          <a:p>
            <a:pPr>
              <a:spcBef>
                <a:spcPct val="50000"/>
              </a:spcBef>
            </a:pPr>
            <a:r>
              <a:rPr lang="fr-FR" u="sng"/>
              <a:t>Portion de l’axe réel appartenant au lieu</a:t>
            </a:r>
            <a:r>
              <a:rPr lang="fr-FR"/>
              <a:t>:</a:t>
            </a:r>
          </a:p>
          <a:p>
            <a:pPr>
              <a:spcBef>
                <a:spcPct val="50000"/>
              </a:spcBef>
            </a:pPr>
            <a:r>
              <a:rPr lang="fr-FR"/>
              <a:t> </a:t>
            </a:r>
          </a:p>
          <a:p>
            <a:pPr>
              <a:spcBef>
                <a:spcPct val="50000"/>
              </a:spcBef>
            </a:pPr>
            <a:r>
              <a:rPr lang="fr-FR"/>
              <a:t> </a:t>
            </a:r>
          </a:p>
        </p:txBody>
      </p:sp>
      <p:graphicFrame>
        <p:nvGraphicFramePr>
          <p:cNvPr id="233478" name="Object 6"/>
          <p:cNvGraphicFramePr>
            <a:graphicFrameLocks noChangeAspect="1"/>
          </p:cNvGraphicFramePr>
          <p:nvPr/>
        </p:nvGraphicFramePr>
        <p:xfrm>
          <a:off x="3563938" y="1773238"/>
          <a:ext cx="3192462" cy="458787"/>
        </p:xfrm>
        <a:graphic>
          <a:graphicData uri="http://schemas.openxmlformats.org/presentationml/2006/ole">
            <mc:AlternateContent xmlns:mc="http://schemas.openxmlformats.org/markup-compatibility/2006">
              <mc:Choice xmlns:v="urn:schemas-microsoft-com:vml" Requires="v">
                <p:oleObj spid="_x0000_s30790" name="Equation" r:id="rId3" imgW="1497950" imgH="215806" progId="Equation.3">
                  <p:embed/>
                </p:oleObj>
              </mc:Choice>
              <mc:Fallback>
                <p:oleObj name="Equation" r:id="rId3" imgW="149795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773238"/>
                        <a:ext cx="31924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9" name="Text Box 7"/>
          <p:cNvSpPr txBox="1">
            <a:spLocks noChangeArrowheads="1"/>
          </p:cNvSpPr>
          <p:nvPr/>
        </p:nvSpPr>
        <p:spPr bwMode="auto">
          <a:xfrm>
            <a:off x="468313" y="1773238"/>
            <a:ext cx="7850187" cy="854075"/>
          </a:xfrm>
          <a:prstGeom prst="rect">
            <a:avLst/>
          </a:prstGeom>
          <a:noFill/>
          <a:ln w="9525">
            <a:noFill/>
            <a:miter lim="800000"/>
            <a:headEnd/>
            <a:tailEnd/>
          </a:ln>
          <a:effectLst/>
        </p:spPr>
        <p:txBody>
          <a:bodyPr>
            <a:spAutoFit/>
          </a:bodyPr>
          <a:lstStyle/>
          <a:p>
            <a:pPr>
              <a:spcBef>
                <a:spcPct val="50000"/>
              </a:spcBef>
            </a:pPr>
            <a:r>
              <a:rPr lang="fr-FR"/>
              <a:t>Condition des angles:</a:t>
            </a:r>
          </a:p>
          <a:p>
            <a:pPr>
              <a:spcBef>
                <a:spcPct val="50000"/>
              </a:spcBef>
            </a:pPr>
            <a:endParaRPr lang="fr-FR"/>
          </a:p>
        </p:txBody>
      </p:sp>
      <p:sp>
        <p:nvSpPr>
          <p:cNvPr id="233480" name="Text Box 8"/>
          <p:cNvSpPr txBox="1">
            <a:spLocks noChangeArrowheads="1"/>
          </p:cNvSpPr>
          <p:nvPr/>
        </p:nvSpPr>
        <p:spPr bwMode="auto">
          <a:xfrm>
            <a:off x="250825" y="2636838"/>
            <a:ext cx="8713788" cy="863600"/>
          </a:xfrm>
          <a:prstGeom prst="rect">
            <a:avLst/>
          </a:prstGeom>
          <a:noFill/>
          <a:ln w="9525">
            <a:solidFill>
              <a:srgbClr val="FF0000"/>
            </a:solidFill>
            <a:miter lim="800000"/>
            <a:headEnd/>
            <a:tailEnd/>
          </a:ln>
          <a:effectLst/>
        </p:spPr>
        <p:txBody>
          <a:bodyPr>
            <a:spAutoFit/>
          </a:bodyPr>
          <a:lstStyle/>
          <a:p>
            <a:pPr>
              <a:spcBef>
                <a:spcPct val="50000"/>
              </a:spcBef>
            </a:pPr>
            <a:r>
              <a:rPr lang="fr-FR" u="sng" dirty="0"/>
              <a:t>Règle 5:</a:t>
            </a:r>
            <a:r>
              <a:rPr lang="fr-FR" dirty="0"/>
              <a:t>   Un point M de l’axe réel appartient au lieu si le nombre </a:t>
            </a:r>
          </a:p>
          <a:p>
            <a:pPr>
              <a:spcBef>
                <a:spcPct val="50000"/>
              </a:spcBef>
            </a:pPr>
            <a:r>
              <a:rPr lang="fr-FR" dirty="0"/>
              <a:t>               de pôles et de zéros réels situés à sa droite est impair. </a:t>
            </a:r>
          </a:p>
        </p:txBody>
      </p:sp>
      <p:grpSp>
        <p:nvGrpSpPr>
          <p:cNvPr id="2" name="Group 9"/>
          <p:cNvGrpSpPr>
            <a:grpSpLocks/>
          </p:cNvGrpSpPr>
          <p:nvPr/>
        </p:nvGrpSpPr>
        <p:grpSpPr bwMode="auto">
          <a:xfrm>
            <a:off x="1908175" y="3573463"/>
            <a:ext cx="5976938" cy="2879725"/>
            <a:chOff x="1202" y="2251"/>
            <a:chExt cx="3765" cy="1814"/>
          </a:xfrm>
        </p:grpSpPr>
        <p:sp>
          <p:nvSpPr>
            <p:cNvPr id="233482" name="Line 10"/>
            <p:cNvSpPr>
              <a:spLocks noChangeShapeType="1"/>
            </p:cNvSpPr>
            <p:nvPr/>
          </p:nvSpPr>
          <p:spPr bwMode="auto">
            <a:xfrm flipV="1">
              <a:off x="2744" y="2296"/>
              <a:ext cx="0" cy="1769"/>
            </a:xfrm>
            <a:prstGeom prst="line">
              <a:avLst/>
            </a:prstGeom>
            <a:noFill/>
            <a:ln w="19050">
              <a:solidFill>
                <a:schemeClr val="tx1"/>
              </a:solidFill>
              <a:round/>
              <a:headEnd/>
              <a:tailEnd type="arrow" w="lg" len="lg"/>
            </a:ln>
            <a:effectLst/>
          </p:spPr>
          <p:txBody>
            <a:bodyPr>
              <a:spAutoFit/>
            </a:bodyPr>
            <a:lstStyle/>
            <a:p>
              <a:endParaRPr lang="fr-FR"/>
            </a:p>
          </p:txBody>
        </p:sp>
        <p:sp>
          <p:nvSpPr>
            <p:cNvPr id="233483" name="Line 11"/>
            <p:cNvSpPr>
              <a:spLocks noChangeShapeType="1"/>
            </p:cNvSpPr>
            <p:nvPr/>
          </p:nvSpPr>
          <p:spPr bwMode="auto">
            <a:xfrm>
              <a:off x="1202" y="3249"/>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3484" name="Text Box 12"/>
            <p:cNvSpPr txBox="1">
              <a:spLocks noChangeArrowheads="1"/>
            </p:cNvSpPr>
            <p:nvPr/>
          </p:nvSpPr>
          <p:spPr bwMode="auto">
            <a:xfrm>
              <a:off x="2789" y="2251"/>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3485" name="Text Box 13"/>
            <p:cNvSpPr txBox="1">
              <a:spLocks noChangeArrowheads="1"/>
            </p:cNvSpPr>
            <p:nvPr/>
          </p:nvSpPr>
          <p:spPr bwMode="auto">
            <a:xfrm>
              <a:off x="4468" y="2976"/>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sp>
        <p:nvSpPr>
          <p:cNvPr id="233486" name="Oval 14"/>
          <p:cNvSpPr>
            <a:spLocks noChangeArrowheads="1"/>
          </p:cNvSpPr>
          <p:nvPr/>
        </p:nvSpPr>
        <p:spPr bwMode="auto">
          <a:xfrm>
            <a:off x="4932363" y="5084763"/>
            <a:ext cx="144462" cy="142875"/>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3" name="Group 15"/>
          <p:cNvGrpSpPr>
            <a:grpSpLocks/>
          </p:cNvGrpSpPr>
          <p:nvPr/>
        </p:nvGrpSpPr>
        <p:grpSpPr bwMode="auto">
          <a:xfrm>
            <a:off x="2268538" y="5084763"/>
            <a:ext cx="142875" cy="144462"/>
            <a:chOff x="657" y="3067"/>
            <a:chExt cx="46" cy="46"/>
          </a:xfrm>
        </p:grpSpPr>
        <p:sp>
          <p:nvSpPr>
            <p:cNvPr id="233488" name="Line 16"/>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3489" name="Line 17"/>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8"/>
          <p:cNvGrpSpPr>
            <a:grpSpLocks/>
          </p:cNvGrpSpPr>
          <p:nvPr/>
        </p:nvGrpSpPr>
        <p:grpSpPr bwMode="auto">
          <a:xfrm>
            <a:off x="3635375" y="5084763"/>
            <a:ext cx="142875" cy="144462"/>
            <a:chOff x="657" y="3067"/>
            <a:chExt cx="46" cy="46"/>
          </a:xfrm>
        </p:grpSpPr>
        <p:sp>
          <p:nvSpPr>
            <p:cNvPr id="233491" name="Line 19"/>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3492" name="Line 20"/>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3493" name="Oval 21"/>
          <p:cNvSpPr>
            <a:spLocks noChangeArrowheads="1"/>
          </p:cNvSpPr>
          <p:nvPr/>
        </p:nvSpPr>
        <p:spPr bwMode="auto">
          <a:xfrm>
            <a:off x="6300788" y="5084763"/>
            <a:ext cx="144462" cy="142875"/>
          </a:xfrm>
          <a:prstGeom prst="ellipse">
            <a:avLst/>
          </a:prstGeom>
          <a:noFill/>
          <a:ln w="25400">
            <a:solidFill>
              <a:schemeClr val="accent1"/>
            </a:solidFill>
            <a:round/>
            <a:headEnd/>
            <a:tailEnd/>
          </a:ln>
          <a:effectLst/>
        </p:spPr>
        <p:txBody>
          <a:bodyPr wrap="none" anchor="ctr">
            <a:spAutoFit/>
          </a:bodyPr>
          <a:lstStyle/>
          <a:p>
            <a:endParaRPr lang="fr-FR"/>
          </a:p>
        </p:txBody>
      </p:sp>
      <p:sp>
        <p:nvSpPr>
          <p:cNvPr id="233494" name="Line 22"/>
          <p:cNvSpPr>
            <a:spLocks noChangeShapeType="1"/>
          </p:cNvSpPr>
          <p:nvPr/>
        </p:nvSpPr>
        <p:spPr bwMode="auto">
          <a:xfrm>
            <a:off x="2339975" y="5157788"/>
            <a:ext cx="503238"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3495" name="Line 23"/>
          <p:cNvSpPr>
            <a:spLocks noChangeShapeType="1"/>
          </p:cNvSpPr>
          <p:nvPr/>
        </p:nvSpPr>
        <p:spPr bwMode="auto">
          <a:xfrm>
            <a:off x="5651500" y="5157788"/>
            <a:ext cx="503238"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3496" name="Line 24"/>
          <p:cNvSpPr>
            <a:spLocks noChangeShapeType="1"/>
          </p:cNvSpPr>
          <p:nvPr/>
        </p:nvSpPr>
        <p:spPr bwMode="auto">
          <a:xfrm flipH="1">
            <a:off x="3132138" y="5157788"/>
            <a:ext cx="576262"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3497" name="Line 25"/>
          <p:cNvSpPr>
            <a:spLocks noChangeShapeType="1"/>
          </p:cNvSpPr>
          <p:nvPr/>
        </p:nvSpPr>
        <p:spPr bwMode="auto">
          <a:xfrm flipH="1">
            <a:off x="5219700" y="5157788"/>
            <a:ext cx="576263"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3498" name="Line 26"/>
          <p:cNvSpPr>
            <a:spLocks noChangeShapeType="1"/>
          </p:cNvSpPr>
          <p:nvPr/>
        </p:nvSpPr>
        <p:spPr bwMode="auto">
          <a:xfrm flipH="1">
            <a:off x="2627313" y="5157788"/>
            <a:ext cx="576262" cy="0"/>
          </a:xfrm>
          <a:prstGeom prst="line">
            <a:avLst/>
          </a:prstGeom>
          <a:noFill/>
          <a:ln w="25400">
            <a:solidFill>
              <a:srgbClr val="00FF00"/>
            </a:solidFill>
            <a:round/>
            <a:headEnd/>
            <a:tailEnd type="none" w="lg" len="lg"/>
          </a:ln>
          <a:effectLst/>
        </p:spPr>
        <p:txBody>
          <a:bodyPr>
            <a:spAutoFit/>
          </a:bodyPr>
          <a:lstStyle/>
          <a:p>
            <a:endParaRPr lang="fr-FR"/>
          </a:p>
        </p:txBody>
      </p:sp>
      <p:sp>
        <p:nvSpPr>
          <p:cNvPr id="233499" name="Line 27"/>
          <p:cNvSpPr>
            <a:spLocks noChangeShapeType="1"/>
          </p:cNvSpPr>
          <p:nvPr/>
        </p:nvSpPr>
        <p:spPr bwMode="auto">
          <a:xfrm flipH="1">
            <a:off x="5076825" y="5157788"/>
            <a:ext cx="576263" cy="0"/>
          </a:xfrm>
          <a:prstGeom prst="line">
            <a:avLst/>
          </a:prstGeom>
          <a:noFill/>
          <a:ln w="25400">
            <a:solidFill>
              <a:srgbClr val="00FF00"/>
            </a:solidFill>
            <a:round/>
            <a:headEnd/>
            <a:tailEnd type="none" w="lg" len="lg"/>
          </a:ln>
          <a:effectLst/>
        </p:spPr>
        <p:txBody>
          <a:bodyPr>
            <a:spAutoFit/>
          </a:bodyPr>
          <a:lstStyle/>
          <a:p>
            <a:endParaRPr lang="fr-FR"/>
          </a:p>
        </p:txBody>
      </p:sp>
      <p:sp>
        <p:nvSpPr>
          <p:cNvPr id="233500" name="Line 28"/>
          <p:cNvSpPr>
            <a:spLocks noChangeShapeType="1"/>
          </p:cNvSpPr>
          <p:nvPr/>
        </p:nvSpPr>
        <p:spPr bwMode="auto">
          <a:xfrm flipH="1">
            <a:off x="5724525" y="5157788"/>
            <a:ext cx="576263" cy="0"/>
          </a:xfrm>
          <a:prstGeom prst="line">
            <a:avLst/>
          </a:prstGeom>
          <a:noFill/>
          <a:ln w="25400">
            <a:solidFill>
              <a:srgbClr val="00FF00"/>
            </a:solidFill>
            <a:round/>
            <a:headEnd/>
            <a:tailEnd type="none" w="lg" len="lg"/>
          </a:ln>
          <a:effectLst/>
        </p:spPr>
        <p:txBody>
          <a:bodyPr>
            <a:spAutoFit/>
          </a:bodyPr>
          <a:lstStyle/>
          <a:p>
            <a:endParaRPr lang="fr-FR"/>
          </a:p>
        </p:txBody>
      </p:sp>
      <p:sp>
        <p:nvSpPr>
          <p:cNvPr id="31" name="Rectangle 24"/>
          <p:cNvSpPr>
            <a:spLocks noChangeArrowheads="1"/>
          </p:cNvSpPr>
          <p:nvPr/>
        </p:nvSpPr>
        <p:spPr bwMode="auto">
          <a:xfrm>
            <a:off x="721701" y="4877738"/>
            <a:ext cx="1584325" cy="503237"/>
          </a:xfrm>
          <a:prstGeom prst="rect">
            <a:avLst/>
          </a:prstGeom>
          <a:solidFill>
            <a:srgbClr val="FF99CC"/>
          </a:solidFill>
          <a:ln w="9525">
            <a:noFill/>
            <a:miter lim="800000"/>
            <a:headEnd/>
            <a:tailEnd/>
          </a:ln>
          <a:effectLst/>
        </p:spPr>
        <p:txBody>
          <a:bodyPr wrap="none" anchor="ctr">
            <a:spAutoFit/>
          </a:bodyPr>
          <a:lstStyle/>
          <a:p>
            <a:endParaRPr lang="fr-FR"/>
          </a:p>
        </p:txBody>
      </p:sp>
      <p:sp>
        <p:nvSpPr>
          <p:cNvPr id="32" name="Rectangle 24"/>
          <p:cNvSpPr>
            <a:spLocks noChangeArrowheads="1"/>
          </p:cNvSpPr>
          <p:nvPr/>
        </p:nvSpPr>
        <p:spPr bwMode="auto">
          <a:xfrm>
            <a:off x="3738487" y="4902506"/>
            <a:ext cx="1252154" cy="414053"/>
          </a:xfrm>
          <a:prstGeom prst="rect">
            <a:avLst/>
          </a:prstGeom>
          <a:solidFill>
            <a:srgbClr val="FF99CC"/>
          </a:solidFill>
          <a:ln w="9525">
            <a:noFill/>
            <a:miter lim="800000"/>
            <a:headEnd/>
            <a:tailEnd/>
          </a:ln>
          <a:effectLst/>
        </p:spPr>
        <p:txBody>
          <a:bodyPr wrap="square" anchor="ctr">
            <a:spAutoFit/>
          </a:bodyPr>
          <a:lstStyle/>
          <a:p>
            <a:endParaRPr lang="fr-FR"/>
          </a:p>
        </p:txBody>
      </p:sp>
      <p:sp>
        <p:nvSpPr>
          <p:cNvPr id="33" name="Rectangle 24"/>
          <p:cNvSpPr>
            <a:spLocks noChangeArrowheads="1"/>
          </p:cNvSpPr>
          <p:nvPr/>
        </p:nvSpPr>
        <p:spPr bwMode="auto">
          <a:xfrm>
            <a:off x="6380699" y="4889652"/>
            <a:ext cx="1252154" cy="414053"/>
          </a:xfrm>
          <a:prstGeom prst="rect">
            <a:avLst/>
          </a:prstGeom>
          <a:solidFill>
            <a:srgbClr val="FF99CC"/>
          </a:solidFill>
          <a:ln w="9525">
            <a:noFill/>
            <a:miter lim="800000"/>
            <a:headEnd/>
            <a:tailEnd/>
          </a:ln>
          <a:effectLst/>
        </p:spPr>
        <p:txBody>
          <a:bodyPr wrap="square" anchor="ctr">
            <a:spAutoFit/>
          </a:bodyPr>
          <a:lstStyle/>
          <a:p>
            <a:endParaRPr lang="fr-FR"/>
          </a:p>
        </p:txBody>
      </p:sp>
      <p:sp>
        <p:nvSpPr>
          <p:cNvPr id="34"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68058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4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3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34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34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34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34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34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34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34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350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p:bldP spid="233480" grpId="0" animBg="1"/>
      <p:bldP spid="233486" grpId="0" animBg="1"/>
      <p:bldP spid="233493" grpId="0" animBg="1"/>
      <p:bldP spid="233494" grpId="0" animBg="1"/>
      <p:bldP spid="233495" grpId="0" animBg="1"/>
      <p:bldP spid="233496" grpId="0" animBg="1"/>
      <p:bldP spid="233497" grpId="0" animBg="1"/>
      <p:bldP spid="233498" grpId="0" animBg="1"/>
      <p:bldP spid="233499" grpId="0" animBg="1"/>
      <p:bldP spid="233500" grpId="0" animBg="1"/>
      <p:bldP spid="31" grpId="0" animBg="1"/>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859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2142BA51-757A-402F-B608-56130A1BA6F7}" type="slidenum">
              <a:rPr lang="fr-FR" sz="1400">
                <a:latin typeface="Times New Roman" pitchFamily="18" charset="0"/>
              </a:rPr>
              <a:pPr/>
              <a:t>42</a:t>
            </a:fld>
            <a:endParaRPr lang="fr-FR" sz="1400">
              <a:latin typeface="Times New Roman" pitchFamily="18" charset="0"/>
            </a:endParaRPr>
          </a:p>
        </p:txBody>
      </p:sp>
      <p:graphicFrame>
        <p:nvGraphicFramePr>
          <p:cNvPr id="238596"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7446"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8" name="Object 6"/>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7447"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908175" y="2781300"/>
            <a:ext cx="5976938" cy="3311525"/>
            <a:chOff x="204" y="1752"/>
            <a:chExt cx="3765" cy="2086"/>
          </a:xfrm>
        </p:grpSpPr>
        <p:sp>
          <p:nvSpPr>
            <p:cNvPr id="238600" name="Line 8"/>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8601" name="Line 9"/>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8602" name="Text Box 10"/>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8603" name="Text Box 11"/>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sp>
        <p:nvSpPr>
          <p:cNvPr id="238604" name="Line 12"/>
          <p:cNvSpPr>
            <a:spLocks noChangeShapeType="1"/>
          </p:cNvSpPr>
          <p:nvPr/>
        </p:nvSpPr>
        <p:spPr bwMode="auto">
          <a:xfrm>
            <a:off x="2124075" y="4724400"/>
            <a:ext cx="1079500"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38605" name="Line 13"/>
          <p:cNvSpPr>
            <a:spLocks noChangeShapeType="1"/>
          </p:cNvSpPr>
          <p:nvPr/>
        </p:nvSpPr>
        <p:spPr bwMode="auto">
          <a:xfrm flipH="1" flipV="1">
            <a:off x="5435600" y="4724400"/>
            <a:ext cx="1152525"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38606" name="Line 14"/>
          <p:cNvSpPr>
            <a:spLocks noChangeShapeType="1"/>
          </p:cNvSpPr>
          <p:nvPr/>
        </p:nvSpPr>
        <p:spPr bwMode="auto">
          <a:xfrm>
            <a:off x="3203575" y="4724400"/>
            <a:ext cx="2305050" cy="0"/>
          </a:xfrm>
          <a:prstGeom prst="line">
            <a:avLst/>
          </a:prstGeom>
          <a:noFill/>
          <a:ln w="19050">
            <a:solidFill>
              <a:srgbClr val="FF00FF"/>
            </a:solidFill>
            <a:round/>
            <a:headEnd/>
            <a:tailEnd/>
          </a:ln>
          <a:effectLst/>
        </p:spPr>
        <p:txBody>
          <a:bodyPr>
            <a:spAutoFit/>
          </a:bodyPr>
          <a:lstStyle/>
          <a:p>
            <a:endParaRPr lang="fr-FR"/>
          </a:p>
        </p:txBody>
      </p:sp>
      <p:sp>
        <p:nvSpPr>
          <p:cNvPr id="238607" name="Line 15"/>
          <p:cNvSpPr>
            <a:spLocks noChangeShapeType="1"/>
          </p:cNvSpPr>
          <p:nvPr/>
        </p:nvSpPr>
        <p:spPr bwMode="auto">
          <a:xfrm flipV="1">
            <a:off x="4284663" y="3716338"/>
            <a:ext cx="0" cy="1008062"/>
          </a:xfrm>
          <a:prstGeom prst="line">
            <a:avLst/>
          </a:prstGeom>
          <a:noFill/>
          <a:ln w="19050">
            <a:solidFill>
              <a:schemeClr val="accent2"/>
            </a:solidFill>
            <a:prstDash val="dash"/>
            <a:round/>
            <a:headEnd/>
            <a:tailEnd/>
          </a:ln>
          <a:effectLst/>
        </p:spPr>
        <p:txBody>
          <a:bodyPr>
            <a:spAutoFit/>
          </a:bodyPr>
          <a:lstStyle/>
          <a:p>
            <a:endParaRPr lang="fr-FR"/>
          </a:p>
        </p:txBody>
      </p:sp>
      <p:sp>
        <p:nvSpPr>
          <p:cNvPr id="238608" name="Line 16"/>
          <p:cNvSpPr>
            <a:spLocks noChangeShapeType="1"/>
          </p:cNvSpPr>
          <p:nvPr/>
        </p:nvSpPr>
        <p:spPr bwMode="auto">
          <a:xfrm flipH="1">
            <a:off x="4284663" y="4652963"/>
            <a:ext cx="0" cy="1081087"/>
          </a:xfrm>
          <a:prstGeom prst="line">
            <a:avLst/>
          </a:prstGeom>
          <a:noFill/>
          <a:ln w="19050">
            <a:solidFill>
              <a:schemeClr val="accent2"/>
            </a:solidFill>
            <a:prstDash val="dash"/>
            <a:round/>
            <a:headEnd/>
            <a:tailEnd/>
          </a:ln>
          <a:effectLst/>
        </p:spPr>
        <p:txBody>
          <a:bodyPr>
            <a:spAutoFit/>
          </a:bodyPr>
          <a:lstStyle/>
          <a:p>
            <a:endParaRPr lang="fr-FR"/>
          </a:p>
        </p:txBody>
      </p:sp>
      <p:grpSp>
        <p:nvGrpSpPr>
          <p:cNvPr id="3" name="Group 17"/>
          <p:cNvGrpSpPr>
            <a:grpSpLocks/>
          </p:cNvGrpSpPr>
          <p:nvPr/>
        </p:nvGrpSpPr>
        <p:grpSpPr bwMode="auto">
          <a:xfrm>
            <a:off x="1979613" y="4652963"/>
            <a:ext cx="190500" cy="179387"/>
            <a:chOff x="657" y="3067"/>
            <a:chExt cx="46" cy="46"/>
          </a:xfrm>
        </p:grpSpPr>
        <p:sp>
          <p:nvSpPr>
            <p:cNvPr id="238610"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8611"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20"/>
          <p:cNvGrpSpPr>
            <a:grpSpLocks/>
          </p:cNvGrpSpPr>
          <p:nvPr/>
        </p:nvGrpSpPr>
        <p:grpSpPr bwMode="auto">
          <a:xfrm>
            <a:off x="6491288" y="4632325"/>
            <a:ext cx="180975" cy="177800"/>
            <a:chOff x="657" y="3067"/>
            <a:chExt cx="46" cy="46"/>
          </a:xfrm>
        </p:grpSpPr>
        <p:sp>
          <p:nvSpPr>
            <p:cNvPr id="238613" name="Line 21"/>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8614" name="Line 22"/>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8615" name="Text Box 23"/>
          <p:cNvSpPr txBox="1">
            <a:spLocks noChangeArrowheads="1"/>
          </p:cNvSpPr>
          <p:nvPr/>
        </p:nvSpPr>
        <p:spPr bwMode="auto">
          <a:xfrm>
            <a:off x="0" y="1079500"/>
            <a:ext cx="5867400" cy="369332"/>
          </a:xfrm>
          <a:prstGeom prst="rect">
            <a:avLst/>
          </a:prstGeom>
          <a:noFill/>
          <a:ln w="9525">
            <a:noFill/>
            <a:miter lim="800000"/>
            <a:headEnd/>
            <a:tailEnd/>
          </a:ln>
          <a:effectLst/>
        </p:spPr>
        <p:txBody>
          <a:bodyPr>
            <a:spAutoFit/>
          </a:bodyPr>
          <a:lstStyle/>
          <a:p>
            <a:pPr>
              <a:spcBef>
                <a:spcPct val="50000"/>
              </a:spcBef>
            </a:pPr>
            <a:r>
              <a:rPr lang="fr-FR" u="sng" dirty="0"/>
              <a:t>5</a:t>
            </a:r>
            <a:r>
              <a:rPr lang="fr-FR" dirty="0"/>
              <a:t>- Portion de l’axe réel appartenant au lieu</a:t>
            </a:r>
          </a:p>
        </p:txBody>
      </p:sp>
      <p:sp>
        <p:nvSpPr>
          <p:cNvPr id="238616" name="Rectangle 24"/>
          <p:cNvSpPr>
            <a:spLocks noChangeArrowheads="1"/>
          </p:cNvSpPr>
          <p:nvPr/>
        </p:nvSpPr>
        <p:spPr bwMode="auto">
          <a:xfrm>
            <a:off x="468313" y="4437063"/>
            <a:ext cx="1584325" cy="503237"/>
          </a:xfrm>
          <a:prstGeom prst="rect">
            <a:avLst/>
          </a:prstGeom>
          <a:solidFill>
            <a:srgbClr val="FF99CC"/>
          </a:solidFill>
          <a:ln w="9525">
            <a:noFill/>
            <a:miter lim="800000"/>
            <a:headEnd/>
            <a:tailEnd/>
          </a:ln>
          <a:effectLst/>
        </p:spPr>
        <p:txBody>
          <a:bodyPr wrap="none" anchor="ctr">
            <a:spAutoFit/>
          </a:bodyPr>
          <a:lstStyle/>
          <a:p>
            <a:endParaRPr lang="fr-FR"/>
          </a:p>
        </p:txBody>
      </p:sp>
      <p:sp>
        <p:nvSpPr>
          <p:cNvPr id="238617" name="Rectangle 25"/>
          <p:cNvSpPr>
            <a:spLocks noChangeArrowheads="1"/>
          </p:cNvSpPr>
          <p:nvPr/>
        </p:nvSpPr>
        <p:spPr bwMode="auto">
          <a:xfrm>
            <a:off x="6588125" y="4365625"/>
            <a:ext cx="1584325" cy="503238"/>
          </a:xfrm>
          <a:prstGeom prst="rect">
            <a:avLst/>
          </a:prstGeom>
          <a:solidFill>
            <a:srgbClr val="FF99CC"/>
          </a:solidFill>
          <a:ln w="9525">
            <a:noFill/>
            <a:miter lim="800000"/>
            <a:headEnd/>
            <a:tailEnd/>
          </a:ln>
          <a:effectLst/>
        </p:spPr>
        <p:txBody>
          <a:bodyPr wrap="none" anchor="ctr">
            <a:spAutoFit/>
          </a:bodyPr>
          <a:lstStyle/>
          <a:p>
            <a:endParaRPr lang="fr-FR"/>
          </a:p>
        </p:txBody>
      </p:sp>
      <p:sp>
        <p:nvSpPr>
          <p:cNvPr id="32"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1</a:t>
            </a:r>
          </a:p>
        </p:txBody>
      </p:sp>
    </p:spTree>
    <p:extLst>
      <p:ext uri="{BB962C8B-B14F-4D97-AF65-F5344CB8AC3E}">
        <p14:creationId xmlns:p14="http://schemas.microsoft.com/office/powerpoint/2010/main" val="23879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86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86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6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86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8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8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4" grpId="0" animBg="1"/>
      <p:bldP spid="238605" grpId="0" animBg="1"/>
      <p:bldP spid="238606" grpId="0" animBg="1"/>
      <p:bldP spid="238616" grpId="0" animBg="1"/>
      <p:bldP spid="2386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449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702C4CA-4667-4D11-89F8-40387985C691}" type="slidenum">
              <a:rPr lang="fr-FR" sz="1400">
                <a:latin typeface="Times New Roman" pitchFamily="18" charset="0"/>
              </a:rPr>
              <a:pPr/>
              <a:t>43</a:t>
            </a:fld>
            <a:endParaRPr lang="fr-FR" sz="1400">
              <a:latin typeface="Times New Roman" pitchFamily="18" charset="0"/>
            </a:endParaRPr>
          </a:p>
        </p:txBody>
      </p:sp>
      <p:sp>
        <p:nvSpPr>
          <p:cNvPr id="234501" name="Text Box 5"/>
          <p:cNvSpPr txBox="1">
            <a:spLocks noChangeArrowheads="1"/>
          </p:cNvSpPr>
          <p:nvPr/>
        </p:nvSpPr>
        <p:spPr bwMode="auto">
          <a:xfrm>
            <a:off x="468313" y="1268413"/>
            <a:ext cx="7850187" cy="2378075"/>
          </a:xfrm>
          <a:prstGeom prst="rect">
            <a:avLst/>
          </a:prstGeom>
          <a:noFill/>
          <a:ln w="9525">
            <a:noFill/>
            <a:miter lim="800000"/>
            <a:headEnd/>
            <a:tailEnd/>
          </a:ln>
          <a:effectLst/>
        </p:spPr>
        <p:txBody>
          <a:bodyPr>
            <a:spAutoFit/>
          </a:bodyPr>
          <a:lstStyle/>
          <a:p>
            <a:pPr>
              <a:spcBef>
                <a:spcPct val="50000"/>
              </a:spcBef>
            </a:pPr>
            <a:r>
              <a:rPr lang="fr-FR" u="sng"/>
              <a:t>Point de branchement</a:t>
            </a:r>
            <a:r>
              <a:rPr lang="fr-FR"/>
              <a:t>:</a:t>
            </a:r>
          </a:p>
          <a:p>
            <a:pPr>
              <a:spcBef>
                <a:spcPct val="50000"/>
              </a:spcBef>
            </a:pPr>
            <a:r>
              <a:rPr lang="fr-FR"/>
              <a:t>Point de l’axe réel où deux branches du lieu convergent vers l’axe ou s’en éloignent. </a:t>
            </a:r>
          </a:p>
          <a:p>
            <a:pPr>
              <a:spcBef>
                <a:spcPct val="50000"/>
              </a:spcBef>
            </a:pPr>
            <a:r>
              <a:rPr lang="fr-FR"/>
              <a:t>Deux racines se confondent et changent de nature (réelles à complexes ou réciproquement).</a:t>
            </a:r>
          </a:p>
          <a:p>
            <a:pPr>
              <a:spcBef>
                <a:spcPct val="50000"/>
              </a:spcBef>
            </a:pPr>
            <a:r>
              <a:rPr lang="fr-FR"/>
              <a:t> </a:t>
            </a:r>
          </a:p>
        </p:txBody>
      </p:sp>
      <p:grpSp>
        <p:nvGrpSpPr>
          <p:cNvPr id="2" name="Group 6"/>
          <p:cNvGrpSpPr>
            <a:grpSpLocks/>
          </p:cNvGrpSpPr>
          <p:nvPr/>
        </p:nvGrpSpPr>
        <p:grpSpPr bwMode="auto">
          <a:xfrm>
            <a:off x="1908175" y="3573463"/>
            <a:ext cx="5976938" cy="2808287"/>
            <a:chOff x="1202" y="2251"/>
            <a:chExt cx="3765" cy="1769"/>
          </a:xfrm>
        </p:grpSpPr>
        <p:sp>
          <p:nvSpPr>
            <p:cNvPr id="234503" name="Line 7"/>
            <p:cNvSpPr>
              <a:spLocks noChangeShapeType="1"/>
            </p:cNvSpPr>
            <p:nvPr/>
          </p:nvSpPr>
          <p:spPr bwMode="auto">
            <a:xfrm flipV="1">
              <a:off x="4241" y="2251"/>
              <a:ext cx="0" cy="1769"/>
            </a:xfrm>
            <a:prstGeom prst="line">
              <a:avLst/>
            </a:prstGeom>
            <a:noFill/>
            <a:ln w="19050">
              <a:solidFill>
                <a:schemeClr val="tx1"/>
              </a:solidFill>
              <a:round/>
              <a:headEnd/>
              <a:tailEnd type="arrow" w="lg" len="lg"/>
            </a:ln>
            <a:effectLst/>
          </p:spPr>
          <p:txBody>
            <a:bodyPr>
              <a:spAutoFit/>
            </a:bodyPr>
            <a:lstStyle/>
            <a:p>
              <a:endParaRPr lang="fr-FR"/>
            </a:p>
          </p:txBody>
        </p:sp>
        <p:sp>
          <p:nvSpPr>
            <p:cNvPr id="234504" name="Line 8"/>
            <p:cNvSpPr>
              <a:spLocks noChangeShapeType="1"/>
            </p:cNvSpPr>
            <p:nvPr/>
          </p:nvSpPr>
          <p:spPr bwMode="auto">
            <a:xfrm>
              <a:off x="1202" y="3249"/>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4505" name="Text Box 9"/>
            <p:cNvSpPr txBox="1">
              <a:spLocks noChangeArrowheads="1"/>
            </p:cNvSpPr>
            <p:nvPr/>
          </p:nvSpPr>
          <p:spPr bwMode="auto">
            <a:xfrm>
              <a:off x="4286" y="2251"/>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4506" name="Text Box 10"/>
            <p:cNvSpPr txBox="1">
              <a:spLocks noChangeArrowheads="1"/>
            </p:cNvSpPr>
            <p:nvPr/>
          </p:nvSpPr>
          <p:spPr bwMode="auto">
            <a:xfrm>
              <a:off x="4468" y="2976"/>
              <a:ext cx="499" cy="250"/>
            </a:xfrm>
            <a:prstGeom prst="rect">
              <a:avLst/>
            </a:prstGeom>
            <a:noFill/>
            <a:ln w="9525">
              <a:noFill/>
              <a:miter lim="800000"/>
              <a:headEnd/>
              <a:tailEnd/>
            </a:ln>
            <a:effectLst/>
          </p:spPr>
          <p:txBody>
            <a:bodyPr>
              <a:spAutoFit/>
            </a:bodyPr>
            <a:lstStyle/>
            <a:p>
              <a:pPr>
                <a:spcBef>
                  <a:spcPct val="50000"/>
                </a:spcBef>
              </a:pPr>
              <a:r>
                <a:rPr lang="fr-FR"/>
                <a:t>Re</a:t>
              </a:r>
            </a:p>
          </p:txBody>
        </p:sp>
        <p:sp>
          <p:nvSpPr>
            <p:cNvPr id="234507" name="Oval 11"/>
            <p:cNvSpPr>
              <a:spLocks noChangeArrowheads="1"/>
            </p:cNvSpPr>
            <p:nvPr/>
          </p:nvSpPr>
          <p:spPr bwMode="auto">
            <a:xfrm>
              <a:off x="3107" y="3203"/>
              <a:ext cx="91" cy="90"/>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3" name="Group 12"/>
            <p:cNvGrpSpPr>
              <a:grpSpLocks/>
            </p:cNvGrpSpPr>
            <p:nvPr/>
          </p:nvGrpSpPr>
          <p:grpSpPr bwMode="auto">
            <a:xfrm>
              <a:off x="3606" y="3612"/>
              <a:ext cx="90" cy="91"/>
              <a:chOff x="657" y="3067"/>
              <a:chExt cx="46" cy="46"/>
            </a:xfrm>
          </p:grpSpPr>
          <p:sp>
            <p:nvSpPr>
              <p:cNvPr id="234509" name="Line 13"/>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4510" name="Line 14"/>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15"/>
            <p:cNvGrpSpPr>
              <a:grpSpLocks/>
            </p:cNvGrpSpPr>
            <p:nvPr/>
          </p:nvGrpSpPr>
          <p:grpSpPr bwMode="auto">
            <a:xfrm>
              <a:off x="3606" y="2840"/>
              <a:ext cx="90" cy="91"/>
              <a:chOff x="657" y="3067"/>
              <a:chExt cx="46" cy="46"/>
            </a:xfrm>
          </p:grpSpPr>
          <p:sp>
            <p:nvSpPr>
              <p:cNvPr id="234512" name="Line 16"/>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4513" name="Line 17"/>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4514" name="Arc 18"/>
            <p:cNvSpPr>
              <a:spLocks/>
            </p:cNvSpPr>
            <p:nvPr/>
          </p:nvSpPr>
          <p:spPr bwMode="auto">
            <a:xfrm>
              <a:off x="2381" y="2569"/>
              <a:ext cx="1283" cy="1373"/>
            </a:xfrm>
            <a:custGeom>
              <a:avLst/>
              <a:gdLst>
                <a:gd name="G0" fmla="+- 21600 0 0"/>
                <a:gd name="G1" fmla="+- 21600 0 0"/>
                <a:gd name="G2" fmla="+- 21600 0 0"/>
                <a:gd name="T0" fmla="*/ 39171 w 39925"/>
                <a:gd name="T1" fmla="*/ 34163 h 43200"/>
                <a:gd name="T2" fmla="*/ 39925 w 39925"/>
                <a:gd name="T3" fmla="*/ 10165 h 43200"/>
                <a:gd name="T4" fmla="*/ 21600 w 39925"/>
                <a:gd name="T5" fmla="*/ 21600 h 43200"/>
              </a:gdLst>
              <a:ahLst/>
              <a:cxnLst>
                <a:cxn ang="0">
                  <a:pos x="T0" y="T1"/>
                </a:cxn>
                <a:cxn ang="0">
                  <a:pos x="T2" y="T3"/>
                </a:cxn>
                <a:cxn ang="0">
                  <a:pos x="T4" y="T5"/>
                </a:cxn>
              </a:cxnLst>
              <a:rect l="0" t="0" r="r" b="b"/>
              <a:pathLst>
                <a:path w="39925" h="43200" fill="none" extrusionOk="0">
                  <a:moveTo>
                    <a:pt x="39170" y="34162"/>
                  </a:moveTo>
                  <a:cubicBezTo>
                    <a:pt x="35115" y="39834"/>
                    <a:pt x="28572" y="43199"/>
                    <a:pt x="21600" y="43200"/>
                  </a:cubicBezTo>
                  <a:cubicBezTo>
                    <a:pt x="9670" y="43200"/>
                    <a:pt x="0" y="33529"/>
                    <a:pt x="0" y="21600"/>
                  </a:cubicBezTo>
                  <a:cubicBezTo>
                    <a:pt x="0" y="9670"/>
                    <a:pt x="9670" y="0"/>
                    <a:pt x="21600" y="0"/>
                  </a:cubicBezTo>
                  <a:cubicBezTo>
                    <a:pt x="29052" y="-1"/>
                    <a:pt x="35979" y="3842"/>
                    <a:pt x="39924" y="10165"/>
                  </a:cubicBezTo>
                </a:path>
                <a:path w="39925" h="43200" stroke="0" extrusionOk="0">
                  <a:moveTo>
                    <a:pt x="39170" y="34162"/>
                  </a:moveTo>
                  <a:cubicBezTo>
                    <a:pt x="35115" y="39834"/>
                    <a:pt x="28572" y="43199"/>
                    <a:pt x="21600" y="43200"/>
                  </a:cubicBezTo>
                  <a:cubicBezTo>
                    <a:pt x="9670" y="43200"/>
                    <a:pt x="0" y="33529"/>
                    <a:pt x="0" y="21600"/>
                  </a:cubicBezTo>
                  <a:cubicBezTo>
                    <a:pt x="0" y="9670"/>
                    <a:pt x="9670" y="0"/>
                    <a:pt x="21600" y="0"/>
                  </a:cubicBezTo>
                  <a:cubicBezTo>
                    <a:pt x="29052" y="-1"/>
                    <a:pt x="35979" y="3842"/>
                    <a:pt x="39924" y="10165"/>
                  </a:cubicBezTo>
                  <a:lnTo>
                    <a:pt x="21600" y="21600"/>
                  </a:lnTo>
                  <a:close/>
                </a:path>
              </a:pathLst>
            </a:custGeom>
            <a:noFill/>
            <a:ln w="25400">
              <a:solidFill>
                <a:srgbClr val="00FF00"/>
              </a:solidFill>
              <a:round/>
              <a:headEnd/>
              <a:tailEnd/>
            </a:ln>
            <a:effectLst/>
          </p:spPr>
          <p:txBody>
            <a:bodyPr anchor="ctr">
              <a:spAutoFit/>
            </a:bodyPr>
            <a:lstStyle/>
            <a:p>
              <a:endParaRPr lang="fr-FR"/>
            </a:p>
          </p:txBody>
        </p:sp>
        <p:sp>
          <p:nvSpPr>
            <p:cNvPr id="234515" name="Line 19"/>
            <p:cNvSpPr>
              <a:spLocks noChangeShapeType="1"/>
            </p:cNvSpPr>
            <p:nvPr/>
          </p:nvSpPr>
          <p:spPr bwMode="auto">
            <a:xfrm flipH="1">
              <a:off x="2562" y="2750"/>
              <a:ext cx="46" cy="45"/>
            </a:xfrm>
            <a:prstGeom prst="line">
              <a:avLst/>
            </a:prstGeom>
            <a:noFill/>
            <a:ln w="25400">
              <a:solidFill>
                <a:srgbClr val="00FF00"/>
              </a:solidFill>
              <a:round/>
              <a:headEnd/>
              <a:tailEnd type="triangle" w="lg" len="lg"/>
            </a:ln>
            <a:effectLst/>
          </p:spPr>
          <p:txBody>
            <a:bodyPr>
              <a:spAutoFit/>
            </a:bodyPr>
            <a:lstStyle/>
            <a:p>
              <a:endParaRPr lang="fr-FR"/>
            </a:p>
          </p:txBody>
        </p:sp>
        <p:sp>
          <p:nvSpPr>
            <p:cNvPr id="234516" name="Line 20"/>
            <p:cNvSpPr>
              <a:spLocks noChangeShapeType="1"/>
            </p:cNvSpPr>
            <p:nvPr/>
          </p:nvSpPr>
          <p:spPr bwMode="auto">
            <a:xfrm flipH="1" flipV="1">
              <a:off x="2472" y="3566"/>
              <a:ext cx="45" cy="91"/>
            </a:xfrm>
            <a:prstGeom prst="line">
              <a:avLst/>
            </a:prstGeom>
            <a:noFill/>
            <a:ln w="25400">
              <a:solidFill>
                <a:srgbClr val="00FF00"/>
              </a:solidFill>
              <a:round/>
              <a:headEnd/>
              <a:tailEnd type="triangle" w="lg" len="lg"/>
            </a:ln>
            <a:effectLst/>
          </p:spPr>
          <p:txBody>
            <a:bodyPr>
              <a:spAutoFit/>
            </a:bodyPr>
            <a:lstStyle/>
            <a:p>
              <a:endParaRPr lang="fr-FR"/>
            </a:p>
          </p:txBody>
        </p:sp>
        <p:sp>
          <p:nvSpPr>
            <p:cNvPr id="234517" name="Line 21"/>
            <p:cNvSpPr>
              <a:spLocks noChangeShapeType="1"/>
            </p:cNvSpPr>
            <p:nvPr/>
          </p:nvSpPr>
          <p:spPr bwMode="auto">
            <a:xfrm>
              <a:off x="2381" y="3249"/>
              <a:ext cx="726"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4518" name="Line 22"/>
            <p:cNvSpPr>
              <a:spLocks noChangeShapeType="1"/>
            </p:cNvSpPr>
            <p:nvPr/>
          </p:nvSpPr>
          <p:spPr bwMode="auto">
            <a:xfrm flipH="1">
              <a:off x="1474" y="3249"/>
              <a:ext cx="907"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34519" name="Line 23"/>
            <p:cNvSpPr>
              <a:spLocks noChangeShapeType="1"/>
            </p:cNvSpPr>
            <p:nvPr/>
          </p:nvSpPr>
          <p:spPr bwMode="auto">
            <a:xfrm flipH="1">
              <a:off x="1202" y="3249"/>
              <a:ext cx="725" cy="0"/>
            </a:xfrm>
            <a:prstGeom prst="line">
              <a:avLst/>
            </a:prstGeom>
            <a:noFill/>
            <a:ln w="25400">
              <a:solidFill>
                <a:srgbClr val="00FF00"/>
              </a:solidFill>
              <a:round/>
              <a:headEnd/>
              <a:tailEnd/>
            </a:ln>
            <a:effectLst/>
          </p:spPr>
          <p:txBody>
            <a:bodyPr>
              <a:spAutoFit/>
            </a:bodyPr>
            <a:lstStyle/>
            <a:p>
              <a:endParaRPr lang="fr-FR"/>
            </a:p>
          </p:txBody>
        </p:sp>
      </p:grpSp>
      <p:grpSp>
        <p:nvGrpSpPr>
          <p:cNvPr id="5" name="Group 24"/>
          <p:cNvGrpSpPr>
            <a:grpSpLocks/>
          </p:cNvGrpSpPr>
          <p:nvPr/>
        </p:nvGrpSpPr>
        <p:grpSpPr bwMode="auto">
          <a:xfrm>
            <a:off x="3708400" y="5084763"/>
            <a:ext cx="142875" cy="144462"/>
            <a:chOff x="657" y="3067"/>
            <a:chExt cx="46" cy="46"/>
          </a:xfrm>
        </p:grpSpPr>
        <p:sp>
          <p:nvSpPr>
            <p:cNvPr id="234521" name="Line 25"/>
            <p:cNvSpPr>
              <a:spLocks noChangeShapeType="1"/>
            </p:cNvSpPr>
            <p:nvPr/>
          </p:nvSpPr>
          <p:spPr bwMode="auto">
            <a:xfrm flipV="1">
              <a:off x="657" y="3067"/>
              <a:ext cx="46" cy="46"/>
            </a:xfrm>
            <a:prstGeom prst="line">
              <a:avLst/>
            </a:prstGeom>
            <a:noFill/>
            <a:ln w="25400">
              <a:solidFill>
                <a:srgbClr val="FF00FF"/>
              </a:solidFill>
              <a:round/>
              <a:headEnd/>
              <a:tailEnd/>
            </a:ln>
            <a:effectLst/>
          </p:spPr>
          <p:txBody>
            <a:bodyPr>
              <a:spAutoFit/>
            </a:bodyPr>
            <a:lstStyle/>
            <a:p>
              <a:endParaRPr lang="fr-FR"/>
            </a:p>
          </p:txBody>
        </p:sp>
        <p:sp>
          <p:nvSpPr>
            <p:cNvPr id="234522" name="Line 26"/>
            <p:cNvSpPr>
              <a:spLocks noChangeShapeType="1"/>
            </p:cNvSpPr>
            <p:nvPr/>
          </p:nvSpPr>
          <p:spPr bwMode="auto">
            <a:xfrm>
              <a:off x="657" y="3067"/>
              <a:ext cx="46" cy="46"/>
            </a:xfrm>
            <a:prstGeom prst="line">
              <a:avLst/>
            </a:prstGeom>
            <a:noFill/>
            <a:ln w="25400">
              <a:solidFill>
                <a:srgbClr val="FF00FF"/>
              </a:solidFill>
              <a:round/>
              <a:headEnd/>
              <a:tailEnd/>
            </a:ln>
            <a:effectLst/>
          </p:spPr>
          <p:txBody>
            <a:bodyPr>
              <a:spAutoFit/>
            </a:bodyPr>
            <a:lstStyle/>
            <a:p>
              <a:endParaRPr lang="fr-FR"/>
            </a:p>
          </p:txBody>
        </p:sp>
      </p:grpSp>
      <p:sp>
        <p:nvSpPr>
          <p:cNvPr id="234523" name="Text Box 27"/>
          <p:cNvSpPr txBox="1">
            <a:spLocks noChangeArrowheads="1"/>
          </p:cNvSpPr>
          <p:nvPr/>
        </p:nvSpPr>
        <p:spPr bwMode="auto">
          <a:xfrm>
            <a:off x="3419475" y="4797425"/>
            <a:ext cx="792163" cy="396875"/>
          </a:xfrm>
          <a:prstGeom prst="rect">
            <a:avLst/>
          </a:prstGeom>
          <a:noFill/>
          <a:ln w="9525">
            <a:noFill/>
            <a:miter lim="800000"/>
            <a:headEnd/>
            <a:tailEnd/>
          </a:ln>
          <a:effectLst/>
        </p:spPr>
        <p:txBody>
          <a:bodyPr>
            <a:spAutoFit/>
          </a:bodyPr>
          <a:lstStyle/>
          <a:p>
            <a:pPr>
              <a:spcBef>
                <a:spcPct val="50000"/>
              </a:spcBef>
            </a:pPr>
            <a:r>
              <a:rPr lang="el-GR">
                <a:solidFill>
                  <a:srgbClr val="FF00FF"/>
                </a:solidFill>
              </a:rPr>
              <a:t>σ</a:t>
            </a:r>
          </a:p>
        </p:txBody>
      </p:sp>
      <p:sp>
        <p:nvSpPr>
          <p:cNvPr id="29"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338699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552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5C5A4C50-8C00-4467-9706-8EAF5EDB75FB}" type="slidenum">
              <a:rPr lang="fr-FR" sz="1400">
                <a:latin typeface="Times New Roman" pitchFamily="18" charset="0"/>
              </a:rPr>
              <a:pPr/>
              <a:t>44</a:t>
            </a:fld>
            <a:endParaRPr lang="fr-FR" sz="1400">
              <a:latin typeface="Times New Roman" pitchFamily="18" charset="0"/>
            </a:endParaRPr>
          </a:p>
        </p:txBody>
      </p:sp>
      <p:sp>
        <p:nvSpPr>
          <p:cNvPr id="235525" name="Text Box 5"/>
          <p:cNvSpPr txBox="1">
            <a:spLocks noChangeArrowheads="1"/>
          </p:cNvSpPr>
          <p:nvPr/>
        </p:nvSpPr>
        <p:spPr bwMode="auto">
          <a:xfrm>
            <a:off x="468313" y="1268413"/>
            <a:ext cx="7850187" cy="1311275"/>
          </a:xfrm>
          <a:prstGeom prst="rect">
            <a:avLst/>
          </a:prstGeom>
          <a:noFill/>
          <a:ln w="9525">
            <a:noFill/>
            <a:miter lim="800000"/>
            <a:headEnd/>
            <a:tailEnd/>
          </a:ln>
          <a:effectLst/>
        </p:spPr>
        <p:txBody>
          <a:bodyPr>
            <a:spAutoFit/>
          </a:bodyPr>
          <a:lstStyle/>
          <a:p>
            <a:pPr>
              <a:spcBef>
                <a:spcPct val="50000"/>
              </a:spcBef>
            </a:pPr>
            <a:r>
              <a:rPr lang="fr-FR" u="sng"/>
              <a:t>Point de branchement</a:t>
            </a:r>
            <a:r>
              <a:rPr lang="fr-FR"/>
              <a:t>:</a:t>
            </a:r>
          </a:p>
          <a:p>
            <a:pPr>
              <a:spcBef>
                <a:spcPct val="50000"/>
              </a:spcBef>
            </a:pPr>
            <a:r>
              <a:rPr lang="el-GR"/>
              <a:t>σ</a:t>
            </a:r>
            <a:r>
              <a:rPr lang="fr-FR"/>
              <a:t> vérifie l’équation suivante:</a:t>
            </a:r>
            <a:endParaRPr lang="el-GR"/>
          </a:p>
          <a:p>
            <a:pPr>
              <a:spcBef>
                <a:spcPct val="50000"/>
              </a:spcBef>
            </a:pPr>
            <a:r>
              <a:rPr lang="fr-FR"/>
              <a:t> </a:t>
            </a:r>
          </a:p>
        </p:txBody>
      </p:sp>
      <p:graphicFrame>
        <p:nvGraphicFramePr>
          <p:cNvPr id="235526" name="Object 6"/>
          <p:cNvGraphicFramePr>
            <a:graphicFrameLocks noChangeAspect="1"/>
          </p:cNvGraphicFramePr>
          <p:nvPr/>
        </p:nvGraphicFramePr>
        <p:xfrm>
          <a:off x="4643438" y="1557338"/>
          <a:ext cx="2894012" cy="971550"/>
        </p:xfrm>
        <a:graphic>
          <a:graphicData uri="http://schemas.openxmlformats.org/presentationml/2006/ole">
            <mc:AlternateContent xmlns:mc="http://schemas.openxmlformats.org/markup-compatibility/2006">
              <mc:Choice xmlns:v="urn:schemas-microsoft-com:vml" Requires="v">
                <p:oleObj spid="_x0000_s31918" name="Equation" r:id="rId3" imgW="1358900" imgH="457200" progId="Equation.3">
                  <p:embed/>
                </p:oleObj>
              </mc:Choice>
              <mc:Fallback>
                <p:oleObj name="Equation" r:id="rId3" imgW="1358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557338"/>
                        <a:ext cx="2894012"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27" name="Text Box 7"/>
          <p:cNvSpPr txBox="1">
            <a:spLocks noChangeArrowheads="1"/>
          </p:cNvSpPr>
          <p:nvPr/>
        </p:nvSpPr>
        <p:spPr bwMode="auto">
          <a:xfrm>
            <a:off x="250825" y="2636838"/>
            <a:ext cx="8713788" cy="3606800"/>
          </a:xfrm>
          <a:prstGeom prst="rect">
            <a:avLst/>
          </a:prstGeom>
          <a:noFill/>
          <a:ln w="9525">
            <a:solidFill>
              <a:srgbClr val="FF0000"/>
            </a:solidFill>
            <a:miter lim="800000"/>
            <a:headEnd/>
            <a:tailEnd/>
          </a:ln>
          <a:effectLst/>
        </p:spPr>
        <p:txBody>
          <a:bodyPr>
            <a:spAutoFit/>
          </a:bodyPr>
          <a:lstStyle/>
          <a:p>
            <a:pPr>
              <a:spcBef>
                <a:spcPct val="50000"/>
              </a:spcBef>
            </a:pPr>
            <a:r>
              <a:rPr lang="fr-FR" u="sng" dirty="0"/>
              <a:t>Règle 6:</a:t>
            </a:r>
            <a:r>
              <a:rPr lang="fr-FR" dirty="0"/>
              <a:t>   Les points de branchement, </a:t>
            </a:r>
            <a:r>
              <a:rPr lang="el-GR" dirty="0"/>
              <a:t>σ</a:t>
            </a:r>
            <a:r>
              <a:rPr lang="fr-FR" dirty="0"/>
              <a:t>, situés sur l’axe des réels </a:t>
            </a:r>
          </a:p>
          <a:p>
            <a:pPr>
              <a:spcBef>
                <a:spcPct val="50000"/>
              </a:spcBef>
            </a:pPr>
            <a:r>
              <a:rPr lang="fr-FR" dirty="0"/>
              <a:t>               vérifient l’équation suivante:	</a:t>
            </a:r>
          </a:p>
          <a:p>
            <a:pPr>
              <a:spcBef>
                <a:spcPct val="50000"/>
              </a:spcBef>
            </a:pPr>
            <a:r>
              <a:rPr lang="fr-FR" dirty="0"/>
              <a:t>				</a:t>
            </a:r>
          </a:p>
          <a:p>
            <a:pPr>
              <a:spcBef>
                <a:spcPct val="50000"/>
              </a:spcBef>
            </a:pPr>
            <a:r>
              <a:rPr lang="fr-FR" dirty="0"/>
              <a:t>							</a:t>
            </a: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r>
              <a:rPr lang="fr-FR" dirty="0"/>
              <a:t> </a:t>
            </a:r>
          </a:p>
        </p:txBody>
      </p:sp>
      <mc:AlternateContent xmlns:mc="http://schemas.openxmlformats.org/markup-compatibility/2006" xmlns:a14="http://schemas.microsoft.com/office/drawing/2010/main">
        <mc:Choice Requires="a14">
          <p:sp>
            <p:nvSpPr>
              <p:cNvPr id="235528" name="Object 8"/>
              <p:cNvSpPr txBox="1"/>
              <p:nvPr/>
            </p:nvSpPr>
            <p:spPr bwMode="auto">
              <a:xfrm>
                <a:off x="2987675" y="3644900"/>
                <a:ext cx="2894013" cy="97155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nary>
                        <m:naryPr>
                          <m:chr m:val="∑"/>
                          <m:ctrlPr>
                            <a:rPr lang="fr-FR" i="1">
                              <a:solidFill>
                                <a:srgbClr val="000000"/>
                              </a:solidFill>
                              <a:latin typeface="Cambria Math" panose="02040503050406030204" pitchFamily="18" charset="0"/>
                            </a:rPr>
                          </m:ctrlPr>
                        </m:naryPr>
                        <m:sub>
                          <m:r>
                            <a:rPr lang="fr-FR" i="1">
                              <a:solidFill>
                                <a:srgbClr val="000000"/>
                              </a:solidFill>
                              <a:latin typeface="Cambria Math" panose="02040503050406030204" pitchFamily="18" charset="0"/>
                            </a:rPr>
                            <m:t>𝑖</m:t>
                          </m:r>
                          <m:r>
                            <a:rPr lang="fr-FR" i="1">
                              <a:solidFill>
                                <a:srgbClr val="000000"/>
                              </a:solidFill>
                              <a:latin typeface="Cambria Math" panose="02040503050406030204" pitchFamily="18" charset="0"/>
                            </a:rPr>
                            <m:t>=1</m:t>
                          </m:r>
                        </m:sub>
                        <m:sup>
                          <m:r>
                            <a:rPr lang="fr-FR" i="1">
                              <a:solidFill>
                                <a:srgbClr val="000000"/>
                              </a:solidFill>
                              <a:latin typeface="Cambria Math" panose="02040503050406030204" pitchFamily="18" charset="0"/>
                            </a:rPr>
                            <m:t>𝑚</m:t>
                          </m:r>
                        </m:sup>
                        <m:e>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1</m:t>
                              </m:r>
                            </m:num>
                            <m:den>
                              <m:r>
                                <a:rPr lang="fr-FR" i="1">
                                  <a:solidFill>
                                    <a:srgbClr val="000000"/>
                                  </a:solidFill>
                                  <a:latin typeface="Cambria Math" panose="02040503050406030204" pitchFamily="18" charset="0"/>
                                </a:rPr>
                                <m:t>𝜎</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𝑧</m:t>
                                  </m:r>
                                </m:e>
                                <m:sub>
                                  <m:r>
                                    <a:rPr lang="fr-FR" i="1">
                                      <a:solidFill>
                                        <a:srgbClr val="000000"/>
                                      </a:solidFill>
                                      <a:latin typeface="Cambria Math" panose="02040503050406030204" pitchFamily="18" charset="0"/>
                                    </a:rPr>
                                    <m:t>𝑖</m:t>
                                  </m:r>
                                </m:sub>
                              </m:sSub>
                            </m:den>
                          </m:f>
                        </m:e>
                      </m:nary>
                      <m:r>
                        <a:rPr lang="fr-FR" i="1">
                          <a:solidFill>
                            <a:srgbClr val="000000"/>
                          </a:solidFill>
                          <a:latin typeface="Cambria Math" panose="02040503050406030204" pitchFamily="18" charset="0"/>
                        </a:rPr>
                        <m:t>=</m:t>
                      </m:r>
                      <m:nary>
                        <m:naryPr>
                          <m:chr m:val="∑"/>
                          <m:ctrlPr>
                            <a:rPr lang="fr-FR" i="1">
                              <a:solidFill>
                                <a:srgbClr val="000000"/>
                              </a:solidFill>
                              <a:latin typeface="Cambria Math" panose="02040503050406030204" pitchFamily="18" charset="0"/>
                            </a:rPr>
                          </m:ctrlPr>
                        </m:naryPr>
                        <m:sub>
                          <m:r>
                            <a:rPr lang="fr-FR" i="1">
                              <a:solidFill>
                                <a:srgbClr val="000000"/>
                              </a:solidFill>
                              <a:latin typeface="Cambria Math" panose="02040503050406030204" pitchFamily="18" charset="0"/>
                            </a:rPr>
                            <m:t>𝑗</m:t>
                          </m:r>
                          <m:r>
                            <a:rPr lang="fr-FR" i="1">
                              <a:solidFill>
                                <a:srgbClr val="000000"/>
                              </a:solidFill>
                              <a:latin typeface="Cambria Math" panose="02040503050406030204" pitchFamily="18" charset="0"/>
                            </a:rPr>
                            <m:t>=1</m:t>
                          </m:r>
                        </m:sub>
                        <m:sup>
                          <m:r>
                            <a:rPr lang="fr-FR" i="1">
                              <a:solidFill>
                                <a:srgbClr val="000000"/>
                              </a:solidFill>
                              <a:latin typeface="Cambria Math" panose="02040503050406030204" pitchFamily="18" charset="0"/>
                            </a:rPr>
                            <m:t>𝑛</m:t>
                          </m:r>
                        </m:sup>
                        <m:e>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1</m:t>
                              </m:r>
                            </m:num>
                            <m:den>
                              <m:r>
                                <a:rPr lang="fr-FR" i="1">
                                  <a:solidFill>
                                    <a:srgbClr val="000000"/>
                                  </a:solidFill>
                                  <a:latin typeface="Cambria Math" panose="02040503050406030204" pitchFamily="18" charset="0"/>
                                </a:rPr>
                                <m:t>𝜎</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𝑝</m:t>
                                  </m:r>
                                </m:e>
                                <m:sub>
                                  <m:r>
                                    <a:rPr lang="fr-FR" i="1">
                                      <a:solidFill>
                                        <a:srgbClr val="000000"/>
                                      </a:solidFill>
                                      <a:latin typeface="Cambria Math" panose="02040503050406030204" pitchFamily="18" charset="0"/>
                                    </a:rPr>
                                    <m:t>𝑗</m:t>
                                  </m:r>
                                </m:sub>
                              </m:sSub>
                            </m:den>
                          </m:f>
                        </m:e>
                      </m:nary>
                    </m:oMath>
                  </m:oMathPara>
                </a14:m>
                <a:endParaRPr lang="fr-FR"/>
              </a:p>
            </p:txBody>
          </p:sp>
        </mc:Choice>
        <mc:Fallback xmlns="">
          <p:sp>
            <p:nvSpPr>
              <p:cNvPr id="235528" name="Object 8"/>
              <p:cNvSpPr txBox="1">
                <a:spLocks noRot="1" noChangeAspect="1" noMove="1" noResize="1" noEditPoints="1" noAdjustHandles="1" noChangeArrowheads="1" noChangeShapeType="1" noTextEdit="1"/>
              </p:cNvSpPr>
              <p:nvPr/>
            </p:nvSpPr>
            <p:spPr bwMode="auto">
              <a:xfrm>
                <a:off x="2987675" y="3644900"/>
                <a:ext cx="2894013" cy="971550"/>
              </a:xfrm>
              <a:prstGeom prst="rect">
                <a:avLst/>
              </a:prstGeom>
              <a:blipFill>
                <a:blip r:embed="rId5"/>
                <a:stretch>
                  <a:fillRect/>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5530" name="Object 10"/>
              <p:cNvSpPr txBox="1"/>
              <p:nvPr/>
            </p:nvSpPr>
            <p:spPr bwMode="auto">
              <a:xfrm>
                <a:off x="2051050" y="5013325"/>
                <a:ext cx="4308475" cy="96520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𝑑𝑁</m:t>
                          </m:r>
                          <m:r>
                            <a:rPr lang="fr-FR" i="1">
                              <a:solidFill>
                                <a:srgbClr val="000000"/>
                              </a:solidFill>
                              <a:latin typeface="Cambria Math" panose="02040503050406030204" pitchFamily="18" charset="0"/>
                            </a:rPr>
                            <m:t>(</m:t>
                          </m:r>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m:t>
                          </m:r>
                        </m:num>
                        <m:den>
                          <m:r>
                            <a:rPr lang="fr-FR" i="1">
                              <a:solidFill>
                                <a:srgbClr val="000000"/>
                              </a:solidFill>
                              <a:latin typeface="Cambria Math" panose="02040503050406030204" pitchFamily="18" charset="0"/>
                            </a:rPr>
                            <m:t>𝑑</m:t>
                          </m:r>
                          <m:r>
                            <a:rPr lang="fr-FR" i="1" smtClean="0">
                              <a:solidFill>
                                <a:srgbClr val="000000"/>
                              </a:solidFill>
                              <a:latin typeface="Cambria Math" panose="02040503050406030204" pitchFamily="18" charset="0"/>
                              <a:ea typeface="Cambria Math" panose="02040503050406030204" pitchFamily="18" charset="0"/>
                            </a:rPr>
                            <m:t>𝜎</m:t>
                          </m:r>
                        </m:den>
                      </m:f>
                      <m:r>
                        <a:rPr lang="fr-FR" i="1">
                          <a:solidFill>
                            <a:srgbClr val="000000"/>
                          </a:solidFill>
                          <a:latin typeface="Cambria Math" panose="02040503050406030204" pitchFamily="18" charset="0"/>
                        </a:rPr>
                        <m:t>𝐷</m:t>
                      </m:r>
                      <m:r>
                        <a:rPr lang="fr-FR" i="1">
                          <a:solidFill>
                            <a:srgbClr val="000000"/>
                          </a:solidFill>
                          <a:latin typeface="Cambria Math" panose="02040503050406030204" pitchFamily="18" charset="0"/>
                        </a:rPr>
                        <m:t>(</m:t>
                      </m:r>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m:t>
                      </m:r>
                      <m:f>
                        <m:fPr>
                          <m:ctrlPr>
                            <a:rPr lang="fr-FR" i="1" smtClean="0">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𝑑𝐷</m:t>
                          </m:r>
                          <m:r>
                            <a:rPr lang="fr-FR" i="1">
                              <a:solidFill>
                                <a:srgbClr val="000000"/>
                              </a:solidFill>
                              <a:latin typeface="Cambria Math" panose="02040503050406030204" pitchFamily="18" charset="0"/>
                            </a:rPr>
                            <m:t>(</m:t>
                          </m:r>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m:t>
                          </m:r>
                        </m:num>
                        <m:den>
                          <m:r>
                            <a:rPr lang="fr-FR" i="1">
                              <a:solidFill>
                                <a:srgbClr val="000000"/>
                              </a:solidFill>
                              <a:latin typeface="Cambria Math" panose="02040503050406030204" pitchFamily="18" charset="0"/>
                            </a:rPr>
                            <m:t>𝑑</m:t>
                          </m:r>
                          <m:r>
                            <a:rPr lang="fr-FR" i="1" smtClean="0">
                              <a:solidFill>
                                <a:srgbClr val="000000"/>
                              </a:solidFill>
                              <a:latin typeface="Cambria Math" panose="02040503050406030204" pitchFamily="18" charset="0"/>
                              <a:ea typeface="Cambria Math" panose="02040503050406030204" pitchFamily="18" charset="0"/>
                            </a:rPr>
                            <m:t>𝜎</m:t>
                          </m:r>
                        </m:den>
                      </m:f>
                      <m:r>
                        <a:rPr lang="fr-FR" i="1">
                          <a:solidFill>
                            <a:srgbClr val="000000"/>
                          </a:solidFill>
                          <a:latin typeface="Cambria Math" panose="02040503050406030204" pitchFamily="18" charset="0"/>
                        </a:rPr>
                        <m:t>𝑁</m:t>
                      </m:r>
                      <m:r>
                        <a:rPr lang="fr-FR" i="1">
                          <a:solidFill>
                            <a:srgbClr val="000000"/>
                          </a:solidFill>
                          <a:latin typeface="Cambria Math" panose="02040503050406030204" pitchFamily="18" charset="0"/>
                        </a:rPr>
                        <m:t>(</m:t>
                      </m:r>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m:t>
                      </m:r>
                    </m:oMath>
                  </m:oMathPara>
                </a14:m>
                <a:endParaRPr lang="fr-FR" dirty="0"/>
              </a:p>
            </p:txBody>
          </p:sp>
        </mc:Choice>
        <mc:Fallback xmlns="">
          <p:sp>
            <p:nvSpPr>
              <p:cNvPr id="235530" name="Object 10"/>
              <p:cNvSpPr txBox="1">
                <a:spLocks noRot="1" noChangeAspect="1" noMove="1" noResize="1" noEditPoints="1" noAdjustHandles="1" noChangeArrowheads="1" noChangeShapeType="1" noTextEdit="1"/>
              </p:cNvSpPr>
              <p:nvPr/>
            </p:nvSpPr>
            <p:spPr bwMode="auto">
              <a:xfrm>
                <a:off x="2051050" y="5013325"/>
                <a:ext cx="4308475" cy="965200"/>
              </a:xfrm>
              <a:prstGeom prst="rect">
                <a:avLst/>
              </a:prstGeom>
              <a:blipFill>
                <a:blip r:embed="rId6"/>
                <a:stretch>
                  <a:fillRect/>
                </a:stretch>
              </a:blipFill>
              <a:extLst/>
            </p:spPr>
            <p:txBody>
              <a:bodyPr/>
              <a:lstStyle/>
              <a:p>
                <a:r>
                  <a:rPr lang="fr-FR">
                    <a:noFill/>
                  </a:rPr>
                  <a:t> </a:t>
                </a:r>
              </a:p>
            </p:txBody>
          </p:sp>
        </mc:Fallback>
      </mc:AlternateContent>
      <p:sp>
        <p:nvSpPr>
          <p:cNvPr id="10" name="ZoneTexte 9"/>
          <p:cNvSpPr txBox="1"/>
          <p:nvPr/>
        </p:nvSpPr>
        <p:spPr>
          <a:xfrm>
            <a:off x="1134737" y="5221994"/>
            <a:ext cx="1024569" cy="400110"/>
          </a:xfrm>
          <a:prstGeom prst="rect">
            <a:avLst/>
          </a:prstGeom>
          <a:noFill/>
        </p:spPr>
        <p:txBody>
          <a:bodyPr wrap="square" rtlCol="0">
            <a:spAutoFit/>
          </a:bodyPr>
          <a:lstStyle/>
          <a:p>
            <a:r>
              <a:rPr lang="fr-FR" dirty="0"/>
              <a:t>ou</a:t>
            </a:r>
          </a:p>
        </p:txBody>
      </p:sp>
      <p:sp>
        <p:nvSpPr>
          <p:cNvPr id="11"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règles de construction</a:t>
            </a:r>
          </a:p>
        </p:txBody>
      </p:sp>
    </p:spTree>
    <p:extLst>
      <p:ext uri="{BB962C8B-B14F-4D97-AF65-F5344CB8AC3E}">
        <p14:creationId xmlns:p14="http://schemas.microsoft.com/office/powerpoint/2010/main" val="21420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2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2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2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2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build="allAtOnce"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859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2142BA51-757A-402F-B608-56130A1BA6F7}" type="slidenum">
              <a:rPr lang="fr-FR" sz="1400">
                <a:latin typeface="Times New Roman" pitchFamily="18" charset="0"/>
              </a:rPr>
              <a:pPr/>
              <a:t>45</a:t>
            </a:fld>
            <a:endParaRPr lang="fr-FR" sz="1400">
              <a:latin typeface="Times New Roman" pitchFamily="18" charset="0"/>
            </a:endParaRPr>
          </a:p>
        </p:txBody>
      </p:sp>
      <p:graphicFrame>
        <p:nvGraphicFramePr>
          <p:cNvPr id="238596"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35110"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8" name="Object 6"/>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35111"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908175" y="2781300"/>
            <a:ext cx="5976938" cy="3311525"/>
            <a:chOff x="204" y="1752"/>
            <a:chExt cx="3765" cy="2086"/>
          </a:xfrm>
        </p:grpSpPr>
        <p:sp>
          <p:nvSpPr>
            <p:cNvPr id="238600" name="Line 8"/>
            <p:cNvSpPr>
              <a:spLocks noChangeShapeType="1"/>
            </p:cNvSpPr>
            <p:nvPr/>
          </p:nvSpPr>
          <p:spPr bwMode="auto">
            <a:xfrm flipV="1">
              <a:off x="3152"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8601" name="Line 9"/>
            <p:cNvSpPr>
              <a:spLocks noChangeShapeType="1"/>
            </p:cNvSpPr>
            <p:nvPr/>
          </p:nvSpPr>
          <p:spPr bwMode="auto">
            <a:xfrm>
              <a:off x="204" y="2976"/>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8602" name="Text Box 10"/>
            <p:cNvSpPr txBox="1">
              <a:spLocks noChangeArrowheads="1"/>
            </p:cNvSpPr>
            <p:nvPr/>
          </p:nvSpPr>
          <p:spPr bwMode="auto">
            <a:xfrm>
              <a:off x="3152" y="1752"/>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8603" name="Text Box 11"/>
            <p:cNvSpPr txBox="1">
              <a:spLocks noChangeArrowheads="1"/>
            </p:cNvSpPr>
            <p:nvPr/>
          </p:nvSpPr>
          <p:spPr bwMode="auto">
            <a:xfrm>
              <a:off x="3470" y="2750"/>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sp>
        <p:nvSpPr>
          <p:cNvPr id="238604" name="Line 12"/>
          <p:cNvSpPr>
            <a:spLocks noChangeShapeType="1"/>
          </p:cNvSpPr>
          <p:nvPr/>
        </p:nvSpPr>
        <p:spPr bwMode="auto">
          <a:xfrm>
            <a:off x="2124075" y="4724400"/>
            <a:ext cx="1079500"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38605" name="Line 13"/>
          <p:cNvSpPr>
            <a:spLocks noChangeShapeType="1"/>
          </p:cNvSpPr>
          <p:nvPr/>
        </p:nvSpPr>
        <p:spPr bwMode="auto">
          <a:xfrm flipH="1" flipV="1">
            <a:off x="5435600" y="4724400"/>
            <a:ext cx="1152525" cy="0"/>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38606" name="Line 14"/>
          <p:cNvSpPr>
            <a:spLocks noChangeShapeType="1"/>
          </p:cNvSpPr>
          <p:nvPr/>
        </p:nvSpPr>
        <p:spPr bwMode="auto">
          <a:xfrm>
            <a:off x="3203575" y="4724400"/>
            <a:ext cx="2305050" cy="0"/>
          </a:xfrm>
          <a:prstGeom prst="line">
            <a:avLst/>
          </a:prstGeom>
          <a:noFill/>
          <a:ln w="19050">
            <a:solidFill>
              <a:srgbClr val="FF00FF"/>
            </a:solidFill>
            <a:round/>
            <a:headEnd/>
            <a:tailEnd/>
          </a:ln>
          <a:effectLst/>
        </p:spPr>
        <p:txBody>
          <a:bodyPr>
            <a:spAutoFit/>
          </a:bodyPr>
          <a:lstStyle/>
          <a:p>
            <a:endParaRPr lang="fr-FR"/>
          </a:p>
        </p:txBody>
      </p:sp>
      <p:sp>
        <p:nvSpPr>
          <p:cNvPr id="238607" name="Line 15"/>
          <p:cNvSpPr>
            <a:spLocks noChangeShapeType="1"/>
          </p:cNvSpPr>
          <p:nvPr/>
        </p:nvSpPr>
        <p:spPr bwMode="auto">
          <a:xfrm flipV="1">
            <a:off x="4284663" y="3716338"/>
            <a:ext cx="0" cy="1008062"/>
          </a:xfrm>
          <a:prstGeom prst="line">
            <a:avLst/>
          </a:prstGeom>
          <a:noFill/>
          <a:ln w="19050">
            <a:solidFill>
              <a:schemeClr val="accent2"/>
            </a:solidFill>
            <a:prstDash val="dash"/>
            <a:round/>
            <a:headEnd/>
            <a:tailEnd/>
          </a:ln>
          <a:effectLst/>
        </p:spPr>
        <p:txBody>
          <a:bodyPr>
            <a:spAutoFit/>
          </a:bodyPr>
          <a:lstStyle/>
          <a:p>
            <a:endParaRPr lang="fr-FR"/>
          </a:p>
        </p:txBody>
      </p:sp>
      <p:sp>
        <p:nvSpPr>
          <p:cNvPr id="238608" name="Line 16"/>
          <p:cNvSpPr>
            <a:spLocks noChangeShapeType="1"/>
          </p:cNvSpPr>
          <p:nvPr/>
        </p:nvSpPr>
        <p:spPr bwMode="auto">
          <a:xfrm flipH="1">
            <a:off x="4284663" y="4652963"/>
            <a:ext cx="0" cy="1081087"/>
          </a:xfrm>
          <a:prstGeom prst="line">
            <a:avLst/>
          </a:prstGeom>
          <a:noFill/>
          <a:ln w="19050">
            <a:solidFill>
              <a:schemeClr val="accent2"/>
            </a:solidFill>
            <a:prstDash val="dash"/>
            <a:round/>
            <a:headEnd/>
            <a:tailEnd/>
          </a:ln>
          <a:effectLst/>
        </p:spPr>
        <p:txBody>
          <a:bodyPr>
            <a:spAutoFit/>
          </a:bodyPr>
          <a:lstStyle/>
          <a:p>
            <a:endParaRPr lang="fr-FR"/>
          </a:p>
        </p:txBody>
      </p:sp>
      <p:grpSp>
        <p:nvGrpSpPr>
          <p:cNvPr id="3" name="Group 17"/>
          <p:cNvGrpSpPr>
            <a:grpSpLocks/>
          </p:cNvGrpSpPr>
          <p:nvPr/>
        </p:nvGrpSpPr>
        <p:grpSpPr bwMode="auto">
          <a:xfrm>
            <a:off x="1979613" y="4652963"/>
            <a:ext cx="190500" cy="179387"/>
            <a:chOff x="657" y="3067"/>
            <a:chExt cx="46" cy="46"/>
          </a:xfrm>
        </p:grpSpPr>
        <p:sp>
          <p:nvSpPr>
            <p:cNvPr id="238610"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8611"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4" name="Group 20"/>
          <p:cNvGrpSpPr>
            <a:grpSpLocks/>
          </p:cNvGrpSpPr>
          <p:nvPr/>
        </p:nvGrpSpPr>
        <p:grpSpPr bwMode="auto">
          <a:xfrm>
            <a:off x="6491288" y="4632325"/>
            <a:ext cx="180975" cy="177800"/>
            <a:chOff x="657" y="3067"/>
            <a:chExt cx="46" cy="46"/>
          </a:xfrm>
        </p:grpSpPr>
        <p:sp>
          <p:nvSpPr>
            <p:cNvPr id="238613" name="Line 21"/>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8614" name="Line 22"/>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8615" name="Text Box 23"/>
          <p:cNvSpPr txBox="1">
            <a:spLocks noChangeArrowheads="1"/>
          </p:cNvSpPr>
          <p:nvPr/>
        </p:nvSpPr>
        <p:spPr bwMode="auto">
          <a:xfrm>
            <a:off x="0" y="1079500"/>
            <a:ext cx="5867400" cy="1311275"/>
          </a:xfrm>
          <a:prstGeom prst="rect">
            <a:avLst/>
          </a:prstGeom>
          <a:noFill/>
          <a:ln w="9525">
            <a:noFill/>
            <a:miter lim="800000"/>
            <a:headEnd/>
            <a:tailEnd/>
          </a:ln>
          <a:effectLst/>
        </p:spPr>
        <p:txBody>
          <a:bodyPr>
            <a:spAutoFit/>
          </a:bodyPr>
          <a:lstStyle/>
          <a:p>
            <a:pPr>
              <a:spcBef>
                <a:spcPct val="50000"/>
              </a:spcBef>
            </a:pPr>
            <a:r>
              <a:rPr lang="fr-FR" u="sng" dirty="0"/>
              <a:t>5</a:t>
            </a:r>
            <a:r>
              <a:rPr lang="fr-FR" dirty="0"/>
              <a:t>- Portion de l’axe réel appartenant au lieu</a:t>
            </a:r>
          </a:p>
          <a:p>
            <a:pPr>
              <a:spcBef>
                <a:spcPct val="50000"/>
              </a:spcBef>
            </a:pPr>
            <a:r>
              <a:rPr lang="fr-FR" u="sng" dirty="0"/>
              <a:t>6</a:t>
            </a:r>
            <a:r>
              <a:rPr lang="fr-FR" dirty="0"/>
              <a:t>- Points de branchement</a:t>
            </a:r>
          </a:p>
          <a:p>
            <a:pPr>
              <a:spcBef>
                <a:spcPct val="50000"/>
              </a:spcBef>
            </a:pPr>
            <a:r>
              <a:rPr lang="fr-FR" dirty="0"/>
              <a:t>    </a:t>
            </a:r>
          </a:p>
        </p:txBody>
      </p:sp>
      <p:sp>
        <p:nvSpPr>
          <p:cNvPr id="238616" name="Rectangle 24"/>
          <p:cNvSpPr>
            <a:spLocks noChangeArrowheads="1"/>
          </p:cNvSpPr>
          <p:nvPr/>
        </p:nvSpPr>
        <p:spPr bwMode="auto">
          <a:xfrm>
            <a:off x="468313" y="4437063"/>
            <a:ext cx="1584325" cy="503237"/>
          </a:xfrm>
          <a:prstGeom prst="rect">
            <a:avLst/>
          </a:prstGeom>
          <a:solidFill>
            <a:srgbClr val="FF99CC"/>
          </a:solidFill>
          <a:ln w="9525">
            <a:noFill/>
            <a:miter lim="800000"/>
            <a:headEnd/>
            <a:tailEnd/>
          </a:ln>
          <a:effectLst/>
        </p:spPr>
        <p:txBody>
          <a:bodyPr wrap="none" anchor="ctr">
            <a:spAutoFit/>
          </a:bodyPr>
          <a:lstStyle/>
          <a:p>
            <a:endParaRPr lang="fr-FR"/>
          </a:p>
        </p:txBody>
      </p:sp>
      <p:sp>
        <p:nvSpPr>
          <p:cNvPr id="238617" name="Rectangle 25"/>
          <p:cNvSpPr>
            <a:spLocks noChangeArrowheads="1"/>
          </p:cNvSpPr>
          <p:nvPr/>
        </p:nvSpPr>
        <p:spPr bwMode="auto">
          <a:xfrm>
            <a:off x="6588125" y="4365625"/>
            <a:ext cx="1584325" cy="503238"/>
          </a:xfrm>
          <a:prstGeom prst="rect">
            <a:avLst/>
          </a:prstGeom>
          <a:solidFill>
            <a:srgbClr val="FF99CC"/>
          </a:solidFill>
          <a:ln w="9525">
            <a:noFill/>
            <a:miter lim="800000"/>
            <a:headEnd/>
            <a:tailEnd/>
          </a:ln>
          <a:effectLst/>
        </p:spPr>
        <p:txBody>
          <a:bodyPr wrap="none" anchor="ctr">
            <a:spAutoFit/>
          </a:bodyPr>
          <a:lstStyle/>
          <a:p>
            <a:endParaRPr lang="fr-FR"/>
          </a:p>
        </p:txBody>
      </p:sp>
      <mc:AlternateContent xmlns:mc="http://schemas.openxmlformats.org/markup-compatibility/2006" xmlns:a14="http://schemas.microsoft.com/office/drawing/2010/main">
        <mc:Choice Requires="a14">
          <p:sp>
            <p:nvSpPr>
              <p:cNvPr id="238618" name="Object 26"/>
              <p:cNvSpPr txBox="1"/>
              <p:nvPr/>
            </p:nvSpPr>
            <p:spPr bwMode="auto">
              <a:xfrm>
                <a:off x="2716213" y="1452563"/>
                <a:ext cx="1709737" cy="622300"/>
              </a:xfrm>
              <a:prstGeom prst="rect">
                <a:avLst/>
              </a:prstGeom>
              <a:noFill/>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0=</m:t>
                      </m:r>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1</m:t>
                          </m:r>
                        </m:num>
                        <m:den>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−0</m:t>
                          </m:r>
                        </m:den>
                      </m:f>
                      <m:r>
                        <a:rPr lang="fr-FR" i="1">
                          <a:solidFill>
                            <a:srgbClr val="000000"/>
                          </a:solidFill>
                          <a:latin typeface="Cambria Math" panose="02040503050406030204" pitchFamily="18" charset="0"/>
                        </a:rPr>
                        <m:t>+</m:t>
                      </m:r>
                      <m:f>
                        <m:fPr>
                          <m:ctrlPr>
                            <a:rPr lang="fr-FR" i="1">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1</m:t>
                          </m:r>
                        </m:num>
                        <m:den>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+2</m:t>
                          </m:r>
                        </m:den>
                      </m:f>
                    </m:oMath>
                  </m:oMathPara>
                </a14:m>
                <a:endParaRPr lang="fr-FR" dirty="0"/>
              </a:p>
            </p:txBody>
          </p:sp>
        </mc:Choice>
        <mc:Fallback xmlns="">
          <p:sp>
            <p:nvSpPr>
              <p:cNvPr id="238618" name="Object 26"/>
              <p:cNvSpPr txBox="1">
                <a:spLocks noRot="1" noChangeAspect="1" noMove="1" noResize="1" noEditPoints="1" noAdjustHandles="1" noChangeArrowheads="1" noChangeShapeType="1" noTextEdit="1"/>
              </p:cNvSpPr>
              <p:nvPr/>
            </p:nvSpPr>
            <p:spPr bwMode="auto">
              <a:xfrm>
                <a:off x="2716213" y="1452563"/>
                <a:ext cx="1709737" cy="622300"/>
              </a:xfrm>
              <a:prstGeom prst="rect">
                <a:avLst/>
              </a:prstGeom>
              <a:blipFill>
                <a:blip r:embed="rId6"/>
                <a:stretch>
                  <a:fillRect/>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8619" name="Object 27"/>
              <p:cNvSpPr txBox="1"/>
              <p:nvPr/>
            </p:nvSpPr>
            <p:spPr bwMode="auto">
              <a:xfrm>
                <a:off x="925512" y="2123282"/>
                <a:ext cx="1558255" cy="180182"/>
              </a:xfrm>
              <a:prstGeom prst="rect">
                <a:avLst/>
              </a:prstGeom>
              <a:noFill/>
              <a:extLst/>
            </p:spPr>
            <p:txBody>
              <a:bodyPr>
                <a:noAutofit/>
              </a:bodyPr>
              <a:lstStyle/>
              <a:p>
                <a:pPr/>
                <a14:m>
                  <m:oMathPara xmlns:m="http://schemas.openxmlformats.org/officeDocument/2006/math">
                    <m:oMathParaPr>
                      <m:jc m:val="centerGroup"/>
                    </m:oMathParaPr>
                    <m:oMath xmlns:m="http://schemas.openxmlformats.org/officeDocument/2006/math">
                      <m:r>
                        <a:rPr lang="fr-FR" sz="1400" i="1">
                          <a:solidFill>
                            <a:srgbClr val="000000"/>
                          </a:solidFill>
                          <a:latin typeface="Cambria Math" panose="02040503050406030204" pitchFamily="18" charset="0"/>
                        </a:rPr>
                        <m:t>0=2</m:t>
                      </m:r>
                      <m:r>
                        <a:rPr lang="fr-FR" sz="1400" i="1" smtClean="0">
                          <a:solidFill>
                            <a:srgbClr val="000000"/>
                          </a:solidFill>
                          <a:latin typeface="Cambria Math" panose="02040503050406030204" pitchFamily="18" charset="0"/>
                          <a:ea typeface="Cambria Math" panose="02040503050406030204" pitchFamily="18" charset="0"/>
                        </a:rPr>
                        <m:t>𝜎</m:t>
                      </m:r>
                      <m:r>
                        <a:rPr lang="fr-FR" sz="1400" i="1">
                          <a:solidFill>
                            <a:srgbClr val="000000"/>
                          </a:solidFill>
                          <a:latin typeface="Cambria Math" panose="02040503050406030204" pitchFamily="18" charset="0"/>
                        </a:rPr>
                        <m:t>+2</m:t>
                      </m:r>
                    </m:oMath>
                  </m:oMathPara>
                </a14:m>
                <a:endParaRPr lang="fr-FR" sz="1400" dirty="0"/>
              </a:p>
            </p:txBody>
          </p:sp>
        </mc:Choice>
        <mc:Fallback xmlns="">
          <p:sp>
            <p:nvSpPr>
              <p:cNvPr id="238619" name="Object 27"/>
              <p:cNvSpPr txBox="1">
                <a:spLocks noRot="1" noChangeAspect="1" noMove="1" noResize="1" noEditPoints="1" noAdjustHandles="1" noChangeArrowheads="1" noChangeShapeType="1" noTextEdit="1"/>
              </p:cNvSpPr>
              <p:nvPr/>
            </p:nvSpPr>
            <p:spPr bwMode="auto">
              <a:xfrm>
                <a:off x="925512" y="2123282"/>
                <a:ext cx="1558255" cy="180182"/>
              </a:xfrm>
              <a:prstGeom prst="rect">
                <a:avLst/>
              </a:prstGeom>
              <a:blipFill>
                <a:blip r:embed="rId7"/>
                <a:stretch>
                  <a:fillRect b="-50000"/>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8620" name="Object 28"/>
              <p:cNvSpPr txBox="1"/>
              <p:nvPr/>
            </p:nvSpPr>
            <p:spPr bwMode="auto">
              <a:xfrm>
                <a:off x="1177589" y="2486459"/>
                <a:ext cx="1054100" cy="420687"/>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smtClean="0">
                          <a:solidFill>
                            <a:srgbClr val="000000"/>
                          </a:solidFill>
                          <a:latin typeface="Cambria Math" panose="02040503050406030204" pitchFamily="18" charset="0"/>
                          <a:ea typeface="Cambria Math" panose="02040503050406030204" pitchFamily="18" charset="0"/>
                        </a:rPr>
                        <m:t>𝜎</m:t>
                      </m:r>
                      <m:r>
                        <a:rPr lang="fr-FR" i="1">
                          <a:solidFill>
                            <a:srgbClr val="000000"/>
                          </a:solidFill>
                          <a:latin typeface="Cambria Math" panose="02040503050406030204" pitchFamily="18" charset="0"/>
                        </a:rPr>
                        <m:t>=−1</m:t>
                      </m:r>
                    </m:oMath>
                  </m:oMathPara>
                </a14:m>
                <a:endParaRPr lang="fr-FR" dirty="0"/>
              </a:p>
            </p:txBody>
          </p:sp>
        </mc:Choice>
        <mc:Fallback xmlns="">
          <p:sp>
            <p:nvSpPr>
              <p:cNvPr id="238620" name="Object 28"/>
              <p:cNvSpPr txBox="1">
                <a:spLocks noRot="1" noChangeAspect="1" noMove="1" noResize="1" noEditPoints="1" noAdjustHandles="1" noChangeArrowheads="1" noChangeShapeType="1" noTextEdit="1"/>
              </p:cNvSpPr>
              <p:nvPr/>
            </p:nvSpPr>
            <p:spPr bwMode="auto">
              <a:xfrm>
                <a:off x="1177589" y="2486459"/>
                <a:ext cx="1054100" cy="420687"/>
              </a:xfrm>
              <a:prstGeom prst="rect">
                <a:avLst/>
              </a:prstGeom>
              <a:blipFill>
                <a:blip r:embed="rId8"/>
                <a:stretch>
                  <a:fillRect/>
                </a:stretch>
              </a:blipFill>
              <a:extLst/>
            </p:spPr>
            <p:txBody>
              <a:bodyPr/>
              <a:lstStyle/>
              <a:p>
                <a:r>
                  <a:rPr lang="fr-FR">
                    <a:noFill/>
                  </a:rPr>
                  <a:t> </a:t>
                </a:r>
              </a:p>
            </p:txBody>
          </p:sp>
        </mc:Fallback>
      </mc:AlternateContent>
      <p:sp>
        <p:nvSpPr>
          <p:cNvPr id="238621" name="Line 29"/>
          <p:cNvSpPr>
            <a:spLocks noChangeShapeType="1"/>
          </p:cNvSpPr>
          <p:nvPr/>
        </p:nvSpPr>
        <p:spPr bwMode="auto">
          <a:xfrm flipV="1">
            <a:off x="4284663" y="2781300"/>
            <a:ext cx="0" cy="3455988"/>
          </a:xfrm>
          <a:prstGeom prst="line">
            <a:avLst/>
          </a:prstGeom>
          <a:noFill/>
          <a:ln w="22225">
            <a:solidFill>
              <a:srgbClr val="FF00FF"/>
            </a:solidFill>
            <a:round/>
            <a:headEnd/>
            <a:tailEnd/>
          </a:ln>
          <a:effectLst/>
        </p:spPr>
        <p:txBody>
          <a:bodyPr>
            <a:spAutoFit/>
          </a:bodyPr>
          <a:lstStyle/>
          <a:p>
            <a:endParaRPr lang="fr-FR"/>
          </a:p>
        </p:txBody>
      </p:sp>
      <p:sp>
        <p:nvSpPr>
          <p:cNvPr id="238622" name="Line 30"/>
          <p:cNvSpPr>
            <a:spLocks noChangeShapeType="1"/>
          </p:cNvSpPr>
          <p:nvPr/>
        </p:nvSpPr>
        <p:spPr bwMode="auto">
          <a:xfrm flipH="1">
            <a:off x="4284663" y="4652963"/>
            <a:ext cx="0" cy="1081087"/>
          </a:xfrm>
          <a:prstGeom prst="line">
            <a:avLst/>
          </a:prstGeom>
          <a:noFill/>
          <a:ln w="19050">
            <a:solidFill>
              <a:srgbClr val="FF00FF"/>
            </a:solidFill>
            <a:round/>
            <a:headEnd/>
            <a:tailEnd type="triangle" w="med" len="med"/>
          </a:ln>
          <a:effectLst/>
        </p:spPr>
        <p:txBody>
          <a:bodyPr>
            <a:spAutoFit/>
          </a:bodyPr>
          <a:lstStyle/>
          <a:p>
            <a:endParaRPr lang="fr-FR"/>
          </a:p>
        </p:txBody>
      </p:sp>
      <p:sp>
        <p:nvSpPr>
          <p:cNvPr id="238623" name="Line 31"/>
          <p:cNvSpPr>
            <a:spLocks noChangeShapeType="1"/>
          </p:cNvSpPr>
          <p:nvPr/>
        </p:nvSpPr>
        <p:spPr bwMode="auto">
          <a:xfrm flipV="1">
            <a:off x="4284663" y="3716338"/>
            <a:ext cx="0" cy="1008062"/>
          </a:xfrm>
          <a:prstGeom prst="line">
            <a:avLst/>
          </a:prstGeom>
          <a:noFill/>
          <a:ln w="19050">
            <a:solidFill>
              <a:srgbClr val="FF00FF"/>
            </a:solidFill>
            <a:round/>
            <a:headEnd/>
            <a:tailEnd type="triangle" w="med" len="med"/>
          </a:ln>
          <a:effectLst/>
        </p:spPr>
        <p:txBody>
          <a:bodyPr>
            <a:spAutoFit/>
          </a:bodyPr>
          <a:lstStyle/>
          <a:p>
            <a:endParaRPr lang="fr-FR"/>
          </a:p>
        </p:txBody>
      </p:sp>
      <p:sp>
        <p:nvSpPr>
          <p:cNvPr id="32"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1</a:t>
            </a:r>
          </a:p>
        </p:txBody>
      </p:sp>
    </p:spTree>
    <p:extLst>
      <p:ext uri="{BB962C8B-B14F-4D97-AF65-F5344CB8AC3E}">
        <p14:creationId xmlns:p14="http://schemas.microsoft.com/office/powerpoint/2010/main" val="125730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238616"/>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2386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86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86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6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16" grpId="1" animBg="1"/>
      <p:bldP spid="238617" grpId="1" animBg="1"/>
      <p:bldP spid="238621" grpId="0" animBg="1"/>
      <p:bldP spid="238622" grpId="0" animBg="1"/>
      <p:bldP spid="2386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3961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CF1C688-CFD6-436B-B57F-37EC57BCDCF7}" type="slidenum">
              <a:rPr lang="fr-FR" sz="1400">
                <a:latin typeface="Times New Roman" pitchFamily="18" charset="0"/>
              </a:rPr>
              <a:pPr/>
              <a:t>46</a:t>
            </a:fld>
            <a:endParaRPr lang="fr-FR" sz="1400">
              <a:latin typeface="Times New Roman" pitchFamily="18" charset="0"/>
            </a:endParaRPr>
          </a:p>
        </p:txBody>
      </p:sp>
      <p:sp>
        <p:nvSpPr>
          <p:cNvPr id="239621" name="Text Box 5"/>
          <p:cNvSpPr txBox="1">
            <a:spLocks noChangeArrowheads="1"/>
          </p:cNvSpPr>
          <p:nvPr/>
        </p:nvSpPr>
        <p:spPr bwMode="auto">
          <a:xfrm>
            <a:off x="0" y="2276475"/>
            <a:ext cx="7850188" cy="3597275"/>
          </a:xfrm>
          <a:prstGeom prst="rect">
            <a:avLst/>
          </a:prstGeom>
          <a:noFill/>
          <a:ln w="9525">
            <a:noFill/>
            <a:miter lim="800000"/>
            <a:headEnd/>
            <a:tailEnd/>
          </a:ln>
          <a:effectLst/>
        </p:spPr>
        <p:txBody>
          <a:bodyPr>
            <a:spAutoFit/>
          </a:bodyPr>
          <a:lstStyle/>
          <a:p>
            <a:pPr>
              <a:spcBef>
                <a:spcPct val="50000"/>
              </a:spcBef>
            </a:pPr>
            <a:r>
              <a:rPr lang="fr-FR" u="sng"/>
              <a:t>1</a:t>
            </a:r>
            <a:r>
              <a:rPr lang="fr-FR"/>
              <a:t>- 3 branches</a:t>
            </a:r>
          </a:p>
          <a:p>
            <a:pPr>
              <a:spcBef>
                <a:spcPct val="50000"/>
              </a:spcBef>
            </a:pPr>
            <a:r>
              <a:rPr lang="fr-FR" u="sng"/>
              <a:t>2</a:t>
            </a:r>
            <a:r>
              <a:rPr lang="fr-FR"/>
              <a:t>- Points de départ: les 3 pôles</a:t>
            </a:r>
          </a:p>
          <a:p>
            <a:pPr>
              <a:spcBef>
                <a:spcPct val="50000"/>
              </a:spcBef>
            </a:pPr>
            <a:r>
              <a:rPr lang="fr-FR" u="sng"/>
              <a:t>3</a:t>
            </a:r>
            <a:r>
              <a:rPr lang="fr-FR"/>
              <a:t>- Points d’arrivée: le zéro {-0.2}</a:t>
            </a:r>
          </a:p>
          <a:p>
            <a:pPr>
              <a:spcBef>
                <a:spcPct val="50000"/>
              </a:spcBef>
            </a:pPr>
            <a:r>
              <a:rPr lang="fr-FR"/>
              <a:t>    on a (3-1)=2 branches infinies</a:t>
            </a:r>
          </a:p>
          <a:p>
            <a:pPr>
              <a:spcBef>
                <a:spcPct val="50000"/>
              </a:spcBef>
            </a:pPr>
            <a:endParaRPr lang="fr-FR"/>
          </a:p>
          <a:p>
            <a:pPr>
              <a:spcBef>
                <a:spcPct val="50000"/>
              </a:spcBef>
            </a:pPr>
            <a:endParaRPr lang="fr-FR"/>
          </a:p>
          <a:p>
            <a:pPr>
              <a:spcBef>
                <a:spcPct val="50000"/>
              </a:spcBef>
            </a:pPr>
            <a:endParaRPr lang="fr-FR"/>
          </a:p>
          <a:p>
            <a:pPr>
              <a:spcBef>
                <a:spcPct val="50000"/>
              </a:spcBef>
            </a:pPr>
            <a:endParaRPr lang="fr-FR"/>
          </a:p>
        </p:txBody>
      </p:sp>
      <p:graphicFrame>
        <p:nvGraphicFramePr>
          <p:cNvPr id="239622" name="Object 6"/>
          <p:cNvGraphicFramePr>
            <a:graphicFrameLocks noChangeAspect="1"/>
          </p:cNvGraphicFramePr>
          <p:nvPr/>
        </p:nvGraphicFramePr>
        <p:xfrm>
          <a:off x="1784350" y="1223963"/>
          <a:ext cx="3897313" cy="838200"/>
        </p:xfrm>
        <a:graphic>
          <a:graphicData uri="http://schemas.openxmlformats.org/presentationml/2006/ole">
            <mc:AlternateContent xmlns:mc="http://schemas.openxmlformats.org/markup-compatibility/2006">
              <mc:Choice xmlns:v="urn:schemas-microsoft-com:vml" Requires="v">
                <p:oleObj spid="_x0000_s35978" name="Equation" r:id="rId3" imgW="1828800" imgH="393700" progId="Equation.3">
                  <p:embed/>
                </p:oleObj>
              </mc:Choice>
              <mc:Fallback>
                <p:oleObj name="Equation" r:id="rId3" imgW="1828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1223963"/>
                        <a:ext cx="38973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3" name="Object 7"/>
          <p:cNvGraphicFramePr>
            <a:graphicFrameLocks noChangeAspect="1"/>
          </p:cNvGraphicFramePr>
          <p:nvPr/>
        </p:nvGraphicFramePr>
        <p:xfrm>
          <a:off x="4171950" y="2708275"/>
          <a:ext cx="1704975" cy="460375"/>
        </p:xfrm>
        <a:graphic>
          <a:graphicData uri="http://schemas.openxmlformats.org/presentationml/2006/ole">
            <mc:AlternateContent xmlns:mc="http://schemas.openxmlformats.org/markup-compatibility/2006">
              <mc:Choice xmlns:v="urn:schemas-microsoft-com:vml" Requires="v">
                <p:oleObj spid="_x0000_s35979" name="Equation" r:id="rId5" imgW="799753" imgH="215806" progId="Equation.3">
                  <p:embed/>
                </p:oleObj>
              </mc:Choice>
              <mc:Fallback>
                <p:oleObj name="Equation" r:id="rId5" imgW="799753"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950" y="2708275"/>
                        <a:ext cx="17049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2555875" y="2924175"/>
            <a:ext cx="5976938" cy="3384550"/>
            <a:chOff x="1565" y="1706"/>
            <a:chExt cx="3765" cy="2132"/>
          </a:xfrm>
        </p:grpSpPr>
        <p:sp>
          <p:nvSpPr>
            <p:cNvPr id="239625" name="Line 9"/>
            <p:cNvSpPr>
              <a:spLocks noChangeShapeType="1"/>
            </p:cNvSpPr>
            <p:nvPr/>
          </p:nvSpPr>
          <p:spPr bwMode="auto">
            <a:xfrm flipV="1">
              <a:off x="4014"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39626" name="Line 10"/>
            <p:cNvSpPr>
              <a:spLocks noChangeShapeType="1"/>
            </p:cNvSpPr>
            <p:nvPr/>
          </p:nvSpPr>
          <p:spPr bwMode="auto">
            <a:xfrm>
              <a:off x="1565" y="2930"/>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39627" name="Text Box 11"/>
            <p:cNvSpPr txBox="1">
              <a:spLocks noChangeArrowheads="1"/>
            </p:cNvSpPr>
            <p:nvPr/>
          </p:nvSpPr>
          <p:spPr bwMode="auto">
            <a:xfrm>
              <a:off x="4059" y="1706"/>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39628" name="Text Box 12"/>
            <p:cNvSpPr txBox="1">
              <a:spLocks noChangeArrowheads="1"/>
            </p:cNvSpPr>
            <p:nvPr/>
          </p:nvSpPr>
          <p:spPr bwMode="auto">
            <a:xfrm>
              <a:off x="4831" y="2704"/>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3"/>
          <p:cNvGrpSpPr>
            <a:grpSpLocks/>
          </p:cNvGrpSpPr>
          <p:nvPr/>
        </p:nvGrpSpPr>
        <p:grpSpPr bwMode="auto">
          <a:xfrm>
            <a:off x="2698750" y="4797425"/>
            <a:ext cx="142875" cy="144463"/>
            <a:chOff x="657" y="3067"/>
            <a:chExt cx="46" cy="46"/>
          </a:xfrm>
        </p:grpSpPr>
        <p:sp>
          <p:nvSpPr>
            <p:cNvPr id="239630" name="Line 14"/>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9631" name="Line 15"/>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9632" name="Oval 16"/>
          <p:cNvSpPr>
            <a:spLocks noChangeArrowheads="1"/>
          </p:cNvSpPr>
          <p:nvPr/>
        </p:nvSpPr>
        <p:spPr bwMode="auto">
          <a:xfrm>
            <a:off x="6084888" y="4797425"/>
            <a:ext cx="144462" cy="142875"/>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4" name="Group 17"/>
          <p:cNvGrpSpPr>
            <a:grpSpLocks/>
          </p:cNvGrpSpPr>
          <p:nvPr/>
        </p:nvGrpSpPr>
        <p:grpSpPr bwMode="auto">
          <a:xfrm>
            <a:off x="7235825" y="3573463"/>
            <a:ext cx="142875" cy="144462"/>
            <a:chOff x="657" y="3067"/>
            <a:chExt cx="46" cy="46"/>
          </a:xfrm>
        </p:grpSpPr>
        <p:sp>
          <p:nvSpPr>
            <p:cNvPr id="239634" name="Line 18"/>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9635" name="Line 19"/>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5" name="Group 20"/>
          <p:cNvGrpSpPr>
            <a:grpSpLocks/>
          </p:cNvGrpSpPr>
          <p:nvPr/>
        </p:nvGrpSpPr>
        <p:grpSpPr bwMode="auto">
          <a:xfrm>
            <a:off x="7235825" y="5734050"/>
            <a:ext cx="142875" cy="144463"/>
            <a:chOff x="657" y="3067"/>
            <a:chExt cx="46" cy="46"/>
          </a:xfrm>
        </p:grpSpPr>
        <p:sp>
          <p:nvSpPr>
            <p:cNvPr id="239637" name="Line 21"/>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39638" name="Line 22"/>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3" name="ZoneTexte 22"/>
          <p:cNvSpPr txBox="1"/>
          <p:nvPr/>
        </p:nvSpPr>
        <p:spPr>
          <a:xfrm>
            <a:off x="2566929" y="5056742"/>
            <a:ext cx="517793" cy="307777"/>
          </a:xfrm>
          <a:prstGeom prst="rect">
            <a:avLst/>
          </a:prstGeom>
          <a:noFill/>
        </p:spPr>
        <p:txBody>
          <a:bodyPr wrap="square" rtlCol="0">
            <a:spAutoFit/>
          </a:bodyPr>
          <a:lstStyle/>
          <a:p>
            <a:r>
              <a:rPr lang="fr-FR" sz="1400" dirty="0"/>
              <a:t>-2</a:t>
            </a:r>
          </a:p>
        </p:txBody>
      </p:sp>
      <p:sp>
        <p:nvSpPr>
          <p:cNvPr id="24" name="ZoneTexte 23"/>
          <p:cNvSpPr txBox="1"/>
          <p:nvPr/>
        </p:nvSpPr>
        <p:spPr>
          <a:xfrm>
            <a:off x="7269294" y="4924540"/>
            <a:ext cx="519630" cy="307777"/>
          </a:xfrm>
          <a:prstGeom prst="rect">
            <a:avLst/>
          </a:prstGeom>
          <a:noFill/>
        </p:spPr>
        <p:txBody>
          <a:bodyPr wrap="square" rtlCol="0">
            <a:spAutoFit/>
          </a:bodyPr>
          <a:lstStyle/>
          <a:p>
            <a:r>
              <a:rPr lang="fr-FR" sz="1400" dirty="0"/>
              <a:t>0.5</a:t>
            </a:r>
          </a:p>
        </p:txBody>
      </p:sp>
      <p:cxnSp>
        <p:nvCxnSpPr>
          <p:cNvPr id="26" name="Connecteur droit 25"/>
          <p:cNvCxnSpPr/>
          <p:nvPr/>
        </p:nvCxnSpPr>
        <p:spPr bwMode="auto">
          <a:xfrm>
            <a:off x="7301581" y="3717925"/>
            <a:ext cx="2601" cy="20108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7" name="ZoneTexte 26"/>
          <p:cNvSpPr txBox="1"/>
          <p:nvPr/>
        </p:nvSpPr>
        <p:spPr>
          <a:xfrm>
            <a:off x="5912385" y="4437962"/>
            <a:ext cx="631634" cy="307777"/>
          </a:xfrm>
          <a:prstGeom prst="rect">
            <a:avLst/>
          </a:prstGeom>
          <a:noFill/>
        </p:spPr>
        <p:txBody>
          <a:bodyPr wrap="square" rtlCol="0">
            <a:spAutoFit/>
          </a:bodyPr>
          <a:lstStyle/>
          <a:p>
            <a:r>
              <a:rPr lang="fr-FR" sz="1400" dirty="0"/>
              <a:t>-0.2</a:t>
            </a:r>
          </a:p>
        </p:txBody>
      </p:sp>
      <p:sp>
        <p:nvSpPr>
          <p:cNvPr id="28"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2</a:t>
            </a:r>
          </a:p>
        </p:txBody>
      </p:sp>
    </p:spTree>
    <p:extLst>
      <p:ext uri="{BB962C8B-B14F-4D97-AF65-F5344CB8AC3E}">
        <p14:creationId xmlns:p14="http://schemas.microsoft.com/office/powerpoint/2010/main" val="276856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9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6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962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6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9621">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9621">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96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2" grpId="0" animBg="1"/>
      <p:bldP spid="23" grpId="0"/>
      <p:bldP spid="24"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064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A932293A-58EA-4F5A-A011-3297C5552813}" type="slidenum">
              <a:rPr lang="fr-FR" sz="1400">
                <a:latin typeface="Times New Roman" pitchFamily="18" charset="0"/>
              </a:rPr>
              <a:pPr/>
              <a:t>47</a:t>
            </a:fld>
            <a:endParaRPr lang="fr-FR" sz="1400">
              <a:latin typeface="Times New Roman" pitchFamily="18" charset="0"/>
            </a:endParaRPr>
          </a:p>
        </p:txBody>
      </p:sp>
      <p:sp>
        <p:nvSpPr>
          <p:cNvPr id="240645" name="Text Box 5"/>
          <p:cNvSpPr txBox="1">
            <a:spLocks noChangeArrowheads="1"/>
          </p:cNvSpPr>
          <p:nvPr/>
        </p:nvSpPr>
        <p:spPr bwMode="auto">
          <a:xfrm>
            <a:off x="0" y="1268413"/>
            <a:ext cx="7850188" cy="1311275"/>
          </a:xfrm>
          <a:prstGeom prst="rect">
            <a:avLst/>
          </a:prstGeom>
          <a:noFill/>
          <a:ln w="9525">
            <a:noFill/>
            <a:miter lim="800000"/>
            <a:headEnd/>
            <a:tailEnd/>
          </a:ln>
          <a:effectLst/>
        </p:spPr>
        <p:txBody>
          <a:bodyPr>
            <a:spAutoFit/>
          </a:bodyPr>
          <a:lstStyle/>
          <a:p>
            <a:pPr>
              <a:spcBef>
                <a:spcPct val="50000"/>
              </a:spcBef>
            </a:pPr>
            <a:r>
              <a:rPr lang="fr-FR" u="sng"/>
              <a:t>4</a:t>
            </a:r>
            <a:r>
              <a:rPr lang="fr-FR"/>
              <a:t>- Asymptotes des branches infinies</a:t>
            </a:r>
          </a:p>
          <a:p>
            <a:pPr>
              <a:spcBef>
                <a:spcPct val="50000"/>
              </a:spcBef>
            </a:pPr>
            <a:r>
              <a:rPr lang="fr-FR"/>
              <a:t>    Intersection des asymptotes</a:t>
            </a:r>
          </a:p>
          <a:p>
            <a:pPr>
              <a:spcBef>
                <a:spcPct val="50000"/>
              </a:spcBef>
            </a:pPr>
            <a:endParaRPr lang="fr-FR"/>
          </a:p>
        </p:txBody>
      </p:sp>
      <p:grpSp>
        <p:nvGrpSpPr>
          <p:cNvPr id="2" name="Group 6"/>
          <p:cNvGrpSpPr>
            <a:grpSpLocks/>
          </p:cNvGrpSpPr>
          <p:nvPr/>
        </p:nvGrpSpPr>
        <p:grpSpPr bwMode="auto">
          <a:xfrm>
            <a:off x="2484438" y="2708275"/>
            <a:ext cx="5976937" cy="3384550"/>
            <a:chOff x="1565" y="1706"/>
            <a:chExt cx="3765" cy="2132"/>
          </a:xfrm>
        </p:grpSpPr>
        <p:sp>
          <p:nvSpPr>
            <p:cNvPr id="240647" name="Line 7"/>
            <p:cNvSpPr>
              <a:spLocks noChangeShapeType="1"/>
            </p:cNvSpPr>
            <p:nvPr/>
          </p:nvSpPr>
          <p:spPr bwMode="auto">
            <a:xfrm flipV="1">
              <a:off x="4014"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40648" name="Line 8"/>
            <p:cNvSpPr>
              <a:spLocks noChangeShapeType="1"/>
            </p:cNvSpPr>
            <p:nvPr/>
          </p:nvSpPr>
          <p:spPr bwMode="auto">
            <a:xfrm>
              <a:off x="1565" y="2930"/>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40649" name="Text Box 9"/>
            <p:cNvSpPr txBox="1">
              <a:spLocks noChangeArrowheads="1"/>
            </p:cNvSpPr>
            <p:nvPr/>
          </p:nvSpPr>
          <p:spPr bwMode="auto">
            <a:xfrm>
              <a:off x="4059" y="1706"/>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40650" name="Text Box 10"/>
            <p:cNvSpPr txBox="1">
              <a:spLocks noChangeArrowheads="1"/>
            </p:cNvSpPr>
            <p:nvPr/>
          </p:nvSpPr>
          <p:spPr bwMode="auto">
            <a:xfrm>
              <a:off x="4831" y="2704"/>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1"/>
          <p:cNvGrpSpPr>
            <a:grpSpLocks/>
          </p:cNvGrpSpPr>
          <p:nvPr/>
        </p:nvGrpSpPr>
        <p:grpSpPr bwMode="auto">
          <a:xfrm>
            <a:off x="2627313" y="4581525"/>
            <a:ext cx="142875" cy="144463"/>
            <a:chOff x="657" y="3067"/>
            <a:chExt cx="46" cy="46"/>
          </a:xfrm>
        </p:grpSpPr>
        <p:sp>
          <p:nvSpPr>
            <p:cNvPr id="240652" name="Line 12"/>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0653" name="Line 13"/>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40654" name="Oval 14"/>
          <p:cNvSpPr>
            <a:spLocks noChangeArrowheads="1"/>
          </p:cNvSpPr>
          <p:nvPr/>
        </p:nvSpPr>
        <p:spPr bwMode="auto">
          <a:xfrm>
            <a:off x="5940425" y="4581525"/>
            <a:ext cx="144463" cy="142875"/>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4" name="Group 15"/>
          <p:cNvGrpSpPr>
            <a:grpSpLocks/>
          </p:cNvGrpSpPr>
          <p:nvPr/>
        </p:nvGrpSpPr>
        <p:grpSpPr bwMode="auto">
          <a:xfrm>
            <a:off x="6948488" y="3500438"/>
            <a:ext cx="142875" cy="144462"/>
            <a:chOff x="657" y="3067"/>
            <a:chExt cx="46" cy="46"/>
          </a:xfrm>
        </p:grpSpPr>
        <p:sp>
          <p:nvSpPr>
            <p:cNvPr id="240656" name="Line 16"/>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0657" name="Line 17"/>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5" name="Group 18"/>
          <p:cNvGrpSpPr>
            <a:grpSpLocks/>
          </p:cNvGrpSpPr>
          <p:nvPr/>
        </p:nvGrpSpPr>
        <p:grpSpPr bwMode="auto">
          <a:xfrm>
            <a:off x="6948488" y="5373688"/>
            <a:ext cx="142875" cy="144462"/>
            <a:chOff x="657" y="3067"/>
            <a:chExt cx="46" cy="46"/>
          </a:xfrm>
        </p:grpSpPr>
        <p:sp>
          <p:nvSpPr>
            <p:cNvPr id="240659" name="Line 19"/>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0660" name="Line 20"/>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aphicFrame>
        <p:nvGraphicFramePr>
          <p:cNvPr id="240661" name="Object 21"/>
          <p:cNvGraphicFramePr>
            <a:graphicFrameLocks noChangeAspect="1"/>
          </p:cNvGraphicFramePr>
          <p:nvPr/>
        </p:nvGraphicFramePr>
        <p:xfrm>
          <a:off x="395288" y="2133600"/>
          <a:ext cx="4752975" cy="820738"/>
        </p:xfrm>
        <a:graphic>
          <a:graphicData uri="http://schemas.openxmlformats.org/presentationml/2006/ole">
            <mc:AlternateContent xmlns:mc="http://schemas.openxmlformats.org/markup-compatibility/2006">
              <mc:Choice xmlns:v="urn:schemas-microsoft-com:vml" Requires="v">
                <p:oleObj spid="_x0000_s37138" name="Equation" r:id="rId3" imgW="2501900" imgH="431800" progId="Equation.3">
                  <p:embed/>
                </p:oleObj>
              </mc:Choice>
              <mc:Fallback>
                <p:oleObj name="Equation" r:id="rId3" imgW="2501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133600"/>
                        <a:ext cx="475297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62" name="Object 22"/>
          <p:cNvGraphicFramePr>
            <a:graphicFrameLocks noChangeAspect="1"/>
          </p:cNvGraphicFramePr>
          <p:nvPr/>
        </p:nvGraphicFramePr>
        <p:xfrm>
          <a:off x="4140200" y="1557338"/>
          <a:ext cx="4818063" cy="787400"/>
        </p:xfrm>
        <a:graphic>
          <a:graphicData uri="http://schemas.openxmlformats.org/presentationml/2006/ole">
            <mc:AlternateContent xmlns:mc="http://schemas.openxmlformats.org/markup-compatibility/2006">
              <mc:Choice xmlns:v="urn:schemas-microsoft-com:vml" Requires="v">
                <p:oleObj spid="_x0000_s37139" name="Equation" r:id="rId5" imgW="2413000" imgH="393700" progId="Equation.3">
                  <p:embed/>
                </p:oleObj>
              </mc:Choice>
              <mc:Fallback>
                <p:oleObj name="Equation" r:id="rId5" imgW="24130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557338"/>
                        <a:ext cx="481806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63" name="Line 23"/>
          <p:cNvSpPr>
            <a:spLocks noChangeShapeType="1"/>
          </p:cNvSpPr>
          <p:nvPr/>
        </p:nvSpPr>
        <p:spPr bwMode="auto">
          <a:xfrm>
            <a:off x="5508625" y="4581525"/>
            <a:ext cx="0" cy="142875"/>
          </a:xfrm>
          <a:prstGeom prst="line">
            <a:avLst/>
          </a:prstGeom>
          <a:noFill/>
          <a:ln w="25400">
            <a:solidFill>
              <a:srgbClr val="00FF00"/>
            </a:solidFill>
            <a:round/>
            <a:headEnd/>
            <a:tailEnd/>
          </a:ln>
          <a:effectLst/>
        </p:spPr>
        <p:txBody>
          <a:bodyPr>
            <a:spAutoFit/>
          </a:bodyPr>
          <a:lstStyle/>
          <a:p>
            <a:endParaRPr lang="fr-FR"/>
          </a:p>
        </p:txBody>
      </p:sp>
      <p:sp>
        <p:nvSpPr>
          <p:cNvPr id="240664" name="Line 24"/>
          <p:cNvSpPr>
            <a:spLocks noChangeShapeType="1"/>
          </p:cNvSpPr>
          <p:nvPr/>
        </p:nvSpPr>
        <p:spPr bwMode="auto">
          <a:xfrm flipV="1">
            <a:off x="5508625" y="2997200"/>
            <a:ext cx="0" cy="3240088"/>
          </a:xfrm>
          <a:prstGeom prst="line">
            <a:avLst/>
          </a:prstGeom>
          <a:noFill/>
          <a:ln w="25400">
            <a:solidFill>
              <a:srgbClr val="00FF00"/>
            </a:solidFill>
            <a:prstDash val="dash"/>
            <a:round/>
            <a:headEnd/>
            <a:tailEnd/>
          </a:ln>
          <a:effectLst/>
        </p:spPr>
        <p:txBody>
          <a:bodyPr>
            <a:spAutoFit/>
          </a:bodyPr>
          <a:lstStyle/>
          <a:p>
            <a:endParaRPr lang="fr-FR"/>
          </a:p>
        </p:txBody>
      </p:sp>
      <p:sp>
        <p:nvSpPr>
          <p:cNvPr id="25" name="ZoneTexte 24"/>
          <p:cNvSpPr txBox="1"/>
          <p:nvPr/>
        </p:nvSpPr>
        <p:spPr>
          <a:xfrm>
            <a:off x="2456761" y="4737253"/>
            <a:ext cx="517793" cy="307777"/>
          </a:xfrm>
          <a:prstGeom prst="rect">
            <a:avLst/>
          </a:prstGeom>
          <a:noFill/>
        </p:spPr>
        <p:txBody>
          <a:bodyPr wrap="square" rtlCol="0">
            <a:spAutoFit/>
          </a:bodyPr>
          <a:lstStyle/>
          <a:p>
            <a:r>
              <a:rPr lang="fr-FR" sz="1400" dirty="0"/>
              <a:t>-2</a:t>
            </a:r>
          </a:p>
        </p:txBody>
      </p:sp>
      <p:sp>
        <p:nvSpPr>
          <p:cNvPr id="26" name="ZoneTexte 25"/>
          <p:cNvSpPr txBox="1"/>
          <p:nvPr/>
        </p:nvSpPr>
        <p:spPr>
          <a:xfrm>
            <a:off x="6839636" y="4627084"/>
            <a:ext cx="519630" cy="307777"/>
          </a:xfrm>
          <a:prstGeom prst="rect">
            <a:avLst/>
          </a:prstGeom>
          <a:noFill/>
        </p:spPr>
        <p:txBody>
          <a:bodyPr wrap="square" rtlCol="0">
            <a:spAutoFit/>
          </a:bodyPr>
          <a:lstStyle/>
          <a:p>
            <a:r>
              <a:rPr lang="fr-FR" sz="1400" dirty="0"/>
              <a:t>0.5</a:t>
            </a:r>
          </a:p>
        </p:txBody>
      </p:sp>
      <p:sp>
        <p:nvSpPr>
          <p:cNvPr id="27" name="ZoneTexte 26"/>
          <p:cNvSpPr txBox="1"/>
          <p:nvPr/>
        </p:nvSpPr>
        <p:spPr>
          <a:xfrm>
            <a:off x="5835267" y="4283725"/>
            <a:ext cx="631634" cy="307777"/>
          </a:xfrm>
          <a:prstGeom prst="rect">
            <a:avLst/>
          </a:prstGeom>
          <a:noFill/>
        </p:spPr>
        <p:txBody>
          <a:bodyPr wrap="square" rtlCol="0">
            <a:spAutoFit/>
          </a:bodyPr>
          <a:lstStyle/>
          <a:p>
            <a:r>
              <a:rPr lang="fr-FR" sz="1400" dirty="0"/>
              <a:t>-0.2</a:t>
            </a:r>
          </a:p>
        </p:txBody>
      </p:sp>
      <p:sp>
        <p:nvSpPr>
          <p:cNvPr id="28" name="ZoneTexte 27"/>
          <p:cNvSpPr txBox="1"/>
          <p:nvPr/>
        </p:nvSpPr>
        <p:spPr>
          <a:xfrm>
            <a:off x="4985132" y="4270872"/>
            <a:ext cx="631634" cy="307777"/>
          </a:xfrm>
          <a:prstGeom prst="rect">
            <a:avLst/>
          </a:prstGeom>
          <a:noFill/>
        </p:spPr>
        <p:txBody>
          <a:bodyPr wrap="square" rtlCol="0">
            <a:spAutoFit/>
          </a:bodyPr>
          <a:lstStyle/>
          <a:p>
            <a:r>
              <a:rPr lang="fr-FR" sz="1400" dirty="0"/>
              <a:t>-0.4</a:t>
            </a:r>
          </a:p>
        </p:txBody>
      </p:sp>
      <p:sp>
        <p:nvSpPr>
          <p:cNvPr id="29" name="Arc 28"/>
          <p:cNvSpPr/>
          <p:nvPr/>
        </p:nvSpPr>
        <p:spPr bwMode="auto">
          <a:xfrm>
            <a:off x="5012675" y="4164375"/>
            <a:ext cx="914400" cy="914400"/>
          </a:xfrm>
          <a:prstGeom prst="arc">
            <a:avLst/>
          </a:prstGeom>
          <a:no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graphicFrame>
        <p:nvGraphicFramePr>
          <p:cNvPr id="30" name="Objet 29"/>
          <p:cNvGraphicFramePr>
            <a:graphicFrameLocks noChangeAspect="1"/>
          </p:cNvGraphicFramePr>
          <p:nvPr/>
        </p:nvGraphicFramePr>
        <p:xfrm>
          <a:off x="5778424" y="3735777"/>
          <a:ext cx="258820" cy="617186"/>
        </p:xfrm>
        <a:graphic>
          <a:graphicData uri="http://schemas.openxmlformats.org/presentationml/2006/ole">
            <mc:AlternateContent xmlns:mc="http://schemas.openxmlformats.org/markup-compatibility/2006">
              <mc:Choice xmlns:v="urn:schemas-microsoft-com:vml" Requires="v">
                <p:oleObj spid="_x0000_s37140" name="Équation" r:id="rId7" imgW="164957" imgH="393359" progId="Equation.3">
                  <p:embed/>
                </p:oleObj>
              </mc:Choice>
              <mc:Fallback>
                <p:oleObj name="Équation" r:id="rId7" imgW="164957" imgH="39335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424" y="3735777"/>
                        <a:ext cx="258820" cy="617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Forme libre 30"/>
          <p:cNvSpPr/>
          <p:nvPr/>
        </p:nvSpPr>
        <p:spPr bwMode="auto">
          <a:xfrm>
            <a:off x="5122845" y="4294742"/>
            <a:ext cx="716096" cy="734459"/>
          </a:xfrm>
          <a:custGeom>
            <a:avLst/>
            <a:gdLst>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28949 w 728949"/>
              <a:gd name="connsiteY0" fmla="*/ 343359 h 728950"/>
              <a:gd name="connsiteX1" fmla="*/ 354375 w 728949"/>
              <a:gd name="connsiteY1" fmla="*/ 1836 h 728950"/>
              <a:gd name="connsiteX2" fmla="*/ 1836 w 728949"/>
              <a:gd name="connsiteY2" fmla="*/ 332342 h 728950"/>
              <a:gd name="connsiteX3" fmla="*/ 365392 w 728949"/>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62000 w 762000"/>
              <a:gd name="connsiteY0" fmla="*/ 343359 h 728950"/>
              <a:gd name="connsiteX1" fmla="*/ 387426 w 762000"/>
              <a:gd name="connsiteY1" fmla="*/ 1836 h 728950"/>
              <a:gd name="connsiteX2" fmla="*/ 34887 w 762000"/>
              <a:gd name="connsiteY2" fmla="*/ 332342 h 728950"/>
              <a:gd name="connsiteX3" fmla="*/ 398443 w 762000"/>
              <a:gd name="connsiteY3" fmla="*/ 728950 h 728950"/>
              <a:gd name="connsiteX0" fmla="*/ 727113 w 727113"/>
              <a:gd name="connsiteY0" fmla="*/ 343359 h 728950"/>
              <a:gd name="connsiteX1" fmla="*/ 352539 w 727113"/>
              <a:gd name="connsiteY1" fmla="*/ 1836 h 728950"/>
              <a:gd name="connsiteX2" fmla="*/ 0 w 727113"/>
              <a:gd name="connsiteY2" fmla="*/ 332342 h 728950"/>
              <a:gd name="connsiteX3" fmla="*/ 363556 w 727113"/>
              <a:gd name="connsiteY3" fmla="*/ 728950 h 728950"/>
              <a:gd name="connsiteX0" fmla="*/ 727113 w 727113"/>
              <a:gd name="connsiteY0" fmla="*/ 343359 h 734459"/>
              <a:gd name="connsiteX1" fmla="*/ 352539 w 727113"/>
              <a:gd name="connsiteY1" fmla="*/ 1836 h 734459"/>
              <a:gd name="connsiteX2" fmla="*/ 0 w 727113"/>
              <a:gd name="connsiteY2" fmla="*/ 332342 h 734459"/>
              <a:gd name="connsiteX3" fmla="*/ 363556 w 727113"/>
              <a:gd name="connsiteY3" fmla="*/ 728950 h 734459"/>
              <a:gd name="connsiteX0" fmla="*/ 815248 w 815248"/>
              <a:gd name="connsiteY0" fmla="*/ 343359 h 734459"/>
              <a:gd name="connsiteX1" fmla="*/ 440674 w 815248"/>
              <a:gd name="connsiteY1" fmla="*/ 1836 h 734459"/>
              <a:gd name="connsiteX2" fmla="*/ 0 w 815248"/>
              <a:gd name="connsiteY2" fmla="*/ 332342 h 734459"/>
              <a:gd name="connsiteX3" fmla="*/ 451691 w 815248"/>
              <a:gd name="connsiteY3" fmla="*/ 728950 h 734459"/>
              <a:gd name="connsiteX0" fmla="*/ 760164 w 760164"/>
              <a:gd name="connsiteY0" fmla="*/ 343359 h 734459"/>
              <a:gd name="connsiteX1" fmla="*/ 385590 w 760164"/>
              <a:gd name="connsiteY1" fmla="*/ 1836 h 734459"/>
              <a:gd name="connsiteX2" fmla="*/ 0 w 760164"/>
              <a:gd name="connsiteY2" fmla="*/ 365392 h 734459"/>
              <a:gd name="connsiteX3" fmla="*/ 396607 w 760164"/>
              <a:gd name="connsiteY3" fmla="*/ 728950 h 734459"/>
              <a:gd name="connsiteX0" fmla="*/ 716096 w 716096"/>
              <a:gd name="connsiteY0" fmla="*/ 332342 h 734459"/>
              <a:gd name="connsiteX1" fmla="*/ 385590 w 716096"/>
              <a:gd name="connsiteY1" fmla="*/ 1836 h 734459"/>
              <a:gd name="connsiteX2" fmla="*/ 0 w 716096"/>
              <a:gd name="connsiteY2" fmla="*/ 365392 h 734459"/>
              <a:gd name="connsiteX3" fmla="*/ 396607 w 716096"/>
              <a:gd name="connsiteY3" fmla="*/ 728950 h 734459"/>
            </a:gdLst>
            <a:ahLst/>
            <a:cxnLst>
              <a:cxn ang="0">
                <a:pos x="connsiteX0" y="connsiteY0"/>
              </a:cxn>
              <a:cxn ang="0">
                <a:pos x="connsiteX1" y="connsiteY1"/>
              </a:cxn>
              <a:cxn ang="0">
                <a:pos x="connsiteX2" y="connsiteY2"/>
              </a:cxn>
              <a:cxn ang="0">
                <a:pos x="connsiteX3" y="connsiteY3"/>
              </a:cxn>
            </a:cxnLst>
            <a:rect l="l" t="t" r="r" b="b"/>
            <a:pathLst>
              <a:path w="716096" h="734459">
                <a:moveTo>
                  <a:pt x="716096" y="332342"/>
                </a:moveTo>
                <a:cubicBezTo>
                  <a:pt x="710586" y="107413"/>
                  <a:pt x="506775" y="3672"/>
                  <a:pt x="385590" y="1836"/>
                </a:cubicBezTo>
                <a:cubicBezTo>
                  <a:pt x="121185" y="0"/>
                  <a:pt x="9181" y="112004"/>
                  <a:pt x="0" y="365392"/>
                </a:cubicBezTo>
                <a:cubicBezTo>
                  <a:pt x="12852" y="640815"/>
                  <a:pt x="138629" y="734459"/>
                  <a:pt x="396607" y="72895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graphicFrame>
        <p:nvGraphicFramePr>
          <p:cNvPr id="32" name="Object 7"/>
          <p:cNvGraphicFramePr>
            <a:graphicFrameLocks noChangeAspect="1"/>
          </p:cNvGraphicFramePr>
          <p:nvPr/>
        </p:nvGraphicFramePr>
        <p:xfrm>
          <a:off x="4738459" y="4674365"/>
          <a:ext cx="379412" cy="617538"/>
        </p:xfrm>
        <a:graphic>
          <a:graphicData uri="http://schemas.openxmlformats.org/presentationml/2006/ole">
            <mc:AlternateContent xmlns:mc="http://schemas.openxmlformats.org/markup-compatibility/2006">
              <mc:Choice xmlns:v="urn:schemas-microsoft-com:vml" Requires="v">
                <p:oleObj spid="_x0000_s37141" name="Équation" r:id="rId9" imgW="241195" imgH="393529" progId="Equation.3">
                  <p:embed/>
                </p:oleObj>
              </mc:Choice>
              <mc:Fallback>
                <p:oleObj name="Équation" r:id="rId9" imgW="241195"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8459" y="4674365"/>
                        <a:ext cx="379412"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2</a:t>
            </a:r>
          </a:p>
        </p:txBody>
      </p:sp>
    </p:spTree>
    <p:extLst>
      <p:ext uri="{BB962C8B-B14F-4D97-AF65-F5344CB8AC3E}">
        <p14:creationId xmlns:p14="http://schemas.microsoft.com/office/powerpoint/2010/main" val="240194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64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6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06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63" grpId="0" animBg="1"/>
      <p:bldP spid="240664" grpId="0" animBg="1"/>
      <p:bldP spid="28" grpId="0"/>
      <p:bldP spid="29" grpId="0" animBg="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166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EB609C3-5880-4C7E-8A0E-679B9735EAF1}" type="slidenum">
              <a:rPr lang="fr-FR" sz="1400">
                <a:latin typeface="Times New Roman" pitchFamily="18" charset="0"/>
              </a:rPr>
              <a:pPr/>
              <a:t>48</a:t>
            </a:fld>
            <a:endParaRPr lang="fr-FR" sz="1400">
              <a:latin typeface="Times New Roman" pitchFamily="18" charset="0"/>
            </a:endParaRPr>
          </a:p>
        </p:txBody>
      </p:sp>
      <p:sp>
        <p:nvSpPr>
          <p:cNvPr id="241669" name="Text Box 5"/>
          <p:cNvSpPr txBox="1">
            <a:spLocks noChangeArrowheads="1"/>
          </p:cNvSpPr>
          <p:nvPr/>
        </p:nvSpPr>
        <p:spPr bwMode="auto">
          <a:xfrm>
            <a:off x="0" y="1268413"/>
            <a:ext cx="7850188" cy="1311275"/>
          </a:xfrm>
          <a:prstGeom prst="rect">
            <a:avLst/>
          </a:prstGeom>
          <a:noFill/>
          <a:ln w="9525">
            <a:noFill/>
            <a:miter lim="800000"/>
            <a:headEnd/>
            <a:tailEnd/>
          </a:ln>
          <a:effectLst/>
        </p:spPr>
        <p:txBody>
          <a:bodyPr>
            <a:spAutoFit/>
          </a:bodyPr>
          <a:lstStyle/>
          <a:p>
            <a:pPr>
              <a:spcBef>
                <a:spcPct val="50000"/>
              </a:spcBef>
            </a:pPr>
            <a:r>
              <a:rPr lang="fr-FR" u="sng"/>
              <a:t>5</a:t>
            </a:r>
            <a:r>
              <a:rPr lang="fr-FR"/>
              <a:t>- Portion de l’axe réel appartenant au lieu</a:t>
            </a:r>
          </a:p>
          <a:p>
            <a:pPr>
              <a:spcBef>
                <a:spcPct val="50000"/>
              </a:spcBef>
            </a:pPr>
            <a:r>
              <a:rPr lang="fr-FR" u="sng"/>
              <a:t>6</a:t>
            </a:r>
            <a:r>
              <a:rPr lang="fr-FR"/>
              <a:t>- Points de branchement</a:t>
            </a:r>
          </a:p>
          <a:p>
            <a:pPr>
              <a:spcBef>
                <a:spcPct val="50000"/>
              </a:spcBef>
            </a:pPr>
            <a:r>
              <a:rPr lang="fr-FR"/>
              <a:t>    </a:t>
            </a:r>
          </a:p>
        </p:txBody>
      </p:sp>
      <p:grpSp>
        <p:nvGrpSpPr>
          <p:cNvPr id="2" name="Group 6"/>
          <p:cNvGrpSpPr>
            <a:grpSpLocks/>
          </p:cNvGrpSpPr>
          <p:nvPr/>
        </p:nvGrpSpPr>
        <p:grpSpPr bwMode="auto">
          <a:xfrm>
            <a:off x="2484438" y="2708275"/>
            <a:ext cx="5976937" cy="3384550"/>
            <a:chOff x="1565" y="1706"/>
            <a:chExt cx="3765" cy="2132"/>
          </a:xfrm>
        </p:grpSpPr>
        <p:sp>
          <p:nvSpPr>
            <p:cNvPr id="241671" name="Line 7"/>
            <p:cNvSpPr>
              <a:spLocks noChangeShapeType="1"/>
            </p:cNvSpPr>
            <p:nvPr/>
          </p:nvSpPr>
          <p:spPr bwMode="auto">
            <a:xfrm flipV="1">
              <a:off x="4014"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41672" name="Line 8"/>
            <p:cNvSpPr>
              <a:spLocks noChangeShapeType="1"/>
            </p:cNvSpPr>
            <p:nvPr/>
          </p:nvSpPr>
          <p:spPr bwMode="auto">
            <a:xfrm>
              <a:off x="1565" y="2930"/>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41673" name="Text Box 9"/>
            <p:cNvSpPr txBox="1">
              <a:spLocks noChangeArrowheads="1"/>
            </p:cNvSpPr>
            <p:nvPr/>
          </p:nvSpPr>
          <p:spPr bwMode="auto">
            <a:xfrm>
              <a:off x="4059" y="1706"/>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41674" name="Text Box 10"/>
            <p:cNvSpPr txBox="1">
              <a:spLocks noChangeArrowheads="1"/>
            </p:cNvSpPr>
            <p:nvPr/>
          </p:nvSpPr>
          <p:spPr bwMode="auto">
            <a:xfrm>
              <a:off x="4831" y="2704"/>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1"/>
          <p:cNvGrpSpPr>
            <a:grpSpLocks/>
          </p:cNvGrpSpPr>
          <p:nvPr/>
        </p:nvGrpSpPr>
        <p:grpSpPr bwMode="auto">
          <a:xfrm>
            <a:off x="2627313" y="4581525"/>
            <a:ext cx="142875" cy="144463"/>
            <a:chOff x="657" y="3067"/>
            <a:chExt cx="46" cy="46"/>
          </a:xfrm>
        </p:grpSpPr>
        <p:sp>
          <p:nvSpPr>
            <p:cNvPr id="241676" name="Line 12"/>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1677" name="Line 13"/>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41678" name="Oval 14"/>
          <p:cNvSpPr>
            <a:spLocks noChangeArrowheads="1"/>
          </p:cNvSpPr>
          <p:nvPr/>
        </p:nvSpPr>
        <p:spPr bwMode="auto">
          <a:xfrm>
            <a:off x="5940425" y="4581525"/>
            <a:ext cx="144463" cy="142875"/>
          </a:xfrm>
          <a:prstGeom prst="ellipse">
            <a:avLst/>
          </a:prstGeom>
          <a:noFill/>
          <a:ln w="25400">
            <a:solidFill>
              <a:schemeClr val="accent1"/>
            </a:solidFill>
            <a:round/>
            <a:headEnd/>
            <a:tailEnd/>
          </a:ln>
          <a:effectLst/>
        </p:spPr>
        <p:txBody>
          <a:bodyPr wrap="none" anchor="ctr">
            <a:spAutoFit/>
          </a:bodyPr>
          <a:lstStyle/>
          <a:p>
            <a:endParaRPr lang="fr-FR"/>
          </a:p>
        </p:txBody>
      </p:sp>
      <p:grpSp>
        <p:nvGrpSpPr>
          <p:cNvPr id="4" name="Group 15"/>
          <p:cNvGrpSpPr>
            <a:grpSpLocks/>
          </p:cNvGrpSpPr>
          <p:nvPr/>
        </p:nvGrpSpPr>
        <p:grpSpPr bwMode="auto">
          <a:xfrm>
            <a:off x="6948488" y="3500438"/>
            <a:ext cx="142875" cy="144462"/>
            <a:chOff x="657" y="3067"/>
            <a:chExt cx="46" cy="46"/>
          </a:xfrm>
        </p:grpSpPr>
        <p:sp>
          <p:nvSpPr>
            <p:cNvPr id="241680" name="Line 16"/>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1681" name="Line 17"/>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grpSp>
        <p:nvGrpSpPr>
          <p:cNvPr id="5" name="Group 18"/>
          <p:cNvGrpSpPr>
            <a:grpSpLocks/>
          </p:cNvGrpSpPr>
          <p:nvPr/>
        </p:nvGrpSpPr>
        <p:grpSpPr bwMode="auto">
          <a:xfrm>
            <a:off x="6948488" y="5373688"/>
            <a:ext cx="142875" cy="144462"/>
            <a:chOff x="657" y="3067"/>
            <a:chExt cx="46" cy="46"/>
          </a:xfrm>
        </p:grpSpPr>
        <p:sp>
          <p:nvSpPr>
            <p:cNvPr id="241683" name="Line 19"/>
            <p:cNvSpPr>
              <a:spLocks noChangeShapeType="1"/>
            </p:cNvSpPr>
            <p:nvPr/>
          </p:nvSpPr>
          <p:spPr bwMode="auto">
            <a:xfrm flipV="1">
              <a:off x="657" y="3067"/>
              <a:ext cx="46" cy="46"/>
            </a:xfrm>
            <a:prstGeom prst="line">
              <a:avLst/>
            </a:prstGeom>
            <a:noFill/>
            <a:ln w="25400">
              <a:solidFill>
                <a:schemeClr val="accent1"/>
              </a:solidFill>
              <a:round/>
              <a:headEnd/>
              <a:tailEnd/>
            </a:ln>
            <a:effectLst/>
          </p:spPr>
          <p:txBody>
            <a:bodyPr>
              <a:spAutoFit/>
            </a:bodyPr>
            <a:lstStyle/>
            <a:p>
              <a:endParaRPr lang="fr-FR"/>
            </a:p>
          </p:txBody>
        </p:sp>
        <p:sp>
          <p:nvSpPr>
            <p:cNvPr id="241684" name="Line 20"/>
            <p:cNvSpPr>
              <a:spLocks noChangeShapeType="1"/>
            </p:cNvSpPr>
            <p:nvPr/>
          </p:nvSpPr>
          <p:spPr bwMode="auto">
            <a:xfrm>
              <a:off x="657" y="3067"/>
              <a:ext cx="46" cy="46"/>
            </a:xfrm>
            <a:prstGeom prst="line">
              <a:avLst/>
            </a:prstGeom>
            <a:noFill/>
            <a:ln w="25400">
              <a:solidFill>
                <a:schemeClr val="accent1"/>
              </a:solidFill>
              <a:round/>
              <a:headEnd/>
              <a:tailEnd/>
            </a:ln>
            <a:effectLst/>
          </p:spPr>
          <p:txBody>
            <a:bodyPr>
              <a:spAutoFit/>
            </a:bodyPr>
            <a:lstStyle/>
            <a:p>
              <a:endParaRPr lang="fr-FR"/>
            </a:p>
          </p:txBody>
        </p:sp>
      </p:grpSp>
      <p:sp>
        <p:nvSpPr>
          <p:cNvPr id="241685" name="Line 21"/>
          <p:cNvSpPr>
            <a:spLocks noChangeShapeType="1"/>
          </p:cNvSpPr>
          <p:nvPr/>
        </p:nvSpPr>
        <p:spPr bwMode="auto">
          <a:xfrm>
            <a:off x="5508625" y="4581525"/>
            <a:ext cx="0" cy="142875"/>
          </a:xfrm>
          <a:prstGeom prst="line">
            <a:avLst/>
          </a:prstGeom>
          <a:noFill/>
          <a:ln w="25400">
            <a:solidFill>
              <a:srgbClr val="00FF00"/>
            </a:solidFill>
            <a:round/>
            <a:headEnd/>
            <a:tailEnd/>
          </a:ln>
          <a:effectLst/>
        </p:spPr>
        <p:txBody>
          <a:bodyPr>
            <a:spAutoFit/>
          </a:bodyPr>
          <a:lstStyle/>
          <a:p>
            <a:endParaRPr lang="fr-FR"/>
          </a:p>
        </p:txBody>
      </p:sp>
      <p:sp>
        <p:nvSpPr>
          <p:cNvPr id="241686" name="Line 22"/>
          <p:cNvSpPr>
            <a:spLocks noChangeShapeType="1"/>
          </p:cNvSpPr>
          <p:nvPr/>
        </p:nvSpPr>
        <p:spPr bwMode="auto">
          <a:xfrm flipV="1">
            <a:off x="5508625" y="2997200"/>
            <a:ext cx="0" cy="3240088"/>
          </a:xfrm>
          <a:prstGeom prst="line">
            <a:avLst/>
          </a:prstGeom>
          <a:noFill/>
          <a:ln w="25400">
            <a:solidFill>
              <a:srgbClr val="0000FF"/>
            </a:solidFill>
            <a:prstDash val="dash"/>
            <a:round/>
            <a:headEnd/>
            <a:tailEnd/>
          </a:ln>
          <a:effectLst/>
        </p:spPr>
        <p:txBody>
          <a:bodyPr>
            <a:spAutoFit/>
          </a:bodyPr>
          <a:lstStyle/>
          <a:p>
            <a:endParaRPr lang="fr-FR"/>
          </a:p>
        </p:txBody>
      </p:sp>
      <p:sp>
        <p:nvSpPr>
          <p:cNvPr id="241687" name="Rectangle 23"/>
          <p:cNvSpPr>
            <a:spLocks noChangeArrowheads="1"/>
          </p:cNvSpPr>
          <p:nvPr/>
        </p:nvSpPr>
        <p:spPr bwMode="auto">
          <a:xfrm>
            <a:off x="1042988" y="4365625"/>
            <a:ext cx="1584325" cy="503238"/>
          </a:xfrm>
          <a:prstGeom prst="rect">
            <a:avLst/>
          </a:prstGeom>
          <a:solidFill>
            <a:srgbClr val="FF99CC"/>
          </a:solidFill>
          <a:ln w="9525">
            <a:noFill/>
            <a:miter lim="800000"/>
            <a:headEnd/>
            <a:tailEnd/>
          </a:ln>
          <a:effectLst/>
        </p:spPr>
        <p:txBody>
          <a:bodyPr wrap="none" anchor="ctr">
            <a:spAutoFit/>
          </a:bodyPr>
          <a:lstStyle/>
          <a:p>
            <a:endParaRPr lang="fr-FR"/>
          </a:p>
        </p:txBody>
      </p:sp>
      <p:sp>
        <p:nvSpPr>
          <p:cNvPr id="241688" name="Rectangle 24"/>
          <p:cNvSpPr>
            <a:spLocks noChangeArrowheads="1"/>
          </p:cNvSpPr>
          <p:nvPr/>
        </p:nvSpPr>
        <p:spPr bwMode="auto">
          <a:xfrm>
            <a:off x="6084888" y="4437063"/>
            <a:ext cx="1655762" cy="503237"/>
          </a:xfrm>
          <a:prstGeom prst="rect">
            <a:avLst/>
          </a:prstGeom>
          <a:solidFill>
            <a:srgbClr val="FF99CC"/>
          </a:solidFill>
          <a:ln w="9525">
            <a:noFill/>
            <a:miter lim="800000"/>
            <a:headEnd/>
            <a:tailEnd/>
          </a:ln>
          <a:effectLst/>
        </p:spPr>
        <p:txBody>
          <a:bodyPr anchor="ctr">
            <a:spAutoFit/>
          </a:bodyPr>
          <a:lstStyle/>
          <a:p>
            <a:endParaRPr lang="fr-FR"/>
          </a:p>
        </p:txBody>
      </p:sp>
      <p:sp>
        <p:nvSpPr>
          <p:cNvPr id="241689" name="Line 25"/>
          <p:cNvSpPr>
            <a:spLocks noChangeShapeType="1"/>
          </p:cNvSpPr>
          <p:nvPr/>
        </p:nvSpPr>
        <p:spPr bwMode="auto">
          <a:xfrm>
            <a:off x="2700338" y="4652963"/>
            <a:ext cx="1223962" cy="0"/>
          </a:xfrm>
          <a:prstGeom prst="line">
            <a:avLst/>
          </a:prstGeom>
          <a:noFill/>
          <a:ln w="25400">
            <a:solidFill>
              <a:srgbClr val="00FF00"/>
            </a:solidFill>
            <a:round/>
            <a:headEnd/>
            <a:tailEnd type="triangle" w="lg" len="lg"/>
          </a:ln>
          <a:effectLst/>
        </p:spPr>
        <p:txBody>
          <a:bodyPr>
            <a:spAutoFit/>
          </a:bodyPr>
          <a:lstStyle/>
          <a:p>
            <a:endParaRPr lang="fr-FR"/>
          </a:p>
        </p:txBody>
      </p:sp>
      <p:sp>
        <p:nvSpPr>
          <p:cNvPr id="241690" name="Line 26"/>
          <p:cNvSpPr>
            <a:spLocks noChangeShapeType="1"/>
          </p:cNvSpPr>
          <p:nvPr/>
        </p:nvSpPr>
        <p:spPr bwMode="auto">
          <a:xfrm>
            <a:off x="3563938" y="4652963"/>
            <a:ext cx="2447925" cy="0"/>
          </a:xfrm>
          <a:prstGeom prst="line">
            <a:avLst/>
          </a:prstGeom>
          <a:noFill/>
          <a:ln w="25400">
            <a:solidFill>
              <a:srgbClr val="00FF00"/>
            </a:solidFill>
            <a:round/>
            <a:headEnd/>
            <a:tailEnd/>
          </a:ln>
          <a:effectLst/>
        </p:spPr>
        <p:txBody>
          <a:bodyPr>
            <a:spAutoFit/>
          </a:bodyPr>
          <a:lstStyle/>
          <a:p>
            <a:endParaRPr lang="fr-FR"/>
          </a:p>
        </p:txBody>
      </p:sp>
      <p:graphicFrame>
        <p:nvGraphicFramePr>
          <p:cNvPr id="241691" name="Object 27"/>
          <p:cNvGraphicFramePr>
            <a:graphicFrameLocks noChangeAspect="1"/>
          </p:cNvGraphicFramePr>
          <p:nvPr>
            <p:extLst>
              <p:ext uri="{D42A27DB-BD31-4B8C-83A1-F6EECF244321}">
                <p14:modId xmlns:p14="http://schemas.microsoft.com/office/powerpoint/2010/main" val="1831157196"/>
              </p:ext>
            </p:extLst>
          </p:nvPr>
        </p:nvGraphicFramePr>
        <p:xfrm>
          <a:off x="517961" y="2350294"/>
          <a:ext cx="5327650" cy="361950"/>
        </p:xfrm>
        <a:graphic>
          <a:graphicData uri="http://schemas.openxmlformats.org/presentationml/2006/ole">
            <mc:AlternateContent xmlns:mc="http://schemas.openxmlformats.org/markup-compatibility/2006">
              <mc:Choice xmlns:v="urn:schemas-microsoft-com:vml" Requires="v">
                <p:oleObj spid="_x0000_s38094" name="Equation" r:id="rId3" imgW="3365500" imgH="228600" progId="Equation.3">
                  <p:embed/>
                </p:oleObj>
              </mc:Choice>
              <mc:Fallback>
                <p:oleObj name="Equation" r:id="rId3" imgW="3365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61" y="2350294"/>
                        <a:ext cx="53276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92" name="Object 28"/>
          <p:cNvGraphicFramePr>
            <a:graphicFrameLocks noChangeAspect="1"/>
          </p:cNvGraphicFramePr>
          <p:nvPr>
            <p:extLst>
              <p:ext uri="{D42A27DB-BD31-4B8C-83A1-F6EECF244321}">
                <p14:modId xmlns:p14="http://schemas.microsoft.com/office/powerpoint/2010/main" val="1524559360"/>
              </p:ext>
            </p:extLst>
          </p:nvPr>
        </p:nvGraphicFramePr>
        <p:xfrm>
          <a:off x="565367" y="2824956"/>
          <a:ext cx="3240088" cy="373062"/>
        </p:xfrm>
        <a:graphic>
          <a:graphicData uri="http://schemas.openxmlformats.org/presentationml/2006/ole">
            <mc:AlternateContent xmlns:mc="http://schemas.openxmlformats.org/markup-compatibility/2006">
              <mc:Choice xmlns:v="urn:schemas-microsoft-com:vml" Requires="v">
                <p:oleObj spid="_x0000_s38095" name="Equation" r:id="rId5" imgW="1981200" imgH="228600" progId="Equation.3">
                  <p:embed/>
                </p:oleObj>
              </mc:Choice>
              <mc:Fallback>
                <p:oleObj name="Equation" r:id="rId5" imgW="1981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367" y="2824956"/>
                        <a:ext cx="3240088"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93" name="Object 29"/>
          <p:cNvGraphicFramePr>
            <a:graphicFrameLocks noChangeAspect="1"/>
          </p:cNvGraphicFramePr>
          <p:nvPr>
            <p:extLst>
              <p:ext uri="{D42A27DB-BD31-4B8C-83A1-F6EECF244321}">
                <p14:modId xmlns:p14="http://schemas.microsoft.com/office/powerpoint/2010/main" val="3654055892"/>
              </p:ext>
            </p:extLst>
          </p:nvPr>
        </p:nvGraphicFramePr>
        <p:xfrm>
          <a:off x="670936" y="3281362"/>
          <a:ext cx="3028950" cy="300037"/>
        </p:xfrm>
        <a:graphic>
          <a:graphicData uri="http://schemas.openxmlformats.org/presentationml/2006/ole">
            <mc:AlternateContent xmlns:mc="http://schemas.openxmlformats.org/markup-compatibility/2006">
              <mc:Choice xmlns:v="urn:schemas-microsoft-com:vml" Requires="v">
                <p:oleObj spid="_x0000_s38096" name="Equation" r:id="rId7" imgW="2057400" imgH="203200" progId="Equation.3">
                  <p:embed/>
                </p:oleObj>
              </mc:Choice>
              <mc:Fallback>
                <p:oleObj name="Equation" r:id="rId7" imgW="20574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936" y="3281362"/>
                        <a:ext cx="3028950"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94" name="Text Box 30"/>
          <p:cNvSpPr txBox="1">
            <a:spLocks noChangeArrowheads="1"/>
          </p:cNvSpPr>
          <p:nvPr/>
        </p:nvSpPr>
        <p:spPr bwMode="auto">
          <a:xfrm>
            <a:off x="49464" y="2076450"/>
            <a:ext cx="3960812" cy="396875"/>
          </a:xfrm>
          <a:prstGeom prst="rect">
            <a:avLst/>
          </a:prstGeom>
          <a:noFill/>
          <a:ln w="9525">
            <a:noFill/>
            <a:miter lim="800000"/>
            <a:headEnd/>
            <a:tailEnd/>
          </a:ln>
          <a:effectLst/>
        </p:spPr>
        <p:txBody>
          <a:bodyPr>
            <a:spAutoFit/>
          </a:bodyPr>
          <a:lstStyle/>
          <a:p>
            <a:pPr>
              <a:spcBef>
                <a:spcPct val="50000"/>
              </a:spcBef>
            </a:pPr>
            <a:r>
              <a:rPr lang="fr-FR"/>
              <a:t>Aucun point de branchement</a:t>
            </a:r>
          </a:p>
        </p:txBody>
      </p:sp>
      <p:sp>
        <p:nvSpPr>
          <p:cNvPr id="241695" name="Freeform 31"/>
          <p:cNvSpPr>
            <a:spLocks/>
          </p:cNvSpPr>
          <p:nvPr/>
        </p:nvSpPr>
        <p:spPr bwMode="auto">
          <a:xfrm>
            <a:off x="5508625" y="5445125"/>
            <a:ext cx="1511300" cy="2232025"/>
          </a:xfrm>
          <a:custGeom>
            <a:avLst/>
            <a:gdLst/>
            <a:ahLst/>
            <a:cxnLst>
              <a:cxn ang="0">
                <a:pos x="952" y="0"/>
              </a:cxn>
              <a:cxn ang="0">
                <a:pos x="181" y="272"/>
              </a:cxn>
              <a:cxn ang="0">
                <a:pos x="0" y="1406"/>
              </a:cxn>
            </a:cxnLst>
            <a:rect l="0" t="0" r="r" b="b"/>
            <a:pathLst>
              <a:path w="952" h="1406">
                <a:moveTo>
                  <a:pt x="952" y="0"/>
                </a:moveTo>
                <a:cubicBezTo>
                  <a:pt x="646" y="19"/>
                  <a:pt x="340" y="38"/>
                  <a:pt x="181" y="272"/>
                </a:cubicBezTo>
                <a:cubicBezTo>
                  <a:pt x="22" y="506"/>
                  <a:pt x="60" y="1240"/>
                  <a:pt x="0" y="1406"/>
                </a:cubicBezTo>
              </a:path>
            </a:pathLst>
          </a:custGeom>
          <a:noFill/>
          <a:ln w="25400" cap="flat" cmpd="sng">
            <a:solidFill>
              <a:srgbClr val="00FF00"/>
            </a:solidFill>
            <a:prstDash val="solid"/>
            <a:round/>
            <a:headEnd type="none" w="med" len="med"/>
            <a:tailEnd type="triangle" w="med" len="med"/>
          </a:ln>
          <a:effectLst/>
        </p:spPr>
        <p:txBody>
          <a:bodyPr>
            <a:spAutoFit/>
          </a:bodyPr>
          <a:lstStyle/>
          <a:p>
            <a:endParaRPr lang="fr-FR"/>
          </a:p>
        </p:txBody>
      </p:sp>
      <p:sp>
        <p:nvSpPr>
          <p:cNvPr id="241696" name="Freeform 32"/>
          <p:cNvSpPr>
            <a:spLocks/>
          </p:cNvSpPr>
          <p:nvPr/>
        </p:nvSpPr>
        <p:spPr bwMode="auto">
          <a:xfrm flipV="1">
            <a:off x="5508625" y="1341438"/>
            <a:ext cx="1511300" cy="2232025"/>
          </a:xfrm>
          <a:custGeom>
            <a:avLst/>
            <a:gdLst/>
            <a:ahLst/>
            <a:cxnLst>
              <a:cxn ang="0">
                <a:pos x="952" y="0"/>
              </a:cxn>
              <a:cxn ang="0">
                <a:pos x="181" y="272"/>
              </a:cxn>
              <a:cxn ang="0">
                <a:pos x="0" y="1406"/>
              </a:cxn>
            </a:cxnLst>
            <a:rect l="0" t="0" r="r" b="b"/>
            <a:pathLst>
              <a:path w="952" h="1406">
                <a:moveTo>
                  <a:pt x="952" y="0"/>
                </a:moveTo>
                <a:cubicBezTo>
                  <a:pt x="646" y="19"/>
                  <a:pt x="340" y="38"/>
                  <a:pt x="181" y="272"/>
                </a:cubicBezTo>
                <a:cubicBezTo>
                  <a:pt x="22" y="506"/>
                  <a:pt x="60" y="1240"/>
                  <a:pt x="0" y="1406"/>
                </a:cubicBezTo>
              </a:path>
            </a:pathLst>
          </a:custGeom>
          <a:noFill/>
          <a:ln w="25400" cap="flat" cmpd="sng">
            <a:solidFill>
              <a:srgbClr val="00FF00"/>
            </a:solidFill>
            <a:prstDash val="solid"/>
            <a:round/>
            <a:headEnd type="none" w="med" len="med"/>
            <a:tailEnd type="triangle" w="med" len="med"/>
          </a:ln>
          <a:effectLst/>
        </p:spPr>
        <p:txBody>
          <a:bodyPr>
            <a:spAutoFit/>
          </a:bodyPr>
          <a:lstStyle/>
          <a:p>
            <a:endParaRPr lang="fr-FR"/>
          </a:p>
        </p:txBody>
      </p:sp>
      <p:sp>
        <p:nvSpPr>
          <p:cNvPr id="241697" name="Line 33"/>
          <p:cNvSpPr>
            <a:spLocks noChangeShapeType="1"/>
          </p:cNvSpPr>
          <p:nvPr/>
        </p:nvSpPr>
        <p:spPr bwMode="auto">
          <a:xfrm flipH="1">
            <a:off x="5661025" y="5949950"/>
            <a:ext cx="63500" cy="203200"/>
          </a:xfrm>
          <a:prstGeom prst="line">
            <a:avLst/>
          </a:prstGeom>
          <a:noFill/>
          <a:ln w="9525">
            <a:solidFill>
              <a:srgbClr val="00FF00"/>
            </a:solidFill>
            <a:round/>
            <a:headEnd/>
            <a:tailEnd type="triangle" w="lg" len="lg"/>
          </a:ln>
          <a:effectLst/>
        </p:spPr>
        <p:txBody>
          <a:bodyPr>
            <a:spAutoFit/>
          </a:bodyPr>
          <a:lstStyle/>
          <a:p>
            <a:endParaRPr lang="fr-FR"/>
          </a:p>
        </p:txBody>
      </p:sp>
      <p:sp>
        <p:nvSpPr>
          <p:cNvPr id="241698" name="Line 34"/>
          <p:cNvSpPr>
            <a:spLocks noChangeShapeType="1"/>
          </p:cNvSpPr>
          <p:nvPr/>
        </p:nvSpPr>
        <p:spPr bwMode="auto">
          <a:xfrm flipH="1" flipV="1">
            <a:off x="5724525" y="2997200"/>
            <a:ext cx="71438" cy="144463"/>
          </a:xfrm>
          <a:prstGeom prst="line">
            <a:avLst/>
          </a:prstGeom>
          <a:noFill/>
          <a:ln w="9525">
            <a:solidFill>
              <a:srgbClr val="00FF00"/>
            </a:solidFill>
            <a:round/>
            <a:headEnd/>
            <a:tailEnd type="triangle" w="lg" len="lg"/>
          </a:ln>
          <a:effectLst/>
        </p:spPr>
        <p:txBody>
          <a:bodyPr>
            <a:spAutoFit/>
          </a:bodyPr>
          <a:lstStyle/>
          <a:p>
            <a:endParaRPr lang="fr-FR"/>
          </a:p>
        </p:txBody>
      </p:sp>
      <p:sp>
        <p:nvSpPr>
          <p:cNvPr id="241699" name="AutoShape 35"/>
          <p:cNvSpPr>
            <a:spLocks noChangeArrowheads="1"/>
          </p:cNvSpPr>
          <p:nvPr/>
        </p:nvSpPr>
        <p:spPr bwMode="auto">
          <a:xfrm flipH="1">
            <a:off x="6227763" y="3357563"/>
            <a:ext cx="215900" cy="193675"/>
          </a:xfrm>
          <a:prstGeom prst="star5">
            <a:avLst/>
          </a:prstGeom>
          <a:solidFill>
            <a:schemeClr val="accent1"/>
          </a:solidFill>
          <a:ln w="9525">
            <a:solidFill>
              <a:schemeClr val="tx1"/>
            </a:solidFill>
            <a:miter lim="800000"/>
            <a:headEnd/>
            <a:tailEnd/>
          </a:ln>
          <a:effectLst/>
        </p:spPr>
        <p:txBody>
          <a:bodyPr anchor="ctr">
            <a:spAutoFit/>
          </a:bodyPr>
          <a:lstStyle/>
          <a:p>
            <a:endParaRPr lang="fr-FR"/>
          </a:p>
        </p:txBody>
      </p:sp>
      <p:sp>
        <p:nvSpPr>
          <p:cNvPr id="241700" name="AutoShape 36"/>
          <p:cNvSpPr>
            <a:spLocks noChangeArrowheads="1"/>
          </p:cNvSpPr>
          <p:nvPr/>
        </p:nvSpPr>
        <p:spPr bwMode="auto">
          <a:xfrm flipH="1">
            <a:off x="6227763" y="5445125"/>
            <a:ext cx="215900" cy="193675"/>
          </a:xfrm>
          <a:prstGeom prst="star5">
            <a:avLst/>
          </a:prstGeom>
          <a:solidFill>
            <a:schemeClr val="accent1"/>
          </a:solidFill>
          <a:ln w="9525">
            <a:solidFill>
              <a:schemeClr val="tx1"/>
            </a:solidFill>
            <a:miter lim="800000"/>
            <a:headEnd/>
            <a:tailEnd/>
          </a:ln>
          <a:effectLst/>
        </p:spPr>
        <p:txBody>
          <a:bodyPr anchor="ctr">
            <a:spAutoFit/>
          </a:bodyPr>
          <a:lstStyle/>
          <a:p>
            <a:endParaRPr lang="fr-FR"/>
          </a:p>
        </p:txBody>
      </p:sp>
      <p:sp>
        <p:nvSpPr>
          <p:cNvPr id="241701" name="AutoShape 37"/>
          <p:cNvSpPr>
            <a:spLocks noChangeArrowheads="1"/>
          </p:cNvSpPr>
          <p:nvPr/>
        </p:nvSpPr>
        <p:spPr bwMode="auto">
          <a:xfrm flipH="1">
            <a:off x="4284663" y="4508500"/>
            <a:ext cx="215900" cy="193675"/>
          </a:xfrm>
          <a:prstGeom prst="star5">
            <a:avLst/>
          </a:prstGeom>
          <a:solidFill>
            <a:schemeClr val="accent1"/>
          </a:solidFill>
          <a:ln w="9525">
            <a:solidFill>
              <a:schemeClr val="tx1"/>
            </a:solidFill>
            <a:miter lim="800000"/>
            <a:headEnd/>
            <a:tailEnd/>
          </a:ln>
          <a:effectLst/>
        </p:spPr>
        <p:txBody>
          <a:bodyPr anchor="ctr">
            <a:spAutoFit/>
          </a:bodyPr>
          <a:lstStyle/>
          <a:p>
            <a:endParaRPr lang="fr-FR"/>
          </a:p>
        </p:txBody>
      </p:sp>
      <p:sp>
        <p:nvSpPr>
          <p:cNvPr id="241702" name="Text Box 38"/>
          <p:cNvSpPr txBox="1">
            <a:spLocks noChangeArrowheads="1"/>
          </p:cNvSpPr>
          <p:nvPr/>
        </p:nvSpPr>
        <p:spPr bwMode="auto">
          <a:xfrm>
            <a:off x="971550" y="5445125"/>
            <a:ext cx="3744913" cy="1158875"/>
          </a:xfrm>
          <a:prstGeom prst="rect">
            <a:avLst/>
          </a:prstGeom>
          <a:noFill/>
          <a:ln w="9525">
            <a:noFill/>
            <a:miter lim="800000"/>
            <a:headEnd/>
            <a:tailEnd/>
          </a:ln>
          <a:effectLst/>
        </p:spPr>
        <p:txBody>
          <a:bodyPr>
            <a:spAutoFit/>
          </a:bodyPr>
          <a:lstStyle/>
          <a:p>
            <a:pPr>
              <a:spcBef>
                <a:spcPct val="50000"/>
              </a:spcBef>
            </a:pPr>
            <a:r>
              <a:rPr lang="fr-FR"/>
              <a:t>Situation des racines pour la limite de stabilité</a:t>
            </a:r>
          </a:p>
          <a:p>
            <a:pPr>
              <a:spcBef>
                <a:spcPct val="50000"/>
              </a:spcBef>
            </a:pPr>
            <a:r>
              <a:rPr lang="fr-FR"/>
              <a:t>K=1</a:t>
            </a:r>
          </a:p>
        </p:txBody>
      </p:sp>
      <p:sp>
        <p:nvSpPr>
          <p:cNvPr id="241703" name="AutoShape 39"/>
          <p:cNvSpPr>
            <a:spLocks noChangeArrowheads="1"/>
          </p:cNvSpPr>
          <p:nvPr/>
        </p:nvSpPr>
        <p:spPr bwMode="auto">
          <a:xfrm flipH="1">
            <a:off x="684213" y="5516563"/>
            <a:ext cx="215900" cy="193675"/>
          </a:xfrm>
          <a:prstGeom prst="star5">
            <a:avLst/>
          </a:prstGeom>
          <a:solidFill>
            <a:schemeClr val="accent1"/>
          </a:solidFill>
          <a:ln w="9525">
            <a:solidFill>
              <a:schemeClr val="tx1"/>
            </a:solidFill>
            <a:miter lim="800000"/>
            <a:headEnd/>
            <a:tailEnd/>
          </a:ln>
          <a:effectLst/>
        </p:spPr>
        <p:txBody>
          <a:bodyPr anchor="ctr">
            <a:spAutoFit/>
          </a:bodyPr>
          <a:lstStyle/>
          <a:p>
            <a:endParaRPr lang="fr-FR"/>
          </a:p>
        </p:txBody>
      </p:sp>
      <p:sp>
        <p:nvSpPr>
          <p:cNvPr id="40" name="ZoneTexte 39"/>
          <p:cNvSpPr txBox="1"/>
          <p:nvPr/>
        </p:nvSpPr>
        <p:spPr>
          <a:xfrm>
            <a:off x="2456761" y="4737253"/>
            <a:ext cx="517793" cy="307777"/>
          </a:xfrm>
          <a:prstGeom prst="rect">
            <a:avLst/>
          </a:prstGeom>
          <a:noFill/>
        </p:spPr>
        <p:txBody>
          <a:bodyPr wrap="square" rtlCol="0">
            <a:spAutoFit/>
          </a:bodyPr>
          <a:lstStyle/>
          <a:p>
            <a:r>
              <a:rPr lang="fr-FR" sz="1400" dirty="0"/>
              <a:t>-2</a:t>
            </a:r>
          </a:p>
        </p:txBody>
      </p:sp>
      <p:sp>
        <p:nvSpPr>
          <p:cNvPr id="41" name="ZoneTexte 40"/>
          <p:cNvSpPr txBox="1"/>
          <p:nvPr/>
        </p:nvSpPr>
        <p:spPr>
          <a:xfrm>
            <a:off x="6839636" y="4627084"/>
            <a:ext cx="519630" cy="307777"/>
          </a:xfrm>
          <a:prstGeom prst="rect">
            <a:avLst/>
          </a:prstGeom>
          <a:noFill/>
        </p:spPr>
        <p:txBody>
          <a:bodyPr wrap="square" rtlCol="0">
            <a:spAutoFit/>
          </a:bodyPr>
          <a:lstStyle/>
          <a:p>
            <a:r>
              <a:rPr lang="fr-FR" sz="1400" dirty="0"/>
              <a:t>0.5</a:t>
            </a:r>
          </a:p>
        </p:txBody>
      </p:sp>
      <p:sp>
        <p:nvSpPr>
          <p:cNvPr id="42" name="ZoneTexte 41"/>
          <p:cNvSpPr txBox="1"/>
          <p:nvPr/>
        </p:nvSpPr>
        <p:spPr>
          <a:xfrm>
            <a:off x="5835267" y="4283725"/>
            <a:ext cx="631634" cy="307777"/>
          </a:xfrm>
          <a:prstGeom prst="rect">
            <a:avLst/>
          </a:prstGeom>
          <a:noFill/>
        </p:spPr>
        <p:txBody>
          <a:bodyPr wrap="square" rtlCol="0">
            <a:spAutoFit/>
          </a:bodyPr>
          <a:lstStyle/>
          <a:p>
            <a:r>
              <a:rPr lang="fr-FR" sz="1400" dirty="0"/>
              <a:t>-0.2</a:t>
            </a:r>
          </a:p>
        </p:txBody>
      </p:sp>
      <p:sp>
        <p:nvSpPr>
          <p:cNvPr id="43" name="ZoneTexte 42"/>
          <p:cNvSpPr txBox="1"/>
          <p:nvPr/>
        </p:nvSpPr>
        <p:spPr>
          <a:xfrm>
            <a:off x="4985132" y="4270872"/>
            <a:ext cx="631634" cy="307777"/>
          </a:xfrm>
          <a:prstGeom prst="rect">
            <a:avLst/>
          </a:prstGeom>
          <a:noFill/>
        </p:spPr>
        <p:txBody>
          <a:bodyPr wrap="square" rtlCol="0">
            <a:spAutoFit/>
          </a:bodyPr>
          <a:lstStyle/>
          <a:p>
            <a:r>
              <a:rPr lang="fr-FR" sz="1400" dirty="0"/>
              <a:t>-0.4</a:t>
            </a:r>
          </a:p>
        </p:txBody>
      </p:sp>
      <p:sp>
        <p:nvSpPr>
          <p:cNvPr id="44"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Lieu d’Evans: Exemple 2</a:t>
            </a:r>
          </a:p>
        </p:txBody>
      </p:sp>
    </p:spTree>
    <p:extLst>
      <p:ext uri="{BB962C8B-B14F-4D97-AF65-F5344CB8AC3E}">
        <p14:creationId xmlns:p14="http://schemas.microsoft.com/office/powerpoint/2010/main" val="143708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4168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4168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16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16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1694"/>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4169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4169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4169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16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16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16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16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16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17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17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17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1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7" grpId="0" animBg="1"/>
      <p:bldP spid="241687" grpId="1" animBg="1"/>
      <p:bldP spid="241688" grpId="0" animBg="1"/>
      <p:bldP spid="241688" grpId="1" animBg="1"/>
      <p:bldP spid="241689" grpId="0" animBg="1"/>
      <p:bldP spid="241690" grpId="0" animBg="1"/>
      <p:bldP spid="241694" grpId="0"/>
      <p:bldP spid="241695" grpId="0" animBg="1"/>
      <p:bldP spid="241696" grpId="0" animBg="1"/>
      <p:bldP spid="241697" grpId="0" animBg="1"/>
      <p:bldP spid="241698" grpId="0" animBg="1"/>
      <p:bldP spid="241699" grpId="0" animBg="1"/>
      <p:bldP spid="241700" grpId="0" animBg="1"/>
      <p:bldP spid="241701" grpId="0" animBg="1"/>
      <p:bldP spid="241702" grpId="0"/>
      <p:bldP spid="24170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à coins arrondis 9"/>
          <p:cNvSpPr>
            <a:spLocks noChangeArrowheads="1"/>
          </p:cNvSpPr>
          <p:nvPr/>
        </p:nvSpPr>
        <p:spPr bwMode="auto">
          <a:xfrm>
            <a:off x="164016" y="4750222"/>
            <a:ext cx="2353453"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pic>
        <p:nvPicPr>
          <p:cNvPr id="8" name="Image 7"/>
          <p:cNvPicPr>
            <a:picLocks noChangeAspect="1"/>
          </p:cNvPicPr>
          <p:nvPr/>
        </p:nvPicPr>
        <p:blipFill>
          <a:blip r:embed="rId4"/>
          <a:stretch>
            <a:fillRect/>
          </a:stretch>
        </p:blipFill>
        <p:spPr>
          <a:xfrm>
            <a:off x="3676437" y="1694618"/>
            <a:ext cx="5572125" cy="5181600"/>
          </a:xfrm>
          <a:prstGeom prst="rect">
            <a:avLst/>
          </a:prstGeom>
        </p:spPr>
      </p:pic>
      <p:sp>
        <p:nvSpPr>
          <p:cNvPr id="9" name="Rectangle à coins arrondis 8"/>
          <p:cNvSpPr>
            <a:spLocks noChangeArrowheads="1"/>
          </p:cNvSpPr>
          <p:nvPr/>
        </p:nvSpPr>
        <p:spPr bwMode="auto">
          <a:xfrm>
            <a:off x="130315" y="3356992"/>
            <a:ext cx="2353453"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49</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1477"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a 3 pôles</a:t>
            </a:r>
          </a:p>
          <a:p>
            <a:pPr marL="457200" indent="-457200">
              <a:buFont typeface="+mj-lt"/>
              <a:buAutoNum type="arabicPeriod"/>
            </a:pPr>
            <a:r>
              <a:rPr lang="fr-FR" dirty="0"/>
              <a:t>a 3 zéros</a:t>
            </a:r>
          </a:p>
          <a:p>
            <a:pPr marL="457200" indent="-457200">
              <a:buFont typeface="+mj-lt"/>
              <a:buAutoNum type="arabicPeriod"/>
            </a:pPr>
            <a:r>
              <a:rPr lang="fr-FR" dirty="0"/>
              <a:t>a aucun pôle</a:t>
            </a:r>
          </a:p>
          <a:p>
            <a:pPr marL="457200" indent="-457200">
              <a:buFont typeface="+mj-lt"/>
              <a:buAutoNum type="arabicPeriod"/>
            </a:pPr>
            <a:r>
              <a:rPr lang="fr-FR" dirty="0"/>
              <a:t>a aucun zéro  </a:t>
            </a:r>
          </a:p>
          <a:p>
            <a:pPr marL="457200" indent="-457200">
              <a:buFont typeface="+mj-lt"/>
              <a:buAutoNum type="arabicPeriod"/>
            </a:pPr>
            <a:r>
              <a:rPr lang="fr-FR" dirty="0"/>
              <a:t>est toujours stable en BO</a:t>
            </a:r>
          </a:p>
          <a:p>
            <a:pPr marL="457200" indent="-457200">
              <a:buFont typeface="+mj-lt"/>
              <a:buAutoNum type="arabicPeriod"/>
            </a:pPr>
            <a:r>
              <a:rPr lang="fr-FR" dirty="0"/>
              <a:t>a une stabilité en BO </a:t>
            </a:r>
          </a:p>
          <a:p>
            <a:pPr marL="0" indent="0">
              <a:buNone/>
            </a:pPr>
            <a:r>
              <a:rPr lang="fr-FR" dirty="0"/>
              <a:t>       qui dépend de K </a:t>
            </a:r>
          </a:p>
        </p:txBody>
      </p:sp>
    </p:spTree>
    <p:extLst>
      <p:ext uri="{BB962C8B-B14F-4D97-AF65-F5344CB8AC3E}">
        <p14:creationId xmlns:p14="http://schemas.microsoft.com/office/powerpoint/2010/main" val="2438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197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C6A3156D-1C80-4E8C-AE02-913D16A33523}" type="slidenum">
              <a:rPr lang="fr-FR" sz="1400">
                <a:latin typeface="Times New Roman" pitchFamily="18" charset="0"/>
              </a:rPr>
              <a:pPr/>
              <a:t>5</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Généralités sur la stabilité</a:t>
            </a:r>
          </a:p>
        </p:txBody>
      </p:sp>
      <p:sp>
        <p:nvSpPr>
          <p:cNvPr id="59396" name="Text Box 4"/>
          <p:cNvSpPr txBox="1">
            <a:spLocks noChangeArrowheads="1"/>
          </p:cNvSpPr>
          <p:nvPr/>
        </p:nvSpPr>
        <p:spPr bwMode="auto">
          <a:xfrm>
            <a:off x="539750" y="1125538"/>
            <a:ext cx="7632700" cy="1768475"/>
          </a:xfrm>
          <a:prstGeom prst="rect">
            <a:avLst/>
          </a:prstGeom>
          <a:noFill/>
          <a:ln w="9525">
            <a:noFill/>
            <a:miter lim="800000"/>
            <a:headEnd/>
            <a:tailEnd/>
          </a:ln>
        </p:spPr>
        <p:txBody>
          <a:bodyPr>
            <a:spAutoFit/>
          </a:bodyPr>
          <a:lstStyle/>
          <a:p>
            <a:pPr marL="342900" indent="-342900">
              <a:spcBef>
                <a:spcPct val="50000"/>
              </a:spcBef>
            </a:pPr>
            <a:r>
              <a:rPr lang="fr-FR"/>
              <a:t>Soit un système défini par sa fonction de transfert:</a:t>
            </a:r>
          </a:p>
          <a:p>
            <a:pPr marL="342900" indent="-342900">
              <a:spcBef>
                <a:spcPct val="50000"/>
              </a:spcBef>
            </a:pPr>
            <a:r>
              <a:rPr lang="fr-FR"/>
              <a:t>		</a:t>
            </a:r>
          </a:p>
          <a:p>
            <a:pPr marL="342900" indent="-342900">
              <a:spcBef>
                <a:spcPct val="50000"/>
              </a:spcBef>
            </a:pPr>
            <a:endParaRPr lang="fr-FR"/>
          </a:p>
          <a:p>
            <a:pPr marL="342900" indent="-342900">
              <a:spcBef>
                <a:spcPct val="50000"/>
              </a:spcBef>
            </a:pPr>
            <a:endParaRPr lang="fr-FR"/>
          </a:p>
        </p:txBody>
      </p:sp>
      <p:graphicFrame>
        <p:nvGraphicFramePr>
          <p:cNvPr id="211974" name="Object 6"/>
          <p:cNvGraphicFramePr>
            <a:graphicFrameLocks noChangeAspect="1"/>
          </p:cNvGraphicFramePr>
          <p:nvPr/>
        </p:nvGraphicFramePr>
        <p:xfrm>
          <a:off x="900113" y="1628775"/>
          <a:ext cx="6516687" cy="919163"/>
        </p:xfrm>
        <a:graphic>
          <a:graphicData uri="http://schemas.openxmlformats.org/presentationml/2006/ole">
            <mc:AlternateContent xmlns:mc="http://schemas.openxmlformats.org/markup-compatibility/2006">
              <mc:Choice xmlns:v="urn:schemas-microsoft-com:vml" Requires="v">
                <p:oleObj spid="_x0000_s9553" name="Equation" r:id="rId3" imgW="3060700" imgH="431800" progId="Equation.3">
                  <p:embed/>
                </p:oleObj>
              </mc:Choice>
              <mc:Fallback>
                <p:oleObj name="Equation" r:id="rId3" imgW="3060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28775"/>
                        <a:ext cx="6516687"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4"/>
          <p:cNvSpPr txBox="1">
            <a:spLocks noChangeArrowheads="1"/>
          </p:cNvSpPr>
          <p:nvPr/>
        </p:nvSpPr>
        <p:spPr bwMode="auto">
          <a:xfrm>
            <a:off x="539750" y="2708275"/>
            <a:ext cx="7632700" cy="2225675"/>
          </a:xfrm>
          <a:prstGeom prst="rect">
            <a:avLst/>
          </a:prstGeom>
          <a:noFill/>
          <a:ln w="9525">
            <a:noFill/>
            <a:miter lim="800000"/>
            <a:headEnd/>
            <a:tailEnd/>
          </a:ln>
        </p:spPr>
        <p:txBody>
          <a:bodyPr>
            <a:spAutoFit/>
          </a:bodyPr>
          <a:lstStyle/>
          <a:p>
            <a:pPr marL="342900" indent="-342900">
              <a:spcBef>
                <a:spcPct val="50000"/>
              </a:spcBef>
            </a:pPr>
            <a:r>
              <a:rPr lang="fr-FR"/>
              <a:t>Exprimons sa réponse impulsionnelle:</a:t>
            </a:r>
          </a:p>
          <a:p>
            <a:pPr marL="342900" indent="-342900">
              <a:spcBef>
                <a:spcPct val="50000"/>
              </a:spcBef>
            </a:pPr>
            <a:endParaRPr lang="fr-FR"/>
          </a:p>
          <a:p>
            <a:pPr marL="342900" indent="-342900">
              <a:spcBef>
                <a:spcPct val="50000"/>
              </a:spcBef>
            </a:pPr>
            <a:r>
              <a:rPr lang="fr-FR"/>
              <a:t>		</a:t>
            </a:r>
          </a:p>
          <a:p>
            <a:pPr marL="342900" indent="-342900">
              <a:spcBef>
                <a:spcPct val="50000"/>
              </a:spcBef>
            </a:pPr>
            <a:endParaRPr lang="fr-FR"/>
          </a:p>
          <a:p>
            <a:pPr marL="342900" indent="-342900">
              <a:spcBef>
                <a:spcPct val="50000"/>
              </a:spcBef>
            </a:pPr>
            <a:endParaRPr lang="fr-FR"/>
          </a:p>
        </p:txBody>
      </p:sp>
      <p:graphicFrame>
        <p:nvGraphicFramePr>
          <p:cNvPr id="211976" name="Object 8"/>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9554" name="Equation" r:id="rId5" imgW="114151" imgH="215619" progId="Equation.3">
                  <p:embed/>
                </p:oleObj>
              </mc:Choice>
              <mc:Fallback>
                <p:oleObj name="Equation"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77" name="Object 9"/>
          <p:cNvGraphicFramePr>
            <a:graphicFrameLocks noChangeAspect="1"/>
          </p:cNvGraphicFramePr>
          <p:nvPr/>
        </p:nvGraphicFramePr>
        <p:xfrm>
          <a:off x="828675" y="3141663"/>
          <a:ext cx="6515100" cy="919162"/>
        </p:xfrm>
        <a:graphic>
          <a:graphicData uri="http://schemas.openxmlformats.org/presentationml/2006/ole">
            <mc:AlternateContent xmlns:mc="http://schemas.openxmlformats.org/markup-compatibility/2006">
              <mc:Choice xmlns:v="urn:schemas-microsoft-com:vml" Requires="v">
                <p:oleObj spid="_x0000_s9555" name="Equation" r:id="rId7" imgW="3060700" imgH="431800" progId="Equation.3">
                  <p:embed/>
                </p:oleObj>
              </mc:Choice>
              <mc:Fallback>
                <p:oleObj name="Equation" r:id="rId7" imgW="3060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141663"/>
                        <a:ext cx="651510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4"/>
          <p:cNvSpPr txBox="1">
            <a:spLocks noChangeArrowheads="1"/>
          </p:cNvSpPr>
          <p:nvPr/>
        </p:nvSpPr>
        <p:spPr bwMode="auto">
          <a:xfrm>
            <a:off x="539750" y="4076700"/>
            <a:ext cx="7632700" cy="2225675"/>
          </a:xfrm>
          <a:prstGeom prst="rect">
            <a:avLst/>
          </a:prstGeom>
          <a:noFill/>
          <a:ln w="9525">
            <a:noFill/>
            <a:miter lim="800000"/>
            <a:headEnd/>
            <a:tailEnd/>
          </a:ln>
        </p:spPr>
        <p:txBody>
          <a:bodyPr>
            <a:spAutoFit/>
          </a:bodyPr>
          <a:lstStyle/>
          <a:p>
            <a:pPr marL="342900" indent="-342900">
              <a:spcBef>
                <a:spcPct val="50000"/>
              </a:spcBef>
            </a:pPr>
            <a:r>
              <a:rPr lang="fr-FR"/>
              <a:t>Par décomposition en éléments simples on obtient:</a:t>
            </a:r>
          </a:p>
          <a:p>
            <a:pPr marL="342900" indent="-342900">
              <a:spcBef>
                <a:spcPct val="50000"/>
              </a:spcBef>
            </a:pPr>
            <a:endParaRPr lang="fr-FR"/>
          </a:p>
          <a:p>
            <a:pPr marL="342900" indent="-342900">
              <a:spcBef>
                <a:spcPct val="50000"/>
              </a:spcBef>
            </a:pPr>
            <a:r>
              <a:rPr lang="fr-FR"/>
              <a:t>		</a:t>
            </a:r>
          </a:p>
          <a:p>
            <a:pPr marL="342900" indent="-342900">
              <a:spcBef>
                <a:spcPct val="50000"/>
              </a:spcBef>
            </a:pPr>
            <a:endParaRPr lang="fr-FR"/>
          </a:p>
          <a:p>
            <a:pPr marL="342900" indent="-342900">
              <a:spcBef>
                <a:spcPct val="50000"/>
              </a:spcBef>
            </a:pPr>
            <a:endParaRPr lang="fr-FR"/>
          </a:p>
        </p:txBody>
      </p:sp>
      <p:graphicFrame>
        <p:nvGraphicFramePr>
          <p:cNvPr id="211979" name="Object 11"/>
          <p:cNvGraphicFramePr>
            <a:graphicFrameLocks noChangeAspect="1"/>
          </p:cNvGraphicFramePr>
          <p:nvPr/>
        </p:nvGraphicFramePr>
        <p:xfrm>
          <a:off x="2827338" y="4495800"/>
          <a:ext cx="2433637" cy="946150"/>
        </p:xfrm>
        <a:graphic>
          <a:graphicData uri="http://schemas.openxmlformats.org/presentationml/2006/ole">
            <mc:AlternateContent xmlns:mc="http://schemas.openxmlformats.org/markup-compatibility/2006">
              <mc:Choice xmlns:v="urn:schemas-microsoft-com:vml" Requires="v">
                <p:oleObj spid="_x0000_s9556" name="Equation" r:id="rId9" imgW="1143000" imgH="444500" progId="Equation.3">
                  <p:embed/>
                </p:oleObj>
              </mc:Choice>
              <mc:Fallback>
                <p:oleObj name="Equation" r:id="rId9" imgW="11430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7338" y="4495800"/>
                        <a:ext cx="2433637"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80" name="Object 12"/>
          <p:cNvGraphicFramePr>
            <a:graphicFrameLocks noChangeAspect="1"/>
          </p:cNvGraphicFramePr>
          <p:nvPr/>
        </p:nvGraphicFramePr>
        <p:xfrm>
          <a:off x="2771775" y="5445125"/>
          <a:ext cx="2449513" cy="1039813"/>
        </p:xfrm>
        <a:graphic>
          <a:graphicData uri="http://schemas.openxmlformats.org/presentationml/2006/ole">
            <mc:AlternateContent xmlns:mc="http://schemas.openxmlformats.org/markup-compatibility/2006">
              <mc:Choice xmlns:v="urn:schemas-microsoft-com:vml" Requires="v">
                <p:oleObj spid="_x0000_s9557" name="Equation" r:id="rId11" imgW="1016000" imgH="431800" progId="Equation.3">
                  <p:embed/>
                </p:oleObj>
              </mc:Choice>
              <mc:Fallback>
                <p:oleObj name="Equation" r:id="rId11" imgW="10160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445125"/>
                        <a:ext cx="2449513"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4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9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9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a:spLocks noChangeArrowheads="1"/>
          </p:cNvSpPr>
          <p:nvPr/>
        </p:nvSpPr>
        <p:spPr bwMode="auto">
          <a:xfrm>
            <a:off x="323528" y="5733256"/>
            <a:ext cx="7704856"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467544" y="4800600"/>
            <a:ext cx="8820472" cy="4114800"/>
          </a:xfrm>
        </p:spPr>
        <p:txBody>
          <a:bodyPr/>
          <a:lstStyle/>
          <a:p>
            <a:pPr marL="0" indent="0">
              <a:buNone/>
            </a:pPr>
            <a:r>
              <a:rPr lang="fr-FR" dirty="0"/>
              <a:t>A: Il existe des valeurs de K qui stabilisent ce système.</a:t>
            </a:r>
          </a:p>
          <a:p>
            <a:pPr marL="0" indent="0">
              <a:buNone/>
            </a:pPr>
            <a:r>
              <a:rPr lang="fr-FR" dirty="0"/>
              <a:t>B: Le système présentera toujours des oscillations en boucle fermée.</a:t>
            </a:r>
          </a:p>
          <a:p>
            <a:pPr marL="0" indent="0">
              <a:buNone/>
            </a:pPr>
            <a:r>
              <a:rPr lang="fr-FR" dirty="0"/>
              <a:t>C: Le système est instable en boucle ouverte.</a:t>
            </a:r>
          </a:p>
          <a:p>
            <a:pPr marL="0" indent="0">
              <a:buNone/>
            </a:pPr>
            <a:r>
              <a:rPr lang="fr-FR" dirty="0"/>
              <a:t>D: Le système est stable en boucle fermée.</a:t>
            </a:r>
          </a:p>
        </p:txBody>
      </p:sp>
      <p:sp>
        <p:nvSpPr>
          <p:cNvPr id="4" name="Espace réservé du contenu 2"/>
          <p:cNvSpPr txBox="1">
            <a:spLocks/>
          </p:cNvSpPr>
          <p:nvPr/>
        </p:nvSpPr>
        <p:spPr>
          <a:xfrm>
            <a:off x="611560" y="915744"/>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 Soit le système dont le lieu des racines est le suivant, quelle est la proposition fausse</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645" y="1268760"/>
            <a:ext cx="3960390" cy="3531840"/>
          </a:xfrm>
          <a:prstGeom prst="rect">
            <a:avLst/>
          </a:prstGeom>
        </p:spPr>
      </p:pic>
      <p:sp>
        <p:nvSpPr>
          <p:cNvPr id="9"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Tree>
    <p:extLst>
      <p:ext uri="{BB962C8B-B14F-4D97-AF65-F5344CB8AC3E}">
        <p14:creationId xmlns:p14="http://schemas.microsoft.com/office/powerpoint/2010/main" val="22127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a:spLocks noChangeArrowheads="1"/>
          </p:cNvSpPr>
          <p:nvPr/>
        </p:nvSpPr>
        <p:spPr bwMode="auto">
          <a:xfrm>
            <a:off x="256601" y="5106778"/>
            <a:ext cx="3672408"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51</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6582" name="Equation" r:id="rId4" imgW="114151" imgH="215619" progId="Equation.3">
                  <p:embed/>
                </p:oleObj>
              </mc:Choice>
              <mc:Fallback>
                <p:oleObj name="Equation" r:id="rId4" imgW="114151" imgH="215619" progId="Equation.3">
                  <p:embed/>
                  <p:pic>
                    <p:nvPicPr>
                      <p:cNvPr id="2252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 est stable en BF pour: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K&gt;4,31</a:t>
            </a:r>
          </a:p>
          <a:p>
            <a:pPr marL="457200" indent="-457200">
              <a:buFont typeface="+mj-lt"/>
              <a:buAutoNum type="arabicPeriod"/>
            </a:pPr>
            <a:r>
              <a:rPr lang="fr-FR" dirty="0"/>
              <a:t>K&lt;4,31</a:t>
            </a:r>
          </a:p>
          <a:p>
            <a:pPr marL="457200" indent="-457200">
              <a:buFont typeface="+mj-lt"/>
              <a:buAutoNum type="arabicPeriod"/>
            </a:pPr>
            <a:r>
              <a:rPr lang="fr-FR" dirty="0"/>
              <a:t>jamais</a:t>
            </a:r>
          </a:p>
        </p:txBody>
      </p:sp>
      <p:pic>
        <p:nvPicPr>
          <p:cNvPr id="2" name="Image 1"/>
          <p:cNvPicPr>
            <a:picLocks noChangeAspect="1"/>
          </p:cNvPicPr>
          <p:nvPr/>
        </p:nvPicPr>
        <p:blipFill>
          <a:blip r:embed="rId6"/>
          <a:stretch>
            <a:fillRect/>
          </a:stretch>
        </p:blipFill>
        <p:spPr>
          <a:xfrm>
            <a:off x="3707904" y="1719262"/>
            <a:ext cx="4838700" cy="3933825"/>
          </a:xfrm>
          <a:prstGeom prst="rect">
            <a:avLst/>
          </a:prstGeom>
        </p:spPr>
      </p:pic>
    </p:spTree>
    <p:extLst>
      <p:ext uri="{BB962C8B-B14F-4D97-AF65-F5344CB8AC3E}">
        <p14:creationId xmlns:p14="http://schemas.microsoft.com/office/powerpoint/2010/main" val="191250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a:spLocks noChangeArrowheads="1"/>
          </p:cNvSpPr>
          <p:nvPr/>
        </p:nvSpPr>
        <p:spPr bwMode="auto">
          <a:xfrm>
            <a:off x="256601" y="5106778"/>
            <a:ext cx="3672408"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52</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69636" name="Equation" r:id="rId4" imgW="114151" imgH="215619" progId="Equation.3">
                  <p:embed/>
                </p:oleObj>
              </mc:Choice>
              <mc:Fallback>
                <p:oleObj name="Equation" r:id="rId4" imgW="114151" imgH="215619" progId="Equation.3">
                  <p:embed/>
                  <p:pic>
                    <p:nvPicPr>
                      <p:cNvPr id="2252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 est stable en BF pour: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K&gt;0,415</a:t>
            </a:r>
          </a:p>
          <a:p>
            <a:pPr marL="457200" indent="-457200">
              <a:buFont typeface="+mj-lt"/>
              <a:buAutoNum type="arabicPeriod"/>
            </a:pPr>
            <a:r>
              <a:rPr lang="fr-FR" dirty="0"/>
              <a:t>K&lt;0,196</a:t>
            </a:r>
          </a:p>
          <a:p>
            <a:pPr marL="457200" indent="-457200">
              <a:buFont typeface="+mj-lt"/>
              <a:buAutoNum type="arabicPeriod"/>
            </a:pPr>
            <a:r>
              <a:rPr lang="fr-FR" dirty="0"/>
              <a:t>0,196&lt;K&lt;0,415</a:t>
            </a:r>
          </a:p>
        </p:txBody>
      </p:sp>
      <p:pic>
        <p:nvPicPr>
          <p:cNvPr id="9" name="Image 8"/>
          <p:cNvPicPr>
            <a:picLocks noChangeAspect="1"/>
          </p:cNvPicPr>
          <p:nvPr/>
        </p:nvPicPr>
        <p:blipFill>
          <a:blip r:embed="rId6"/>
          <a:stretch>
            <a:fillRect/>
          </a:stretch>
        </p:blipFill>
        <p:spPr>
          <a:xfrm>
            <a:off x="3347864" y="1612900"/>
            <a:ext cx="5638800" cy="5019675"/>
          </a:xfrm>
          <a:prstGeom prst="rect">
            <a:avLst/>
          </a:prstGeom>
        </p:spPr>
      </p:pic>
    </p:spTree>
    <p:extLst>
      <p:ext uri="{BB962C8B-B14F-4D97-AF65-F5344CB8AC3E}">
        <p14:creationId xmlns:p14="http://schemas.microsoft.com/office/powerpoint/2010/main" val="268915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39750" y="0"/>
            <a:ext cx="7772400" cy="1143000"/>
          </a:xfrm>
          <a:prstGeom prst="rect">
            <a:avLst/>
          </a:prstGeom>
        </p:spPr>
        <p:txBody>
          <a:bodyPr/>
          <a:lstStyle/>
          <a:p>
            <a:r>
              <a:rPr lang="fr-FR">
                <a:latin typeface="Verdana" pitchFamily="34" charset="0"/>
              </a:rPr>
              <a:t>Lieu d’Evans </a:t>
            </a: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6371406A-716B-4693-B5EC-6544C61E1E31}" type="slidenum">
              <a:rPr lang="fr-FR" sz="1100">
                <a:latin typeface="+mj-lt"/>
              </a:rPr>
              <a:pPr>
                <a:defRPr/>
              </a:pPr>
              <a:t>53</a:t>
            </a:fld>
            <a:endParaRPr lang="fr-FR" sz="1100">
              <a:latin typeface="+mj-lt"/>
            </a:endParaRPr>
          </a:p>
        </p:txBody>
      </p:sp>
      <p:sp>
        <p:nvSpPr>
          <p:cNvPr id="267270"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
        <p:nvSpPr>
          <p:cNvPr id="7" name="Rectangle 6"/>
          <p:cNvSpPr/>
          <p:nvPr/>
        </p:nvSpPr>
        <p:spPr bwMode="auto">
          <a:xfrm>
            <a:off x="385590" y="1255924"/>
            <a:ext cx="8516039" cy="5508000"/>
          </a:xfrm>
          <a:prstGeom prst="rect">
            <a:avLst/>
          </a:prstGeom>
          <a:solidFill>
            <a:srgbClr val="FFFF7D"/>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a:ln>
                <a:noFill/>
              </a:ln>
              <a:solidFill>
                <a:schemeClr val="tx1"/>
              </a:solidFill>
              <a:effectLst/>
              <a:latin typeface="Verdana" pitchFamily="34" charset="0"/>
            </a:endParaRPr>
          </a:p>
        </p:txBody>
      </p:sp>
      <p:pic>
        <p:nvPicPr>
          <p:cNvPr id="267266" name="Image 6" descr="Post-it-jaune.png"/>
          <p:cNvPicPr>
            <a:picLocks noChangeAspect="1"/>
          </p:cNvPicPr>
          <p:nvPr/>
        </p:nvPicPr>
        <p:blipFill>
          <a:blip r:embed="rId3" cstate="print"/>
          <a:srcRect l="33890" r="36252" b="75435"/>
          <a:stretch>
            <a:fillRect/>
          </a:stretch>
        </p:blipFill>
        <p:spPr bwMode="auto">
          <a:xfrm>
            <a:off x="528810" y="843631"/>
            <a:ext cx="1817782" cy="1502961"/>
          </a:xfrm>
          <a:prstGeom prst="rect">
            <a:avLst/>
          </a:prstGeom>
          <a:noFill/>
          <a:ln w="9525">
            <a:noFill/>
            <a:miter lim="800000"/>
            <a:headEnd/>
            <a:tailEnd/>
          </a:ln>
        </p:spPr>
      </p:pic>
      <p:sp>
        <p:nvSpPr>
          <p:cNvPr id="3" name="Espace réservé du contenu 2"/>
          <p:cNvSpPr>
            <a:spLocks noGrp="1"/>
          </p:cNvSpPr>
          <p:nvPr>
            <p:ph idx="4294967295"/>
          </p:nvPr>
        </p:nvSpPr>
        <p:spPr>
          <a:xfrm>
            <a:off x="511057" y="1370511"/>
            <a:ext cx="8225316" cy="5118424"/>
          </a:xfrm>
          <a:prstGeom prst="rect">
            <a:avLst/>
          </a:prstGeom>
        </p:spPr>
        <p:txBody>
          <a:bodyPr/>
          <a:lstStyle/>
          <a:p>
            <a:pPr>
              <a:buFontTx/>
              <a:buNone/>
            </a:pPr>
            <a:r>
              <a:rPr lang="fr-FR" sz="1800" b="1" dirty="0">
                <a:solidFill>
                  <a:srgbClr val="C00000"/>
                </a:solidFill>
                <a:latin typeface="Segoe Print"/>
              </a:rPr>
              <a:t>			</a:t>
            </a:r>
            <a:r>
              <a:rPr lang="fr-FR" sz="1800" b="1" cap="small" dirty="0">
                <a:solidFill>
                  <a:srgbClr val="C00000"/>
                </a:solidFill>
                <a:latin typeface="Segoe Print"/>
              </a:rPr>
              <a:t>LIEU D’EVANS: Règles de construction</a:t>
            </a:r>
          </a:p>
          <a:p>
            <a:pPr eaLnBrk="1" hangingPunct="1">
              <a:spcBef>
                <a:spcPct val="50000"/>
              </a:spcBef>
              <a:buFontTx/>
              <a:buNone/>
            </a:pPr>
            <a:r>
              <a:rPr lang="fr-FR" sz="1500" dirty="0">
                <a:latin typeface="Segoe Print"/>
              </a:rPr>
              <a:t>On trace dans le plan de la variable de Laplace le lieu des pôles de G</a:t>
            </a:r>
            <a:r>
              <a:rPr lang="fr-FR" sz="1500" baseline="-25000" dirty="0">
                <a:latin typeface="Segoe Print"/>
              </a:rPr>
              <a:t>BF</a:t>
            </a:r>
            <a:r>
              <a:rPr lang="fr-FR" sz="1500" dirty="0">
                <a:latin typeface="Segoe Print"/>
              </a:rPr>
              <a:t>(s) pour K allant de 0 à l’infini.</a:t>
            </a:r>
          </a:p>
          <a:p>
            <a:pPr eaLnBrk="1" hangingPunct="1">
              <a:spcBef>
                <a:spcPct val="50000"/>
              </a:spcBef>
              <a:buFontTx/>
              <a:buNone/>
            </a:pPr>
            <a:endParaRPr lang="fr-FR" sz="1500" dirty="0">
              <a:latin typeface="Segoe Print"/>
            </a:endParaRPr>
          </a:p>
          <a:p>
            <a:pPr>
              <a:buFontTx/>
              <a:buNone/>
            </a:pPr>
            <a:r>
              <a:rPr lang="fr-FR" sz="1500" b="1" dirty="0">
                <a:solidFill>
                  <a:srgbClr val="2D2DB9"/>
                </a:solidFill>
                <a:effectLst>
                  <a:outerShdw blurRad="38100" dist="38100" dir="2700000" algn="tl">
                    <a:srgbClr val="C0C0C0"/>
                  </a:outerShdw>
                </a:effectLst>
                <a:latin typeface="Segoe Print"/>
              </a:rPr>
              <a:t>Règle n°1 : </a:t>
            </a:r>
            <a:r>
              <a:rPr lang="fr-FR" sz="1500" dirty="0">
                <a:latin typeface="Segoe Print"/>
              </a:rPr>
              <a:t>Le lieu des racines aura </a:t>
            </a:r>
            <a:r>
              <a:rPr lang="fr-FR" sz="1500" b="1" dirty="0">
                <a:latin typeface="Segoe Print"/>
              </a:rPr>
              <a:t>n branches </a:t>
            </a:r>
            <a:r>
              <a:rPr lang="fr-FR" sz="1500" dirty="0">
                <a:latin typeface="Segoe Print"/>
              </a:rPr>
              <a:t>(degré de l’équation caractéristique)</a:t>
            </a:r>
          </a:p>
          <a:p>
            <a:pPr>
              <a:buFontTx/>
              <a:buNone/>
            </a:pPr>
            <a:endParaRPr lang="fr-FR" sz="1500" dirty="0">
              <a:latin typeface="Segoe Print"/>
            </a:endParaRPr>
          </a:p>
          <a:p>
            <a:pPr>
              <a:buFontTx/>
              <a:buNone/>
            </a:pPr>
            <a:r>
              <a:rPr lang="fr-FR" sz="1500" b="1" dirty="0">
                <a:solidFill>
                  <a:srgbClr val="2D2DB9"/>
                </a:solidFill>
                <a:effectLst>
                  <a:outerShdw blurRad="38100" dist="38100" dir="2700000" algn="tl">
                    <a:srgbClr val="C0C0C0"/>
                  </a:outerShdw>
                </a:effectLst>
                <a:latin typeface="Segoe Print"/>
              </a:rPr>
              <a:t>Règle n°2: </a:t>
            </a:r>
            <a:r>
              <a:rPr lang="fr-FR" sz="1500" dirty="0">
                <a:latin typeface="Segoe Print"/>
              </a:rPr>
              <a:t>Points de départ : les </a:t>
            </a:r>
            <a:r>
              <a:rPr lang="fr-FR" sz="1500" b="1" dirty="0">
                <a:latin typeface="Segoe Print"/>
              </a:rPr>
              <a:t>n pôles </a:t>
            </a:r>
            <a:r>
              <a:rPr lang="fr-FR" sz="1500" dirty="0">
                <a:latin typeface="Segoe Print"/>
              </a:rPr>
              <a:t>de</a:t>
            </a:r>
          </a:p>
          <a:p>
            <a:pPr>
              <a:buFontTx/>
              <a:buNone/>
            </a:pPr>
            <a:endParaRPr lang="fr-FR" sz="1500" dirty="0">
              <a:latin typeface="Segoe Print"/>
            </a:endParaRPr>
          </a:p>
          <a:p>
            <a:pPr>
              <a:buFontTx/>
              <a:buNone/>
            </a:pPr>
            <a:r>
              <a:rPr lang="fr-FR" sz="1500" b="1" dirty="0">
                <a:solidFill>
                  <a:srgbClr val="2D2DB9"/>
                </a:solidFill>
                <a:effectLst>
                  <a:outerShdw blurRad="38100" dist="38100" dir="2700000" algn="tl">
                    <a:srgbClr val="C0C0C0"/>
                  </a:outerShdw>
                </a:effectLst>
                <a:latin typeface="Segoe Print"/>
              </a:rPr>
              <a:t>Règle n°3: </a:t>
            </a:r>
            <a:r>
              <a:rPr lang="fr-FR" sz="1500" dirty="0">
                <a:latin typeface="Segoe Print"/>
              </a:rPr>
              <a:t>Points d’arrivée : les </a:t>
            </a:r>
            <a:r>
              <a:rPr lang="fr-FR" sz="1500" b="1" dirty="0">
                <a:latin typeface="Segoe Print"/>
              </a:rPr>
              <a:t>m zéros </a:t>
            </a:r>
            <a:r>
              <a:rPr lang="fr-FR" sz="1500" dirty="0">
                <a:latin typeface="Segoe Print"/>
              </a:rPr>
              <a:t>de</a:t>
            </a:r>
          </a:p>
          <a:p>
            <a:pPr>
              <a:buFontTx/>
              <a:buNone/>
            </a:pPr>
            <a:endParaRPr lang="fr-FR" sz="1500" dirty="0">
              <a:latin typeface="Verdana" pitchFamily="34" charset="0"/>
            </a:endParaRPr>
          </a:p>
          <a:p>
            <a:pPr>
              <a:buFontTx/>
              <a:buNone/>
            </a:pPr>
            <a:r>
              <a:rPr lang="fr-FR" sz="1500" b="1" dirty="0">
                <a:solidFill>
                  <a:srgbClr val="2D2DB9"/>
                </a:solidFill>
                <a:effectLst>
                  <a:outerShdw blurRad="38100" dist="38100" dir="2700000" algn="tl">
                    <a:srgbClr val="C0C0C0"/>
                  </a:outerShdw>
                </a:effectLst>
                <a:latin typeface="Segoe Print"/>
              </a:rPr>
              <a:t>Règle n°4: </a:t>
            </a:r>
            <a:r>
              <a:rPr lang="fr-FR" sz="1500" dirty="0">
                <a:latin typeface="Segoe Print"/>
              </a:rPr>
              <a:t>direction des asymptotes</a:t>
            </a:r>
          </a:p>
          <a:p>
            <a:pPr>
              <a:buFontTx/>
              <a:buNone/>
            </a:pPr>
            <a:r>
              <a:rPr lang="fr-FR" sz="1500" dirty="0">
                <a:latin typeface="Segoe Print"/>
              </a:rPr>
              <a:t>			</a:t>
            </a:r>
          </a:p>
          <a:p>
            <a:pPr>
              <a:buFontTx/>
              <a:buNone/>
            </a:pPr>
            <a:r>
              <a:rPr lang="fr-FR" sz="1500" dirty="0">
                <a:latin typeface="Segoe Print"/>
              </a:rPr>
              <a:t>		  intersection des asymptotes et de l’axe réel : </a:t>
            </a:r>
          </a:p>
          <a:p>
            <a:pPr>
              <a:buFontTx/>
              <a:buNone/>
            </a:pPr>
            <a:endParaRPr lang="fr-FR" sz="1500" dirty="0">
              <a:latin typeface="Segoe Print"/>
            </a:endParaRPr>
          </a:p>
          <a:p>
            <a:pPr>
              <a:buFontTx/>
              <a:buNone/>
            </a:pPr>
            <a:r>
              <a:rPr lang="fr-FR" sz="1500" b="1" dirty="0">
                <a:solidFill>
                  <a:srgbClr val="2D2DB9"/>
                </a:solidFill>
                <a:effectLst>
                  <a:outerShdw blurRad="38100" dist="38100" dir="2700000" algn="tl">
                    <a:srgbClr val="C0C0C0"/>
                  </a:outerShdw>
                </a:effectLst>
                <a:latin typeface="Segoe Print"/>
              </a:rPr>
              <a:t>Règle n°5: </a:t>
            </a:r>
            <a:r>
              <a:rPr lang="fr-FR" sz="1500" dirty="0">
                <a:latin typeface="Segoe Print"/>
              </a:rPr>
              <a:t>Un point M de l’axe réel appartient au lieu si le nombre de pôles et de zéros réels situés à sa droite est impair.</a:t>
            </a:r>
            <a:r>
              <a:rPr lang="fr-FR" sz="1500" b="1" dirty="0">
                <a:solidFill>
                  <a:srgbClr val="2D2DB9"/>
                </a:solidFill>
                <a:effectLst>
                  <a:outerShdw blurRad="38100" dist="38100" dir="2700000" algn="tl">
                    <a:srgbClr val="C0C0C0"/>
                  </a:outerShdw>
                </a:effectLst>
                <a:latin typeface="Segoe Print"/>
              </a:rPr>
              <a:t> </a:t>
            </a:r>
          </a:p>
          <a:p>
            <a:pPr>
              <a:buFontTx/>
              <a:buNone/>
            </a:pPr>
            <a:endParaRPr lang="fr-FR" sz="1500" b="1" dirty="0">
              <a:solidFill>
                <a:srgbClr val="2D2DB9"/>
              </a:solidFill>
              <a:effectLst>
                <a:outerShdw blurRad="38100" dist="38100" dir="2700000" algn="tl">
                  <a:srgbClr val="C0C0C0"/>
                </a:outerShdw>
              </a:effectLst>
              <a:latin typeface="Segoe Print"/>
            </a:endParaRPr>
          </a:p>
          <a:p>
            <a:pPr>
              <a:buFontTx/>
              <a:buNone/>
            </a:pPr>
            <a:r>
              <a:rPr lang="fr-FR" sz="1500" b="1" dirty="0">
                <a:solidFill>
                  <a:srgbClr val="2D2DB9"/>
                </a:solidFill>
                <a:effectLst>
                  <a:outerShdw blurRad="38100" dist="38100" dir="2700000" algn="tl">
                    <a:srgbClr val="C0C0C0"/>
                  </a:outerShdw>
                </a:effectLst>
                <a:latin typeface="Segoe Print"/>
              </a:rPr>
              <a:t>Règle n°6: </a:t>
            </a:r>
            <a:r>
              <a:rPr lang="fr-FR" sz="1500" dirty="0">
                <a:latin typeface="Segoe Print"/>
              </a:rPr>
              <a:t>points de branchement</a:t>
            </a:r>
          </a:p>
          <a:p>
            <a:pPr>
              <a:buFontTx/>
              <a:buNone/>
            </a:pPr>
            <a:endParaRPr lang="fr-FR" sz="1500" dirty="0">
              <a:latin typeface="Segoe Print"/>
            </a:endParaRPr>
          </a:p>
          <a:p>
            <a:endParaRPr lang="fr-FR" sz="1600" dirty="0">
              <a:latin typeface="Verdana" pitchFamily="34" charset="0"/>
            </a:endParaRPr>
          </a:p>
          <a:p>
            <a:pPr>
              <a:buFontTx/>
              <a:buNone/>
            </a:pPr>
            <a:endParaRPr lang="fr-FR" sz="1600" dirty="0">
              <a:latin typeface="Verdana" pitchFamily="34" charset="0"/>
            </a:endParaRPr>
          </a:p>
          <a:p>
            <a:pPr>
              <a:buFontTx/>
              <a:buNone/>
            </a:pPr>
            <a:endParaRPr lang="fr-FR" sz="1800" dirty="0">
              <a:latin typeface="Segoe Print"/>
            </a:endParaRPr>
          </a:p>
          <a:p>
            <a:pPr eaLnBrk="1" hangingPunct="1">
              <a:spcBef>
                <a:spcPct val="0"/>
              </a:spcBef>
              <a:buFontTx/>
              <a:buNone/>
            </a:pPr>
            <a:endParaRPr lang="fr-FR" sz="1800" dirty="0">
              <a:latin typeface="Segoe Print"/>
            </a:endParaRPr>
          </a:p>
          <a:p>
            <a:pPr eaLnBrk="1" hangingPunct="1">
              <a:spcBef>
                <a:spcPct val="0"/>
              </a:spcBef>
              <a:buFontTx/>
              <a:buNone/>
            </a:pPr>
            <a:endParaRPr lang="fr-FR" dirty="0">
              <a:latin typeface="Verdana" pitchFamily="34" charset="0"/>
            </a:endParaRPr>
          </a:p>
        </p:txBody>
      </p:sp>
      <p:graphicFrame>
        <p:nvGraphicFramePr>
          <p:cNvPr id="123906" name="Object 2"/>
          <p:cNvGraphicFramePr>
            <a:graphicFrameLocks noChangeAspect="1"/>
          </p:cNvGraphicFramePr>
          <p:nvPr/>
        </p:nvGraphicFramePr>
        <p:xfrm>
          <a:off x="4861591" y="3029390"/>
          <a:ext cx="1279525" cy="579437"/>
        </p:xfrm>
        <a:graphic>
          <a:graphicData uri="http://schemas.openxmlformats.org/presentationml/2006/ole">
            <mc:AlternateContent xmlns:mc="http://schemas.openxmlformats.org/markup-compatibility/2006">
              <mc:Choice xmlns:v="urn:schemas-microsoft-com:vml" Requires="v">
                <p:oleObj spid="_x0000_s39249" name="Équation" r:id="rId4" imgW="952087" imgH="431613" progId="Equation.3">
                  <p:embed/>
                </p:oleObj>
              </mc:Choice>
              <mc:Fallback>
                <p:oleObj name="Équation" r:id="rId4" imgW="95208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591" y="3029390"/>
                        <a:ext cx="127952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7" name="Object 3"/>
          <p:cNvGraphicFramePr>
            <a:graphicFrameLocks noChangeAspect="1"/>
          </p:cNvGraphicFramePr>
          <p:nvPr/>
        </p:nvGraphicFramePr>
        <p:xfrm>
          <a:off x="4786445" y="3580749"/>
          <a:ext cx="1279525" cy="579438"/>
        </p:xfrm>
        <a:graphic>
          <a:graphicData uri="http://schemas.openxmlformats.org/presentationml/2006/ole">
            <mc:AlternateContent xmlns:mc="http://schemas.openxmlformats.org/markup-compatibility/2006">
              <mc:Choice xmlns:v="urn:schemas-microsoft-com:vml" Requires="v">
                <p:oleObj spid="_x0000_s39250" name="Équation" r:id="rId6" imgW="952087" imgH="431613" progId="Equation.3">
                  <p:embed/>
                </p:oleObj>
              </mc:Choice>
              <mc:Fallback>
                <p:oleObj name="Équation" r:id="rId6" imgW="95208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445" y="3580749"/>
                        <a:ext cx="127952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8" name="Object 4"/>
          <p:cNvGraphicFramePr>
            <a:graphicFrameLocks noChangeAspect="1"/>
          </p:cNvGraphicFramePr>
          <p:nvPr/>
        </p:nvGraphicFramePr>
        <p:xfrm>
          <a:off x="4168643" y="4135654"/>
          <a:ext cx="3058423" cy="509582"/>
        </p:xfrm>
        <a:graphic>
          <a:graphicData uri="http://schemas.openxmlformats.org/presentationml/2006/ole">
            <mc:AlternateContent xmlns:mc="http://schemas.openxmlformats.org/markup-compatibility/2006">
              <mc:Choice xmlns:v="urn:schemas-microsoft-com:vml" Requires="v">
                <p:oleObj spid="_x0000_s39251" name="Équation" r:id="rId7" imgW="2438400" imgH="406400" progId="Equation.3">
                  <p:embed/>
                </p:oleObj>
              </mc:Choice>
              <mc:Fallback>
                <p:oleObj name="Équation" r:id="rId7" imgW="24384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8643" y="4135654"/>
                        <a:ext cx="3058423" cy="509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9" name="Object 5"/>
          <p:cNvGraphicFramePr>
            <a:graphicFrameLocks noChangeAspect="1"/>
          </p:cNvGraphicFramePr>
          <p:nvPr/>
        </p:nvGraphicFramePr>
        <p:xfrm>
          <a:off x="6068691" y="4517014"/>
          <a:ext cx="1499901" cy="725216"/>
        </p:xfrm>
        <a:graphic>
          <a:graphicData uri="http://schemas.openxmlformats.org/presentationml/2006/ole">
            <mc:AlternateContent xmlns:mc="http://schemas.openxmlformats.org/markup-compatibility/2006">
              <mc:Choice xmlns:v="urn:schemas-microsoft-com:vml" Requires="v">
                <p:oleObj spid="_x0000_s39252" name="Équation" r:id="rId9" imgW="1129810" imgH="545863" progId="Equation.3">
                  <p:embed/>
                </p:oleObj>
              </mc:Choice>
              <mc:Fallback>
                <p:oleObj name="Équation" r:id="rId9" imgW="1129810" imgH="54586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8691" y="4517014"/>
                        <a:ext cx="1499901" cy="725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0" name="Object 6"/>
          <p:cNvGraphicFramePr>
            <a:graphicFrameLocks noChangeAspect="1"/>
          </p:cNvGraphicFramePr>
          <p:nvPr/>
        </p:nvGraphicFramePr>
        <p:xfrm>
          <a:off x="4038657" y="5964608"/>
          <a:ext cx="2163839" cy="726284"/>
        </p:xfrm>
        <a:graphic>
          <a:graphicData uri="http://schemas.openxmlformats.org/presentationml/2006/ole">
            <mc:AlternateContent xmlns:mc="http://schemas.openxmlformats.org/markup-compatibility/2006">
              <mc:Choice xmlns:v="urn:schemas-microsoft-com:vml" Requires="v">
                <p:oleObj spid="_x0000_s39253" name="Équation" r:id="rId11" imgW="1397000" imgH="469900" progId="Equation.3">
                  <p:embed/>
                </p:oleObj>
              </mc:Choice>
              <mc:Fallback>
                <p:oleObj name="Équation" r:id="rId11" imgW="1397000" imgH="469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57" y="5964608"/>
                        <a:ext cx="2163839" cy="726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9785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269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83646928-F4A2-4FCB-BC80-F3DA669910B1}" type="slidenum">
              <a:rPr lang="fr-FR" sz="1400">
                <a:latin typeface="Times New Roman" pitchFamily="18" charset="0"/>
              </a:rPr>
              <a:pPr/>
              <a:t>54</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Méthode graphique: Critère du revers </a:t>
            </a:r>
          </a:p>
        </p:txBody>
      </p:sp>
      <p:graphicFrame>
        <p:nvGraphicFramePr>
          <p:cNvPr id="242693"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40005"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Text Box 6"/>
          <p:cNvSpPr txBox="1">
            <a:spLocks noChangeArrowheads="1"/>
          </p:cNvSpPr>
          <p:nvPr/>
        </p:nvSpPr>
        <p:spPr bwMode="auto">
          <a:xfrm>
            <a:off x="219075" y="1924050"/>
            <a:ext cx="8713788" cy="4008438"/>
          </a:xfrm>
          <a:prstGeom prst="rect">
            <a:avLst/>
          </a:prstGeom>
          <a:noFill/>
          <a:ln w="9525">
            <a:solidFill>
              <a:srgbClr val="FF0000"/>
            </a:solidFill>
            <a:miter lim="800000"/>
            <a:headEnd/>
            <a:tailEnd/>
          </a:ln>
          <a:effectLst/>
        </p:spPr>
        <p:txBody>
          <a:bodyPr>
            <a:spAutoFit/>
          </a:bodyPr>
          <a:lstStyle/>
          <a:p>
            <a:pPr algn="ctr">
              <a:spcBef>
                <a:spcPct val="50000"/>
              </a:spcBef>
            </a:pPr>
            <a:endParaRPr lang="fr-FR" sz="2800">
              <a:solidFill>
                <a:srgbClr val="FF0000"/>
              </a:solidFill>
            </a:endParaRPr>
          </a:p>
          <a:p>
            <a:pPr algn="ctr">
              <a:spcBef>
                <a:spcPct val="50000"/>
              </a:spcBef>
            </a:pPr>
            <a:r>
              <a:rPr lang="fr-FR" sz="2800">
                <a:solidFill>
                  <a:srgbClr val="FF0000"/>
                </a:solidFill>
              </a:rPr>
              <a:t>Permet de déterminer si un système en </a:t>
            </a:r>
          </a:p>
          <a:p>
            <a:pPr algn="ctr">
              <a:spcBef>
                <a:spcPct val="50000"/>
              </a:spcBef>
            </a:pPr>
            <a:r>
              <a:rPr lang="fr-FR" sz="2800" b="1" u="sng">
                <a:solidFill>
                  <a:srgbClr val="FF0000"/>
                </a:solidFill>
              </a:rPr>
              <a:t>boucle fermée</a:t>
            </a:r>
            <a:r>
              <a:rPr lang="fr-FR" sz="2800">
                <a:solidFill>
                  <a:srgbClr val="FF0000"/>
                </a:solidFill>
              </a:rPr>
              <a:t> est stable à partir de la </a:t>
            </a:r>
          </a:p>
          <a:p>
            <a:pPr algn="ctr">
              <a:spcBef>
                <a:spcPct val="50000"/>
              </a:spcBef>
            </a:pPr>
            <a:r>
              <a:rPr lang="fr-FR" sz="2800">
                <a:solidFill>
                  <a:srgbClr val="FF0000"/>
                </a:solidFill>
              </a:rPr>
              <a:t>représentation graphique de la </a:t>
            </a:r>
          </a:p>
          <a:p>
            <a:pPr algn="ctr">
              <a:spcBef>
                <a:spcPct val="50000"/>
              </a:spcBef>
            </a:pPr>
            <a:r>
              <a:rPr lang="fr-FR" sz="2800" u="sng">
                <a:solidFill>
                  <a:srgbClr val="FF0000"/>
                </a:solidFill>
              </a:rPr>
              <a:t>boucle ouverte</a:t>
            </a:r>
            <a:r>
              <a:rPr lang="fr-FR">
                <a:solidFill>
                  <a:srgbClr val="FF0000"/>
                </a:solidFill>
              </a:rPr>
              <a:t>.</a:t>
            </a:r>
          </a:p>
          <a:p>
            <a:pPr>
              <a:spcBef>
                <a:spcPct val="50000"/>
              </a:spcBef>
            </a:pPr>
            <a:endParaRPr lang="fr-FR"/>
          </a:p>
          <a:p>
            <a:pPr>
              <a:spcBef>
                <a:spcPct val="50000"/>
              </a:spcBef>
            </a:pPr>
            <a:endParaRPr lang="fr-FR"/>
          </a:p>
        </p:txBody>
      </p:sp>
    </p:spTree>
    <p:extLst>
      <p:ext uri="{BB962C8B-B14F-4D97-AF65-F5344CB8AC3E}">
        <p14:creationId xmlns:p14="http://schemas.microsoft.com/office/powerpoint/2010/main" val="208452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371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9654D35E-E452-4943-BCD0-10B1F369F3E8}" type="slidenum">
              <a:rPr lang="fr-FR" sz="1400">
                <a:latin typeface="Times New Roman" pitchFamily="18" charset="0"/>
              </a:rPr>
              <a:pPr/>
              <a:t>55</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Critère du revers: Point critique </a:t>
            </a:r>
          </a:p>
        </p:txBody>
      </p:sp>
      <p:graphicFrame>
        <p:nvGraphicFramePr>
          <p:cNvPr id="243717"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41288"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8" name="Text Box 6"/>
          <p:cNvSpPr txBox="1">
            <a:spLocks noChangeArrowheads="1"/>
          </p:cNvSpPr>
          <p:nvPr/>
        </p:nvSpPr>
        <p:spPr bwMode="auto">
          <a:xfrm>
            <a:off x="179388" y="1268413"/>
            <a:ext cx="8713787" cy="1768475"/>
          </a:xfrm>
          <a:prstGeom prst="rect">
            <a:avLst/>
          </a:prstGeom>
          <a:noFill/>
          <a:ln w="9525">
            <a:noFill/>
            <a:miter lim="800000"/>
            <a:headEnd/>
            <a:tailEnd/>
          </a:ln>
          <a:effectLst/>
        </p:spPr>
        <p:txBody>
          <a:bodyPr>
            <a:spAutoFit/>
          </a:bodyPr>
          <a:lstStyle/>
          <a:p>
            <a:pPr>
              <a:spcBef>
                <a:spcPct val="50000"/>
              </a:spcBef>
            </a:pPr>
            <a:r>
              <a:rPr lang="fr-FR" dirty="0"/>
              <a:t>Un système instable a une sortie non nulle pour une entrée nulle.</a:t>
            </a:r>
            <a:endParaRPr lang="fr-F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p:txBody>
      </p:sp>
      <p:grpSp>
        <p:nvGrpSpPr>
          <p:cNvPr id="2" name="Group 7"/>
          <p:cNvGrpSpPr>
            <a:grpSpLocks/>
          </p:cNvGrpSpPr>
          <p:nvPr/>
        </p:nvGrpSpPr>
        <p:grpSpPr bwMode="auto">
          <a:xfrm>
            <a:off x="1692275" y="1773238"/>
            <a:ext cx="4970463" cy="1320800"/>
            <a:chOff x="975" y="1480"/>
            <a:chExt cx="3131" cy="832"/>
          </a:xfrm>
        </p:grpSpPr>
        <p:sp>
          <p:nvSpPr>
            <p:cNvPr id="243720" name="Text Box 8"/>
            <p:cNvSpPr txBox="1">
              <a:spLocks noChangeArrowheads="1"/>
            </p:cNvSpPr>
            <p:nvPr/>
          </p:nvSpPr>
          <p:spPr bwMode="auto">
            <a:xfrm>
              <a:off x="1882" y="1480"/>
              <a:ext cx="1315" cy="832"/>
            </a:xfrm>
            <a:prstGeom prst="rect">
              <a:avLst/>
            </a:prstGeom>
            <a:noFill/>
            <a:ln w="9525">
              <a:solidFill>
                <a:schemeClr val="tx1"/>
              </a:solidFill>
              <a:miter lim="800000"/>
              <a:headEnd/>
              <a:tailEnd/>
            </a:ln>
            <a:effectLst/>
          </p:spPr>
          <p:txBody>
            <a:bodyPr>
              <a:spAutoFit/>
            </a:bodyPr>
            <a:lstStyle/>
            <a:p>
              <a:pPr algn="ctr">
                <a:spcBef>
                  <a:spcPct val="50000"/>
                </a:spcBef>
              </a:pPr>
              <a:endParaRPr lang="fr-FR"/>
            </a:p>
            <a:p>
              <a:pPr algn="ctr">
                <a:spcBef>
                  <a:spcPct val="50000"/>
                </a:spcBef>
              </a:pPr>
              <a:r>
                <a:rPr lang="fr-FR"/>
                <a:t>H</a:t>
              </a:r>
              <a:r>
                <a:rPr lang="fr-FR" baseline="-25000"/>
                <a:t>BF</a:t>
              </a:r>
              <a:r>
                <a:rPr lang="fr-FR"/>
                <a:t>(s)</a:t>
              </a:r>
            </a:p>
            <a:p>
              <a:pPr algn="ctr">
                <a:spcBef>
                  <a:spcPct val="50000"/>
                </a:spcBef>
              </a:pPr>
              <a:endParaRPr lang="fr-FR"/>
            </a:p>
          </p:txBody>
        </p:sp>
        <p:sp>
          <p:nvSpPr>
            <p:cNvPr id="243721" name="Line 9"/>
            <p:cNvSpPr>
              <a:spLocks noChangeShapeType="1"/>
            </p:cNvSpPr>
            <p:nvPr/>
          </p:nvSpPr>
          <p:spPr bwMode="auto">
            <a:xfrm>
              <a:off x="1066" y="1888"/>
              <a:ext cx="816" cy="0"/>
            </a:xfrm>
            <a:prstGeom prst="line">
              <a:avLst/>
            </a:prstGeom>
            <a:noFill/>
            <a:ln w="25400">
              <a:solidFill>
                <a:schemeClr val="tx1"/>
              </a:solidFill>
              <a:round/>
              <a:headEnd/>
              <a:tailEnd type="arrow" w="lg" len="lg"/>
            </a:ln>
            <a:effectLst/>
          </p:spPr>
          <p:txBody>
            <a:bodyPr>
              <a:spAutoFit/>
            </a:bodyPr>
            <a:lstStyle/>
            <a:p>
              <a:endParaRPr lang="fr-FR"/>
            </a:p>
          </p:txBody>
        </p:sp>
        <p:sp>
          <p:nvSpPr>
            <p:cNvPr id="243722" name="Line 10"/>
            <p:cNvSpPr>
              <a:spLocks noChangeShapeType="1"/>
            </p:cNvSpPr>
            <p:nvPr/>
          </p:nvSpPr>
          <p:spPr bwMode="auto">
            <a:xfrm>
              <a:off x="3197" y="1888"/>
              <a:ext cx="726" cy="0"/>
            </a:xfrm>
            <a:prstGeom prst="line">
              <a:avLst/>
            </a:prstGeom>
            <a:noFill/>
            <a:ln w="25400">
              <a:solidFill>
                <a:schemeClr val="tx1"/>
              </a:solidFill>
              <a:round/>
              <a:headEnd/>
              <a:tailEnd type="arrow" w="lg" len="lg"/>
            </a:ln>
            <a:effectLst/>
          </p:spPr>
          <p:txBody>
            <a:bodyPr>
              <a:spAutoFit/>
            </a:bodyPr>
            <a:lstStyle/>
            <a:p>
              <a:endParaRPr lang="fr-FR"/>
            </a:p>
          </p:txBody>
        </p:sp>
        <p:sp>
          <p:nvSpPr>
            <p:cNvPr id="243723" name="Text Box 11"/>
            <p:cNvSpPr txBox="1">
              <a:spLocks noChangeArrowheads="1"/>
            </p:cNvSpPr>
            <p:nvPr/>
          </p:nvSpPr>
          <p:spPr bwMode="auto">
            <a:xfrm>
              <a:off x="975" y="1570"/>
              <a:ext cx="907" cy="250"/>
            </a:xfrm>
            <a:prstGeom prst="rect">
              <a:avLst/>
            </a:prstGeom>
            <a:noFill/>
            <a:ln w="9525">
              <a:noFill/>
              <a:miter lim="800000"/>
              <a:headEnd/>
              <a:tailEnd/>
            </a:ln>
            <a:effectLst/>
          </p:spPr>
          <p:txBody>
            <a:bodyPr>
              <a:spAutoFit/>
            </a:bodyPr>
            <a:lstStyle/>
            <a:p>
              <a:pPr>
                <a:spcBef>
                  <a:spcPct val="50000"/>
                </a:spcBef>
              </a:pPr>
              <a:r>
                <a:rPr lang="fr-FR"/>
                <a:t>Y</a:t>
              </a:r>
              <a:r>
                <a:rPr lang="fr-FR" baseline="-25000"/>
                <a:t>c</a:t>
              </a:r>
              <a:r>
                <a:rPr lang="fr-FR"/>
                <a:t>(s) = 0</a:t>
              </a:r>
              <a:endParaRPr lang="el-GR"/>
            </a:p>
          </p:txBody>
        </p:sp>
        <p:sp>
          <p:nvSpPr>
            <p:cNvPr id="243724" name="Text Box 12"/>
            <p:cNvSpPr txBox="1">
              <a:spLocks noChangeArrowheads="1"/>
            </p:cNvSpPr>
            <p:nvPr/>
          </p:nvSpPr>
          <p:spPr bwMode="auto">
            <a:xfrm>
              <a:off x="3243" y="1570"/>
              <a:ext cx="863" cy="250"/>
            </a:xfrm>
            <a:prstGeom prst="rect">
              <a:avLst/>
            </a:prstGeom>
            <a:noFill/>
            <a:ln w="9525">
              <a:noFill/>
              <a:miter lim="800000"/>
              <a:headEnd/>
              <a:tailEnd/>
            </a:ln>
            <a:effectLst/>
          </p:spPr>
          <p:txBody>
            <a:bodyPr>
              <a:spAutoFit/>
            </a:bodyPr>
            <a:lstStyle/>
            <a:p>
              <a:pPr>
                <a:spcBef>
                  <a:spcPct val="50000"/>
                </a:spcBef>
              </a:pPr>
              <a:r>
                <a:rPr lang="fr-FR"/>
                <a:t>Y(s) ≠ 0</a:t>
              </a:r>
            </a:p>
          </p:txBody>
        </p:sp>
      </p:grpSp>
      <p:graphicFrame>
        <p:nvGraphicFramePr>
          <p:cNvPr id="243725" name="Object 13"/>
          <p:cNvGraphicFramePr>
            <a:graphicFrameLocks noChangeAspect="1"/>
          </p:cNvGraphicFramePr>
          <p:nvPr/>
        </p:nvGraphicFramePr>
        <p:xfrm>
          <a:off x="466725" y="3213100"/>
          <a:ext cx="2663825" cy="1527175"/>
        </p:xfrm>
        <a:graphic>
          <a:graphicData uri="http://schemas.openxmlformats.org/presentationml/2006/ole">
            <mc:AlternateContent xmlns:mc="http://schemas.openxmlformats.org/markup-compatibility/2006">
              <mc:Choice xmlns:v="urn:schemas-microsoft-com:vml" Requires="v">
                <p:oleObj spid="_x0000_s41289" name="Equation" r:id="rId5" imgW="1193800" imgH="685800" progId="Equation.3">
                  <p:embed/>
                </p:oleObj>
              </mc:Choice>
              <mc:Fallback>
                <p:oleObj name="Equation" r:id="rId5" imgW="11938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3213100"/>
                        <a:ext cx="2663825"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26" name="Text Box 14"/>
          <p:cNvSpPr txBox="1">
            <a:spLocks noChangeArrowheads="1"/>
          </p:cNvSpPr>
          <p:nvPr/>
        </p:nvSpPr>
        <p:spPr bwMode="auto">
          <a:xfrm>
            <a:off x="250825" y="3716338"/>
            <a:ext cx="2879725" cy="1311275"/>
          </a:xfrm>
          <a:prstGeom prst="rect">
            <a:avLst/>
          </a:prstGeom>
          <a:solidFill>
            <a:schemeClr val="bg1"/>
          </a:solidFill>
          <a:ln w="9525">
            <a:noFill/>
            <a:miter lim="800000"/>
            <a:headEnd/>
            <a:tailEnd/>
          </a:ln>
          <a:effectLst/>
        </p:spPr>
        <p:txBody>
          <a:bodyPr>
            <a:spAutoFit/>
          </a:bodyPr>
          <a:lstStyle/>
          <a:p>
            <a:pPr>
              <a:spcBef>
                <a:spcPct val="50000"/>
              </a:spcBef>
            </a:pPr>
            <a:endParaRPr lang="fr-FR"/>
          </a:p>
          <a:p>
            <a:pPr>
              <a:spcBef>
                <a:spcPct val="50000"/>
              </a:spcBef>
            </a:pPr>
            <a:endParaRPr lang="fr-FR"/>
          </a:p>
          <a:p>
            <a:pPr>
              <a:spcBef>
                <a:spcPct val="50000"/>
              </a:spcBef>
            </a:pPr>
            <a:endParaRPr lang="fr-FR"/>
          </a:p>
        </p:txBody>
      </p:sp>
      <mc:AlternateContent xmlns:mc="http://schemas.openxmlformats.org/markup-compatibility/2006" xmlns:a14="http://schemas.microsoft.com/office/drawing/2010/main">
        <mc:Choice Requires="a14">
          <p:sp>
            <p:nvSpPr>
              <p:cNvPr id="243727" name="Object 15"/>
              <p:cNvSpPr txBox="1"/>
              <p:nvPr/>
            </p:nvSpPr>
            <p:spPr bwMode="auto">
              <a:xfrm>
                <a:off x="3419475" y="3357563"/>
                <a:ext cx="2806700" cy="96202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𝐻</m:t>
                          </m:r>
                        </m:e>
                        <m:sub>
                          <m:r>
                            <a:rPr lang="fr-FR" i="1">
                              <a:solidFill>
                                <a:srgbClr val="000000"/>
                              </a:solidFill>
                              <a:latin typeface="Cambria Math" panose="02040503050406030204" pitchFamily="18" charset="0"/>
                            </a:rPr>
                            <m:t>𝐵𝐹</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𝑠</m:t>
                          </m:r>
                        </m:e>
                      </m:d>
                      <m:r>
                        <a:rPr lang="fr-FR" i="1">
                          <a:solidFill>
                            <a:srgbClr val="000000"/>
                          </a:solidFill>
                          <a:latin typeface="Cambria Math" panose="02040503050406030204" pitchFamily="18" charset="0"/>
                        </a:rPr>
                        <m:t>=</m:t>
                      </m:r>
                      <m:f>
                        <m:fPr>
                          <m:ctrlPr>
                            <a:rPr lang="fr-FR" i="1">
                              <a:solidFill>
                                <a:srgbClr val="000000"/>
                              </a:solidFill>
                              <a:latin typeface="Cambria Math" panose="02040503050406030204" pitchFamily="18" charset="0"/>
                            </a:rPr>
                          </m:ctrlPr>
                        </m:fPr>
                        <m:num>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𝐻</m:t>
                              </m:r>
                            </m:e>
                            <m:sub>
                              <m:r>
                                <a:rPr lang="fr-FR" i="1">
                                  <a:solidFill>
                                    <a:srgbClr val="000000"/>
                                  </a:solidFill>
                                  <a:latin typeface="Cambria Math" panose="02040503050406030204" pitchFamily="18" charset="0"/>
                                </a:rPr>
                                <m:t>𝐵𝑂</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𝑠</m:t>
                              </m:r>
                            </m:e>
                          </m:d>
                        </m:num>
                        <m:den>
                          <m:r>
                            <a:rPr lang="fr-FR" i="1">
                              <a:solidFill>
                                <a:srgbClr val="000000"/>
                              </a:solidFill>
                              <a:latin typeface="Cambria Math" panose="02040503050406030204" pitchFamily="18" charset="0"/>
                            </a:rPr>
                            <m:t>1+</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𝐻</m:t>
                              </m:r>
                            </m:e>
                            <m:sub>
                              <m:r>
                                <a:rPr lang="fr-FR" i="1">
                                  <a:solidFill>
                                    <a:srgbClr val="000000"/>
                                  </a:solidFill>
                                  <a:latin typeface="Cambria Math" panose="02040503050406030204" pitchFamily="18" charset="0"/>
                                </a:rPr>
                                <m:t>𝐵𝑂</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𝑠</m:t>
                              </m:r>
                            </m:e>
                          </m:d>
                        </m:den>
                      </m:f>
                    </m:oMath>
                  </m:oMathPara>
                </a14:m>
                <a:endParaRPr lang="fr-FR" dirty="0"/>
              </a:p>
            </p:txBody>
          </p:sp>
        </mc:Choice>
        <mc:Fallback xmlns="">
          <p:sp>
            <p:nvSpPr>
              <p:cNvPr id="243727" name="Object 15"/>
              <p:cNvSpPr txBox="1">
                <a:spLocks noRot="1" noChangeAspect="1" noMove="1" noResize="1" noEditPoints="1" noAdjustHandles="1" noChangeArrowheads="1" noChangeShapeType="1" noTextEdit="1"/>
              </p:cNvSpPr>
              <p:nvPr/>
            </p:nvSpPr>
            <p:spPr bwMode="auto">
              <a:xfrm>
                <a:off x="3419475" y="3357563"/>
                <a:ext cx="2806700" cy="962025"/>
              </a:xfrm>
              <a:prstGeom prst="rect">
                <a:avLst/>
              </a:prstGeom>
              <a:blipFill>
                <a:blip r:embed="rId7"/>
                <a:stretch>
                  <a:fillRect/>
                </a:stretch>
              </a:blipFill>
              <a:extLst/>
            </p:spPr>
            <p:txBody>
              <a:bodyPr/>
              <a:lstStyle/>
              <a:p>
                <a:r>
                  <a:rPr lang="fr-FR">
                    <a:noFill/>
                  </a:rPr>
                  <a:t> </a:t>
                </a:r>
              </a:p>
            </p:txBody>
          </p:sp>
        </mc:Fallback>
      </mc:AlternateContent>
      <p:graphicFrame>
        <p:nvGraphicFramePr>
          <p:cNvPr id="243728" name="Object 16"/>
          <p:cNvGraphicFramePr>
            <a:graphicFrameLocks noChangeAspect="1"/>
          </p:cNvGraphicFramePr>
          <p:nvPr/>
        </p:nvGraphicFramePr>
        <p:xfrm>
          <a:off x="6877050" y="3644900"/>
          <a:ext cx="1843088" cy="509588"/>
        </p:xfrm>
        <a:graphic>
          <a:graphicData uri="http://schemas.openxmlformats.org/presentationml/2006/ole">
            <mc:AlternateContent xmlns:mc="http://schemas.openxmlformats.org/markup-compatibility/2006">
              <mc:Choice xmlns:v="urn:schemas-microsoft-com:vml" Requires="v">
                <p:oleObj spid="_x0000_s41290" name="Equation" r:id="rId8" imgW="825500" imgH="228600" progId="Equation.3">
                  <p:embed/>
                </p:oleObj>
              </mc:Choice>
              <mc:Fallback>
                <p:oleObj name="Equation" r:id="rId8" imgW="8255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3644900"/>
                        <a:ext cx="1843088"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29" name="Text Box 17"/>
          <p:cNvSpPr txBox="1">
            <a:spLocks noChangeArrowheads="1"/>
          </p:cNvSpPr>
          <p:nvPr/>
        </p:nvSpPr>
        <p:spPr bwMode="auto">
          <a:xfrm>
            <a:off x="827088" y="4622800"/>
            <a:ext cx="7850187" cy="1778000"/>
          </a:xfrm>
          <a:prstGeom prst="rect">
            <a:avLst/>
          </a:prstGeom>
          <a:noFill/>
          <a:ln w="9525">
            <a:solidFill>
              <a:srgbClr val="FF0000"/>
            </a:solidFill>
            <a:miter lim="800000"/>
            <a:headEnd/>
            <a:tailEnd/>
          </a:ln>
          <a:effectLst/>
        </p:spPr>
        <p:txBody>
          <a:bodyPr>
            <a:spAutoFit/>
          </a:bodyPr>
          <a:lstStyle/>
          <a:p>
            <a:pPr>
              <a:spcBef>
                <a:spcPct val="50000"/>
              </a:spcBef>
            </a:pPr>
            <a:r>
              <a:rPr lang="fr-FR"/>
              <a:t>On appelle </a:t>
            </a:r>
            <a:r>
              <a:rPr lang="fr-FR">
                <a:solidFill>
                  <a:srgbClr val="FF0000"/>
                </a:solidFill>
              </a:rPr>
              <a:t>point critique</a:t>
            </a:r>
            <a:r>
              <a:rPr lang="fr-FR"/>
              <a:t>, le point H</a:t>
            </a:r>
            <a:r>
              <a:rPr lang="fr-FR" baseline="-25000"/>
              <a:t>BO</a:t>
            </a:r>
            <a:r>
              <a:rPr lang="fr-FR"/>
              <a:t>(s)=-1 càd:</a:t>
            </a:r>
          </a:p>
          <a:p>
            <a:pPr>
              <a:spcBef>
                <a:spcPct val="50000"/>
              </a:spcBef>
            </a:pPr>
            <a:r>
              <a:rPr lang="fr-FR"/>
              <a:t> </a:t>
            </a:r>
            <a:endParaRPr lang="el-GR">
              <a:solidFill>
                <a:srgbClr val="FF0000"/>
              </a:solidFill>
            </a:endParaRPr>
          </a:p>
          <a:p>
            <a:pPr>
              <a:spcBef>
                <a:spcPct val="50000"/>
              </a:spcBef>
            </a:pPr>
            <a:endParaRPr lang="fr-FR"/>
          </a:p>
          <a:p>
            <a:pPr>
              <a:spcBef>
                <a:spcPct val="50000"/>
              </a:spcBef>
            </a:pPr>
            <a:endParaRPr lang="fr-FR"/>
          </a:p>
        </p:txBody>
      </p:sp>
      <p:graphicFrame>
        <p:nvGraphicFramePr>
          <p:cNvPr id="243730" name="Object 18"/>
          <p:cNvGraphicFramePr>
            <a:graphicFrameLocks noChangeAspect="1"/>
          </p:cNvGraphicFramePr>
          <p:nvPr/>
        </p:nvGraphicFramePr>
        <p:xfrm>
          <a:off x="2700338" y="5157788"/>
          <a:ext cx="3600450" cy="1076325"/>
        </p:xfrm>
        <a:graphic>
          <a:graphicData uri="http://schemas.openxmlformats.org/presentationml/2006/ole">
            <mc:AlternateContent xmlns:mc="http://schemas.openxmlformats.org/markup-compatibility/2006">
              <mc:Choice xmlns:v="urn:schemas-microsoft-com:vml" Requires="v">
                <p:oleObj spid="_x0000_s41291" name="Equation" r:id="rId10" imgW="1612900" imgH="482600" progId="Equation.3">
                  <p:embed/>
                </p:oleObj>
              </mc:Choice>
              <mc:Fallback>
                <p:oleObj name="Equation" r:id="rId10" imgW="1612900" imgH="482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5157788"/>
                        <a:ext cx="360045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6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37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7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7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3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animBg="1"/>
      <p:bldP spid="243727" grpId="0"/>
      <p:bldP spid="2437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473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5593DFD-B78D-4539-B0B3-354E49DA92A0}" type="slidenum">
              <a:rPr lang="fr-FR" sz="1400">
                <a:latin typeface="Times New Roman" pitchFamily="18" charset="0"/>
              </a:rPr>
              <a:pPr/>
              <a:t>56</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Critère du revers: Généralités </a:t>
            </a:r>
          </a:p>
        </p:txBody>
      </p:sp>
      <p:graphicFrame>
        <p:nvGraphicFramePr>
          <p:cNvPr id="244741"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42053"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2" name="Text Box 6"/>
          <p:cNvSpPr txBox="1">
            <a:spLocks noChangeArrowheads="1"/>
          </p:cNvSpPr>
          <p:nvPr/>
        </p:nvSpPr>
        <p:spPr bwMode="auto">
          <a:xfrm>
            <a:off x="179388" y="1268413"/>
            <a:ext cx="8713787" cy="4816475"/>
          </a:xfrm>
          <a:prstGeom prst="rect">
            <a:avLst/>
          </a:prstGeom>
          <a:noFill/>
          <a:ln w="9525">
            <a:noFill/>
            <a:miter lim="800000"/>
            <a:headEnd/>
            <a:tailEnd/>
          </a:ln>
          <a:effectLst/>
        </p:spPr>
        <p:txBody>
          <a:bodyPr>
            <a:spAutoFit/>
          </a:bodyPr>
          <a:lstStyle/>
          <a:p>
            <a:pPr>
              <a:spcBef>
                <a:spcPct val="50000"/>
              </a:spcBef>
            </a:pPr>
            <a:endParaRPr lang="fr-FR" dirty="0"/>
          </a:p>
          <a:p>
            <a:pPr>
              <a:spcBef>
                <a:spcPct val="50000"/>
              </a:spcBef>
            </a:pPr>
            <a:r>
              <a:rPr lang="fr-FR" dirty="0"/>
              <a:t>Ce critère est issu du critère de </a:t>
            </a:r>
            <a:r>
              <a:rPr lang="fr-FR" dirty="0" err="1"/>
              <a:t>Nyquist</a:t>
            </a:r>
            <a:r>
              <a:rPr lang="fr-FR" dirty="0"/>
              <a:t> qui consiste à étudier la position de la courbe de réponse harmonique en boucle ouverte par rapport au point critique.</a:t>
            </a:r>
          </a:p>
          <a:p>
            <a:pPr>
              <a:spcBef>
                <a:spcPct val="50000"/>
              </a:spcBef>
            </a:pPr>
            <a:endParaRPr lang="fr-FR" dirty="0"/>
          </a:p>
          <a:p>
            <a:pPr>
              <a:spcBef>
                <a:spcPct val="50000"/>
              </a:spcBef>
            </a:pPr>
            <a:endParaRPr lang="fr-FR" dirty="0"/>
          </a:p>
          <a:p>
            <a:pPr>
              <a:spcBef>
                <a:spcPct val="50000"/>
              </a:spcBef>
            </a:pPr>
            <a:r>
              <a:rPr lang="fr-FR" dirty="0"/>
              <a:t>Le critère du Revers n’est applicable que pour les fonctions à minimum de phase (absence de zéro et de pôle à partie réelle positive)</a:t>
            </a:r>
            <a:endParaRPr lang="fr-FR" dirty="0">
              <a:solidFill>
                <a:srgbClr val="FF0000"/>
              </a:solidFill>
            </a:endParaRPr>
          </a:p>
          <a:p>
            <a:pPr>
              <a:spcBef>
                <a:spcPct val="50000"/>
              </a:spcBef>
            </a:pPr>
            <a:endParaRPr lang="fr-FR" dirty="0"/>
          </a:p>
          <a:p>
            <a:pPr>
              <a:spcBef>
                <a:spcPct val="50000"/>
              </a:spcBef>
            </a:pPr>
            <a:endParaRPr lang="fr-FR" dirty="0"/>
          </a:p>
          <a:p>
            <a:pPr>
              <a:spcBef>
                <a:spcPct val="50000"/>
              </a:spcBef>
            </a:pPr>
            <a:endParaRPr lang="fr-FR" dirty="0"/>
          </a:p>
        </p:txBody>
      </p:sp>
    </p:spTree>
    <p:extLst>
      <p:ext uri="{BB962C8B-B14F-4D97-AF65-F5344CB8AC3E}">
        <p14:creationId xmlns:p14="http://schemas.microsoft.com/office/powerpoint/2010/main" val="1433602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576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1B6F09D1-D7FD-415C-8F99-CE1C019869A1}" type="slidenum">
              <a:rPr lang="fr-FR" sz="1400">
                <a:latin typeface="Times New Roman" pitchFamily="18" charset="0"/>
              </a:rPr>
              <a:pPr/>
              <a:t>57</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Critère du revers dans le plan de </a:t>
            </a:r>
            <a:r>
              <a:rPr lang="fr-FR" sz="2800" dirty="0" err="1">
                <a:latin typeface="Verdana" pitchFamily="34" charset="0"/>
              </a:rPr>
              <a:t>Nyquist</a:t>
            </a:r>
            <a:endParaRPr lang="fr-FR" sz="2800" dirty="0">
              <a:latin typeface="Verdana" pitchFamily="34" charset="0"/>
            </a:endParaRPr>
          </a:p>
        </p:txBody>
      </p:sp>
      <p:graphicFrame>
        <p:nvGraphicFramePr>
          <p:cNvPr id="245765" name="Object 5"/>
          <p:cNvGraphicFramePr>
            <a:graphicFrameLocks noChangeAspect="1"/>
          </p:cNvGraphicFramePr>
          <p:nvPr/>
        </p:nvGraphicFramePr>
        <p:xfrm>
          <a:off x="4035425" y="2722563"/>
          <a:ext cx="244475" cy="460375"/>
        </p:xfrm>
        <a:graphic>
          <a:graphicData uri="http://schemas.openxmlformats.org/presentationml/2006/ole">
            <mc:AlternateContent xmlns:mc="http://schemas.openxmlformats.org/markup-compatibility/2006">
              <mc:Choice xmlns:v="urn:schemas-microsoft-com:vml" Requires="v">
                <p:oleObj spid="_x0000_s43077"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225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1403350" y="1630363"/>
            <a:ext cx="5976938" cy="3384550"/>
            <a:chOff x="1565" y="1706"/>
            <a:chExt cx="3765" cy="2132"/>
          </a:xfrm>
        </p:grpSpPr>
        <p:sp>
          <p:nvSpPr>
            <p:cNvPr id="245767" name="Line 7"/>
            <p:cNvSpPr>
              <a:spLocks noChangeShapeType="1"/>
            </p:cNvSpPr>
            <p:nvPr/>
          </p:nvSpPr>
          <p:spPr bwMode="auto">
            <a:xfrm flipV="1">
              <a:off x="4014" y="1797"/>
              <a:ext cx="0" cy="2041"/>
            </a:xfrm>
            <a:prstGeom prst="line">
              <a:avLst/>
            </a:prstGeom>
            <a:noFill/>
            <a:ln w="19050">
              <a:solidFill>
                <a:schemeClr val="tx1"/>
              </a:solidFill>
              <a:round/>
              <a:headEnd/>
              <a:tailEnd type="arrow" w="lg" len="lg"/>
            </a:ln>
            <a:effectLst/>
          </p:spPr>
          <p:txBody>
            <a:bodyPr>
              <a:spAutoFit/>
            </a:bodyPr>
            <a:lstStyle/>
            <a:p>
              <a:endParaRPr lang="fr-FR"/>
            </a:p>
          </p:txBody>
        </p:sp>
        <p:sp>
          <p:nvSpPr>
            <p:cNvPr id="245768" name="Line 8"/>
            <p:cNvSpPr>
              <a:spLocks noChangeShapeType="1"/>
            </p:cNvSpPr>
            <p:nvPr/>
          </p:nvSpPr>
          <p:spPr bwMode="auto">
            <a:xfrm>
              <a:off x="1565" y="2930"/>
              <a:ext cx="3402" cy="0"/>
            </a:xfrm>
            <a:prstGeom prst="line">
              <a:avLst/>
            </a:prstGeom>
            <a:noFill/>
            <a:ln w="19050">
              <a:solidFill>
                <a:schemeClr val="tx1"/>
              </a:solidFill>
              <a:round/>
              <a:headEnd/>
              <a:tailEnd type="arrow" w="lg" len="lg"/>
            </a:ln>
            <a:effectLst/>
          </p:spPr>
          <p:txBody>
            <a:bodyPr>
              <a:spAutoFit/>
            </a:bodyPr>
            <a:lstStyle/>
            <a:p>
              <a:endParaRPr lang="fr-FR"/>
            </a:p>
          </p:txBody>
        </p:sp>
        <p:sp>
          <p:nvSpPr>
            <p:cNvPr id="245769" name="Text Box 9"/>
            <p:cNvSpPr txBox="1">
              <a:spLocks noChangeArrowheads="1"/>
            </p:cNvSpPr>
            <p:nvPr/>
          </p:nvSpPr>
          <p:spPr bwMode="auto">
            <a:xfrm>
              <a:off x="4059" y="1706"/>
              <a:ext cx="499" cy="250"/>
            </a:xfrm>
            <a:prstGeom prst="rect">
              <a:avLst/>
            </a:prstGeom>
            <a:noFill/>
            <a:ln w="9525">
              <a:noFill/>
              <a:miter lim="800000"/>
              <a:headEnd/>
              <a:tailEnd/>
            </a:ln>
            <a:effectLst/>
          </p:spPr>
          <p:txBody>
            <a:bodyPr>
              <a:spAutoFit/>
            </a:bodyPr>
            <a:lstStyle/>
            <a:p>
              <a:pPr>
                <a:spcBef>
                  <a:spcPct val="50000"/>
                </a:spcBef>
              </a:pPr>
              <a:r>
                <a:rPr lang="fr-FR"/>
                <a:t>Im</a:t>
              </a:r>
            </a:p>
          </p:txBody>
        </p:sp>
        <p:sp>
          <p:nvSpPr>
            <p:cNvPr id="245770" name="Text Box 10"/>
            <p:cNvSpPr txBox="1">
              <a:spLocks noChangeArrowheads="1"/>
            </p:cNvSpPr>
            <p:nvPr/>
          </p:nvSpPr>
          <p:spPr bwMode="auto">
            <a:xfrm>
              <a:off x="4831" y="2704"/>
              <a:ext cx="499" cy="250"/>
            </a:xfrm>
            <a:prstGeom prst="rect">
              <a:avLst/>
            </a:prstGeom>
            <a:noFill/>
            <a:ln w="9525">
              <a:noFill/>
              <a:miter lim="800000"/>
              <a:headEnd/>
              <a:tailEnd/>
            </a:ln>
            <a:effectLst/>
          </p:spPr>
          <p:txBody>
            <a:bodyPr>
              <a:spAutoFit/>
            </a:bodyPr>
            <a:lstStyle/>
            <a:p>
              <a:pPr>
                <a:spcBef>
                  <a:spcPct val="50000"/>
                </a:spcBef>
              </a:pPr>
              <a:r>
                <a:rPr lang="fr-FR"/>
                <a:t>Re</a:t>
              </a:r>
            </a:p>
          </p:txBody>
        </p:sp>
      </p:grpSp>
      <p:grpSp>
        <p:nvGrpSpPr>
          <p:cNvPr id="3" name="Group 11"/>
          <p:cNvGrpSpPr>
            <a:grpSpLocks/>
          </p:cNvGrpSpPr>
          <p:nvPr/>
        </p:nvGrpSpPr>
        <p:grpSpPr bwMode="auto">
          <a:xfrm>
            <a:off x="3635375" y="3502025"/>
            <a:ext cx="142875" cy="144463"/>
            <a:chOff x="657" y="3067"/>
            <a:chExt cx="46" cy="46"/>
          </a:xfrm>
        </p:grpSpPr>
        <p:sp>
          <p:nvSpPr>
            <p:cNvPr id="245772" name="Line 12"/>
            <p:cNvSpPr>
              <a:spLocks noChangeShapeType="1"/>
            </p:cNvSpPr>
            <p:nvPr/>
          </p:nvSpPr>
          <p:spPr bwMode="auto">
            <a:xfrm flipV="1">
              <a:off x="657" y="3067"/>
              <a:ext cx="46" cy="46"/>
            </a:xfrm>
            <a:prstGeom prst="line">
              <a:avLst/>
            </a:prstGeom>
            <a:noFill/>
            <a:ln w="25400">
              <a:solidFill>
                <a:srgbClr val="FF0000"/>
              </a:solidFill>
              <a:round/>
              <a:headEnd/>
              <a:tailEnd/>
            </a:ln>
            <a:effectLst/>
          </p:spPr>
          <p:txBody>
            <a:bodyPr>
              <a:spAutoFit/>
            </a:bodyPr>
            <a:lstStyle/>
            <a:p>
              <a:endParaRPr lang="fr-FR"/>
            </a:p>
          </p:txBody>
        </p:sp>
        <p:sp>
          <p:nvSpPr>
            <p:cNvPr id="245773" name="Line 13"/>
            <p:cNvSpPr>
              <a:spLocks noChangeShapeType="1"/>
            </p:cNvSpPr>
            <p:nvPr/>
          </p:nvSpPr>
          <p:spPr bwMode="auto">
            <a:xfrm>
              <a:off x="657" y="3067"/>
              <a:ext cx="46" cy="46"/>
            </a:xfrm>
            <a:prstGeom prst="line">
              <a:avLst/>
            </a:prstGeom>
            <a:noFill/>
            <a:ln w="25400">
              <a:solidFill>
                <a:srgbClr val="FF0000"/>
              </a:solidFill>
              <a:round/>
              <a:headEnd/>
              <a:tailEnd/>
            </a:ln>
            <a:effectLst/>
          </p:spPr>
          <p:txBody>
            <a:bodyPr>
              <a:spAutoFit/>
            </a:bodyPr>
            <a:lstStyle/>
            <a:p>
              <a:endParaRPr lang="fr-FR"/>
            </a:p>
          </p:txBody>
        </p:sp>
      </p:grpSp>
      <p:sp>
        <p:nvSpPr>
          <p:cNvPr id="245774" name="Text Box 14"/>
          <p:cNvSpPr txBox="1">
            <a:spLocks noChangeArrowheads="1"/>
          </p:cNvSpPr>
          <p:nvPr/>
        </p:nvSpPr>
        <p:spPr bwMode="auto">
          <a:xfrm>
            <a:off x="1116013" y="4725988"/>
            <a:ext cx="2016125" cy="701675"/>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Point critique (-1,0)</a:t>
            </a:r>
          </a:p>
        </p:txBody>
      </p:sp>
      <p:sp>
        <p:nvSpPr>
          <p:cNvPr id="245775" name="Line 15"/>
          <p:cNvSpPr>
            <a:spLocks noChangeShapeType="1"/>
          </p:cNvSpPr>
          <p:nvPr/>
        </p:nvSpPr>
        <p:spPr bwMode="auto">
          <a:xfrm flipV="1">
            <a:off x="2411413" y="3717925"/>
            <a:ext cx="1152525" cy="1079500"/>
          </a:xfrm>
          <a:prstGeom prst="line">
            <a:avLst/>
          </a:prstGeom>
          <a:noFill/>
          <a:ln w="15875">
            <a:solidFill>
              <a:srgbClr val="FF0000"/>
            </a:solidFill>
            <a:round/>
            <a:headEnd/>
            <a:tailEnd type="triangle" w="med" len="med"/>
          </a:ln>
          <a:effectLst/>
        </p:spPr>
        <p:txBody>
          <a:bodyPr>
            <a:spAutoFit/>
          </a:bodyPr>
          <a:lstStyle/>
          <a:p>
            <a:endParaRPr lang="fr-FR"/>
          </a:p>
        </p:txBody>
      </p:sp>
      <p:sp>
        <p:nvSpPr>
          <p:cNvPr id="245776" name="Freeform 16"/>
          <p:cNvSpPr>
            <a:spLocks/>
          </p:cNvSpPr>
          <p:nvPr/>
        </p:nvSpPr>
        <p:spPr bwMode="auto">
          <a:xfrm>
            <a:off x="4211638" y="3219260"/>
            <a:ext cx="1476375" cy="1673415"/>
          </a:xfrm>
          <a:custGeom>
            <a:avLst/>
            <a:gdLst>
              <a:gd name="connsiteX0" fmla="*/ 10000 w 10000"/>
              <a:gd name="connsiteY0" fmla="*/ 9570 h 9570"/>
              <a:gd name="connsiteX1" fmla="*/ 3172 w 10000"/>
              <a:gd name="connsiteY1" fmla="*/ 7859 h 9570"/>
              <a:gd name="connsiteX2" fmla="*/ 247 w 10000"/>
              <a:gd name="connsiteY2" fmla="*/ 4854 h 9570"/>
              <a:gd name="connsiteX3" fmla="*/ 1710 w 10000"/>
              <a:gd name="connsiteY3" fmla="*/ 572 h 9570"/>
              <a:gd name="connsiteX4" fmla="*/ 7075 w 10000"/>
              <a:gd name="connsiteY4" fmla="*/ 1423 h 9570"/>
              <a:gd name="connsiteX0" fmla="*/ 10000 w 10000"/>
              <a:gd name="connsiteY0" fmla="*/ 10411 h 10411"/>
              <a:gd name="connsiteX1" fmla="*/ 3172 w 10000"/>
              <a:gd name="connsiteY1" fmla="*/ 8623 h 10411"/>
              <a:gd name="connsiteX2" fmla="*/ 247 w 10000"/>
              <a:gd name="connsiteY2" fmla="*/ 5483 h 10411"/>
              <a:gd name="connsiteX3" fmla="*/ 1710 w 10000"/>
              <a:gd name="connsiteY3" fmla="*/ 1009 h 10411"/>
              <a:gd name="connsiteX4" fmla="*/ 7075 w 10000"/>
              <a:gd name="connsiteY4" fmla="*/ 1898 h 10411"/>
              <a:gd name="connsiteX0" fmla="*/ 10000 w 10000"/>
              <a:gd name="connsiteY0" fmla="*/ 10411 h 10411"/>
              <a:gd name="connsiteX1" fmla="*/ 3172 w 10000"/>
              <a:gd name="connsiteY1" fmla="*/ 8623 h 10411"/>
              <a:gd name="connsiteX2" fmla="*/ 247 w 10000"/>
              <a:gd name="connsiteY2" fmla="*/ 5483 h 10411"/>
              <a:gd name="connsiteX3" fmla="*/ 1710 w 10000"/>
              <a:gd name="connsiteY3" fmla="*/ 1009 h 10411"/>
              <a:gd name="connsiteX4" fmla="*/ 7075 w 10000"/>
              <a:gd name="connsiteY4" fmla="*/ 1898 h 10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411">
                <a:moveTo>
                  <a:pt x="10000" y="10411"/>
                </a:moveTo>
                <a:cubicBezTo>
                  <a:pt x="7398" y="9927"/>
                  <a:pt x="4796" y="9443"/>
                  <a:pt x="3172" y="8623"/>
                </a:cubicBezTo>
                <a:cubicBezTo>
                  <a:pt x="1548" y="7804"/>
                  <a:pt x="495" y="6746"/>
                  <a:pt x="247" y="5483"/>
                </a:cubicBezTo>
                <a:cubicBezTo>
                  <a:pt x="0" y="4219"/>
                  <a:pt x="572" y="1606"/>
                  <a:pt x="1710" y="1009"/>
                </a:cubicBezTo>
                <a:cubicBezTo>
                  <a:pt x="4042" y="0"/>
                  <a:pt x="6405" y="753"/>
                  <a:pt x="7075" y="1898"/>
                </a:cubicBezTo>
              </a:path>
            </a:pathLst>
          </a:custGeom>
          <a:noFill/>
          <a:ln w="25400" cap="flat" cmpd="sng">
            <a:solidFill>
              <a:srgbClr val="00FF00"/>
            </a:solidFill>
            <a:prstDash val="solid"/>
            <a:round/>
            <a:headEnd type="none" w="med" len="med"/>
            <a:tailEnd type="triangle" w="med" len="med"/>
          </a:ln>
          <a:effectLst/>
        </p:spPr>
        <p:txBody>
          <a:bodyPr>
            <a:spAutoFit/>
          </a:bodyPr>
          <a:lstStyle/>
          <a:p>
            <a:endParaRPr lang="fr-FR"/>
          </a:p>
        </p:txBody>
      </p:sp>
      <p:sp>
        <p:nvSpPr>
          <p:cNvPr id="245777" name="Freeform 17"/>
          <p:cNvSpPr>
            <a:spLocks/>
          </p:cNvSpPr>
          <p:nvPr/>
        </p:nvSpPr>
        <p:spPr bwMode="auto">
          <a:xfrm>
            <a:off x="3419475" y="3024387"/>
            <a:ext cx="2665413" cy="2349301"/>
          </a:xfrm>
          <a:custGeom>
            <a:avLst/>
            <a:gdLst>
              <a:gd name="connsiteX0" fmla="*/ 10000 w 10000"/>
              <a:gd name="connsiteY0" fmla="*/ 9570 h 9570"/>
              <a:gd name="connsiteX1" fmla="*/ 3172 w 10000"/>
              <a:gd name="connsiteY1" fmla="*/ 7859 h 9570"/>
              <a:gd name="connsiteX2" fmla="*/ 247 w 10000"/>
              <a:gd name="connsiteY2" fmla="*/ 4854 h 9570"/>
              <a:gd name="connsiteX3" fmla="*/ 1710 w 10000"/>
              <a:gd name="connsiteY3" fmla="*/ 572 h 9570"/>
              <a:gd name="connsiteX4" fmla="*/ 7075 w 10000"/>
              <a:gd name="connsiteY4" fmla="*/ 1423 h 9570"/>
              <a:gd name="connsiteX0" fmla="*/ 10000 w 10000"/>
              <a:gd name="connsiteY0" fmla="*/ 11362 h 11362"/>
              <a:gd name="connsiteX1" fmla="*/ 3172 w 10000"/>
              <a:gd name="connsiteY1" fmla="*/ 9574 h 11362"/>
              <a:gd name="connsiteX2" fmla="*/ 247 w 10000"/>
              <a:gd name="connsiteY2" fmla="*/ 6434 h 11362"/>
              <a:gd name="connsiteX3" fmla="*/ 1710 w 10000"/>
              <a:gd name="connsiteY3" fmla="*/ 1960 h 11362"/>
              <a:gd name="connsiteX4" fmla="*/ 7075 w 10000"/>
              <a:gd name="connsiteY4" fmla="*/ 2849 h 1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1362">
                <a:moveTo>
                  <a:pt x="10000" y="11362"/>
                </a:moveTo>
                <a:cubicBezTo>
                  <a:pt x="7398" y="10878"/>
                  <a:pt x="4796" y="10394"/>
                  <a:pt x="3172" y="9574"/>
                </a:cubicBezTo>
                <a:cubicBezTo>
                  <a:pt x="1548" y="8755"/>
                  <a:pt x="495" y="7697"/>
                  <a:pt x="247" y="6434"/>
                </a:cubicBezTo>
                <a:cubicBezTo>
                  <a:pt x="0" y="5170"/>
                  <a:pt x="572" y="2557"/>
                  <a:pt x="1710" y="1960"/>
                </a:cubicBezTo>
                <a:cubicBezTo>
                  <a:pt x="2848" y="1362"/>
                  <a:pt x="6288" y="0"/>
                  <a:pt x="7075" y="2849"/>
                </a:cubicBezTo>
              </a:path>
            </a:pathLst>
          </a:custGeom>
          <a:noFill/>
          <a:ln w="25400" cap="flat" cmpd="sng">
            <a:solidFill>
              <a:srgbClr val="0000FF"/>
            </a:solidFill>
            <a:prstDash val="solid"/>
            <a:round/>
            <a:headEnd type="none" w="med" len="med"/>
            <a:tailEnd type="triangle" w="med" len="med"/>
          </a:ln>
          <a:effectLst/>
        </p:spPr>
        <p:txBody>
          <a:bodyPr>
            <a:spAutoFit/>
          </a:bodyPr>
          <a:lstStyle/>
          <a:p>
            <a:endParaRPr lang="fr-FR"/>
          </a:p>
        </p:txBody>
      </p:sp>
      <p:sp>
        <p:nvSpPr>
          <p:cNvPr id="245778" name="Freeform 18"/>
          <p:cNvSpPr>
            <a:spLocks/>
          </p:cNvSpPr>
          <p:nvPr/>
        </p:nvSpPr>
        <p:spPr bwMode="auto">
          <a:xfrm>
            <a:off x="2195513" y="2888799"/>
            <a:ext cx="4392612" cy="2845251"/>
          </a:xfrm>
          <a:custGeom>
            <a:avLst/>
            <a:gdLst>
              <a:gd name="connsiteX0" fmla="*/ 10000 w 10000"/>
              <a:gd name="connsiteY0" fmla="*/ 10000 h 10000"/>
              <a:gd name="connsiteX1" fmla="*/ 3172 w 10000"/>
              <a:gd name="connsiteY1" fmla="*/ 8289 h 10000"/>
              <a:gd name="connsiteX2" fmla="*/ 247 w 10000"/>
              <a:gd name="connsiteY2" fmla="*/ 5284 h 10000"/>
              <a:gd name="connsiteX3" fmla="*/ 1710 w 10000"/>
              <a:gd name="connsiteY3" fmla="*/ 1002 h 10000"/>
              <a:gd name="connsiteX4" fmla="*/ 6097 w 10000"/>
              <a:gd name="connsiteY4" fmla="*/ 142 h 10000"/>
              <a:gd name="connsiteX5" fmla="*/ 7075 w 10000"/>
              <a:gd name="connsiteY5" fmla="*/ 1853 h 10000"/>
              <a:gd name="connsiteX0" fmla="*/ 10000 w 10000"/>
              <a:gd name="connsiteY0" fmla="*/ 10715 h 10715"/>
              <a:gd name="connsiteX1" fmla="*/ 3172 w 10000"/>
              <a:gd name="connsiteY1" fmla="*/ 9004 h 10715"/>
              <a:gd name="connsiteX2" fmla="*/ 247 w 10000"/>
              <a:gd name="connsiteY2" fmla="*/ 5999 h 10715"/>
              <a:gd name="connsiteX3" fmla="*/ 1710 w 10000"/>
              <a:gd name="connsiteY3" fmla="*/ 1717 h 10715"/>
              <a:gd name="connsiteX4" fmla="*/ 6097 w 10000"/>
              <a:gd name="connsiteY4" fmla="*/ 857 h 10715"/>
              <a:gd name="connsiteX5" fmla="*/ 7075 w 10000"/>
              <a:gd name="connsiteY5" fmla="*/ 2568 h 10715"/>
              <a:gd name="connsiteX0" fmla="*/ 10000 w 10000"/>
              <a:gd name="connsiteY0" fmla="*/ 10608 h 10608"/>
              <a:gd name="connsiteX1" fmla="*/ 3172 w 10000"/>
              <a:gd name="connsiteY1" fmla="*/ 8897 h 10608"/>
              <a:gd name="connsiteX2" fmla="*/ 247 w 10000"/>
              <a:gd name="connsiteY2" fmla="*/ 5892 h 10608"/>
              <a:gd name="connsiteX3" fmla="*/ 1710 w 10000"/>
              <a:gd name="connsiteY3" fmla="*/ 1610 h 10608"/>
              <a:gd name="connsiteX4" fmla="*/ 6097 w 10000"/>
              <a:gd name="connsiteY4" fmla="*/ 750 h 10608"/>
              <a:gd name="connsiteX5" fmla="*/ 7075 w 10000"/>
              <a:gd name="connsiteY5" fmla="*/ 2461 h 10608"/>
              <a:gd name="connsiteX0" fmla="*/ 10000 w 10000"/>
              <a:gd name="connsiteY0" fmla="*/ 10608 h 10608"/>
              <a:gd name="connsiteX1" fmla="*/ 3172 w 10000"/>
              <a:gd name="connsiteY1" fmla="*/ 8897 h 10608"/>
              <a:gd name="connsiteX2" fmla="*/ 247 w 10000"/>
              <a:gd name="connsiteY2" fmla="*/ 5892 h 10608"/>
              <a:gd name="connsiteX3" fmla="*/ 1710 w 10000"/>
              <a:gd name="connsiteY3" fmla="*/ 1610 h 10608"/>
              <a:gd name="connsiteX4" fmla="*/ 6097 w 10000"/>
              <a:gd name="connsiteY4" fmla="*/ 750 h 10608"/>
              <a:gd name="connsiteX5" fmla="*/ 7075 w 10000"/>
              <a:gd name="connsiteY5" fmla="*/ 2461 h 10608"/>
              <a:gd name="connsiteX0" fmla="*/ 10000 w 10000"/>
              <a:gd name="connsiteY0" fmla="*/ 10608 h 10608"/>
              <a:gd name="connsiteX1" fmla="*/ 3172 w 10000"/>
              <a:gd name="connsiteY1" fmla="*/ 8897 h 10608"/>
              <a:gd name="connsiteX2" fmla="*/ 247 w 10000"/>
              <a:gd name="connsiteY2" fmla="*/ 5892 h 10608"/>
              <a:gd name="connsiteX3" fmla="*/ 1710 w 10000"/>
              <a:gd name="connsiteY3" fmla="*/ 1610 h 10608"/>
              <a:gd name="connsiteX4" fmla="*/ 6097 w 10000"/>
              <a:gd name="connsiteY4" fmla="*/ 750 h 10608"/>
              <a:gd name="connsiteX5" fmla="*/ 7075 w 10000"/>
              <a:gd name="connsiteY5" fmla="*/ 2461 h 10608"/>
              <a:gd name="connsiteX0" fmla="*/ 10000 w 10000"/>
              <a:gd name="connsiteY0" fmla="*/ 9570 h 9570"/>
              <a:gd name="connsiteX1" fmla="*/ 3172 w 10000"/>
              <a:gd name="connsiteY1" fmla="*/ 7859 h 9570"/>
              <a:gd name="connsiteX2" fmla="*/ 247 w 10000"/>
              <a:gd name="connsiteY2" fmla="*/ 4854 h 9570"/>
              <a:gd name="connsiteX3" fmla="*/ 1710 w 10000"/>
              <a:gd name="connsiteY3" fmla="*/ 572 h 9570"/>
              <a:gd name="connsiteX4" fmla="*/ 7075 w 10000"/>
              <a:gd name="connsiteY4" fmla="*/ 1423 h 9570"/>
              <a:gd name="connsiteX0" fmla="*/ 10000 w 10000"/>
              <a:gd name="connsiteY0" fmla="*/ 11161 h 11161"/>
              <a:gd name="connsiteX1" fmla="*/ 3172 w 10000"/>
              <a:gd name="connsiteY1" fmla="*/ 9373 h 11161"/>
              <a:gd name="connsiteX2" fmla="*/ 247 w 10000"/>
              <a:gd name="connsiteY2" fmla="*/ 6233 h 11161"/>
              <a:gd name="connsiteX3" fmla="*/ 1710 w 10000"/>
              <a:gd name="connsiteY3" fmla="*/ 1759 h 11161"/>
              <a:gd name="connsiteX4" fmla="*/ 7075 w 10000"/>
              <a:gd name="connsiteY4" fmla="*/ 2648 h 11161"/>
              <a:gd name="connsiteX0" fmla="*/ 10000 w 10000"/>
              <a:gd name="connsiteY0" fmla="*/ 11161 h 11161"/>
              <a:gd name="connsiteX1" fmla="*/ 3172 w 10000"/>
              <a:gd name="connsiteY1" fmla="*/ 9373 h 11161"/>
              <a:gd name="connsiteX2" fmla="*/ 247 w 10000"/>
              <a:gd name="connsiteY2" fmla="*/ 6233 h 11161"/>
              <a:gd name="connsiteX3" fmla="*/ 1710 w 10000"/>
              <a:gd name="connsiteY3" fmla="*/ 1759 h 11161"/>
              <a:gd name="connsiteX4" fmla="*/ 7075 w 10000"/>
              <a:gd name="connsiteY4" fmla="*/ 2648 h 11161"/>
              <a:gd name="connsiteX0" fmla="*/ 10000 w 10000"/>
              <a:gd name="connsiteY0" fmla="*/ 11161 h 11161"/>
              <a:gd name="connsiteX1" fmla="*/ 3172 w 10000"/>
              <a:gd name="connsiteY1" fmla="*/ 9373 h 11161"/>
              <a:gd name="connsiteX2" fmla="*/ 247 w 10000"/>
              <a:gd name="connsiteY2" fmla="*/ 6233 h 11161"/>
              <a:gd name="connsiteX3" fmla="*/ 1585 w 10000"/>
              <a:gd name="connsiteY3" fmla="*/ 1500 h 11161"/>
              <a:gd name="connsiteX4" fmla="*/ 7075 w 10000"/>
              <a:gd name="connsiteY4" fmla="*/ 2648 h 11161"/>
              <a:gd name="connsiteX0" fmla="*/ 10000 w 10000"/>
              <a:gd name="connsiteY0" fmla="*/ 11161 h 11161"/>
              <a:gd name="connsiteX1" fmla="*/ 3172 w 10000"/>
              <a:gd name="connsiteY1" fmla="*/ 9373 h 11161"/>
              <a:gd name="connsiteX2" fmla="*/ 247 w 10000"/>
              <a:gd name="connsiteY2" fmla="*/ 6233 h 11161"/>
              <a:gd name="connsiteX3" fmla="*/ 1585 w 10000"/>
              <a:gd name="connsiteY3" fmla="*/ 1500 h 11161"/>
              <a:gd name="connsiteX4" fmla="*/ 7075 w 10000"/>
              <a:gd name="connsiteY4" fmla="*/ 2648 h 11161"/>
              <a:gd name="connsiteX0" fmla="*/ 10000 w 10000"/>
              <a:gd name="connsiteY0" fmla="*/ 11161 h 11161"/>
              <a:gd name="connsiteX1" fmla="*/ 3172 w 10000"/>
              <a:gd name="connsiteY1" fmla="*/ 9373 h 11161"/>
              <a:gd name="connsiteX2" fmla="*/ 247 w 10000"/>
              <a:gd name="connsiteY2" fmla="*/ 6233 h 11161"/>
              <a:gd name="connsiteX3" fmla="*/ 1585 w 10000"/>
              <a:gd name="connsiteY3" fmla="*/ 1500 h 11161"/>
              <a:gd name="connsiteX4" fmla="*/ 7075 w 10000"/>
              <a:gd name="connsiteY4" fmla="*/ 2648 h 1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1161">
                <a:moveTo>
                  <a:pt x="10000" y="11161"/>
                </a:moveTo>
                <a:cubicBezTo>
                  <a:pt x="7398" y="10677"/>
                  <a:pt x="4796" y="10193"/>
                  <a:pt x="3172" y="9373"/>
                </a:cubicBezTo>
                <a:cubicBezTo>
                  <a:pt x="1548" y="8554"/>
                  <a:pt x="495" y="7496"/>
                  <a:pt x="247" y="6233"/>
                </a:cubicBezTo>
                <a:cubicBezTo>
                  <a:pt x="0" y="4969"/>
                  <a:pt x="347" y="2183"/>
                  <a:pt x="1585" y="1500"/>
                </a:cubicBezTo>
                <a:cubicBezTo>
                  <a:pt x="2823" y="599"/>
                  <a:pt x="6308" y="0"/>
                  <a:pt x="7075" y="2648"/>
                </a:cubicBezTo>
              </a:path>
            </a:pathLst>
          </a:custGeom>
          <a:noFill/>
          <a:ln w="25400" cap="flat" cmpd="sng">
            <a:solidFill>
              <a:srgbClr val="FF00FF"/>
            </a:solidFill>
            <a:prstDash val="solid"/>
            <a:round/>
            <a:headEnd type="none" w="med" len="med"/>
            <a:tailEnd type="triangle" w="med" len="med"/>
          </a:ln>
          <a:effectLst/>
        </p:spPr>
        <p:txBody>
          <a:bodyPr>
            <a:spAutoFit/>
          </a:bodyPr>
          <a:lstStyle/>
          <a:p>
            <a:endParaRPr lang="fr-FR"/>
          </a:p>
        </p:txBody>
      </p:sp>
      <p:sp>
        <p:nvSpPr>
          <p:cNvPr id="245779" name="Line 19"/>
          <p:cNvSpPr>
            <a:spLocks noChangeShapeType="1"/>
          </p:cNvSpPr>
          <p:nvPr/>
        </p:nvSpPr>
        <p:spPr bwMode="auto">
          <a:xfrm flipH="1" flipV="1">
            <a:off x="4859338" y="4654550"/>
            <a:ext cx="144462" cy="71438"/>
          </a:xfrm>
          <a:prstGeom prst="line">
            <a:avLst/>
          </a:prstGeom>
          <a:noFill/>
          <a:ln w="15875">
            <a:solidFill>
              <a:srgbClr val="00FF00"/>
            </a:solidFill>
            <a:round/>
            <a:headEnd/>
            <a:tailEnd type="triangle" w="lg" len="lg"/>
          </a:ln>
          <a:effectLst/>
        </p:spPr>
        <p:txBody>
          <a:bodyPr>
            <a:spAutoFit/>
          </a:bodyPr>
          <a:lstStyle/>
          <a:p>
            <a:endParaRPr lang="fr-FR"/>
          </a:p>
        </p:txBody>
      </p:sp>
      <p:sp>
        <p:nvSpPr>
          <p:cNvPr id="245780" name="Line 20"/>
          <p:cNvSpPr>
            <a:spLocks noChangeShapeType="1"/>
          </p:cNvSpPr>
          <p:nvPr/>
        </p:nvSpPr>
        <p:spPr bwMode="auto">
          <a:xfrm flipH="1" flipV="1">
            <a:off x="4703763" y="5111750"/>
            <a:ext cx="142875" cy="71438"/>
          </a:xfrm>
          <a:prstGeom prst="line">
            <a:avLst/>
          </a:prstGeom>
          <a:noFill/>
          <a:ln w="15875">
            <a:solidFill>
              <a:schemeClr val="accent2"/>
            </a:solidFill>
            <a:round/>
            <a:headEnd/>
            <a:tailEnd type="triangle" w="lg" len="lg"/>
          </a:ln>
          <a:effectLst/>
        </p:spPr>
        <p:txBody>
          <a:bodyPr>
            <a:spAutoFit/>
          </a:bodyPr>
          <a:lstStyle/>
          <a:p>
            <a:endParaRPr lang="fr-FR"/>
          </a:p>
        </p:txBody>
      </p:sp>
      <p:sp>
        <p:nvSpPr>
          <p:cNvPr id="245781" name="Line 21"/>
          <p:cNvSpPr>
            <a:spLocks noChangeShapeType="1"/>
          </p:cNvSpPr>
          <p:nvPr/>
        </p:nvSpPr>
        <p:spPr bwMode="auto">
          <a:xfrm flipH="1" flipV="1">
            <a:off x="4500563" y="5446713"/>
            <a:ext cx="144462" cy="71437"/>
          </a:xfrm>
          <a:prstGeom prst="line">
            <a:avLst/>
          </a:prstGeom>
          <a:noFill/>
          <a:ln w="15875">
            <a:solidFill>
              <a:srgbClr val="FF00FF"/>
            </a:solidFill>
            <a:round/>
            <a:headEnd/>
            <a:tailEnd type="triangle" w="lg" len="lg"/>
          </a:ln>
          <a:effectLst/>
        </p:spPr>
        <p:txBody>
          <a:bodyPr>
            <a:spAutoFit/>
          </a:bodyPr>
          <a:lstStyle/>
          <a:p>
            <a:endParaRPr lang="fr-FR"/>
          </a:p>
        </p:txBody>
      </p:sp>
      <p:sp>
        <p:nvSpPr>
          <p:cNvPr id="245782" name="Text Box 22"/>
          <p:cNvSpPr txBox="1">
            <a:spLocks noChangeArrowheads="1"/>
          </p:cNvSpPr>
          <p:nvPr/>
        </p:nvSpPr>
        <p:spPr bwMode="auto">
          <a:xfrm>
            <a:off x="5508625" y="4510088"/>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33CC33"/>
                </a:solidFill>
              </a:rPr>
              <a:t>Stable</a:t>
            </a:r>
          </a:p>
        </p:txBody>
      </p:sp>
      <p:sp>
        <p:nvSpPr>
          <p:cNvPr id="245783" name="Text Box 23"/>
          <p:cNvSpPr txBox="1">
            <a:spLocks noChangeArrowheads="1"/>
          </p:cNvSpPr>
          <p:nvPr/>
        </p:nvSpPr>
        <p:spPr bwMode="auto">
          <a:xfrm>
            <a:off x="6011863" y="5157788"/>
            <a:ext cx="2663825" cy="396875"/>
          </a:xfrm>
          <a:prstGeom prst="rect">
            <a:avLst/>
          </a:prstGeom>
          <a:noFill/>
          <a:ln w="9525">
            <a:noFill/>
            <a:miter lim="800000"/>
            <a:headEnd/>
            <a:tailEnd/>
          </a:ln>
          <a:effectLst/>
        </p:spPr>
        <p:txBody>
          <a:bodyPr>
            <a:spAutoFit/>
          </a:bodyPr>
          <a:lstStyle/>
          <a:p>
            <a:pPr>
              <a:spcBef>
                <a:spcPct val="50000"/>
              </a:spcBef>
            </a:pPr>
            <a:r>
              <a:rPr lang="fr-FR">
                <a:solidFill>
                  <a:schemeClr val="accent2"/>
                </a:solidFill>
              </a:rPr>
              <a:t>Simplement stable</a:t>
            </a:r>
          </a:p>
        </p:txBody>
      </p:sp>
      <p:sp>
        <p:nvSpPr>
          <p:cNvPr id="245784" name="Text Box 24"/>
          <p:cNvSpPr txBox="1">
            <a:spLocks noChangeArrowheads="1"/>
          </p:cNvSpPr>
          <p:nvPr/>
        </p:nvSpPr>
        <p:spPr bwMode="auto">
          <a:xfrm>
            <a:off x="3779838" y="5589588"/>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Instable</a:t>
            </a:r>
          </a:p>
        </p:txBody>
      </p:sp>
    </p:spTree>
    <p:extLst>
      <p:ext uri="{BB962C8B-B14F-4D97-AF65-F5344CB8AC3E}">
        <p14:creationId xmlns:p14="http://schemas.microsoft.com/office/powerpoint/2010/main" val="257965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577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577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7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7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7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7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7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4" grpId="0"/>
      <p:bldP spid="245774" grpId="1"/>
      <p:bldP spid="245775" grpId="0" animBg="1"/>
      <p:bldP spid="245775" grpId="1" animBg="1"/>
      <p:bldP spid="245776" grpId="0" animBg="1"/>
      <p:bldP spid="245777" grpId="0" animBg="1"/>
      <p:bldP spid="245778" grpId="0" animBg="1"/>
      <p:bldP spid="245779" grpId="0" animBg="1"/>
      <p:bldP spid="245780" grpId="0" animBg="1"/>
      <p:bldP spid="245781" grpId="0" animBg="1"/>
      <p:bldP spid="245782" grpId="0"/>
      <p:bldP spid="245783" grpId="0"/>
      <p:bldP spid="24578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678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46C895E-291A-4C8A-AB96-D57A54FC5DEB}" type="slidenum">
              <a:rPr lang="fr-FR" sz="1400">
                <a:latin typeface="Times New Roman" pitchFamily="18" charset="0"/>
              </a:rPr>
              <a:pPr/>
              <a:t>58</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Critère du revers dans le plan de </a:t>
            </a:r>
            <a:r>
              <a:rPr lang="fr-FR" sz="2800" dirty="0" err="1">
                <a:latin typeface="Verdana" pitchFamily="34" charset="0"/>
              </a:rPr>
              <a:t>Nyquist</a:t>
            </a:r>
            <a:endParaRPr lang="fr-FR" sz="2800" dirty="0">
              <a:latin typeface="Verdana" pitchFamily="34" charset="0"/>
            </a:endParaRPr>
          </a:p>
        </p:txBody>
      </p:sp>
      <p:sp>
        <p:nvSpPr>
          <p:cNvPr id="246789" name="Text Box 5"/>
          <p:cNvSpPr txBox="1">
            <a:spLocks noChangeArrowheads="1"/>
          </p:cNvSpPr>
          <p:nvPr/>
        </p:nvSpPr>
        <p:spPr bwMode="auto">
          <a:xfrm>
            <a:off x="611188" y="1916113"/>
            <a:ext cx="7850187" cy="3149600"/>
          </a:xfrm>
          <a:prstGeom prst="rect">
            <a:avLst/>
          </a:prstGeom>
          <a:noFill/>
          <a:ln w="9525">
            <a:solidFill>
              <a:srgbClr val="FF0000"/>
            </a:solidFill>
            <a:miter lim="800000"/>
            <a:headEnd/>
            <a:tailEnd/>
          </a:ln>
          <a:effectLst/>
        </p:spPr>
        <p:txBody>
          <a:bodyPr>
            <a:spAutoFit/>
          </a:bodyPr>
          <a:lstStyle/>
          <a:p>
            <a:pPr>
              <a:spcBef>
                <a:spcPct val="50000"/>
              </a:spcBef>
            </a:pPr>
            <a:endParaRPr lang="fr-FR" dirty="0"/>
          </a:p>
          <a:p>
            <a:pPr>
              <a:spcBef>
                <a:spcPct val="50000"/>
              </a:spcBef>
            </a:pPr>
            <a:r>
              <a:rPr lang="fr-FR" dirty="0"/>
              <a:t>Le système bouclé (en BF), de fonction de transfert en </a:t>
            </a:r>
          </a:p>
          <a:p>
            <a:pPr>
              <a:spcBef>
                <a:spcPct val="50000"/>
              </a:spcBef>
            </a:pPr>
            <a:r>
              <a:rPr lang="fr-FR" dirty="0"/>
              <a:t>boucle ouverte H</a:t>
            </a:r>
            <a:r>
              <a:rPr lang="fr-FR" baseline="-25000" dirty="0"/>
              <a:t>BO</a:t>
            </a:r>
            <a:r>
              <a:rPr lang="fr-FR" dirty="0"/>
              <a:t>(s) est asymptotiquement stable si en </a:t>
            </a:r>
          </a:p>
          <a:p>
            <a:pPr>
              <a:spcBef>
                <a:spcPct val="50000"/>
              </a:spcBef>
            </a:pPr>
            <a:r>
              <a:rPr lang="fr-FR" dirty="0"/>
              <a:t>parcourant le lieu de transfert de H</a:t>
            </a:r>
            <a:r>
              <a:rPr lang="fr-FR" baseline="-25000" dirty="0"/>
              <a:t>BO</a:t>
            </a:r>
            <a:r>
              <a:rPr lang="fr-FR" dirty="0"/>
              <a:t>(s) dans le </a:t>
            </a:r>
            <a:r>
              <a:rPr lang="fr-FR" u="sng" dirty="0"/>
              <a:t>plan de </a:t>
            </a:r>
          </a:p>
          <a:p>
            <a:pPr>
              <a:spcBef>
                <a:spcPct val="50000"/>
              </a:spcBef>
            </a:pPr>
            <a:r>
              <a:rPr lang="fr-FR" u="sng" dirty="0" err="1"/>
              <a:t>Nyquist</a:t>
            </a:r>
            <a:r>
              <a:rPr lang="fr-FR" dirty="0"/>
              <a:t> dans le sens des </a:t>
            </a:r>
            <a:r>
              <a:rPr lang="fr-FR" u="sng" dirty="0"/>
              <a:t>pulsations croissantes</a:t>
            </a:r>
            <a:r>
              <a:rPr lang="fr-FR" dirty="0"/>
              <a:t>, on laisse le</a:t>
            </a:r>
          </a:p>
          <a:p>
            <a:pPr>
              <a:spcBef>
                <a:spcPct val="50000"/>
              </a:spcBef>
            </a:pPr>
            <a:r>
              <a:rPr lang="fr-FR" dirty="0"/>
              <a:t> point critique </a:t>
            </a:r>
            <a:r>
              <a:rPr lang="fr-FR" b="1" dirty="0">
                <a:solidFill>
                  <a:srgbClr val="FF0000"/>
                </a:solidFill>
              </a:rPr>
              <a:t>à gauche</a:t>
            </a:r>
            <a:r>
              <a:rPr lang="fr-FR" dirty="0"/>
              <a:t>.</a:t>
            </a:r>
          </a:p>
          <a:p>
            <a:pPr>
              <a:spcBef>
                <a:spcPct val="50000"/>
              </a:spcBef>
            </a:pPr>
            <a:endParaRPr lang="fr-FR" dirty="0"/>
          </a:p>
        </p:txBody>
      </p:sp>
    </p:spTree>
    <p:extLst>
      <p:ext uri="{BB962C8B-B14F-4D97-AF65-F5344CB8AC3E}">
        <p14:creationId xmlns:p14="http://schemas.microsoft.com/office/powerpoint/2010/main" val="20763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781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1632553-DA1A-4B58-BBE1-181037828AF1}" type="slidenum">
              <a:rPr lang="fr-FR" sz="1400">
                <a:latin typeface="Times New Roman" pitchFamily="18" charset="0"/>
              </a:rPr>
              <a:pPr/>
              <a:t>59</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Critère du revers dans le plan de Black-Nichols</a:t>
            </a:r>
          </a:p>
        </p:txBody>
      </p:sp>
      <p:graphicFrame>
        <p:nvGraphicFramePr>
          <p:cNvPr id="247813" name="Object 5"/>
          <p:cNvGraphicFramePr>
            <a:graphicFrameLocks noChangeAspect="1"/>
          </p:cNvGraphicFramePr>
          <p:nvPr/>
        </p:nvGraphicFramePr>
        <p:xfrm>
          <a:off x="4035425" y="2722563"/>
          <a:ext cx="244475" cy="460375"/>
        </p:xfrm>
        <a:graphic>
          <a:graphicData uri="http://schemas.openxmlformats.org/presentationml/2006/ole">
            <mc:AlternateContent xmlns:mc="http://schemas.openxmlformats.org/markup-compatibility/2006">
              <mc:Choice xmlns:v="urn:schemas-microsoft-com:vml" Requires="v">
                <p:oleObj spid="_x0000_s44101"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225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7814" name="Line 6"/>
          <p:cNvSpPr>
            <a:spLocks noChangeShapeType="1"/>
          </p:cNvSpPr>
          <p:nvPr/>
        </p:nvSpPr>
        <p:spPr bwMode="auto">
          <a:xfrm flipV="1">
            <a:off x="5291138" y="1774825"/>
            <a:ext cx="1587" cy="3240088"/>
          </a:xfrm>
          <a:prstGeom prst="line">
            <a:avLst/>
          </a:prstGeom>
          <a:noFill/>
          <a:ln w="19050">
            <a:solidFill>
              <a:schemeClr val="tx1"/>
            </a:solidFill>
            <a:round/>
            <a:headEnd/>
            <a:tailEnd type="arrow" w="lg" len="lg"/>
          </a:ln>
          <a:effectLst/>
        </p:spPr>
        <p:txBody>
          <a:bodyPr>
            <a:spAutoFit/>
          </a:bodyPr>
          <a:lstStyle/>
          <a:p>
            <a:endParaRPr lang="fr-FR"/>
          </a:p>
        </p:txBody>
      </p:sp>
      <p:sp>
        <p:nvSpPr>
          <p:cNvPr id="247815" name="Line 7"/>
          <p:cNvSpPr>
            <a:spLocks noChangeShapeType="1"/>
          </p:cNvSpPr>
          <p:nvPr/>
        </p:nvSpPr>
        <p:spPr bwMode="auto">
          <a:xfrm>
            <a:off x="1403350" y="3573463"/>
            <a:ext cx="5400675" cy="1587"/>
          </a:xfrm>
          <a:prstGeom prst="line">
            <a:avLst/>
          </a:prstGeom>
          <a:noFill/>
          <a:ln w="19050">
            <a:solidFill>
              <a:schemeClr val="tx1"/>
            </a:solidFill>
            <a:round/>
            <a:headEnd/>
            <a:tailEnd type="arrow" w="lg" len="lg"/>
          </a:ln>
          <a:effectLst/>
        </p:spPr>
        <p:txBody>
          <a:bodyPr>
            <a:spAutoFit/>
          </a:bodyPr>
          <a:lstStyle/>
          <a:p>
            <a:endParaRPr lang="fr-FR"/>
          </a:p>
        </p:txBody>
      </p:sp>
      <p:sp>
        <p:nvSpPr>
          <p:cNvPr id="247816" name="Text Box 8"/>
          <p:cNvSpPr txBox="1">
            <a:spLocks noChangeArrowheads="1"/>
          </p:cNvSpPr>
          <p:nvPr/>
        </p:nvSpPr>
        <p:spPr bwMode="auto">
          <a:xfrm>
            <a:off x="5362575" y="1630363"/>
            <a:ext cx="792163" cy="396875"/>
          </a:xfrm>
          <a:prstGeom prst="rect">
            <a:avLst/>
          </a:prstGeom>
          <a:noFill/>
          <a:ln w="9525">
            <a:noFill/>
            <a:miter lim="800000"/>
            <a:headEnd/>
            <a:tailEnd/>
          </a:ln>
          <a:effectLst/>
        </p:spPr>
        <p:txBody>
          <a:bodyPr>
            <a:spAutoFit/>
          </a:bodyPr>
          <a:lstStyle/>
          <a:p>
            <a:pPr>
              <a:spcBef>
                <a:spcPct val="50000"/>
              </a:spcBef>
            </a:pPr>
            <a:r>
              <a:rPr lang="fr-FR"/>
              <a:t>GdB</a:t>
            </a:r>
          </a:p>
        </p:txBody>
      </p:sp>
      <p:sp>
        <p:nvSpPr>
          <p:cNvPr id="247817" name="Text Box 9"/>
          <p:cNvSpPr txBox="1">
            <a:spLocks noChangeArrowheads="1"/>
          </p:cNvSpPr>
          <p:nvPr/>
        </p:nvSpPr>
        <p:spPr bwMode="auto">
          <a:xfrm>
            <a:off x="6588125" y="3214688"/>
            <a:ext cx="1655763" cy="396875"/>
          </a:xfrm>
          <a:prstGeom prst="rect">
            <a:avLst/>
          </a:prstGeom>
          <a:noFill/>
          <a:ln w="9525">
            <a:noFill/>
            <a:miter lim="800000"/>
            <a:headEnd/>
            <a:tailEnd/>
          </a:ln>
          <a:effectLst/>
        </p:spPr>
        <p:txBody>
          <a:bodyPr>
            <a:spAutoFit/>
          </a:bodyPr>
          <a:lstStyle/>
          <a:p>
            <a:pPr>
              <a:spcBef>
                <a:spcPct val="50000"/>
              </a:spcBef>
            </a:pPr>
            <a:r>
              <a:rPr lang="fr-FR"/>
              <a:t>Phase (°)</a:t>
            </a:r>
          </a:p>
        </p:txBody>
      </p:sp>
      <p:grpSp>
        <p:nvGrpSpPr>
          <p:cNvPr id="2" name="Group 10"/>
          <p:cNvGrpSpPr>
            <a:grpSpLocks/>
          </p:cNvGrpSpPr>
          <p:nvPr/>
        </p:nvGrpSpPr>
        <p:grpSpPr bwMode="auto">
          <a:xfrm>
            <a:off x="3635375" y="3502025"/>
            <a:ext cx="142875" cy="144463"/>
            <a:chOff x="657" y="3067"/>
            <a:chExt cx="46" cy="46"/>
          </a:xfrm>
        </p:grpSpPr>
        <p:sp>
          <p:nvSpPr>
            <p:cNvPr id="247819" name="Line 11"/>
            <p:cNvSpPr>
              <a:spLocks noChangeShapeType="1"/>
            </p:cNvSpPr>
            <p:nvPr/>
          </p:nvSpPr>
          <p:spPr bwMode="auto">
            <a:xfrm flipV="1">
              <a:off x="657" y="3067"/>
              <a:ext cx="46" cy="46"/>
            </a:xfrm>
            <a:prstGeom prst="line">
              <a:avLst/>
            </a:prstGeom>
            <a:noFill/>
            <a:ln w="25400">
              <a:solidFill>
                <a:srgbClr val="FF0000"/>
              </a:solidFill>
              <a:round/>
              <a:headEnd/>
              <a:tailEnd/>
            </a:ln>
            <a:effectLst/>
          </p:spPr>
          <p:txBody>
            <a:bodyPr>
              <a:spAutoFit/>
            </a:bodyPr>
            <a:lstStyle/>
            <a:p>
              <a:endParaRPr lang="fr-FR"/>
            </a:p>
          </p:txBody>
        </p:sp>
        <p:sp>
          <p:nvSpPr>
            <p:cNvPr id="247820" name="Line 12"/>
            <p:cNvSpPr>
              <a:spLocks noChangeShapeType="1"/>
            </p:cNvSpPr>
            <p:nvPr/>
          </p:nvSpPr>
          <p:spPr bwMode="auto">
            <a:xfrm>
              <a:off x="657" y="3067"/>
              <a:ext cx="46" cy="46"/>
            </a:xfrm>
            <a:prstGeom prst="line">
              <a:avLst/>
            </a:prstGeom>
            <a:noFill/>
            <a:ln w="25400">
              <a:solidFill>
                <a:srgbClr val="FF0000"/>
              </a:solidFill>
              <a:round/>
              <a:headEnd/>
              <a:tailEnd/>
            </a:ln>
            <a:effectLst/>
          </p:spPr>
          <p:txBody>
            <a:bodyPr>
              <a:spAutoFit/>
            </a:bodyPr>
            <a:lstStyle/>
            <a:p>
              <a:endParaRPr lang="fr-FR"/>
            </a:p>
          </p:txBody>
        </p:sp>
      </p:grpSp>
      <p:sp>
        <p:nvSpPr>
          <p:cNvPr id="247821" name="Text Box 13"/>
          <p:cNvSpPr txBox="1">
            <a:spLocks noChangeArrowheads="1"/>
          </p:cNvSpPr>
          <p:nvPr/>
        </p:nvSpPr>
        <p:spPr bwMode="auto">
          <a:xfrm>
            <a:off x="1116013" y="4725988"/>
            <a:ext cx="2016125" cy="854075"/>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Point critique </a:t>
            </a:r>
          </a:p>
          <a:p>
            <a:pPr>
              <a:spcBef>
                <a:spcPct val="50000"/>
              </a:spcBef>
            </a:pPr>
            <a:r>
              <a:rPr lang="fr-FR" dirty="0">
                <a:solidFill>
                  <a:srgbClr val="FF0000"/>
                </a:solidFill>
              </a:rPr>
              <a:t>(-180°,0 dB)</a:t>
            </a:r>
          </a:p>
        </p:txBody>
      </p:sp>
      <p:sp>
        <p:nvSpPr>
          <p:cNvPr id="247822" name="Line 14"/>
          <p:cNvSpPr>
            <a:spLocks noChangeShapeType="1"/>
          </p:cNvSpPr>
          <p:nvPr/>
        </p:nvSpPr>
        <p:spPr bwMode="auto">
          <a:xfrm flipV="1">
            <a:off x="2411413" y="3717925"/>
            <a:ext cx="1152525" cy="1079500"/>
          </a:xfrm>
          <a:prstGeom prst="line">
            <a:avLst/>
          </a:prstGeom>
          <a:noFill/>
          <a:ln w="15875">
            <a:solidFill>
              <a:srgbClr val="FF0000"/>
            </a:solidFill>
            <a:round/>
            <a:headEnd/>
            <a:tailEnd type="triangle" w="med" len="med"/>
          </a:ln>
          <a:effectLst/>
        </p:spPr>
        <p:txBody>
          <a:bodyPr>
            <a:spAutoFit/>
          </a:bodyPr>
          <a:lstStyle/>
          <a:p>
            <a:endParaRPr lang="fr-FR"/>
          </a:p>
        </p:txBody>
      </p:sp>
      <p:sp>
        <p:nvSpPr>
          <p:cNvPr id="247823" name="Text Box 15"/>
          <p:cNvSpPr txBox="1">
            <a:spLocks noChangeArrowheads="1"/>
          </p:cNvSpPr>
          <p:nvPr/>
        </p:nvSpPr>
        <p:spPr bwMode="auto">
          <a:xfrm>
            <a:off x="3851275" y="4652963"/>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33CC33"/>
                </a:solidFill>
              </a:rPr>
              <a:t>Stable</a:t>
            </a:r>
          </a:p>
        </p:txBody>
      </p:sp>
      <p:sp>
        <p:nvSpPr>
          <p:cNvPr id="247824" name="Text Box 16"/>
          <p:cNvSpPr txBox="1">
            <a:spLocks noChangeArrowheads="1"/>
          </p:cNvSpPr>
          <p:nvPr/>
        </p:nvSpPr>
        <p:spPr bwMode="auto">
          <a:xfrm>
            <a:off x="1258888" y="6237288"/>
            <a:ext cx="2663825" cy="396875"/>
          </a:xfrm>
          <a:prstGeom prst="rect">
            <a:avLst/>
          </a:prstGeom>
          <a:noFill/>
          <a:ln w="9525">
            <a:noFill/>
            <a:miter lim="800000"/>
            <a:headEnd/>
            <a:tailEnd/>
          </a:ln>
          <a:effectLst/>
        </p:spPr>
        <p:txBody>
          <a:bodyPr>
            <a:spAutoFit/>
          </a:bodyPr>
          <a:lstStyle/>
          <a:p>
            <a:pPr>
              <a:spcBef>
                <a:spcPct val="50000"/>
              </a:spcBef>
            </a:pPr>
            <a:r>
              <a:rPr lang="fr-FR">
                <a:solidFill>
                  <a:schemeClr val="accent2"/>
                </a:solidFill>
              </a:rPr>
              <a:t>Simplement stable</a:t>
            </a:r>
          </a:p>
        </p:txBody>
      </p:sp>
      <p:sp>
        <p:nvSpPr>
          <p:cNvPr id="247825" name="Text Box 17"/>
          <p:cNvSpPr txBox="1">
            <a:spLocks noChangeArrowheads="1"/>
          </p:cNvSpPr>
          <p:nvPr/>
        </p:nvSpPr>
        <p:spPr bwMode="auto">
          <a:xfrm>
            <a:off x="250825" y="5516563"/>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Instable</a:t>
            </a:r>
          </a:p>
        </p:txBody>
      </p:sp>
      <p:grpSp>
        <p:nvGrpSpPr>
          <p:cNvPr id="3" name="Group 18"/>
          <p:cNvGrpSpPr>
            <a:grpSpLocks/>
          </p:cNvGrpSpPr>
          <p:nvPr/>
        </p:nvGrpSpPr>
        <p:grpSpPr bwMode="auto">
          <a:xfrm>
            <a:off x="3203575" y="2024063"/>
            <a:ext cx="2089150" cy="4213225"/>
            <a:chOff x="2018" y="1275"/>
            <a:chExt cx="1316" cy="2654"/>
          </a:xfrm>
        </p:grpSpPr>
        <p:sp>
          <p:nvSpPr>
            <p:cNvPr id="247827" name="Freeform 19"/>
            <p:cNvSpPr>
              <a:spLocks/>
            </p:cNvSpPr>
            <p:nvPr/>
          </p:nvSpPr>
          <p:spPr bwMode="auto">
            <a:xfrm>
              <a:off x="2018" y="1275"/>
              <a:ext cx="1316" cy="2654"/>
            </a:xfrm>
            <a:custGeom>
              <a:avLst/>
              <a:gdLst/>
              <a:ahLst/>
              <a:cxnLst>
                <a:cxn ang="0">
                  <a:pos x="1316" y="69"/>
                </a:cxn>
                <a:cxn ang="0">
                  <a:pos x="771" y="431"/>
                </a:cxn>
                <a:cxn ang="0">
                  <a:pos x="0" y="2654"/>
                </a:cxn>
              </a:cxnLst>
              <a:rect l="0" t="0" r="r" b="b"/>
              <a:pathLst>
                <a:path w="1316" h="2654">
                  <a:moveTo>
                    <a:pt x="1316" y="69"/>
                  </a:moveTo>
                  <a:cubicBezTo>
                    <a:pt x="1153" y="34"/>
                    <a:pt x="990" y="0"/>
                    <a:pt x="771" y="431"/>
                  </a:cubicBezTo>
                  <a:cubicBezTo>
                    <a:pt x="552" y="862"/>
                    <a:pt x="106" y="2321"/>
                    <a:pt x="0" y="2654"/>
                  </a:cubicBezTo>
                </a:path>
              </a:pathLst>
            </a:custGeom>
            <a:noFill/>
            <a:ln w="25400" cap="flat" cmpd="sng">
              <a:solidFill>
                <a:srgbClr val="66FF33"/>
              </a:solidFill>
              <a:prstDash val="solid"/>
              <a:round/>
              <a:headEnd type="none" w="med" len="med"/>
              <a:tailEnd type="triangle" w="med" len="med"/>
            </a:ln>
            <a:effectLst/>
          </p:spPr>
          <p:txBody>
            <a:bodyPr>
              <a:spAutoFit/>
            </a:bodyPr>
            <a:lstStyle/>
            <a:p>
              <a:endParaRPr lang="fr-FR"/>
            </a:p>
          </p:txBody>
        </p:sp>
        <p:sp>
          <p:nvSpPr>
            <p:cNvPr id="247828" name="Line 20"/>
            <p:cNvSpPr>
              <a:spLocks noChangeShapeType="1"/>
            </p:cNvSpPr>
            <p:nvPr/>
          </p:nvSpPr>
          <p:spPr bwMode="auto">
            <a:xfrm flipH="1">
              <a:off x="2426" y="2523"/>
              <a:ext cx="46" cy="91"/>
            </a:xfrm>
            <a:prstGeom prst="line">
              <a:avLst/>
            </a:prstGeom>
            <a:noFill/>
            <a:ln w="9525">
              <a:solidFill>
                <a:srgbClr val="66FF33"/>
              </a:solidFill>
              <a:round/>
              <a:headEnd/>
              <a:tailEnd type="triangle" w="lg" len="lg"/>
            </a:ln>
            <a:effectLst/>
          </p:spPr>
          <p:txBody>
            <a:bodyPr>
              <a:spAutoFit/>
            </a:bodyPr>
            <a:lstStyle/>
            <a:p>
              <a:endParaRPr lang="fr-FR"/>
            </a:p>
          </p:txBody>
        </p:sp>
      </p:grpSp>
      <p:grpSp>
        <p:nvGrpSpPr>
          <p:cNvPr id="4" name="Group 21"/>
          <p:cNvGrpSpPr>
            <a:grpSpLocks/>
          </p:cNvGrpSpPr>
          <p:nvPr/>
        </p:nvGrpSpPr>
        <p:grpSpPr bwMode="auto">
          <a:xfrm>
            <a:off x="2627313" y="1989138"/>
            <a:ext cx="2593975" cy="4213225"/>
            <a:chOff x="2018" y="1275"/>
            <a:chExt cx="1316" cy="2654"/>
          </a:xfrm>
        </p:grpSpPr>
        <p:sp>
          <p:nvSpPr>
            <p:cNvPr id="247830" name="Freeform 22"/>
            <p:cNvSpPr>
              <a:spLocks/>
            </p:cNvSpPr>
            <p:nvPr/>
          </p:nvSpPr>
          <p:spPr bwMode="auto">
            <a:xfrm>
              <a:off x="2018" y="1275"/>
              <a:ext cx="1316" cy="2654"/>
            </a:xfrm>
            <a:custGeom>
              <a:avLst/>
              <a:gdLst/>
              <a:ahLst/>
              <a:cxnLst>
                <a:cxn ang="0">
                  <a:pos x="1316" y="69"/>
                </a:cxn>
                <a:cxn ang="0">
                  <a:pos x="771" y="431"/>
                </a:cxn>
                <a:cxn ang="0">
                  <a:pos x="0" y="2654"/>
                </a:cxn>
              </a:cxnLst>
              <a:rect l="0" t="0" r="r" b="b"/>
              <a:pathLst>
                <a:path w="1316" h="2654">
                  <a:moveTo>
                    <a:pt x="1316" y="69"/>
                  </a:moveTo>
                  <a:cubicBezTo>
                    <a:pt x="1153" y="34"/>
                    <a:pt x="990" y="0"/>
                    <a:pt x="771" y="431"/>
                  </a:cubicBezTo>
                  <a:cubicBezTo>
                    <a:pt x="552" y="862"/>
                    <a:pt x="106" y="2321"/>
                    <a:pt x="0" y="2654"/>
                  </a:cubicBezTo>
                </a:path>
              </a:pathLst>
            </a:custGeom>
            <a:noFill/>
            <a:ln w="25400" cap="flat" cmpd="sng">
              <a:solidFill>
                <a:schemeClr val="accent2"/>
              </a:solidFill>
              <a:prstDash val="solid"/>
              <a:round/>
              <a:headEnd type="none" w="med" len="med"/>
              <a:tailEnd type="triangle" w="med" len="med"/>
            </a:ln>
            <a:effectLst/>
          </p:spPr>
          <p:txBody>
            <a:bodyPr>
              <a:spAutoFit/>
            </a:bodyPr>
            <a:lstStyle/>
            <a:p>
              <a:endParaRPr lang="fr-FR"/>
            </a:p>
          </p:txBody>
        </p:sp>
        <p:sp>
          <p:nvSpPr>
            <p:cNvPr id="247831" name="Line 23"/>
            <p:cNvSpPr>
              <a:spLocks noChangeShapeType="1"/>
            </p:cNvSpPr>
            <p:nvPr/>
          </p:nvSpPr>
          <p:spPr bwMode="auto">
            <a:xfrm flipH="1">
              <a:off x="2426" y="2523"/>
              <a:ext cx="46" cy="91"/>
            </a:xfrm>
            <a:prstGeom prst="line">
              <a:avLst/>
            </a:prstGeom>
            <a:noFill/>
            <a:ln w="9525">
              <a:solidFill>
                <a:schemeClr val="accent2"/>
              </a:solidFill>
              <a:round/>
              <a:headEnd/>
              <a:tailEnd type="triangle" w="lg" len="lg"/>
            </a:ln>
            <a:effectLst/>
          </p:spPr>
          <p:txBody>
            <a:bodyPr>
              <a:spAutoFit/>
            </a:bodyPr>
            <a:lstStyle/>
            <a:p>
              <a:endParaRPr lang="fr-FR"/>
            </a:p>
          </p:txBody>
        </p:sp>
      </p:grpSp>
      <p:grpSp>
        <p:nvGrpSpPr>
          <p:cNvPr id="5" name="Group 24"/>
          <p:cNvGrpSpPr>
            <a:grpSpLocks/>
          </p:cNvGrpSpPr>
          <p:nvPr/>
        </p:nvGrpSpPr>
        <p:grpSpPr bwMode="auto">
          <a:xfrm>
            <a:off x="1476375" y="1989138"/>
            <a:ext cx="3816350" cy="4213225"/>
            <a:chOff x="2018" y="1275"/>
            <a:chExt cx="1316" cy="2654"/>
          </a:xfrm>
        </p:grpSpPr>
        <p:sp>
          <p:nvSpPr>
            <p:cNvPr id="247833" name="Freeform 25"/>
            <p:cNvSpPr>
              <a:spLocks/>
            </p:cNvSpPr>
            <p:nvPr/>
          </p:nvSpPr>
          <p:spPr bwMode="auto">
            <a:xfrm>
              <a:off x="2018" y="1275"/>
              <a:ext cx="1316" cy="2654"/>
            </a:xfrm>
            <a:custGeom>
              <a:avLst/>
              <a:gdLst/>
              <a:ahLst/>
              <a:cxnLst>
                <a:cxn ang="0">
                  <a:pos x="1316" y="69"/>
                </a:cxn>
                <a:cxn ang="0">
                  <a:pos x="771" y="431"/>
                </a:cxn>
                <a:cxn ang="0">
                  <a:pos x="0" y="2654"/>
                </a:cxn>
              </a:cxnLst>
              <a:rect l="0" t="0" r="r" b="b"/>
              <a:pathLst>
                <a:path w="1316" h="2654">
                  <a:moveTo>
                    <a:pt x="1316" y="69"/>
                  </a:moveTo>
                  <a:cubicBezTo>
                    <a:pt x="1153" y="34"/>
                    <a:pt x="990" y="0"/>
                    <a:pt x="771" y="431"/>
                  </a:cubicBezTo>
                  <a:cubicBezTo>
                    <a:pt x="552" y="862"/>
                    <a:pt x="106" y="2321"/>
                    <a:pt x="0" y="2654"/>
                  </a:cubicBezTo>
                </a:path>
              </a:pathLst>
            </a:custGeom>
            <a:noFill/>
            <a:ln w="25400" cap="flat" cmpd="sng">
              <a:solidFill>
                <a:srgbClr val="FF00FF"/>
              </a:solidFill>
              <a:prstDash val="solid"/>
              <a:round/>
              <a:headEnd type="none" w="med" len="med"/>
              <a:tailEnd type="triangle" w="med" len="med"/>
            </a:ln>
            <a:effectLst/>
          </p:spPr>
          <p:txBody>
            <a:bodyPr>
              <a:spAutoFit/>
            </a:bodyPr>
            <a:lstStyle/>
            <a:p>
              <a:endParaRPr lang="fr-FR"/>
            </a:p>
          </p:txBody>
        </p:sp>
        <p:sp>
          <p:nvSpPr>
            <p:cNvPr id="247834" name="Line 26"/>
            <p:cNvSpPr>
              <a:spLocks noChangeShapeType="1"/>
            </p:cNvSpPr>
            <p:nvPr/>
          </p:nvSpPr>
          <p:spPr bwMode="auto">
            <a:xfrm flipH="1">
              <a:off x="2426" y="2523"/>
              <a:ext cx="46" cy="91"/>
            </a:xfrm>
            <a:prstGeom prst="line">
              <a:avLst/>
            </a:prstGeom>
            <a:noFill/>
            <a:ln w="9525">
              <a:solidFill>
                <a:srgbClr val="FF00FF"/>
              </a:solidFill>
              <a:round/>
              <a:headEnd/>
              <a:tailEnd type="triangle" w="lg" len="lg"/>
            </a:ln>
            <a:effectLst/>
          </p:spPr>
          <p:txBody>
            <a:bodyPr>
              <a:spAutoFit/>
            </a:bodyPr>
            <a:lstStyle/>
            <a:p>
              <a:endParaRPr lang="fr-FR"/>
            </a:p>
          </p:txBody>
        </p:sp>
      </p:grpSp>
    </p:spTree>
    <p:extLst>
      <p:ext uri="{BB962C8B-B14F-4D97-AF65-F5344CB8AC3E}">
        <p14:creationId xmlns:p14="http://schemas.microsoft.com/office/powerpoint/2010/main" val="274548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8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782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78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78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78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7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1" grpId="0"/>
      <p:bldP spid="247821" grpId="1"/>
      <p:bldP spid="247822" grpId="0" animBg="1"/>
      <p:bldP spid="247822" grpId="1" animBg="1"/>
      <p:bldP spid="247823" grpId="0"/>
      <p:bldP spid="247824" grpId="0"/>
      <p:bldP spid="2478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299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6263AFC9-09FE-4C12-B736-A79AACD71F6D}" type="slidenum">
              <a:rPr lang="fr-FR" sz="1400">
                <a:latin typeface="Times New Roman" pitchFamily="18" charset="0"/>
              </a:rPr>
              <a:pPr/>
              <a:t>6</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Généralités sur la stabilité</a:t>
            </a:r>
          </a:p>
        </p:txBody>
      </p:sp>
      <p:graphicFrame>
        <p:nvGraphicFramePr>
          <p:cNvPr id="212997"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0786"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8" name="Object 6"/>
          <p:cNvGraphicFramePr>
            <a:graphicFrameLocks noChangeAspect="1"/>
          </p:cNvGraphicFramePr>
          <p:nvPr/>
        </p:nvGraphicFramePr>
        <p:xfrm>
          <a:off x="900113" y="1125538"/>
          <a:ext cx="2357437" cy="1039812"/>
        </p:xfrm>
        <a:graphic>
          <a:graphicData uri="http://schemas.openxmlformats.org/presentationml/2006/ole">
            <mc:AlternateContent xmlns:mc="http://schemas.openxmlformats.org/markup-compatibility/2006">
              <mc:Choice xmlns:v="urn:schemas-microsoft-com:vml" Requires="v">
                <p:oleObj spid="_x0000_s10787" name="Equation" r:id="rId5" imgW="977900" imgH="431800" progId="Equation.3">
                  <p:embed/>
                </p:oleObj>
              </mc:Choice>
              <mc:Fallback>
                <p:oleObj name="Equation" r:id="rId5" imgW="977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125538"/>
                        <a:ext cx="2357437"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000" name="Text Box 8"/>
          <p:cNvSpPr txBox="1">
            <a:spLocks noChangeArrowheads="1"/>
          </p:cNvSpPr>
          <p:nvPr/>
        </p:nvSpPr>
        <p:spPr bwMode="auto">
          <a:xfrm>
            <a:off x="683568" y="2268538"/>
            <a:ext cx="7850187" cy="4108817"/>
          </a:xfrm>
          <a:prstGeom prst="rect">
            <a:avLst/>
          </a:prstGeom>
          <a:noFill/>
          <a:ln w="9525">
            <a:noFill/>
            <a:miter lim="800000"/>
            <a:headEnd/>
            <a:tailEnd/>
          </a:ln>
          <a:effectLst/>
        </p:spPr>
        <p:txBody>
          <a:bodyPr>
            <a:spAutoFit/>
          </a:bodyPr>
          <a:lstStyle/>
          <a:p>
            <a:pPr>
              <a:spcBef>
                <a:spcPct val="50000"/>
              </a:spcBef>
            </a:pPr>
            <a:r>
              <a:rPr lang="fr-FR" dirty="0"/>
              <a:t>Un système est:</a:t>
            </a:r>
          </a:p>
          <a:p>
            <a:pPr>
              <a:spcBef>
                <a:spcPct val="50000"/>
              </a:spcBef>
              <a:buFontTx/>
              <a:buChar char="•"/>
            </a:pPr>
            <a:r>
              <a:rPr lang="fr-FR" dirty="0"/>
              <a:t> </a:t>
            </a:r>
            <a:r>
              <a:rPr lang="fr-FR" dirty="0">
                <a:solidFill>
                  <a:srgbClr val="FF0000"/>
                </a:solidFill>
              </a:rPr>
              <a:t>asymptotiquement stable</a:t>
            </a:r>
            <a:r>
              <a:rPr lang="fr-FR" dirty="0"/>
              <a:t> si		                        </a:t>
            </a:r>
            <a:r>
              <a:rPr lang="fr-FR" dirty="0" err="1"/>
              <a:t>càd</a:t>
            </a:r>
            <a:r>
              <a:rPr lang="fr-FR" dirty="0"/>
              <a:t> tous les  </a:t>
            </a:r>
          </a:p>
          <a:p>
            <a:pPr>
              <a:spcBef>
                <a:spcPct val="50000"/>
              </a:spcBef>
            </a:pPr>
            <a:r>
              <a:rPr lang="fr-FR" dirty="0"/>
              <a:t>pôles p</a:t>
            </a:r>
            <a:r>
              <a:rPr lang="fr-FR" baseline="-25000" dirty="0"/>
              <a:t>i</a:t>
            </a:r>
            <a:r>
              <a:rPr lang="fr-FR" dirty="0"/>
              <a:t> vérifient</a:t>
            </a:r>
          </a:p>
          <a:p>
            <a:pPr>
              <a:spcBef>
                <a:spcPct val="50000"/>
              </a:spcBef>
            </a:pPr>
            <a:r>
              <a:rPr lang="fr-FR" dirty="0"/>
              <a:t>	</a:t>
            </a:r>
          </a:p>
          <a:p>
            <a:pPr>
              <a:spcBef>
                <a:spcPct val="50000"/>
              </a:spcBef>
              <a:buFontTx/>
              <a:buChar char="•"/>
            </a:pPr>
            <a:r>
              <a:rPr lang="fr-FR" dirty="0"/>
              <a:t> instable si			  </a:t>
            </a:r>
            <a:r>
              <a:rPr lang="fr-FR" dirty="0" err="1"/>
              <a:t>càd</a:t>
            </a:r>
            <a:r>
              <a:rPr lang="fr-FR" dirty="0"/>
              <a:t> il existe au moins un pôle </a:t>
            </a:r>
          </a:p>
          <a:p>
            <a:pPr>
              <a:spcBef>
                <a:spcPct val="50000"/>
              </a:spcBef>
            </a:pPr>
            <a:r>
              <a:rPr lang="fr-FR" dirty="0" err="1"/>
              <a:t>p</a:t>
            </a:r>
            <a:r>
              <a:rPr lang="fr-FR" baseline="-25000" dirty="0" err="1"/>
              <a:t>j</a:t>
            </a:r>
            <a:r>
              <a:rPr lang="fr-FR" baseline="-25000" dirty="0"/>
              <a:t> </a:t>
            </a:r>
            <a:r>
              <a:rPr lang="fr-FR" dirty="0" err="1"/>
              <a:t>tq</a:t>
            </a:r>
            <a:endParaRPr lang="fr-FR" dirty="0">
              <a:sym typeface="Wingdings" pitchFamily="2" charset="2"/>
            </a:endParaRPr>
          </a:p>
          <a:p>
            <a:pPr>
              <a:spcBef>
                <a:spcPct val="50000"/>
              </a:spcBef>
              <a:buFontTx/>
              <a:buChar char="•"/>
            </a:pPr>
            <a:endParaRPr lang="fr-FR" dirty="0"/>
          </a:p>
          <a:p>
            <a:pPr>
              <a:spcBef>
                <a:spcPct val="50000"/>
              </a:spcBef>
              <a:buFontTx/>
              <a:buChar char="•"/>
            </a:pPr>
            <a:r>
              <a:rPr lang="fr-FR" dirty="0"/>
              <a:t> simplement stable si		                     </a:t>
            </a:r>
            <a:r>
              <a:rPr lang="fr-FR" dirty="0" err="1"/>
              <a:t>càd</a:t>
            </a:r>
            <a:r>
              <a:rPr lang="fr-FR" dirty="0"/>
              <a:t> il existe au  </a:t>
            </a:r>
          </a:p>
          <a:p>
            <a:pPr>
              <a:spcBef>
                <a:spcPct val="50000"/>
              </a:spcBef>
            </a:pPr>
            <a:r>
              <a:rPr lang="fr-FR" dirty="0"/>
              <a:t>moins un pôle </a:t>
            </a:r>
            <a:r>
              <a:rPr lang="fr-FR" dirty="0" err="1"/>
              <a:t>p</a:t>
            </a:r>
            <a:r>
              <a:rPr lang="fr-FR" baseline="-25000" dirty="0" err="1"/>
              <a:t>j</a:t>
            </a:r>
            <a:r>
              <a:rPr lang="fr-FR" baseline="-25000" dirty="0"/>
              <a:t> </a:t>
            </a:r>
            <a:r>
              <a:rPr lang="fr-FR" dirty="0" err="1"/>
              <a:t>tq</a:t>
            </a:r>
            <a:endParaRPr lang="fr-FR" dirty="0"/>
          </a:p>
          <a:p>
            <a:pPr>
              <a:spcBef>
                <a:spcPct val="50000"/>
              </a:spcBef>
            </a:pPr>
            <a:endParaRPr lang="fr-FR" dirty="0"/>
          </a:p>
        </p:txBody>
      </p:sp>
      <p:graphicFrame>
        <p:nvGraphicFramePr>
          <p:cNvPr id="213001" name="Object 9"/>
          <p:cNvGraphicFramePr>
            <a:graphicFrameLocks noChangeAspect="1"/>
          </p:cNvGraphicFramePr>
          <p:nvPr>
            <p:extLst>
              <p:ext uri="{D42A27DB-BD31-4B8C-83A1-F6EECF244321}">
                <p14:modId xmlns:p14="http://schemas.microsoft.com/office/powerpoint/2010/main" val="2246576394"/>
              </p:ext>
            </p:extLst>
          </p:nvPr>
        </p:nvGraphicFramePr>
        <p:xfrm>
          <a:off x="3564086" y="2615160"/>
          <a:ext cx="2089150" cy="523875"/>
        </p:xfrm>
        <a:graphic>
          <a:graphicData uri="http://schemas.openxmlformats.org/presentationml/2006/ole">
            <mc:AlternateContent xmlns:mc="http://schemas.openxmlformats.org/markup-compatibility/2006">
              <mc:Choice xmlns:v="urn:schemas-microsoft-com:vml" Requires="v">
                <p:oleObj spid="_x0000_s10788" name="Equation" r:id="rId7" imgW="965200" imgH="241300" progId="Equation.3">
                  <p:embed/>
                </p:oleObj>
              </mc:Choice>
              <mc:Fallback>
                <p:oleObj name="Equation" r:id="rId7" imgW="965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4086" y="2615160"/>
                        <a:ext cx="20891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2" name="Object 10"/>
          <p:cNvGraphicFramePr>
            <a:graphicFrameLocks noChangeAspect="1"/>
          </p:cNvGraphicFramePr>
          <p:nvPr>
            <p:extLst>
              <p:ext uri="{D42A27DB-BD31-4B8C-83A1-F6EECF244321}">
                <p14:modId xmlns:p14="http://schemas.microsoft.com/office/powerpoint/2010/main" val="2975514065"/>
              </p:ext>
            </p:extLst>
          </p:nvPr>
        </p:nvGraphicFramePr>
        <p:xfrm>
          <a:off x="2063105" y="3879484"/>
          <a:ext cx="2171700" cy="523875"/>
        </p:xfrm>
        <a:graphic>
          <a:graphicData uri="http://schemas.openxmlformats.org/presentationml/2006/ole">
            <mc:AlternateContent xmlns:mc="http://schemas.openxmlformats.org/markup-compatibility/2006">
              <mc:Choice xmlns:v="urn:schemas-microsoft-com:vml" Requires="v">
                <p:oleObj spid="_x0000_s10789" name="Equation" r:id="rId9" imgW="1002865" imgH="241195" progId="Equation.3">
                  <p:embed/>
                </p:oleObj>
              </mc:Choice>
              <mc:Fallback>
                <p:oleObj name="Equation" r:id="rId9" imgW="1002865"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105" y="3879484"/>
                        <a:ext cx="217170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3" name="Object 11"/>
          <p:cNvGraphicFramePr>
            <a:graphicFrameLocks noChangeAspect="1"/>
          </p:cNvGraphicFramePr>
          <p:nvPr>
            <p:extLst>
              <p:ext uri="{D42A27DB-BD31-4B8C-83A1-F6EECF244321}">
                <p14:modId xmlns:p14="http://schemas.microsoft.com/office/powerpoint/2010/main" val="2092600058"/>
              </p:ext>
            </p:extLst>
          </p:nvPr>
        </p:nvGraphicFramePr>
        <p:xfrm>
          <a:off x="2907506" y="5065365"/>
          <a:ext cx="2500312" cy="523875"/>
        </p:xfrm>
        <a:graphic>
          <a:graphicData uri="http://schemas.openxmlformats.org/presentationml/2006/ole">
            <mc:AlternateContent xmlns:mc="http://schemas.openxmlformats.org/markup-compatibility/2006">
              <mc:Choice xmlns:v="urn:schemas-microsoft-com:vml" Requires="v">
                <p:oleObj spid="_x0000_s10790" name="Equation" r:id="rId11" imgW="1155700" imgH="241300" progId="Equation.3">
                  <p:embed/>
                </p:oleObj>
              </mc:Choice>
              <mc:Fallback>
                <p:oleObj name="Equation" r:id="rId11" imgW="11557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7506" y="5065365"/>
                        <a:ext cx="250031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4" name="Object 12"/>
          <p:cNvGraphicFramePr>
            <a:graphicFrameLocks noChangeAspect="1"/>
          </p:cNvGraphicFramePr>
          <p:nvPr>
            <p:extLst>
              <p:ext uri="{D42A27DB-BD31-4B8C-83A1-F6EECF244321}">
                <p14:modId xmlns:p14="http://schemas.microsoft.com/office/powerpoint/2010/main" val="2611044207"/>
              </p:ext>
            </p:extLst>
          </p:nvPr>
        </p:nvGraphicFramePr>
        <p:xfrm>
          <a:off x="2543324" y="3062897"/>
          <a:ext cx="1319212" cy="484188"/>
        </p:xfrm>
        <a:graphic>
          <a:graphicData uri="http://schemas.openxmlformats.org/presentationml/2006/ole">
            <mc:AlternateContent xmlns:mc="http://schemas.openxmlformats.org/markup-compatibility/2006">
              <mc:Choice xmlns:v="urn:schemas-microsoft-com:vml" Requires="v">
                <p:oleObj spid="_x0000_s10791" name="Equation" r:id="rId13" imgW="622030" imgH="228501" progId="Equation.3">
                  <p:embed/>
                </p:oleObj>
              </mc:Choice>
              <mc:Fallback>
                <p:oleObj name="Equation" r:id="rId13" imgW="622030"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3324" y="3062897"/>
                        <a:ext cx="1319212" cy="4841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005" name="Object 13"/>
          <p:cNvGraphicFramePr>
            <a:graphicFrameLocks noChangeAspect="1"/>
          </p:cNvGraphicFramePr>
          <p:nvPr>
            <p:extLst>
              <p:ext uri="{D42A27DB-BD31-4B8C-83A1-F6EECF244321}">
                <p14:modId xmlns:p14="http://schemas.microsoft.com/office/powerpoint/2010/main" val="2043394302"/>
              </p:ext>
            </p:extLst>
          </p:nvPr>
        </p:nvGraphicFramePr>
        <p:xfrm>
          <a:off x="1275456" y="4329997"/>
          <a:ext cx="1346200" cy="511175"/>
        </p:xfrm>
        <a:graphic>
          <a:graphicData uri="http://schemas.openxmlformats.org/presentationml/2006/ole">
            <mc:AlternateContent xmlns:mc="http://schemas.openxmlformats.org/markup-compatibility/2006">
              <mc:Choice xmlns:v="urn:schemas-microsoft-com:vml" Requires="v">
                <p:oleObj spid="_x0000_s10792" name="Equation" r:id="rId15" imgW="634725" imgH="241195" progId="Equation.3">
                  <p:embed/>
                </p:oleObj>
              </mc:Choice>
              <mc:Fallback>
                <p:oleObj name="Equation" r:id="rId15" imgW="634725"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5456" y="4329997"/>
                        <a:ext cx="1346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13006" name="Object 14"/>
          <p:cNvGraphicFramePr>
            <a:graphicFrameLocks noChangeAspect="1"/>
          </p:cNvGraphicFramePr>
          <p:nvPr>
            <p:extLst>
              <p:ext uri="{D42A27DB-BD31-4B8C-83A1-F6EECF244321}">
                <p14:modId xmlns:p14="http://schemas.microsoft.com/office/powerpoint/2010/main" val="496256030"/>
              </p:ext>
            </p:extLst>
          </p:nvPr>
        </p:nvGraphicFramePr>
        <p:xfrm>
          <a:off x="2630210" y="5551537"/>
          <a:ext cx="1346200" cy="511175"/>
        </p:xfrm>
        <a:graphic>
          <a:graphicData uri="http://schemas.openxmlformats.org/presentationml/2006/ole">
            <mc:AlternateContent xmlns:mc="http://schemas.openxmlformats.org/markup-compatibility/2006">
              <mc:Choice xmlns:v="urn:schemas-microsoft-com:vml" Requires="v">
                <p:oleObj spid="_x0000_s10793" name="Equation" r:id="rId17" imgW="634725" imgH="241195" progId="Equation.3">
                  <p:embed/>
                </p:oleObj>
              </mc:Choice>
              <mc:Fallback>
                <p:oleObj name="Equation" r:id="rId17" imgW="634725"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0210" y="5551537"/>
                        <a:ext cx="1346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3726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4883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B9AAA679-4F67-4991-A935-585FC0C32465}" type="slidenum">
              <a:rPr lang="fr-FR" sz="1400">
                <a:latin typeface="Times New Roman" pitchFamily="18" charset="0"/>
              </a:rPr>
              <a:pPr/>
              <a:t>60</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Critère du revers dans le plan de Black-Nichols</a:t>
            </a:r>
          </a:p>
        </p:txBody>
      </p:sp>
      <p:sp>
        <p:nvSpPr>
          <p:cNvPr id="248837" name="Text Box 5"/>
          <p:cNvSpPr txBox="1">
            <a:spLocks noChangeArrowheads="1"/>
          </p:cNvSpPr>
          <p:nvPr/>
        </p:nvSpPr>
        <p:spPr bwMode="auto">
          <a:xfrm>
            <a:off x="611188" y="1916113"/>
            <a:ext cx="7850187" cy="3149600"/>
          </a:xfrm>
          <a:prstGeom prst="rect">
            <a:avLst/>
          </a:prstGeom>
          <a:noFill/>
          <a:ln w="9525">
            <a:solidFill>
              <a:srgbClr val="FF0000"/>
            </a:solidFill>
            <a:miter lim="800000"/>
            <a:headEnd/>
            <a:tailEnd/>
          </a:ln>
          <a:effectLst/>
        </p:spPr>
        <p:txBody>
          <a:bodyPr>
            <a:spAutoFit/>
          </a:bodyPr>
          <a:lstStyle/>
          <a:p>
            <a:pPr>
              <a:spcBef>
                <a:spcPct val="50000"/>
              </a:spcBef>
            </a:pPr>
            <a:endParaRPr lang="fr-FR" dirty="0"/>
          </a:p>
          <a:p>
            <a:pPr>
              <a:spcBef>
                <a:spcPct val="50000"/>
              </a:spcBef>
            </a:pPr>
            <a:r>
              <a:rPr lang="fr-FR" dirty="0"/>
              <a:t>Le système bouclé (en BF), de fonction de transfert en </a:t>
            </a:r>
          </a:p>
          <a:p>
            <a:pPr>
              <a:spcBef>
                <a:spcPct val="50000"/>
              </a:spcBef>
            </a:pPr>
            <a:r>
              <a:rPr lang="fr-FR" dirty="0"/>
              <a:t>boucle ouverte H</a:t>
            </a:r>
            <a:r>
              <a:rPr lang="fr-FR" baseline="-25000" dirty="0"/>
              <a:t>BO</a:t>
            </a:r>
            <a:r>
              <a:rPr lang="fr-FR" dirty="0"/>
              <a:t>(s) est asymptotiquement stable si en </a:t>
            </a:r>
          </a:p>
          <a:p>
            <a:pPr>
              <a:spcBef>
                <a:spcPct val="50000"/>
              </a:spcBef>
            </a:pPr>
            <a:r>
              <a:rPr lang="fr-FR" dirty="0"/>
              <a:t>parcourant le lieu de transfert de H</a:t>
            </a:r>
            <a:r>
              <a:rPr lang="fr-FR" baseline="-25000" dirty="0"/>
              <a:t>BO</a:t>
            </a:r>
            <a:r>
              <a:rPr lang="fr-FR" dirty="0"/>
              <a:t>(s) dans le </a:t>
            </a:r>
            <a:r>
              <a:rPr lang="fr-FR" u="sng" dirty="0"/>
              <a:t>plan de </a:t>
            </a:r>
          </a:p>
          <a:p>
            <a:pPr>
              <a:spcBef>
                <a:spcPct val="50000"/>
              </a:spcBef>
            </a:pPr>
            <a:r>
              <a:rPr lang="fr-FR" u="sng" dirty="0"/>
              <a:t>Black-</a:t>
            </a:r>
            <a:r>
              <a:rPr lang="fr-FR" u="sng" dirty="0" err="1"/>
              <a:t>Nichols</a:t>
            </a:r>
            <a:r>
              <a:rPr lang="fr-FR" dirty="0"/>
              <a:t> dans le sens des </a:t>
            </a:r>
            <a:r>
              <a:rPr lang="fr-FR" u="sng" dirty="0"/>
              <a:t>pulsations croissantes</a:t>
            </a:r>
            <a:r>
              <a:rPr lang="fr-FR" dirty="0"/>
              <a:t>, on </a:t>
            </a:r>
          </a:p>
          <a:p>
            <a:pPr>
              <a:spcBef>
                <a:spcPct val="50000"/>
              </a:spcBef>
            </a:pPr>
            <a:r>
              <a:rPr lang="fr-FR" dirty="0"/>
              <a:t>laisse le point critique </a:t>
            </a:r>
            <a:r>
              <a:rPr lang="fr-FR" b="1" dirty="0">
                <a:solidFill>
                  <a:srgbClr val="FF0000"/>
                </a:solidFill>
              </a:rPr>
              <a:t>à droite</a:t>
            </a:r>
            <a:r>
              <a:rPr lang="fr-FR" dirty="0"/>
              <a:t>.</a:t>
            </a:r>
          </a:p>
          <a:p>
            <a:pPr>
              <a:spcBef>
                <a:spcPct val="50000"/>
              </a:spcBef>
            </a:pPr>
            <a:endParaRPr lang="fr-FR" dirty="0"/>
          </a:p>
        </p:txBody>
      </p:sp>
    </p:spTree>
    <p:extLst>
      <p:ext uri="{BB962C8B-B14F-4D97-AF65-F5344CB8AC3E}">
        <p14:creationId xmlns:p14="http://schemas.microsoft.com/office/powerpoint/2010/main" val="42948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dirty="0"/>
              <a:t>Département Génie Electrique et Informatique</a:t>
            </a:r>
            <a:endParaRPr lang="fr-FR" sz="1000" dirty="0"/>
          </a:p>
        </p:txBody>
      </p:sp>
      <p:sp>
        <p:nvSpPr>
          <p:cNvPr id="24985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693E13B-2AA4-4BC0-BB62-7F64D8691DA3}" type="slidenum">
              <a:rPr lang="fr-FR" sz="1400">
                <a:latin typeface="Times New Roman" pitchFamily="18" charset="0"/>
              </a:rPr>
              <a:pPr/>
              <a:t>61</a:t>
            </a:fld>
            <a:endParaRPr lang="fr-FR" sz="1400" dirty="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Critère du revers dans le plan de </a:t>
            </a:r>
            <a:r>
              <a:rPr lang="fr-FR" sz="2800" dirty="0" err="1">
                <a:latin typeface="Verdana" pitchFamily="34" charset="0"/>
              </a:rPr>
              <a:t>Bode</a:t>
            </a:r>
            <a:endParaRPr lang="fr-FR" sz="2800" dirty="0">
              <a:latin typeface="Verdana" pitchFamily="34" charset="0"/>
            </a:endParaRPr>
          </a:p>
        </p:txBody>
      </p:sp>
      <p:graphicFrame>
        <p:nvGraphicFramePr>
          <p:cNvPr id="249861" name="Object 5"/>
          <p:cNvGraphicFramePr>
            <a:graphicFrameLocks noChangeAspect="1"/>
          </p:cNvGraphicFramePr>
          <p:nvPr/>
        </p:nvGraphicFramePr>
        <p:xfrm>
          <a:off x="4035425" y="2722563"/>
          <a:ext cx="244475" cy="460375"/>
        </p:xfrm>
        <a:graphic>
          <a:graphicData uri="http://schemas.openxmlformats.org/presentationml/2006/ole">
            <mc:AlternateContent xmlns:mc="http://schemas.openxmlformats.org/markup-compatibility/2006">
              <mc:Choice xmlns:v="urn:schemas-microsoft-com:vml" Requires="v">
                <p:oleObj spid="_x0000_s45125"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225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2" name="Line 6"/>
          <p:cNvSpPr>
            <a:spLocks noChangeShapeType="1"/>
          </p:cNvSpPr>
          <p:nvPr/>
        </p:nvSpPr>
        <p:spPr bwMode="auto">
          <a:xfrm flipV="1">
            <a:off x="2124075" y="1700213"/>
            <a:ext cx="1588" cy="2305050"/>
          </a:xfrm>
          <a:prstGeom prst="line">
            <a:avLst/>
          </a:prstGeom>
          <a:noFill/>
          <a:ln w="19050">
            <a:solidFill>
              <a:schemeClr val="tx1"/>
            </a:solidFill>
            <a:round/>
            <a:headEnd/>
            <a:tailEnd type="arrow" w="lg" len="lg"/>
          </a:ln>
          <a:effectLst/>
        </p:spPr>
        <p:txBody>
          <a:bodyPr>
            <a:spAutoFit/>
          </a:bodyPr>
          <a:lstStyle/>
          <a:p>
            <a:endParaRPr lang="fr-FR"/>
          </a:p>
        </p:txBody>
      </p:sp>
      <p:sp>
        <p:nvSpPr>
          <p:cNvPr id="249863" name="Line 7"/>
          <p:cNvSpPr>
            <a:spLocks noChangeShapeType="1"/>
          </p:cNvSpPr>
          <p:nvPr/>
        </p:nvSpPr>
        <p:spPr bwMode="auto">
          <a:xfrm>
            <a:off x="1476375" y="2565400"/>
            <a:ext cx="5400675" cy="1588"/>
          </a:xfrm>
          <a:prstGeom prst="line">
            <a:avLst/>
          </a:prstGeom>
          <a:noFill/>
          <a:ln w="19050">
            <a:solidFill>
              <a:schemeClr val="tx1"/>
            </a:solidFill>
            <a:round/>
            <a:headEnd/>
            <a:tailEnd type="arrow" w="lg" len="lg"/>
          </a:ln>
          <a:effectLst/>
        </p:spPr>
        <p:txBody>
          <a:bodyPr>
            <a:spAutoFit/>
          </a:bodyPr>
          <a:lstStyle/>
          <a:p>
            <a:endParaRPr lang="fr-FR"/>
          </a:p>
        </p:txBody>
      </p:sp>
      <p:sp>
        <p:nvSpPr>
          <p:cNvPr id="249864" name="Text Box 8"/>
          <p:cNvSpPr txBox="1">
            <a:spLocks noChangeArrowheads="1"/>
          </p:cNvSpPr>
          <p:nvPr/>
        </p:nvSpPr>
        <p:spPr bwMode="auto">
          <a:xfrm>
            <a:off x="1403350" y="1412875"/>
            <a:ext cx="792163" cy="396875"/>
          </a:xfrm>
          <a:prstGeom prst="rect">
            <a:avLst/>
          </a:prstGeom>
          <a:noFill/>
          <a:ln w="9525">
            <a:noFill/>
            <a:miter lim="800000"/>
            <a:headEnd/>
            <a:tailEnd/>
          </a:ln>
          <a:effectLst/>
        </p:spPr>
        <p:txBody>
          <a:bodyPr>
            <a:spAutoFit/>
          </a:bodyPr>
          <a:lstStyle/>
          <a:p>
            <a:pPr>
              <a:spcBef>
                <a:spcPct val="50000"/>
              </a:spcBef>
            </a:pPr>
            <a:r>
              <a:rPr lang="fr-FR"/>
              <a:t>GdB</a:t>
            </a:r>
          </a:p>
        </p:txBody>
      </p:sp>
      <p:sp>
        <p:nvSpPr>
          <p:cNvPr id="249865" name="Text Box 9"/>
          <p:cNvSpPr txBox="1">
            <a:spLocks noChangeArrowheads="1"/>
          </p:cNvSpPr>
          <p:nvPr/>
        </p:nvSpPr>
        <p:spPr bwMode="auto">
          <a:xfrm>
            <a:off x="6659563" y="2708275"/>
            <a:ext cx="1655762" cy="396875"/>
          </a:xfrm>
          <a:prstGeom prst="rect">
            <a:avLst/>
          </a:prstGeom>
          <a:noFill/>
          <a:ln w="9525">
            <a:noFill/>
            <a:miter lim="800000"/>
            <a:headEnd/>
            <a:tailEnd/>
          </a:ln>
          <a:effectLst/>
        </p:spPr>
        <p:txBody>
          <a:bodyPr>
            <a:spAutoFit/>
          </a:bodyPr>
          <a:lstStyle/>
          <a:p>
            <a:pPr>
              <a:spcBef>
                <a:spcPct val="50000"/>
              </a:spcBef>
            </a:pPr>
            <a:r>
              <a:rPr lang="fr-FR"/>
              <a:t>Log(</a:t>
            </a:r>
            <a:r>
              <a:rPr lang="el-GR"/>
              <a:t>ω</a:t>
            </a:r>
            <a:r>
              <a:rPr lang="fr-FR"/>
              <a:t>)</a:t>
            </a:r>
            <a:endParaRPr lang="el-GR"/>
          </a:p>
        </p:txBody>
      </p:sp>
      <p:sp>
        <p:nvSpPr>
          <p:cNvPr id="249866" name="Text Box 10"/>
          <p:cNvSpPr txBox="1">
            <a:spLocks noChangeArrowheads="1"/>
          </p:cNvSpPr>
          <p:nvPr/>
        </p:nvSpPr>
        <p:spPr bwMode="auto">
          <a:xfrm>
            <a:off x="179388" y="3141663"/>
            <a:ext cx="2016125" cy="8540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Point Critique </a:t>
            </a:r>
          </a:p>
          <a:p>
            <a:pPr>
              <a:spcBef>
                <a:spcPct val="50000"/>
              </a:spcBef>
            </a:pPr>
            <a:r>
              <a:rPr lang="fr-FR">
                <a:solidFill>
                  <a:srgbClr val="FF0000"/>
                </a:solidFill>
              </a:rPr>
              <a:t>(-180°,0 dB)</a:t>
            </a:r>
          </a:p>
        </p:txBody>
      </p:sp>
      <p:sp>
        <p:nvSpPr>
          <p:cNvPr id="249867" name="Text Box 11"/>
          <p:cNvSpPr txBox="1">
            <a:spLocks noChangeArrowheads="1"/>
          </p:cNvSpPr>
          <p:nvPr/>
        </p:nvSpPr>
        <p:spPr bwMode="auto">
          <a:xfrm>
            <a:off x="5219700" y="1484313"/>
            <a:ext cx="3382963" cy="485775"/>
          </a:xfrm>
          <a:prstGeom prst="rect">
            <a:avLst/>
          </a:prstGeom>
          <a:noFill/>
          <a:ln w="28575">
            <a:solidFill>
              <a:srgbClr val="FF0000"/>
            </a:solidFill>
            <a:miter lim="800000"/>
            <a:headEnd/>
            <a:tailEnd/>
          </a:ln>
          <a:effectLst/>
        </p:spPr>
        <p:txBody>
          <a:bodyPr>
            <a:spAutoFit/>
          </a:bodyPr>
          <a:lstStyle/>
          <a:p>
            <a:pPr>
              <a:spcBef>
                <a:spcPct val="50000"/>
              </a:spcBef>
            </a:pPr>
            <a:r>
              <a:rPr lang="fr-FR" sz="2400">
                <a:solidFill>
                  <a:srgbClr val="33CC33"/>
                </a:solidFill>
              </a:rPr>
              <a:t>Stable  </a:t>
            </a:r>
            <a:r>
              <a:rPr lang="fr-FR" sz="2400">
                <a:solidFill>
                  <a:srgbClr val="33CC33"/>
                </a:solidFill>
                <a:sym typeface="Wingdings" pitchFamily="2" charset="2"/>
              </a:rPr>
              <a:t>  </a:t>
            </a:r>
            <a:r>
              <a:rPr lang="el-GR" sz="2400">
                <a:solidFill>
                  <a:srgbClr val="33CC33"/>
                </a:solidFill>
                <a:sym typeface="Wingdings" pitchFamily="2" charset="2"/>
              </a:rPr>
              <a:t>ω</a:t>
            </a:r>
            <a:r>
              <a:rPr lang="fr-FR" sz="2400" baseline="-25000">
                <a:solidFill>
                  <a:srgbClr val="33CC33"/>
                </a:solidFill>
                <a:sym typeface="Wingdings" pitchFamily="2" charset="2"/>
              </a:rPr>
              <a:t>0</a:t>
            </a:r>
            <a:r>
              <a:rPr lang="fr-FR" sz="2400">
                <a:solidFill>
                  <a:srgbClr val="33CC33"/>
                </a:solidFill>
                <a:sym typeface="Wingdings" pitchFamily="2" charset="2"/>
              </a:rPr>
              <a:t>&lt; </a:t>
            </a:r>
            <a:r>
              <a:rPr lang="el-GR" sz="2400">
                <a:solidFill>
                  <a:srgbClr val="33CC33"/>
                </a:solidFill>
                <a:sym typeface="Wingdings" pitchFamily="2" charset="2"/>
              </a:rPr>
              <a:t>ω</a:t>
            </a:r>
            <a:r>
              <a:rPr lang="fr-FR" sz="2400" baseline="-25000">
                <a:solidFill>
                  <a:srgbClr val="33CC33"/>
                </a:solidFill>
                <a:sym typeface="Wingdings" pitchFamily="2" charset="2"/>
              </a:rPr>
              <a:t>c</a:t>
            </a:r>
            <a:endParaRPr lang="el-GR" sz="2400" baseline="-25000">
              <a:solidFill>
                <a:srgbClr val="33CC33"/>
              </a:solidFill>
              <a:sym typeface="Wingdings" pitchFamily="2" charset="2"/>
            </a:endParaRPr>
          </a:p>
        </p:txBody>
      </p:sp>
      <p:sp>
        <p:nvSpPr>
          <p:cNvPr id="249868" name="Line 12"/>
          <p:cNvSpPr>
            <a:spLocks noChangeShapeType="1"/>
          </p:cNvSpPr>
          <p:nvPr/>
        </p:nvSpPr>
        <p:spPr bwMode="auto">
          <a:xfrm flipV="1">
            <a:off x="2124075" y="4076700"/>
            <a:ext cx="1588" cy="2305050"/>
          </a:xfrm>
          <a:prstGeom prst="line">
            <a:avLst/>
          </a:prstGeom>
          <a:noFill/>
          <a:ln w="19050">
            <a:solidFill>
              <a:schemeClr val="tx1"/>
            </a:solidFill>
            <a:round/>
            <a:headEnd/>
            <a:tailEnd type="arrow" w="lg" len="lg"/>
          </a:ln>
          <a:effectLst/>
        </p:spPr>
        <p:txBody>
          <a:bodyPr>
            <a:spAutoFit/>
          </a:bodyPr>
          <a:lstStyle/>
          <a:p>
            <a:endParaRPr lang="fr-FR"/>
          </a:p>
        </p:txBody>
      </p:sp>
      <p:sp>
        <p:nvSpPr>
          <p:cNvPr id="249869" name="Line 13"/>
          <p:cNvSpPr>
            <a:spLocks noChangeShapeType="1"/>
          </p:cNvSpPr>
          <p:nvPr/>
        </p:nvSpPr>
        <p:spPr bwMode="auto">
          <a:xfrm>
            <a:off x="1476375" y="4941888"/>
            <a:ext cx="5400675" cy="1587"/>
          </a:xfrm>
          <a:prstGeom prst="line">
            <a:avLst/>
          </a:prstGeom>
          <a:noFill/>
          <a:ln w="19050">
            <a:solidFill>
              <a:schemeClr val="tx1"/>
            </a:solidFill>
            <a:round/>
            <a:headEnd/>
            <a:tailEnd type="arrow" w="lg" len="lg"/>
          </a:ln>
          <a:effectLst/>
        </p:spPr>
        <p:txBody>
          <a:bodyPr>
            <a:spAutoFit/>
          </a:bodyPr>
          <a:lstStyle/>
          <a:p>
            <a:endParaRPr lang="fr-FR"/>
          </a:p>
        </p:txBody>
      </p:sp>
      <p:sp>
        <p:nvSpPr>
          <p:cNvPr id="249870" name="Text Box 14"/>
          <p:cNvSpPr txBox="1">
            <a:spLocks noChangeArrowheads="1"/>
          </p:cNvSpPr>
          <p:nvPr/>
        </p:nvSpPr>
        <p:spPr bwMode="auto">
          <a:xfrm>
            <a:off x="755650" y="3933825"/>
            <a:ext cx="1439863" cy="396875"/>
          </a:xfrm>
          <a:prstGeom prst="rect">
            <a:avLst/>
          </a:prstGeom>
          <a:noFill/>
          <a:ln w="9525">
            <a:noFill/>
            <a:miter lim="800000"/>
            <a:headEnd/>
            <a:tailEnd/>
          </a:ln>
          <a:effectLst/>
        </p:spPr>
        <p:txBody>
          <a:bodyPr>
            <a:spAutoFit/>
          </a:bodyPr>
          <a:lstStyle/>
          <a:p>
            <a:pPr>
              <a:spcBef>
                <a:spcPct val="50000"/>
              </a:spcBef>
            </a:pPr>
            <a:r>
              <a:rPr lang="fr-FR"/>
              <a:t>Phase (°)</a:t>
            </a:r>
          </a:p>
        </p:txBody>
      </p:sp>
      <p:sp>
        <p:nvSpPr>
          <p:cNvPr id="249871" name="Text Box 15"/>
          <p:cNvSpPr txBox="1">
            <a:spLocks noChangeArrowheads="1"/>
          </p:cNvSpPr>
          <p:nvPr/>
        </p:nvSpPr>
        <p:spPr bwMode="auto">
          <a:xfrm>
            <a:off x="6659563" y="5084763"/>
            <a:ext cx="1655762" cy="396875"/>
          </a:xfrm>
          <a:prstGeom prst="rect">
            <a:avLst/>
          </a:prstGeom>
          <a:noFill/>
          <a:ln w="9525">
            <a:noFill/>
            <a:miter lim="800000"/>
            <a:headEnd/>
            <a:tailEnd/>
          </a:ln>
          <a:effectLst/>
        </p:spPr>
        <p:txBody>
          <a:bodyPr>
            <a:spAutoFit/>
          </a:bodyPr>
          <a:lstStyle/>
          <a:p>
            <a:pPr>
              <a:spcBef>
                <a:spcPct val="50000"/>
              </a:spcBef>
            </a:pPr>
            <a:r>
              <a:rPr lang="fr-FR"/>
              <a:t>Log(</a:t>
            </a:r>
            <a:r>
              <a:rPr lang="el-GR"/>
              <a:t>ω</a:t>
            </a:r>
            <a:r>
              <a:rPr lang="fr-FR"/>
              <a:t>)</a:t>
            </a:r>
            <a:endParaRPr lang="el-GR"/>
          </a:p>
        </p:txBody>
      </p:sp>
      <p:sp>
        <p:nvSpPr>
          <p:cNvPr id="249872" name="Line 16"/>
          <p:cNvSpPr>
            <a:spLocks noChangeShapeType="1"/>
          </p:cNvSpPr>
          <p:nvPr/>
        </p:nvSpPr>
        <p:spPr bwMode="auto">
          <a:xfrm>
            <a:off x="1476375" y="2565400"/>
            <a:ext cx="5111750" cy="0"/>
          </a:xfrm>
          <a:prstGeom prst="line">
            <a:avLst/>
          </a:prstGeom>
          <a:noFill/>
          <a:ln w="25400">
            <a:solidFill>
              <a:srgbClr val="FF0000"/>
            </a:solidFill>
            <a:round/>
            <a:headEnd/>
            <a:tailEnd/>
          </a:ln>
          <a:effectLst/>
        </p:spPr>
        <p:txBody>
          <a:bodyPr>
            <a:spAutoFit/>
          </a:bodyPr>
          <a:lstStyle/>
          <a:p>
            <a:endParaRPr lang="fr-FR"/>
          </a:p>
        </p:txBody>
      </p:sp>
      <p:sp>
        <p:nvSpPr>
          <p:cNvPr id="249873" name="Line 17"/>
          <p:cNvSpPr>
            <a:spLocks noChangeShapeType="1"/>
          </p:cNvSpPr>
          <p:nvPr/>
        </p:nvSpPr>
        <p:spPr bwMode="auto">
          <a:xfrm>
            <a:off x="1547813" y="5805488"/>
            <a:ext cx="5111750" cy="0"/>
          </a:xfrm>
          <a:prstGeom prst="line">
            <a:avLst/>
          </a:prstGeom>
          <a:noFill/>
          <a:ln w="25400">
            <a:solidFill>
              <a:srgbClr val="FF0000"/>
            </a:solidFill>
            <a:round/>
            <a:headEnd/>
            <a:tailEnd/>
          </a:ln>
          <a:effectLst/>
        </p:spPr>
        <p:txBody>
          <a:bodyPr>
            <a:spAutoFit/>
          </a:bodyPr>
          <a:lstStyle/>
          <a:p>
            <a:endParaRPr lang="fr-FR"/>
          </a:p>
        </p:txBody>
      </p:sp>
      <p:sp>
        <p:nvSpPr>
          <p:cNvPr id="249874" name="Freeform 18"/>
          <p:cNvSpPr>
            <a:spLocks/>
          </p:cNvSpPr>
          <p:nvPr/>
        </p:nvSpPr>
        <p:spPr bwMode="auto">
          <a:xfrm>
            <a:off x="323850" y="1916113"/>
            <a:ext cx="6121400" cy="1895475"/>
          </a:xfrm>
          <a:custGeom>
            <a:avLst/>
            <a:gdLst/>
            <a:ahLst/>
            <a:cxnLst>
              <a:cxn ang="0">
                <a:pos x="0" y="15"/>
              </a:cxn>
              <a:cxn ang="0">
                <a:pos x="1270" y="15"/>
              </a:cxn>
              <a:cxn ang="0">
                <a:pos x="1860" y="106"/>
              </a:cxn>
              <a:cxn ang="0">
                <a:pos x="2676" y="514"/>
              </a:cxn>
              <a:cxn ang="0">
                <a:pos x="3856" y="1194"/>
              </a:cxn>
            </a:cxnLst>
            <a:rect l="0" t="0" r="r" b="b"/>
            <a:pathLst>
              <a:path w="3856" h="1194">
                <a:moveTo>
                  <a:pt x="0" y="15"/>
                </a:moveTo>
                <a:cubicBezTo>
                  <a:pt x="480" y="7"/>
                  <a:pt x="960" y="0"/>
                  <a:pt x="1270" y="15"/>
                </a:cubicBezTo>
                <a:cubicBezTo>
                  <a:pt x="1580" y="30"/>
                  <a:pt x="1626" y="23"/>
                  <a:pt x="1860" y="106"/>
                </a:cubicBezTo>
                <a:cubicBezTo>
                  <a:pt x="2094" y="189"/>
                  <a:pt x="2343" y="333"/>
                  <a:pt x="2676" y="514"/>
                </a:cubicBezTo>
                <a:cubicBezTo>
                  <a:pt x="3009" y="695"/>
                  <a:pt x="3780" y="1096"/>
                  <a:pt x="3856" y="1194"/>
                </a:cubicBezTo>
              </a:path>
            </a:pathLst>
          </a:custGeom>
          <a:noFill/>
          <a:ln w="25400" cap="flat" cmpd="sng">
            <a:solidFill>
              <a:srgbClr val="66FF33"/>
            </a:solidFill>
            <a:prstDash val="solid"/>
            <a:round/>
            <a:headEnd type="none" w="med" len="med"/>
            <a:tailEnd type="none" w="med" len="med"/>
          </a:ln>
          <a:effectLst/>
        </p:spPr>
        <p:txBody>
          <a:bodyPr>
            <a:spAutoFit/>
          </a:bodyPr>
          <a:lstStyle/>
          <a:p>
            <a:endParaRPr lang="fr-FR"/>
          </a:p>
        </p:txBody>
      </p:sp>
      <p:sp>
        <p:nvSpPr>
          <p:cNvPr id="249875" name="Freeform 19"/>
          <p:cNvSpPr>
            <a:spLocks/>
          </p:cNvSpPr>
          <p:nvPr/>
        </p:nvSpPr>
        <p:spPr bwMode="auto">
          <a:xfrm>
            <a:off x="1763713" y="1916113"/>
            <a:ext cx="6121400" cy="1895475"/>
          </a:xfrm>
          <a:custGeom>
            <a:avLst/>
            <a:gdLst/>
            <a:ahLst/>
            <a:cxnLst>
              <a:cxn ang="0">
                <a:pos x="0" y="15"/>
              </a:cxn>
              <a:cxn ang="0">
                <a:pos x="1270" y="15"/>
              </a:cxn>
              <a:cxn ang="0">
                <a:pos x="1860" y="106"/>
              </a:cxn>
              <a:cxn ang="0">
                <a:pos x="2676" y="514"/>
              </a:cxn>
              <a:cxn ang="0">
                <a:pos x="3856" y="1194"/>
              </a:cxn>
            </a:cxnLst>
            <a:rect l="0" t="0" r="r" b="b"/>
            <a:pathLst>
              <a:path w="3856" h="1194">
                <a:moveTo>
                  <a:pt x="0" y="15"/>
                </a:moveTo>
                <a:cubicBezTo>
                  <a:pt x="480" y="7"/>
                  <a:pt x="960" y="0"/>
                  <a:pt x="1270" y="15"/>
                </a:cubicBezTo>
                <a:cubicBezTo>
                  <a:pt x="1580" y="30"/>
                  <a:pt x="1626" y="23"/>
                  <a:pt x="1860" y="106"/>
                </a:cubicBezTo>
                <a:cubicBezTo>
                  <a:pt x="2094" y="189"/>
                  <a:pt x="2343" y="333"/>
                  <a:pt x="2676" y="514"/>
                </a:cubicBezTo>
                <a:cubicBezTo>
                  <a:pt x="3009" y="695"/>
                  <a:pt x="3780" y="1096"/>
                  <a:pt x="3856" y="1194"/>
                </a:cubicBezTo>
              </a:path>
            </a:pathLst>
          </a:custGeom>
          <a:noFill/>
          <a:ln w="25400" cap="flat" cmpd="sng">
            <a:solidFill>
              <a:srgbClr val="FF00FF"/>
            </a:solidFill>
            <a:prstDash val="solid"/>
            <a:round/>
            <a:headEnd type="none" w="med" len="med"/>
            <a:tailEnd type="none" w="med" len="med"/>
          </a:ln>
          <a:effectLst/>
        </p:spPr>
        <p:txBody>
          <a:bodyPr>
            <a:spAutoFit/>
          </a:bodyPr>
          <a:lstStyle/>
          <a:p>
            <a:endParaRPr lang="fr-FR"/>
          </a:p>
        </p:txBody>
      </p:sp>
      <p:sp>
        <p:nvSpPr>
          <p:cNvPr id="249876" name="Freeform 20"/>
          <p:cNvSpPr>
            <a:spLocks/>
          </p:cNvSpPr>
          <p:nvPr/>
        </p:nvSpPr>
        <p:spPr bwMode="auto">
          <a:xfrm>
            <a:off x="1258888" y="4881146"/>
            <a:ext cx="5761037" cy="1524417"/>
          </a:xfrm>
          <a:custGeom>
            <a:avLst/>
            <a:gdLst>
              <a:gd name="connsiteX0" fmla="*/ 0 w 10000"/>
              <a:gd name="connsiteY0" fmla="*/ 168 h 10168"/>
              <a:gd name="connsiteX1" fmla="*/ 4751 w 10000"/>
              <a:gd name="connsiteY1" fmla="*/ 656 h 10168"/>
              <a:gd name="connsiteX2" fmla="*/ 6500 w 10000"/>
              <a:gd name="connsiteY2" fmla="*/ 4105 h 10168"/>
              <a:gd name="connsiteX3" fmla="*/ 6875 w 10000"/>
              <a:gd name="connsiteY3" fmla="*/ 6567 h 10168"/>
              <a:gd name="connsiteX4" fmla="*/ 7374 w 10000"/>
              <a:gd name="connsiteY4" fmla="*/ 9018 h 10168"/>
              <a:gd name="connsiteX5" fmla="*/ 7999 w 10000"/>
              <a:gd name="connsiteY5" fmla="*/ 10005 h 10168"/>
              <a:gd name="connsiteX6" fmla="*/ 10000 w 10000"/>
              <a:gd name="connsiteY6" fmla="*/ 10005 h 10168"/>
              <a:gd name="connsiteX0" fmla="*/ 0 w 10000"/>
              <a:gd name="connsiteY0" fmla="*/ 0 h 10000"/>
              <a:gd name="connsiteX1" fmla="*/ 4751 w 10000"/>
              <a:gd name="connsiteY1" fmla="*/ 488 h 10000"/>
              <a:gd name="connsiteX2" fmla="*/ 6175 w 10000"/>
              <a:gd name="connsiteY2" fmla="*/ 2281 h 10000"/>
              <a:gd name="connsiteX3" fmla="*/ 6875 w 10000"/>
              <a:gd name="connsiteY3" fmla="*/ 6399 h 10000"/>
              <a:gd name="connsiteX4" fmla="*/ 7374 w 10000"/>
              <a:gd name="connsiteY4" fmla="*/ 8850 h 10000"/>
              <a:gd name="connsiteX5" fmla="*/ 7999 w 10000"/>
              <a:gd name="connsiteY5" fmla="*/ 9837 h 10000"/>
              <a:gd name="connsiteX6" fmla="*/ 10000 w 10000"/>
              <a:gd name="connsiteY6" fmla="*/ 9837 h 10000"/>
              <a:gd name="connsiteX0" fmla="*/ 0 w 10000"/>
              <a:gd name="connsiteY0" fmla="*/ 0 h 10000"/>
              <a:gd name="connsiteX1" fmla="*/ 4751 w 10000"/>
              <a:gd name="connsiteY1" fmla="*/ 488 h 10000"/>
              <a:gd name="connsiteX2" fmla="*/ 6175 w 10000"/>
              <a:gd name="connsiteY2" fmla="*/ 2281 h 10000"/>
              <a:gd name="connsiteX3" fmla="*/ 6741 w 10000"/>
              <a:gd name="connsiteY3" fmla="*/ 5421 h 10000"/>
              <a:gd name="connsiteX4" fmla="*/ 7374 w 10000"/>
              <a:gd name="connsiteY4" fmla="*/ 8850 h 10000"/>
              <a:gd name="connsiteX5" fmla="*/ 7999 w 10000"/>
              <a:gd name="connsiteY5" fmla="*/ 9837 h 10000"/>
              <a:gd name="connsiteX6" fmla="*/ 10000 w 10000"/>
              <a:gd name="connsiteY6" fmla="*/ 9837 h 10000"/>
              <a:gd name="connsiteX0" fmla="*/ 0 w 10000"/>
              <a:gd name="connsiteY0" fmla="*/ 0 h 10000"/>
              <a:gd name="connsiteX1" fmla="*/ 4751 w 10000"/>
              <a:gd name="connsiteY1" fmla="*/ 488 h 10000"/>
              <a:gd name="connsiteX2" fmla="*/ 6175 w 10000"/>
              <a:gd name="connsiteY2" fmla="*/ 2281 h 10000"/>
              <a:gd name="connsiteX3" fmla="*/ 6741 w 10000"/>
              <a:gd name="connsiteY3" fmla="*/ 5421 h 10000"/>
              <a:gd name="connsiteX4" fmla="*/ 7999 w 10000"/>
              <a:gd name="connsiteY4" fmla="*/ 9837 h 10000"/>
              <a:gd name="connsiteX5" fmla="*/ 10000 w 10000"/>
              <a:gd name="connsiteY5" fmla="*/ 9837 h 10000"/>
              <a:gd name="connsiteX0" fmla="*/ 0 w 10000"/>
              <a:gd name="connsiteY0" fmla="*/ 0 h 10004"/>
              <a:gd name="connsiteX1" fmla="*/ 4751 w 10000"/>
              <a:gd name="connsiteY1" fmla="*/ 488 h 10004"/>
              <a:gd name="connsiteX2" fmla="*/ 6175 w 10000"/>
              <a:gd name="connsiteY2" fmla="*/ 2281 h 10004"/>
              <a:gd name="connsiteX3" fmla="*/ 6741 w 10000"/>
              <a:gd name="connsiteY3" fmla="*/ 5421 h 10004"/>
              <a:gd name="connsiteX4" fmla="*/ 7999 w 10000"/>
              <a:gd name="connsiteY4" fmla="*/ 9837 h 10004"/>
              <a:gd name="connsiteX5" fmla="*/ 10000 w 10000"/>
              <a:gd name="connsiteY5" fmla="*/ 9837 h 10004"/>
              <a:gd name="connsiteX0" fmla="*/ 0 w 10000"/>
              <a:gd name="connsiteY0" fmla="*/ 415 h 10419"/>
              <a:gd name="connsiteX1" fmla="*/ 4751 w 10000"/>
              <a:gd name="connsiteY1" fmla="*/ 903 h 10419"/>
              <a:gd name="connsiteX2" fmla="*/ 6741 w 10000"/>
              <a:gd name="connsiteY2" fmla="*/ 5836 h 10419"/>
              <a:gd name="connsiteX3" fmla="*/ 7999 w 10000"/>
              <a:gd name="connsiteY3" fmla="*/ 10252 h 10419"/>
              <a:gd name="connsiteX4" fmla="*/ 10000 w 10000"/>
              <a:gd name="connsiteY4" fmla="*/ 10252 h 10419"/>
              <a:gd name="connsiteX0" fmla="*/ 0 w 10000"/>
              <a:gd name="connsiteY0" fmla="*/ 415 h 10419"/>
              <a:gd name="connsiteX1" fmla="*/ 4751 w 10000"/>
              <a:gd name="connsiteY1" fmla="*/ 903 h 10419"/>
              <a:gd name="connsiteX2" fmla="*/ 6741 w 10000"/>
              <a:gd name="connsiteY2" fmla="*/ 5836 h 10419"/>
              <a:gd name="connsiteX3" fmla="*/ 7999 w 10000"/>
              <a:gd name="connsiteY3" fmla="*/ 10252 h 10419"/>
              <a:gd name="connsiteX4" fmla="*/ 10000 w 10000"/>
              <a:gd name="connsiteY4" fmla="*/ 10252 h 10419"/>
              <a:gd name="connsiteX0" fmla="*/ 0 w 10000"/>
              <a:gd name="connsiteY0" fmla="*/ 415 h 10419"/>
              <a:gd name="connsiteX1" fmla="*/ 4751 w 10000"/>
              <a:gd name="connsiteY1" fmla="*/ 903 h 10419"/>
              <a:gd name="connsiteX2" fmla="*/ 6741 w 10000"/>
              <a:gd name="connsiteY2" fmla="*/ 5836 h 10419"/>
              <a:gd name="connsiteX3" fmla="*/ 7999 w 10000"/>
              <a:gd name="connsiteY3" fmla="*/ 10252 h 10419"/>
              <a:gd name="connsiteX4" fmla="*/ 10000 w 10000"/>
              <a:gd name="connsiteY4" fmla="*/ 10252 h 10419"/>
              <a:gd name="connsiteX0" fmla="*/ 0 w 10000"/>
              <a:gd name="connsiteY0" fmla="*/ 415 h 10419"/>
              <a:gd name="connsiteX1" fmla="*/ 4751 w 10000"/>
              <a:gd name="connsiteY1" fmla="*/ 903 h 10419"/>
              <a:gd name="connsiteX2" fmla="*/ 6741 w 10000"/>
              <a:gd name="connsiteY2" fmla="*/ 5836 h 10419"/>
              <a:gd name="connsiteX3" fmla="*/ 7999 w 10000"/>
              <a:gd name="connsiteY3" fmla="*/ 10252 h 10419"/>
              <a:gd name="connsiteX4" fmla="*/ 10000 w 10000"/>
              <a:gd name="connsiteY4" fmla="*/ 10252 h 10419"/>
              <a:gd name="connsiteX0" fmla="*/ 0 w 10000"/>
              <a:gd name="connsiteY0" fmla="*/ 415 h 10415"/>
              <a:gd name="connsiteX1" fmla="*/ 4751 w 10000"/>
              <a:gd name="connsiteY1" fmla="*/ 903 h 10415"/>
              <a:gd name="connsiteX2" fmla="*/ 6741 w 10000"/>
              <a:gd name="connsiteY2" fmla="*/ 5836 h 10415"/>
              <a:gd name="connsiteX3" fmla="*/ 7999 w 10000"/>
              <a:gd name="connsiteY3" fmla="*/ 10252 h 10415"/>
              <a:gd name="connsiteX4" fmla="*/ 10000 w 10000"/>
              <a:gd name="connsiteY4" fmla="*/ 10252 h 10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415">
                <a:moveTo>
                  <a:pt x="0" y="415"/>
                </a:moveTo>
                <a:cubicBezTo>
                  <a:pt x="1874" y="491"/>
                  <a:pt x="3628" y="0"/>
                  <a:pt x="4751" y="903"/>
                </a:cubicBezTo>
                <a:cubicBezTo>
                  <a:pt x="5874" y="1806"/>
                  <a:pt x="6238" y="3826"/>
                  <a:pt x="6741" y="5836"/>
                </a:cubicBezTo>
                <a:cubicBezTo>
                  <a:pt x="7141" y="7697"/>
                  <a:pt x="7341" y="10268"/>
                  <a:pt x="7999" y="10252"/>
                </a:cubicBezTo>
                <a:cubicBezTo>
                  <a:pt x="8438" y="10415"/>
                  <a:pt x="9217" y="10328"/>
                  <a:pt x="10000" y="10252"/>
                </a:cubicBezTo>
              </a:path>
            </a:pathLst>
          </a:custGeom>
          <a:noFill/>
          <a:ln w="25400" cap="flat" cmpd="sng">
            <a:solidFill>
              <a:schemeClr val="tx1"/>
            </a:solidFill>
            <a:prstDash val="solid"/>
            <a:round/>
            <a:headEnd type="none" w="med" len="med"/>
            <a:tailEnd type="none" w="med" len="med"/>
          </a:ln>
          <a:effectLst/>
        </p:spPr>
        <p:txBody>
          <a:bodyPr>
            <a:spAutoFit/>
          </a:bodyPr>
          <a:lstStyle/>
          <a:p>
            <a:endParaRPr lang="fr-FR"/>
          </a:p>
        </p:txBody>
      </p:sp>
      <p:sp>
        <p:nvSpPr>
          <p:cNvPr id="249877" name="Line 21"/>
          <p:cNvSpPr>
            <a:spLocks noChangeShapeType="1"/>
          </p:cNvSpPr>
          <p:nvPr/>
        </p:nvSpPr>
        <p:spPr bwMode="auto">
          <a:xfrm flipH="1" flipV="1">
            <a:off x="5144877" y="2467778"/>
            <a:ext cx="3386" cy="3698072"/>
          </a:xfrm>
          <a:prstGeom prst="line">
            <a:avLst/>
          </a:prstGeom>
          <a:noFill/>
          <a:ln w="9525">
            <a:solidFill>
              <a:schemeClr val="tx1"/>
            </a:solidFill>
            <a:prstDash val="dash"/>
            <a:round/>
            <a:headEnd/>
            <a:tailEnd/>
          </a:ln>
          <a:effectLst/>
        </p:spPr>
        <p:txBody>
          <a:bodyPr wrap="square">
            <a:spAutoFit/>
          </a:bodyPr>
          <a:lstStyle/>
          <a:p>
            <a:endParaRPr lang="fr-FR"/>
          </a:p>
        </p:txBody>
      </p:sp>
      <p:sp>
        <p:nvSpPr>
          <p:cNvPr id="249878" name="Text Box 22"/>
          <p:cNvSpPr txBox="1">
            <a:spLocks noChangeArrowheads="1"/>
          </p:cNvSpPr>
          <p:nvPr/>
        </p:nvSpPr>
        <p:spPr bwMode="auto">
          <a:xfrm>
            <a:off x="3779838" y="2636838"/>
            <a:ext cx="1655762" cy="396875"/>
          </a:xfrm>
          <a:prstGeom prst="rect">
            <a:avLst/>
          </a:prstGeom>
          <a:noFill/>
          <a:ln w="9525">
            <a:noFill/>
            <a:miter lim="800000"/>
            <a:headEnd/>
            <a:tailEnd/>
          </a:ln>
          <a:effectLst/>
        </p:spPr>
        <p:txBody>
          <a:bodyPr>
            <a:spAutoFit/>
          </a:bodyPr>
          <a:lstStyle/>
          <a:p>
            <a:pPr>
              <a:spcBef>
                <a:spcPct val="50000"/>
              </a:spcBef>
            </a:pPr>
            <a:r>
              <a:rPr lang="el-GR">
                <a:solidFill>
                  <a:srgbClr val="66FF33"/>
                </a:solidFill>
              </a:rPr>
              <a:t>ω</a:t>
            </a:r>
            <a:r>
              <a:rPr lang="fr-FR" baseline="-25000">
                <a:solidFill>
                  <a:srgbClr val="66FF33"/>
                </a:solidFill>
              </a:rPr>
              <a:t>0</a:t>
            </a:r>
            <a:endParaRPr lang="el-GR">
              <a:solidFill>
                <a:srgbClr val="66FF33"/>
              </a:solidFill>
            </a:endParaRPr>
          </a:p>
        </p:txBody>
      </p:sp>
      <p:sp>
        <p:nvSpPr>
          <p:cNvPr id="249879" name="Text Box 23"/>
          <p:cNvSpPr txBox="1">
            <a:spLocks noChangeArrowheads="1"/>
          </p:cNvSpPr>
          <p:nvPr/>
        </p:nvSpPr>
        <p:spPr bwMode="auto">
          <a:xfrm>
            <a:off x="5364163" y="2565400"/>
            <a:ext cx="1655762" cy="396875"/>
          </a:xfrm>
          <a:prstGeom prst="rect">
            <a:avLst/>
          </a:prstGeom>
          <a:noFill/>
          <a:ln w="9525">
            <a:noFill/>
            <a:miter lim="800000"/>
            <a:headEnd/>
            <a:tailEnd/>
          </a:ln>
          <a:effectLst/>
        </p:spPr>
        <p:txBody>
          <a:bodyPr>
            <a:spAutoFit/>
          </a:bodyPr>
          <a:lstStyle/>
          <a:p>
            <a:pPr>
              <a:spcBef>
                <a:spcPct val="50000"/>
              </a:spcBef>
            </a:pPr>
            <a:r>
              <a:rPr lang="el-GR">
                <a:solidFill>
                  <a:srgbClr val="FF00FF"/>
                </a:solidFill>
              </a:rPr>
              <a:t>ω</a:t>
            </a:r>
            <a:r>
              <a:rPr lang="fr-FR" baseline="-25000">
                <a:solidFill>
                  <a:srgbClr val="FF00FF"/>
                </a:solidFill>
              </a:rPr>
              <a:t>0</a:t>
            </a:r>
            <a:endParaRPr lang="el-GR">
              <a:solidFill>
                <a:srgbClr val="FF00FF"/>
              </a:solidFill>
            </a:endParaRPr>
          </a:p>
        </p:txBody>
      </p:sp>
      <p:sp>
        <p:nvSpPr>
          <p:cNvPr id="249880" name="Text Box 24"/>
          <p:cNvSpPr txBox="1">
            <a:spLocks noChangeArrowheads="1"/>
          </p:cNvSpPr>
          <p:nvPr/>
        </p:nvSpPr>
        <p:spPr bwMode="auto">
          <a:xfrm>
            <a:off x="4859338" y="4508500"/>
            <a:ext cx="1655762" cy="396875"/>
          </a:xfrm>
          <a:prstGeom prst="rect">
            <a:avLst/>
          </a:prstGeom>
          <a:noFill/>
          <a:ln w="9525">
            <a:noFill/>
            <a:miter lim="800000"/>
            <a:headEnd/>
            <a:tailEnd/>
          </a:ln>
          <a:effectLst/>
        </p:spPr>
        <p:txBody>
          <a:bodyPr>
            <a:spAutoFit/>
          </a:bodyPr>
          <a:lstStyle/>
          <a:p>
            <a:pPr>
              <a:spcBef>
                <a:spcPct val="50000"/>
              </a:spcBef>
            </a:pPr>
            <a:r>
              <a:rPr lang="el-GR" dirty="0"/>
              <a:t>ω</a:t>
            </a:r>
            <a:r>
              <a:rPr lang="fr-FR" baseline="-25000" dirty="0"/>
              <a:t>c</a:t>
            </a:r>
            <a:endParaRPr lang="el-GR" dirty="0"/>
          </a:p>
        </p:txBody>
      </p:sp>
      <p:sp>
        <p:nvSpPr>
          <p:cNvPr id="249881" name="Text Box 25"/>
          <p:cNvSpPr txBox="1">
            <a:spLocks noChangeArrowheads="1"/>
          </p:cNvSpPr>
          <p:nvPr/>
        </p:nvSpPr>
        <p:spPr bwMode="auto">
          <a:xfrm>
            <a:off x="5076825" y="3860800"/>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33CC33"/>
                </a:solidFill>
              </a:rPr>
              <a:t>Stable</a:t>
            </a:r>
          </a:p>
        </p:txBody>
      </p:sp>
      <p:sp>
        <p:nvSpPr>
          <p:cNvPr id="249882" name="Text Box 26"/>
          <p:cNvSpPr txBox="1">
            <a:spLocks noChangeArrowheads="1"/>
          </p:cNvSpPr>
          <p:nvPr/>
        </p:nvSpPr>
        <p:spPr bwMode="auto">
          <a:xfrm>
            <a:off x="7092950" y="3789363"/>
            <a:ext cx="17272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Instable</a:t>
            </a:r>
          </a:p>
        </p:txBody>
      </p:sp>
      <p:sp>
        <p:nvSpPr>
          <p:cNvPr id="27" name="Text Box 24"/>
          <p:cNvSpPr txBox="1">
            <a:spLocks noChangeArrowheads="1"/>
          </p:cNvSpPr>
          <p:nvPr/>
        </p:nvSpPr>
        <p:spPr bwMode="auto">
          <a:xfrm>
            <a:off x="4714283" y="2127020"/>
            <a:ext cx="1655762" cy="396875"/>
          </a:xfrm>
          <a:prstGeom prst="rect">
            <a:avLst/>
          </a:prstGeom>
          <a:noFill/>
          <a:ln w="9525">
            <a:noFill/>
            <a:miter lim="800000"/>
            <a:headEnd/>
            <a:tailEnd/>
          </a:ln>
          <a:effectLst/>
        </p:spPr>
        <p:txBody>
          <a:bodyPr>
            <a:spAutoFit/>
          </a:bodyPr>
          <a:lstStyle/>
          <a:p>
            <a:pPr>
              <a:spcBef>
                <a:spcPct val="50000"/>
              </a:spcBef>
            </a:pPr>
            <a:r>
              <a:rPr lang="el-GR" dirty="0"/>
              <a:t>ω</a:t>
            </a:r>
            <a:r>
              <a:rPr lang="fr-FR" baseline="-25000" dirty="0"/>
              <a:t>c</a:t>
            </a:r>
            <a:endParaRPr lang="el-GR" dirty="0"/>
          </a:p>
        </p:txBody>
      </p:sp>
    </p:spTree>
    <p:extLst>
      <p:ext uri="{BB962C8B-B14F-4D97-AF65-F5344CB8AC3E}">
        <p14:creationId xmlns:p14="http://schemas.microsoft.com/office/powerpoint/2010/main" val="415147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8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98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4986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98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98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98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98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98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98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8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98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98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6" grpId="0"/>
      <p:bldP spid="249866" grpId="1"/>
      <p:bldP spid="249867" grpId="0" animBg="1"/>
      <p:bldP spid="249872" grpId="0" animBg="1"/>
      <p:bldP spid="249873" grpId="0" animBg="1"/>
      <p:bldP spid="249874" grpId="0" animBg="1"/>
      <p:bldP spid="249875" grpId="0" animBg="1"/>
      <p:bldP spid="249876" grpId="0" animBg="1"/>
      <p:bldP spid="249877" grpId="0" animBg="1"/>
      <p:bldP spid="249878" grpId="0"/>
      <p:bldP spid="249879" grpId="0"/>
      <p:bldP spid="249880" grpId="0"/>
      <p:bldP spid="249881" grpId="0"/>
      <p:bldP spid="249882" grpId="0"/>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à coins arrondis 40"/>
          <p:cNvSpPr>
            <a:spLocks noChangeArrowheads="1"/>
          </p:cNvSpPr>
          <p:nvPr/>
        </p:nvSpPr>
        <p:spPr bwMode="auto">
          <a:xfrm>
            <a:off x="256601" y="5106778"/>
            <a:ext cx="3672408"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2252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252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6BE420F-CFC2-4DA8-AF98-FF355CB28226}" type="slidenum">
              <a:rPr lang="fr-FR" sz="1400">
                <a:latin typeface="Times New Roman" pitchFamily="18" charset="0"/>
              </a:rPr>
              <a:pPr/>
              <a:t>62</a:t>
            </a:fld>
            <a:endParaRPr lang="fr-FR" sz="1400">
              <a:latin typeface="Times New Roman" pitchFamily="18" charset="0"/>
            </a:endParaRPr>
          </a:p>
        </p:txBody>
      </p:sp>
      <p:graphicFrame>
        <p:nvGraphicFramePr>
          <p:cNvPr id="22528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71682" name="Equation" r:id="rId4" imgW="114151" imgH="215619" progId="Equation.3">
                  <p:embed/>
                </p:oleObj>
              </mc:Choice>
              <mc:Fallback>
                <p:oleObj name="Equation" r:id="rId4" imgW="114151" imgH="215619" progId="Equation.3">
                  <p:embed/>
                  <p:pic>
                    <p:nvPicPr>
                      <p:cNvPr id="2252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Lieu d’Evans</a:t>
            </a:r>
          </a:p>
          <a:p>
            <a:endParaRPr lang="fr-FR" altLang="fr-FR" sz="4000" dirty="0"/>
          </a:p>
        </p:txBody>
      </p:sp>
      <p:sp>
        <p:nvSpPr>
          <p:cNvPr id="37" name="Espace réservé du contenu 2"/>
          <p:cNvSpPr txBox="1">
            <a:spLocks/>
          </p:cNvSpPr>
          <p:nvPr/>
        </p:nvSpPr>
        <p:spPr>
          <a:xfrm>
            <a:off x="256601" y="1398587"/>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dirty="0"/>
          </a:p>
        </p:txBody>
      </p:sp>
      <p:sp>
        <p:nvSpPr>
          <p:cNvPr id="39" name="Espace réservé du contenu 2"/>
          <p:cNvSpPr txBox="1">
            <a:spLocks/>
          </p:cNvSpPr>
          <p:nvPr/>
        </p:nvSpPr>
        <p:spPr>
          <a:xfrm>
            <a:off x="256601" y="1168400"/>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ayant le lieu d’Evans suivant est stable en BF pour: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r>
              <a:rPr lang="fr-FR" dirty="0"/>
              <a:t>K&gt;6,18</a:t>
            </a:r>
          </a:p>
          <a:p>
            <a:pPr marL="457200" indent="-457200">
              <a:buFont typeface="+mj-lt"/>
              <a:buAutoNum type="arabicPeriod"/>
            </a:pPr>
            <a:r>
              <a:rPr lang="fr-FR" dirty="0"/>
              <a:t>K&lt;6,18</a:t>
            </a:r>
          </a:p>
          <a:p>
            <a:pPr marL="457200" indent="-457200">
              <a:buFont typeface="+mj-lt"/>
              <a:buAutoNum type="arabicPeriod"/>
            </a:pPr>
            <a:r>
              <a:rPr lang="fr-FR" dirty="0"/>
              <a:t>jamais</a:t>
            </a:r>
          </a:p>
        </p:txBody>
      </p:sp>
      <p:pic>
        <p:nvPicPr>
          <p:cNvPr id="10" name="Image 9"/>
          <p:cNvPicPr>
            <a:picLocks noChangeAspect="1"/>
          </p:cNvPicPr>
          <p:nvPr/>
        </p:nvPicPr>
        <p:blipFill>
          <a:blip r:embed="rId6"/>
          <a:stretch>
            <a:fillRect/>
          </a:stretch>
        </p:blipFill>
        <p:spPr>
          <a:xfrm>
            <a:off x="3662596" y="1810114"/>
            <a:ext cx="4733925" cy="3924300"/>
          </a:xfrm>
          <a:prstGeom prst="rect">
            <a:avLst/>
          </a:prstGeom>
        </p:spPr>
      </p:pic>
    </p:spTree>
    <p:extLst>
      <p:ext uri="{BB962C8B-B14F-4D97-AF65-F5344CB8AC3E}">
        <p14:creationId xmlns:p14="http://schemas.microsoft.com/office/powerpoint/2010/main" val="39607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a:spLocks noChangeArrowheads="1"/>
          </p:cNvSpPr>
          <p:nvPr/>
        </p:nvSpPr>
        <p:spPr bwMode="auto">
          <a:xfrm>
            <a:off x="172087" y="2996952"/>
            <a:ext cx="8496520" cy="116696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359448" y="2348880"/>
            <a:ext cx="8784552" cy="4752528"/>
          </a:xfrm>
        </p:spPr>
        <p:txBody>
          <a:bodyPr/>
          <a:lstStyle/>
          <a:p>
            <a:r>
              <a:rPr lang="fr-FR" dirty="0"/>
              <a:t>1: correspond au K limite de stabilité</a:t>
            </a:r>
          </a:p>
          <a:p>
            <a:endParaRPr lang="fr-FR" dirty="0"/>
          </a:p>
          <a:p>
            <a:r>
              <a:rPr lang="fr-FR" dirty="0"/>
              <a:t>2: correspond au point où la fonction de transfert en boucle ouverte est égale à -1</a:t>
            </a:r>
          </a:p>
          <a:p>
            <a:endParaRPr lang="fr-FR" dirty="0"/>
          </a:p>
          <a:p>
            <a:r>
              <a:rPr lang="fr-FR" dirty="0"/>
              <a:t>3: correspond à l'ensemble des points où gain de la fonction de transfert en boucle ouverte est égale à 1dB</a:t>
            </a:r>
          </a:p>
          <a:p>
            <a:endParaRPr lang="fr-FR" dirty="0"/>
          </a:p>
          <a:p>
            <a:r>
              <a:rPr lang="fr-FR" dirty="0"/>
              <a:t>4: correspond à l'ensemble des points où l'argument de la fonction de transfert vaut -180°</a:t>
            </a:r>
          </a:p>
          <a:p>
            <a:endParaRPr lang="fr-FR" dirty="0"/>
          </a:p>
        </p:txBody>
      </p:sp>
      <p:sp>
        <p:nvSpPr>
          <p:cNvPr id="4" name="Espace réservé du contenu 2"/>
          <p:cNvSpPr txBox="1">
            <a:spLocks/>
          </p:cNvSpPr>
          <p:nvPr/>
        </p:nvSpPr>
        <p:spPr>
          <a:xfrm>
            <a:off x="413120" y="1126992"/>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point critique:</a:t>
            </a:r>
          </a:p>
        </p:txBody>
      </p:sp>
      <p:sp>
        <p:nvSpPr>
          <p:cNvPr id="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Le point critique</a:t>
            </a:r>
          </a:p>
          <a:p>
            <a:endParaRPr lang="fr-FR" altLang="fr-FR" sz="4000" dirty="0"/>
          </a:p>
        </p:txBody>
      </p:sp>
    </p:spTree>
    <p:extLst>
      <p:ext uri="{BB962C8B-B14F-4D97-AF65-F5344CB8AC3E}">
        <p14:creationId xmlns:p14="http://schemas.microsoft.com/office/powerpoint/2010/main" val="164937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a:spLocks noChangeArrowheads="1"/>
          </p:cNvSpPr>
          <p:nvPr/>
        </p:nvSpPr>
        <p:spPr bwMode="auto">
          <a:xfrm>
            <a:off x="106281" y="5867604"/>
            <a:ext cx="1979712" cy="116696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152522" y="5241792"/>
            <a:ext cx="9135128" cy="4752528"/>
          </a:xfrm>
        </p:spPr>
        <p:txBody>
          <a:bodyPr/>
          <a:lstStyle/>
          <a:p>
            <a:r>
              <a:rPr lang="fr-FR" dirty="0"/>
              <a:t>1:  Oui</a:t>
            </a:r>
          </a:p>
          <a:p>
            <a:endParaRPr lang="fr-FR" dirty="0"/>
          </a:p>
          <a:p>
            <a:r>
              <a:rPr lang="fr-FR" dirty="0"/>
              <a:t>2:  Non</a:t>
            </a:r>
          </a:p>
          <a:p>
            <a:endParaRPr lang="fr-FR" dirty="0"/>
          </a:p>
          <a:p>
            <a:pPr marL="0" indent="0">
              <a:buNone/>
            </a:pPr>
            <a:endParaRPr lang="fr-FR" dirty="0"/>
          </a:p>
        </p:txBody>
      </p:sp>
      <p:sp>
        <p:nvSpPr>
          <p:cNvPr id="4" name="Espace réservé du contenu 2"/>
          <p:cNvSpPr txBox="1">
            <a:spLocks/>
          </p:cNvSpPr>
          <p:nvPr/>
        </p:nvSpPr>
        <p:spPr>
          <a:xfrm>
            <a:off x="413120" y="1126992"/>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système dont le </a:t>
            </a:r>
            <a:r>
              <a:rPr lang="fr-FR" dirty="0" err="1"/>
              <a:t>bode</a:t>
            </a:r>
            <a:r>
              <a:rPr lang="fr-FR" dirty="0"/>
              <a:t> est tracé si dessous est-il stable en boucle fermée?</a:t>
            </a:r>
          </a:p>
        </p:txBody>
      </p:sp>
      <p:sp>
        <p:nvSpPr>
          <p:cNvPr id="7"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Critère du revers</a:t>
            </a:r>
          </a:p>
          <a:p>
            <a:endParaRPr lang="fr-FR" altLang="fr-FR" sz="4000" dirty="0"/>
          </a:p>
        </p:txBody>
      </p:sp>
      <p:pic>
        <p:nvPicPr>
          <p:cNvPr id="9" name="Image 8"/>
          <p:cNvPicPr>
            <a:picLocks noChangeAspect="1"/>
          </p:cNvPicPr>
          <p:nvPr/>
        </p:nvPicPr>
        <p:blipFill>
          <a:blip r:embed="rId2"/>
          <a:stretch>
            <a:fillRect/>
          </a:stretch>
        </p:blipFill>
        <p:spPr>
          <a:xfrm>
            <a:off x="2817121" y="1628800"/>
            <a:ext cx="5924699" cy="5068585"/>
          </a:xfrm>
          <a:prstGeom prst="rect">
            <a:avLst/>
          </a:prstGeom>
        </p:spPr>
      </p:pic>
    </p:spTree>
    <p:extLst>
      <p:ext uri="{BB962C8B-B14F-4D97-AF65-F5344CB8AC3E}">
        <p14:creationId xmlns:p14="http://schemas.microsoft.com/office/powerpoint/2010/main" val="107662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a:spLocks noChangeArrowheads="1"/>
          </p:cNvSpPr>
          <p:nvPr/>
        </p:nvSpPr>
        <p:spPr bwMode="auto">
          <a:xfrm>
            <a:off x="11904" y="1772816"/>
            <a:ext cx="8496520" cy="116696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170472" y="1916832"/>
            <a:ext cx="9135128" cy="4752528"/>
          </a:xfrm>
        </p:spPr>
        <p:txBody>
          <a:bodyPr/>
          <a:lstStyle/>
          <a:p>
            <a:r>
              <a:rPr lang="fr-FR" dirty="0"/>
              <a:t>1:  Si un système en boucle fermée est stable à partir de la représentation graphique de la boucle ouverte</a:t>
            </a:r>
          </a:p>
          <a:p>
            <a:endParaRPr lang="fr-FR" dirty="0"/>
          </a:p>
          <a:p>
            <a:r>
              <a:rPr lang="fr-FR" dirty="0"/>
              <a:t>2:  Si un système en boucle ouverte est stable à partir de la représentation graphique de la boucle fermée</a:t>
            </a:r>
          </a:p>
          <a:p>
            <a:endParaRPr lang="fr-FR" dirty="0"/>
          </a:p>
          <a:p>
            <a:r>
              <a:rPr lang="fr-FR" dirty="0"/>
              <a:t>3:  Si un système en boucle fermée est stable à partir de la représentation graphique de la boucle fermée</a:t>
            </a:r>
          </a:p>
          <a:p>
            <a:endParaRPr lang="fr-FR" dirty="0"/>
          </a:p>
          <a:p>
            <a:r>
              <a:rPr lang="fr-FR" dirty="0"/>
              <a:t>4:  Si un système en boucle ouverte est stable à partir de la représentation graphique de la boucle ouverte</a:t>
            </a:r>
          </a:p>
          <a:p>
            <a:pPr marL="0" indent="0">
              <a:buNone/>
            </a:pPr>
            <a:endParaRPr lang="fr-FR" dirty="0"/>
          </a:p>
        </p:txBody>
      </p:sp>
      <p:sp>
        <p:nvSpPr>
          <p:cNvPr id="4" name="Espace réservé du contenu 2"/>
          <p:cNvSpPr txBox="1">
            <a:spLocks/>
          </p:cNvSpPr>
          <p:nvPr/>
        </p:nvSpPr>
        <p:spPr>
          <a:xfrm>
            <a:off x="413120" y="1126992"/>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Le critère du revers permet de déterminer:</a:t>
            </a:r>
          </a:p>
        </p:txBody>
      </p:sp>
      <p:sp>
        <p:nvSpPr>
          <p:cNvPr id="6"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Critère du revers</a:t>
            </a:r>
          </a:p>
          <a:p>
            <a:endParaRPr lang="fr-FR" altLang="fr-FR" sz="4000" dirty="0"/>
          </a:p>
        </p:txBody>
      </p:sp>
    </p:spTree>
    <p:extLst>
      <p:ext uri="{BB962C8B-B14F-4D97-AF65-F5344CB8AC3E}">
        <p14:creationId xmlns:p14="http://schemas.microsoft.com/office/powerpoint/2010/main" val="34382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4" name="Image 6" descr="Post-it-jaune.png"/>
          <p:cNvPicPr>
            <a:picLocks noChangeAspect="1"/>
          </p:cNvPicPr>
          <p:nvPr/>
        </p:nvPicPr>
        <p:blipFill>
          <a:blip r:embed="rId2" cstate="print"/>
          <a:srcRect/>
          <a:stretch>
            <a:fillRect/>
          </a:stretch>
        </p:blipFill>
        <p:spPr bwMode="auto">
          <a:xfrm>
            <a:off x="1285875" y="920750"/>
            <a:ext cx="6088063" cy="6118225"/>
          </a:xfrm>
          <a:prstGeom prst="rect">
            <a:avLst/>
          </a:prstGeom>
          <a:noFill/>
          <a:ln w="9525">
            <a:noFill/>
            <a:miter lim="800000"/>
            <a:headEnd/>
            <a:tailEnd/>
          </a:ln>
        </p:spPr>
      </p:pic>
      <p:sp>
        <p:nvSpPr>
          <p:cNvPr id="2" name="Titre 1"/>
          <p:cNvSpPr>
            <a:spLocks noGrp="1"/>
          </p:cNvSpPr>
          <p:nvPr>
            <p:ph type="title" idx="4294967295"/>
          </p:nvPr>
        </p:nvSpPr>
        <p:spPr>
          <a:xfrm>
            <a:off x="539750" y="0"/>
            <a:ext cx="7772400" cy="1143000"/>
          </a:xfrm>
          <a:prstGeom prst="rect">
            <a:avLst/>
          </a:prstGeom>
        </p:spPr>
        <p:txBody>
          <a:bodyPr/>
          <a:lstStyle/>
          <a:p>
            <a:r>
              <a:rPr lang="fr-FR" dirty="0">
                <a:latin typeface="Verdana" pitchFamily="34" charset="0"/>
              </a:rPr>
              <a:t>Critère du Revers </a:t>
            </a:r>
          </a:p>
        </p:txBody>
      </p:sp>
      <p:sp>
        <p:nvSpPr>
          <p:cNvPr id="3" name="Espace réservé du contenu 2"/>
          <p:cNvSpPr>
            <a:spLocks noGrp="1"/>
          </p:cNvSpPr>
          <p:nvPr>
            <p:ph idx="4294967295"/>
          </p:nvPr>
        </p:nvSpPr>
        <p:spPr>
          <a:xfrm rot="21245455">
            <a:off x="1778000" y="1976438"/>
            <a:ext cx="4913313" cy="4452937"/>
          </a:xfrm>
          <a:prstGeom prst="rect">
            <a:avLst/>
          </a:prstGeom>
        </p:spPr>
        <p:txBody>
          <a:bodyPr/>
          <a:lstStyle/>
          <a:p>
            <a:pPr>
              <a:buFontTx/>
              <a:buNone/>
            </a:pPr>
            <a:r>
              <a:rPr lang="fr-FR" sz="1800" b="1">
                <a:solidFill>
                  <a:srgbClr val="C00000"/>
                </a:solidFill>
                <a:latin typeface="Segoe Print"/>
              </a:rPr>
              <a:t>CRITERE DU REVERS: A RETENIR</a:t>
            </a:r>
          </a:p>
          <a:p>
            <a:pPr eaLnBrk="1" hangingPunct="1">
              <a:spcBef>
                <a:spcPct val="50000"/>
              </a:spcBef>
              <a:buFontTx/>
              <a:buNone/>
            </a:pPr>
            <a:r>
              <a:rPr lang="fr-FR" sz="1500">
                <a:latin typeface="Segoe Print"/>
              </a:rPr>
              <a:t>consiste à étudier la position de la courbe de réponse harmonique en boucle ouverte par rapport au point critique</a:t>
            </a:r>
          </a:p>
          <a:p>
            <a:pPr eaLnBrk="1" hangingPunct="1">
              <a:spcBef>
                <a:spcPct val="50000"/>
              </a:spcBef>
              <a:buFontTx/>
              <a:buNone/>
            </a:pPr>
            <a:endParaRPr lang="fr-FR" sz="1500">
              <a:latin typeface="Segoe Print"/>
            </a:endParaRPr>
          </a:p>
          <a:p>
            <a:pPr>
              <a:buFontTx/>
              <a:buNone/>
            </a:pPr>
            <a:r>
              <a:rPr lang="fr-FR" sz="1500" b="1">
                <a:solidFill>
                  <a:srgbClr val="2D2DB9"/>
                </a:solidFill>
                <a:effectLst>
                  <a:outerShdw blurRad="38100" dist="38100" dir="2700000" algn="tl">
                    <a:srgbClr val="C0C0C0"/>
                  </a:outerShdw>
                </a:effectLst>
                <a:latin typeface="Segoe Print"/>
              </a:rPr>
              <a:t>Plan de Nyquist:  </a:t>
            </a:r>
            <a:r>
              <a:rPr lang="fr-FR" sz="1500">
                <a:latin typeface="Segoe Print"/>
              </a:rPr>
              <a:t>En parcourant le lieu de transfert de HBO(s) dans  le sens des pulsations croissantes, on laisse le point critique à </a:t>
            </a:r>
            <a:r>
              <a:rPr lang="fr-FR" sz="1500">
                <a:solidFill>
                  <a:schemeClr val="accent2"/>
                </a:solidFill>
                <a:latin typeface="Segoe Print"/>
              </a:rPr>
              <a:t>gauche</a:t>
            </a:r>
            <a:r>
              <a:rPr lang="fr-FR" sz="1500">
                <a:latin typeface="Segoe Print"/>
              </a:rPr>
              <a:t>.</a:t>
            </a:r>
          </a:p>
          <a:p>
            <a:pPr>
              <a:buFontTx/>
              <a:buNone/>
            </a:pPr>
            <a:endParaRPr lang="fr-FR" sz="1500" b="1">
              <a:solidFill>
                <a:srgbClr val="2D2DB9"/>
              </a:solidFill>
              <a:effectLst>
                <a:outerShdw blurRad="38100" dist="38100" dir="2700000" algn="tl">
                  <a:srgbClr val="C0C0C0"/>
                </a:outerShdw>
              </a:effectLst>
              <a:latin typeface="Segoe Print"/>
            </a:endParaRPr>
          </a:p>
          <a:p>
            <a:pPr>
              <a:buFontTx/>
              <a:buNone/>
            </a:pPr>
            <a:r>
              <a:rPr lang="fr-FR" sz="1500" b="1">
                <a:solidFill>
                  <a:srgbClr val="2D2DB9"/>
                </a:solidFill>
                <a:effectLst>
                  <a:outerShdw blurRad="38100" dist="38100" dir="2700000" algn="tl">
                    <a:srgbClr val="C0C0C0"/>
                  </a:outerShdw>
                </a:effectLst>
                <a:latin typeface="Segoe Print"/>
              </a:rPr>
              <a:t>Plan de Black : </a:t>
            </a:r>
            <a:r>
              <a:rPr lang="fr-FR" sz="1500">
                <a:latin typeface="Segoe Print"/>
              </a:rPr>
              <a:t>En parcourant le lieu de transfert de HBO(s) dans  le sens des pulsations croissantes, on laisse le point critique à </a:t>
            </a:r>
            <a:r>
              <a:rPr lang="fr-FR" sz="1500">
                <a:solidFill>
                  <a:schemeClr val="accent2"/>
                </a:solidFill>
                <a:latin typeface="Segoe Print"/>
              </a:rPr>
              <a:t>droite</a:t>
            </a:r>
            <a:r>
              <a:rPr lang="fr-FR" sz="1500">
                <a:latin typeface="Segoe Print"/>
              </a:rPr>
              <a:t>.</a:t>
            </a:r>
          </a:p>
          <a:p>
            <a:pPr>
              <a:buFontTx/>
              <a:buNone/>
            </a:pPr>
            <a:endParaRPr lang="fr-FR" sz="1500">
              <a:latin typeface="Segoe Print"/>
            </a:endParaRPr>
          </a:p>
          <a:p>
            <a:pPr>
              <a:buFontTx/>
              <a:buNone/>
            </a:pPr>
            <a:r>
              <a:rPr lang="fr-FR" sz="1500" b="1">
                <a:solidFill>
                  <a:srgbClr val="2D2DB9"/>
                </a:solidFill>
                <a:effectLst>
                  <a:outerShdw blurRad="38100" dist="38100" dir="2700000" algn="tl">
                    <a:srgbClr val="C0C0C0"/>
                  </a:outerShdw>
                </a:effectLst>
                <a:latin typeface="Segoe Print"/>
              </a:rPr>
              <a:t>Plan de Bode: </a:t>
            </a:r>
            <a:r>
              <a:rPr lang="fr-FR" sz="1500">
                <a:latin typeface="Segoe Print"/>
              </a:rPr>
              <a:t>La pulsation de coupure à 0dB est inférieure à la pulsation de coupure à -180°</a:t>
            </a:r>
            <a:endParaRPr lang="fr-FR" sz="1500">
              <a:latin typeface="Verdana" pitchFamily="34" charset="0"/>
            </a:endParaRPr>
          </a:p>
          <a:p>
            <a:endParaRPr lang="fr-FR" sz="1600">
              <a:latin typeface="Verdana" pitchFamily="34" charset="0"/>
            </a:endParaRPr>
          </a:p>
          <a:p>
            <a:pPr>
              <a:buFontTx/>
              <a:buNone/>
            </a:pPr>
            <a:endParaRPr lang="fr-FR" sz="1600">
              <a:latin typeface="Verdana" pitchFamily="34" charset="0"/>
            </a:endParaRPr>
          </a:p>
          <a:p>
            <a:pPr>
              <a:buFontTx/>
              <a:buNone/>
            </a:pPr>
            <a:endParaRPr lang="fr-FR" sz="1800">
              <a:latin typeface="Segoe Print"/>
            </a:endParaRPr>
          </a:p>
          <a:p>
            <a:pPr eaLnBrk="1" hangingPunct="1">
              <a:spcBef>
                <a:spcPct val="0"/>
              </a:spcBef>
              <a:buFontTx/>
              <a:buNone/>
            </a:pPr>
            <a:endParaRPr lang="fr-FR" sz="1800">
              <a:latin typeface="Segoe Print"/>
            </a:endParaRPr>
          </a:p>
          <a:p>
            <a:pPr eaLnBrk="1" hangingPunct="1">
              <a:spcBef>
                <a:spcPct val="0"/>
              </a:spcBef>
              <a:buFontTx/>
              <a:buNone/>
            </a:pPr>
            <a:endParaRPr lang="fr-FR">
              <a:latin typeface="Verdana" pitchFamily="34" charset="0"/>
            </a:endParaRP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DFC07259-F307-4ACE-B431-F20DD76C946E}" type="slidenum">
              <a:rPr lang="fr-FR" sz="1100">
                <a:latin typeface="+mj-lt"/>
              </a:rPr>
              <a:pPr>
                <a:defRPr/>
              </a:pPr>
              <a:t>66</a:t>
            </a:fld>
            <a:endParaRPr lang="fr-FR" sz="1100">
              <a:latin typeface="+mj-lt"/>
            </a:endParaRPr>
          </a:p>
        </p:txBody>
      </p:sp>
      <p:sp>
        <p:nvSpPr>
          <p:cNvPr id="269318"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Tree>
    <p:extLst>
      <p:ext uri="{BB962C8B-B14F-4D97-AF65-F5344CB8AC3E}">
        <p14:creationId xmlns:p14="http://schemas.microsoft.com/office/powerpoint/2010/main" val="1085401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9144" y="4005064"/>
            <a:ext cx="7704856" cy="1325563"/>
          </a:xfrm>
        </p:spPr>
        <p:txBody>
          <a:bodyPr/>
          <a:lstStyle/>
          <a:p>
            <a:pPr algn="l"/>
            <a:r>
              <a:rPr lang="fr-FR" sz="4000"/>
              <a:t>Marges de stabilité</a:t>
            </a:r>
            <a:endParaRPr lang="fr-FR" sz="4000" dirty="0"/>
          </a:p>
        </p:txBody>
      </p:sp>
      <p:sp>
        <p:nvSpPr>
          <p:cNvPr id="3" name="Rectangle 2"/>
          <p:cNvSpPr/>
          <p:nvPr/>
        </p:nvSpPr>
        <p:spPr>
          <a:xfrm>
            <a:off x="1439144" y="4684296"/>
            <a:ext cx="5509120" cy="369332"/>
          </a:xfrm>
          <a:prstGeom prst="rect">
            <a:avLst/>
          </a:prstGeom>
        </p:spPr>
        <p:txBody>
          <a:bodyPr wrap="square">
            <a:spAutoFit/>
          </a:bodyPr>
          <a:lstStyle/>
          <a:p>
            <a:r>
              <a:rPr lang="fr-FR" dirty="0"/>
              <a:t>Dans le plan de Black, dans le plan de </a:t>
            </a:r>
            <a:r>
              <a:rPr lang="fr-FR" dirty="0" err="1"/>
              <a:t>Bode</a:t>
            </a:r>
            <a:r>
              <a:rPr lang="fr-FR" dirty="0"/>
              <a:t>, calcul</a:t>
            </a:r>
          </a:p>
        </p:txBody>
      </p:sp>
    </p:spTree>
    <p:extLst>
      <p:ext uri="{BB962C8B-B14F-4D97-AF65-F5344CB8AC3E}">
        <p14:creationId xmlns:p14="http://schemas.microsoft.com/office/powerpoint/2010/main" val="2793368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088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128B0197-D521-423A-A244-9348F029DCCC}" type="slidenum">
              <a:rPr lang="fr-FR" sz="1400">
                <a:latin typeface="Times New Roman" pitchFamily="18" charset="0"/>
              </a:rPr>
              <a:pPr/>
              <a:t>68</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Marges de stabilité: Généralités </a:t>
            </a:r>
          </a:p>
        </p:txBody>
      </p:sp>
      <p:graphicFrame>
        <p:nvGraphicFramePr>
          <p:cNvPr id="250885"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46149"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6" name="Text Box 6"/>
          <p:cNvSpPr txBox="1">
            <a:spLocks noChangeArrowheads="1"/>
          </p:cNvSpPr>
          <p:nvPr/>
        </p:nvSpPr>
        <p:spPr bwMode="auto">
          <a:xfrm>
            <a:off x="179388" y="1268413"/>
            <a:ext cx="8713787" cy="4664075"/>
          </a:xfrm>
          <a:prstGeom prst="rect">
            <a:avLst/>
          </a:prstGeom>
          <a:noFill/>
          <a:ln w="9525">
            <a:noFill/>
            <a:miter lim="800000"/>
            <a:headEnd/>
            <a:tailEnd/>
          </a:ln>
          <a:effectLst/>
        </p:spPr>
        <p:txBody>
          <a:bodyPr>
            <a:spAutoFit/>
          </a:bodyPr>
          <a:lstStyle/>
          <a:p>
            <a:pPr>
              <a:spcBef>
                <a:spcPct val="50000"/>
              </a:spcBef>
            </a:pPr>
            <a:endParaRPr lang="fr-FR" dirty="0"/>
          </a:p>
          <a:p>
            <a:pPr>
              <a:spcBef>
                <a:spcPct val="50000"/>
              </a:spcBef>
            </a:pPr>
            <a:r>
              <a:rPr lang="fr-FR" dirty="0"/>
              <a:t>Pour que la stabilité d’un système soit assurée en toutes circonstances (perturbations, erreurs de modèle…), il faut que la courbe de réponse harmonique en boucle ouverte passe suffisamment loin du point critique.</a:t>
            </a:r>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endParaRPr lang="fr-FR" dirty="0"/>
          </a:p>
          <a:p>
            <a:pPr>
              <a:spcBef>
                <a:spcPct val="50000"/>
              </a:spcBef>
            </a:pPr>
            <a:r>
              <a:rPr lang="fr-FR" dirty="0"/>
              <a:t>On définit deux marges: </a:t>
            </a:r>
            <a:r>
              <a:rPr lang="fr-FR" dirty="0">
                <a:solidFill>
                  <a:srgbClr val="FF0000"/>
                </a:solidFill>
              </a:rPr>
              <a:t>la marge de phase</a:t>
            </a:r>
            <a:r>
              <a:rPr lang="fr-FR" dirty="0"/>
              <a:t> et </a:t>
            </a:r>
            <a:r>
              <a:rPr lang="fr-FR" dirty="0">
                <a:solidFill>
                  <a:srgbClr val="FF0000"/>
                </a:solidFill>
              </a:rPr>
              <a:t>la marge de gain</a:t>
            </a:r>
            <a:r>
              <a:rPr lang="fr-FR" dirty="0"/>
              <a:t> qui sont des mesures de distances entre la courbe et le point critique.</a:t>
            </a:r>
            <a:endParaRPr lang="fr-FR" dirty="0">
              <a:solidFill>
                <a:srgbClr val="FF0000"/>
              </a:solidFill>
            </a:endParaRPr>
          </a:p>
        </p:txBody>
      </p:sp>
      <p:sp>
        <p:nvSpPr>
          <p:cNvPr id="250887" name="AutoShape 7"/>
          <p:cNvSpPr>
            <a:spLocks noChangeArrowheads="1"/>
          </p:cNvSpPr>
          <p:nvPr/>
        </p:nvSpPr>
        <p:spPr bwMode="auto">
          <a:xfrm>
            <a:off x="4027487" y="2852936"/>
            <a:ext cx="504825" cy="1006475"/>
          </a:xfrm>
          <a:prstGeom prst="downArrow">
            <a:avLst>
              <a:gd name="adj1" fmla="val 50000"/>
              <a:gd name="adj2" fmla="val 49843"/>
            </a:avLst>
          </a:prstGeom>
          <a:solidFill>
            <a:schemeClr val="accent1"/>
          </a:solidFill>
          <a:ln w="9525">
            <a:solidFill>
              <a:schemeClr val="tx1"/>
            </a:solidFill>
            <a:miter lim="800000"/>
            <a:headEnd/>
            <a:tailEnd/>
          </a:ln>
          <a:effectLst/>
        </p:spPr>
        <p:txBody>
          <a:bodyPr anchor="ctr">
            <a:spAutoFit/>
          </a:bodyPr>
          <a:lstStyle/>
          <a:p>
            <a:endParaRPr lang="fr-FR"/>
          </a:p>
        </p:txBody>
      </p:sp>
    </p:spTree>
    <p:extLst>
      <p:ext uri="{BB962C8B-B14F-4D97-AF65-F5344CB8AC3E}">
        <p14:creationId xmlns:p14="http://schemas.microsoft.com/office/powerpoint/2010/main" val="18771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8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190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FCD1F78F-61A8-4217-89A3-D44B7D6E58F9}" type="slidenum">
              <a:rPr lang="fr-FR" sz="1400">
                <a:latin typeface="Times New Roman" pitchFamily="18" charset="0"/>
              </a:rPr>
              <a:pPr/>
              <a:t>69</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Marges de stabilité: Définitions</a:t>
            </a:r>
          </a:p>
        </p:txBody>
      </p:sp>
      <p:graphicFrame>
        <p:nvGraphicFramePr>
          <p:cNvPr id="251909"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47173"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Text Box 6"/>
          <p:cNvSpPr txBox="1">
            <a:spLocks noChangeArrowheads="1"/>
          </p:cNvSpPr>
          <p:nvPr/>
        </p:nvSpPr>
        <p:spPr bwMode="auto">
          <a:xfrm>
            <a:off x="179388" y="1268413"/>
            <a:ext cx="8964612" cy="6057900"/>
          </a:xfrm>
          <a:prstGeom prst="rect">
            <a:avLst/>
          </a:prstGeom>
          <a:noFill/>
          <a:ln w="9525">
            <a:noFill/>
            <a:miter lim="800000"/>
            <a:headEnd/>
            <a:tailEnd/>
          </a:ln>
          <a:effectLst/>
        </p:spPr>
        <p:txBody>
          <a:bodyPr>
            <a:spAutoFit/>
          </a:bodyPr>
          <a:lstStyle/>
          <a:p>
            <a:pPr algn="ctr">
              <a:spcBef>
                <a:spcPct val="50000"/>
              </a:spcBef>
            </a:pPr>
            <a:endParaRPr lang="fr-FR"/>
          </a:p>
          <a:p>
            <a:pPr algn="ctr">
              <a:spcBef>
                <a:spcPct val="50000"/>
              </a:spcBef>
            </a:pPr>
            <a:r>
              <a:rPr lang="fr-FR" sz="2400"/>
              <a:t>La </a:t>
            </a:r>
            <a:r>
              <a:rPr lang="fr-FR" sz="2400" b="1">
                <a:solidFill>
                  <a:srgbClr val="FF0000"/>
                </a:solidFill>
              </a:rPr>
              <a:t>marge de gain MG </a:t>
            </a:r>
            <a:r>
              <a:rPr lang="fr-FR" sz="2400"/>
              <a:t>est le gain maximal que l’on peut ajouter à la boucle ouverte pour rester stable (Distance entre 0dB et la courbe à -180°). </a:t>
            </a:r>
          </a:p>
          <a:p>
            <a:pPr algn="ctr">
              <a:spcBef>
                <a:spcPct val="50000"/>
              </a:spcBef>
            </a:pPr>
            <a:r>
              <a:rPr lang="fr-FR" sz="2400"/>
              <a:t>MG </a:t>
            </a:r>
            <a:r>
              <a:rPr lang="en-US" sz="2400"/>
              <a:t>~6 à 15 dB</a:t>
            </a:r>
            <a:endParaRPr lang="en-US" sz="2400" b="1">
              <a:solidFill>
                <a:srgbClr val="FF0000"/>
              </a:solidFill>
            </a:endParaRPr>
          </a:p>
          <a:p>
            <a:pPr algn="ctr">
              <a:spcBef>
                <a:spcPct val="50000"/>
              </a:spcBef>
            </a:pPr>
            <a:endParaRPr lang="fr-FR"/>
          </a:p>
          <a:p>
            <a:pPr algn="ctr">
              <a:spcBef>
                <a:spcPct val="50000"/>
              </a:spcBef>
            </a:pPr>
            <a:r>
              <a:rPr lang="fr-FR" sz="2400"/>
              <a:t>La </a:t>
            </a:r>
            <a:r>
              <a:rPr lang="fr-FR" sz="2400" b="1">
                <a:solidFill>
                  <a:srgbClr val="FF0000"/>
                </a:solidFill>
              </a:rPr>
              <a:t>marge de phase M</a:t>
            </a:r>
            <a:r>
              <a:rPr lang="el-GR" sz="2400" b="1">
                <a:solidFill>
                  <a:srgbClr val="FF0000"/>
                </a:solidFill>
              </a:rPr>
              <a:t>φ</a:t>
            </a:r>
            <a:r>
              <a:rPr lang="fr-FR" sz="2400" b="1">
                <a:solidFill>
                  <a:srgbClr val="FF0000"/>
                </a:solidFill>
              </a:rPr>
              <a:t> </a:t>
            </a:r>
            <a:r>
              <a:rPr lang="fr-FR" sz="2400"/>
              <a:t>est le déphasage maximal que l’on peut ajouter à la boucle ouverte pour rester stable (Distance entre -180° et la courbe à 0dB).</a:t>
            </a:r>
          </a:p>
          <a:p>
            <a:pPr algn="ctr">
              <a:spcBef>
                <a:spcPct val="50000"/>
              </a:spcBef>
            </a:pPr>
            <a:r>
              <a:rPr lang="fr-FR" sz="2400"/>
              <a:t>M</a:t>
            </a:r>
            <a:r>
              <a:rPr lang="el-GR" sz="2400"/>
              <a:t>φ</a:t>
            </a:r>
            <a:r>
              <a:rPr lang="en-US" sz="2400"/>
              <a:t>~30 à 60°</a:t>
            </a:r>
            <a:endParaRPr lang="en-US" sz="2400" b="1">
              <a:solidFill>
                <a:srgbClr val="FF0000"/>
              </a:solidFill>
            </a:endParaRPr>
          </a:p>
          <a:p>
            <a:pPr>
              <a:spcBef>
                <a:spcPct val="50000"/>
              </a:spcBef>
            </a:pPr>
            <a:endParaRPr lang="fr-FR" sz="2400"/>
          </a:p>
          <a:p>
            <a:pPr>
              <a:spcBef>
                <a:spcPct val="50000"/>
              </a:spcBef>
            </a:pPr>
            <a:endParaRPr lang="fr-FR" sz="2400"/>
          </a:p>
          <a:p>
            <a:pPr>
              <a:spcBef>
                <a:spcPct val="50000"/>
              </a:spcBef>
            </a:pPr>
            <a:endParaRPr lang="fr-FR"/>
          </a:p>
        </p:txBody>
      </p:sp>
    </p:spTree>
    <p:extLst>
      <p:ext uri="{BB962C8B-B14F-4D97-AF65-F5344CB8AC3E}">
        <p14:creationId xmlns:p14="http://schemas.microsoft.com/office/powerpoint/2010/main" val="425425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19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19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401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7550A8BE-9076-4ABE-A8C3-DBFB03DCD132}" type="slidenum">
              <a:rPr lang="fr-FR" sz="1400">
                <a:latin typeface="Times New Roman" pitchFamily="18" charset="0"/>
              </a:rPr>
              <a:pPr/>
              <a:t>7</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Généralités sur la stabilité</a:t>
            </a:r>
          </a:p>
        </p:txBody>
      </p:sp>
      <p:graphicFrame>
        <p:nvGraphicFramePr>
          <p:cNvPr id="214021"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1542"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2" name="Text Box 6"/>
          <p:cNvSpPr txBox="1">
            <a:spLocks noChangeArrowheads="1"/>
          </p:cNvSpPr>
          <p:nvPr/>
        </p:nvSpPr>
        <p:spPr bwMode="auto">
          <a:xfrm>
            <a:off x="468313" y="1268413"/>
            <a:ext cx="7850187" cy="1587500"/>
          </a:xfrm>
          <a:prstGeom prst="rect">
            <a:avLst/>
          </a:prstGeom>
          <a:noFill/>
          <a:ln w="9525">
            <a:noFill/>
            <a:miter lim="800000"/>
            <a:headEnd/>
            <a:tailEnd/>
          </a:ln>
          <a:effectLst/>
        </p:spPr>
        <p:txBody>
          <a:bodyPr>
            <a:spAutoFit/>
          </a:bodyPr>
          <a:lstStyle/>
          <a:p>
            <a:pPr>
              <a:spcBef>
                <a:spcPct val="50000"/>
              </a:spcBef>
            </a:pPr>
            <a:r>
              <a:rPr lang="fr-FR" sz="2800">
                <a:solidFill>
                  <a:srgbClr val="FF0000"/>
                </a:solidFill>
              </a:rPr>
              <a:t>Condition nécessaire et suffisante de stabilité asymptotique:</a:t>
            </a:r>
          </a:p>
          <a:p>
            <a:pPr>
              <a:spcBef>
                <a:spcPct val="50000"/>
              </a:spcBef>
            </a:pPr>
            <a:endParaRPr lang="fr-FR" sz="2800">
              <a:solidFill>
                <a:srgbClr val="FF0000"/>
              </a:solidFill>
            </a:endParaRPr>
          </a:p>
        </p:txBody>
      </p:sp>
      <p:sp>
        <p:nvSpPr>
          <p:cNvPr id="214024" name="Line 8"/>
          <p:cNvSpPr>
            <a:spLocks noChangeShapeType="1"/>
          </p:cNvSpPr>
          <p:nvPr/>
        </p:nvSpPr>
        <p:spPr bwMode="auto">
          <a:xfrm>
            <a:off x="2124075" y="4797425"/>
            <a:ext cx="4679950" cy="0"/>
          </a:xfrm>
          <a:prstGeom prst="line">
            <a:avLst/>
          </a:prstGeom>
          <a:noFill/>
          <a:ln w="19050">
            <a:solidFill>
              <a:schemeClr val="tx1"/>
            </a:solidFill>
            <a:round/>
            <a:headEnd/>
            <a:tailEnd type="arrow" w="lg" len="lg"/>
          </a:ln>
          <a:effectLst/>
        </p:spPr>
        <p:txBody>
          <a:bodyPr>
            <a:spAutoFit/>
          </a:bodyPr>
          <a:lstStyle/>
          <a:p>
            <a:endParaRPr lang="fr-FR"/>
          </a:p>
        </p:txBody>
      </p:sp>
      <p:sp>
        <p:nvSpPr>
          <p:cNvPr id="214025" name="Line 9"/>
          <p:cNvSpPr>
            <a:spLocks noChangeShapeType="1"/>
          </p:cNvSpPr>
          <p:nvPr/>
        </p:nvSpPr>
        <p:spPr bwMode="auto">
          <a:xfrm flipV="1">
            <a:off x="4284663" y="3500438"/>
            <a:ext cx="0" cy="3168650"/>
          </a:xfrm>
          <a:prstGeom prst="line">
            <a:avLst/>
          </a:prstGeom>
          <a:noFill/>
          <a:ln w="19050">
            <a:solidFill>
              <a:schemeClr val="tx1"/>
            </a:solidFill>
            <a:round/>
            <a:headEnd/>
            <a:tailEnd type="arrow" w="lg" len="lg"/>
          </a:ln>
          <a:effectLst/>
        </p:spPr>
        <p:txBody>
          <a:bodyPr>
            <a:spAutoFit/>
          </a:bodyPr>
          <a:lstStyle/>
          <a:p>
            <a:endParaRPr lang="fr-FR"/>
          </a:p>
        </p:txBody>
      </p:sp>
      <p:graphicFrame>
        <p:nvGraphicFramePr>
          <p:cNvPr id="214026" name="Object 10"/>
          <p:cNvGraphicFramePr>
            <a:graphicFrameLocks noChangeAspect="1"/>
          </p:cNvGraphicFramePr>
          <p:nvPr/>
        </p:nvGraphicFramePr>
        <p:xfrm>
          <a:off x="6804025" y="4508500"/>
          <a:ext cx="498475" cy="536575"/>
        </p:xfrm>
        <a:graphic>
          <a:graphicData uri="http://schemas.openxmlformats.org/presentationml/2006/ole">
            <mc:AlternateContent xmlns:mc="http://schemas.openxmlformats.org/markup-compatibility/2006">
              <mc:Choice xmlns:v="urn:schemas-microsoft-com:vml" Requires="v">
                <p:oleObj spid="_x0000_s11543" name="Equation" r:id="rId5" imgW="164814" imgH="177492" progId="Equation.3">
                  <p:embed/>
                </p:oleObj>
              </mc:Choice>
              <mc:Fallback>
                <p:oleObj name="Equation" r:id="rId5" imgW="164814" imgH="17749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4508500"/>
                        <a:ext cx="4984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27" name="Object 11"/>
          <p:cNvGraphicFramePr>
            <a:graphicFrameLocks noChangeAspect="1"/>
          </p:cNvGraphicFramePr>
          <p:nvPr/>
        </p:nvGraphicFramePr>
        <p:xfrm>
          <a:off x="4067175" y="2997200"/>
          <a:ext cx="460375" cy="536575"/>
        </p:xfrm>
        <a:graphic>
          <a:graphicData uri="http://schemas.openxmlformats.org/presentationml/2006/ole">
            <mc:AlternateContent xmlns:mc="http://schemas.openxmlformats.org/markup-compatibility/2006">
              <mc:Choice xmlns:v="urn:schemas-microsoft-com:vml" Requires="v">
                <p:oleObj spid="_x0000_s11544" name="Equation" r:id="rId7" imgW="152202" imgH="177569" progId="Equation.3">
                  <p:embed/>
                </p:oleObj>
              </mc:Choice>
              <mc:Fallback>
                <p:oleObj name="Equation" r:id="rId7" imgW="152202" imgH="1775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2997200"/>
                        <a:ext cx="4603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8" name="Text Box 12"/>
          <p:cNvSpPr txBox="1">
            <a:spLocks noChangeArrowheads="1"/>
          </p:cNvSpPr>
          <p:nvPr/>
        </p:nvSpPr>
        <p:spPr bwMode="auto">
          <a:xfrm>
            <a:off x="4787900" y="3860800"/>
            <a:ext cx="1871663" cy="396875"/>
          </a:xfrm>
          <a:prstGeom prst="rect">
            <a:avLst/>
          </a:prstGeom>
          <a:noFill/>
          <a:ln w="9525">
            <a:noFill/>
            <a:miter lim="800000"/>
            <a:headEnd/>
            <a:tailEnd/>
          </a:ln>
          <a:effectLst/>
        </p:spPr>
        <p:txBody>
          <a:bodyPr>
            <a:spAutoFit/>
          </a:bodyPr>
          <a:lstStyle/>
          <a:p>
            <a:pPr>
              <a:spcBef>
                <a:spcPct val="50000"/>
              </a:spcBef>
            </a:pPr>
            <a:r>
              <a:rPr lang="fr-FR">
                <a:solidFill>
                  <a:srgbClr val="D60093"/>
                </a:solidFill>
              </a:rPr>
              <a:t>instable</a:t>
            </a:r>
          </a:p>
        </p:txBody>
      </p:sp>
      <p:sp>
        <p:nvSpPr>
          <p:cNvPr id="214029" name="Text Box 13"/>
          <p:cNvSpPr txBox="1">
            <a:spLocks noChangeArrowheads="1"/>
          </p:cNvSpPr>
          <p:nvPr/>
        </p:nvSpPr>
        <p:spPr bwMode="auto">
          <a:xfrm>
            <a:off x="2555875" y="3860800"/>
            <a:ext cx="1871663" cy="396875"/>
          </a:xfrm>
          <a:prstGeom prst="rect">
            <a:avLst/>
          </a:prstGeom>
          <a:noFill/>
          <a:ln w="9525">
            <a:noFill/>
            <a:miter lim="800000"/>
            <a:headEnd/>
            <a:tailEnd/>
          </a:ln>
          <a:effectLst/>
        </p:spPr>
        <p:txBody>
          <a:bodyPr>
            <a:spAutoFit/>
          </a:bodyPr>
          <a:lstStyle/>
          <a:p>
            <a:pPr>
              <a:spcBef>
                <a:spcPct val="50000"/>
              </a:spcBef>
            </a:pPr>
            <a:r>
              <a:rPr lang="fr-FR" dirty="0">
                <a:solidFill>
                  <a:schemeClr val="accent1"/>
                </a:solidFill>
              </a:rPr>
              <a:t>stable</a:t>
            </a:r>
          </a:p>
        </p:txBody>
      </p:sp>
      <p:sp>
        <p:nvSpPr>
          <p:cNvPr id="214030" name="Line 14"/>
          <p:cNvSpPr>
            <a:spLocks noChangeShapeType="1"/>
          </p:cNvSpPr>
          <p:nvPr/>
        </p:nvSpPr>
        <p:spPr bwMode="auto">
          <a:xfrm flipV="1">
            <a:off x="4284663" y="3357563"/>
            <a:ext cx="647700" cy="647700"/>
          </a:xfrm>
          <a:prstGeom prst="line">
            <a:avLst/>
          </a:prstGeom>
          <a:noFill/>
          <a:ln w="9525">
            <a:solidFill>
              <a:srgbClr val="FF00FF"/>
            </a:solidFill>
            <a:round/>
            <a:headEnd/>
            <a:tailEnd/>
          </a:ln>
          <a:effectLst/>
        </p:spPr>
        <p:txBody>
          <a:bodyPr>
            <a:spAutoFit/>
          </a:bodyPr>
          <a:lstStyle/>
          <a:p>
            <a:endParaRPr lang="fr-FR"/>
          </a:p>
        </p:txBody>
      </p:sp>
      <p:sp>
        <p:nvSpPr>
          <p:cNvPr id="214031" name="Line 15"/>
          <p:cNvSpPr>
            <a:spLocks noChangeShapeType="1"/>
          </p:cNvSpPr>
          <p:nvPr/>
        </p:nvSpPr>
        <p:spPr bwMode="auto">
          <a:xfrm flipV="1">
            <a:off x="4284663" y="3357563"/>
            <a:ext cx="1079500" cy="1079500"/>
          </a:xfrm>
          <a:prstGeom prst="line">
            <a:avLst/>
          </a:prstGeom>
          <a:noFill/>
          <a:ln w="9525">
            <a:solidFill>
              <a:srgbClr val="FF00FF"/>
            </a:solidFill>
            <a:round/>
            <a:headEnd/>
            <a:tailEnd/>
          </a:ln>
          <a:effectLst/>
        </p:spPr>
        <p:txBody>
          <a:bodyPr>
            <a:spAutoFit/>
          </a:bodyPr>
          <a:lstStyle/>
          <a:p>
            <a:endParaRPr lang="fr-FR"/>
          </a:p>
        </p:txBody>
      </p:sp>
      <p:sp>
        <p:nvSpPr>
          <p:cNvPr id="214032" name="Line 16"/>
          <p:cNvSpPr>
            <a:spLocks noChangeShapeType="1"/>
          </p:cNvSpPr>
          <p:nvPr/>
        </p:nvSpPr>
        <p:spPr bwMode="auto">
          <a:xfrm flipV="1">
            <a:off x="4284663" y="3357563"/>
            <a:ext cx="1511300" cy="1511300"/>
          </a:xfrm>
          <a:prstGeom prst="line">
            <a:avLst/>
          </a:prstGeom>
          <a:noFill/>
          <a:ln w="9525">
            <a:solidFill>
              <a:srgbClr val="FF00FF"/>
            </a:solidFill>
            <a:round/>
            <a:headEnd/>
            <a:tailEnd/>
          </a:ln>
          <a:effectLst/>
        </p:spPr>
        <p:txBody>
          <a:bodyPr>
            <a:spAutoFit/>
          </a:bodyPr>
          <a:lstStyle/>
          <a:p>
            <a:endParaRPr lang="fr-FR"/>
          </a:p>
        </p:txBody>
      </p:sp>
      <p:sp>
        <p:nvSpPr>
          <p:cNvPr id="214033" name="Line 17"/>
          <p:cNvSpPr>
            <a:spLocks noChangeShapeType="1"/>
          </p:cNvSpPr>
          <p:nvPr/>
        </p:nvSpPr>
        <p:spPr bwMode="auto">
          <a:xfrm flipV="1">
            <a:off x="4284663" y="3429000"/>
            <a:ext cx="1871662" cy="1871663"/>
          </a:xfrm>
          <a:prstGeom prst="line">
            <a:avLst/>
          </a:prstGeom>
          <a:noFill/>
          <a:ln w="9525">
            <a:solidFill>
              <a:srgbClr val="FF00FF"/>
            </a:solidFill>
            <a:round/>
            <a:headEnd/>
            <a:tailEnd/>
          </a:ln>
          <a:effectLst/>
        </p:spPr>
        <p:txBody>
          <a:bodyPr>
            <a:spAutoFit/>
          </a:bodyPr>
          <a:lstStyle/>
          <a:p>
            <a:endParaRPr lang="fr-FR"/>
          </a:p>
        </p:txBody>
      </p:sp>
      <p:sp>
        <p:nvSpPr>
          <p:cNvPr id="214034" name="Line 18"/>
          <p:cNvSpPr>
            <a:spLocks noChangeShapeType="1"/>
          </p:cNvSpPr>
          <p:nvPr/>
        </p:nvSpPr>
        <p:spPr bwMode="auto">
          <a:xfrm flipV="1">
            <a:off x="4284663" y="3429000"/>
            <a:ext cx="2303462" cy="2305050"/>
          </a:xfrm>
          <a:prstGeom prst="line">
            <a:avLst/>
          </a:prstGeom>
          <a:noFill/>
          <a:ln w="9525">
            <a:solidFill>
              <a:srgbClr val="FF00FF"/>
            </a:solidFill>
            <a:round/>
            <a:headEnd/>
            <a:tailEnd/>
          </a:ln>
          <a:effectLst/>
        </p:spPr>
        <p:txBody>
          <a:bodyPr>
            <a:spAutoFit/>
          </a:bodyPr>
          <a:lstStyle/>
          <a:p>
            <a:endParaRPr lang="fr-FR"/>
          </a:p>
        </p:txBody>
      </p:sp>
      <p:sp>
        <p:nvSpPr>
          <p:cNvPr id="214035" name="Line 19"/>
          <p:cNvSpPr>
            <a:spLocks noChangeShapeType="1"/>
          </p:cNvSpPr>
          <p:nvPr/>
        </p:nvSpPr>
        <p:spPr bwMode="auto">
          <a:xfrm flipV="1">
            <a:off x="4284663" y="3500438"/>
            <a:ext cx="2663825" cy="2736850"/>
          </a:xfrm>
          <a:prstGeom prst="line">
            <a:avLst/>
          </a:prstGeom>
          <a:noFill/>
          <a:ln w="9525">
            <a:solidFill>
              <a:srgbClr val="FF00FF"/>
            </a:solidFill>
            <a:round/>
            <a:headEnd/>
            <a:tailEnd/>
          </a:ln>
          <a:effectLst/>
        </p:spPr>
        <p:txBody>
          <a:bodyPr>
            <a:spAutoFit/>
          </a:bodyPr>
          <a:lstStyle/>
          <a:p>
            <a:endParaRPr lang="fr-FR"/>
          </a:p>
        </p:txBody>
      </p:sp>
      <p:sp>
        <p:nvSpPr>
          <p:cNvPr id="214036" name="Line 20"/>
          <p:cNvSpPr>
            <a:spLocks noChangeShapeType="1"/>
          </p:cNvSpPr>
          <p:nvPr/>
        </p:nvSpPr>
        <p:spPr bwMode="auto">
          <a:xfrm flipV="1">
            <a:off x="4284663" y="3860800"/>
            <a:ext cx="2735262" cy="2808288"/>
          </a:xfrm>
          <a:prstGeom prst="line">
            <a:avLst/>
          </a:prstGeom>
          <a:noFill/>
          <a:ln w="9525">
            <a:solidFill>
              <a:srgbClr val="FF00FF"/>
            </a:solidFill>
            <a:round/>
            <a:headEnd/>
            <a:tailEnd/>
          </a:ln>
          <a:effectLst/>
        </p:spPr>
        <p:txBody>
          <a:bodyPr>
            <a:spAutoFit/>
          </a:bodyPr>
          <a:lstStyle/>
          <a:p>
            <a:endParaRPr lang="fr-FR"/>
          </a:p>
        </p:txBody>
      </p:sp>
      <p:sp>
        <p:nvSpPr>
          <p:cNvPr id="214037" name="Line 21"/>
          <p:cNvSpPr>
            <a:spLocks noChangeShapeType="1"/>
          </p:cNvSpPr>
          <p:nvPr/>
        </p:nvSpPr>
        <p:spPr bwMode="auto">
          <a:xfrm flipV="1">
            <a:off x="4716463" y="4292600"/>
            <a:ext cx="2303462" cy="2376488"/>
          </a:xfrm>
          <a:prstGeom prst="line">
            <a:avLst/>
          </a:prstGeom>
          <a:noFill/>
          <a:ln w="9525">
            <a:solidFill>
              <a:srgbClr val="FF00FF"/>
            </a:solidFill>
            <a:round/>
            <a:headEnd/>
            <a:tailEnd/>
          </a:ln>
          <a:effectLst/>
        </p:spPr>
        <p:txBody>
          <a:bodyPr>
            <a:spAutoFit/>
          </a:bodyPr>
          <a:lstStyle/>
          <a:p>
            <a:endParaRPr lang="fr-FR"/>
          </a:p>
        </p:txBody>
      </p:sp>
      <p:sp>
        <p:nvSpPr>
          <p:cNvPr id="214038" name="Line 22"/>
          <p:cNvSpPr>
            <a:spLocks noChangeShapeType="1"/>
          </p:cNvSpPr>
          <p:nvPr/>
        </p:nvSpPr>
        <p:spPr bwMode="auto">
          <a:xfrm flipV="1">
            <a:off x="5219700" y="4724400"/>
            <a:ext cx="1800225" cy="1873250"/>
          </a:xfrm>
          <a:prstGeom prst="line">
            <a:avLst/>
          </a:prstGeom>
          <a:noFill/>
          <a:ln w="9525">
            <a:solidFill>
              <a:srgbClr val="FF00FF"/>
            </a:solidFill>
            <a:round/>
            <a:headEnd/>
            <a:tailEnd/>
          </a:ln>
          <a:effectLst/>
        </p:spPr>
        <p:txBody>
          <a:bodyPr>
            <a:spAutoFit/>
          </a:bodyPr>
          <a:lstStyle/>
          <a:p>
            <a:endParaRPr lang="fr-FR"/>
          </a:p>
        </p:txBody>
      </p:sp>
      <p:sp>
        <p:nvSpPr>
          <p:cNvPr id="214039" name="Line 23"/>
          <p:cNvSpPr>
            <a:spLocks noChangeShapeType="1"/>
          </p:cNvSpPr>
          <p:nvPr/>
        </p:nvSpPr>
        <p:spPr bwMode="auto">
          <a:xfrm flipV="1">
            <a:off x="5724525" y="5157788"/>
            <a:ext cx="1295400" cy="1366837"/>
          </a:xfrm>
          <a:prstGeom prst="line">
            <a:avLst/>
          </a:prstGeom>
          <a:noFill/>
          <a:ln w="9525">
            <a:solidFill>
              <a:srgbClr val="FF00FF"/>
            </a:solidFill>
            <a:round/>
            <a:headEnd/>
            <a:tailEnd/>
          </a:ln>
          <a:effectLst/>
        </p:spPr>
        <p:txBody>
          <a:bodyPr>
            <a:spAutoFit/>
          </a:bodyPr>
          <a:lstStyle/>
          <a:p>
            <a:endParaRPr lang="fr-FR"/>
          </a:p>
        </p:txBody>
      </p:sp>
      <p:sp>
        <p:nvSpPr>
          <p:cNvPr id="214040" name="Line 24"/>
          <p:cNvSpPr>
            <a:spLocks noChangeShapeType="1"/>
          </p:cNvSpPr>
          <p:nvPr/>
        </p:nvSpPr>
        <p:spPr bwMode="auto">
          <a:xfrm flipV="1">
            <a:off x="6156325" y="5589588"/>
            <a:ext cx="863600" cy="935037"/>
          </a:xfrm>
          <a:prstGeom prst="line">
            <a:avLst/>
          </a:prstGeom>
          <a:noFill/>
          <a:ln w="9525">
            <a:solidFill>
              <a:srgbClr val="FF00FF"/>
            </a:solidFill>
            <a:round/>
            <a:headEnd/>
            <a:tailEnd/>
          </a:ln>
          <a:effectLst/>
        </p:spPr>
        <p:txBody>
          <a:bodyPr>
            <a:spAutoFit/>
          </a:bodyPr>
          <a:lstStyle/>
          <a:p>
            <a:endParaRPr lang="fr-FR"/>
          </a:p>
        </p:txBody>
      </p:sp>
      <p:graphicFrame>
        <p:nvGraphicFramePr>
          <p:cNvPr id="214041" name="Object 25"/>
          <p:cNvGraphicFramePr>
            <a:graphicFrameLocks noChangeAspect="1"/>
          </p:cNvGraphicFramePr>
          <p:nvPr/>
        </p:nvGraphicFramePr>
        <p:xfrm>
          <a:off x="2987675" y="2420938"/>
          <a:ext cx="2019300" cy="484187"/>
        </p:xfrm>
        <a:graphic>
          <a:graphicData uri="http://schemas.openxmlformats.org/presentationml/2006/ole">
            <mc:AlternateContent xmlns:mc="http://schemas.openxmlformats.org/markup-compatibility/2006">
              <mc:Choice xmlns:v="urn:schemas-microsoft-com:vml" Requires="v">
                <p:oleObj spid="_x0000_s11545" name="Equation" r:id="rId9" imgW="952087" imgH="228501" progId="Equation.3">
                  <p:embed/>
                </p:oleObj>
              </mc:Choice>
              <mc:Fallback>
                <p:oleObj name="Equation" r:id="rId9" imgW="952087"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420938"/>
                        <a:ext cx="2019300" cy="484187"/>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412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40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0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0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40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4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40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0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4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8" grpId="0"/>
      <p:bldP spid="214029" grpId="0"/>
      <p:bldP spid="214030" grpId="0" animBg="1"/>
      <p:bldP spid="214031" grpId="0" animBg="1"/>
      <p:bldP spid="214032" grpId="0" animBg="1"/>
      <p:bldP spid="214033" grpId="0" animBg="1"/>
      <p:bldP spid="214034" grpId="0" animBg="1"/>
      <p:bldP spid="214035" grpId="0" animBg="1"/>
      <p:bldP spid="214036" grpId="0" animBg="1"/>
      <p:bldP spid="214037" grpId="0" animBg="1"/>
      <p:bldP spid="214038" grpId="0" animBg="1"/>
      <p:bldP spid="214039" grpId="0" animBg="1"/>
      <p:bldP spid="21404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2931"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42C452FC-4B52-49E2-8AE7-B47B5815D069}" type="slidenum">
              <a:rPr lang="fr-FR" sz="1400">
                <a:latin typeface="Times New Roman" pitchFamily="18" charset="0"/>
              </a:rPr>
              <a:pPr/>
              <a:t>70</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Marges de stabilité dans le plan de Black-Nichols</a:t>
            </a:r>
          </a:p>
        </p:txBody>
      </p:sp>
      <p:graphicFrame>
        <p:nvGraphicFramePr>
          <p:cNvPr id="252933" name="Object 5"/>
          <p:cNvGraphicFramePr>
            <a:graphicFrameLocks noChangeAspect="1"/>
          </p:cNvGraphicFramePr>
          <p:nvPr/>
        </p:nvGraphicFramePr>
        <p:xfrm>
          <a:off x="4035425" y="2722563"/>
          <a:ext cx="244475" cy="460375"/>
        </p:xfrm>
        <a:graphic>
          <a:graphicData uri="http://schemas.openxmlformats.org/presentationml/2006/ole">
            <mc:AlternateContent xmlns:mc="http://schemas.openxmlformats.org/markup-compatibility/2006">
              <mc:Choice xmlns:v="urn:schemas-microsoft-com:vml" Requires="v">
                <p:oleObj spid="_x0000_s48197"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225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Line 6"/>
          <p:cNvSpPr>
            <a:spLocks noChangeShapeType="1"/>
          </p:cNvSpPr>
          <p:nvPr/>
        </p:nvSpPr>
        <p:spPr bwMode="auto">
          <a:xfrm flipV="1">
            <a:off x="5291138" y="1774825"/>
            <a:ext cx="1587" cy="3240088"/>
          </a:xfrm>
          <a:prstGeom prst="line">
            <a:avLst/>
          </a:prstGeom>
          <a:noFill/>
          <a:ln w="19050">
            <a:solidFill>
              <a:schemeClr val="tx1"/>
            </a:solidFill>
            <a:round/>
            <a:headEnd/>
            <a:tailEnd type="arrow" w="lg" len="lg"/>
          </a:ln>
          <a:effectLst/>
        </p:spPr>
        <p:txBody>
          <a:bodyPr>
            <a:spAutoFit/>
          </a:bodyPr>
          <a:lstStyle/>
          <a:p>
            <a:endParaRPr lang="fr-FR"/>
          </a:p>
        </p:txBody>
      </p:sp>
      <p:sp>
        <p:nvSpPr>
          <p:cNvPr id="252935" name="Line 7"/>
          <p:cNvSpPr>
            <a:spLocks noChangeShapeType="1"/>
          </p:cNvSpPr>
          <p:nvPr/>
        </p:nvSpPr>
        <p:spPr bwMode="auto">
          <a:xfrm>
            <a:off x="1403350" y="3573463"/>
            <a:ext cx="5400675" cy="1587"/>
          </a:xfrm>
          <a:prstGeom prst="line">
            <a:avLst/>
          </a:prstGeom>
          <a:noFill/>
          <a:ln w="19050">
            <a:solidFill>
              <a:schemeClr val="tx1"/>
            </a:solidFill>
            <a:round/>
            <a:headEnd/>
            <a:tailEnd type="arrow" w="lg" len="lg"/>
          </a:ln>
          <a:effectLst/>
        </p:spPr>
        <p:txBody>
          <a:bodyPr>
            <a:spAutoFit/>
          </a:bodyPr>
          <a:lstStyle/>
          <a:p>
            <a:endParaRPr lang="fr-FR"/>
          </a:p>
        </p:txBody>
      </p:sp>
      <p:sp>
        <p:nvSpPr>
          <p:cNvPr id="252936" name="Text Box 8"/>
          <p:cNvSpPr txBox="1">
            <a:spLocks noChangeArrowheads="1"/>
          </p:cNvSpPr>
          <p:nvPr/>
        </p:nvSpPr>
        <p:spPr bwMode="auto">
          <a:xfrm>
            <a:off x="5362575" y="1630363"/>
            <a:ext cx="792163" cy="396875"/>
          </a:xfrm>
          <a:prstGeom prst="rect">
            <a:avLst/>
          </a:prstGeom>
          <a:noFill/>
          <a:ln w="9525">
            <a:noFill/>
            <a:miter lim="800000"/>
            <a:headEnd/>
            <a:tailEnd/>
          </a:ln>
          <a:effectLst/>
        </p:spPr>
        <p:txBody>
          <a:bodyPr>
            <a:spAutoFit/>
          </a:bodyPr>
          <a:lstStyle/>
          <a:p>
            <a:pPr>
              <a:spcBef>
                <a:spcPct val="50000"/>
              </a:spcBef>
            </a:pPr>
            <a:r>
              <a:rPr lang="fr-FR"/>
              <a:t>GdB</a:t>
            </a:r>
          </a:p>
        </p:txBody>
      </p:sp>
      <p:sp>
        <p:nvSpPr>
          <p:cNvPr id="252937" name="Text Box 9"/>
          <p:cNvSpPr txBox="1">
            <a:spLocks noChangeArrowheads="1"/>
          </p:cNvSpPr>
          <p:nvPr/>
        </p:nvSpPr>
        <p:spPr bwMode="auto">
          <a:xfrm>
            <a:off x="6588125" y="3214688"/>
            <a:ext cx="1655763" cy="396875"/>
          </a:xfrm>
          <a:prstGeom prst="rect">
            <a:avLst/>
          </a:prstGeom>
          <a:noFill/>
          <a:ln w="9525">
            <a:noFill/>
            <a:miter lim="800000"/>
            <a:headEnd/>
            <a:tailEnd/>
          </a:ln>
          <a:effectLst/>
        </p:spPr>
        <p:txBody>
          <a:bodyPr>
            <a:spAutoFit/>
          </a:bodyPr>
          <a:lstStyle/>
          <a:p>
            <a:pPr>
              <a:spcBef>
                <a:spcPct val="50000"/>
              </a:spcBef>
            </a:pPr>
            <a:r>
              <a:rPr lang="fr-FR"/>
              <a:t>Phase (°)</a:t>
            </a:r>
          </a:p>
        </p:txBody>
      </p:sp>
      <p:grpSp>
        <p:nvGrpSpPr>
          <p:cNvPr id="2" name="Group 10"/>
          <p:cNvGrpSpPr>
            <a:grpSpLocks/>
          </p:cNvGrpSpPr>
          <p:nvPr/>
        </p:nvGrpSpPr>
        <p:grpSpPr bwMode="auto">
          <a:xfrm>
            <a:off x="2627313" y="3500438"/>
            <a:ext cx="142875" cy="144462"/>
            <a:chOff x="657" y="3067"/>
            <a:chExt cx="46" cy="46"/>
          </a:xfrm>
        </p:grpSpPr>
        <p:sp>
          <p:nvSpPr>
            <p:cNvPr id="252939" name="Line 11"/>
            <p:cNvSpPr>
              <a:spLocks noChangeShapeType="1"/>
            </p:cNvSpPr>
            <p:nvPr/>
          </p:nvSpPr>
          <p:spPr bwMode="auto">
            <a:xfrm flipV="1">
              <a:off x="657" y="3067"/>
              <a:ext cx="46" cy="46"/>
            </a:xfrm>
            <a:prstGeom prst="line">
              <a:avLst/>
            </a:prstGeom>
            <a:noFill/>
            <a:ln w="25400">
              <a:solidFill>
                <a:srgbClr val="FF0000"/>
              </a:solidFill>
              <a:round/>
              <a:headEnd/>
              <a:tailEnd/>
            </a:ln>
            <a:effectLst/>
          </p:spPr>
          <p:txBody>
            <a:bodyPr>
              <a:spAutoFit/>
            </a:bodyPr>
            <a:lstStyle/>
            <a:p>
              <a:endParaRPr lang="fr-FR"/>
            </a:p>
          </p:txBody>
        </p:sp>
        <p:sp>
          <p:nvSpPr>
            <p:cNvPr id="252940" name="Line 12"/>
            <p:cNvSpPr>
              <a:spLocks noChangeShapeType="1"/>
            </p:cNvSpPr>
            <p:nvPr/>
          </p:nvSpPr>
          <p:spPr bwMode="auto">
            <a:xfrm>
              <a:off x="657" y="3067"/>
              <a:ext cx="46" cy="46"/>
            </a:xfrm>
            <a:prstGeom prst="line">
              <a:avLst/>
            </a:prstGeom>
            <a:noFill/>
            <a:ln w="25400">
              <a:solidFill>
                <a:srgbClr val="FF0000"/>
              </a:solidFill>
              <a:round/>
              <a:headEnd/>
              <a:tailEnd/>
            </a:ln>
            <a:effectLst/>
          </p:spPr>
          <p:txBody>
            <a:bodyPr>
              <a:spAutoFit/>
            </a:bodyPr>
            <a:lstStyle/>
            <a:p>
              <a:endParaRPr lang="fr-FR"/>
            </a:p>
          </p:txBody>
        </p:sp>
      </p:grpSp>
      <p:grpSp>
        <p:nvGrpSpPr>
          <p:cNvPr id="3" name="Group 13"/>
          <p:cNvGrpSpPr>
            <a:grpSpLocks/>
          </p:cNvGrpSpPr>
          <p:nvPr/>
        </p:nvGrpSpPr>
        <p:grpSpPr bwMode="auto">
          <a:xfrm>
            <a:off x="2484438" y="1989138"/>
            <a:ext cx="2809875" cy="4868862"/>
            <a:chOff x="2018" y="1275"/>
            <a:chExt cx="1316" cy="2654"/>
          </a:xfrm>
        </p:grpSpPr>
        <p:sp>
          <p:nvSpPr>
            <p:cNvPr id="252942" name="Freeform 14"/>
            <p:cNvSpPr>
              <a:spLocks/>
            </p:cNvSpPr>
            <p:nvPr/>
          </p:nvSpPr>
          <p:spPr bwMode="auto">
            <a:xfrm>
              <a:off x="2018" y="1275"/>
              <a:ext cx="1316" cy="2654"/>
            </a:xfrm>
            <a:custGeom>
              <a:avLst/>
              <a:gdLst/>
              <a:ahLst/>
              <a:cxnLst>
                <a:cxn ang="0">
                  <a:pos x="1316" y="69"/>
                </a:cxn>
                <a:cxn ang="0">
                  <a:pos x="771" y="431"/>
                </a:cxn>
                <a:cxn ang="0">
                  <a:pos x="0" y="2654"/>
                </a:cxn>
              </a:cxnLst>
              <a:rect l="0" t="0" r="r" b="b"/>
              <a:pathLst>
                <a:path w="1316" h="2654">
                  <a:moveTo>
                    <a:pt x="1316" y="69"/>
                  </a:moveTo>
                  <a:cubicBezTo>
                    <a:pt x="1153" y="34"/>
                    <a:pt x="990" y="0"/>
                    <a:pt x="771" y="431"/>
                  </a:cubicBezTo>
                  <a:cubicBezTo>
                    <a:pt x="552" y="862"/>
                    <a:pt x="106" y="2321"/>
                    <a:pt x="0" y="2654"/>
                  </a:cubicBezTo>
                </a:path>
              </a:pathLst>
            </a:custGeom>
            <a:noFill/>
            <a:ln w="25400" cap="flat" cmpd="sng">
              <a:solidFill>
                <a:schemeClr val="accent2"/>
              </a:solidFill>
              <a:prstDash val="solid"/>
              <a:round/>
              <a:headEnd type="none" w="med" len="med"/>
              <a:tailEnd type="triangle" w="med" len="med"/>
            </a:ln>
            <a:effectLst/>
          </p:spPr>
          <p:txBody>
            <a:bodyPr>
              <a:spAutoFit/>
            </a:bodyPr>
            <a:lstStyle/>
            <a:p>
              <a:endParaRPr lang="fr-FR"/>
            </a:p>
          </p:txBody>
        </p:sp>
        <p:sp>
          <p:nvSpPr>
            <p:cNvPr id="252943" name="Line 15"/>
            <p:cNvSpPr>
              <a:spLocks noChangeShapeType="1"/>
            </p:cNvSpPr>
            <p:nvPr/>
          </p:nvSpPr>
          <p:spPr bwMode="auto">
            <a:xfrm flipH="1">
              <a:off x="2426" y="2523"/>
              <a:ext cx="46" cy="91"/>
            </a:xfrm>
            <a:prstGeom prst="line">
              <a:avLst/>
            </a:prstGeom>
            <a:noFill/>
            <a:ln w="9525">
              <a:solidFill>
                <a:schemeClr val="accent2"/>
              </a:solidFill>
              <a:round/>
              <a:headEnd/>
              <a:tailEnd type="triangle" w="lg" len="lg"/>
            </a:ln>
            <a:effectLst/>
          </p:spPr>
          <p:txBody>
            <a:bodyPr>
              <a:spAutoFit/>
            </a:bodyPr>
            <a:lstStyle/>
            <a:p>
              <a:endParaRPr lang="fr-FR"/>
            </a:p>
          </p:txBody>
        </p:sp>
      </p:grpSp>
      <p:sp>
        <p:nvSpPr>
          <p:cNvPr id="252944" name="Line 16"/>
          <p:cNvSpPr>
            <a:spLocks noChangeShapeType="1"/>
          </p:cNvSpPr>
          <p:nvPr/>
        </p:nvSpPr>
        <p:spPr bwMode="auto">
          <a:xfrm>
            <a:off x="2700338" y="3284538"/>
            <a:ext cx="1079500" cy="0"/>
          </a:xfrm>
          <a:prstGeom prst="line">
            <a:avLst/>
          </a:prstGeom>
          <a:noFill/>
          <a:ln w="25400">
            <a:solidFill>
              <a:srgbClr val="FF00FF"/>
            </a:solidFill>
            <a:round/>
            <a:headEnd type="triangle" w="lg" len="lg"/>
            <a:tailEnd type="triangle" w="lg" len="lg"/>
          </a:ln>
          <a:effectLst/>
        </p:spPr>
        <p:txBody>
          <a:bodyPr>
            <a:spAutoFit/>
          </a:bodyPr>
          <a:lstStyle/>
          <a:p>
            <a:endParaRPr lang="fr-FR"/>
          </a:p>
        </p:txBody>
      </p:sp>
      <p:sp>
        <p:nvSpPr>
          <p:cNvPr id="252945" name="Line 17"/>
          <p:cNvSpPr>
            <a:spLocks noChangeShapeType="1"/>
          </p:cNvSpPr>
          <p:nvPr/>
        </p:nvSpPr>
        <p:spPr bwMode="auto">
          <a:xfrm flipV="1">
            <a:off x="3779838" y="3068638"/>
            <a:ext cx="0" cy="504825"/>
          </a:xfrm>
          <a:prstGeom prst="line">
            <a:avLst/>
          </a:prstGeom>
          <a:noFill/>
          <a:ln w="9525">
            <a:solidFill>
              <a:schemeClr val="tx1"/>
            </a:solidFill>
            <a:prstDash val="dash"/>
            <a:round/>
            <a:headEnd/>
            <a:tailEnd/>
          </a:ln>
          <a:effectLst/>
        </p:spPr>
        <p:txBody>
          <a:bodyPr>
            <a:spAutoFit/>
          </a:bodyPr>
          <a:lstStyle/>
          <a:p>
            <a:endParaRPr lang="fr-FR"/>
          </a:p>
        </p:txBody>
      </p:sp>
      <p:sp>
        <p:nvSpPr>
          <p:cNvPr id="252946" name="Line 18"/>
          <p:cNvSpPr>
            <a:spLocks noChangeShapeType="1"/>
          </p:cNvSpPr>
          <p:nvPr/>
        </p:nvSpPr>
        <p:spPr bwMode="auto">
          <a:xfrm flipV="1">
            <a:off x="2700338" y="3068638"/>
            <a:ext cx="0" cy="504825"/>
          </a:xfrm>
          <a:prstGeom prst="line">
            <a:avLst/>
          </a:prstGeom>
          <a:noFill/>
          <a:ln w="9525">
            <a:solidFill>
              <a:schemeClr val="tx1"/>
            </a:solidFill>
            <a:prstDash val="dash"/>
            <a:round/>
            <a:headEnd/>
            <a:tailEnd/>
          </a:ln>
          <a:effectLst/>
        </p:spPr>
        <p:txBody>
          <a:bodyPr>
            <a:spAutoFit/>
          </a:bodyPr>
          <a:lstStyle/>
          <a:p>
            <a:endParaRPr lang="fr-FR"/>
          </a:p>
        </p:txBody>
      </p:sp>
      <p:sp>
        <p:nvSpPr>
          <p:cNvPr id="252947" name="Text Box 19"/>
          <p:cNvSpPr txBox="1">
            <a:spLocks noChangeArrowheads="1"/>
          </p:cNvSpPr>
          <p:nvPr/>
        </p:nvSpPr>
        <p:spPr bwMode="auto">
          <a:xfrm>
            <a:off x="2916238" y="2708275"/>
            <a:ext cx="10795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M</a:t>
            </a:r>
            <a:r>
              <a:rPr lang="el-GR">
                <a:solidFill>
                  <a:srgbClr val="FF00FF"/>
                </a:solidFill>
              </a:rPr>
              <a:t>φ</a:t>
            </a:r>
          </a:p>
        </p:txBody>
      </p:sp>
      <p:sp>
        <p:nvSpPr>
          <p:cNvPr id="252948" name="Text Box 20"/>
          <p:cNvSpPr txBox="1">
            <a:spLocks noChangeArrowheads="1"/>
          </p:cNvSpPr>
          <p:nvPr/>
        </p:nvSpPr>
        <p:spPr bwMode="auto">
          <a:xfrm>
            <a:off x="2268538" y="1989138"/>
            <a:ext cx="25908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Marge de phase</a:t>
            </a:r>
          </a:p>
        </p:txBody>
      </p:sp>
      <p:sp>
        <p:nvSpPr>
          <p:cNvPr id="252949" name="Line 21"/>
          <p:cNvSpPr>
            <a:spLocks noChangeShapeType="1"/>
          </p:cNvSpPr>
          <p:nvPr/>
        </p:nvSpPr>
        <p:spPr bwMode="auto">
          <a:xfrm>
            <a:off x="2700338" y="3644900"/>
            <a:ext cx="0" cy="2592388"/>
          </a:xfrm>
          <a:prstGeom prst="line">
            <a:avLst/>
          </a:prstGeom>
          <a:noFill/>
          <a:ln w="25400">
            <a:solidFill>
              <a:srgbClr val="66FF33"/>
            </a:solidFill>
            <a:round/>
            <a:headEnd type="triangle" w="lg" len="lg"/>
            <a:tailEnd type="triangle" w="lg" len="lg"/>
          </a:ln>
          <a:effectLst/>
        </p:spPr>
        <p:txBody>
          <a:bodyPr>
            <a:spAutoFit/>
          </a:bodyPr>
          <a:lstStyle/>
          <a:p>
            <a:endParaRPr lang="fr-FR"/>
          </a:p>
        </p:txBody>
      </p:sp>
      <p:sp>
        <p:nvSpPr>
          <p:cNvPr id="252950" name="Text Box 22"/>
          <p:cNvSpPr txBox="1">
            <a:spLocks noChangeArrowheads="1"/>
          </p:cNvSpPr>
          <p:nvPr/>
        </p:nvSpPr>
        <p:spPr bwMode="auto">
          <a:xfrm>
            <a:off x="323850" y="4581525"/>
            <a:ext cx="2590800" cy="396875"/>
          </a:xfrm>
          <a:prstGeom prst="rect">
            <a:avLst/>
          </a:prstGeom>
          <a:noFill/>
          <a:ln w="9525">
            <a:noFill/>
            <a:miter lim="800000"/>
            <a:headEnd/>
            <a:tailEnd/>
          </a:ln>
          <a:effectLst/>
        </p:spPr>
        <p:txBody>
          <a:bodyPr>
            <a:spAutoFit/>
          </a:bodyPr>
          <a:lstStyle/>
          <a:p>
            <a:pPr>
              <a:spcBef>
                <a:spcPct val="50000"/>
              </a:spcBef>
            </a:pPr>
            <a:r>
              <a:rPr lang="fr-FR">
                <a:solidFill>
                  <a:srgbClr val="66FF33"/>
                </a:solidFill>
              </a:rPr>
              <a:t>Marge de gain</a:t>
            </a:r>
          </a:p>
        </p:txBody>
      </p:sp>
      <p:sp>
        <p:nvSpPr>
          <p:cNvPr id="252951" name="Text Box 23"/>
          <p:cNvSpPr txBox="1">
            <a:spLocks noChangeArrowheads="1"/>
          </p:cNvSpPr>
          <p:nvPr/>
        </p:nvSpPr>
        <p:spPr bwMode="auto">
          <a:xfrm>
            <a:off x="2627313" y="4005263"/>
            <a:ext cx="1079500" cy="396875"/>
          </a:xfrm>
          <a:prstGeom prst="rect">
            <a:avLst/>
          </a:prstGeom>
          <a:noFill/>
          <a:ln w="9525">
            <a:noFill/>
            <a:miter lim="800000"/>
            <a:headEnd/>
            <a:tailEnd/>
          </a:ln>
          <a:effectLst/>
        </p:spPr>
        <p:txBody>
          <a:bodyPr>
            <a:spAutoFit/>
          </a:bodyPr>
          <a:lstStyle/>
          <a:p>
            <a:pPr>
              <a:spcBef>
                <a:spcPct val="50000"/>
              </a:spcBef>
            </a:pPr>
            <a:r>
              <a:rPr lang="fr-FR">
                <a:solidFill>
                  <a:srgbClr val="66FF33"/>
                </a:solidFill>
              </a:rPr>
              <a:t>MG</a:t>
            </a:r>
            <a:endParaRPr lang="el-GR">
              <a:solidFill>
                <a:srgbClr val="66FF33"/>
              </a:solidFill>
            </a:endParaRPr>
          </a:p>
        </p:txBody>
      </p:sp>
      <p:sp>
        <p:nvSpPr>
          <p:cNvPr id="24" name="ZoneTexte 23"/>
          <p:cNvSpPr txBox="1"/>
          <p:nvPr/>
        </p:nvSpPr>
        <p:spPr>
          <a:xfrm>
            <a:off x="5001658" y="3272012"/>
            <a:ext cx="264405" cy="307777"/>
          </a:xfrm>
          <a:prstGeom prst="rect">
            <a:avLst/>
          </a:prstGeom>
          <a:noFill/>
        </p:spPr>
        <p:txBody>
          <a:bodyPr wrap="square" rtlCol="0">
            <a:spAutoFit/>
          </a:bodyPr>
          <a:lstStyle/>
          <a:p>
            <a:r>
              <a:rPr lang="fr-FR" sz="1400" dirty="0"/>
              <a:t>0</a:t>
            </a:r>
          </a:p>
        </p:txBody>
      </p:sp>
      <p:sp>
        <p:nvSpPr>
          <p:cNvPr id="25" name="ZoneTexte 24"/>
          <p:cNvSpPr txBox="1"/>
          <p:nvPr/>
        </p:nvSpPr>
        <p:spPr>
          <a:xfrm>
            <a:off x="2675260" y="3545596"/>
            <a:ext cx="872169" cy="307777"/>
          </a:xfrm>
          <a:prstGeom prst="rect">
            <a:avLst/>
          </a:prstGeom>
          <a:noFill/>
        </p:spPr>
        <p:txBody>
          <a:bodyPr wrap="square" rtlCol="0">
            <a:spAutoFit/>
          </a:bodyPr>
          <a:lstStyle/>
          <a:p>
            <a:r>
              <a:rPr lang="fr-FR" sz="1400" dirty="0"/>
              <a:t>-180°</a:t>
            </a:r>
          </a:p>
        </p:txBody>
      </p:sp>
    </p:spTree>
    <p:extLst>
      <p:ext uri="{BB962C8B-B14F-4D97-AF65-F5344CB8AC3E}">
        <p14:creationId xmlns:p14="http://schemas.microsoft.com/office/powerpoint/2010/main" val="38863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95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29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29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9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29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4" grpId="0" animBg="1"/>
      <p:bldP spid="252945" grpId="0" animBg="1"/>
      <p:bldP spid="252946" grpId="0" animBg="1"/>
      <p:bldP spid="252947" grpId="0"/>
      <p:bldP spid="252949" grpId="0" animBg="1"/>
      <p:bldP spid="25295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3955"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0F54917D-A2EB-4831-B9D4-7C8648F944FC}" type="slidenum">
              <a:rPr lang="fr-FR" sz="1400">
                <a:latin typeface="Times New Roman" pitchFamily="18" charset="0"/>
              </a:rPr>
              <a:pPr/>
              <a:t>71</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Marge de stabilité dans le plan de </a:t>
            </a:r>
            <a:r>
              <a:rPr lang="fr-FR" sz="2800" dirty="0" err="1">
                <a:latin typeface="Verdana" pitchFamily="34" charset="0"/>
              </a:rPr>
              <a:t>Bode</a:t>
            </a:r>
            <a:endParaRPr lang="fr-FR" sz="2800" dirty="0">
              <a:latin typeface="Verdana" pitchFamily="34" charset="0"/>
            </a:endParaRPr>
          </a:p>
        </p:txBody>
      </p:sp>
      <p:graphicFrame>
        <p:nvGraphicFramePr>
          <p:cNvPr id="253957" name="Object 5"/>
          <p:cNvGraphicFramePr>
            <a:graphicFrameLocks noChangeAspect="1"/>
          </p:cNvGraphicFramePr>
          <p:nvPr/>
        </p:nvGraphicFramePr>
        <p:xfrm>
          <a:off x="4035425" y="2722563"/>
          <a:ext cx="244475" cy="460375"/>
        </p:xfrm>
        <a:graphic>
          <a:graphicData uri="http://schemas.openxmlformats.org/presentationml/2006/ole">
            <mc:AlternateContent xmlns:mc="http://schemas.openxmlformats.org/markup-compatibility/2006">
              <mc:Choice xmlns:v="urn:schemas-microsoft-com:vml" Requires="v">
                <p:oleObj spid="_x0000_s49221"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27225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Line 6"/>
          <p:cNvSpPr>
            <a:spLocks noChangeShapeType="1"/>
          </p:cNvSpPr>
          <p:nvPr/>
        </p:nvSpPr>
        <p:spPr bwMode="auto">
          <a:xfrm flipV="1">
            <a:off x="2124075" y="1700213"/>
            <a:ext cx="1588" cy="2305050"/>
          </a:xfrm>
          <a:prstGeom prst="line">
            <a:avLst/>
          </a:prstGeom>
          <a:noFill/>
          <a:ln w="19050">
            <a:solidFill>
              <a:schemeClr val="tx1"/>
            </a:solidFill>
            <a:round/>
            <a:headEnd/>
            <a:tailEnd type="arrow" w="lg" len="lg"/>
          </a:ln>
          <a:effectLst/>
        </p:spPr>
        <p:txBody>
          <a:bodyPr>
            <a:spAutoFit/>
          </a:bodyPr>
          <a:lstStyle/>
          <a:p>
            <a:endParaRPr lang="fr-FR"/>
          </a:p>
        </p:txBody>
      </p:sp>
      <p:sp>
        <p:nvSpPr>
          <p:cNvPr id="253959" name="Line 7"/>
          <p:cNvSpPr>
            <a:spLocks noChangeShapeType="1"/>
          </p:cNvSpPr>
          <p:nvPr/>
        </p:nvSpPr>
        <p:spPr bwMode="auto">
          <a:xfrm>
            <a:off x="1476375" y="2565400"/>
            <a:ext cx="5400675" cy="1588"/>
          </a:xfrm>
          <a:prstGeom prst="line">
            <a:avLst/>
          </a:prstGeom>
          <a:noFill/>
          <a:ln w="19050">
            <a:solidFill>
              <a:schemeClr val="tx1"/>
            </a:solidFill>
            <a:round/>
            <a:headEnd/>
            <a:tailEnd type="arrow" w="lg" len="lg"/>
          </a:ln>
          <a:effectLst/>
        </p:spPr>
        <p:txBody>
          <a:bodyPr>
            <a:spAutoFit/>
          </a:bodyPr>
          <a:lstStyle/>
          <a:p>
            <a:endParaRPr lang="fr-FR"/>
          </a:p>
        </p:txBody>
      </p:sp>
      <p:sp>
        <p:nvSpPr>
          <p:cNvPr id="253960" name="Text Box 8"/>
          <p:cNvSpPr txBox="1">
            <a:spLocks noChangeArrowheads="1"/>
          </p:cNvSpPr>
          <p:nvPr/>
        </p:nvSpPr>
        <p:spPr bwMode="auto">
          <a:xfrm>
            <a:off x="1403350" y="1412875"/>
            <a:ext cx="792163" cy="396875"/>
          </a:xfrm>
          <a:prstGeom prst="rect">
            <a:avLst/>
          </a:prstGeom>
          <a:noFill/>
          <a:ln w="9525">
            <a:noFill/>
            <a:miter lim="800000"/>
            <a:headEnd/>
            <a:tailEnd/>
          </a:ln>
          <a:effectLst/>
        </p:spPr>
        <p:txBody>
          <a:bodyPr>
            <a:spAutoFit/>
          </a:bodyPr>
          <a:lstStyle/>
          <a:p>
            <a:pPr>
              <a:spcBef>
                <a:spcPct val="50000"/>
              </a:spcBef>
            </a:pPr>
            <a:r>
              <a:rPr lang="fr-FR"/>
              <a:t>GdB</a:t>
            </a:r>
          </a:p>
        </p:txBody>
      </p:sp>
      <p:sp>
        <p:nvSpPr>
          <p:cNvPr id="253961" name="Text Box 9"/>
          <p:cNvSpPr txBox="1">
            <a:spLocks noChangeArrowheads="1"/>
          </p:cNvSpPr>
          <p:nvPr/>
        </p:nvSpPr>
        <p:spPr bwMode="auto">
          <a:xfrm>
            <a:off x="6659563" y="2708275"/>
            <a:ext cx="1655762" cy="396875"/>
          </a:xfrm>
          <a:prstGeom prst="rect">
            <a:avLst/>
          </a:prstGeom>
          <a:noFill/>
          <a:ln w="9525">
            <a:noFill/>
            <a:miter lim="800000"/>
            <a:headEnd/>
            <a:tailEnd/>
          </a:ln>
          <a:effectLst/>
        </p:spPr>
        <p:txBody>
          <a:bodyPr>
            <a:spAutoFit/>
          </a:bodyPr>
          <a:lstStyle/>
          <a:p>
            <a:pPr>
              <a:spcBef>
                <a:spcPct val="50000"/>
              </a:spcBef>
            </a:pPr>
            <a:r>
              <a:rPr lang="fr-FR"/>
              <a:t>Log(</a:t>
            </a:r>
            <a:r>
              <a:rPr lang="el-GR"/>
              <a:t>ω</a:t>
            </a:r>
            <a:r>
              <a:rPr lang="fr-FR"/>
              <a:t>)</a:t>
            </a:r>
            <a:endParaRPr lang="el-GR"/>
          </a:p>
        </p:txBody>
      </p:sp>
      <p:sp>
        <p:nvSpPr>
          <p:cNvPr id="253962" name="Line 10"/>
          <p:cNvSpPr>
            <a:spLocks noChangeShapeType="1"/>
          </p:cNvSpPr>
          <p:nvPr/>
        </p:nvSpPr>
        <p:spPr bwMode="auto">
          <a:xfrm flipV="1">
            <a:off x="2124075" y="4076700"/>
            <a:ext cx="1588" cy="2305050"/>
          </a:xfrm>
          <a:prstGeom prst="line">
            <a:avLst/>
          </a:prstGeom>
          <a:noFill/>
          <a:ln w="19050">
            <a:solidFill>
              <a:schemeClr val="tx1"/>
            </a:solidFill>
            <a:round/>
            <a:headEnd/>
            <a:tailEnd type="arrow" w="lg" len="lg"/>
          </a:ln>
          <a:effectLst/>
        </p:spPr>
        <p:txBody>
          <a:bodyPr>
            <a:spAutoFit/>
          </a:bodyPr>
          <a:lstStyle/>
          <a:p>
            <a:endParaRPr lang="fr-FR"/>
          </a:p>
        </p:txBody>
      </p:sp>
      <p:sp>
        <p:nvSpPr>
          <p:cNvPr id="253963" name="Line 11"/>
          <p:cNvSpPr>
            <a:spLocks noChangeShapeType="1"/>
          </p:cNvSpPr>
          <p:nvPr/>
        </p:nvSpPr>
        <p:spPr bwMode="auto">
          <a:xfrm>
            <a:off x="1476375" y="4941888"/>
            <a:ext cx="5400675" cy="1587"/>
          </a:xfrm>
          <a:prstGeom prst="line">
            <a:avLst/>
          </a:prstGeom>
          <a:noFill/>
          <a:ln w="19050">
            <a:solidFill>
              <a:schemeClr val="tx1"/>
            </a:solidFill>
            <a:round/>
            <a:headEnd/>
            <a:tailEnd type="arrow" w="lg" len="lg"/>
          </a:ln>
          <a:effectLst/>
        </p:spPr>
        <p:txBody>
          <a:bodyPr>
            <a:spAutoFit/>
          </a:bodyPr>
          <a:lstStyle/>
          <a:p>
            <a:endParaRPr lang="fr-FR"/>
          </a:p>
        </p:txBody>
      </p:sp>
      <p:sp>
        <p:nvSpPr>
          <p:cNvPr id="253964" name="Text Box 12"/>
          <p:cNvSpPr txBox="1">
            <a:spLocks noChangeArrowheads="1"/>
          </p:cNvSpPr>
          <p:nvPr/>
        </p:nvSpPr>
        <p:spPr bwMode="auto">
          <a:xfrm>
            <a:off x="755650" y="3933825"/>
            <a:ext cx="1439863" cy="396875"/>
          </a:xfrm>
          <a:prstGeom prst="rect">
            <a:avLst/>
          </a:prstGeom>
          <a:noFill/>
          <a:ln w="9525">
            <a:noFill/>
            <a:miter lim="800000"/>
            <a:headEnd/>
            <a:tailEnd/>
          </a:ln>
          <a:effectLst/>
        </p:spPr>
        <p:txBody>
          <a:bodyPr>
            <a:spAutoFit/>
          </a:bodyPr>
          <a:lstStyle/>
          <a:p>
            <a:pPr>
              <a:spcBef>
                <a:spcPct val="50000"/>
              </a:spcBef>
            </a:pPr>
            <a:r>
              <a:rPr lang="fr-FR"/>
              <a:t>Phase (°)</a:t>
            </a:r>
          </a:p>
        </p:txBody>
      </p:sp>
      <p:sp>
        <p:nvSpPr>
          <p:cNvPr id="253965" name="Text Box 13"/>
          <p:cNvSpPr txBox="1">
            <a:spLocks noChangeArrowheads="1"/>
          </p:cNvSpPr>
          <p:nvPr/>
        </p:nvSpPr>
        <p:spPr bwMode="auto">
          <a:xfrm>
            <a:off x="6659563" y="5084763"/>
            <a:ext cx="1655762" cy="396875"/>
          </a:xfrm>
          <a:prstGeom prst="rect">
            <a:avLst/>
          </a:prstGeom>
          <a:noFill/>
          <a:ln w="9525">
            <a:noFill/>
            <a:miter lim="800000"/>
            <a:headEnd/>
            <a:tailEnd/>
          </a:ln>
          <a:effectLst/>
        </p:spPr>
        <p:txBody>
          <a:bodyPr>
            <a:spAutoFit/>
          </a:bodyPr>
          <a:lstStyle/>
          <a:p>
            <a:pPr>
              <a:spcBef>
                <a:spcPct val="50000"/>
              </a:spcBef>
            </a:pPr>
            <a:r>
              <a:rPr lang="fr-FR"/>
              <a:t>Log(</a:t>
            </a:r>
            <a:r>
              <a:rPr lang="el-GR"/>
              <a:t>ω</a:t>
            </a:r>
            <a:r>
              <a:rPr lang="fr-FR"/>
              <a:t>)</a:t>
            </a:r>
            <a:endParaRPr lang="el-GR"/>
          </a:p>
        </p:txBody>
      </p:sp>
      <p:sp>
        <p:nvSpPr>
          <p:cNvPr id="253966" name="Line 14"/>
          <p:cNvSpPr>
            <a:spLocks noChangeShapeType="1"/>
          </p:cNvSpPr>
          <p:nvPr/>
        </p:nvSpPr>
        <p:spPr bwMode="auto">
          <a:xfrm>
            <a:off x="1476375" y="2565400"/>
            <a:ext cx="5111750" cy="0"/>
          </a:xfrm>
          <a:prstGeom prst="line">
            <a:avLst/>
          </a:prstGeom>
          <a:noFill/>
          <a:ln w="25400">
            <a:solidFill>
              <a:srgbClr val="FF0000"/>
            </a:solidFill>
            <a:round/>
            <a:headEnd/>
            <a:tailEnd/>
          </a:ln>
          <a:effectLst/>
        </p:spPr>
        <p:txBody>
          <a:bodyPr>
            <a:spAutoFit/>
          </a:bodyPr>
          <a:lstStyle/>
          <a:p>
            <a:endParaRPr lang="fr-FR"/>
          </a:p>
        </p:txBody>
      </p:sp>
      <p:sp>
        <p:nvSpPr>
          <p:cNvPr id="253967" name="Line 15"/>
          <p:cNvSpPr>
            <a:spLocks noChangeShapeType="1"/>
          </p:cNvSpPr>
          <p:nvPr/>
        </p:nvSpPr>
        <p:spPr bwMode="auto">
          <a:xfrm>
            <a:off x="1547813" y="5805488"/>
            <a:ext cx="5111750" cy="0"/>
          </a:xfrm>
          <a:prstGeom prst="line">
            <a:avLst/>
          </a:prstGeom>
          <a:noFill/>
          <a:ln w="25400">
            <a:solidFill>
              <a:srgbClr val="FF0000"/>
            </a:solidFill>
            <a:round/>
            <a:headEnd/>
            <a:tailEnd/>
          </a:ln>
          <a:effectLst/>
        </p:spPr>
        <p:txBody>
          <a:bodyPr>
            <a:spAutoFit/>
          </a:bodyPr>
          <a:lstStyle/>
          <a:p>
            <a:endParaRPr lang="fr-FR"/>
          </a:p>
        </p:txBody>
      </p:sp>
      <p:sp>
        <p:nvSpPr>
          <p:cNvPr id="253968" name="Freeform 16"/>
          <p:cNvSpPr>
            <a:spLocks/>
          </p:cNvSpPr>
          <p:nvPr/>
        </p:nvSpPr>
        <p:spPr bwMode="auto">
          <a:xfrm>
            <a:off x="323850" y="1916113"/>
            <a:ext cx="6121400" cy="1895475"/>
          </a:xfrm>
          <a:custGeom>
            <a:avLst/>
            <a:gdLst/>
            <a:ahLst/>
            <a:cxnLst>
              <a:cxn ang="0">
                <a:pos x="0" y="15"/>
              </a:cxn>
              <a:cxn ang="0">
                <a:pos x="1270" y="15"/>
              </a:cxn>
              <a:cxn ang="0">
                <a:pos x="1860" y="106"/>
              </a:cxn>
              <a:cxn ang="0">
                <a:pos x="2676" y="514"/>
              </a:cxn>
              <a:cxn ang="0">
                <a:pos x="3856" y="1194"/>
              </a:cxn>
            </a:cxnLst>
            <a:rect l="0" t="0" r="r" b="b"/>
            <a:pathLst>
              <a:path w="3856" h="1194">
                <a:moveTo>
                  <a:pt x="0" y="15"/>
                </a:moveTo>
                <a:cubicBezTo>
                  <a:pt x="480" y="7"/>
                  <a:pt x="960" y="0"/>
                  <a:pt x="1270" y="15"/>
                </a:cubicBezTo>
                <a:cubicBezTo>
                  <a:pt x="1580" y="30"/>
                  <a:pt x="1626" y="23"/>
                  <a:pt x="1860" y="106"/>
                </a:cubicBezTo>
                <a:cubicBezTo>
                  <a:pt x="2094" y="189"/>
                  <a:pt x="2343" y="333"/>
                  <a:pt x="2676" y="514"/>
                </a:cubicBezTo>
                <a:cubicBezTo>
                  <a:pt x="3009" y="695"/>
                  <a:pt x="3780" y="1096"/>
                  <a:pt x="3856" y="1194"/>
                </a:cubicBezTo>
              </a:path>
            </a:pathLst>
          </a:custGeom>
          <a:noFill/>
          <a:ln w="25400" cap="flat" cmpd="sng">
            <a:solidFill>
              <a:schemeClr val="accent2"/>
            </a:solidFill>
            <a:prstDash val="solid"/>
            <a:round/>
            <a:headEnd type="none" w="med" len="med"/>
            <a:tailEnd type="none" w="med" len="med"/>
          </a:ln>
          <a:effectLst/>
        </p:spPr>
        <p:txBody>
          <a:bodyPr>
            <a:spAutoFit/>
          </a:bodyPr>
          <a:lstStyle/>
          <a:p>
            <a:endParaRPr lang="fr-FR"/>
          </a:p>
        </p:txBody>
      </p:sp>
      <p:sp>
        <p:nvSpPr>
          <p:cNvPr id="253969" name="Freeform 17"/>
          <p:cNvSpPr>
            <a:spLocks/>
          </p:cNvSpPr>
          <p:nvPr/>
        </p:nvSpPr>
        <p:spPr bwMode="auto">
          <a:xfrm>
            <a:off x="1258888" y="4917298"/>
            <a:ext cx="5761037" cy="1488265"/>
          </a:xfrm>
          <a:custGeom>
            <a:avLst/>
            <a:gdLst>
              <a:gd name="connsiteX0" fmla="*/ 0 w 10000"/>
              <a:gd name="connsiteY0" fmla="*/ 168 h 10168"/>
              <a:gd name="connsiteX1" fmla="*/ 4751 w 10000"/>
              <a:gd name="connsiteY1" fmla="*/ 656 h 10168"/>
              <a:gd name="connsiteX2" fmla="*/ 6500 w 10000"/>
              <a:gd name="connsiteY2" fmla="*/ 4105 h 10168"/>
              <a:gd name="connsiteX3" fmla="*/ 6875 w 10000"/>
              <a:gd name="connsiteY3" fmla="*/ 6567 h 10168"/>
              <a:gd name="connsiteX4" fmla="*/ 7374 w 10000"/>
              <a:gd name="connsiteY4" fmla="*/ 9018 h 10168"/>
              <a:gd name="connsiteX5" fmla="*/ 7999 w 10000"/>
              <a:gd name="connsiteY5" fmla="*/ 10005 h 10168"/>
              <a:gd name="connsiteX6" fmla="*/ 10000 w 10000"/>
              <a:gd name="connsiteY6" fmla="*/ 10005 h 10168"/>
              <a:gd name="connsiteX0" fmla="*/ 0 w 10000"/>
              <a:gd name="connsiteY0" fmla="*/ 168 h 10168"/>
              <a:gd name="connsiteX1" fmla="*/ 4751 w 10000"/>
              <a:gd name="connsiteY1" fmla="*/ 656 h 10168"/>
              <a:gd name="connsiteX2" fmla="*/ 6500 w 10000"/>
              <a:gd name="connsiteY2" fmla="*/ 4105 h 10168"/>
              <a:gd name="connsiteX3" fmla="*/ 6875 w 10000"/>
              <a:gd name="connsiteY3" fmla="*/ 6567 h 10168"/>
              <a:gd name="connsiteX4" fmla="*/ 7374 w 10000"/>
              <a:gd name="connsiteY4" fmla="*/ 9018 h 10168"/>
              <a:gd name="connsiteX5" fmla="*/ 7999 w 10000"/>
              <a:gd name="connsiteY5" fmla="*/ 10005 h 10168"/>
              <a:gd name="connsiteX6" fmla="*/ 10000 w 10000"/>
              <a:gd name="connsiteY6" fmla="*/ 10005 h 10168"/>
              <a:gd name="connsiteX0" fmla="*/ 0 w 10000"/>
              <a:gd name="connsiteY0" fmla="*/ 168 h 10168"/>
              <a:gd name="connsiteX1" fmla="*/ 4751 w 10000"/>
              <a:gd name="connsiteY1" fmla="*/ 656 h 10168"/>
              <a:gd name="connsiteX2" fmla="*/ 6500 w 10000"/>
              <a:gd name="connsiteY2" fmla="*/ 4105 h 10168"/>
              <a:gd name="connsiteX3" fmla="*/ 6875 w 10000"/>
              <a:gd name="connsiteY3" fmla="*/ 6567 h 10168"/>
              <a:gd name="connsiteX4" fmla="*/ 7374 w 10000"/>
              <a:gd name="connsiteY4" fmla="*/ 9018 h 10168"/>
              <a:gd name="connsiteX5" fmla="*/ 7999 w 10000"/>
              <a:gd name="connsiteY5" fmla="*/ 10005 h 10168"/>
              <a:gd name="connsiteX6" fmla="*/ 10000 w 10000"/>
              <a:gd name="connsiteY6" fmla="*/ 1000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168">
                <a:moveTo>
                  <a:pt x="0" y="168"/>
                </a:moveTo>
                <a:cubicBezTo>
                  <a:pt x="1874" y="244"/>
                  <a:pt x="3668" y="0"/>
                  <a:pt x="4751" y="656"/>
                </a:cubicBezTo>
                <a:cubicBezTo>
                  <a:pt x="5834" y="1312"/>
                  <a:pt x="6146" y="1991"/>
                  <a:pt x="6500" y="4105"/>
                </a:cubicBezTo>
                <a:cubicBezTo>
                  <a:pt x="6720" y="5391"/>
                  <a:pt x="6729" y="5754"/>
                  <a:pt x="6875" y="6567"/>
                </a:cubicBezTo>
                <a:cubicBezTo>
                  <a:pt x="7021" y="7381"/>
                  <a:pt x="7187" y="8443"/>
                  <a:pt x="7374" y="9018"/>
                </a:cubicBezTo>
                <a:cubicBezTo>
                  <a:pt x="7561" y="9593"/>
                  <a:pt x="7561" y="9843"/>
                  <a:pt x="7999" y="10005"/>
                </a:cubicBezTo>
                <a:cubicBezTo>
                  <a:pt x="8438" y="10168"/>
                  <a:pt x="9217" y="10081"/>
                  <a:pt x="10000" y="10005"/>
                </a:cubicBezTo>
              </a:path>
            </a:pathLst>
          </a:custGeom>
          <a:noFill/>
          <a:ln w="25400" cap="flat" cmpd="sng">
            <a:solidFill>
              <a:schemeClr val="accent2"/>
            </a:solidFill>
            <a:prstDash val="solid"/>
            <a:round/>
            <a:headEnd type="none" w="med" len="med"/>
            <a:tailEnd type="none" w="med" len="med"/>
          </a:ln>
          <a:effectLst/>
        </p:spPr>
        <p:txBody>
          <a:bodyPr>
            <a:spAutoFit/>
          </a:bodyPr>
          <a:lstStyle/>
          <a:p>
            <a:endParaRPr lang="fr-FR"/>
          </a:p>
        </p:txBody>
      </p:sp>
      <p:sp>
        <p:nvSpPr>
          <p:cNvPr id="253970" name="Line 18"/>
          <p:cNvSpPr>
            <a:spLocks noChangeShapeType="1"/>
          </p:cNvSpPr>
          <p:nvPr/>
        </p:nvSpPr>
        <p:spPr bwMode="auto">
          <a:xfrm flipV="1">
            <a:off x="5148263" y="1916113"/>
            <a:ext cx="0" cy="4321175"/>
          </a:xfrm>
          <a:prstGeom prst="line">
            <a:avLst/>
          </a:prstGeom>
          <a:noFill/>
          <a:ln w="9525">
            <a:solidFill>
              <a:schemeClr val="tx1"/>
            </a:solidFill>
            <a:prstDash val="dash"/>
            <a:round/>
            <a:headEnd/>
            <a:tailEnd/>
          </a:ln>
          <a:effectLst/>
        </p:spPr>
        <p:txBody>
          <a:bodyPr>
            <a:spAutoFit/>
          </a:bodyPr>
          <a:lstStyle/>
          <a:p>
            <a:endParaRPr lang="fr-FR"/>
          </a:p>
        </p:txBody>
      </p:sp>
      <p:sp>
        <p:nvSpPr>
          <p:cNvPr id="253971" name="Text Box 19"/>
          <p:cNvSpPr txBox="1">
            <a:spLocks noChangeArrowheads="1"/>
          </p:cNvSpPr>
          <p:nvPr/>
        </p:nvSpPr>
        <p:spPr bwMode="auto">
          <a:xfrm>
            <a:off x="3779838" y="2636838"/>
            <a:ext cx="1655762" cy="396875"/>
          </a:xfrm>
          <a:prstGeom prst="rect">
            <a:avLst/>
          </a:prstGeom>
          <a:noFill/>
          <a:ln w="9525">
            <a:noFill/>
            <a:miter lim="800000"/>
            <a:headEnd/>
            <a:tailEnd/>
          </a:ln>
          <a:effectLst/>
        </p:spPr>
        <p:txBody>
          <a:bodyPr>
            <a:spAutoFit/>
          </a:bodyPr>
          <a:lstStyle/>
          <a:p>
            <a:pPr>
              <a:spcBef>
                <a:spcPct val="50000"/>
              </a:spcBef>
            </a:pPr>
            <a:r>
              <a:rPr lang="el-GR"/>
              <a:t>ω</a:t>
            </a:r>
            <a:r>
              <a:rPr lang="fr-FR" baseline="-25000"/>
              <a:t>0</a:t>
            </a:r>
            <a:endParaRPr lang="el-GR"/>
          </a:p>
        </p:txBody>
      </p:sp>
      <p:sp>
        <p:nvSpPr>
          <p:cNvPr id="253972" name="Text Box 20"/>
          <p:cNvSpPr txBox="1">
            <a:spLocks noChangeArrowheads="1"/>
          </p:cNvSpPr>
          <p:nvPr/>
        </p:nvSpPr>
        <p:spPr bwMode="auto">
          <a:xfrm>
            <a:off x="4859338" y="4508500"/>
            <a:ext cx="1655762" cy="396875"/>
          </a:xfrm>
          <a:prstGeom prst="rect">
            <a:avLst/>
          </a:prstGeom>
          <a:noFill/>
          <a:ln w="9525">
            <a:noFill/>
            <a:miter lim="800000"/>
            <a:headEnd/>
            <a:tailEnd/>
          </a:ln>
          <a:effectLst/>
        </p:spPr>
        <p:txBody>
          <a:bodyPr>
            <a:spAutoFit/>
          </a:bodyPr>
          <a:lstStyle/>
          <a:p>
            <a:pPr>
              <a:spcBef>
                <a:spcPct val="50000"/>
              </a:spcBef>
            </a:pPr>
            <a:r>
              <a:rPr lang="el-GR"/>
              <a:t>ω</a:t>
            </a:r>
            <a:r>
              <a:rPr lang="fr-FR" baseline="-25000"/>
              <a:t>c</a:t>
            </a:r>
            <a:endParaRPr lang="el-GR"/>
          </a:p>
        </p:txBody>
      </p:sp>
      <p:sp>
        <p:nvSpPr>
          <p:cNvPr id="253973" name="Line 21"/>
          <p:cNvSpPr>
            <a:spLocks noChangeShapeType="1"/>
          </p:cNvSpPr>
          <p:nvPr/>
        </p:nvSpPr>
        <p:spPr bwMode="auto">
          <a:xfrm flipH="1">
            <a:off x="4284663" y="5084763"/>
            <a:ext cx="0" cy="720725"/>
          </a:xfrm>
          <a:prstGeom prst="line">
            <a:avLst/>
          </a:prstGeom>
          <a:noFill/>
          <a:ln w="25400">
            <a:solidFill>
              <a:srgbClr val="FF00FF"/>
            </a:solidFill>
            <a:round/>
            <a:headEnd type="triangle" w="lg" len="lg"/>
            <a:tailEnd type="triangle" w="lg" len="lg"/>
          </a:ln>
          <a:effectLst/>
        </p:spPr>
        <p:txBody>
          <a:bodyPr>
            <a:spAutoFit/>
          </a:bodyPr>
          <a:lstStyle/>
          <a:p>
            <a:endParaRPr lang="fr-FR"/>
          </a:p>
        </p:txBody>
      </p:sp>
      <p:sp>
        <p:nvSpPr>
          <p:cNvPr id="253974" name="Text Box 22"/>
          <p:cNvSpPr txBox="1">
            <a:spLocks noChangeArrowheads="1"/>
          </p:cNvSpPr>
          <p:nvPr/>
        </p:nvSpPr>
        <p:spPr bwMode="auto">
          <a:xfrm>
            <a:off x="3492500" y="5300663"/>
            <a:ext cx="10795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M</a:t>
            </a:r>
            <a:r>
              <a:rPr lang="el-GR">
                <a:solidFill>
                  <a:srgbClr val="FF00FF"/>
                </a:solidFill>
              </a:rPr>
              <a:t>φ</a:t>
            </a:r>
          </a:p>
        </p:txBody>
      </p:sp>
      <p:sp>
        <p:nvSpPr>
          <p:cNvPr id="253975" name="Text Box 23"/>
          <p:cNvSpPr txBox="1">
            <a:spLocks noChangeArrowheads="1"/>
          </p:cNvSpPr>
          <p:nvPr/>
        </p:nvSpPr>
        <p:spPr bwMode="auto">
          <a:xfrm>
            <a:off x="2700338" y="6165850"/>
            <a:ext cx="2590800" cy="396875"/>
          </a:xfrm>
          <a:prstGeom prst="rect">
            <a:avLst/>
          </a:prstGeom>
          <a:noFill/>
          <a:ln w="9525">
            <a:noFill/>
            <a:miter lim="800000"/>
            <a:headEnd/>
            <a:tailEnd/>
          </a:ln>
          <a:effectLst/>
        </p:spPr>
        <p:txBody>
          <a:bodyPr>
            <a:spAutoFit/>
          </a:bodyPr>
          <a:lstStyle/>
          <a:p>
            <a:pPr>
              <a:spcBef>
                <a:spcPct val="50000"/>
              </a:spcBef>
            </a:pPr>
            <a:r>
              <a:rPr lang="fr-FR">
                <a:solidFill>
                  <a:srgbClr val="FF00FF"/>
                </a:solidFill>
              </a:rPr>
              <a:t>Marge de phase</a:t>
            </a:r>
          </a:p>
        </p:txBody>
      </p:sp>
      <p:sp>
        <p:nvSpPr>
          <p:cNvPr id="253976" name="Line 24"/>
          <p:cNvSpPr>
            <a:spLocks noChangeShapeType="1"/>
          </p:cNvSpPr>
          <p:nvPr/>
        </p:nvSpPr>
        <p:spPr bwMode="auto">
          <a:xfrm>
            <a:off x="4284663" y="1916113"/>
            <a:ext cx="0" cy="4321175"/>
          </a:xfrm>
          <a:prstGeom prst="line">
            <a:avLst/>
          </a:prstGeom>
          <a:noFill/>
          <a:ln w="9525">
            <a:solidFill>
              <a:schemeClr val="tx1"/>
            </a:solidFill>
            <a:prstDash val="dash"/>
            <a:round/>
            <a:headEnd/>
            <a:tailEnd/>
          </a:ln>
          <a:effectLst/>
        </p:spPr>
        <p:txBody>
          <a:bodyPr>
            <a:spAutoFit/>
          </a:bodyPr>
          <a:lstStyle/>
          <a:p>
            <a:endParaRPr lang="fr-FR"/>
          </a:p>
        </p:txBody>
      </p:sp>
      <p:sp>
        <p:nvSpPr>
          <p:cNvPr id="253977" name="Line 25"/>
          <p:cNvSpPr>
            <a:spLocks noChangeShapeType="1"/>
          </p:cNvSpPr>
          <p:nvPr/>
        </p:nvSpPr>
        <p:spPr bwMode="auto">
          <a:xfrm flipH="1">
            <a:off x="5148263" y="2565400"/>
            <a:ext cx="0" cy="503238"/>
          </a:xfrm>
          <a:prstGeom prst="line">
            <a:avLst/>
          </a:prstGeom>
          <a:noFill/>
          <a:ln w="25400">
            <a:solidFill>
              <a:srgbClr val="66FF33"/>
            </a:solidFill>
            <a:round/>
            <a:headEnd type="triangle" w="lg" len="lg"/>
            <a:tailEnd type="triangle" w="lg" len="lg"/>
          </a:ln>
          <a:effectLst/>
        </p:spPr>
        <p:txBody>
          <a:bodyPr>
            <a:spAutoFit/>
          </a:bodyPr>
          <a:lstStyle/>
          <a:p>
            <a:endParaRPr lang="fr-FR"/>
          </a:p>
        </p:txBody>
      </p:sp>
      <p:sp>
        <p:nvSpPr>
          <p:cNvPr id="253978" name="Text Box 26"/>
          <p:cNvSpPr txBox="1">
            <a:spLocks noChangeArrowheads="1"/>
          </p:cNvSpPr>
          <p:nvPr/>
        </p:nvSpPr>
        <p:spPr bwMode="auto">
          <a:xfrm>
            <a:off x="5435600" y="1916113"/>
            <a:ext cx="2590800" cy="396875"/>
          </a:xfrm>
          <a:prstGeom prst="rect">
            <a:avLst/>
          </a:prstGeom>
          <a:noFill/>
          <a:ln w="9525">
            <a:noFill/>
            <a:miter lim="800000"/>
            <a:headEnd/>
            <a:tailEnd/>
          </a:ln>
          <a:effectLst/>
        </p:spPr>
        <p:txBody>
          <a:bodyPr>
            <a:spAutoFit/>
          </a:bodyPr>
          <a:lstStyle/>
          <a:p>
            <a:pPr>
              <a:spcBef>
                <a:spcPct val="50000"/>
              </a:spcBef>
            </a:pPr>
            <a:r>
              <a:rPr lang="fr-FR">
                <a:solidFill>
                  <a:srgbClr val="66FF33"/>
                </a:solidFill>
              </a:rPr>
              <a:t>Marge de gain</a:t>
            </a:r>
          </a:p>
        </p:txBody>
      </p:sp>
      <p:sp>
        <p:nvSpPr>
          <p:cNvPr id="253979" name="Text Box 27"/>
          <p:cNvSpPr txBox="1">
            <a:spLocks noChangeArrowheads="1"/>
          </p:cNvSpPr>
          <p:nvPr/>
        </p:nvSpPr>
        <p:spPr bwMode="auto">
          <a:xfrm>
            <a:off x="5364163" y="2708275"/>
            <a:ext cx="1079500" cy="396875"/>
          </a:xfrm>
          <a:prstGeom prst="rect">
            <a:avLst/>
          </a:prstGeom>
          <a:noFill/>
          <a:ln w="9525">
            <a:noFill/>
            <a:miter lim="800000"/>
            <a:headEnd/>
            <a:tailEnd/>
          </a:ln>
          <a:effectLst/>
        </p:spPr>
        <p:txBody>
          <a:bodyPr>
            <a:spAutoFit/>
          </a:bodyPr>
          <a:lstStyle/>
          <a:p>
            <a:pPr>
              <a:spcBef>
                <a:spcPct val="50000"/>
              </a:spcBef>
            </a:pPr>
            <a:r>
              <a:rPr lang="fr-FR">
                <a:solidFill>
                  <a:srgbClr val="66FF33"/>
                </a:solidFill>
              </a:rPr>
              <a:t>MG</a:t>
            </a:r>
            <a:endParaRPr lang="el-GR">
              <a:solidFill>
                <a:srgbClr val="66FF33"/>
              </a:solidFill>
            </a:endParaRPr>
          </a:p>
        </p:txBody>
      </p:sp>
      <p:sp>
        <p:nvSpPr>
          <p:cNvPr id="28" name="ZoneTexte 27"/>
          <p:cNvSpPr txBox="1"/>
          <p:nvPr/>
        </p:nvSpPr>
        <p:spPr>
          <a:xfrm>
            <a:off x="1850834" y="2324561"/>
            <a:ext cx="264405" cy="307777"/>
          </a:xfrm>
          <a:prstGeom prst="rect">
            <a:avLst/>
          </a:prstGeom>
          <a:noFill/>
        </p:spPr>
        <p:txBody>
          <a:bodyPr wrap="square" rtlCol="0">
            <a:spAutoFit/>
          </a:bodyPr>
          <a:lstStyle/>
          <a:p>
            <a:r>
              <a:rPr lang="fr-FR" sz="1400" dirty="0"/>
              <a:t>0</a:t>
            </a:r>
          </a:p>
        </p:txBody>
      </p:sp>
      <p:sp>
        <p:nvSpPr>
          <p:cNvPr id="29" name="ZoneTexte 28"/>
          <p:cNvSpPr txBox="1"/>
          <p:nvPr/>
        </p:nvSpPr>
        <p:spPr>
          <a:xfrm>
            <a:off x="1309169" y="5528632"/>
            <a:ext cx="872169" cy="307777"/>
          </a:xfrm>
          <a:prstGeom prst="rect">
            <a:avLst/>
          </a:prstGeom>
          <a:noFill/>
        </p:spPr>
        <p:txBody>
          <a:bodyPr wrap="square" rtlCol="0">
            <a:spAutoFit/>
          </a:bodyPr>
          <a:lstStyle/>
          <a:p>
            <a:r>
              <a:rPr lang="fr-FR" sz="1400" dirty="0"/>
              <a:t>-180°</a:t>
            </a:r>
          </a:p>
        </p:txBody>
      </p:sp>
    </p:spTree>
    <p:extLst>
      <p:ext uri="{BB962C8B-B14F-4D97-AF65-F5344CB8AC3E}">
        <p14:creationId xmlns:p14="http://schemas.microsoft.com/office/powerpoint/2010/main" val="372928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9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397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9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9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397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3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0" grpId="0" animBg="1"/>
      <p:bldP spid="253973" grpId="0" animBg="1"/>
      <p:bldP spid="253974" grpId="0"/>
      <p:bldP spid="253976" grpId="0" animBg="1"/>
      <p:bldP spid="253977" grpId="0" animBg="1"/>
      <p:bldP spid="25397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4979"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7ABEE0A9-A407-482B-897F-BCFF2B9527E4}" type="slidenum">
              <a:rPr lang="fr-FR" sz="1400">
                <a:latin typeface="Times New Roman" pitchFamily="18" charset="0"/>
              </a:rPr>
              <a:pPr/>
              <a:t>72</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a:latin typeface="Verdana" pitchFamily="34" charset="0"/>
              </a:rPr>
              <a:t>Marges de stabilité: Principe de calcul</a:t>
            </a:r>
          </a:p>
        </p:txBody>
      </p:sp>
      <p:graphicFrame>
        <p:nvGraphicFramePr>
          <p:cNvPr id="254981"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0457"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Text Box 6"/>
          <p:cNvSpPr txBox="1">
            <a:spLocks noChangeArrowheads="1"/>
          </p:cNvSpPr>
          <p:nvPr/>
        </p:nvSpPr>
        <p:spPr bwMode="auto">
          <a:xfrm>
            <a:off x="827088" y="1700213"/>
            <a:ext cx="7345362" cy="1778000"/>
          </a:xfrm>
          <a:prstGeom prst="rect">
            <a:avLst/>
          </a:prstGeom>
          <a:noFill/>
          <a:ln w="9525">
            <a:solidFill>
              <a:srgbClr val="FF0000"/>
            </a:solidFill>
            <a:miter lim="800000"/>
            <a:headEnd/>
            <a:tailEnd/>
          </a:ln>
          <a:effectLst/>
        </p:spPr>
        <p:txBody>
          <a:bodyPr>
            <a:spAutoFit/>
          </a:bodyPr>
          <a:lstStyle/>
          <a:p>
            <a:pPr>
              <a:spcBef>
                <a:spcPct val="50000"/>
              </a:spcBef>
            </a:pPr>
            <a:r>
              <a:rPr lang="fr-FR" u="sng" dirty="0"/>
              <a:t>Méthode de calcul de la marge de gain Mg</a:t>
            </a:r>
            <a:r>
              <a:rPr lang="fr-FR" dirty="0"/>
              <a:t>:</a:t>
            </a:r>
          </a:p>
          <a:p>
            <a:pPr>
              <a:spcBef>
                <a:spcPct val="50000"/>
              </a:spcBef>
            </a:pPr>
            <a:r>
              <a:rPr lang="fr-FR" dirty="0"/>
              <a:t>1- On cherche </a:t>
            </a:r>
            <a:r>
              <a:rPr lang="el-GR" dirty="0"/>
              <a:t>ω</a:t>
            </a:r>
            <a:r>
              <a:rPr lang="fr-FR" baseline="-25000" dirty="0"/>
              <a:t>c</a:t>
            </a:r>
            <a:r>
              <a:rPr lang="fr-FR" dirty="0"/>
              <a:t> pour lequel </a:t>
            </a:r>
          </a:p>
          <a:p>
            <a:pPr>
              <a:spcBef>
                <a:spcPct val="50000"/>
              </a:spcBef>
            </a:pPr>
            <a:r>
              <a:rPr lang="fr-FR" dirty="0"/>
              <a:t>2- On calcule le gain pour </a:t>
            </a:r>
            <a:r>
              <a:rPr lang="el-GR" dirty="0"/>
              <a:t>ω</a:t>
            </a:r>
            <a:r>
              <a:rPr lang="fr-FR" baseline="-25000" dirty="0"/>
              <a:t>c</a:t>
            </a:r>
            <a:r>
              <a:rPr lang="fr-FR" dirty="0"/>
              <a:t> </a:t>
            </a:r>
          </a:p>
          <a:p>
            <a:pPr>
              <a:spcBef>
                <a:spcPct val="50000"/>
              </a:spcBef>
            </a:pPr>
            <a:r>
              <a:rPr lang="fr-FR" dirty="0"/>
              <a:t>3- </a:t>
            </a:r>
            <a:endParaRPr lang="el-GR" dirty="0"/>
          </a:p>
        </p:txBody>
      </p:sp>
      <mc:AlternateContent xmlns:mc="http://schemas.openxmlformats.org/markup-compatibility/2006" xmlns:a14="http://schemas.microsoft.com/office/drawing/2010/main">
        <mc:Choice Requires="a14">
          <p:sp>
            <p:nvSpPr>
              <p:cNvPr id="254983" name="Object 7"/>
              <p:cNvSpPr txBox="1"/>
              <p:nvPr/>
            </p:nvSpPr>
            <p:spPr bwMode="auto">
              <a:xfrm>
                <a:off x="971550" y="2916237"/>
                <a:ext cx="3438525" cy="53975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𝑀𝑔</m:t>
                      </m:r>
                      <m:r>
                        <a:rPr lang="fr-FR" i="1">
                          <a:solidFill>
                            <a:srgbClr val="000000"/>
                          </a:solidFill>
                          <a:latin typeface="Cambria Math" panose="02040503050406030204" pitchFamily="18" charset="0"/>
                        </a:rPr>
                        <m:t>=−20</m:t>
                      </m:r>
                      <m:func>
                        <m:funcPr>
                          <m:ctrlPr>
                            <a:rPr lang="fr-FR" i="1">
                              <a:solidFill>
                                <a:srgbClr val="000000"/>
                              </a:solidFill>
                              <a:latin typeface="Cambria Math" panose="02040503050406030204" pitchFamily="18" charset="0"/>
                            </a:rPr>
                          </m:ctrlPr>
                        </m:funcPr>
                        <m:fName>
                          <m:r>
                            <m:rPr>
                              <m:sty m:val="p"/>
                            </m:rPr>
                            <a:rPr lang="fr-FR" i="0">
                              <a:solidFill>
                                <a:srgbClr val="000000"/>
                              </a:solidFill>
                              <a:latin typeface="Cambria Math" panose="02040503050406030204" pitchFamily="18" charset="0"/>
                            </a:rPr>
                            <m:t>log</m:t>
                          </m:r>
                        </m:fName>
                        <m:e>
                          <m:d>
                            <m:dPr>
                              <m:ctrlPr>
                                <a:rPr lang="fr-FR" i="1">
                                  <a:solidFill>
                                    <a:srgbClr val="000000"/>
                                  </a:solidFill>
                                  <a:latin typeface="Cambria Math" panose="02040503050406030204" pitchFamily="18" charset="0"/>
                                </a:rPr>
                              </m:ctrlPr>
                            </m:dPr>
                            <m:e>
                              <m:d>
                                <m:dPr>
                                  <m:begChr m:val="‖"/>
                                  <m:endChr m:val="‖"/>
                                  <m:ctrlPr>
                                    <a:rPr lang="fr-FR" i="1">
                                      <a:solidFill>
                                        <a:srgbClr val="000000"/>
                                      </a:solidFill>
                                      <a:latin typeface="Cambria Math" panose="02040503050406030204" pitchFamily="18" charset="0"/>
                                    </a:rPr>
                                  </m:ctrlPr>
                                </m:dPr>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𝐺</m:t>
                                      </m:r>
                                    </m:e>
                                    <m:sub>
                                      <m:r>
                                        <a:rPr lang="fr-FR" i="1">
                                          <a:solidFill>
                                            <a:srgbClr val="000000"/>
                                          </a:solidFill>
                                          <a:latin typeface="Cambria Math" panose="02040503050406030204" pitchFamily="18" charset="0"/>
                                        </a:rPr>
                                        <m:t>𝐵𝑂</m:t>
                                      </m:r>
                                    </m:sub>
                                  </m:sSub>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𝑗</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𝜔</m:t>
                                      </m:r>
                                    </m:e>
                                    <m:sub>
                                      <m:r>
                                        <a:rPr lang="fr-FR" i="1">
                                          <a:solidFill>
                                            <a:srgbClr val="000000"/>
                                          </a:solidFill>
                                          <a:latin typeface="Cambria Math" panose="02040503050406030204" pitchFamily="18" charset="0"/>
                                        </a:rPr>
                                        <m:t>𝑐</m:t>
                                      </m:r>
                                    </m:sub>
                                  </m:sSub>
                                  <m:r>
                                    <a:rPr lang="fr-FR" i="1">
                                      <a:solidFill>
                                        <a:srgbClr val="000000"/>
                                      </a:solidFill>
                                      <a:latin typeface="Cambria Math" panose="02040503050406030204" pitchFamily="18" charset="0"/>
                                    </a:rPr>
                                    <m:t>)</m:t>
                                  </m:r>
                                </m:e>
                              </m:d>
                            </m:e>
                          </m:d>
                        </m:e>
                      </m:func>
                    </m:oMath>
                  </m:oMathPara>
                </a14:m>
                <a:endParaRPr lang="fr-FR" dirty="0"/>
              </a:p>
            </p:txBody>
          </p:sp>
        </mc:Choice>
        <mc:Fallback xmlns="">
          <p:sp>
            <p:nvSpPr>
              <p:cNvPr id="254983" name="Object 7"/>
              <p:cNvSpPr txBox="1">
                <a:spLocks noRot="1" noChangeAspect="1" noMove="1" noResize="1" noEditPoints="1" noAdjustHandles="1" noChangeArrowheads="1" noChangeShapeType="1" noTextEdit="1"/>
              </p:cNvSpPr>
              <p:nvPr/>
            </p:nvSpPr>
            <p:spPr bwMode="auto">
              <a:xfrm>
                <a:off x="971550" y="2916237"/>
                <a:ext cx="3438525" cy="539750"/>
              </a:xfrm>
              <a:prstGeom prst="rect">
                <a:avLst/>
              </a:prstGeom>
              <a:blipFill>
                <a:blip r:embed="rId5"/>
                <a:stretch>
                  <a:fillRect/>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4984" name="Object 8"/>
              <p:cNvSpPr txBox="1"/>
              <p:nvPr/>
            </p:nvSpPr>
            <p:spPr bwMode="auto">
              <a:xfrm>
                <a:off x="4787900" y="2133600"/>
                <a:ext cx="3167063" cy="48577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𝐴𝑟𝑔</m:t>
                      </m:r>
                      <m:d>
                        <m:dPr>
                          <m:ctrlPr>
                            <a:rPr lang="fr-FR" i="1">
                              <a:solidFill>
                                <a:srgbClr val="000000"/>
                              </a:solidFill>
                              <a:latin typeface="Cambria Math" panose="02040503050406030204" pitchFamily="18" charset="0"/>
                            </a:rPr>
                          </m:ctrlPr>
                        </m:dPr>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𝐺</m:t>
                              </m:r>
                            </m:e>
                            <m:sub>
                              <m:r>
                                <a:rPr lang="fr-FR" i="1">
                                  <a:solidFill>
                                    <a:srgbClr val="000000"/>
                                  </a:solidFill>
                                  <a:latin typeface="Cambria Math" panose="02040503050406030204" pitchFamily="18" charset="0"/>
                                </a:rPr>
                                <m:t>𝐵𝑂</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𝑗</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𝜔</m:t>
                                  </m:r>
                                </m:e>
                                <m:sub>
                                  <m:r>
                                    <a:rPr lang="fr-FR" i="1">
                                      <a:solidFill>
                                        <a:srgbClr val="000000"/>
                                      </a:solidFill>
                                      <a:latin typeface="Cambria Math" panose="02040503050406030204" pitchFamily="18" charset="0"/>
                                    </a:rPr>
                                    <m:t>𝑐</m:t>
                                  </m:r>
                                </m:sub>
                              </m:sSub>
                            </m:e>
                          </m:d>
                        </m:e>
                      </m:d>
                      <m:r>
                        <a:rPr lang="fr-FR" i="1">
                          <a:solidFill>
                            <a:srgbClr val="000000"/>
                          </a:solidFill>
                          <a:latin typeface="Cambria Math" panose="02040503050406030204" pitchFamily="18" charset="0"/>
                        </a:rPr>
                        <m:t>=−180°</m:t>
                      </m:r>
                    </m:oMath>
                  </m:oMathPara>
                </a14:m>
                <a:endParaRPr lang="fr-FR"/>
              </a:p>
            </p:txBody>
          </p:sp>
        </mc:Choice>
        <mc:Fallback xmlns="">
          <p:sp>
            <p:nvSpPr>
              <p:cNvPr id="254984" name="Object 8"/>
              <p:cNvSpPr txBox="1">
                <a:spLocks noRot="1" noChangeAspect="1" noMove="1" noResize="1" noEditPoints="1" noAdjustHandles="1" noChangeArrowheads="1" noChangeShapeType="1" noTextEdit="1"/>
              </p:cNvSpPr>
              <p:nvPr/>
            </p:nvSpPr>
            <p:spPr bwMode="auto">
              <a:xfrm>
                <a:off x="4787900" y="2133600"/>
                <a:ext cx="3167063" cy="485775"/>
              </a:xfrm>
              <a:prstGeom prst="rect">
                <a:avLst/>
              </a:prstGeom>
              <a:blipFill>
                <a:blip r:embed="rId6"/>
                <a:stretch>
                  <a:fillRect/>
                </a:stretch>
              </a:blipFill>
              <a:extLst/>
            </p:spPr>
            <p:txBody>
              <a:bodyPr/>
              <a:lstStyle/>
              <a:p>
                <a:r>
                  <a:rPr lang="fr-FR">
                    <a:noFill/>
                  </a:rPr>
                  <a:t> </a:t>
                </a:r>
              </a:p>
            </p:txBody>
          </p:sp>
        </mc:Fallback>
      </mc:AlternateContent>
      <p:sp>
        <p:nvSpPr>
          <p:cNvPr id="254985" name="Text Box 9"/>
          <p:cNvSpPr txBox="1">
            <a:spLocks noChangeArrowheads="1"/>
          </p:cNvSpPr>
          <p:nvPr/>
        </p:nvSpPr>
        <p:spPr bwMode="auto">
          <a:xfrm>
            <a:off x="900113" y="4221163"/>
            <a:ext cx="7200900" cy="1778000"/>
          </a:xfrm>
          <a:prstGeom prst="rect">
            <a:avLst/>
          </a:prstGeom>
          <a:noFill/>
          <a:ln w="9525">
            <a:solidFill>
              <a:srgbClr val="FF0000"/>
            </a:solidFill>
            <a:miter lim="800000"/>
            <a:headEnd/>
            <a:tailEnd/>
          </a:ln>
          <a:effectLst/>
        </p:spPr>
        <p:txBody>
          <a:bodyPr>
            <a:spAutoFit/>
          </a:bodyPr>
          <a:lstStyle/>
          <a:p>
            <a:pPr>
              <a:spcBef>
                <a:spcPct val="50000"/>
              </a:spcBef>
            </a:pPr>
            <a:r>
              <a:rPr lang="fr-FR" u="sng" dirty="0"/>
              <a:t>Méthode de calcul de la marge de phase M</a:t>
            </a:r>
            <a:r>
              <a:rPr lang="el-GR" u="sng" dirty="0"/>
              <a:t>φ</a:t>
            </a:r>
            <a:r>
              <a:rPr lang="fr-FR" dirty="0"/>
              <a:t>:</a:t>
            </a:r>
          </a:p>
          <a:p>
            <a:pPr>
              <a:spcBef>
                <a:spcPct val="50000"/>
              </a:spcBef>
            </a:pPr>
            <a:r>
              <a:rPr lang="fr-FR" dirty="0"/>
              <a:t>1- On cherche </a:t>
            </a:r>
            <a:r>
              <a:rPr lang="el-GR" dirty="0"/>
              <a:t>ω</a:t>
            </a:r>
            <a:r>
              <a:rPr lang="fr-FR" baseline="-25000" dirty="0"/>
              <a:t>0</a:t>
            </a:r>
            <a:r>
              <a:rPr lang="fr-FR" dirty="0"/>
              <a:t> pour lequel </a:t>
            </a:r>
          </a:p>
          <a:p>
            <a:pPr>
              <a:spcBef>
                <a:spcPct val="50000"/>
              </a:spcBef>
            </a:pPr>
            <a:r>
              <a:rPr lang="fr-FR" dirty="0"/>
              <a:t>2- On calcule la phase pour </a:t>
            </a:r>
            <a:r>
              <a:rPr lang="el-GR" dirty="0"/>
              <a:t>ω</a:t>
            </a:r>
            <a:r>
              <a:rPr lang="fr-FR" baseline="-25000" dirty="0"/>
              <a:t>0</a:t>
            </a:r>
            <a:r>
              <a:rPr lang="fr-FR" dirty="0"/>
              <a:t> </a:t>
            </a:r>
          </a:p>
          <a:p>
            <a:pPr>
              <a:spcBef>
                <a:spcPct val="50000"/>
              </a:spcBef>
            </a:pPr>
            <a:r>
              <a:rPr lang="fr-FR" dirty="0"/>
              <a:t>3- </a:t>
            </a:r>
            <a:endParaRPr lang="el-GR" dirty="0"/>
          </a:p>
        </p:txBody>
      </p:sp>
      <mc:AlternateContent xmlns:mc="http://schemas.openxmlformats.org/markup-compatibility/2006" xmlns:a14="http://schemas.microsoft.com/office/drawing/2010/main">
        <mc:Choice Requires="a14">
          <p:sp>
            <p:nvSpPr>
              <p:cNvPr id="254986" name="Object 10"/>
              <p:cNvSpPr txBox="1"/>
              <p:nvPr/>
            </p:nvSpPr>
            <p:spPr bwMode="auto">
              <a:xfrm>
                <a:off x="4841875" y="4636294"/>
                <a:ext cx="1949450" cy="539750"/>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d>
                        <m:dPr>
                          <m:begChr m:val="‖"/>
                          <m:endChr m:val="‖"/>
                          <m:ctrlPr>
                            <a:rPr lang="fr-FR" i="1">
                              <a:solidFill>
                                <a:srgbClr val="000000"/>
                              </a:solidFill>
                              <a:latin typeface="Cambria Math" panose="02040503050406030204" pitchFamily="18" charset="0"/>
                            </a:rPr>
                          </m:ctrlPr>
                        </m:dPr>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𝐺</m:t>
                              </m:r>
                            </m:e>
                            <m:sub>
                              <m:r>
                                <a:rPr lang="fr-FR" i="1">
                                  <a:solidFill>
                                    <a:srgbClr val="000000"/>
                                  </a:solidFill>
                                  <a:latin typeface="Cambria Math" panose="02040503050406030204" pitchFamily="18" charset="0"/>
                                </a:rPr>
                                <m:t>𝐵𝑂</m:t>
                              </m:r>
                            </m:sub>
                          </m:sSub>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𝑗</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𝜔</m:t>
                              </m:r>
                            </m:e>
                            <m:sub>
                              <m:r>
                                <a:rPr lang="fr-FR" i="1">
                                  <a:solidFill>
                                    <a:srgbClr val="000000"/>
                                  </a:solidFill>
                                  <a:latin typeface="Cambria Math" panose="02040503050406030204" pitchFamily="18" charset="0"/>
                                </a:rPr>
                                <m:t>0</m:t>
                              </m:r>
                            </m:sub>
                          </m:sSub>
                          <m:r>
                            <a:rPr lang="fr-FR" i="1">
                              <a:solidFill>
                                <a:srgbClr val="000000"/>
                              </a:solidFill>
                              <a:latin typeface="Cambria Math" panose="02040503050406030204" pitchFamily="18" charset="0"/>
                            </a:rPr>
                            <m:t>)</m:t>
                          </m:r>
                        </m:e>
                      </m:d>
                      <m:r>
                        <a:rPr lang="fr-FR" i="1">
                          <a:solidFill>
                            <a:srgbClr val="000000"/>
                          </a:solidFill>
                          <a:latin typeface="Cambria Math" panose="02040503050406030204" pitchFamily="18" charset="0"/>
                        </a:rPr>
                        <m:t>=1</m:t>
                      </m:r>
                    </m:oMath>
                  </m:oMathPara>
                </a14:m>
                <a:endParaRPr lang="fr-FR" dirty="0"/>
              </a:p>
            </p:txBody>
          </p:sp>
        </mc:Choice>
        <mc:Fallback xmlns="">
          <p:sp>
            <p:nvSpPr>
              <p:cNvPr id="254986" name="Object 10"/>
              <p:cNvSpPr txBox="1">
                <a:spLocks noRot="1" noChangeAspect="1" noMove="1" noResize="1" noEditPoints="1" noAdjustHandles="1" noChangeArrowheads="1" noChangeShapeType="1" noTextEdit="1"/>
              </p:cNvSpPr>
              <p:nvPr/>
            </p:nvSpPr>
            <p:spPr bwMode="auto">
              <a:xfrm>
                <a:off x="4841875" y="4636294"/>
                <a:ext cx="1949450" cy="539750"/>
              </a:xfrm>
              <a:prstGeom prst="rect">
                <a:avLst/>
              </a:prstGeom>
              <a:blipFill>
                <a:blip r:embed="rId7"/>
                <a:stretch>
                  <a:fillRect/>
                </a:stretch>
              </a:blipFill>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4987" name="Object 11"/>
              <p:cNvSpPr txBox="1"/>
              <p:nvPr/>
            </p:nvSpPr>
            <p:spPr bwMode="auto">
              <a:xfrm>
                <a:off x="1031410" y="5395119"/>
                <a:ext cx="3627438" cy="48577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fr-FR" i="1">
                          <a:solidFill>
                            <a:srgbClr val="000000"/>
                          </a:solidFill>
                          <a:latin typeface="Cambria Math" panose="02040503050406030204" pitchFamily="18" charset="0"/>
                        </a:rPr>
                        <m:t>𝑀</m:t>
                      </m:r>
                      <m:r>
                        <a:rPr lang="fr-FR" i="1">
                          <a:solidFill>
                            <a:srgbClr val="000000"/>
                          </a:solidFill>
                          <a:latin typeface="Cambria Math" panose="02040503050406030204" pitchFamily="18" charset="0"/>
                        </a:rPr>
                        <m:t>𝜙</m:t>
                      </m:r>
                      <m:r>
                        <a:rPr lang="fr-FR" i="1">
                          <a:solidFill>
                            <a:srgbClr val="000000"/>
                          </a:solidFill>
                          <a:latin typeface="Cambria Math" panose="02040503050406030204" pitchFamily="18" charset="0"/>
                        </a:rPr>
                        <m:t>=180+</m:t>
                      </m:r>
                      <m:r>
                        <a:rPr lang="fr-FR" i="1">
                          <a:solidFill>
                            <a:srgbClr val="000000"/>
                          </a:solidFill>
                          <a:latin typeface="Cambria Math" panose="02040503050406030204" pitchFamily="18" charset="0"/>
                        </a:rPr>
                        <m:t>𝐴𝑟𝑔</m:t>
                      </m:r>
                      <m:d>
                        <m:dPr>
                          <m:ctrlPr>
                            <a:rPr lang="fr-FR" i="1">
                              <a:solidFill>
                                <a:srgbClr val="000000"/>
                              </a:solidFill>
                              <a:latin typeface="Cambria Math" panose="02040503050406030204" pitchFamily="18" charset="0"/>
                            </a:rPr>
                          </m:ctrlPr>
                        </m:dPr>
                        <m:e>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𝐺</m:t>
                              </m:r>
                            </m:e>
                            <m:sub>
                              <m:r>
                                <a:rPr lang="fr-FR" i="1">
                                  <a:solidFill>
                                    <a:srgbClr val="000000"/>
                                  </a:solidFill>
                                  <a:latin typeface="Cambria Math" panose="02040503050406030204" pitchFamily="18" charset="0"/>
                                </a:rPr>
                                <m:t>𝐵𝑂</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𝑗</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𝜔</m:t>
                                  </m:r>
                                </m:e>
                                <m:sub>
                                  <m:r>
                                    <a:rPr lang="fr-FR" i="1">
                                      <a:solidFill>
                                        <a:srgbClr val="000000"/>
                                      </a:solidFill>
                                      <a:latin typeface="Cambria Math" panose="02040503050406030204" pitchFamily="18" charset="0"/>
                                    </a:rPr>
                                    <m:t>0</m:t>
                                  </m:r>
                                </m:sub>
                              </m:sSub>
                            </m:e>
                          </m:d>
                        </m:e>
                      </m:d>
                    </m:oMath>
                  </m:oMathPara>
                </a14:m>
                <a:endParaRPr lang="fr-FR" dirty="0"/>
              </a:p>
            </p:txBody>
          </p:sp>
        </mc:Choice>
        <mc:Fallback xmlns="">
          <p:sp>
            <p:nvSpPr>
              <p:cNvPr id="254987" name="Object 11"/>
              <p:cNvSpPr txBox="1">
                <a:spLocks noRot="1" noChangeAspect="1" noMove="1" noResize="1" noEditPoints="1" noAdjustHandles="1" noChangeArrowheads="1" noChangeShapeType="1" noTextEdit="1"/>
              </p:cNvSpPr>
              <p:nvPr/>
            </p:nvSpPr>
            <p:spPr bwMode="auto">
              <a:xfrm>
                <a:off x="1031410" y="5395119"/>
                <a:ext cx="3627438" cy="485775"/>
              </a:xfrm>
              <a:prstGeom prst="rect">
                <a:avLst/>
              </a:prstGeom>
              <a:blipFill>
                <a:blip r:embed="rId8"/>
                <a:stretch>
                  <a:fillRect/>
                </a:stretch>
              </a:blipFill>
              <a:extLst/>
            </p:spPr>
            <p:txBody>
              <a:bodyPr/>
              <a:lstStyle/>
              <a:p>
                <a:r>
                  <a:rPr lang="fr-FR">
                    <a:noFill/>
                  </a:rPr>
                  <a:t> </a:t>
                </a:r>
              </a:p>
            </p:txBody>
          </p:sp>
        </mc:Fallback>
      </mc:AlternateContent>
    </p:spTree>
    <p:extLst>
      <p:ext uri="{BB962C8B-B14F-4D97-AF65-F5344CB8AC3E}">
        <p14:creationId xmlns:p14="http://schemas.microsoft.com/office/powerpoint/2010/main" val="290893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982">
                                            <p:bg/>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49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9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9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98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498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498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498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498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49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build="allAtOnce" animBg="1"/>
      <p:bldP spid="254985" grpId="0" build="allAtOnce"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EBA193F9-4FFE-427B-8A16-4BB026A19EC6}" type="slidenum">
              <a:rPr lang="fr-FR" sz="1400">
                <a:latin typeface="Times New Roman" pitchFamily="18" charset="0"/>
              </a:rPr>
              <a:pPr/>
              <a:t>73</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Marges de stabilité: exemple de calcul</a:t>
            </a:r>
          </a:p>
        </p:txBody>
      </p:sp>
      <p:graphicFrame>
        <p:nvGraphicFramePr>
          <p:cNvPr id="256004" name="Object 4"/>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1805"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05" name="Text Box 5"/>
          <p:cNvSpPr txBox="1">
            <a:spLocks noChangeArrowheads="1"/>
          </p:cNvSpPr>
          <p:nvPr/>
        </p:nvSpPr>
        <p:spPr bwMode="auto">
          <a:xfrm>
            <a:off x="0" y="765175"/>
            <a:ext cx="8713788" cy="1768475"/>
          </a:xfrm>
          <a:prstGeom prst="rect">
            <a:avLst/>
          </a:prstGeom>
          <a:noFill/>
          <a:ln w="9525">
            <a:noFill/>
            <a:miter lim="800000"/>
            <a:headEnd/>
            <a:tailEnd/>
          </a:ln>
          <a:effectLst/>
        </p:spPr>
        <p:txBody>
          <a:bodyPr>
            <a:spAutoFit/>
          </a:bodyPr>
          <a:lstStyle/>
          <a:p>
            <a:pPr>
              <a:spcBef>
                <a:spcPct val="50000"/>
              </a:spcBef>
            </a:pPr>
            <a:endParaRPr lang="fr-FR"/>
          </a:p>
          <a:p>
            <a:pPr>
              <a:spcBef>
                <a:spcPct val="50000"/>
              </a:spcBef>
            </a:pPr>
            <a:r>
              <a:rPr lang="fr-FR"/>
              <a:t>Soit le système:</a:t>
            </a:r>
          </a:p>
          <a:p>
            <a:pPr>
              <a:spcBef>
                <a:spcPct val="50000"/>
              </a:spcBef>
            </a:pPr>
            <a:endParaRPr lang="fr-FR"/>
          </a:p>
          <a:p>
            <a:pPr>
              <a:spcBef>
                <a:spcPct val="50000"/>
              </a:spcBef>
            </a:pPr>
            <a:r>
              <a:rPr lang="fr-FR"/>
              <a:t>En posant s=j</a:t>
            </a:r>
            <a:r>
              <a:rPr lang="el-GR"/>
              <a:t>ω</a:t>
            </a:r>
            <a:r>
              <a:rPr lang="fr-FR"/>
              <a:t>, on obtient:</a:t>
            </a:r>
            <a:endParaRPr lang="el-GR"/>
          </a:p>
        </p:txBody>
      </p:sp>
      <p:graphicFrame>
        <p:nvGraphicFramePr>
          <p:cNvPr id="256006" name="Object 6"/>
          <p:cNvGraphicFramePr>
            <a:graphicFrameLocks noChangeAspect="1"/>
          </p:cNvGraphicFramePr>
          <p:nvPr/>
        </p:nvGraphicFramePr>
        <p:xfrm>
          <a:off x="2268538" y="1052513"/>
          <a:ext cx="3030537" cy="892175"/>
        </p:xfrm>
        <a:graphic>
          <a:graphicData uri="http://schemas.openxmlformats.org/presentationml/2006/ole">
            <mc:AlternateContent xmlns:mc="http://schemas.openxmlformats.org/markup-compatibility/2006">
              <mc:Choice xmlns:v="urn:schemas-microsoft-com:vml" Requires="v">
                <p:oleObj spid="_x0000_s51806" name="Equation" r:id="rId5" imgW="1422400" imgH="419100" progId="Equation.3">
                  <p:embed/>
                </p:oleObj>
              </mc:Choice>
              <mc:Fallback>
                <p:oleObj name="Equation" r:id="rId5" imgW="14224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052513"/>
                        <a:ext cx="303053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07" name="Object 7"/>
          <p:cNvGraphicFramePr>
            <a:graphicFrameLocks noChangeAspect="1"/>
          </p:cNvGraphicFramePr>
          <p:nvPr/>
        </p:nvGraphicFramePr>
        <p:xfrm>
          <a:off x="3779838" y="1916113"/>
          <a:ext cx="3870325" cy="892175"/>
        </p:xfrm>
        <a:graphic>
          <a:graphicData uri="http://schemas.openxmlformats.org/presentationml/2006/ole">
            <mc:AlternateContent xmlns:mc="http://schemas.openxmlformats.org/markup-compatibility/2006">
              <mc:Choice xmlns:v="urn:schemas-microsoft-com:vml" Requires="v">
                <p:oleObj spid="_x0000_s51807" name="Equation" r:id="rId7" imgW="1816100" imgH="419100" progId="Equation.3">
                  <p:embed/>
                </p:oleObj>
              </mc:Choice>
              <mc:Fallback>
                <p:oleObj name="Equation" r:id="rId7" imgW="18161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916113"/>
                        <a:ext cx="38703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08"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graphicFrame>
        <p:nvGraphicFramePr>
          <p:cNvPr id="256009" name="Object 9"/>
          <p:cNvGraphicFramePr>
            <a:graphicFrameLocks noChangeAspect="1"/>
          </p:cNvGraphicFramePr>
          <p:nvPr/>
        </p:nvGraphicFramePr>
        <p:xfrm>
          <a:off x="3676650" y="4738688"/>
          <a:ext cx="244475" cy="460375"/>
        </p:xfrm>
        <a:graphic>
          <a:graphicData uri="http://schemas.openxmlformats.org/presentationml/2006/ole">
            <mc:AlternateContent xmlns:mc="http://schemas.openxmlformats.org/markup-compatibility/2006">
              <mc:Choice xmlns:v="urn:schemas-microsoft-com:vml" Requires="v">
                <p:oleObj spid="_x0000_s51808" name="Equation" r:id="rId9" imgW="114151" imgH="215619" progId="Equation.3">
                  <p:embed/>
                </p:oleObj>
              </mc:Choice>
              <mc:Fallback>
                <p:oleObj name="Equation" r:id="rId9"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4738688"/>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10" name="Text Box 10"/>
          <p:cNvSpPr txBox="1">
            <a:spLocks noChangeArrowheads="1"/>
          </p:cNvSpPr>
          <p:nvPr/>
        </p:nvSpPr>
        <p:spPr bwMode="auto">
          <a:xfrm>
            <a:off x="468313" y="2803525"/>
            <a:ext cx="7345362" cy="4054475"/>
          </a:xfrm>
          <a:prstGeom prst="rect">
            <a:avLst/>
          </a:prstGeom>
          <a:noFill/>
          <a:ln w="9525">
            <a:noFill/>
            <a:miter lim="800000"/>
            <a:headEnd/>
            <a:tailEnd/>
          </a:ln>
          <a:effectLst/>
        </p:spPr>
        <p:txBody>
          <a:bodyPr>
            <a:spAutoFit/>
          </a:bodyPr>
          <a:lstStyle/>
          <a:p>
            <a:pPr>
              <a:spcBef>
                <a:spcPct val="50000"/>
              </a:spcBef>
            </a:pPr>
            <a:r>
              <a:rPr lang="fr-FR" u="sng"/>
              <a:t>Calcul de la marge de gain Mg</a:t>
            </a:r>
            <a:r>
              <a:rPr lang="fr-FR"/>
              <a:t>:</a:t>
            </a:r>
          </a:p>
          <a:p>
            <a:pPr>
              <a:spcBef>
                <a:spcPct val="50000"/>
              </a:spcBef>
            </a:pPr>
            <a:r>
              <a:rPr lang="fr-FR">
                <a:solidFill>
                  <a:srgbClr val="FF0000"/>
                </a:solidFill>
              </a:rPr>
              <a:t>1-</a:t>
            </a:r>
            <a:r>
              <a:rPr lang="fr-FR"/>
              <a:t> On cherche </a:t>
            </a:r>
            <a:r>
              <a:rPr lang="el-GR"/>
              <a:t>ω</a:t>
            </a:r>
            <a:r>
              <a:rPr lang="fr-FR" baseline="-25000"/>
              <a:t>c</a:t>
            </a:r>
            <a:r>
              <a:rPr lang="fr-FR"/>
              <a:t> pour lequel </a:t>
            </a:r>
          </a:p>
          <a:p>
            <a:pPr>
              <a:spcBef>
                <a:spcPct val="50000"/>
              </a:spcBef>
            </a:pPr>
            <a:endParaRPr lang="fr-FR"/>
          </a:p>
          <a:p>
            <a:pPr>
              <a:spcBef>
                <a:spcPct val="50000"/>
              </a:spcBef>
            </a:pPr>
            <a:endParaRPr lang="fr-FR"/>
          </a:p>
          <a:p>
            <a:pPr>
              <a:spcBef>
                <a:spcPct val="50000"/>
              </a:spcBef>
            </a:pPr>
            <a:r>
              <a:rPr lang="fr-FR">
                <a:solidFill>
                  <a:srgbClr val="FF0000"/>
                </a:solidFill>
              </a:rPr>
              <a:t>2-</a:t>
            </a:r>
            <a:r>
              <a:rPr lang="fr-FR"/>
              <a:t> On calcule le gain pour </a:t>
            </a:r>
            <a:r>
              <a:rPr lang="el-GR"/>
              <a:t>ω</a:t>
            </a:r>
            <a:r>
              <a:rPr lang="fr-FR" baseline="-25000"/>
              <a:t>c</a:t>
            </a:r>
            <a:r>
              <a:rPr lang="fr-FR"/>
              <a:t> </a:t>
            </a:r>
          </a:p>
          <a:p>
            <a:pPr>
              <a:spcBef>
                <a:spcPct val="50000"/>
              </a:spcBef>
            </a:pPr>
            <a:endParaRPr lang="fr-FR"/>
          </a:p>
          <a:p>
            <a:pPr>
              <a:spcBef>
                <a:spcPct val="50000"/>
              </a:spcBef>
            </a:pPr>
            <a:endParaRPr lang="fr-FR"/>
          </a:p>
          <a:p>
            <a:pPr>
              <a:spcBef>
                <a:spcPct val="50000"/>
              </a:spcBef>
            </a:pPr>
            <a:r>
              <a:rPr lang="fr-FR">
                <a:solidFill>
                  <a:srgbClr val="FF0000"/>
                </a:solidFill>
              </a:rPr>
              <a:t>3-</a:t>
            </a:r>
            <a:r>
              <a:rPr lang="fr-FR"/>
              <a:t> </a:t>
            </a:r>
          </a:p>
          <a:p>
            <a:pPr>
              <a:spcBef>
                <a:spcPct val="50000"/>
              </a:spcBef>
            </a:pPr>
            <a:endParaRPr lang="el-GR"/>
          </a:p>
        </p:txBody>
      </p:sp>
      <p:graphicFrame>
        <p:nvGraphicFramePr>
          <p:cNvPr id="256011" name="Object 11"/>
          <p:cNvGraphicFramePr>
            <a:graphicFrameLocks noChangeAspect="1"/>
          </p:cNvGraphicFramePr>
          <p:nvPr/>
        </p:nvGraphicFramePr>
        <p:xfrm>
          <a:off x="1042988" y="6021388"/>
          <a:ext cx="4821237" cy="539750"/>
        </p:xfrm>
        <a:graphic>
          <a:graphicData uri="http://schemas.openxmlformats.org/presentationml/2006/ole">
            <mc:AlternateContent xmlns:mc="http://schemas.openxmlformats.org/markup-compatibility/2006">
              <mc:Choice xmlns:v="urn:schemas-microsoft-com:vml" Requires="v">
                <p:oleObj spid="_x0000_s51809" name="Equation" r:id="rId10" imgW="2260600" imgH="254000" progId="Equation.3">
                  <p:embed/>
                </p:oleObj>
              </mc:Choice>
              <mc:Fallback>
                <p:oleObj name="Equation" r:id="rId10" imgW="22606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6021388"/>
                        <a:ext cx="4821237" cy="53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12" name="Object 12"/>
          <p:cNvGraphicFramePr>
            <a:graphicFrameLocks noChangeAspect="1"/>
          </p:cNvGraphicFramePr>
          <p:nvPr/>
        </p:nvGraphicFramePr>
        <p:xfrm>
          <a:off x="4427538" y="3284538"/>
          <a:ext cx="3167062" cy="485775"/>
        </p:xfrm>
        <a:graphic>
          <a:graphicData uri="http://schemas.openxmlformats.org/presentationml/2006/ole">
            <mc:AlternateContent xmlns:mc="http://schemas.openxmlformats.org/markup-compatibility/2006">
              <mc:Choice xmlns:v="urn:schemas-microsoft-com:vml" Requires="v">
                <p:oleObj spid="_x0000_s51810" name="Equation" r:id="rId12" imgW="1485900" imgH="228600" progId="Equation.3">
                  <p:embed/>
                </p:oleObj>
              </mc:Choice>
              <mc:Fallback>
                <p:oleObj name="Equation" r:id="rId12" imgW="14859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7538" y="3284538"/>
                        <a:ext cx="316706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13" name="Object 13"/>
          <p:cNvGraphicFramePr>
            <a:graphicFrameLocks noChangeAspect="1"/>
          </p:cNvGraphicFramePr>
          <p:nvPr/>
        </p:nvGraphicFramePr>
        <p:xfrm>
          <a:off x="827088" y="3644900"/>
          <a:ext cx="4033837" cy="1079500"/>
        </p:xfrm>
        <a:graphic>
          <a:graphicData uri="http://schemas.openxmlformats.org/presentationml/2006/ole">
            <mc:AlternateContent xmlns:mc="http://schemas.openxmlformats.org/markup-compatibility/2006">
              <mc:Choice xmlns:v="urn:schemas-microsoft-com:vml" Requires="v">
                <p:oleObj spid="_x0000_s51811" name="Equation" r:id="rId14" imgW="1892300" imgH="508000" progId="Equation.3">
                  <p:embed/>
                </p:oleObj>
              </mc:Choice>
              <mc:Fallback>
                <p:oleObj name="Equation" r:id="rId14" imgW="1892300" imgH="5080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3644900"/>
                        <a:ext cx="403383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14" name="Object 14"/>
          <p:cNvGraphicFramePr>
            <a:graphicFrameLocks noChangeAspect="1"/>
          </p:cNvGraphicFramePr>
          <p:nvPr/>
        </p:nvGraphicFramePr>
        <p:xfrm>
          <a:off x="5940425" y="3860800"/>
          <a:ext cx="1271588" cy="485775"/>
        </p:xfrm>
        <a:graphic>
          <a:graphicData uri="http://schemas.openxmlformats.org/presentationml/2006/ole">
            <mc:AlternateContent xmlns:mc="http://schemas.openxmlformats.org/markup-compatibility/2006">
              <mc:Choice xmlns:v="urn:schemas-microsoft-com:vml" Requires="v">
                <p:oleObj spid="_x0000_s51812" name="Equation" r:id="rId16" imgW="596900" imgH="228600" progId="Equation.3">
                  <p:embed/>
                </p:oleObj>
              </mc:Choice>
              <mc:Fallback>
                <p:oleObj name="Equation" r:id="rId16" imgW="5969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0425" y="3860800"/>
                        <a:ext cx="12715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15" name="Text Box 15"/>
          <p:cNvSpPr txBox="1">
            <a:spLocks noChangeArrowheads="1"/>
          </p:cNvSpPr>
          <p:nvPr/>
        </p:nvSpPr>
        <p:spPr bwMode="auto">
          <a:xfrm>
            <a:off x="5580112" y="3908425"/>
            <a:ext cx="2592338" cy="461665"/>
          </a:xfrm>
          <a:prstGeom prst="rect">
            <a:avLst/>
          </a:prstGeom>
          <a:noFill/>
          <a:ln w="9525">
            <a:solidFill>
              <a:schemeClr val="tx1"/>
            </a:solidFill>
            <a:miter lim="800000"/>
            <a:headEnd/>
            <a:tailEnd/>
          </a:ln>
          <a:effectLst/>
        </p:spPr>
        <p:txBody>
          <a:bodyPr wrap="square">
            <a:spAutoFit/>
          </a:bodyPr>
          <a:lstStyle/>
          <a:p>
            <a:pPr>
              <a:spcBef>
                <a:spcPct val="50000"/>
              </a:spcBef>
            </a:pPr>
            <a:r>
              <a:rPr lang="fr-FR" dirty="0"/>
              <a:t>                               rad/s </a:t>
            </a:r>
          </a:p>
          <a:p>
            <a:pPr>
              <a:spcBef>
                <a:spcPct val="50000"/>
              </a:spcBef>
            </a:pPr>
            <a:endParaRPr lang="fr-FR" sz="400" dirty="0"/>
          </a:p>
        </p:txBody>
      </p:sp>
      <p:graphicFrame>
        <p:nvGraphicFramePr>
          <p:cNvPr id="256016" name="Object 16"/>
          <p:cNvGraphicFramePr>
            <a:graphicFrameLocks noChangeAspect="1"/>
          </p:cNvGraphicFramePr>
          <p:nvPr/>
        </p:nvGraphicFramePr>
        <p:xfrm>
          <a:off x="2987675" y="4941888"/>
          <a:ext cx="5308600" cy="1106487"/>
        </p:xfrm>
        <a:graphic>
          <a:graphicData uri="http://schemas.openxmlformats.org/presentationml/2006/ole">
            <mc:AlternateContent xmlns:mc="http://schemas.openxmlformats.org/markup-compatibility/2006">
              <mc:Choice xmlns:v="urn:schemas-microsoft-com:vml" Requires="v">
                <p:oleObj spid="_x0000_s51813" name="Equation" r:id="rId18" imgW="2489200" imgH="520700" progId="Equation.3">
                  <p:embed/>
                </p:oleObj>
              </mc:Choice>
              <mc:Fallback>
                <p:oleObj name="Equation" r:id="rId18" imgW="2489200" imgH="5207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7675" y="4941888"/>
                        <a:ext cx="5308600"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203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10">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60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60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57027"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D9DCAA5B-31B4-4EAD-94A3-063A11A0489B}" type="slidenum">
              <a:rPr lang="fr-FR" sz="1400">
                <a:latin typeface="Times New Roman" pitchFamily="18" charset="0"/>
              </a:rPr>
              <a:pPr/>
              <a:t>74</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solidFill>
                  <a:schemeClr val="accent6">
                    <a:lumMod val="75000"/>
                  </a:schemeClr>
                </a:solidFill>
                <a:latin typeface="Verdana" pitchFamily="34" charset="0"/>
              </a:rPr>
              <a:t>Marges de stabilité: calcul</a:t>
            </a:r>
          </a:p>
        </p:txBody>
      </p:sp>
      <p:graphicFrame>
        <p:nvGraphicFramePr>
          <p:cNvPr id="257029" name="Object 5"/>
          <p:cNvGraphicFramePr>
            <a:graphicFrameLocks noChangeAspect="1"/>
          </p:cNvGraphicFramePr>
          <p:nvPr/>
        </p:nvGraphicFramePr>
        <p:xfrm>
          <a:off x="4035425" y="3332163"/>
          <a:ext cx="244475" cy="460375"/>
        </p:xfrm>
        <a:graphic>
          <a:graphicData uri="http://schemas.openxmlformats.org/presentationml/2006/ole">
            <mc:AlternateContent xmlns:mc="http://schemas.openxmlformats.org/markup-compatibility/2006">
              <mc:Choice xmlns:v="urn:schemas-microsoft-com:vml" Requires="v">
                <p:oleObj spid="_x0000_s52762"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332163"/>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30" name="Object 6"/>
          <p:cNvGraphicFramePr>
            <a:graphicFrameLocks noChangeAspect="1"/>
          </p:cNvGraphicFramePr>
          <p:nvPr/>
        </p:nvGraphicFramePr>
        <p:xfrm>
          <a:off x="2339975" y="2095500"/>
          <a:ext cx="3276600" cy="1108075"/>
        </p:xfrm>
        <a:graphic>
          <a:graphicData uri="http://schemas.openxmlformats.org/presentationml/2006/ole">
            <mc:AlternateContent xmlns:mc="http://schemas.openxmlformats.org/markup-compatibility/2006">
              <mc:Choice xmlns:v="urn:schemas-microsoft-com:vml" Requires="v">
                <p:oleObj spid="_x0000_s52763" name="Equation" r:id="rId5" imgW="1536700" imgH="520700" progId="Equation.3">
                  <p:embed/>
                </p:oleObj>
              </mc:Choice>
              <mc:Fallback>
                <p:oleObj name="Equation" r:id="rId5" imgW="15367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095500"/>
                        <a:ext cx="327660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611188" y="1181100"/>
            <a:ext cx="7200900" cy="1311275"/>
            <a:chOff x="204" y="799"/>
            <a:chExt cx="4536" cy="826"/>
          </a:xfrm>
        </p:grpSpPr>
        <p:sp>
          <p:nvSpPr>
            <p:cNvPr id="257032" name="Text Box 8"/>
            <p:cNvSpPr txBox="1">
              <a:spLocks noChangeArrowheads="1"/>
            </p:cNvSpPr>
            <p:nvPr/>
          </p:nvSpPr>
          <p:spPr bwMode="auto">
            <a:xfrm>
              <a:off x="204" y="799"/>
              <a:ext cx="4536" cy="826"/>
            </a:xfrm>
            <a:prstGeom prst="rect">
              <a:avLst/>
            </a:prstGeom>
            <a:noFill/>
            <a:ln w="9525">
              <a:noFill/>
              <a:miter lim="800000"/>
              <a:headEnd/>
              <a:tailEnd/>
            </a:ln>
            <a:effectLst/>
          </p:spPr>
          <p:txBody>
            <a:bodyPr>
              <a:spAutoFit/>
            </a:bodyPr>
            <a:lstStyle/>
            <a:p>
              <a:pPr>
                <a:spcBef>
                  <a:spcPct val="50000"/>
                </a:spcBef>
              </a:pPr>
              <a:r>
                <a:rPr lang="fr-FR" u="sng"/>
                <a:t>Calcul de la marge de phase M</a:t>
              </a:r>
              <a:r>
                <a:rPr lang="el-GR" u="sng"/>
                <a:t>φ</a:t>
              </a:r>
              <a:r>
                <a:rPr lang="fr-FR"/>
                <a:t>:</a:t>
              </a:r>
            </a:p>
            <a:p>
              <a:pPr>
                <a:spcBef>
                  <a:spcPct val="50000"/>
                </a:spcBef>
              </a:pPr>
              <a:r>
                <a:rPr lang="fr-FR">
                  <a:solidFill>
                    <a:srgbClr val="FF0000"/>
                  </a:solidFill>
                </a:rPr>
                <a:t>1-</a:t>
              </a:r>
              <a:r>
                <a:rPr lang="fr-FR"/>
                <a:t> On cherche </a:t>
              </a:r>
              <a:r>
                <a:rPr lang="el-GR"/>
                <a:t>ω</a:t>
              </a:r>
              <a:r>
                <a:rPr lang="fr-FR" baseline="-25000"/>
                <a:t>0</a:t>
              </a:r>
              <a:r>
                <a:rPr lang="fr-FR"/>
                <a:t> pour lequel </a:t>
              </a:r>
            </a:p>
            <a:p>
              <a:pPr>
                <a:spcBef>
                  <a:spcPct val="50000"/>
                </a:spcBef>
              </a:pPr>
              <a:endParaRPr lang="el-GR"/>
            </a:p>
          </p:txBody>
        </p:sp>
        <p:graphicFrame>
          <p:nvGraphicFramePr>
            <p:cNvPr id="257033" name="Object 9"/>
            <p:cNvGraphicFramePr>
              <a:graphicFrameLocks noChangeAspect="1"/>
            </p:cNvGraphicFramePr>
            <p:nvPr/>
          </p:nvGraphicFramePr>
          <p:xfrm>
            <a:off x="2699" y="1071"/>
            <a:ext cx="1228" cy="340"/>
          </p:xfrm>
          <a:graphic>
            <a:graphicData uri="http://schemas.openxmlformats.org/presentationml/2006/ole">
              <mc:AlternateContent xmlns:mc="http://schemas.openxmlformats.org/markup-compatibility/2006">
                <mc:Choice xmlns:v="urn:schemas-microsoft-com:vml" Requires="v">
                  <p:oleObj spid="_x0000_s52764" name="Equation" r:id="rId7" imgW="914400" imgH="254000" progId="Equation.3">
                    <p:embed/>
                  </p:oleObj>
                </mc:Choice>
                <mc:Fallback>
                  <p:oleObj name="Equation" r:id="rId7" imgW="9144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1071"/>
                          <a:ext cx="122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7034" name="Object 10"/>
          <p:cNvGraphicFramePr>
            <a:graphicFrameLocks noChangeAspect="1"/>
          </p:cNvGraphicFramePr>
          <p:nvPr>
            <p:extLst>
              <p:ext uri="{D42A27DB-BD31-4B8C-83A1-F6EECF244321}">
                <p14:modId xmlns:p14="http://schemas.microsoft.com/office/powerpoint/2010/main" val="196300531"/>
              </p:ext>
            </p:extLst>
          </p:nvPr>
        </p:nvGraphicFramePr>
        <p:xfrm>
          <a:off x="5574131" y="610394"/>
          <a:ext cx="3078162" cy="709612"/>
        </p:xfrm>
        <a:graphic>
          <a:graphicData uri="http://schemas.openxmlformats.org/presentationml/2006/ole">
            <mc:AlternateContent xmlns:mc="http://schemas.openxmlformats.org/markup-compatibility/2006">
              <mc:Choice xmlns:v="urn:schemas-microsoft-com:vml" Requires="v">
                <p:oleObj spid="_x0000_s52765" name="Equation" r:id="rId9" imgW="1816100" imgH="419100" progId="Equation.3">
                  <p:embed/>
                </p:oleObj>
              </mc:Choice>
              <mc:Fallback>
                <p:oleObj name="Equation" r:id="rId9" imgW="18161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4131" y="610394"/>
                        <a:ext cx="307816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257035" name="Object 11"/>
          <p:cNvGraphicFramePr>
            <a:graphicFrameLocks noChangeAspect="1"/>
          </p:cNvGraphicFramePr>
          <p:nvPr/>
        </p:nvGraphicFramePr>
        <p:xfrm>
          <a:off x="2484438" y="3319463"/>
          <a:ext cx="2924175" cy="541337"/>
        </p:xfrm>
        <a:graphic>
          <a:graphicData uri="http://schemas.openxmlformats.org/presentationml/2006/ole">
            <mc:AlternateContent xmlns:mc="http://schemas.openxmlformats.org/markup-compatibility/2006">
              <mc:Choice xmlns:v="urn:schemas-microsoft-com:vml" Requires="v">
                <p:oleObj spid="_x0000_s52766" name="Equation" r:id="rId11" imgW="1371600" imgH="254000" progId="Equation.3">
                  <p:embed/>
                </p:oleObj>
              </mc:Choice>
              <mc:Fallback>
                <p:oleObj name="Equation" r:id="rId11" imgW="13716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3319463"/>
                        <a:ext cx="2924175"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2267744" y="3938948"/>
            <a:ext cx="2592387" cy="500062"/>
            <a:chOff x="1973" y="2840"/>
            <a:chExt cx="1633" cy="315"/>
          </a:xfrm>
        </p:grpSpPr>
        <p:graphicFrame>
          <p:nvGraphicFramePr>
            <p:cNvPr id="257037" name="Object 13"/>
            <p:cNvGraphicFramePr>
              <a:graphicFrameLocks noChangeAspect="1"/>
            </p:cNvGraphicFramePr>
            <p:nvPr/>
          </p:nvGraphicFramePr>
          <p:xfrm>
            <a:off x="2013" y="2849"/>
            <a:ext cx="1023" cy="306"/>
          </p:xfrm>
          <a:graphic>
            <a:graphicData uri="http://schemas.openxmlformats.org/presentationml/2006/ole">
              <mc:AlternateContent xmlns:mc="http://schemas.openxmlformats.org/markup-compatibility/2006">
                <mc:Choice xmlns:v="urn:schemas-microsoft-com:vml" Requires="v">
                  <p:oleObj spid="_x0000_s52767" name="Equation" r:id="rId13" imgW="761669" imgH="228501" progId="Equation.3">
                    <p:embed/>
                  </p:oleObj>
                </mc:Choice>
                <mc:Fallback>
                  <p:oleObj name="Equation" r:id="rId13" imgW="761669"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3" y="2849"/>
                          <a:ext cx="1023"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8" name="Text Box 14"/>
            <p:cNvSpPr txBox="1">
              <a:spLocks noChangeArrowheads="1"/>
            </p:cNvSpPr>
            <p:nvPr/>
          </p:nvSpPr>
          <p:spPr bwMode="auto">
            <a:xfrm>
              <a:off x="1973" y="2840"/>
              <a:ext cx="1633" cy="291"/>
            </a:xfrm>
            <a:prstGeom prst="rect">
              <a:avLst/>
            </a:prstGeom>
            <a:noFill/>
            <a:ln w="9525">
              <a:solidFill>
                <a:schemeClr val="tx1"/>
              </a:solidFill>
              <a:miter lim="800000"/>
              <a:headEnd/>
              <a:tailEnd/>
            </a:ln>
            <a:effectLst/>
          </p:spPr>
          <p:txBody>
            <a:bodyPr>
              <a:spAutoFit/>
            </a:bodyPr>
            <a:lstStyle/>
            <a:p>
              <a:pPr algn="r">
                <a:spcBef>
                  <a:spcPct val="50000"/>
                </a:spcBef>
              </a:pPr>
              <a:r>
                <a:rPr lang="fr-FR" dirty="0"/>
                <a:t>                  rad/s </a:t>
              </a:r>
            </a:p>
            <a:p>
              <a:pPr algn="r">
                <a:spcBef>
                  <a:spcPct val="50000"/>
                </a:spcBef>
              </a:pPr>
              <a:endParaRPr lang="fr-FR" sz="400" dirty="0"/>
            </a:p>
          </p:txBody>
        </p:sp>
      </p:grpSp>
      <p:sp>
        <p:nvSpPr>
          <p:cNvPr id="257039" name="Rectangle 15"/>
          <p:cNvSpPr>
            <a:spLocks noChangeArrowheads="1"/>
          </p:cNvSpPr>
          <p:nvPr/>
        </p:nvSpPr>
        <p:spPr bwMode="auto">
          <a:xfrm>
            <a:off x="684213" y="4614863"/>
            <a:ext cx="4090987" cy="396875"/>
          </a:xfrm>
          <a:prstGeom prst="rect">
            <a:avLst/>
          </a:prstGeom>
          <a:noFill/>
          <a:ln w="9525">
            <a:noFill/>
            <a:miter lim="800000"/>
            <a:headEnd/>
            <a:tailEnd/>
          </a:ln>
          <a:effectLst/>
        </p:spPr>
        <p:txBody>
          <a:bodyPr wrap="none">
            <a:spAutoFit/>
          </a:bodyPr>
          <a:lstStyle/>
          <a:p>
            <a:pPr>
              <a:spcBef>
                <a:spcPct val="50000"/>
              </a:spcBef>
            </a:pPr>
            <a:r>
              <a:rPr lang="fr-FR">
                <a:solidFill>
                  <a:srgbClr val="FF0000"/>
                </a:solidFill>
              </a:rPr>
              <a:t>2- </a:t>
            </a:r>
            <a:r>
              <a:rPr lang="fr-FR"/>
              <a:t>On calcule la phase pour </a:t>
            </a:r>
            <a:r>
              <a:rPr lang="el-GR"/>
              <a:t>ω</a:t>
            </a:r>
            <a:r>
              <a:rPr lang="fr-FR" baseline="-25000"/>
              <a:t>0</a:t>
            </a:r>
          </a:p>
        </p:txBody>
      </p:sp>
      <p:graphicFrame>
        <p:nvGraphicFramePr>
          <p:cNvPr id="257040" name="Object 16"/>
          <p:cNvGraphicFramePr>
            <a:graphicFrameLocks noChangeAspect="1"/>
          </p:cNvGraphicFramePr>
          <p:nvPr/>
        </p:nvGraphicFramePr>
        <p:xfrm>
          <a:off x="1049338" y="4830763"/>
          <a:ext cx="6850062" cy="1084262"/>
        </p:xfrm>
        <a:graphic>
          <a:graphicData uri="http://schemas.openxmlformats.org/presentationml/2006/ole">
            <mc:AlternateContent xmlns:mc="http://schemas.openxmlformats.org/markup-compatibility/2006">
              <mc:Choice xmlns:v="urn:schemas-microsoft-com:vml" Requires="v">
                <p:oleObj spid="_x0000_s52768" name="Equation" r:id="rId15" imgW="3213100" imgH="508000" progId="Equation.3">
                  <p:embed/>
                </p:oleObj>
              </mc:Choice>
              <mc:Fallback>
                <p:oleObj name="Equation" r:id="rId15" imgW="3213100" imgH="508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9338" y="4830763"/>
                        <a:ext cx="6850062"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1" name="Text Box 17"/>
          <p:cNvSpPr txBox="1">
            <a:spLocks noChangeArrowheads="1"/>
          </p:cNvSpPr>
          <p:nvPr/>
        </p:nvSpPr>
        <p:spPr bwMode="auto">
          <a:xfrm>
            <a:off x="684213" y="5911850"/>
            <a:ext cx="7200900"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3-</a:t>
            </a:r>
            <a:r>
              <a:rPr lang="fr-FR"/>
              <a:t> </a:t>
            </a:r>
            <a:endParaRPr lang="el-GR"/>
          </a:p>
        </p:txBody>
      </p:sp>
      <p:graphicFrame>
        <p:nvGraphicFramePr>
          <p:cNvPr id="257042" name="Object 18"/>
          <p:cNvGraphicFramePr>
            <a:graphicFrameLocks noChangeAspect="1"/>
          </p:cNvGraphicFramePr>
          <p:nvPr/>
        </p:nvGraphicFramePr>
        <p:xfrm>
          <a:off x="1190625" y="5805488"/>
          <a:ext cx="6688138" cy="485775"/>
        </p:xfrm>
        <a:graphic>
          <a:graphicData uri="http://schemas.openxmlformats.org/presentationml/2006/ole">
            <mc:AlternateContent xmlns:mc="http://schemas.openxmlformats.org/markup-compatibility/2006">
              <mc:Choice xmlns:v="urn:schemas-microsoft-com:vml" Requires="v">
                <p:oleObj spid="_x0000_s52769" name="Equation" r:id="rId17" imgW="3136900" imgH="228600" progId="Equation.3">
                  <p:embed/>
                </p:oleObj>
              </mc:Choice>
              <mc:Fallback>
                <p:oleObj name="Equation" r:id="rId17" imgW="31369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0625" y="5805488"/>
                        <a:ext cx="6688138" cy="485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039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70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04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539750" y="0"/>
            <a:ext cx="7772400" cy="1143000"/>
          </a:xfrm>
          <a:prstGeom prst="rect">
            <a:avLst/>
          </a:prstGeom>
          <a:noFill/>
        </p:spPr>
        <p:txBody>
          <a:bodyPr/>
          <a:lstStyle/>
          <a:p>
            <a:r>
              <a:rPr lang="fr-FR" sz="2800" dirty="0" err="1">
                <a:latin typeface="Verdana" pitchFamily="34" charset="0"/>
              </a:rPr>
              <a:t>Bode</a:t>
            </a:r>
            <a:r>
              <a:rPr lang="fr-FR" sz="2800" dirty="0">
                <a:latin typeface="Verdana" pitchFamily="34" charset="0"/>
              </a:rPr>
              <a:t> de l’exemple (</a:t>
            </a:r>
            <a:r>
              <a:rPr lang="fr-FR" sz="2800" dirty="0" err="1">
                <a:latin typeface="Verdana" pitchFamily="34" charset="0"/>
              </a:rPr>
              <a:t>margin</a:t>
            </a:r>
            <a:r>
              <a:rPr lang="fr-FR" sz="2800" dirty="0">
                <a:latin typeface="Verdana" pitchFamily="34" charset="0"/>
              </a:rPr>
              <a:t> sous Matlab)</a:t>
            </a:r>
          </a:p>
        </p:txBody>
      </p:sp>
      <p:pic>
        <p:nvPicPr>
          <p:cNvPr id="258051" name="Picture 3"/>
          <p:cNvPicPr>
            <a:picLocks noGrp="1" noChangeAspect="1" noChangeArrowheads="1"/>
          </p:cNvPicPr>
          <p:nvPr>
            <p:ph type="body" idx="4294967295"/>
          </p:nvPr>
        </p:nvPicPr>
        <p:blipFill>
          <a:blip r:embed="rId2" cstate="print"/>
          <a:srcRect/>
          <a:stretch>
            <a:fillRect/>
          </a:stretch>
        </p:blipFill>
        <p:spPr>
          <a:xfrm>
            <a:off x="468313" y="973138"/>
            <a:ext cx="7848600" cy="5884862"/>
          </a:xfrm>
          <a:prstGeom prst="rect">
            <a:avLst/>
          </a:prstGeom>
          <a:noFill/>
        </p:spPr>
      </p:pic>
      <p:sp>
        <p:nvSpPr>
          <p:cNvPr id="258052" name="Line 4"/>
          <p:cNvSpPr>
            <a:spLocks noChangeShapeType="1"/>
          </p:cNvSpPr>
          <p:nvPr/>
        </p:nvSpPr>
        <p:spPr bwMode="auto">
          <a:xfrm>
            <a:off x="4824413" y="2247900"/>
            <a:ext cx="4762" cy="146050"/>
          </a:xfrm>
          <a:prstGeom prst="line">
            <a:avLst/>
          </a:prstGeom>
          <a:noFill/>
          <a:ln w="25400">
            <a:solidFill>
              <a:srgbClr val="FF0000"/>
            </a:solidFill>
            <a:round/>
            <a:headEnd/>
            <a:tailEnd/>
          </a:ln>
          <a:effectLst/>
        </p:spPr>
        <p:txBody>
          <a:bodyPr>
            <a:spAutoFit/>
          </a:bodyPr>
          <a:lstStyle/>
          <a:p>
            <a:endParaRPr lang="fr-FR"/>
          </a:p>
        </p:txBody>
      </p:sp>
      <p:sp>
        <p:nvSpPr>
          <p:cNvPr id="258053" name="Line 5"/>
          <p:cNvSpPr>
            <a:spLocks noChangeShapeType="1"/>
          </p:cNvSpPr>
          <p:nvPr/>
        </p:nvSpPr>
        <p:spPr bwMode="auto">
          <a:xfrm flipH="1">
            <a:off x="4270375" y="4568825"/>
            <a:ext cx="1588" cy="620713"/>
          </a:xfrm>
          <a:prstGeom prst="line">
            <a:avLst/>
          </a:prstGeom>
          <a:noFill/>
          <a:ln w="28575">
            <a:solidFill>
              <a:srgbClr val="FF0000"/>
            </a:solidFill>
            <a:round/>
            <a:headEnd/>
            <a:tailEnd/>
          </a:ln>
          <a:effectLst/>
        </p:spPr>
        <p:txBody>
          <a:bodyPr>
            <a:spAutoFit/>
          </a:bodyPr>
          <a:lstStyle/>
          <a:p>
            <a:endParaRPr lang="fr-FR"/>
          </a:p>
        </p:txBody>
      </p:sp>
      <p:sp>
        <p:nvSpPr>
          <p:cNvPr id="258054" name="Text Box 6"/>
          <p:cNvSpPr txBox="1">
            <a:spLocks noChangeArrowheads="1"/>
          </p:cNvSpPr>
          <p:nvPr/>
        </p:nvSpPr>
        <p:spPr bwMode="auto">
          <a:xfrm>
            <a:off x="3563938" y="4724400"/>
            <a:ext cx="1008062"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M</a:t>
            </a:r>
            <a:r>
              <a:rPr lang="el-GR">
                <a:solidFill>
                  <a:srgbClr val="FF0000"/>
                </a:solidFill>
              </a:rPr>
              <a:t>φ</a:t>
            </a:r>
          </a:p>
        </p:txBody>
      </p:sp>
      <p:sp>
        <p:nvSpPr>
          <p:cNvPr id="258055" name="Text Box 7"/>
          <p:cNvSpPr txBox="1">
            <a:spLocks noChangeArrowheads="1"/>
          </p:cNvSpPr>
          <p:nvPr/>
        </p:nvSpPr>
        <p:spPr bwMode="auto">
          <a:xfrm>
            <a:off x="4932363" y="2133600"/>
            <a:ext cx="1008062"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Mg</a:t>
            </a:r>
          </a:p>
        </p:txBody>
      </p:sp>
      <p:grpSp>
        <p:nvGrpSpPr>
          <p:cNvPr id="2" name="Group 10"/>
          <p:cNvGrpSpPr>
            <a:grpSpLocks/>
          </p:cNvGrpSpPr>
          <p:nvPr/>
        </p:nvGrpSpPr>
        <p:grpSpPr bwMode="auto">
          <a:xfrm>
            <a:off x="7442200" y="1222375"/>
            <a:ext cx="1690688" cy="1652588"/>
            <a:chOff x="4556" y="1244"/>
            <a:chExt cx="1065" cy="1041"/>
          </a:xfrm>
        </p:grpSpPr>
        <p:pic>
          <p:nvPicPr>
            <p:cNvPr id="258056" name="Image 18" descr="postit-vert.jpg"/>
            <p:cNvPicPr>
              <a:picLocks noChangeAspect="1"/>
            </p:cNvPicPr>
            <p:nvPr/>
          </p:nvPicPr>
          <p:blipFill>
            <a:blip r:embed="rId3" cstate="print"/>
            <a:srcRect/>
            <a:stretch>
              <a:fillRect/>
            </a:stretch>
          </p:blipFill>
          <p:spPr bwMode="auto">
            <a:xfrm>
              <a:off x="4556" y="1244"/>
              <a:ext cx="1036" cy="1041"/>
            </a:xfrm>
            <a:prstGeom prst="rect">
              <a:avLst/>
            </a:prstGeom>
            <a:noFill/>
            <a:ln w="9525">
              <a:noFill/>
              <a:miter lim="800000"/>
              <a:headEnd/>
              <a:tailEnd/>
            </a:ln>
          </p:spPr>
        </p:pic>
        <p:sp>
          <p:nvSpPr>
            <p:cNvPr id="20" name="ZoneTexte 19"/>
            <p:cNvSpPr txBox="1"/>
            <p:nvPr/>
          </p:nvSpPr>
          <p:spPr bwMode="auto">
            <a:xfrm rot="21213085">
              <a:off x="4659" y="1410"/>
              <a:ext cx="962" cy="675"/>
            </a:xfrm>
            <a:prstGeom prst="rect">
              <a:avLst/>
            </a:prstGeom>
            <a:noFill/>
            <a:ln w="9525">
              <a:noFill/>
              <a:miter lim="800000"/>
              <a:headEnd/>
              <a:tailEnd/>
            </a:ln>
          </p:spPr>
          <p:txBody>
            <a:bodyPr>
              <a:spAutoFit/>
            </a:bodyPr>
            <a:lstStyle/>
            <a:p>
              <a:pPr indent="-342900" eaLnBrk="0" hangingPunct="0">
                <a:spcBef>
                  <a:spcPct val="20000"/>
                </a:spcBef>
              </a:pPr>
              <a:r>
                <a:rPr lang="fr-FR" sz="1400"/>
                <a:t>      MATLAB</a:t>
              </a:r>
            </a:p>
            <a:p>
              <a:pPr indent="-342900" eaLnBrk="0" hangingPunct="0">
                <a:spcBef>
                  <a:spcPct val="20000"/>
                </a:spcBef>
              </a:pPr>
              <a:endParaRPr lang="fr-FR" sz="1400"/>
            </a:p>
            <a:p>
              <a:pPr indent="-342900" eaLnBrk="0" hangingPunct="0">
                <a:spcBef>
                  <a:spcPct val="20000"/>
                </a:spcBef>
              </a:pPr>
              <a:r>
                <a:rPr lang="fr-FR" sz="1400">
                  <a:latin typeface="Courier New" pitchFamily="49" charset="0"/>
                  <a:cs typeface="Courier New" pitchFamily="49" charset="0"/>
                </a:rPr>
                <a:t>    &gt;margin(G)</a:t>
              </a:r>
            </a:p>
            <a:p>
              <a:pPr indent="-342900" eaLnBrk="0" hangingPunct="0">
                <a:spcBef>
                  <a:spcPct val="20000"/>
                </a:spcBef>
              </a:pPr>
              <a:endParaRPr lang="fr-FR" sz="1400" b="1" i="1"/>
            </a:p>
          </p:txBody>
        </p:sp>
      </p:grpSp>
    </p:spTree>
    <p:extLst>
      <p:ext uri="{BB962C8B-B14F-4D97-AF65-F5344CB8AC3E}">
        <p14:creationId xmlns:p14="http://schemas.microsoft.com/office/powerpoint/2010/main" val="207150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nimBg="1"/>
      <p:bldP spid="258053" grpId="0" animBg="1"/>
      <p:bldP spid="258054" grpId="0"/>
      <p:bldP spid="25805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a:xfrm>
            <a:off x="539750" y="0"/>
            <a:ext cx="7772400" cy="1143000"/>
          </a:xfrm>
          <a:prstGeom prst="rect">
            <a:avLst/>
          </a:prstGeom>
          <a:noFill/>
        </p:spPr>
        <p:txBody>
          <a:bodyPr/>
          <a:lstStyle/>
          <a:p>
            <a:r>
              <a:rPr lang="fr-FR" sz="2800">
                <a:latin typeface="Verdana" pitchFamily="34" charset="0"/>
              </a:rPr>
              <a:t>Black-Nichols de l’exemple</a:t>
            </a:r>
          </a:p>
        </p:txBody>
      </p:sp>
      <p:pic>
        <p:nvPicPr>
          <p:cNvPr id="259075" name="Picture 3"/>
          <p:cNvPicPr>
            <a:picLocks noGrp="1" noChangeAspect="1" noChangeArrowheads="1"/>
          </p:cNvPicPr>
          <p:nvPr>
            <p:ph type="body" idx="4294967295"/>
          </p:nvPr>
        </p:nvPicPr>
        <p:blipFill>
          <a:blip r:embed="rId2" cstate="print"/>
          <a:srcRect/>
          <a:stretch>
            <a:fillRect/>
          </a:stretch>
        </p:blipFill>
        <p:spPr>
          <a:xfrm>
            <a:off x="323850" y="908050"/>
            <a:ext cx="7920038" cy="5940425"/>
          </a:xfrm>
          <a:prstGeom prst="rect">
            <a:avLst/>
          </a:prstGeom>
          <a:noFill/>
        </p:spPr>
      </p:pic>
      <p:sp>
        <p:nvSpPr>
          <p:cNvPr id="259076" name="Line 4"/>
          <p:cNvSpPr>
            <a:spLocks noChangeShapeType="1"/>
          </p:cNvSpPr>
          <p:nvPr/>
        </p:nvSpPr>
        <p:spPr bwMode="auto">
          <a:xfrm>
            <a:off x="4500563" y="2781300"/>
            <a:ext cx="863600" cy="0"/>
          </a:xfrm>
          <a:prstGeom prst="line">
            <a:avLst/>
          </a:prstGeom>
          <a:noFill/>
          <a:ln w="28575">
            <a:solidFill>
              <a:srgbClr val="FF0000"/>
            </a:solidFill>
            <a:round/>
            <a:headEnd type="triangle" w="med" len="med"/>
            <a:tailEnd type="triangle" w="med" len="med"/>
          </a:ln>
          <a:effectLst/>
        </p:spPr>
        <p:txBody>
          <a:bodyPr>
            <a:spAutoFit/>
          </a:bodyPr>
          <a:lstStyle/>
          <a:p>
            <a:endParaRPr lang="fr-FR"/>
          </a:p>
        </p:txBody>
      </p:sp>
      <p:sp>
        <p:nvSpPr>
          <p:cNvPr id="259077" name="Line 5"/>
          <p:cNvSpPr>
            <a:spLocks noChangeShapeType="1"/>
          </p:cNvSpPr>
          <p:nvPr/>
        </p:nvSpPr>
        <p:spPr bwMode="auto">
          <a:xfrm>
            <a:off x="4500563" y="2781300"/>
            <a:ext cx="0" cy="287338"/>
          </a:xfrm>
          <a:prstGeom prst="line">
            <a:avLst/>
          </a:prstGeom>
          <a:noFill/>
          <a:ln w="28575">
            <a:solidFill>
              <a:srgbClr val="FF0000"/>
            </a:solidFill>
            <a:round/>
            <a:headEnd type="triangle" w="med" len="med"/>
            <a:tailEnd type="triangle" w="med" len="med"/>
          </a:ln>
          <a:effectLst/>
        </p:spPr>
        <p:txBody>
          <a:bodyPr>
            <a:spAutoFit/>
          </a:bodyPr>
          <a:lstStyle/>
          <a:p>
            <a:endParaRPr lang="fr-FR"/>
          </a:p>
        </p:txBody>
      </p:sp>
      <p:sp>
        <p:nvSpPr>
          <p:cNvPr id="259078" name="Text Box 6"/>
          <p:cNvSpPr txBox="1">
            <a:spLocks noChangeArrowheads="1"/>
          </p:cNvSpPr>
          <p:nvPr/>
        </p:nvSpPr>
        <p:spPr bwMode="auto">
          <a:xfrm>
            <a:off x="4859338" y="2349500"/>
            <a:ext cx="1008062"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M</a:t>
            </a:r>
            <a:r>
              <a:rPr lang="el-GR">
                <a:solidFill>
                  <a:srgbClr val="FF0000"/>
                </a:solidFill>
              </a:rPr>
              <a:t>φ</a:t>
            </a:r>
          </a:p>
        </p:txBody>
      </p:sp>
      <p:sp>
        <p:nvSpPr>
          <p:cNvPr id="259079" name="Text Box 7"/>
          <p:cNvSpPr txBox="1">
            <a:spLocks noChangeArrowheads="1"/>
          </p:cNvSpPr>
          <p:nvPr/>
        </p:nvSpPr>
        <p:spPr bwMode="auto">
          <a:xfrm>
            <a:off x="3924300" y="2781300"/>
            <a:ext cx="647700"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Mg</a:t>
            </a:r>
          </a:p>
        </p:txBody>
      </p:sp>
    </p:spTree>
    <p:extLst>
      <p:ext uri="{BB962C8B-B14F-4D97-AF65-F5344CB8AC3E}">
        <p14:creationId xmlns:p14="http://schemas.microsoft.com/office/powerpoint/2010/main" val="358542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0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90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animBg="1"/>
      <p:bldP spid="259077" grpId="0" animBg="1"/>
      <p:bldP spid="259078" grpId="0"/>
      <p:bldP spid="25907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338" name="Image 6" descr="Post-it-jaune.png"/>
          <p:cNvPicPr>
            <a:picLocks noChangeAspect="1"/>
          </p:cNvPicPr>
          <p:nvPr/>
        </p:nvPicPr>
        <p:blipFill>
          <a:blip r:embed="rId2" cstate="print"/>
          <a:srcRect/>
          <a:stretch>
            <a:fillRect/>
          </a:stretch>
        </p:blipFill>
        <p:spPr bwMode="auto">
          <a:xfrm>
            <a:off x="1285875" y="920750"/>
            <a:ext cx="6447966" cy="6118225"/>
          </a:xfrm>
          <a:prstGeom prst="rect">
            <a:avLst/>
          </a:prstGeom>
          <a:noFill/>
          <a:ln w="9525">
            <a:noFill/>
            <a:miter lim="800000"/>
            <a:headEnd/>
            <a:tailEnd/>
          </a:ln>
        </p:spPr>
      </p:pic>
      <p:sp>
        <p:nvSpPr>
          <p:cNvPr id="2" name="Titre 1"/>
          <p:cNvSpPr>
            <a:spLocks noGrp="1"/>
          </p:cNvSpPr>
          <p:nvPr>
            <p:ph type="title" idx="4294967295"/>
          </p:nvPr>
        </p:nvSpPr>
        <p:spPr>
          <a:xfrm>
            <a:off x="539750" y="0"/>
            <a:ext cx="7772400" cy="1143000"/>
          </a:xfrm>
          <a:prstGeom prst="rect">
            <a:avLst/>
          </a:prstGeom>
        </p:spPr>
        <p:txBody>
          <a:bodyPr/>
          <a:lstStyle/>
          <a:p>
            <a:r>
              <a:rPr lang="fr-FR">
                <a:latin typeface="Verdana" pitchFamily="34" charset="0"/>
              </a:rPr>
              <a:t>Marge de stabilité </a:t>
            </a:r>
          </a:p>
        </p:txBody>
      </p:sp>
      <p:sp>
        <p:nvSpPr>
          <p:cNvPr id="3" name="Espace réservé du contenu 2"/>
          <p:cNvSpPr>
            <a:spLocks noGrp="1"/>
          </p:cNvSpPr>
          <p:nvPr>
            <p:ph idx="4294967295"/>
          </p:nvPr>
        </p:nvSpPr>
        <p:spPr>
          <a:xfrm rot="21245455">
            <a:off x="1744312" y="1934237"/>
            <a:ext cx="5322671" cy="4452938"/>
          </a:xfrm>
          <a:prstGeom prst="rect">
            <a:avLst/>
          </a:prstGeom>
        </p:spPr>
        <p:txBody>
          <a:bodyPr/>
          <a:lstStyle/>
          <a:p>
            <a:pPr>
              <a:buFontTx/>
              <a:buNone/>
            </a:pPr>
            <a:r>
              <a:rPr lang="fr-FR" sz="1800" b="1" dirty="0">
                <a:solidFill>
                  <a:srgbClr val="C00000"/>
                </a:solidFill>
                <a:latin typeface="Segoe Print"/>
              </a:rPr>
              <a:t>MARGE DE STABILITE: A RETENIR</a:t>
            </a:r>
          </a:p>
          <a:p>
            <a:pPr>
              <a:buFontTx/>
              <a:buNone/>
            </a:pPr>
            <a:endParaRPr lang="fr-FR" sz="1800" b="1" dirty="0">
              <a:solidFill>
                <a:srgbClr val="C00000"/>
              </a:solidFill>
              <a:latin typeface="Segoe Print"/>
            </a:endParaRPr>
          </a:p>
          <a:p>
            <a:pPr>
              <a:buFontTx/>
              <a:buNone/>
            </a:pPr>
            <a:r>
              <a:rPr lang="fr-FR" sz="1800" b="1" dirty="0">
                <a:solidFill>
                  <a:srgbClr val="2D2DB9"/>
                </a:solidFill>
                <a:effectLst>
                  <a:outerShdw blurRad="38100" dist="38100" dir="2700000" algn="tl">
                    <a:srgbClr val="C0C0C0"/>
                  </a:outerShdw>
                </a:effectLst>
                <a:latin typeface="Segoe Print"/>
              </a:rPr>
              <a:t>marge de gain: </a:t>
            </a:r>
            <a:r>
              <a:rPr lang="fr-FR" sz="1800" dirty="0">
                <a:latin typeface="Segoe Print"/>
              </a:rPr>
              <a:t>gain maximal que l’on peut ajouter à la boucle ouverte pour rester stable </a:t>
            </a:r>
          </a:p>
          <a:p>
            <a:pPr>
              <a:buFontTx/>
              <a:buNone/>
            </a:pPr>
            <a:r>
              <a:rPr lang="fr-FR" sz="1800" dirty="0">
                <a:latin typeface="Segoe Print"/>
              </a:rPr>
              <a:t>(Distance entre 0dB et la courbe à -180°).</a:t>
            </a:r>
            <a:r>
              <a:rPr lang="fr-FR" sz="1800" dirty="0">
                <a:latin typeface="Verdana" pitchFamily="34" charset="0"/>
              </a:rPr>
              <a:t> </a:t>
            </a:r>
          </a:p>
          <a:p>
            <a:pPr>
              <a:buFontTx/>
              <a:buNone/>
            </a:pPr>
            <a:endParaRPr lang="fr-FR" sz="1800" dirty="0">
              <a:latin typeface="Verdana" pitchFamily="34" charset="0"/>
            </a:endParaRPr>
          </a:p>
          <a:p>
            <a:pPr>
              <a:buFontTx/>
              <a:buNone/>
            </a:pPr>
            <a:r>
              <a:rPr lang="fr-FR" sz="1800" b="1" dirty="0">
                <a:solidFill>
                  <a:srgbClr val="2D2DB9"/>
                </a:solidFill>
                <a:effectLst>
                  <a:outerShdw blurRad="38100" dist="38100" dir="2700000" algn="tl">
                    <a:srgbClr val="C0C0C0"/>
                  </a:outerShdw>
                </a:effectLst>
                <a:latin typeface="Segoe Print"/>
              </a:rPr>
              <a:t>marge de phase:</a:t>
            </a:r>
            <a:r>
              <a:rPr lang="fr-FR" b="1" dirty="0">
                <a:solidFill>
                  <a:srgbClr val="FF0000"/>
                </a:solidFill>
                <a:latin typeface="Verdana" pitchFamily="34" charset="0"/>
              </a:rPr>
              <a:t> </a:t>
            </a:r>
            <a:r>
              <a:rPr lang="fr-FR" sz="1800" dirty="0">
                <a:latin typeface="Segoe Print"/>
              </a:rPr>
              <a:t>déphasage maximal que l’on peut ajouter à la boucle ouverte pour rester stable </a:t>
            </a:r>
          </a:p>
          <a:p>
            <a:pPr>
              <a:buFontTx/>
              <a:buNone/>
            </a:pPr>
            <a:r>
              <a:rPr lang="fr-FR" sz="1800" dirty="0">
                <a:latin typeface="Segoe Print"/>
              </a:rPr>
              <a:t>(Distance entre -180° et la courbe à 0dB).</a:t>
            </a:r>
          </a:p>
          <a:p>
            <a:endParaRPr lang="fr-FR" sz="1600" dirty="0">
              <a:latin typeface="Verdana" pitchFamily="34" charset="0"/>
            </a:endParaRPr>
          </a:p>
          <a:p>
            <a:pPr>
              <a:buFontTx/>
              <a:buNone/>
            </a:pPr>
            <a:endParaRPr lang="fr-FR" sz="1600" dirty="0">
              <a:latin typeface="Verdana" pitchFamily="34" charset="0"/>
            </a:endParaRPr>
          </a:p>
          <a:p>
            <a:pPr>
              <a:buFontTx/>
              <a:buNone/>
            </a:pPr>
            <a:endParaRPr lang="fr-FR" sz="1800" dirty="0">
              <a:latin typeface="Segoe Print"/>
            </a:endParaRPr>
          </a:p>
          <a:p>
            <a:pPr eaLnBrk="1" hangingPunct="1">
              <a:spcBef>
                <a:spcPct val="0"/>
              </a:spcBef>
              <a:buFontTx/>
              <a:buNone/>
            </a:pPr>
            <a:endParaRPr lang="fr-FR" sz="1800" dirty="0">
              <a:latin typeface="Segoe Print"/>
            </a:endParaRPr>
          </a:p>
          <a:p>
            <a:pPr eaLnBrk="1" hangingPunct="1">
              <a:spcBef>
                <a:spcPct val="0"/>
              </a:spcBef>
              <a:buFontTx/>
              <a:buNone/>
            </a:pPr>
            <a:endParaRPr lang="fr-FR" dirty="0">
              <a:latin typeface="Verdana" pitchFamily="34" charset="0"/>
            </a:endParaRP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09D17809-B483-49B3-82C6-BCF54E1EFFFF}" type="slidenum">
              <a:rPr lang="fr-FR" sz="1100">
                <a:latin typeface="+mj-lt"/>
              </a:rPr>
              <a:pPr>
                <a:defRPr/>
              </a:pPr>
              <a:t>77</a:t>
            </a:fld>
            <a:endParaRPr lang="fr-FR" sz="1100">
              <a:latin typeface="+mj-lt"/>
            </a:endParaRPr>
          </a:p>
        </p:txBody>
      </p:sp>
      <p:sp>
        <p:nvSpPr>
          <p:cNvPr id="270342"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Tree>
    <p:extLst>
      <p:ext uri="{BB962C8B-B14F-4D97-AF65-F5344CB8AC3E}">
        <p14:creationId xmlns:p14="http://schemas.microsoft.com/office/powerpoint/2010/main" val="3711830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a:spLocks noChangeArrowheads="1"/>
          </p:cNvSpPr>
          <p:nvPr/>
        </p:nvSpPr>
        <p:spPr bwMode="auto">
          <a:xfrm>
            <a:off x="107928" y="4293096"/>
            <a:ext cx="8496520" cy="116696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107928" y="1916832"/>
            <a:ext cx="8784552" cy="4752528"/>
          </a:xfrm>
        </p:spPr>
        <p:txBody>
          <a:bodyPr/>
          <a:lstStyle/>
          <a:p>
            <a:r>
              <a:rPr lang="fr-FR" dirty="0"/>
              <a:t>1: est le gain maximal que l'on peut enlever à la fonction de transfert en boucle ouverte pour que le système reste stable en boucle ouverte</a:t>
            </a:r>
          </a:p>
          <a:p>
            <a:r>
              <a:rPr lang="fr-FR" dirty="0"/>
              <a:t>2: est le gain maximal que l'on peut ajouter à la fonction de transfert en boucle fermée pour que le système reste stable en boucle ouverte</a:t>
            </a:r>
          </a:p>
          <a:p>
            <a:r>
              <a:rPr lang="fr-FR" dirty="0"/>
              <a:t>3: est le gain maximal que l'on peut ajouter à la fonction de transfert en boucle ouverte pour que le système reste stable en boucle fermée</a:t>
            </a:r>
          </a:p>
          <a:p>
            <a:r>
              <a:rPr lang="fr-FR" dirty="0"/>
              <a:t>4: est le gain maximal que l'on peut enlever à la fonction de transfert en boucle fermée pour que le système reste stable en boucle fermée</a:t>
            </a:r>
          </a:p>
          <a:p>
            <a:endParaRPr lang="fr-FR" dirty="0"/>
          </a:p>
        </p:txBody>
      </p:sp>
      <p:sp>
        <p:nvSpPr>
          <p:cNvPr id="4" name="Espace réservé du contenu 2"/>
          <p:cNvSpPr txBox="1">
            <a:spLocks/>
          </p:cNvSpPr>
          <p:nvPr/>
        </p:nvSpPr>
        <p:spPr>
          <a:xfrm>
            <a:off x="413120" y="1126992"/>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La marge de gain:</a:t>
            </a:r>
          </a:p>
          <a:p>
            <a:pPr marL="0" indent="0">
              <a:buNone/>
            </a:pPr>
            <a:endParaRPr lang="fr-FR" dirty="0"/>
          </a:p>
        </p:txBody>
      </p:sp>
      <p:sp>
        <p:nvSpPr>
          <p:cNvPr id="7"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Marge de stabilité</a:t>
            </a:r>
          </a:p>
          <a:p>
            <a:endParaRPr lang="fr-FR" altLang="fr-FR" sz="4000" dirty="0"/>
          </a:p>
        </p:txBody>
      </p:sp>
    </p:spTree>
    <p:extLst>
      <p:ext uri="{BB962C8B-B14F-4D97-AF65-F5344CB8AC3E}">
        <p14:creationId xmlns:p14="http://schemas.microsoft.com/office/powerpoint/2010/main" val="41481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195" y="1296567"/>
            <a:ext cx="4800600" cy="3848100"/>
          </a:xfrm>
          <a:prstGeom prst="rect">
            <a:avLst/>
          </a:prstGeom>
        </p:spPr>
      </p:pic>
      <p:sp>
        <p:nvSpPr>
          <p:cNvPr id="8" name="Rectangle à coins arrondis 7"/>
          <p:cNvSpPr>
            <a:spLocks noChangeArrowheads="1"/>
          </p:cNvSpPr>
          <p:nvPr/>
        </p:nvSpPr>
        <p:spPr bwMode="auto">
          <a:xfrm>
            <a:off x="436509" y="6374088"/>
            <a:ext cx="7704856"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467544" y="5013100"/>
            <a:ext cx="8820472" cy="4114800"/>
          </a:xfrm>
        </p:spPr>
        <p:txBody>
          <a:bodyPr/>
          <a:lstStyle/>
          <a:p>
            <a:r>
              <a:rPr lang="fr-FR" dirty="0"/>
              <a:t>1: la marge de phase du système est d'environ 47dB</a:t>
            </a:r>
          </a:p>
          <a:p>
            <a:r>
              <a:rPr lang="fr-FR" dirty="0"/>
              <a:t>2: la marge de gain du système est d'environ 12dB</a:t>
            </a:r>
          </a:p>
          <a:p>
            <a:r>
              <a:rPr lang="fr-FR" dirty="0"/>
              <a:t>3: la marge de phase du système est d'environ 50°</a:t>
            </a:r>
          </a:p>
          <a:p>
            <a:r>
              <a:rPr lang="fr-FR" dirty="0"/>
              <a:t>4: aucune de ces propositions n’est vraie</a:t>
            </a:r>
          </a:p>
        </p:txBody>
      </p:sp>
      <p:sp>
        <p:nvSpPr>
          <p:cNvPr id="4" name="Espace réservé du contenu 2"/>
          <p:cNvSpPr txBox="1">
            <a:spLocks/>
          </p:cNvSpPr>
          <p:nvPr/>
        </p:nvSpPr>
        <p:spPr>
          <a:xfrm>
            <a:off x="611560" y="915744"/>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 Soit le système ayant le diagramme de </a:t>
            </a:r>
            <a:r>
              <a:rPr lang="fr-FR" dirty="0" err="1"/>
              <a:t>bode</a:t>
            </a:r>
            <a:r>
              <a:rPr lang="fr-FR"/>
              <a:t> suivant:</a:t>
            </a:r>
            <a:endParaRPr lang="fr-FR" dirty="0"/>
          </a:p>
        </p:txBody>
      </p:sp>
      <p:sp>
        <p:nvSpPr>
          <p:cNvPr id="7"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Marge de stabilité</a:t>
            </a:r>
          </a:p>
          <a:p>
            <a:endParaRPr lang="fr-FR" altLang="fr-FR" sz="4000" dirty="0"/>
          </a:p>
        </p:txBody>
      </p:sp>
    </p:spTree>
    <p:extLst>
      <p:ext uri="{BB962C8B-B14F-4D97-AF65-F5344CB8AC3E}">
        <p14:creationId xmlns:p14="http://schemas.microsoft.com/office/powerpoint/2010/main" val="33591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15043"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197BB72C-B331-45C4-B024-F69AF306487A}" type="slidenum">
              <a:rPr lang="fr-FR" sz="1400">
                <a:latin typeface="Times New Roman" pitchFamily="18" charset="0"/>
              </a:rPr>
              <a:pPr/>
              <a:t>8</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a:latin typeface="Verdana" pitchFamily="34" charset="0"/>
              </a:rPr>
              <a:t>Généralités sur la stabilité</a:t>
            </a:r>
          </a:p>
        </p:txBody>
      </p:sp>
      <p:graphicFrame>
        <p:nvGraphicFramePr>
          <p:cNvPr id="215045" name="Object 5"/>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12357"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6" name="Text Box 6"/>
          <p:cNvSpPr txBox="1">
            <a:spLocks noChangeArrowheads="1"/>
          </p:cNvSpPr>
          <p:nvPr/>
        </p:nvSpPr>
        <p:spPr bwMode="auto">
          <a:xfrm>
            <a:off x="611188" y="1557338"/>
            <a:ext cx="7850187" cy="1616075"/>
          </a:xfrm>
          <a:prstGeom prst="rect">
            <a:avLst/>
          </a:prstGeom>
          <a:noFill/>
          <a:ln w="9525">
            <a:noFill/>
            <a:miter lim="800000"/>
            <a:headEnd/>
            <a:tailEnd/>
          </a:ln>
          <a:effectLst/>
        </p:spPr>
        <p:txBody>
          <a:bodyPr>
            <a:spAutoFit/>
          </a:bodyPr>
          <a:lstStyle/>
          <a:p>
            <a:pPr>
              <a:spcBef>
                <a:spcPct val="50000"/>
              </a:spcBef>
            </a:pPr>
            <a:r>
              <a:rPr lang="fr-FR"/>
              <a:t>Pour déterminer la stabilité d’un système, il faut trouver ses pôles.</a:t>
            </a:r>
          </a:p>
          <a:p>
            <a:pPr>
              <a:spcBef>
                <a:spcPct val="50000"/>
              </a:spcBef>
            </a:pPr>
            <a:r>
              <a:rPr lang="fr-FR"/>
              <a:t> </a:t>
            </a:r>
            <a:r>
              <a:rPr lang="fr-FR">
                <a:sym typeface="Wingdings" pitchFamily="2" charset="2"/>
              </a:rPr>
              <a:t> Difficulté pour des systèmes d’ordre &gt;2</a:t>
            </a:r>
          </a:p>
          <a:p>
            <a:pPr>
              <a:spcBef>
                <a:spcPct val="50000"/>
              </a:spcBef>
            </a:pPr>
            <a:endParaRPr lang="fr-FR"/>
          </a:p>
        </p:txBody>
      </p:sp>
      <p:sp>
        <p:nvSpPr>
          <p:cNvPr id="215047" name="Text Box 7"/>
          <p:cNvSpPr txBox="1">
            <a:spLocks noChangeArrowheads="1"/>
          </p:cNvSpPr>
          <p:nvPr/>
        </p:nvSpPr>
        <p:spPr bwMode="auto">
          <a:xfrm>
            <a:off x="611188" y="3141663"/>
            <a:ext cx="7850187" cy="1768475"/>
          </a:xfrm>
          <a:prstGeom prst="rect">
            <a:avLst/>
          </a:prstGeom>
          <a:noFill/>
          <a:ln w="9525">
            <a:noFill/>
            <a:miter lim="800000"/>
            <a:headEnd/>
            <a:tailEnd/>
          </a:ln>
          <a:effectLst/>
        </p:spPr>
        <p:txBody>
          <a:bodyPr>
            <a:spAutoFit/>
          </a:bodyPr>
          <a:lstStyle/>
          <a:p>
            <a:pPr>
              <a:spcBef>
                <a:spcPct val="50000"/>
              </a:spcBef>
            </a:pPr>
            <a:r>
              <a:rPr lang="fr-FR"/>
              <a:t>On utilise alors d’autres méthodes:</a:t>
            </a:r>
          </a:p>
          <a:p>
            <a:pPr>
              <a:spcBef>
                <a:spcPct val="50000"/>
              </a:spcBef>
              <a:buFontTx/>
              <a:buChar char="•"/>
            </a:pPr>
            <a:r>
              <a:rPr lang="fr-FR"/>
              <a:t> Méthode algébrique (critère de Routh-Hurwitz)</a:t>
            </a:r>
          </a:p>
          <a:p>
            <a:pPr>
              <a:spcBef>
                <a:spcPct val="50000"/>
              </a:spcBef>
              <a:buFontTx/>
              <a:buChar char="•"/>
            </a:pPr>
            <a:r>
              <a:rPr lang="fr-FR"/>
              <a:t> Méthode graphique (lieu d’Evans, critère du Revers)</a:t>
            </a:r>
            <a:endParaRPr lang="fr-FR">
              <a:sym typeface="Wingdings" pitchFamily="2" charset="2"/>
            </a:endParaRPr>
          </a:p>
          <a:p>
            <a:pPr>
              <a:spcBef>
                <a:spcPct val="50000"/>
              </a:spcBef>
            </a:pPr>
            <a:endParaRPr lang="fr-FR"/>
          </a:p>
        </p:txBody>
      </p:sp>
    </p:spTree>
    <p:extLst>
      <p:ext uri="{BB962C8B-B14F-4D97-AF65-F5344CB8AC3E}">
        <p14:creationId xmlns:p14="http://schemas.microsoft.com/office/powerpoint/2010/main" val="885575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p:cNvPicPr>
            <a:picLocks noChangeAspect="1" noChangeArrowheads="1"/>
          </p:cNvPicPr>
          <p:nvPr/>
        </p:nvPicPr>
        <p:blipFill>
          <a:blip r:embed="rId3" cstate="print"/>
          <a:srcRect/>
          <a:stretch>
            <a:fillRect/>
          </a:stretch>
        </p:blipFill>
        <p:spPr bwMode="auto">
          <a:xfrm>
            <a:off x="1258888" y="3182938"/>
            <a:ext cx="5905500" cy="3675062"/>
          </a:xfrm>
          <a:prstGeom prst="rect">
            <a:avLst/>
          </a:prstGeom>
          <a:noFill/>
          <a:ln w="9525">
            <a:noFill/>
            <a:miter lim="800000"/>
            <a:headEnd/>
            <a:tailEnd/>
          </a:ln>
          <a:effectLst/>
        </p:spPr>
      </p:pic>
      <p:sp>
        <p:nvSpPr>
          <p:cNvPr id="260099" name="Espace réservé du pied de page 3"/>
          <p:cNvSpPr txBox="1">
            <a:spLocks noGrp="1"/>
          </p:cNvSpPr>
          <p:nvPr/>
        </p:nvSpPr>
        <p:spPr bwMode="auto">
          <a:xfrm>
            <a:off x="4114800" y="6524625"/>
            <a:ext cx="5029200" cy="215900"/>
          </a:xfrm>
          <a:prstGeom prst="rect">
            <a:avLst/>
          </a:prstGeom>
          <a:noFill/>
          <a:ln w="9525">
            <a:noFill/>
            <a:miter lim="800000"/>
            <a:headEnd/>
            <a:tailEnd/>
          </a:ln>
        </p:spPr>
        <p:txBody>
          <a:bodyPr/>
          <a:lstStyle/>
          <a:p>
            <a:pPr algn="ctr"/>
            <a:r>
              <a:rPr lang="fr-FR" sz="1000" b="1"/>
              <a:t>Département Génie Electrique et Informatique</a:t>
            </a:r>
            <a:endParaRPr lang="fr-FR" sz="1000"/>
          </a:p>
        </p:txBody>
      </p:sp>
      <p:sp>
        <p:nvSpPr>
          <p:cNvPr id="260100" name="Espace réservé du numéro de diapositive 4"/>
          <p:cNvSpPr txBox="1">
            <a:spLocks noGrp="1"/>
          </p:cNvSpPr>
          <p:nvPr/>
        </p:nvSpPr>
        <p:spPr bwMode="auto">
          <a:xfrm>
            <a:off x="457200" y="6248400"/>
            <a:ext cx="1905000" cy="457200"/>
          </a:xfrm>
          <a:prstGeom prst="rect">
            <a:avLst/>
          </a:prstGeom>
          <a:noFill/>
          <a:ln w="9525">
            <a:noFill/>
            <a:miter lim="800000"/>
            <a:headEnd/>
            <a:tailEnd/>
          </a:ln>
        </p:spPr>
        <p:txBody>
          <a:bodyPr/>
          <a:lstStyle/>
          <a:p>
            <a:fld id="{A069622F-6515-4BBE-BE86-9C92D4BFAD0D}" type="slidenum">
              <a:rPr lang="fr-FR" sz="1400">
                <a:latin typeface="Times New Roman" pitchFamily="18" charset="0"/>
              </a:rPr>
              <a:pPr/>
              <a:t>80</a:t>
            </a:fld>
            <a:endParaRPr lang="fr-FR" sz="1400">
              <a:latin typeface="Times New Roman" pitchFamily="18" charset="0"/>
            </a:endParaRPr>
          </a:p>
        </p:txBody>
      </p:sp>
      <p:sp>
        <p:nvSpPr>
          <p:cNvPr id="58370" name="Rectangle 2"/>
          <p:cNvSpPr>
            <a:spLocks noGrp="1" noChangeArrowheads="1"/>
          </p:cNvSpPr>
          <p:nvPr>
            <p:ph type="title" idx="4294967295"/>
          </p:nvPr>
        </p:nvSpPr>
        <p:spPr>
          <a:xfrm>
            <a:off x="539750" y="0"/>
            <a:ext cx="7772400" cy="1143000"/>
          </a:xfrm>
          <a:prstGeom prst="rect">
            <a:avLst/>
          </a:prstGeom>
        </p:spPr>
        <p:txBody>
          <a:bodyPr/>
          <a:lstStyle/>
          <a:p>
            <a:pPr eaLnBrk="1" hangingPunct="1"/>
            <a:r>
              <a:rPr lang="fr-FR" sz="2800" dirty="0">
                <a:latin typeface="Verdana" pitchFamily="34" charset="0"/>
              </a:rPr>
              <a:t>Récapitulatif: Pour augmenter la stabilité</a:t>
            </a:r>
          </a:p>
        </p:txBody>
      </p:sp>
      <p:graphicFrame>
        <p:nvGraphicFramePr>
          <p:cNvPr id="260102" name="Object 6"/>
          <p:cNvGraphicFramePr>
            <a:graphicFrameLocks noChangeAspect="1"/>
          </p:cNvGraphicFramePr>
          <p:nvPr/>
        </p:nvGraphicFramePr>
        <p:xfrm>
          <a:off x="4035425" y="3225800"/>
          <a:ext cx="244475" cy="460375"/>
        </p:xfrm>
        <a:graphic>
          <a:graphicData uri="http://schemas.openxmlformats.org/presentationml/2006/ole">
            <mc:AlternateContent xmlns:mc="http://schemas.openxmlformats.org/markup-compatibility/2006">
              <mc:Choice xmlns:v="urn:schemas-microsoft-com:vml" Requires="v">
                <p:oleObj spid="_x0000_s53317"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425" y="3225800"/>
                        <a:ext cx="2444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3" name="Text Box 7"/>
          <p:cNvSpPr txBox="1">
            <a:spLocks noChangeArrowheads="1"/>
          </p:cNvSpPr>
          <p:nvPr/>
        </p:nvSpPr>
        <p:spPr bwMode="auto">
          <a:xfrm>
            <a:off x="827088" y="1700213"/>
            <a:ext cx="7345362" cy="1778000"/>
          </a:xfrm>
          <a:prstGeom prst="rect">
            <a:avLst/>
          </a:prstGeom>
          <a:noFill/>
          <a:ln w="9525">
            <a:solidFill>
              <a:srgbClr val="FF0000"/>
            </a:solidFill>
            <a:miter lim="800000"/>
            <a:headEnd/>
            <a:tailEnd/>
          </a:ln>
          <a:effectLst/>
        </p:spPr>
        <p:txBody>
          <a:bodyPr>
            <a:spAutoFit/>
          </a:bodyPr>
          <a:lstStyle/>
          <a:p>
            <a:pPr>
              <a:spcBef>
                <a:spcPct val="50000"/>
              </a:spcBef>
            </a:pPr>
            <a:r>
              <a:rPr lang="fr-FR" u="sng"/>
              <a:t>Pour augmenter la stabilité d’un système, on peut</a:t>
            </a:r>
            <a:r>
              <a:rPr lang="fr-FR"/>
              <a:t>:</a:t>
            </a:r>
          </a:p>
          <a:p>
            <a:pPr>
              <a:spcBef>
                <a:spcPct val="50000"/>
              </a:spcBef>
            </a:pPr>
            <a:r>
              <a:rPr lang="fr-FR"/>
              <a:t>- </a:t>
            </a:r>
            <a:r>
              <a:rPr lang="fr-FR">
                <a:solidFill>
                  <a:schemeClr val="accent1"/>
                </a:solidFill>
              </a:rPr>
              <a:t>Diminuer le gain K du système</a:t>
            </a:r>
            <a:r>
              <a:rPr lang="fr-FR"/>
              <a:t> </a:t>
            </a:r>
          </a:p>
          <a:p>
            <a:pPr>
              <a:spcBef>
                <a:spcPct val="50000"/>
              </a:spcBef>
            </a:pPr>
            <a:r>
              <a:rPr lang="fr-FR"/>
              <a:t>- </a:t>
            </a:r>
            <a:r>
              <a:rPr lang="fr-FR">
                <a:solidFill>
                  <a:srgbClr val="FF0000"/>
                </a:solidFill>
              </a:rPr>
              <a:t>Augmenter la phase du système</a:t>
            </a:r>
          </a:p>
          <a:p>
            <a:pPr>
              <a:spcBef>
                <a:spcPct val="50000"/>
              </a:spcBef>
            </a:pPr>
            <a:endParaRPr lang="el-GR">
              <a:solidFill>
                <a:srgbClr val="FF0000"/>
              </a:solidFill>
            </a:endParaRPr>
          </a:p>
        </p:txBody>
      </p:sp>
      <p:sp>
        <p:nvSpPr>
          <p:cNvPr id="260104" name="AutoShape 8"/>
          <p:cNvSpPr>
            <a:spLocks noChangeArrowheads="1"/>
          </p:cNvSpPr>
          <p:nvPr/>
        </p:nvSpPr>
        <p:spPr bwMode="auto">
          <a:xfrm>
            <a:off x="4067175" y="4868863"/>
            <a:ext cx="288925" cy="647700"/>
          </a:xfrm>
          <a:prstGeom prst="downArrow">
            <a:avLst>
              <a:gd name="adj1" fmla="val 50000"/>
              <a:gd name="adj2" fmla="val 56044"/>
            </a:avLst>
          </a:prstGeom>
          <a:solidFill>
            <a:schemeClr val="accent1"/>
          </a:solidFill>
          <a:ln w="9525">
            <a:solidFill>
              <a:schemeClr val="tx1"/>
            </a:solidFill>
            <a:miter lim="800000"/>
            <a:headEnd/>
            <a:tailEnd/>
          </a:ln>
          <a:effectLst/>
        </p:spPr>
        <p:txBody>
          <a:bodyPr wrap="none" anchor="ctr">
            <a:spAutoFit/>
          </a:bodyPr>
          <a:lstStyle/>
          <a:p>
            <a:endParaRPr lang="fr-FR"/>
          </a:p>
        </p:txBody>
      </p:sp>
      <p:sp>
        <p:nvSpPr>
          <p:cNvPr id="260105" name="Text Box 9"/>
          <p:cNvSpPr txBox="1">
            <a:spLocks noChangeArrowheads="1"/>
          </p:cNvSpPr>
          <p:nvPr/>
        </p:nvSpPr>
        <p:spPr bwMode="auto">
          <a:xfrm>
            <a:off x="4427538" y="5013325"/>
            <a:ext cx="1150937" cy="396875"/>
          </a:xfrm>
          <a:prstGeom prst="rect">
            <a:avLst/>
          </a:prstGeom>
          <a:noFill/>
          <a:ln w="9525">
            <a:noFill/>
            <a:miter lim="800000"/>
            <a:headEnd/>
            <a:tailEnd/>
          </a:ln>
          <a:effectLst/>
        </p:spPr>
        <p:txBody>
          <a:bodyPr>
            <a:spAutoFit/>
          </a:bodyPr>
          <a:lstStyle/>
          <a:p>
            <a:pPr>
              <a:spcBef>
                <a:spcPct val="50000"/>
              </a:spcBef>
            </a:pPr>
            <a:r>
              <a:rPr lang="fr-FR">
                <a:solidFill>
                  <a:schemeClr val="accent1"/>
                </a:solidFill>
              </a:rPr>
              <a:t>Mg</a:t>
            </a:r>
            <a:r>
              <a:rPr lang="fr-FR"/>
              <a:t> </a:t>
            </a:r>
          </a:p>
        </p:txBody>
      </p:sp>
      <p:sp>
        <p:nvSpPr>
          <p:cNvPr id="260106" name="AutoShape 10"/>
          <p:cNvSpPr>
            <a:spLocks noChangeArrowheads="1"/>
          </p:cNvSpPr>
          <p:nvPr/>
        </p:nvSpPr>
        <p:spPr bwMode="auto">
          <a:xfrm>
            <a:off x="5508625" y="4005263"/>
            <a:ext cx="720725" cy="215900"/>
          </a:xfrm>
          <a:prstGeom prst="rightArrow">
            <a:avLst>
              <a:gd name="adj1" fmla="val 50000"/>
              <a:gd name="adj2" fmla="val 83456"/>
            </a:avLst>
          </a:prstGeom>
          <a:solidFill>
            <a:srgbClr val="FF0000"/>
          </a:solidFill>
          <a:ln w="9525">
            <a:solidFill>
              <a:schemeClr val="tx1"/>
            </a:solidFill>
            <a:miter lim="800000"/>
            <a:headEnd/>
            <a:tailEnd/>
          </a:ln>
          <a:effectLst/>
        </p:spPr>
        <p:txBody>
          <a:bodyPr wrap="none" anchor="ctr">
            <a:spAutoFit/>
          </a:bodyPr>
          <a:lstStyle/>
          <a:p>
            <a:endParaRPr lang="fr-FR"/>
          </a:p>
        </p:txBody>
      </p:sp>
      <p:sp>
        <p:nvSpPr>
          <p:cNvPr id="260107" name="Text Box 11"/>
          <p:cNvSpPr txBox="1">
            <a:spLocks noChangeArrowheads="1"/>
          </p:cNvSpPr>
          <p:nvPr/>
        </p:nvSpPr>
        <p:spPr bwMode="auto">
          <a:xfrm>
            <a:off x="5724525" y="3573463"/>
            <a:ext cx="1008063" cy="396875"/>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M</a:t>
            </a:r>
            <a:r>
              <a:rPr lang="el-GR">
                <a:solidFill>
                  <a:srgbClr val="FF0000"/>
                </a:solidFill>
              </a:rPr>
              <a:t>φ</a:t>
            </a:r>
          </a:p>
        </p:txBody>
      </p:sp>
      <p:sp>
        <p:nvSpPr>
          <p:cNvPr id="260108" name="Line 12"/>
          <p:cNvSpPr>
            <a:spLocks noChangeShapeType="1"/>
          </p:cNvSpPr>
          <p:nvPr/>
        </p:nvSpPr>
        <p:spPr bwMode="auto">
          <a:xfrm flipV="1">
            <a:off x="4932363" y="5084763"/>
            <a:ext cx="144462" cy="288925"/>
          </a:xfrm>
          <a:prstGeom prst="line">
            <a:avLst/>
          </a:prstGeom>
          <a:noFill/>
          <a:ln w="9525">
            <a:solidFill>
              <a:schemeClr val="accent1"/>
            </a:solidFill>
            <a:round/>
            <a:headEnd/>
            <a:tailEnd type="triangle" w="med" len="med"/>
          </a:ln>
          <a:effectLst/>
        </p:spPr>
        <p:txBody>
          <a:bodyPr>
            <a:spAutoFit/>
          </a:bodyPr>
          <a:lstStyle/>
          <a:p>
            <a:endParaRPr lang="fr-FR"/>
          </a:p>
        </p:txBody>
      </p:sp>
      <p:sp>
        <p:nvSpPr>
          <p:cNvPr id="260109" name="Line 13"/>
          <p:cNvSpPr>
            <a:spLocks noChangeShapeType="1"/>
          </p:cNvSpPr>
          <p:nvPr/>
        </p:nvSpPr>
        <p:spPr bwMode="auto">
          <a:xfrm flipV="1">
            <a:off x="6300788" y="3644900"/>
            <a:ext cx="144462" cy="288925"/>
          </a:xfrm>
          <a:prstGeom prst="line">
            <a:avLst/>
          </a:prstGeom>
          <a:noFill/>
          <a:ln w="9525">
            <a:solidFill>
              <a:srgbClr val="FF0000"/>
            </a:solidFill>
            <a:round/>
            <a:headEnd/>
            <a:tailEnd type="triangle" w="med" len="med"/>
          </a:ln>
          <a:effectLst/>
        </p:spPr>
        <p:txBody>
          <a:bodyPr>
            <a:spAutoFit/>
          </a:bodyPr>
          <a:lstStyle/>
          <a:p>
            <a:endParaRPr lang="fr-FR"/>
          </a:p>
        </p:txBody>
      </p:sp>
      <p:sp>
        <p:nvSpPr>
          <p:cNvPr id="2" name="Rectangle 1">
            <a:extLst>
              <a:ext uri="{FF2B5EF4-FFF2-40B4-BE49-F238E27FC236}">
                <a16:creationId xmlns:a16="http://schemas.microsoft.com/office/drawing/2014/main" id="{421D5141-6B57-4AAC-958A-BE3AE7A4C0EF}"/>
              </a:ext>
            </a:extLst>
          </p:cNvPr>
          <p:cNvSpPr/>
          <p:nvPr/>
        </p:nvSpPr>
        <p:spPr>
          <a:xfrm>
            <a:off x="4035425" y="446702"/>
            <a:ext cx="5108575" cy="1200329"/>
          </a:xfrm>
          <a:prstGeom prst="rect">
            <a:avLst/>
          </a:prstGeom>
        </p:spPr>
        <p:txBody>
          <a:bodyPr wrap="square">
            <a:spAutoFit/>
          </a:bodyPr>
          <a:lstStyle/>
          <a:p>
            <a:r>
              <a:rPr lang="fr-FR" u="sng" dirty="0"/>
              <a:t>Rappel: </a:t>
            </a:r>
          </a:p>
          <a:p>
            <a:r>
              <a:rPr lang="fr-FR" dirty="0"/>
              <a:t>Pour augmenter la précision d’un système, on peut:</a:t>
            </a:r>
          </a:p>
          <a:p>
            <a:r>
              <a:rPr lang="fr-FR" dirty="0"/>
              <a:t>- Augmenter le gain K du système </a:t>
            </a:r>
          </a:p>
          <a:p>
            <a:r>
              <a:rPr lang="fr-FR" dirty="0"/>
              <a:t>- Diminuer la phase du système</a:t>
            </a:r>
          </a:p>
        </p:txBody>
      </p:sp>
    </p:spTree>
    <p:extLst>
      <p:ext uri="{BB962C8B-B14F-4D97-AF65-F5344CB8AC3E}">
        <p14:creationId xmlns:p14="http://schemas.microsoft.com/office/powerpoint/2010/main" val="1482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1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1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0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10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01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0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4" grpId="0" animBg="1"/>
      <p:bldP spid="260105" grpId="0"/>
      <p:bldP spid="260106" grpId="0" animBg="1"/>
      <p:bldP spid="260107" grpId="0"/>
      <p:bldP spid="260108" grpId="0" animBg="1"/>
      <p:bldP spid="260109" grpId="0" animBg="1"/>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Image 6" descr="Post-it-jaune.png"/>
          <p:cNvPicPr>
            <a:picLocks noChangeAspect="1"/>
          </p:cNvPicPr>
          <p:nvPr/>
        </p:nvPicPr>
        <p:blipFill>
          <a:blip r:embed="rId2" cstate="print"/>
          <a:srcRect/>
          <a:stretch>
            <a:fillRect/>
          </a:stretch>
        </p:blipFill>
        <p:spPr bwMode="auto">
          <a:xfrm>
            <a:off x="1285875" y="920750"/>
            <a:ext cx="6088063" cy="6118225"/>
          </a:xfrm>
          <a:prstGeom prst="rect">
            <a:avLst/>
          </a:prstGeom>
          <a:noFill/>
          <a:ln w="9525">
            <a:noFill/>
            <a:miter lim="800000"/>
            <a:headEnd/>
            <a:tailEnd/>
          </a:ln>
        </p:spPr>
      </p:pic>
      <p:sp>
        <p:nvSpPr>
          <p:cNvPr id="2" name="Titre 1"/>
          <p:cNvSpPr>
            <a:spLocks noGrp="1"/>
          </p:cNvSpPr>
          <p:nvPr>
            <p:ph type="title" idx="4294967295"/>
          </p:nvPr>
        </p:nvSpPr>
        <p:spPr>
          <a:xfrm>
            <a:off x="539750" y="0"/>
            <a:ext cx="7772400" cy="1143000"/>
          </a:xfrm>
          <a:prstGeom prst="rect">
            <a:avLst/>
          </a:prstGeom>
        </p:spPr>
        <p:txBody>
          <a:bodyPr/>
          <a:lstStyle/>
          <a:p>
            <a:r>
              <a:rPr lang="fr-FR" sz="2800" dirty="0">
                <a:latin typeface="Verdana" pitchFamily="34" charset="0"/>
              </a:rPr>
              <a:t>Comment améliorer la stabilité d’un système </a:t>
            </a:r>
          </a:p>
        </p:txBody>
      </p:sp>
      <p:sp>
        <p:nvSpPr>
          <p:cNvPr id="3" name="Espace réservé du contenu 2"/>
          <p:cNvSpPr>
            <a:spLocks noGrp="1"/>
          </p:cNvSpPr>
          <p:nvPr>
            <p:ph idx="4294967295"/>
          </p:nvPr>
        </p:nvSpPr>
        <p:spPr>
          <a:xfrm rot="21245455">
            <a:off x="1966913" y="1978025"/>
            <a:ext cx="4471987" cy="4452938"/>
          </a:xfrm>
          <a:prstGeom prst="rect">
            <a:avLst/>
          </a:prstGeom>
        </p:spPr>
        <p:txBody>
          <a:bodyPr/>
          <a:lstStyle/>
          <a:p>
            <a:pPr>
              <a:buFontTx/>
              <a:buNone/>
            </a:pPr>
            <a:r>
              <a:rPr lang="fr-FR" sz="1800" b="1">
                <a:solidFill>
                  <a:srgbClr val="C00000"/>
                </a:solidFill>
                <a:latin typeface="Segoe Print"/>
              </a:rPr>
              <a:t>AUGMENTER LA STABILITE D’UN SYSTEME</a:t>
            </a:r>
          </a:p>
          <a:p>
            <a:pPr>
              <a:buFontTx/>
              <a:buNone/>
            </a:pPr>
            <a:endParaRPr lang="fr-FR" sz="1800" b="1">
              <a:solidFill>
                <a:srgbClr val="C00000"/>
              </a:solidFill>
              <a:latin typeface="Segoe Print"/>
            </a:endParaRPr>
          </a:p>
          <a:p>
            <a:pPr>
              <a:buFontTx/>
              <a:buNone/>
            </a:pPr>
            <a:r>
              <a:rPr lang="fr-FR" sz="1800" b="1">
                <a:solidFill>
                  <a:srgbClr val="2D2DB9"/>
                </a:solidFill>
                <a:effectLst>
                  <a:outerShdw blurRad="38100" dist="38100" dir="2700000" algn="tl">
                    <a:srgbClr val="C0C0C0"/>
                  </a:outerShdw>
                </a:effectLst>
                <a:latin typeface="Segoe Print"/>
              </a:rPr>
              <a:t>Action sur le gain: </a:t>
            </a:r>
            <a:r>
              <a:rPr lang="fr-FR" sz="1800">
                <a:latin typeface="Segoe Print"/>
              </a:rPr>
              <a:t>On peut diminuer le gain</a:t>
            </a:r>
            <a:r>
              <a:rPr lang="fr-FR" sz="1800">
                <a:latin typeface="Verdana" pitchFamily="34" charset="0"/>
              </a:rPr>
              <a:t> </a:t>
            </a:r>
          </a:p>
          <a:p>
            <a:pPr>
              <a:buFontTx/>
              <a:buNone/>
            </a:pPr>
            <a:endParaRPr lang="fr-FR" sz="1800">
              <a:latin typeface="Verdana" pitchFamily="34" charset="0"/>
            </a:endParaRPr>
          </a:p>
          <a:p>
            <a:pPr>
              <a:buFontTx/>
              <a:buNone/>
            </a:pPr>
            <a:r>
              <a:rPr lang="fr-FR" sz="1800" b="1">
                <a:solidFill>
                  <a:srgbClr val="2D2DB9"/>
                </a:solidFill>
                <a:effectLst>
                  <a:outerShdw blurRad="38100" dist="38100" dir="2700000" algn="tl">
                    <a:srgbClr val="C0C0C0"/>
                  </a:outerShdw>
                </a:effectLst>
                <a:latin typeface="Segoe Print"/>
              </a:rPr>
              <a:t>Action sur la phase:</a:t>
            </a:r>
            <a:r>
              <a:rPr lang="fr-FR" b="1">
                <a:solidFill>
                  <a:srgbClr val="FF0000"/>
                </a:solidFill>
                <a:latin typeface="Verdana" pitchFamily="34" charset="0"/>
              </a:rPr>
              <a:t> </a:t>
            </a:r>
            <a:r>
              <a:rPr lang="fr-FR" sz="1800">
                <a:latin typeface="Segoe Print"/>
              </a:rPr>
              <a:t>On peut augmenter la phase</a:t>
            </a:r>
          </a:p>
          <a:p>
            <a:pPr>
              <a:buFontTx/>
              <a:buNone/>
            </a:pPr>
            <a:endParaRPr lang="fr-FR" sz="1800">
              <a:latin typeface="Segoe Print"/>
            </a:endParaRPr>
          </a:p>
          <a:p>
            <a:endParaRPr lang="fr-FR" sz="1600">
              <a:latin typeface="Verdana" pitchFamily="34" charset="0"/>
            </a:endParaRPr>
          </a:p>
          <a:p>
            <a:pPr>
              <a:buFontTx/>
              <a:buNone/>
            </a:pPr>
            <a:endParaRPr lang="fr-FR" sz="1600">
              <a:latin typeface="Verdana" pitchFamily="34" charset="0"/>
            </a:endParaRPr>
          </a:p>
          <a:p>
            <a:pPr>
              <a:buFontTx/>
              <a:buNone/>
            </a:pPr>
            <a:endParaRPr lang="fr-FR" sz="1800">
              <a:latin typeface="Segoe Print"/>
            </a:endParaRPr>
          </a:p>
          <a:p>
            <a:pPr eaLnBrk="1" hangingPunct="1">
              <a:spcBef>
                <a:spcPct val="0"/>
              </a:spcBef>
              <a:buFontTx/>
              <a:buNone/>
            </a:pPr>
            <a:endParaRPr lang="fr-FR" sz="1800">
              <a:latin typeface="Segoe Print"/>
            </a:endParaRPr>
          </a:p>
          <a:p>
            <a:pPr eaLnBrk="1" hangingPunct="1">
              <a:spcBef>
                <a:spcPct val="0"/>
              </a:spcBef>
              <a:buFontTx/>
              <a:buNone/>
            </a:pPr>
            <a:endParaRPr lang="fr-FR">
              <a:latin typeface="Verdana" pitchFamily="34" charset="0"/>
            </a:endParaRPr>
          </a:p>
        </p:txBody>
      </p:sp>
      <p:sp>
        <p:nvSpPr>
          <p:cNvPr id="4" name="Espace réservé du numéro de diapositive 3"/>
          <p:cNvSpPr txBox="1">
            <a:spLocks noGrp="1"/>
          </p:cNvSpPr>
          <p:nvPr/>
        </p:nvSpPr>
        <p:spPr bwMode="auto">
          <a:xfrm>
            <a:off x="0" y="6589713"/>
            <a:ext cx="1905000" cy="268287"/>
          </a:xfrm>
          <a:prstGeom prst="rect">
            <a:avLst/>
          </a:prstGeom>
          <a:noFill/>
          <a:ln>
            <a:miter lim="800000"/>
            <a:headEnd/>
            <a:tailEnd/>
          </a:ln>
        </p:spPr>
        <p:txBody>
          <a:bodyPr/>
          <a:lstStyle/>
          <a:p>
            <a:pPr>
              <a:defRPr/>
            </a:pPr>
            <a:fld id="{5BB2D9BF-0A61-45BC-BCB0-868C7B60CA38}" type="slidenum">
              <a:rPr lang="fr-FR" sz="1100">
                <a:latin typeface="+mj-lt"/>
              </a:rPr>
              <a:pPr>
                <a:defRPr/>
              </a:pPr>
              <a:t>81</a:t>
            </a:fld>
            <a:endParaRPr lang="fr-FR" sz="1100">
              <a:latin typeface="+mj-lt"/>
            </a:endParaRPr>
          </a:p>
        </p:txBody>
      </p:sp>
      <p:sp>
        <p:nvSpPr>
          <p:cNvPr id="271366" name="Espace réservé du pied de page 4"/>
          <p:cNvSpPr txBox="1">
            <a:spLocks noGrp="1"/>
          </p:cNvSpPr>
          <p:nvPr/>
        </p:nvSpPr>
        <p:spPr bwMode="auto">
          <a:xfrm>
            <a:off x="4114800" y="6524625"/>
            <a:ext cx="5029200" cy="215900"/>
          </a:xfrm>
          <a:prstGeom prst="rect">
            <a:avLst/>
          </a:prstGeom>
          <a:noFill/>
          <a:ln w="9525">
            <a:noFill/>
            <a:miter lim="800000"/>
            <a:headEnd/>
            <a:tailEnd/>
          </a:ln>
        </p:spPr>
        <p:txBody>
          <a:bodyPr/>
          <a:lstStyle/>
          <a:p>
            <a:pPr>
              <a:spcBef>
                <a:spcPct val="50000"/>
              </a:spcBef>
            </a:pPr>
            <a:r>
              <a:rPr lang="fr-FR" sz="1100"/>
              <a:t>Préorientations MIC – Automatique Continue</a:t>
            </a:r>
          </a:p>
        </p:txBody>
      </p:sp>
    </p:spTree>
    <p:extLst>
      <p:ext uri="{BB962C8B-B14F-4D97-AF65-F5344CB8AC3E}">
        <p14:creationId xmlns:p14="http://schemas.microsoft.com/office/powerpoint/2010/main" val="94655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a:spLocks noChangeArrowheads="1"/>
          </p:cNvSpPr>
          <p:nvPr/>
        </p:nvSpPr>
        <p:spPr bwMode="auto">
          <a:xfrm>
            <a:off x="251520" y="4365104"/>
            <a:ext cx="7704856" cy="432048"/>
          </a:xfrm>
          <a:prstGeom prst="roundRect">
            <a:avLst>
              <a:gd name="adj" fmla="val 16667"/>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har char="•"/>
              <a:defRPr sz="2000">
                <a:solidFill>
                  <a:schemeClr val="tx1"/>
                </a:solidFill>
                <a:latin typeface="Verdana" panose="020B0604030504040204" pitchFamily="34" charset="0"/>
              </a:defRPr>
            </a:lvl1pPr>
            <a:lvl2pPr marL="742950" indent="-285750">
              <a:spcBef>
                <a:spcPct val="20000"/>
              </a:spcBef>
              <a:buChar char="–"/>
              <a:defRPr>
                <a:solidFill>
                  <a:schemeClr val="tx1"/>
                </a:solidFill>
                <a:latin typeface="Verdana" panose="020B0604030504040204" pitchFamily="34" charset="0"/>
              </a:defRPr>
            </a:lvl2pPr>
            <a:lvl3pPr marL="1143000" indent="-228600">
              <a:spcBef>
                <a:spcPct val="20000"/>
              </a:spcBef>
              <a:buChar char="•"/>
              <a:defRPr sz="16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endParaRPr lang="fr-FR" altLang="fr-FR" sz="1000">
              <a:solidFill>
                <a:srgbClr val="000000"/>
              </a:solidFill>
            </a:endParaRPr>
          </a:p>
        </p:txBody>
      </p:sp>
      <p:sp>
        <p:nvSpPr>
          <p:cNvPr id="3" name="Espace réservé du contenu 2"/>
          <p:cNvSpPr>
            <a:spLocks noGrp="1"/>
          </p:cNvSpPr>
          <p:nvPr>
            <p:ph idx="1"/>
          </p:nvPr>
        </p:nvSpPr>
        <p:spPr>
          <a:xfrm>
            <a:off x="539552" y="3861048"/>
            <a:ext cx="8892480" cy="4114800"/>
          </a:xfrm>
        </p:spPr>
        <p:txBody>
          <a:bodyPr/>
          <a:lstStyle/>
          <a:p>
            <a:r>
              <a:rPr lang="fr-FR" dirty="0"/>
              <a:t>1: asymptotiquement stable</a:t>
            </a:r>
          </a:p>
          <a:p>
            <a:r>
              <a:rPr lang="fr-FR" dirty="0"/>
              <a:t>2: simplement stable</a:t>
            </a:r>
          </a:p>
          <a:p>
            <a:r>
              <a:rPr lang="fr-FR" dirty="0"/>
              <a:t>3: instable</a:t>
            </a:r>
          </a:p>
          <a:p>
            <a:endParaRPr lang="fr-FR" dirty="0"/>
          </a:p>
        </p:txBody>
      </p:sp>
      <p:sp>
        <p:nvSpPr>
          <p:cNvPr id="4" name="Espace réservé du contenu 2"/>
          <p:cNvSpPr txBox="1">
            <a:spLocks/>
          </p:cNvSpPr>
          <p:nvPr/>
        </p:nvSpPr>
        <p:spPr>
          <a:xfrm>
            <a:off x="323528" y="2060848"/>
            <a:ext cx="8892480" cy="41148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a:t> Un système ayant une réponse impulsionnelle sinusoïdale est:</a:t>
            </a:r>
          </a:p>
        </p:txBody>
      </p:sp>
      <p:sp>
        <p:nvSpPr>
          <p:cNvPr id="6" name="Titre 5"/>
          <p:cNvSpPr>
            <a:spLocks noGrp="1"/>
          </p:cNvSpPr>
          <p:nvPr>
            <p:ph type="title"/>
          </p:nvPr>
        </p:nvSpPr>
        <p:spPr/>
        <p:txBody>
          <a:bodyPr/>
          <a:lstStyle/>
          <a:p>
            <a:endParaRPr lang="fr-FR"/>
          </a:p>
        </p:txBody>
      </p:sp>
      <p:sp>
        <p:nvSpPr>
          <p:cNvPr id="8" name="Titre 1"/>
          <p:cNvSpPr txBox="1">
            <a:spLocks/>
          </p:cNvSpPr>
          <p:nvPr/>
        </p:nvSpPr>
        <p:spPr bwMode="auto">
          <a:xfrm>
            <a:off x="592137" y="127422"/>
            <a:ext cx="7772400" cy="785352"/>
          </a:xfrm>
          <a:prstGeom prst="rect">
            <a:avLst/>
          </a:prstGeom>
          <a:solidFill>
            <a:srgbClr val="00B0F0"/>
          </a:solid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4000" dirty="0"/>
              <a:t>IQUIZ: Stabilité</a:t>
            </a:r>
          </a:p>
          <a:p>
            <a:endParaRPr lang="fr-FR" altLang="fr-FR" sz="4000" dirty="0"/>
          </a:p>
        </p:txBody>
      </p:sp>
    </p:spTree>
    <p:extLst>
      <p:ext uri="{BB962C8B-B14F-4D97-AF65-F5344CB8AC3E}">
        <p14:creationId xmlns:p14="http://schemas.microsoft.com/office/powerpoint/2010/main" val="300720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Institution">
  <a:themeElements>
    <a:clrScheme name="Charte INSA">
      <a:dk1>
        <a:srgbClr val="4F4D50"/>
      </a:dk1>
      <a:lt1>
        <a:sysClr val="window" lastClr="FFFFFF"/>
      </a:lt1>
      <a:dk2>
        <a:srgbClr val="E42618"/>
      </a:dk2>
      <a:lt2>
        <a:srgbClr val="EEECE1"/>
      </a:lt2>
      <a:accent1>
        <a:srgbClr val="E29100"/>
      </a:accent1>
      <a:accent2>
        <a:srgbClr val="004D6F"/>
      </a:accent2>
      <a:accent3>
        <a:srgbClr val="9D1747"/>
      </a:accent3>
      <a:accent4>
        <a:srgbClr val="208998"/>
      </a:accent4>
      <a:accent5>
        <a:srgbClr val="866D5F"/>
      </a:accent5>
      <a:accent6>
        <a:srgbClr val="81989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18989</TotalTime>
  <Words>4198</Words>
  <Application>Microsoft Office PowerPoint</Application>
  <PresentationFormat>Affichage à l'écran (4:3)</PresentationFormat>
  <Paragraphs>921</Paragraphs>
  <Slides>81</Slides>
  <Notes>8</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2</vt:i4>
      </vt:variant>
      <vt:variant>
        <vt:lpstr>Titres des diapositives</vt:lpstr>
      </vt:variant>
      <vt:variant>
        <vt:i4>81</vt:i4>
      </vt:variant>
    </vt:vector>
  </HeadingPairs>
  <TitlesOfParts>
    <vt:vector size="92" baseType="lpstr">
      <vt:lpstr>Arial</vt:lpstr>
      <vt:lpstr>Calibri</vt:lpstr>
      <vt:lpstr>Cambria Math</vt:lpstr>
      <vt:lpstr>Courier New</vt:lpstr>
      <vt:lpstr>Segoe Print</vt:lpstr>
      <vt:lpstr>Times New Roman</vt:lpstr>
      <vt:lpstr>Verdana</vt:lpstr>
      <vt:lpstr>Wingdings</vt:lpstr>
      <vt:lpstr>Institution</vt:lpstr>
      <vt:lpstr>Equation</vt:lpstr>
      <vt:lpstr>Équation</vt:lpstr>
      <vt:lpstr>Présentation PowerPoint</vt:lpstr>
      <vt:lpstr>Définition de la stabilité</vt:lpstr>
      <vt:lpstr>Définitions </vt:lpstr>
      <vt:lpstr>Définitions </vt:lpstr>
      <vt:lpstr>Généralités sur la stabilité</vt:lpstr>
      <vt:lpstr>Généralités sur la stabilité</vt:lpstr>
      <vt:lpstr>Généralités sur la stabilité</vt:lpstr>
      <vt:lpstr>Généralités sur la stabilité</vt:lpstr>
      <vt:lpstr>Présentation PowerPoint</vt:lpstr>
      <vt:lpstr>Présentation PowerPoint</vt:lpstr>
      <vt:lpstr>Généralités sur la stabilité </vt:lpstr>
      <vt:lpstr>Critère de détermination de stabilité</vt:lpstr>
      <vt:lpstr>Stabilité et bouclage</vt:lpstr>
      <vt:lpstr>Méthode algébrique: Critère de Routh</vt:lpstr>
      <vt:lpstr>Méthode algébrique: Critère de Routh</vt:lpstr>
      <vt:lpstr>Méthode algébrique: Critère de Routh</vt:lpstr>
      <vt:lpstr>Méthode algébrique: Critère de Routh</vt:lpstr>
      <vt:lpstr>Exemple 1</vt:lpstr>
      <vt:lpstr>Exemple 2</vt:lpstr>
      <vt:lpstr>Présentation PowerPoint</vt:lpstr>
      <vt:lpstr>Présentation PowerPoint</vt:lpstr>
      <vt:lpstr>Présentation PowerPoint</vt:lpstr>
      <vt:lpstr>Critère de Routh </vt:lpstr>
      <vt:lpstr>Méthode graphique: Lieu d’Evans </vt:lpstr>
      <vt:lpstr>Lieu d’Evans : Exemple de réalisation </vt:lpstr>
      <vt:lpstr>Présentation PowerPoint</vt:lpstr>
      <vt:lpstr>Lieu d’Evans</vt:lpstr>
      <vt:lpstr>Présentation PowerPoint</vt:lpstr>
      <vt:lpstr>Présentation PowerPoint</vt:lpstr>
      <vt:lpstr>Méthode graphique: Lieu d’Evans </vt:lpstr>
      <vt:lpstr>Lieu d’Evans: conditions d’appartenance au lieu</vt:lpstr>
      <vt:lpstr>Lieu d’Evans: conditions d’appartenance au lieu</vt:lpstr>
      <vt:lpstr>Rappel: Lieu d’Evans</vt:lpstr>
      <vt:lpstr>Présentation PowerPoint</vt:lpstr>
      <vt:lpstr>Lieu d’Evans: Exemple 1</vt:lpstr>
      <vt:lpstr>Lieu d’Evans: règles de construction</vt:lpstr>
      <vt:lpstr>Lieu d’Evans: Exemple 1</vt:lpstr>
      <vt:lpstr>Lieu d’Evans: règles de construction</vt:lpstr>
      <vt:lpstr>Lieu d’Evans: Exemple 1</vt:lpstr>
      <vt:lpstr>Lieu d’Evans: règles de construction</vt:lpstr>
      <vt:lpstr>Lieu d’Evans: règles de construction</vt:lpstr>
      <vt:lpstr>Lieu d’Evans: Exemple 1</vt:lpstr>
      <vt:lpstr>Lieu d’Evans: règles de construction</vt:lpstr>
      <vt:lpstr>Lieu d’Evans: règles de construction</vt:lpstr>
      <vt:lpstr>Lieu d’Evans: Exemple 1</vt:lpstr>
      <vt:lpstr>Lieu d’Evans: Exemple 2</vt:lpstr>
      <vt:lpstr>Lieu d’Evans: Exemple 2</vt:lpstr>
      <vt:lpstr>Lieu d’Evans: Exemple 2</vt:lpstr>
      <vt:lpstr>Présentation PowerPoint</vt:lpstr>
      <vt:lpstr>Présentation PowerPoint</vt:lpstr>
      <vt:lpstr>Présentation PowerPoint</vt:lpstr>
      <vt:lpstr>Présentation PowerPoint</vt:lpstr>
      <vt:lpstr>Lieu d’Evans </vt:lpstr>
      <vt:lpstr>Méthode graphique: Critère du revers </vt:lpstr>
      <vt:lpstr>Critère du revers: Point critique </vt:lpstr>
      <vt:lpstr>Critère du revers: Généralités </vt:lpstr>
      <vt:lpstr>Critère du revers dans le plan de Nyquist</vt:lpstr>
      <vt:lpstr>Critère du revers dans le plan de Nyquist</vt:lpstr>
      <vt:lpstr>Critère du revers dans le plan de Black-Nichols</vt:lpstr>
      <vt:lpstr>Critère du revers dans le plan de Black-Nichols</vt:lpstr>
      <vt:lpstr>Critère du revers dans le plan de Bode</vt:lpstr>
      <vt:lpstr>Présentation PowerPoint</vt:lpstr>
      <vt:lpstr>Présentation PowerPoint</vt:lpstr>
      <vt:lpstr>Présentation PowerPoint</vt:lpstr>
      <vt:lpstr>Présentation PowerPoint</vt:lpstr>
      <vt:lpstr>Critère du Revers </vt:lpstr>
      <vt:lpstr>Marges de stabilité</vt:lpstr>
      <vt:lpstr>Marges de stabilité: Généralités </vt:lpstr>
      <vt:lpstr>Marges de stabilité: Définitions</vt:lpstr>
      <vt:lpstr>Marges de stabilité dans le plan de Black-Nichols</vt:lpstr>
      <vt:lpstr>Marge de stabilité dans le plan de Bode</vt:lpstr>
      <vt:lpstr>Marges de stabilité: Principe de calcul</vt:lpstr>
      <vt:lpstr>Marges de stabilité: exemple de calcul</vt:lpstr>
      <vt:lpstr>Marges de stabilité: calcul</vt:lpstr>
      <vt:lpstr>Bode de l’exemple (margin sous Matlab)</vt:lpstr>
      <vt:lpstr>Black-Nichols de l’exemple</vt:lpstr>
      <vt:lpstr>Marge de stabilité </vt:lpstr>
      <vt:lpstr>Présentation PowerPoint</vt:lpstr>
      <vt:lpstr>Présentation PowerPoint</vt:lpstr>
      <vt:lpstr>Récapitulatif: Pour augmenter la stabilité</vt:lpstr>
      <vt:lpstr>Comment améliorer la stabilité d’un système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Seb</dc:creator>
  <cp:lastModifiedBy>Gwendoline Le Corre</cp:lastModifiedBy>
  <cp:revision>177</cp:revision>
  <cp:lastPrinted>2014-12-17T13:52:51Z</cp:lastPrinted>
  <dcterms:created xsi:type="dcterms:W3CDTF">2012-05-04T07:41:45Z</dcterms:created>
  <dcterms:modified xsi:type="dcterms:W3CDTF">2023-02-13T08:56:34Z</dcterms:modified>
</cp:coreProperties>
</file>