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376" r:id="rId2"/>
    <p:sldId id="416" r:id="rId3"/>
    <p:sldId id="383" r:id="rId4"/>
    <p:sldId id="417" r:id="rId5"/>
    <p:sldId id="385" r:id="rId6"/>
    <p:sldId id="386" r:id="rId7"/>
    <p:sldId id="387" r:id="rId8"/>
    <p:sldId id="429" r:id="rId9"/>
    <p:sldId id="388" r:id="rId10"/>
    <p:sldId id="389" r:id="rId11"/>
    <p:sldId id="418" r:id="rId12"/>
    <p:sldId id="420" r:id="rId13"/>
    <p:sldId id="42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30" r:id="rId24"/>
    <p:sldId id="432" r:id="rId25"/>
    <p:sldId id="401" r:id="rId26"/>
    <p:sldId id="423" r:id="rId27"/>
    <p:sldId id="425" r:id="rId28"/>
    <p:sldId id="424" r:id="rId29"/>
    <p:sldId id="402" r:id="rId30"/>
    <p:sldId id="403" r:id="rId31"/>
    <p:sldId id="404" r:id="rId32"/>
    <p:sldId id="405" r:id="rId3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376"/>
            <p14:sldId id="416"/>
            <p14:sldId id="383"/>
            <p14:sldId id="417"/>
            <p14:sldId id="385"/>
            <p14:sldId id="386"/>
            <p14:sldId id="387"/>
            <p14:sldId id="429"/>
            <p14:sldId id="388"/>
            <p14:sldId id="389"/>
            <p14:sldId id="418"/>
            <p14:sldId id="420"/>
            <p14:sldId id="42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30"/>
            <p14:sldId id="432"/>
            <p14:sldId id="401"/>
            <p14:sldId id="423"/>
            <p14:sldId id="425"/>
            <p14:sldId id="424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51"/>
    <a:srgbClr val="B2B2B2"/>
    <a:srgbClr val="E29100"/>
    <a:srgbClr val="81989C"/>
    <a:srgbClr val="208998"/>
    <a:srgbClr val="866D5F"/>
    <a:srgbClr val="9D1747"/>
    <a:srgbClr val="004D6F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0" autoAdjust="0"/>
    <p:restoredTop sz="94675" autoAdjust="0"/>
  </p:normalViewPr>
  <p:slideViewPr>
    <p:cSldViewPr>
      <p:cViewPr varScale="1">
        <p:scale>
          <a:sx n="78" d="100"/>
          <a:sy n="78" d="100"/>
        </p:scale>
        <p:origin x="92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5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r">
              <a:defRPr sz="1300"/>
            </a:lvl1pPr>
          </a:lstStyle>
          <a:p>
            <a:fld id="{A572D83B-9DE4-409D-8C69-9AAFFF019AD5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r">
              <a:defRPr sz="13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/>
          <a:lstStyle>
            <a:lvl1pPr algn="r">
              <a:defRPr sz="1300"/>
            </a:lvl1pPr>
          </a:lstStyle>
          <a:p>
            <a:fld id="{48027FBD-EF29-464F-B0FD-BBB317DC4821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2" tIns="49521" rIns="99042" bIns="4952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9042" tIns="49521" rIns="99042" bIns="4952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2" tIns="49521" rIns="99042" bIns="49521" rtlCol="0" anchor="b"/>
          <a:lstStyle>
            <a:lvl1pPr algn="r">
              <a:defRPr sz="13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0" y="26064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15616" y="341866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31640" y="3501008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de partie</a:t>
            </a:r>
          </a:p>
        </p:txBody>
      </p:sp>
      <p:grpSp>
        <p:nvGrpSpPr>
          <p:cNvPr id="3" name="Groupe 2"/>
          <p:cNvGrpSpPr/>
          <p:nvPr userDrawn="1"/>
        </p:nvGrpSpPr>
        <p:grpSpPr>
          <a:xfrm>
            <a:off x="0" y="260648"/>
            <a:ext cx="4355976" cy="4633217"/>
            <a:chOff x="-1" y="868398"/>
            <a:chExt cx="4355976" cy="4633217"/>
          </a:xfrm>
        </p:grpSpPr>
        <p:sp>
          <p:nvSpPr>
            <p:cNvPr id="4" name="Triangle isocèle 3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5" name="Triangle isocèle 4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1"/>
            <a:r>
              <a:rPr lang="fr-FR" dirty="0"/>
              <a:t>Sous - item 1.1</a:t>
            </a:r>
          </a:p>
          <a:p>
            <a:pPr lvl="1"/>
            <a:endParaRPr lang="fr-FR" dirty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TITRE DE PARTIE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0" y="6589713"/>
            <a:ext cx="1905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3182-4FEB-486F-8068-488FEC0779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 userDrawn="1">
            <p:ph type="ftr" sz="quarter" idx="11"/>
          </p:nvPr>
        </p:nvSpPr>
        <p:spPr>
          <a:xfrm>
            <a:off x="2555776" y="6507956"/>
            <a:ext cx="50292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err="1"/>
              <a:t>Préorientations</a:t>
            </a:r>
            <a:r>
              <a:rPr lang="fr-FR" dirty="0"/>
              <a:t> MIC – Automatique Continue</a:t>
            </a:r>
          </a:p>
        </p:txBody>
      </p:sp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7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8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1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432" y="6237312"/>
            <a:ext cx="1496415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e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7"/>
          <p:cNvSpPr txBox="1">
            <a:spLocks/>
          </p:cNvSpPr>
          <p:nvPr/>
        </p:nvSpPr>
        <p:spPr>
          <a:xfrm>
            <a:off x="2411760" y="4240045"/>
            <a:ext cx="648072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fr-FR" altLang="fr-FR" sz="3600" dirty="0"/>
              <a:t>	CHAPITRE 4: </a:t>
            </a:r>
          </a:p>
          <a:p>
            <a:pPr algn="l"/>
            <a:r>
              <a:rPr lang="fr-FR" sz="3600" dirty="0"/>
              <a:t>Précision des systèmes linéaires continus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2" name="Rectangle 1"/>
          <p:cNvSpPr/>
          <p:nvPr/>
        </p:nvSpPr>
        <p:spPr>
          <a:xfrm>
            <a:off x="2051720" y="5301208"/>
            <a:ext cx="5846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Objectif: </a:t>
            </a:r>
          </a:p>
          <a:p>
            <a:r>
              <a:rPr lang="fr-FR" dirty="0"/>
              <a:t>Savoir ce que sont la rapidité et la précision d’un système. Savoir les quantifier.</a:t>
            </a:r>
          </a:p>
        </p:txBody>
      </p:sp>
    </p:spTree>
    <p:extLst>
      <p:ext uri="{BB962C8B-B14F-4D97-AF65-F5344CB8AC3E}">
        <p14:creationId xmlns:p14="http://schemas.microsoft.com/office/powerpoint/2010/main" val="6642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endParaRPr lang="fr-FR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Pour améliorer la rapidité:</a:t>
            </a:r>
          </a:p>
          <a:p>
            <a:pPr lvl="1"/>
            <a:r>
              <a:rPr lang="fr-FR" dirty="0"/>
              <a:t>Sur un 1</a:t>
            </a:r>
            <a:r>
              <a:rPr lang="fr-FR" baseline="30000" dirty="0"/>
              <a:t>er</a:t>
            </a:r>
            <a:r>
              <a:rPr lang="fr-FR" dirty="0"/>
              <a:t> ordre : réduire la constante de temps</a:t>
            </a:r>
          </a:p>
          <a:p>
            <a:pPr lvl="1"/>
            <a:r>
              <a:rPr lang="fr-FR" dirty="0"/>
              <a:t>Sur un 2</a:t>
            </a:r>
            <a:r>
              <a:rPr lang="fr-FR" baseline="30000" dirty="0"/>
              <a:t>nd</a:t>
            </a:r>
            <a:r>
              <a:rPr lang="fr-FR" dirty="0"/>
              <a:t> ordre : </a:t>
            </a:r>
          </a:p>
          <a:p>
            <a:pPr lvl="2"/>
            <a:r>
              <a:rPr lang="fr-FR" dirty="0"/>
              <a:t>augmenter le coefficient d’amortissement </a:t>
            </a:r>
            <a:r>
              <a:rPr lang="fr-FR" dirty="0">
                <a:sym typeface="Wingdings" pitchFamily="2" charset="2"/>
              </a:rPr>
              <a:t> augmente le dépassement!</a:t>
            </a:r>
          </a:p>
          <a:p>
            <a:pPr lvl="2"/>
            <a:r>
              <a:rPr lang="fr-FR" dirty="0">
                <a:sym typeface="Wingdings" pitchFamily="2" charset="2"/>
              </a:rPr>
              <a:t>augmenter la pulsation propre  diminue la période des oscillations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64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4077072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Etude de la précision d’un système</a:t>
            </a:r>
          </a:p>
        </p:txBody>
      </p:sp>
    </p:spTree>
    <p:extLst>
      <p:ext uri="{BB962C8B-B14F-4D97-AF65-F5344CB8AC3E}">
        <p14:creationId xmlns:p14="http://schemas.microsoft.com/office/powerpoint/2010/main" val="84256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dirty="0"/>
              <a:t>Etude de la Précision – erreur en régime permanent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00113" y="2565400"/>
            <a:ext cx="792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Soit le système suivant:	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11188" y="2996952"/>
            <a:ext cx="7350125" cy="1438275"/>
            <a:chOff x="476" y="1162"/>
            <a:chExt cx="4630" cy="906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476" y="1162"/>
              <a:ext cx="4630" cy="906"/>
              <a:chOff x="476" y="1162"/>
              <a:chExt cx="4630" cy="906"/>
            </a:xfrm>
          </p:grpSpPr>
          <p:sp>
            <p:nvSpPr>
              <p:cNvPr id="182286" name="Text Box 14"/>
              <p:cNvSpPr txBox="1">
                <a:spLocks noChangeArrowheads="1"/>
              </p:cNvSpPr>
              <p:nvPr/>
            </p:nvSpPr>
            <p:spPr bwMode="auto">
              <a:xfrm>
                <a:off x="2245" y="1253"/>
                <a:ext cx="1188" cy="4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endParaRPr lang="fr-FR" sz="100"/>
              </a:p>
              <a:p>
                <a:pPr algn="ctr"/>
                <a:r>
                  <a:rPr lang="fr-FR"/>
                  <a:t>G</a:t>
                </a:r>
                <a:r>
                  <a:rPr lang="fr-FR" baseline="-25000"/>
                  <a:t>BO</a:t>
                </a:r>
                <a:r>
                  <a:rPr lang="fr-FR"/>
                  <a:t>(s)</a:t>
                </a:r>
                <a:endParaRPr lang="fr-FR" baseline="-25000"/>
              </a:p>
              <a:p>
                <a:pPr algn="ctr"/>
                <a:endParaRPr lang="fr-FR" sz="800"/>
              </a:p>
            </p:txBody>
          </p:sp>
          <p:sp>
            <p:nvSpPr>
              <p:cNvPr id="182288" name="Line 16"/>
              <p:cNvSpPr>
                <a:spLocks noChangeShapeType="1"/>
              </p:cNvSpPr>
              <p:nvPr/>
            </p:nvSpPr>
            <p:spPr bwMode="auto">
              <a:xfrm flipV="1">
                <a:off x="3451" y="1465"/>
                <a:ext cx="1652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909" y="1323"/>
                <a:ext cx="433" cy="320"/>
                <a:chOff x="521" y="1480"/>
                <a:chExt cx="454" cy="409"/>
              </a:xfrm>
            </p:grpSpPr>
            <p:sp>
              <p:nvSpPr>
                <p:cNvPr id="182292" name="Line 20"/>
                <p:cNvSpPr>
                  <a:spLocks noChangeShapeType="1"/>
                </p:cNvSpPr>
                <p:nvPr/>
              </p:nvSpPr>
              <p:spPr bwMode="auto">
                <a:xfrm>
                  <a:off x="612" y="1525"/>
                  <a:ext cx="227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229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612" y="1525"/>
                  <a:ext cx="227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5" name="Group 22"/>
                <p:cNvGrpSpPr>
                  <a:grpSpLocks/>
                </p:cNvGrpSpPr>
                <p:nvPr/>
              </p:nvGrpSpPr>
              <p:grpSpPr bwMode="auto">
                <a:xfrm>
                  <a:off x="521" y="1480"/>
                  <a:ext cx="454" cy="409"/>
                  <a:chOff x="521" y="1480"/>
                  <a:chExt cx="454" cy="409"/>
                </a:xfrm>
              </p:grpSpPr>
              <p:sp>
                <p:nvSpPr>
                  <p:cNvPr id="18229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1480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8229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1" y="1509"/>
                    <a:ext cx="454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fr-FR"/>
                      <a:t>+</a:t>
                    </a:r>
                  </a:p>
                </p:txBody>
              </p:sp>
              <p:sp>
                <p:nvSpPr>
                  <p:cNvPr id="18229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0" y="1569"/>
                    <a:ext cx="198" cy="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-</a:t>
                    </a:r>
                  </a:p>
                </p:txBody>
              </p:sp>
            </p:grpSp>
          </p:grpSp>
          <p:sp>
            <p:nvSpPr>
              <p:cNvPr id="182298" name="Line 26"/>
              <p:cNvSpPr>
                <a:spLocks noChangeShapeType="1"/>
              </p:cNvSpPr>
              <p:nvPr/>
            </p:nvSpPr>
            <p:spPr bwMode="auto">
              <a:xfrm>
                <a:off x="476" y="1465"/>
                <a:ext cx="4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2299" name="Line 27"/>
              <p:cNvSpPr>
                <a:spLocks noChangeShapeType="1"/>
              </p:cNvSpPr>
              <p:nvPr/>
            </p:nvSpPr>
            <p:spPr bwMode="auto">
              <a:xfrm>
                <a:off x="1255" y="1465"/>
                <a:ext cx="99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2300" name="Line 28"/>
              <p:cNvSpPr>
                <a:spLocks noChangeShapeType="1"/>
              </p:cNvSpPr>
              <p:nvPr/>
            </p:nvSpPr>
            <p:spPr bwMode="auto">
              <a:xfrm flipH="1" flipV="1">
                <a:off x="1081" y="1571"/>
                <a:ext cx="0" cy="4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2301" name="Line 29"/>
              <p:cNvSpPr>
                <a:spLocks noChangeShapeType="1"/>
              </p:cNvSpPr>
              <p:nvPr/>
            </p:nvSpPr>
            <p:spPr bwMode="auto">
              <a:xfrm flipH="1" flipV="1">
                <a:off x="4627" y="1465"/>
                <a:ext cx="0" cy="60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2302" name="Line 30"/>
              <p:cNvSpPr>
                <a:spLocks noChangeShapeType="1"/>
              </p:cNvSpPr>
              <p:nvPr/>
            </p:nvSpPr>
            <p:spPr bwMode="auto">
              <a:xfrm flipV="1">
                <a:off x="1081" y="2068"/>
                <a:ext cx="35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2303" name="Text Box 31"/>
              <p:cNvSpPr txBox="1">
                <a:spLocks noChangeArrowheads="1"/>
              </p:cNvSpPr>
              <p:nvPr/>
            </p:nvSpPr>
            <p:spPr bwMode="auto">
              <a:xfrm>
                <a:off x="476" y="1207"/>
                <a:ext cx="8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Y</a:t>
                </a:r>
                <a:r>
                  <a:rPr lang="fr-FR" baseline="-25000"/>
                  <a:t>c</a:t>
                </a:r>
                <a:r>
                  <a:rPr lang="fr-FR"/>
                  <a:t>(s)</a:t>
                </a:r>
                <a:endParaRPr lang="el-GR"/>
              </a:p>
            </p:txBody>
          </p:sp>
          <p:sp>
            <p:nvSpPr>
              <p:cNvPr id="182304" name="Text Box 32"/>
              <p:cNvSpPr txBox="1">
                <a:spLocks noChangeArrowheads="1"/>
              </p:cNvSpPr>
              <p:nvPr/>
            </p:nvSpPr>
            <p:spPr bwMode="auto">
              <a:xfrm>
                <a:off x="4241" y="1162"/>
                <a:ext cx="8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Y</a:t>
                </a:r>
                <a:r>
                  <a:rPr lang="fr-FR" baseline="-25000"/>
                  <a:t>s</a:t>
                </a:r>
                <a:r>
                  <a:rPr lang="fr-FR"/>
                  <a:t>(s)</a:t>
                </a:r>
                <a:endParaRPr lang="el-GR"/>
              </a:p>
            </p:txBody>
          </p:sp>
        </p:grpSp>
        <p:sp>
          <p:nvSpPr>
            <p:cNvPr id="182305" name="Text Box 33"/>
            <p:cNvSpPr txBox="1">
              <a:spLocks noChangeArrowheads="1"/>
            </p:cNvSpPr>
            <p:nvPr/>
          </p:nvSpPr>
          <p:spPr bwMode="auto">
            <a:xfrm>
              <a:off x="1338" y="1162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l-GR">
                  <a:solidFill>
                    <a:srgbClr val="FF0000"/>
                  </a:solidFill>
                </a:rPr>
                <a:t>ε</a:t>
              </a:r>
              <a:r>
                <a:rPr lang="fr-FR">
                  <a:solidFill>
                    <a:srgbClr val="FF0000"/>
                  </a:solidFill>
                </a:rPr>
                <a:t>(s)</a:t>
              </a:r>
              <a:endParaRPr lang="el-GR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82307" name="Object 35"/>
          <p:cNvGraphicFramePr>
            <a:graphicFrameLocks noGrp="1" noChangeAspect="1"/>
          </p:cNvGraphicFramePr>
          <p:nvPr>
            <p:ph idx="4294967295"/>
          </p:nvPr>
        </p:nvGraphicFramePr>
        <p:xfrm>
          <a:off x="2484438" y="1557338"/>
          <a:ext cx="23764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6" name="Equation" r:id="rId3" imgW="850680" imgH="279360" progId="Equation.3">
                  <p:embed/>
                </p:oleObj>
              </mc:Choice>
              <mc:Fallback>
                <p:oleObj name="Equation" r:id="rId3" imgW="8506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57338"/>
                        <a:ext cx="2376487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311" name="Object 39"/>
          <p:cNvGraphicFramePr>
            <a:graphicFrameLocks noChangeAspect="1"/>
          </p:cNvGraphicFramePr>
          <p:nvPr>
            <p:extLst/>
          </p:nvPr>
        </p:nvGraphicFramePr>
        <p:xfrm>
          <a:off x="2475812" y="1560792"/>
          <a:ext cx="43989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7" name="Equation" r:id="rId5" imgW="1574640" imgH="279360" progId="Equation.3">
                  <p:embed/>
                </p:oleObj>
              </mc:Choice>
              <mc:Fallback>
                <p:oleObj name="Equation" r:id="rId5" imgW="1574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812" y="1560792"/>
                        <a:ext cx="4398962" cy="7794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3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83950"/>
              </p:ext>
            </p:extLst>
          </p:nvPr>
        </p:nvGraphicFramePr>
        <p:xfrm>
          <a:off x="702470" y="4594256"/>
          <a:ext cx="5300662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Équation" r:id="rId7" imgW="2489040" imgH="685800" progId="Equation.3">
                  <p:embed/>
                </p:oleObj>
              </mc:Choice>
              <mc:Fallback>
                <p:oleObj name="Équation" r:id="rId7" imgW="2489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70" y="4594256"/>
                        <a:ext cx="5300662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675293" y="5165859"/>
                <a:ext cx="3024336" cy="89710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E5005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rgbClr val="E5005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93" y="5165859"/>
                <a:ext cx="3024336" cy="8971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la Précision – erreur en régime permanent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b="1" dirty="0">
                    <a:solidFill>
                      <a:srgbClr val="E50051"/>
                    </a:solidFill>
                  </a:rPr>
                  <a:t>Méthode générale: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Exprimer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Remplacer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𝐵𝑂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Utiliser le théorème de la valeur finale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75685"/>
              </p:ext>
            </p:extLst>
          </p:nvPr>
        </p:nvGraphicFramePr>
        <p:xfrm>
          <a:off x="1835696" y="3648869"/>
          <a:ext cx="43989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Equation" r:id="rId4" imgW="1574640" imgH="279360" progId="Equation.3">
                  <p:embed/>
                </p:oleObj>
              </mc:Choice>
              <mc:Fallback>
                <p:oleObj name="Equation" r:id="rId4" imgW="1574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648869"/>
                        <a:ext cx="4398962" cy="7794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8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054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erreur en régime permanent</a:t>
            </a:r>
            <a:br>
              <a:rPr lang="fr-FR" sz="2800" dirty="0"/>
            </a:br>
            <a:r>
              <a:rPr lang="fr-FR" sz="2800" b="1" dirty="0">
                <a:solidFill>
                  <a:srgbClr val="E50051"/>
                </a:solidFill>
              </a:rPr>
              <a:t>Etude dans des cas particuliers</a:t>
            </a:r>
          </a:p>
        </p:txBody>
      </p:sp>
      <p:graphicFrame>
        <p:nvGraphicFramePr>
          <p:cNvPr id="186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71855"/>
              </p:ext>
            </p:extLst>
          </p:nvPr>
        </p:nvGraphicFramePr>
        <p:xfrm>
          <a:off x="4046129" y="1182429"/>
          <a:ext cx="4029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8" name="Equation" r:id="rId3" imgW="1892160" imgH="457200" progId="Equation.3">
                  <p:embed/>
                </p:oleObj>
              </mc:Choice>
              <mc:Fallback>
                <p:oleObj name="Equation" r:id="rId3" imgW="189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129" y="1182429"/>
                        <a:ext cx="402907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671751"/>
              </p:ext>
            </p:extLst>
          </p:nvPr>
        </p:nvGraphicFramePr>
        <p:xfrm>
          <a:off x="467544" y="2564904"/>
          <a:ext cx="82534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9" name="Équation" r:id="rId5" imgW="3873240" imgH="457200" progId="Equation.3">
                  <p:embed/>
                </p:oleObj>
              </mc:Choice>
              <mc:Fallback>
                <p:oleObj name="Équation" r:id="rId5" imgW="3873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8253412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684926"/>
              </p:ext>
            </p:extLst>
          </p:nvPr>
        </p:nvGraphicFramePr>
        <p:xfrm>
          <a:off x="1405756" y="3715841"/>
          <a:ext cx="70627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0" name="Equation" r:id="rId7" imgW="3314520" imgH="457200" progId="Equation.3">
                  <p:embed/>
                </p:oleObj>
              </mc:Choice>
              <mc:Fallback>
                <p:oleObj name="Equation" r:id="rId7" imgW="331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756" y="3715841"/>
                        <a:ext cx="7062788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522180"/>
              </p:ext>
            </p:extLst>
          </p:nvPr>
        </p:nvGraphicFramePr>
        <p:xfrm>
          <a:off x="3782244" y="4763591"/>
          <a:ext cx="25987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1" name="Équation" r:id="rId9" imgW="1218960" imgH="419040" progId="Equation.3">
                  <p:embed/>
                </p:oleObj>
              </mc:Choice>
              <mc:Fallback>
                <p:oleObj name="Équation" r:id="rId9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244" y="4763591"/>
                        <a:ext cx="2598737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03" name="Rectangle 35"/>
          <p:cNvSpPr>
            <a:spLocks noChangeArrowheads="1"/>
          </p:cNvSpPr>
          <p:nvPr/>
        </p:nvSpPr>
        <p:spPr bwMode="auto">
          <a:xfrm>
            <a:off x="3420294" y="4723904"/>
            <a:ext cx="3384550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67544" y="1126957"/>
                <a:ext cx="3024336" cy="89710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E5005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rgbClr val="E5005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E5005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800" b="0" i="1" smtClean="0">
                              <a:solidFill>
                                <a:srgbClr val="E5005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6957"/>
                <a:ext cx="3024336" cy="89710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6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3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erreur en régime permanent</a:t>
            </a:r>
            <a:br>
              <a:rPr lang="fr-FR" sz="2800" dirty="0"/>
            </a:br>
            <a:r>
              <a:rPr lang="fr-FR" sz="2800" b="1" dirty="0">
                <a:solidFill>
                  <a:srgbClr val="E50051"/>
                </a:solidFill>
              </a:rPr>
              <a:t>Cas d’une entrée en échelon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539750" y="1557338"/>
            <a:ext cx="8604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400" dirty="0"/>
              <a:t>On va se placer pour </a:t>
            </a:r>
            <a:r>
              <a:rPr lang="fr-FR" sz="2400" dirty="0">
                <a:solidFill>
                  <a:srgbClr val="FF0000"/>
                </a:solidFill>
              </a:rPr>
              <a:t>une consigne échelon</a:t>
            </a:r>
            <a:r>
              <a:rPr lang="fr-FR" sz="2400" dirty="0"/>
              <a:t>, on parle alors </a:t>
            </a:r>
            <a:r>
              <a:rPr lang="fr-FR" sz="2400" dirty="0">
                <a:solidFill>
                  <a:srgbClr val="FF0000"/>
                </a:solidFill>
              </a:rPr>
              <a:t>d’erreur statique ou d’erreur de position.</a:t>
            </a:r>
          </a:p>
        </p:txBody>
      </p:sp>
      <p:graphicFrame>
        <p:nvGraphicFramePr>
          <p:cNvPr id="187401" name="Object 9"/>
          <p:cNvGraphicFramePr>
            <a:graphicFrameLocks noChangeAspect="1"/>
          </p:cNvGraphicFramePr>
          <p:nvPr/>
        </p:nvGraphicFramePr>
        <p:xfrm>
          <a:off x="6372225" y="2636838"/>
          <a:ext cx="14398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7" name="Equation" r:id="rId3" imgW="634680" imgH="393480" progId="Equation.3">
                  <p:embed/>
                </p:oleObj>
              </mc:Choice>
              <mc:Fallback>
                <p:oleObj name="Equation" r:id="rId3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36838"/>
                        <a:ext cx="1439863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9750" y="2492375"/>
            <a:ext cx="5484813" cy="1820863"/>
            <a:chOff x="1927" y="1480"/>
            <a:chExt cx="3455" cy="1147"/>
          </a:xfrm>
        </p:grpSpPr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 flipV="1">
              <a:off x="2381" y="1570"/>
              <a:ext cx="2" cy="1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7405" name="Line 13"/>
            <p:cNvSpPr>
              <a:spLocks noChangeShapeType="1"/>
            </p:cNvSpPr>
            <p:nvPr/>
          </p:nvSpPr>
          <p:spPr bwMode="auto">
            <a:xfrm>
              <a:off x="2109" y="2384"/>
              <a:ext cx="2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7406" name="Text Box 14"/>
            <p:cNvSpPr txBox="1">
              <a:spLocks noChangeArrowheads="1"/>
            </p:cNvSpPr>
            <p:nvPr/>
          </p:nvSpPr>
          <p:spPr bwMode="auto">
            <a:xfrm>
              <a:off x="1927" y="1480"/>
              <a:ext cx="6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c</a:t>
              </a:r>
              <a:r>
                <a:rPr lang="fr-FR"/>
                <a:t>(t)</a:t>
              </a:r>
            </a:p>
          </p:txBody>
        </p:sp>
        <p:sp>
          <p:nvSpPr>
            <p:cNvPr id="187407" name="Text Box 15"/>
            <p:cNvSpPr txBox="1">
              <a:spLocks noChangeArrowheads="1"/>
            </p:cNvSpPr>
            <p:nvPr/>
          </p:nvSpPr>
          <p:spPr bwMode="auto">
            <a:xfrm>
              <a:off x="4967" y="2205"/>
              <a:ext cx="4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t</a:t>
              </a:r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>
              <a:off x="2381" y="1797"/>
              <a:ext cx="235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>
              <a:off x="2381" y="1797"/>
              <a:ext cx="0" cy="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7426" name="Line 34"/>
            <p:cNvSpPr>
              <a:spLocks noChangeShapeType="1"/>
            </p:cNvSpPr>
            <p:nvPr/>
          </p:nvSpPr>
          <p:spPr bwMode="auto">
            <a:xfrm flipH="1">
              <a:off x="2064" y="2387"/>
              <a:ext cx="31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aphicFrame>
        <p:nvGraphicFramePr>
          <p:cNvPr id="1874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380088"/>
              </p:ext>
            </p:extLst>
          </p:nvPr>
        </p:nvGraphicFramePr>
        <p:xfrm>
          <a:off x="3871697" y="4571102"/>
          <a:ext cx="39512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8" name="Équation" r:id="rId5" imgW="1854000" imgH="571320" progId="Equation.3">
                  <p:embed/>
                </p:oleObj>
              </mc:Choice>
              <mc:Fallback>
                <p:oleObj name="Équation" r:id="rId5" imgW="18540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697" y="4571102"/>
                        <a:ext cx="3951287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33" name="Text Box 41"/>
          <p:cNvSpPr txBox="1">
            <a:spLocks noChangeArrowheads="1"/>
          </p:cNvSpPr>
          <p:nvPr/>
        </p:nvSpPr>
        <p:spPr bwMode="auto">
          <a:xfrm>
            <a:off x="827088" y="28527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E</a:t>
            </a:r>
          </a:p>
        </p:txBody>
      </p:sp>
      <p:graphicFrame>
        <p:nvGraphicFramePr>
          <p:cNvPr id="1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085293"/>
              </p:ext>
            </p:extLst>
          </p:nvPr>
        </p:nvGraphicFramePr>
        <p:xfrm>
          <a:off x="318294" y="4824169"/>
          <a:ext cx="25987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Équation" r:id="rId7" imgW="1218960" imgH="419040" progId="Equation.3">
                  <p:embed/>
                </p:oleObj>
              </mc:Choice>
              <mc:Fallback>
                <p:oleObj name="Équation" r:id="rId7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4" y="4824169"/>
                        <a:ext cx="2598737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lèche droite 2"/>
          <p:cNvSpPr/>
          <p:nvPr/>
        </p:nvSpPr>
        <p:spPr>
          <a:xfrm>
            <a:off x="3073400" y="5157192"/>
            <a:ext cx="634504" cy="430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3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erreur en régime permanent</a:t>
            </a:r>
            <a:br>
              <a:rPr lang="fr-FR" sz="2800" dirty="0"/>
            </a:br>
            <a:r>
              <a:rPr lang="fr-FR" sz="2800" b="1" dirty="0">
                <a:solidFill>
                  <a:srgbClr val="E50051"/>
                </a:solidFill>
              </a:rPr>
              <a:t>Cas d’une entrée en échelon</a:t>
            </a:r>
            <a:endParaRPr lang="fr-FR" sz="2800" dirty="0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5364163" y="1268413"/>
          <a:ext cx="28384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0" name="Equation" r:id="rId3" imgW="1015920" imgH="419040" progId="Equation.3">
                  <p:embed/>
                </p:oleObj>
              </mc:Choice>
              <mc:Fallback>
                <p:oleObj name="Equation" r:id="rId3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68413"/>
                        <a:ext cx="283845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196975"/>
            <a:ext cx="5292725" cy="1871663"/>
            <a:chOff x="1927" y="1480"/>
            <a:chExt cx="3455" cy="1147"/>
          </a:xfrm>
        </p:grpSpPr>
        <p:sp>
          <p:nvSpPr>
            <p:cNvPr id="188424" name="Line 8"/>
            <p:cNvSpPr>
              <a:spLocks noChangeShapeType="1"/>
            </p:cNvSpPr>
            <p:nvPr/>
          </p:nvSpPr>
          <p:spPr bwMode="auto">
            <a:xfrm flipV="1">
              <a:off x="2381" y="1570"/>
              <a:ext cx="2" cy="1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8425" name="Line 9"/>
            <p:cNvSpPr>
              <a:spLocks noChangeShapeType="1"/>
            </p:cNvSpPr>
            <p:nvPr/>
          </p:nvSpPr>
          <p:spPr bwMode="auto">
            <a:xfrm>
              <a:off x="2109" y="2384"/>
              <a:ext cx="2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1927" y="1480"/>
              <a:ext cx="68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c</a:t>
              </a:r>
              <a:r>
                <a:rPr lang="fr-FR"/>
                <a:t>(t)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4967" y="2206"/>
              <a:ext cx="41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t</a:t>
              </a:r>
            </a:p>
          </p:txBody>
        </p:sp>
        <p:sp>
          <p:nvSpPr>
            <p:cNvPr id="188428" name="Line 12"/>
            <p:cNvSpPr>
              <a:spLocks noChangeShapeType="1"/>
            </p:cNvSpPr>
            <p:nvPr/>
          </p:nvSpPr>
          <p:spPr bwMode="auto">
            <a:xfrm>
              <a:off x="2381" y="1797"/>
              <a:ext cx="2359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8429" name="Line 13"/>
            <p:cNvSpPr>
              <a:spLocks noChangeShapeType="1"/>
            </p:cNvSpPr>
            <p:nvPr/>
          </p:nvSpPr>
          <p:spPr bwMode="auto">
            <a:xfrm>
              <a:off x="2381" y="1797"/>
              <a:ext cx="0" cy="5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8430" name="Line 14"/>
            <p:cNvSpPr>
              <a:spLocks noChangeShapeType="1"/>
            </p:cNvSpPr>
            <p:nvPr/>
          </p:nvSpPr>
          <p:spPr bwMode="auto">
            <a:xfrm flipH="1">
              <a:off x="2064" y="2387"/>
              <a:ext cx="31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23850" y="3284538"/>
            <a:ext cx="6480175" cy="909637"/>
            <a:chOff x="431" y="2024"/>
            <a:chExt cx="4082" cy="573"/>
          </a:xfrm>
        </p:grpSpPr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431" y="2160"/>
              <a:ext cx="4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Si </a:t>
              </a:r>
              <a:r>
                <a:rPr lang="el-GR" sz="2400">
                  <a:solidFill>
                    <a:srgbClr val="9933FF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400">
                  <a:solidFill>
                    <a:srgbClr val="99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>
                  <a:solidFill>
                    <a:srgbClr val="9933FF"/>
                  </a:solidFill>
                  <a:ea typeface="Arial Unicode MS" pitchFamily="34" charset="-128"/>
                  <a:cs typeface="Arial Unicode MS" pitchFamily="34" charset="-128"/>
                </a:rPr>
                <a:t>= 0</a:t>
              </a:r>
              <a:r>
                <a:rPr lang="fr-FR">
                  <a:ea typeface="Arial Unicode MS" pitchFamily="34" charset="-128"/>
                  <a:cs typeface="Arial Unicode MS" pitchFamily="34" charset="-128"/>
                </a:rPr>
                <a:t> </a:t>
              </a:r>
              <a:endParaRPr lang="el-GR">
                <a:ea typeface="Arial Unicode MS" pitchFamily="34" charset="-128"/>
                <a:cs typeface="Arial Unicode MS" pitchFamily="34" charset="-128"/>
              </a:endParaRPr>
            </a:p>
          </p:txBody>
        </p:sp>
        <p:graphicFrame>
          <p:nvGraphicFramePr>
            <p:cNvPr id="188434" name="Object 18"/>
            <p:cNvGraphicFramePr>
              <a:graphicFrameLocks noChangeAspect="1"/>
            </p:cNvGraphicFramePr>
            <p:nvPr/>
          </p:nvGraphicFramePr>
          <p:xfrm>
            <a:off x="1865" y="2024"/>
            <a:ext cx="998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1" name="Equation" r:id="rId5" imgW="685800" imgH="393480" progId="Equation.3">
                    <p:embed/>
                  </p:oleObj>
                </mc:Choice>
                <mc:Fallback>
                  <p:oleObj name="Equation" r:id="rId5" imgW="685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024"/>
                          <a:ext cx="998" cy="5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50825" y="1412875"/>
            <a:ext cx="4105275" cy="1249363"/>
            <a:chOff x="158" y="1298"/>
            <a:chExt cx="2586" cy="78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58" y="1534"/>
              <a:ext cx="2482" cy="551"/>
              <a:chOff x="158" y="1534"/>
              <a:chExt cx="2482" cy="551"/>
            </a:xfrm>
          </p:grpSpPr>
          <p:sp>
            <p:nvSpPr>
              <p:cNvPr id="188435" name="Line 19"/>
              <p:cNvSpPr>
                <a:spLocks noChangeShapeType="1"/>
              </p:cNvSpPr>
              <p:nvPr/>
            </p:nvSpPr>
            <p:spPr bwMode="auto">
              <a:xfrm>
                <a:off x="158" y="2085"/>
                <a:ext cx="273" cy="0"/>
              </a:xfrm>
              <a:prstGeom prst="line">
                <a:avLst/>
              </a:prstGeom>
              <a:noFill/>
              <a:ln w="25400">
                <a:solidFill>
                  <a:srgbClr val="CC99FF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8436" name="Freeform 20"/>
              <p:cNvSpPr>
                <a:spLocks/>
              </p:cNvSpPr>
              <p:nvPr/>
            </p:nvSpPr>
            <p:spPr bwMode="auto">
              <a:xfrm>
                <a:off x="448" y="1534"/>
                <a:ext cx="2192" cy="538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803 w 10000"/>
                  <a:gd name="connsiteY2" fmla="*/ 2462 h 10000"/>
                  <a:gd name="connsiteX3" fmla="*/ 1058 w 10000"/>
                  <a:gd name="connsiteY3" fmla="*/ 3692 h 10000"/>
                  <a:gd name="connsiteX4" fmla="*/ 1277 w 10000"/>
                  <a:gd name="connsiteY4" fmla="*/ 4154 h 10000"/>
                  <a:gd name="connsiteX5" fmla="*/ 1752 w 10000"/>
                  <a:gd name="connsiteY5" fmla="*/ 1385 h 10000"/>
                  <a:gd name="connsiteX6" fmla="*/ 1788 w 10000"/>
                  <a:gd name="connsiteY6" fmla="*/ 769 h 10000"/>
                  <a:gd name="connsiteX7" fmla="*/ 1861 w 10000"/>
                  <a:gd name="connsiteY7" fmla="*/ 1231 h 10000"/>
                  <a:gd name="connsiteX8" fmla="*/ 2044 w 10000"/>
                  <a:gd name="connsiteY8" fmla="*/ 1077 h 10000"/>
                  <a:gd name="connsiteX9" fmla="*/ 2080 w 10000"/>
                  <a:gd name="connsiteY9" fmla="*/ 1692 h 10000"/>
                  <a:gd name="connsiteX10" fmla="*/ 2628 w 10000"/>
                  <a:gd name="connsiteY10" fmla="*/ 1692 h 10000"/>
                  <a:gd name="connsiteX11" fmla="*/ 2883 w 10000"/>
                  <a:gd name="connsiteY11" fmla="*/ 1077 h 10000"/>
                  <a:gd name="connsiteX12" fmla="*/ 3321 w 10000"/>
                  <a:gd name="connsiteY12" fmla="*/ 0 h 10000"/>
                  <a:gd name="connsiteX13" fmla="*/ 10000 w 10000"/>
                  <a:gd name="connsiteY13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803 w 10000"/>
                  <a:gd name="connsiteY2" fmla="*/ 2462 h 10000"/>
                  <a:gd name="connsiteX3" fmla="*/ 1058 w 10000"/>
                  <a:gd name="connsiteY3" fmla="*/ 3692 h 10000"/>
                  <a:gd name="connsiteX4" fmla="*/ 1277 w 10000"/>
                  <a:gd name="connsiteY4" fmla="*/ 4154 h 10000"/>
                  <a:gd name="connsiteX5" fmla="*/ 1752 w 10000"/>
                  <a:gd name="connsiteY5" fmla="*/ 1385 h 10000"/>
                  <a:gd name="connsiteX6" fmla="*/ 1788 w 10000"/>
                  <a:gd name="connsiteY6" fmla="*/ 769 h 10000"/>
                  <a:gd name="connsiteX7" fmla="*/ 1861 w 10000"/>
                  <a:gd name="connsiteY7" fmla="*/ 1231 h 10000"/>
                  <a:gd name="connsiteX8" fmla="*/ 2044 w 10000"/>
                  <a:gd name="connsiteY8" fmla="*/ 1077 h 10000"/>
                  <a:gd name="connsiteX9" fmla="*/ 2628 w 10000"/>
                  <a:gd name="connsiteY9" fmla="*/ 1692 h 10000"/>
                  <a:gd name="connsiteX10" fmla="*/ 2883 w 10000"/>
                  <a:gd name="connsiteY10" fmla="*/ 1077 h 10000"/>
                  <a:gd name="connsiteX11" fmla="*/ 3321 w 10000"/>
                  <a:gd name="connsiteY11" fmla="*/ 0 h 10000"/>
                  <a:gd name="connsiteX12" fmla="*/ 10000 w 10000"/>
                  <a:gd name="connsiteY12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803 w 10000"/>
                  <a:gd name="connsiteY2" fmla="*/ 2462 h 10000"/>
                  <a:gd name="connsiteX3" fmla="*/ 1058 w 10000"/>
                  <a:gd name="connsiteY3" fmla="*/ 3692 h 10000"/>
                  <a:gd name="connsiteX4" fmla="*/ 1277 w 10000"/>
                  <a:gd name="connsiteY4" fmla="*/ 4154 h 10000"/>
                  <a:gd name="connsiteX5" fmla="*/ 1752 w 10000"/>
                  <a:gd name="connsiteY5" fmla="*/ 1385 h 10000"/>
                  <a:gd name="connsiteX6" fmla="*/ 1788 w 10000"/>
                  <a:gd name="connsiteY6" fmla="*/ 769 h 10000"/>
                  <a:gd name="connsiteX7" fmla="*/ 2044 w 10000"/>
                  <a:gd name="connsiteY7" fmla="*/ 1077 h 10000"/>
                  <a:gd name="connsiteX8" fmla="*/ 2628 w 10000"/>
                  <a:gd name="connsiteY8" fmla="*/ 1692 h 10000"/>
                  <a:gd name="connsiteX9" fmla="*/ 2883 w 10000"/>
                  <a:gd name="connsiteY9" fmla="*/ 1077 h 10000"/>
                  <a:gd name="connsiteX10" fmla="*/ 3321 w 10000"/>
                  <a:gd name="connsiteY10" fmla="*/ 0 h 10000"/>
                  <a:gd name="connsiteX11" fmla="*/ 10000 w 10000"/>
                  <a:gd name="connsiteY11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803 w 10000"/>
                  <a:gd name="connsiteY2" fmla="*/ 2462 h 10000"/>
                  <a:gd name="connsiteX3" fmla="*/ 1058 w 10000"/>
                  <a:gd name="connsiteY3" fmla="*/ 3692 h 10000"/>
                  <a:gd name="connsiteX4" fmla="*/ 1277 w 10000"/>
                  <a:gd name="connsiteY4" fmla="*/ 4154 h 10000"/>
                  <a:gd name="connsiteX5" fmla="*/ 1752 w 10000"/>
                  <a:gd name="connsiteY5" fmla="*/ 1385 h 10000"/>
                  <a:gd name="connsiteX6" fmla="*/ 2044 w 10000"/>
                  <a:gd name="connsiteY6" fmla="*/ 1077 h 10000"/>
                  <a:gd name="connsiteX7" fmla="*/ 2628 w 10000"/>
                  <a:gd name="connsiteY7" fmla="*/ 1692 h 10000"/>
                  <a:gd name="connsiteX8" fmla="*/ 2883 w 10000"/>
                  <a:gd name="connsiteY8" fmla="*/ 1077 h 10000"/>
                  <a:gd name="connsiteX9" fmla="*/ 3321 w 10000"/>
                  <a:gd name="connsiteY9" fmla="*/ 0 h 10000"/>
                  <a:gd name="connsiteX10" fmla="*/ 10000 w 10000"/>
                  <a:gd name="connsiteY10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803 w 10000"/>
                  <a:gd name="connsiteY2" fmla="*/ 2462 h 10000"/>
                  <a:gd name="connsiteX3" fmla="*/ 1058 w 10000"/>
                  <a:gd name="connsiteY3" fmla="*/ 3692 h 10000"/>
                  <a:gd name="connsiteX4" fmla="*/ 1752 w 10000"/>
                  <a:gd name="connsiteY4" fmla="*/ 1385 h 10000"/>
                  <a:gd name="connsiteX5" fmla="*/ 2044 w 10000"/>
                  <a:gd name="connsiteY5" fmla="*/ 1077 h 10000"/>
                  <a:gd name="connsiteX6" fmla="*/ 2628 w 10000"/>
                  <a:gd name="connsiteY6" fmla="*/ 1692 h 10000"/>
                  <a:gd name="connsiteX7" fmla="*/ 2883 w 10000"/>
                  <a:gd name="connsiteY7" fmla="*/ 1077 h 10000"/>
                  <a:gd name="connsiteX8" fmla="*/ 3321 w 10000"/>
                  <a:gd name="connsiteY8" fmla="*/ 0 h 10000"/>
                  <a:gd name="connsiteX9" fmla="*/ 10000 w 10000"/>
                  <a:gd name="connsiteY9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52 w 10000"/>
                  <a:gd name="connsiteY3" fmla="*/ 1385 h 10000"/>
                  <a:gd name="connsiteX4" fmla="*/ 2044 w 10000"/>
                  <a:gd name="connsiteY4" fmla="*/ 1077 h 10000"/>
                  <a:gd name="connsiteX5" fmla="*/ 2628 w 10000"/>
                  <a:gd name="connsiteY5" fmla="*/ 1692 h 10000"/>
                  <a:gd name="connsiteX6" fmla="*/ 2883 w 10000"/>
                  <a:gd name="connsiteY6" fmla="*/ 1077 h 10000"/>
                  <a:gd name="connsiteX7" fmla="*/ 3321 w 10000"/>
                  <a:gd name="connsiteY7" fmla="*/ 0 h 10000"/>
                  <a:gd name="connsiteX8" fmla="*/ 10000 w 10000"/>
                  <a:gd name="connsiteY8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52 w 10000"/>
                  <a:gd name="connsiteY3" fmla="*/ 1385 h 10000"/>
                  <a:gd name="connsiteX4" fmla="*/ 2044 w 10000"/>
                  <a:gd name="connsiteY4" fmla="*/ 1077 h 10000"/>
                  <a:gd name="connsiteX5" fmla="*/ 2628 w 10000"/>
                  <a:gd name="connsiteY5" fmla="*/ 1692 h 10000"/>
                  <a:gd name="connsiteX6" fmla="*/ 3321 w 10000"/>
                  <a:gd name="connsiteY6" fmla="*/ 0 h 10000"/>
                  <a:gd name="connsiteX7" fmla="*/ 10000 w 10000"/>
                  <a:gd name="connsiteY7" fmla="*/ 154 h 10000"/>
                  <a:gd name="connsiteX0" fmla="*/ 0 w 10000"/>
                  <a:gd name="connsiteY0" fmla="*/ 10222 h 10222"/>
                  <a:gd name="connsiteX1" fmla="*/ 255 w 10000"/>
                  <a:gd name="connsiteY1" fmla="*/ 7760 h 10222"/>
                  <a:gd name="connsiteX2" fmla="*/ 1058 w 10000"/>
                  <a:gd name="connsiteY2" fmla="*/ 3914 h 10222"/>
                  <a:gd name="connsiteX3" fmla="*/ 1752 w 10000"/>
                  <a:gd name="connsiteY3" fmla="*/ 1607 h 10222"/>
                  <a:gd name="connsiteX4" fmla="*/ 2044 w 10000"/>
                  <a:gd name="connsiteY4" fmla="*/ 1299 h 10222"/>
                  <a:gd name="connsiteX5" fmla="*/ 2628 w 10000"/>
                  <a:gd name="connsiteY5" fmla="*/ 1914 h 10222"/>
                  <a:gd name="connsiteX6" fmla="*/ 3321 w 10000"/>
                  <a:gd name="connsiteY6" fmla="*/ 222 h 10222"/>
                  <a:gd name="connsiteX7" fmla="*/ 10000 w 10000"/>
                  <a:gd name="connsiteY7" fmla="*/ 376 h 10222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52 w 10000"/>
                  <a:gd name="connsiteY3" fmla="*/ 1385 h 10000"/>
                  <a:gd name="connsiteX4" fmla="*/ 2044 w 10000"/>
                  <a:gd name="connsiteY4" fmla="*/ 1077 h 10000"/>
                  <a:gd name="connsiteX5" fmla="*/ 2248 w 10000"/>
                  <a:gd name="connsiteY5" fmla="*/ 3027 h 10000"/>
                  <a:gd name="connsiteX6" fmla="*/ 3321 w 10000"/>
                  <a:gd name="connsiteY6" fmla="*/ 0 h 10000"/>
                  <a:gd name="connsiteX7" fmla="*/ 10000 w 10000"/>
                  <a:gd name="connsiteY7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52 w 10000"/>
                  <a:gd name="connsiteY3" fmla="*/ 1385 h 10000"/>
                  <a:gd name="connsiteX4" fmla="*/ 2044 w 10000"/>
                  <a:gd name="connsiteY4" fmla="*/ 1077 h 10000"/>
                  <a:gd name="connsiteX5" fmla="*/ 2248 w 10000"/>
                  <a:gd name="connsiteY5" fmla="*/ 3027 h 10000"/>
                  <a:gd name="connsiteX6" fmla="*/ 3321 w 10000"/>
                  <a:gd name="connsiteY6" fmla="*/ 0 h 10000"/>
                  <a:gd name="connsiteX7" fmla="*/ 10000 w 10000"/>
                  <a:gd name="connsiteY7" fmla="*/ 154 h 10000"/>
                  <a:gd name="connsiteX0" fmla="*/ 0 w 10000"/>
                  <a:gd name="connsiteY0" fmla="*/ 10622 h 10622"/>
                  <a:gd name="connsiteX1" fmla="*/ 255 w 10000"/>
                  <a:gd name="connsiteY1" fmla="*/ 8160 h 10622"/>
                  <a:gd name="connsiteX2" fmla="*/ 1058 w 10000"/>
                  <a:gd name="connsiteY2" fmla="*/ 4314 h 10622"/>
                  <a:gd name="connsiteX3" fmla="*/ 1752 w 10000"/>
                  <a:gd name="connsiteY3" fmla="*/ 2007 h 10622"/>
                  <a:gd name="connsiteX4" fmla="*/ 2044 w 10000"/>
                  <a:gd name="connsiteY4" fmla="*/ 1699 h 10622"/>
                  <a:gd name="connsiteX5" fmla="*/ 2406 w 10000"/>
                  <a:gd name="connsiteY5" fmla="*/ 1914 h 10622"/>
                  <a:gd name="connsiteX6" fmla="*/ 3321 w 10000"/>
                  <a:gd name="connsiteY6" fmla="*/ 622 h 10622"/>
                  <a:gd name="connsiteX7" fmla="*/ 10000 w 10000"/>
                  <a:gd name="connsiteY7" fmla="*/ 776 h 10622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52 w 10000"/>
                  <a:gd name="connsiteY3" fmla="*/ 1385 h 10000"/>
                  <a:gd name="connsiteX4" fmla="*/ 2044 w 10000"/>
                  <a:gd name="connsiteY4" fmla="*/ 1077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20 w 10000"/>
                  <a:gd name="connsiteY3" fmla="*/ 3120 h 10000"/>
                  <a:gd name="connsiteX4" fmla="*/ 2044 w 10000"/>
                  <a:gd name="connsiteY4" fmla="*/ 1077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20 w 10000"/>
                  <a:gd name="connsiteY3" fmla="*/ 3120 h 10000"/>
                  <a:gd name="connsiteX4" fmla="*/ 2266 w 10000"/>
                  <a:gd name="connsiteY4" fmla="*/ 1744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20 w 10000"/>
                  <a:gd name="connsiteY3" fmla="*/ 3120 h 10000"/>
                  <a:gd name="connsiteX4" fmla="*/ 2266 w 10000"/>
                  <a:gd name="connsiteY4" fmla="*/ 1744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20 w 10000"/>
                  <a:gd name="connsiteY3" fmla="*/ 3120 h 10000"/>
                  <a:gd name="connsiteX4" fmla="*/ 2013 w 10000"/>
                  <a:gd name="connsiteY4" fmla="*/ 2144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20 w 10000"/>
                  <a:gd name="connsiteY3" fmla="*/ 3120 h 10000"/>
                  <a:gd name="connsiteX4" fmla="*/ 2013 w 10000"/>
                  <a:gd name="connsiteY4" fmla="*/ 2144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20 w 10000"/>
                  <a:gd name="connsiteY3" fmla="*/ 3120 h 10000"/>
                  <a:gd name="connsiteX4" fmla="*/ 2013 w 10000"/>
                  <a:gd name="connsiteY4" fmla="*/ 2144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000 h 10000"/>
                  <a:gd name="connsiteX1" fmla="*/ 255 w 10000"/>
                  <a:gd name="connsiteY1" fmla="*/ 7538 h 10000"/>
                  <a:gd name="connsiteX2" fmla="*/ 1058 w 10000"/>
                  <a:gd name="connsiteY2" fmla="*/ 3692 h 10000"/>
                  <a:gd name="connsiteX3" fmla="*/ 1720 w 10000"/>
                  <a:gd name="connsiteY3" fmla="*/ 3120 h 10000"/>
                  <a:gd name="connsiteX4" fmla="*/ 2013 w 10000"/>
                  <a:gd name="connsiteY4" fmla="*/ 2144 h 10000"/>
                  <a:gd name="connsiteX5" fmla="*/ 3321 w 10000"/>
                  <a:gd name="connsiteY5" fmla="*/ 0 h 10000"/>
                  <a:gd name="connsiteX6" fmla="*/ 10000 w 10000"/>
                  <a:gd name="connsiteY6" fmla="*/ 154 h 10000"/>
                  <a:gd name="connsiteX0" fmla="*/ 0 w 10000"/>
                  <a:gd name="connsiteY0" fmla="*/ 10354 h 10354"/>
                  <a:gd name="connsiteX1" fmla="*/ 255 w 10000"/>
                  <a:gd name="connsiteY1" fmla="*/ 7892 h 10354"/>
                  <a:gd name="connsiteX2" fmla="*/ 1058 w 10000"/>
                  <a:gd name="connsiteY2" fmla="*/ 4046 h 10354"/>
                  <a:gd name="connsiteX3" fmla="*/ 1720 w 10000"/>
                  <a:gd name="connsiteY3" fmla="*/ 3474 h 10354"/>
                  <a:gd name="connsiteX4" fmla="*/ 2013 w 10000"/>
                  <a:gd name="connsiteY4" fmla="*/ 2498 h 10354"/>
                  <a:gd name="connsiteX5" fmla="*/ 3279 w 10000"/>
                  <a:gd name="connsiteY5" fmla="*/ 0 h 10354"/>
                  <a:gd name="connsiteX6" fmla="*/ 10000 w 10000"/>
                  <a:gd name="connsiteY6" fmla="*/ 508 h 10354"/>
                  <a:gd name="connsiteX0" fmla="*/ 0 w 10000"/>
                  <a:gd name="connsiteY0" fmla="*/ 10354 h 10354"/>
                  <a:gd name="connsiteX1" fmla="*/ 255 w 10000"/>
                  <a:gd name="connsiteY1" fmla="*/ 7892 h 10354"/>
                  <a:gd name="connsiteX2" fmla="*/ 1058 w 10000"/>
                  <a:gd name="connsiteY2" fmla="*/ 4046 h 10354"/>
                  <a:gd name="connsiteX3" fmla="*/ 1720 w 10000"/>
                  <a:gd name="connsiteY3" fmla="*/ 3474 h 10354"/>
                  <a:gd name="connsiteX4" fmla="*/ 2167 w 10000"/>
                  <a:gd name="connsiteY4" fmla="*/ 1968 h 10354"/>
                  <a:gd name="connsiteX5" fmla="*/ 3279 w 10000"/>
                  <a:gd name="connsiteY5" fmla="*/ 0 h 10354"/>
                  <a:gd name="connsiteX6" fmla="*/ 10000 w 10000"/>
                  <a:gd name="connsiteY6" fmla="*/ 508 h 10354"/>
                  <a:gd name="connsiteX0" fmla="*/ 0 w 10000"/>
                  <a:gd name="connsiteY0" fmla="*/ 10354 h 10354"/>
                  <a:gd name="connsiteX1" fmla="*/ 255 w 10000"/>
                  <a:gd name="connsiteY1" fmla="*/ 7892 h 10354"/>
                  <a:gd name="connsiteX2" fmla="*/ 1058 w 10000"/>
                  <a:gd name="connsiteY2" fmla="*/ 4046 h 10354"/>
                  <a:gd name="connsiteX3" fmla="*/ 1720 w 10000"/>
                  <a:gd name="connsiteY3" fmla="*/ 3474 h 10354"/>
                  <a:gd name="connsiteX4" fmla="*/ 2167 w 10000"/>
                  <a:gd name="connsiteY4" fmla="*/ 1968 h 10354"/>
                  <a:gd name="connsiteX5" fmla="*/ 3279 w 10000"/>
                  <a:gd name="connsiteY5" fmla="*/ 0 h 10354"/>
                  <a:gd name="connsiteX6" fmla="*/ 10000 w 10000"/>
                  <a:gd name="connsiteY6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1720 w 10000"/>
                  <a:gd name="connsiteY3" fmla="*/ 3474 h 10354"/>
                  <a:gd name="connsiteX4" fmla="*/ 2167 w 10000"/>
                  <a:gd name="connsiteY4" fmla="*/ 1968 h 10354"/>
                  <a:gd name="connsiteX5" fmla="*/ 3279 w 10000"/>
                  <a:gd name="connsiteY5" fmla="*/ 0 h 10354"/>
                  <a:gd name="connsiteX6" fmla="*/ 10000 w 10000"/>
                  <a:gd name="connsiteY6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1720 w 10000"/>
                  <a:gd name="connsiteY3" fmla="*/ 3474 h 10354"/>
                  <a:gd name="connsiteX4" fmla="*/ 2167 w 10000"/>
                  <a:gd name="connsiteY4" fmla="*/ 1968 h 10354"/>
                  <a:gd name="connsiteX5" fmla="*/ 3279 w 10000"/>
                  <a:gd name="connsiteY5" fmla="*/ 0 h 10354"/>
                  <a:gd name="connsiteX6" fmla="*/ 10000 w 10000"/>
                  <a:gd name="connsiteY6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1720 w 10000"/>
                  <a:gd name="connsiteY3" fmla="*/ 3474 h 10354"/>
                  <a:gd name="connsiteX4" fmla="*/ 2167 w 10000"/>
                  <a:gd name="connsiteY4" fmla="*/ 1968 h 10354"/>
                  <a:gd name="connsiteX5" fmla="*/ 3279 w 10000"/>
                  <a:gd name="connsiteY5" fmla="*/ 0 h 10354"/>
                  <a:gd name="connsiteX6" fmla="*/ 10000 w 10000"/>
                  <a:gd name="connsiteY6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2167 w 10000"/>
                  <a:gd name="connsiteY3" fmla="*/ 1968 h 10354"/>
                  <a:gd name="connsiteX4" fmla="*/ 3279 w 10000"/>
                  <a:gd name="connsiteY4" fmla="*/ 0 h 10354"/>
                  <a:gd name="connsiteX5" fmla="*/ 10000 w 10000"/>
                  <a:gd name="connsiteY5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2167 w 10000"/>
                  <a:gd name="connsiteY3" fmla="*/ 1968 h 10354"/>
                  <a:gd name="connsiteX4" fmla="*/ 3279 w 10000"/>
                  <a:gd name="connsiteY4" fmla="*/ 0 h 10354"/>
                  <a:gd name="connsiteX5" fmla="*/ 10000 w 10000"/>
                  <a:gd name="connsiteY5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2167 w 10000"/>
                  <a:gd name="connsiteY3" fmla="*/ 1968 h 10354"/>
                  <a:gd name="connsiteX4" fmla="*/ 3279 w 10000"/>
                  <a:gd name="connsiteY4" fmla="*/ 0 h 10354"/>
                  <a:gd name="connsiteX5" fmla="*/ 10000 w 10000"/>
                  <a:gd name="connsiteY5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2167 w 10000"/>
                  <a:gd name="connsiteY3" fmla="*/ 1968 h 10354"/>
                  <a:gd name="connsiteX4" fmla="*/ 3279 w 10000"/>
                  <a:gd name="connsiteY4" fmla="*/ 0 h 10354"/>
                  <a:gd name="connsiteX5" fmla="*/ 10000 w 10000"/>
                  <a:gd name="connsiteY5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058 w 10000"/>
                  <a:gd name="connsiteY2" fmla="*/ 4046 h 10354"/>
                  <a:gd name="connsiteX3" fmla="*/ 3279 w 10000"/>
                  <a:gd name="connsiteY3" fmla="*/ 0 h 10354"/>
                  <a:gd name="connsiteX4" fmla="*/ 10000 w 10000"/>
                  <a:gd name="connsiteY4" fmla="*/ 508 h 10354"/>
                  <a:gd name="connsiteX0" fmla="*/ 0 w 10000"/>
                  <a:gd name="connsiteY0" fmla="*/ 10354 h 10354"/>
                  <a:gd name="connsiteX1" fmla="*/ 507 w 10000"/>
                  <a:gd name="connsiteY1" fmla="*/ 6537 h 10354"/>
                  <a:gd name="connsiteX2" fmla="*/ 1444 w 10000"/>
                  <a:gd name="connsiteY2" fmla="*/ 4263 h 10354"/>
                  <a:gd name="connsiteX3" fmla="*/ 3279 w 10000"/>
                  <a:gd name="connsiteY3" fmla="*/ 0 h 10354"/>
                  <a:gd name="connsiteX4" fmla="*/ 10000 w 10000"/>
                  <a:gd name="connsiteY4" fmla="*/ 508 h 10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54">
                    <a:moveTo>
                      <a:pt x="0" y="10354"/>
                    </a:moveTo>
                    <a:cubicBezTo>
                      <a:pt x="55" y="9469"/>
                      <a:pt x="416" y="7364"/>
                      <a:pt x="507" y="6537"/>
                    </a:cubicBezTo>
                    <a:cubicBezTo>
                      <a:pt x="683" y="5486"/>
                      <a:pt x="1195" y="5288"/>
                      <a:pt x="1444" y="4263"/>
                    </a:cubicBezTo>
                    <a:cubicBezTo>
                      <a:pt x="1906" y="3174"/>
                      <a:pt x="1789" y="590"/>
                      <a:pt x="3279" y="0"/>
                    </a:cubicBezTo>
                    <a:cubicBezTo>
                      <a:pt x="6285" y="936"/>
                      <a:pt x="4562" y="508"/>
                      <a:pt x="10000" y="508"/>
                    </a:cubicBezTo>
                  </a:path>
                </a:pathLst>
              </a:custGeom>
              <a:noFill/>
              <a:ln w="25400" cap="flat" cmpd="sng">
                <a:solidFill>
                  <a:srgbClr val="CC99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88437" name="Line 21"/>
            <p:cNvSpPr>
              <a:spLocks noChangeShapeType="1"/>
            </p:cNvSpPr>
            <p:nvPr/>
          </p:nvSpPr>
          <p:spPr bwMode="auto">
            <a:xfrm>
              <a:off x="2109" y="134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8438" name="Line 22"/>
            <p:cNvSpPr>
              <a:spLocks noChangeShapeType="1"/>
            </p:cNvSpPr>
            <p:nvPr/>
          </p:nvSpPr>
          <p:spPr bwMode="auto">
            <a:xfrm flipV="1">
              <a:off x="2109" y="157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8439" name="Text Box 23"/>
            <p:cNvSpPr txBox="1">
              <a:spLocks noChangeArrowheads="1"/>
            </p:cNvSpPr>
            <p:nvPr/>
          </p:nvSpPr>
          <p:spPr bwMode="auto">
            <a:xfrm>
              <a:off x="2200" y="1298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l-GR"/>
                <a:t>ε</a:t>
              </a:r>
              <a:r>
                <a:rPr lang="el-GR" baseline="-25000"/>
                <a:t>∞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23850" y="4941888"/>
            <a:ext cx="6480175" cy="500062"/>
            <a:chOff x="431" y="3112"/>
            <a:chExt cx="4082" cy="315"/>
          </a:xfrm>
        </p:grpSpPr>
        <p:sp>
          <p:nvSpPr>
            <p:cNvPr id="188444" name="Text Box 28"/>
            <p:cNvSpPr txBox="1">
              <a:spLocks noChangeArrowheads="1"/>
            </p:cNvSpPr>
            <p:nvPr/>
          </p:nvSpPr>
          <p:spPr bwMode="auto">
            <a:xfrm>
              <a:off x="431" y="3112"/>
              <a:ext cx="4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Si </a:t>
              </a:r>
              <a:r>
                <a:rPr lang="el-GR" sz="240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40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≥ 1</a:t>
              </a:r>
              <a:endParaRPr lang="el-GR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aphicFrame>
          <p:nvGraphicFramePr>
            <p:cNvPr id="188445" name="Object 29"/>
            <p:cNvGraphicFramePr>
              <a:graphicFrameLocks noChangeAspect="1"/>
            </p:cNvGraphicFramePr>
            <p:nvPr/>
          </p:nvGraphicFramePr>
          <p:xfrm>
            <a:off x="1383" y="3113"/>
            <a:ext cx="6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2" name="Equation" r:id="rId7" imgW="431640" imgH="215640" progId="Equation.3">
                    <p:embed/>
                  </p:oleObj>
                </mc:Choice>
                <mc:Fallback>
                  <p:oleObj name="Equation" r:id="rId7" imgW="431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113"/>
                          <a:ext cx="628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e 28"/>
          <p:cNvGrpSpPr/>
          <p:nvPr/>
        </p:nvGrpSpPr>
        <p:grpSpPr>
          <a:xfrm>
            <a:off x="250825" y="1602392"/>
            <a:ext cx="4016375" cy="1072546"/>
            <a:chOff x="250825" y="1602392"/>
            <a:chExt cx="4016375" cy="1072546"/>
          </a:xfrm>
        </p:grpSpPr>
        <p:sp>
          <p:nvSpPr>
            <p:cNvPr id="188447" name="Line 31"/>
            <p:cNvSpPr>
              <a:spLocks noChangeShapeType="1"/>
            </p:cNvSpPr>
            <p:nvPr/>
          </p:nvSpPr>
          <p:spPr bwMode="auto">
            <a:xfrm>
              <a:off x="250825" y="2674938"/>
              <a:ext cx="4333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8449" name="Freeform 33"/>
            <p:cNvSpPr>
              <a:spLocks/>
            </p:cNvSpPr>
            <p:nvPr/>
          </p:nvSpPr>
          <p:spPr bwMode="auto">
            <a:xfrm>
              <a:off x="678872" y="1602392"/>
              <a:ext cx="3588328" cy="1070237"/>
            </a:xfrm>
            <a:custGeom>
              <a:avLst/>
              <a:gdLst>
                <a:gd name="connsiteX0" fmla="*/ 0 w 10000"/>
                <a:gd name="connsiteY0" fmla="*/ 10000 h 10000"/>
                <a:gd name="connsiteX1" fmla="*/ 107 w 10000"/>
                <a:gd name="connsiteY1" fmla="*/ 9268 h 10000"/>
                <a:gd name="connsiteX2" fmla="*/ 214 w 10000"/>
                <a:gd name="connsiteY2" fmla="*/ 7805 h 10000"/>
                <a:gd name="connsiteX3" fmla="*/ 676 w 10000"/>
                <a:gd name="connsiteY3" fmla="*/ 6585 h 10000"/>
                <a:gd name="connsiteX4" fmla="*/ 783 w 10000"/>
                <a:gd name="connsiteY4" fmla="*/ 3293 h 10000"/>
                <a:gd name="connsiteX5" fmla="*/ 925 w 10000"/>
                <a:gd name="connsiteY5" fmla="*/ 2561 h 10000"/>
                <a:gd name="connsiteX6" fmla="*/ 1815 w 10000"/>
                <a:gd name="connsiteY6" fmla="*/ 488 h 10000"/>
                <a:gd name="connsiteX7" fmla="*/ 2028 w 10000"/>
                <a:gd name="connsiteY7" fmla="*/ 0 h 10000"/>
                <a:gd name="connsiteX8" fmla="*/ 2456 w 10000"/>
                <a:gd name="connsiteY8" fmla="*/ 488 h 10000"/>
                <a:gd name="connsiteX9" fmla="*/ 3310 w 10000"/>
                <a:gd name="connsiteY9" fmla="*/ 1220 h 10000"/>
                <a:gd name="connsiteX10" fmla="*/ 4021 w 10000"/>
                <a:gd name="connsiteY10" fmla="*/ 1585 h 10000"/>
                <a:gd name="connsiteX11" fmla="*/ 4520 w 10000"/>
                <a:gd name="connsiteY11" fmla="*/ 976 h 10000"/>
                <a:gd name="connsiteX12" fmla="*/ 4875 w 10000"/>
                <a:gd name="connsiteY12" fmla="*/ 488 h 10000"/>
                <a:gd name="connsiteX13" fmla="*/ 6441 w 10000"/>
                <a:gd name="connsiteY13" fmla="*/ 854 h 10000"/>
                <a:gd name="connsiteX14" fmla="*/ 7117 w 10000"/>
                <a:gd name="connsiteY14" fmla="*/ 1098 h 10000"/>
                <a:gd name="connsiteX15" fmla="*/ 10000 w 10000"/>
                <a:gd name="connsiteY15" fmla="*/ 976 h 10000"/>
                <a:gd name="connsiteX0" fmla="*/ 0 w 10000"/>
                <a:gd name="connsiteY0" fmla="*/ 9857 h 9857"/>
                <a:gd name="connsiteX1" fmla="*/ 107 w 10000"/>
                <a:gd name="connsiteY1" fmla="*/ 9125 h 9857"/>
                <a:gd name="connsiteX2" fmla="*/ 214 w 10000"/>
                <a:gd name="connsiteY2" fmla="*/ 7662 h 9857"/>
                <a:gd name="connsiteX3" fmla="*/ 676 w 10000"/>
                <a:gd name="connsiteY3" fmla="*/ 6442 h 9857"/>
                <a:gd name="connsiteX4" fmla="*/ 783 w 10000"/>
                <a:gd name="connsiteY4" fmla="*/ 3150 h 9857"/>
                <a:gd name="connsiteX5" fmla="*/ 925 w 10000"/>
                <a:gd name="connsiteY5" fmla="*/ 2418 h 9857"/>
                <a:gd name="connsiteX6" fmla="*/ 1815 w 10000"/>
                <a:gd name="connsiteY6" fmla="*/ 345 h 9857"/>
                <a:gd name="connsiteX7" fmla="*/ 2456 w 10000"/>
                <a:gd name="connsiteY7" fmla="*/ 345 h 9857"/>
                <a:gd name="connsiteX8" fmla="*/ 3310 w 10000"/>
                <a:gd name="connsiteY8" fmla="*/ 1077 h 9857"/>
                <a:gd name="connsiteX9" fmla="*/ 4021 w 10000"/>
                <a:gd name="connsiteY9" fmla="*/ 1442 h 9857"/>
                <a:gd name="connsiteX10" fmla="*/ 4520 w 10000"/>
                <a:gd name="connsiteY10" fmla="*/ 833 h 9857"/>
                <a:gd name="connsiteX11" fmla="*/ 4875 w 10000"/>
                <a:gd name="connsiteY11" fmla="*/ 345 h 9857"/>
                <a:gd name="connsiteX12" fmla="*/ 6441 w 10000"/>
                <a:gd name="connsiteY12" fmla="*/ 711 h 9857"/>
                <a:gd name="connsiteX13" fmla="*/ 7117 w 10000"/>
                <a:gd name="connsiteY13" fmla="*/ 955 h 9857"/>
                <a:gd name="connsiteX14" fmla="*/ 10000 w 10000"/>
                <a:gd name="connsiteY14" fmla="*/ 833 h 9857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676 w 10000"/>
                <a:gd name="connsiteY3" fmla="*/ 6535 h 10000"/>
                <a:gd name="connsiteX4" fmla="*/ 783 w 10000"/>
                <a:gd name="connsiteY4" fmla="*/ 3196 h 10000"/>
                <a:gd name="connsiteX5" fmla="*/ 925 w 10000"/>
                <a:gd name="connsiteY5" fmla="*/ 2453 h 10000"/>
                <a:gd name="connsiteX6" fmla="*/ 1815 w 10000"/>
                <a:gd name="connsiteY6" fmla="*/ 350 h 10000"/>
                <a:gd name="connsiteX7" fmla="*/ 2456 w 10000"/>
                <a:gd name="connsiteY7" fmla="*/ 350 h 10000"/>
                <a:gd name="connsiteX8" fmla="*/ 4021 w 10000"/>
                <a:gd name="connsiteY8" fmla="*/ 1463 h 10000"/>
                <a:gd name="connsiteX9" fmla="*/ 4520 w 10000"/>
                <a:gd name="connsiteY9" fmla="*/ 845 h 10000"/>
                <a:gd name="connsiteX10" fmla="*/ 4875 w 10000"/>
                <a:gd name="connsiteY10" fmla="*/ 350 h 10000"/>
                <a:gd name="connsiteX11" fmla="*/ 6441 w 10000"/>
                <a:gd name="connsiteY11" fmla="*/ 721 h 10000"/>
                <a:gd name="connsiteX12" fmla="*/ 7117 w 10000"/>
                <a:gd name="connsiteY12" fmla="*/ 969 h 10000"/>
                <a:gd name="connsiteX13" fmla="*/ 10000 w 10000"/>
                <a:gd name="connsiteY13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676 w 10000"/>
                <a:gd name="connsiteY3" fmla="*/ 6535 h 10000"/>
                <a:gd name="connsiteX4" fmla="*/ 783 w 10000"/>
                <a:gd name="connsiteY4" fmla="*/ 3196 h 10000"/>
                <a:gd name="connsiteX5" fmla="*/ 925 w 10000"/>
                <a:gd name="connsiteY5" fmla="*/ 2453 h 10000"/>
                <a:gd name="connsiteX6" fmla="*/ 1815 w 10000"/>
                <a:gd name="connsiteY6" fmla="*/ 350 h 10000"/>
                <a:gd name="connsiteX7" fmla="*/ 2456 w 10000"/>
                <a:gd name="connsiteY7" fmla="*/ 350 h 10000"/>
                <a:gd name="connsiteX8" fmla="*/ 4021 w 10000"/>
                <a:gd name="connsiteY8" fmla="*/ 1463 h 10000"/>
                <a:gd name="connsiteX9" fmla="*/ 4875 w 10000"/>
                <a:gd name="connsiteY9" fmla="*/ 350 h 10000"/>
                <a:gd name="connsiteX10" fmla="*/ 6441 w 10000"/>
                <a:gd name="connsiteY10" fmla="*/ 721 h 10000"/>
                <a:gd name="connsiteX11" fmla="*/ 7117 w 10000"/>
                <a:gd name="connsiteY11" fmla="*/ 969 h 10000"/>
                <a:gd name="connsiteX12" fmla="*/ 10000 w 10000"/>
                <a:gd name="connsiteY12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676 w 10000"/>
                <a:gd name="connsiteY3" fmla="*/ 6535 h 10000"/>
                <a:gd name="connsiteX4" fmla="*/ 783 w 10000"/>
                <a:gd name="connsiteY4" fmla="*/ 3196 h 10000"/>
                <a:gd name="connsiteX5" fmla="*/ 925 w 10000"/>
                <a:gd name="connsiteY5" fmla="*/ 2453 h 10000"/>
                <a:gd name="connsiteX6" fmla="*/ 1815 w 10000"/>
                <a:gd name="connsiteY6" fmla="*/ 350 h 10000"/>
                <a:gd name="connsiteX7" fmla="*/ 2456 w 10000"/>
                <a:gd name="connsiteY7" fmla="*/ 350 h 10000"/>
                <a:gd name="connsiteX8" fmla="*/ 4021 w 10000"/>
                <a:gd name="connsiteY8" fmla="*/ 1463 h 10000"/>
                <a:gd name="connsiteX9" fmla="*/ 4875 w 10000"/>
                <a:gd name="connsiteY9" fmla="*/ 350 h 10000"/>
                <a:gd name="connsiteX10" fmla="*/ 7117 w 10000"/>
                <a:gd name="connsiteY10" fmla="*/ 969 h 10000"/>
                <a:gd name="connsiteX11" fmla="*/ 10000 w 10000"/>
                <a:gd name="connsiteY11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676 w 10000"/>
                <a:gd name="connsiteY3" fmla="*/ 6535 h 10000"/>
                <a:gd name="connsiteX4" fmla="*/ 783 w 10000"/>
                <a:gd name="connsiteY4" fmla="*/ 3196 h 10000"/>
                <a:gd name="connsiteX5" fmla="*/ 925 w 10000"/>
                <a:gd name="connsiteY5" fmla="*/ 2453 h 10000"/>
                <a:gd name="connsiteX6" fmla="*/ 1815 w 10000"/>
                <a:gd name="connsiteY6" fmla="*/ 350 h 10000"/>
                <a:gd name="connsiteX7" fmla="*/ 2456 w 10000"/>
                <a:gd name="connsiteY7" fmla="*/ 350 h 10000"/>
                <a:gd name="connsiteX8" fmla="*/ 3667 w 10000"/>
                <a:gd name="connsiteY8" fmla="*/ 1416 h 10000"/>
                <a:gd name="connsiteX9" fmla="*/ 4875 w 10000"/>
                <a:gd name="connsiteY9" fmla="*/ 350 h 10000"/>
                <a:gd name="connsiteX10" fmla="*/ 7117 w 10000"/>
                <a:gd name="connsiteY10" fmla="*/ 969 h 10000"/>
                <a:gd name="connsiteX11" fmla="*/ 10000 w 10000"/>
                <a:gd name="connsiteY11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676 w 10000"/>
                <a:gd name="connsiteY3" fmla="*/ 6535 h 10000"/>
                <a:gd name="connsiteX4" fmla="*/ 783 w 10000"/>
                <a:gd name="connsiteY4" fmla="*/ 3196 h 10000"/>
                <a:gd name="connsiteX5" fmla="*/ 1815 w 10000"/>
                <a:gd name="connsiteY5" fmla="*/ 350 h 10000"/>
                <a:gd name="connsiteX6" fmla="*/ 2456 w 10000"/>
                <a:gd name="connsiteY6" fmla="*/ 350 h 10000"/>
                <a:gd name="connsiteX7" fmla="*/ 3667 w 10000"/>
                <a:gd name="connsiteY7" fmla="*/ 1416 h 10000"/>
                <a:gd name="connsiteX8" fmla="*/ 4875 w 10000"/>
                <a:gd name="connsiteY8" fmla="*/ 350 h 10000"/>
                <a:gd name="connsiteX9" fmla="*/ 7117 w 10000"/>
                <a:gd name="connsiteY9" fmla="*/ 969 h 10000"/>
                <a:gd name="connsiteX10" fmla="*/ 10000 w 10000"/>
                <a:gd name="connsiteY10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676 w 10000"/>
                <a:gd name="connsiteY3" fmla="*/ 6535 h 10000"/>
                <a:gd name="connsiteX4" fmla="*/ 1165 w 10000"/>
                <a:gd name="connsiteY4" fmla="*/ 2912 h 10000"/>
                <a:gd name="connsiteX5" fmla="*/ 1815 w 10000"/>
                <a:gd name="connsiteY5" fmla="*/ 350 h 10000"/>
                <a:gd name="connsiteX6" fmla="*/ 2456 w 10000"/>
                <a:gd name="connsiteY6" fmla="*/ 350 h 10000"/>
                <a:gd name="connsiteX7" fmla="*/ 3667 w 10000"/>
                <a:gd name="connsiteY7" fmla="*/ 1416 h 10000"/>
                <a:gd name="connsiteX8" fmla="*/ 4875 w 10000"/>
                <a:gd name="connsiteY8" fmla="*/ 350 h 10000"/>
                <a:gd name="connsiteX9" fmla="*/ 7117 w 10000"/>
                <a:gd name="connsiteY9" fmla="*/ 969 h 10000"/>
                <a:gd name="connsiteX10" fmla="*/ 10000 w 10000"/>
                <a:gd name="connsiteY10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676 w 10000"/>
                <a:gd name="connsiteY3" fmla="*/ 6535 h 10000"/>
                <a:gd name="connsiteX4" fmla="*/ 1165 w 10000"/>
                <a:gd name="connsiteY4" fmla="*/ 2912 h 10000"/>
                <a:gd name="connsiteX5" fmla="*/ 1815 w 10000"/>
                <a:gd name="connsiteY5" fmla="*/ 350 h 10000"/>
                <a:gd name="connsiteX6" fmla="*/ 2456 w 10000"/>
                <a:gd name="connsiteY6" fmla="*/ 350 h 10000"/>
                <a:gd name="connsiteX7" fmla="*/ 3667 w 10000"/>
                <a:gd name="connsiteY7" fmla="*/ 1416 h 10000"/>
                <a:gd name="connsiteX8" fmla="*/ 4875 w 10000"/>
                <a:gd name="connsiteY8" fmla="*/ 350 h 10000"/>
                <a:gd name="connsiteX9" fmla="*/ 7117 w 10000"/>
                <a:gd name="connsiteY9" fmla="*/ 969 h 10000"/>
                <a:gd name="connsiteX10" fmla="*/ 10000 w 10000"/>
                <a:gd name="connsiteY10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214 w 10000"/>
                <a:gd name="connsiteY2" fmla="*/ 7773 h 10000"/>
                <a:gd name="connsiteX3" fmla="*/ 1165 w 10000"/>
                <a:gd name="connsiteY3" fmla="*/ 2912 h 10000"/>
                <a:gd name="connsiteX4" fmla="*/ 1815 w 10000"/>
                <a:gd name="connsiteY4" fmla="*/ 350 h 10000"/>
                <a:gd name="connsiteX5" fmla="*/ 2456 w 10000"/>
                <a:gd name="connsiteY5" fmla="*/ 350 h 10000"/>
                <a:gd name="connsiteX6" fmla="*/ 3667 w 10000"/>
                <a:gd name="connsiteY6" fmla="*/ 1416 h 10000"/>
                <a:gd name="connsiteX7" fmla="*/ 4875 w 10000"/>
                <a:gd name="connsiteY7" fmla="*/ 350 h 10000"/>
                <a:gd name="connsiteX8" fmla="*/ 7117 w 10000"/>
                <a:gd name="connsiteY8" fmla="*/ 969 h 10000"/>
                <a:gd name="connsiteX9" fmla="*/ 10000 w 10000"/>
                <a:gd name="connsiteY9" fmla="*/ 845 h 10000"/>
                <a:gd name="connsiteX0" fmla="*/ 0 w 10000"/>
                <a:gd name="connsiteY0" fmla="*/ 10000 h 10000"/>
                <a:gd name="connsiteX1" fmla="*/ 107 w 10000"/>
                <a:gd name="connsiteY1" fmla="*/ 9257 h 10000"/>
                <a:gd name="connsiteX2" fmla="*/ 1165 w 10000"/>
                <a:gd name="connsiteY2" fmla="*/ 2912 h 10000"/>
                <a:gd name="connsiteX3" fmla="*/ 1815 w 10000"/>
                <a:gd name="connsiteY3" fmla="*/ 350 h 10000"/>
                <a:gd name="connsiteX4" fmla="*/ 2456 w 10000"/>
                <a:gd name="connsiteY4" fmla="*/ 350 h 10000"/>
                <a:gd name="connsiteX5" fmla="*/ 3667 w 10000"/>
                <a:gd name="connsiteY5" fmla="*/ 1416 h 10000"/>
                <a:gd name="connsiteX6" fmla="*/ 4875 w 10000"/>
                <a:gd name="connsiteY6" fmla="*/ 350 h 10000"/>
                <a:gd name="connsiteX7" fmla="*/ 7117 w 10000"/>
                <a:gd name="connsiteY7" fmla="*/ 969 h 10000"/>
                <a:gd name="connsiteX8" fmla="*/ 10000 w 10000"/>
                <a:gd name="connsiteY8" fmla="*/ 845 h 10000"/>
                <a:gd name="connsiteX0" fmla="*/ 0 w 10000"/>
                <a:gd name="connsiteY0" fmla="*/ 10000 h 10000"/>
                <a:gd name="connsiteX1" fmla="*/ 284 w 10000"/>
                <a:gd name="connsiteY1" fmla="*/ 9115 h 10000"/>
                <a:gd name="connsiteX2" fmla="*/ 1165 w 10000"/>
                <a:gd name="connsiteY2" fmla="*/ 2912 h 10000"/>
                <a:gd name="connsiteX3" fmla="*/ 1815 w 10000"/>
                <a:gd name="connsiteY3" fmla="*/ 350 h 10000"/>
                <a:gd name="connsiteX4" fmla="*/ 2456 w 10000"/>
                <a:gd name="connsiteY4" fmla="*/ 350 h 10000"/>
                <a:gd name="connsiteX5" fmla="*/ 3667 w 10000"/>
                <a:gd name="connsiteY5" fmla="*/ 1416 h 10000"/>
                <a:gd name="connsiteX6" fmla="*/ 4875 w 10000"/>
                <a:gd name="connsiteY6" fmla="*/ 350 h 10000"/>
                <a:gd name="connsiteX7" fmla="*/ 7117 w 10000"/>
                <a:gd name="connsiteY7" fmla="*/ 969 h 10000"/>
                <a:gd name="connsiteX8" fmla="*/ 10000 w 10000"/>
                <a:gd name="connsiteY8" fmla="*/ 845 h 10000"/>
                <a:gd name="connsiteX0" fmla="*/ 0 w 10000"/>
                <a:gd name="connsiteY0" fmla="*/ 10000 h 10000"/>
                <a:gd name="connsiteX1" fmla="*/ 284 w 10000"/>
                <a:gd name="connsiteY1" fmla="*/ 9115 h 10000"/>
                <a:gd name="connsiteX2" fmla="*/ 1165 w 10000"/>
                <a:gd name="connsiteY2" fmla="*/ 2912 h 10000"/>
                <a:gd name="connsiteX3" fmla="*/ 1815 w 10000"/>
                <a:gd name="connsiteY3" fmla="*/ 350 h 10000"/>
                <a:gd name="connsiteX4" fmla="*/ 2660 w 10000"/>
                <a:gd name="connsiteY4" fmla="*/ 776 h 10000"/>
                <a:gd name="connsiteX5" fmla="*/ 3667 w 10000"/>
                <a:gd name="connsiteY5" fmla="*/ 1416 h 10000"/>
                <a:gd name="connsiteX6" fmla="*/ 4875 w 10000"/>
                <a:gd name="connsiteY6" fmla="*/ 350 h 10000"/>
                <a:gd name="connsiteX7" fmla="*/ 7117 w 10000"/>
                <a:gd name="connsiteY7" fmla="*/ 969 h 10000"/>
                <a:gd name="connsiteX8" fmla="*/ 10000 w 10000"/>
                <a:gd name="connsiteY8" fmla="*/ 845 h 10000"/>
                <a:gd name="connsiteX0" fmla="*/ 0 w 10000"/>
                <a:gd name="connsiteY0" fmla="*/ 10000 h 10000"/>
                <a:gd name="connsiteX1" fmla="*/ 284 w 10000"/>
                <a:gd name="connsiteY1" fmla="*/ 9115 h 10000"/>
                <a:gd name="connsiteX2" fmla="*/ 1165 w 10000"/>
                <a:gd name="connsiteY2" fmla="*/ 2912 h 10000"/>
                <a:gd name="connsiteX3" fmla="*/ 1815 w 10000"/>
                <a:gd name="connsiteY3" fmla="*/ 350 h 10000"/>
                <a:gd name="connsiteX4" fmla="*/ 2660 w 10000"/>
                <a:gd name="connsiteY4" fmla="*/ 776 h 10000"/>
                <a:gd name="connsiteX5" fmla="*/ 3667 w 10000"/>
                <a:gd name="connsiteY5" fmla="*/ 1842 h 10000"/>
                <a:gd name="connsiteX6" fmla="*/ 4875 w 10000"/>
                <a:gd name="connsiteY6" fmla="*/ 350 h 10000"/>
                <a:gd name="connsiteX7" fmla="*/ 7117 w 10000"/>
                <a:gd name="connsiteY7" fmla="*/ 969 h 10000"/>
                <a:gd name="connsiteX8" fmla="*/ 10000 w 10000"/>
                <a:gd name="connsiteY8" fmla="*/ 845 h 10000"/>
                <a:gd name="connsiteX0" fmla="*/ 0 w 10000"/>
                <a:gd name="connsiteY0" fmla="*/ 10000 h 10000"/>
                <a:gd name="connsiteX1" fmla="*/ 284 w 10000"/>
                <a:gd name="connsiteY1" fmla="*/ 9115 h 10000"/>
                <a:gd name="connsiteX2" fmla="*/ 1165 w 10000"/>
                <a:gd name="connsiteY2" fmla="*/ 2912 h 10000"/>
                <a:gd name="connsiteX3" fmla="*/ 1815 w 10000"/>
                <a:gd name="connsiteY3" fmla="*/ 350 h 10000"/>
                <a:gd name="connsiteX4" fmla="*/ 2660 w 10000"/>
                <a:gd name="connsiteY4" fmla="*/ 776 h 10000"/>
                <a:gd name="connsiteX5" fmla="*/ 3599 w 10000"/>
                <a:gd name="connsiteY5" fmla="*/ 1652 h 10000"/>
                <a:gd name="connsiteX6" fmla="*/ 4875 w 10000"/>
                <a:gd name="connsiteY6" fmla="*/ 350 h 10000"/>
                <a:gd name="connsiteX7" fmla="*/ 7117 w 10000"/>
                <a:gd name="connsiteY7" fmla="*/ 969 h 10000"/>
                <a:gd name="connsiteX8" fmla="*/ 10000 w 10000"/>
                <a:gd name="connsiteY8" fmla="*/ 845 h 10000"/>
                <a:gd name="connsiteX0" fmla="*/ 0 w 10055"/>
                <a:gd name="connsiteY0" fmla="*/ 10426 h 10426"/>
                <a:gd name="connsiteX1" fmla="*/ 339 w 10055"/>
                <a:gd name="connsiteY1" fmla="*/ 9115 h 10426"/>
                <a:gd name="connsiteX2" fmla="*/ 1220 w 10055"/>
                <a:gd name="connsiteY2" fmla="*/ 2912 h 10426"/>
                <a:gd name="connsiteX3" fmla="*/ 1870 w 10055"/>
                <a:gd name="connsiteY3" fmla="*/ 350 h 10426"/>
                <a:gd name="connsiteX4" fmla="*/ 2715 w 10055"/>
                <a:gd name="connsiteY4" fmla="*/ 776 h 10426"/>
                <a:gd name="connsiteX5" fmla="*/ 3654 w 10055"/>
                <a:gd name="connsiteY5" fmla="*/ 1652 h 10426"/>
                <a:gd name="connsiteX6" fmla="*/ 4930 w 10055"/>
                <a:gd name="connsiteY6" fmla="*/ 350 h 10426"/>
                <a:gd name="connsiteX7" fmla="*/ 7172 w 10055"/>
                <a:gd name="connsiteY7" fmla="*/ 969 h 10426"/>
                <a:gd name="connsiteX8" fmla="*/ 10055 w 10055"/>
                <a:gd name="connsiteY8" fmla="*/ 845 h 1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5" h="10426">
                  <a:moveTo>
                    <a:pt x="0" y="10426"/>
                  </a:moveTo>
                  <a:cubicBezTo>
                    <a:pt x="27" y="10163"/>
                    <a:pt x="312" y="9378"/>
                    <a:pt x="339" y="9115"/>
                  </a:cubicBezTo>
                  <a:cubicBezTo>
                    <a:pt x="533" y="7934"/>
                    <a:pt x="935" y="4397"/>
                    <a:pt x="1220" y="2912"/>
                  </a:cubicBezTo>
                  <a:cubicBezTo>
                    <a:pt x="1410" y="1881"/>
                    <a:pt x="1591" y="824"/>
                    <a:pt x="1870" y="350"/>
                  </a:cubicBezTo>
                  <a:cubicBezTo>
                    <a:pt x="2125" y="0"/>
                    <a:pt x="2466" y="652"/>
                    <a:pt x="2715" y="776"/>
                  </a:cubicBezTo>
                  <a:cubicBezTo>
                    <a:pt x="3083" y="961"/>
                    <a:pt x="3310" y="1570"/>
                    <a:pt x="3654" y="1652"/>
                  </a:cubicBezTo>
                  <a:cubicBezTo>
                    <a:pt x="4057" y="1652"/>
                    <a:pt x="4527" y="474"/>
                    <a:pt x="4930" y="350"/>
                  </a:cubicBezTo>
                  <a:cubicBezTo>
                    <a:pt x="5446" y="268"/>
                    <a:pt x="6318" y="887"/>
                    <a:pt x="7172" y="969"/>
                  </a:cubicBezTo>
                  <a:cubicBezTo>
                    <a:pt x="8133" y="969"/>
                    <a:pt x="10055" y="845"/>
                    <a:pt x="10055" y="8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aphicFrame>
        <p:nvGraphicFramePr>
          <p:cNvPr id="188456" name="Object 40"/>
          <p:cNvGraphicFramePr>
            <a:graphicFrameLocks noChangeAspect="1"/>
          </p:cNvGraphicFramePr>
          <p:nvPr/>
        </p:nvGraphicFramePr>
        <p:xfrm>
          <a:off x="4914900" y="3213100"/>
          <a:ext cx="4229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3" name="Equation" r:id="rId9" imgW="1828800" imgH="393480" progId="Equation.3">
                  <p:embed/>
                </p:oleObj>
              </mc:Choice>
              <mc:Fallback>
                <p:oleObj name="Equation" r:id="rId9" imgW="1828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213100"/>
                        <a:ext cx="42291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2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erreur en régime permanent</a:t>
            </a:r>
            <a:br>
              <a:rPr lang="fr-FR" sz="2800" dirty="0"/>
            </a:br>
            <a:r>
              <a:rPr lang="fr-FR" sz="2800" b="1" dirty="0">
                <a:solidFill>
                  <a:srgbClr val="E50051"/>
                </a:solidFill>
              </a:rPr>
              <a:t>Cas d’une entrée en rampe</a:t>
            </a:r>
            <a:endParaRPr lang="fr-FR" sz="2800" dirty="0"/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8604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2400"/>
              <a:t>On va se placer pour </a:t>
            </a:r>
            <a:r>
              <a:rPr lang="fr-FR" sz="2400">
                <a:solidFill>
                  <a:srgbClr val="FF0000"/>
                </a:solidFill>
              </a:rPr>
              <a:t>une consigne rampe</a:t>
            </a:r>
            <a:r>
              <a:rPr lang="fr-FR" sz="2400"/>
              <a:t>, on parle alors </a:t>
            </a:r>
            <a:r>
              <a:rPr lang="fr-FR" sz="2400">
                <a:solidFill>
                  <a:srgbClr val="FF0000"/>
                </a:solidFill>
              </a:rPr>
              <a:t>d’erreur de vitesse ou d’erreur de trainage.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6343650" y="2636838"/>
          <a:ext cx="14970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2636838"/>
                        <a:ext cx="1497013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710947"/>
              </p:ext>
            </p:extLst>
          </p:nvPr>
        </p:nvGraphicFramePr>
        <p:xfrm>
          <a:off x="3864273" y="4549973"/>
          <a:ext cx="4005263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name="Équation" r:id="rId5" imgW="1879560" imgH="571320" progId="Equation.3">
                  <p:embed/>
                </p:oleObj>
              </mc:Choice>
              <mc:Fallback>
                <p:oleObj name="Équation" r:id="rId5" imgW="18795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273" y="4549973"/>
                        <a:ext cx="4005263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8313" y="2492375"/>
            <a:ext cx="5484812" cy="1820863"/>
            <a:chOff x="340" y="1570"/>
            <a:chExt cx="3455" cy="1147"/>
          </a:xfrm>
        </p:grpSpPr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 flipV="1">
              <a:off x="794" y="1660"/>
              <a:ext cx="2" cy="1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9447" name="Line 7"/>
            <p:cNvSpPr>
              <a:spLocks noChangeShapeType="1"/>
            </p:cNvSpPr>
            <p:nvPr/>
          </p:nvSpPr>
          <p:spPr bwMode="auto">
            <a:xfrm>
              <a:off x="522" y="2474"/>
              <a:ext cx="2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9448" name="Text Box 8"/>
            <p:cNvSpPr txBox="1">
              <a:spLocks noChangeArrowheads="1"/>
            </p:cNvSpPr>
            <p:nvPr/>
          </p:nvSpPr>
          <p:spPr bwMode="auto">
            <a:xfrm>
              <a:off x="340" y="1570"/>
              <a:ext cx="6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c</a:t>
              </a:r>
              <a:r>
                <a:rPr lang="fr-FR"/>
                <a:t>(t)</a:t>
              </a:r>
            </a:p>
          </p:txBody>
        </p:sp>
        <p:sp>
          <p:nvSpPr>
            <p:cNvPr id="189449" name="Text Box 9"/>
            <p:cNvSpPr txBox="1">
              <a:spLocks noChangeArrowheads="1"/>
            </p:cNvSpPr>
            <p:nvPr/>
          </p:nvSpPr>
          <p:spPr bwMode="auto">
            <a:xfrm>
              <a:off x="3380" y="2295"/>
              <a:ext cx="4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t</a:t>
              </a:r>
            </a:p>
          </p:txBody>
        </p:sp>
        <p:sp>
          <p:nvSpPr>
            <p:cNvPr id="189452" name="Line 12"/>
            <p:cNvSpPr>
              <a:spLocks noChangeShapeType="1"/>
            </p:cNvSpPr>
            <p:nvPr/>
          </p:nvSpPr>
          <p:spPr bwMode="auto">
            <a:xfrm flipH="1">
              <a:off x="477" y="2477"/>
              <a:ext cx="31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9454" name="Line 14"/>
            <p:cNvSpPr>
              <a:spLocks noChangeShapeType="1"/>
            </p:cNvSpPr>
            <p:nvPr/>
          </p:nvSpPr>
          <p:spPr bwMode="auto">
            <a:xfrm flipV="1">
              <a:off x="793" y="1661"/>
              <a:ext cx="1815" cy="8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56926"/>
              </p:ext>
            </p:extLst>
          </p:nvPr>
        </p:nvGraphicFramePr>
        <p:xfrm>
          <a:off x="318294" y="4824169"/>
          <a:ext cx="25987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name="Équation" r:id="rId7" imgW="1218960" imgH="419040" progId="Equation.3">
                  <p:embed/>
                </p:oleObj>
              </mc:Choice>
              <mc:Fallback>
                <p:oleObj name="Équation" r:id="rId7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4" y="4824169"/>
                        <a:ext cx="2598737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lèche droite 13"/>
          <p:cNvSpPr/>
          <p:nvPr/>
        </p:nvSpPr>
        <p:spPr>
          <a:xfrm>
            <a:off x="3073400" y="5157192"/>
            <a:ext cx="634504" cy="430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28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erreur en régime permanent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23850" y="3500438"/>
            <a:ext cx="6480175" cy="498475"/>
            <a:chOff x="204" y="2205"/>
            <a:chExt cx="4082" cy="314"/>
          </a:xfrm>
        </p:grpSpPr>
        <p:sp>
          <p:nvSpPr>
            <p:cNvPr id="190477" name="Text Box 13"/>
            <p:cNvSpPr txBox="1">
              <a:spLocks noChangeArrowheads="1"/>
            </p:cNvSpPr>
            <p:nvPr/>
          </p:nvSpPr>
          <p:spPr bwMode="auto">
            <a:xfrm>
              <a:off x="204" y="2205"/>
              <a:ext cx="4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Si </a:t>
              </a:r>
              <a:r>
                <a:rPr lang="el-GR" sz="2400">
                  <a:solidFill>
                    <a:srgbClr val="9933FF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400">
                  <a:solidFill>
                    <a:srgbClr val="9933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>
                  <a:solidFill>
                    <a:srgbClr val="9933FF"/>
                  </a:solidFill>
                  <a:ea typeface="Arial Unicode MS" pitchFamily="34" charset="-128"/>
                  <a:cs typeface="Arial Unicode MS" pitchFamily="34" charset="-128"/>
                </a:rPr>
                <a:t>= 0</a:t>
              </a:r>
              <a:r>
                <a:rPr lang="fr-FR">
                  <a:ea typeface="Arial Unicode MS" pitchFamily="34" charset="-128"/>
                  <a:cs typeface="Arial Unicode MS" pitchFamily="34" charset="-128"/>
                </a:rPr>
                <a:t> </a:t>
              </a:r>
              <a:endParaRPr lang="el-GR">
                <a:ea typeface="Arial Unicode MS" pitchFamily="34" charset="-128"/>
                <a:cs typeface="Arial Unicode MS" pitchFamily="34" charset="-128"/>
              </a:endParaRPr>
            </a:p>
          </p:txBody>
        </p:sp>
        <p:graphicFrame>
          <p:nvGraphicFramePr>
            <p:cNvPr id="190478" name="Object 14"/>
            <p:cNvGraphicFramePr>
              <a:graphicFrameLocks noChangeAspect="1"/>
            </p:cNvGraphicFramePr>
            <p:nvPr/>
          </p:nvGraphicFramePr>
          <p:xfrm>
            <a:off x="1156" y="2205"/>
            <a:ext cx="68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6" name="Equation" r:id="rId3" imgW="469800" imgH="215640" progId="Equation.3">
                    <p:embed/>
                  </p:oleObj>
                </mc:Choice>
                <mc:Fallback>
                  <p:oleObj name="Equation" r:id="rId3" imgW="469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205"/>
                          <a:ext cx="68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95288" y="4305300"/>
            <a:ext cx="6480175" cy="908050"/>
            <a:chOff x="431" y="2984"/>
            <a:chExt cx="4082" cy="572"/>
          </a:xfrm>
        </p:grpSpPr>
        <p:sp>
          <p:nvSpPr>
            <p:cNvPr id="190487" name="Text Box 23"/>
            <p:cNvSpPr txBox="1">
              <a:spLocks noChangeArrowheads="1"/>
            </p:cNvSpPr>
            <p:nvPr/>
          </p:nvSpPr>
          <p:spPr bwMode="auto">
            <a:xfrm>
              <a:off x="431" y="3112"/>
              <a:ext cx="4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Si </a:t>
              </a:r>
              <a:r>
                <a:rPr lang="el-GR" sz="240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40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>
                  <a:solidFill>
                    <a:schemeClr val="accent2"/>
                  </a:solidFill>
                  <a:ea typeface="Arial Unicode MS" pitchFamily="34" charset="-128"/>
                  <a:cs typeface="Arial Unicode MS" pitchFamily="34" charset="-128"/>
                </a:rPr>
                <a:t>= 1</a:t>
              </a:r>
              <a:endParaRPr lang="el-GR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aphicFrame>
          <p:nvGraphicFramePr>
            <p:cNvPr id="190488" name="Object 24"/>
            <p:cNvGraphicFramePr>
              <a:graphicFrameLocks noChangeAspect="1"/>
            </p:cNvGraphicFramePr>
            <p:nvPr/>
          </p:nvGraphicFramePr>
          <p:xfrm>
            <a:off x="1328" y="2984"/>
            <a:ext cx="739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7" name="Equation" r:id="rId5" imgW="507960" imgH="393480" progId="Equation.3">
                    <p:embed/>
                  </p:oleObj>
                </mc:Choice>
                <mc:Fallback>
                  <p:oleObj name="Equation" r:id="rId5" imgW="5079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984"/>
                          <a:ext cx="739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92" name="Object 28"/>
          <p:cNvGraphicFramePr>
            <a:graphicFrameLocks noChangeAspect="1"/>
          </p:cNvGraphicFramePr>
          <p:nvPr/>
        </p:nvGraphicFramePr>
        <p:xfrm>
          <a:off x="4344988" y="4292600"/>
          <a:ext cx="38179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8" name="Equation" r:id="rId7" imgW="1650960" imgH="393480" progId="Equation.3">
                  <p:embed/>
                </p:oleObj>
              </mc:Choice>
              <mc:Fallback>
                <p:oleObj name="Equation" r:id="rId7" imgW="1650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4292600"/>
                        <a:ext cx="38179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5" name="Object 31"/>
          <p:cNvGraphicFramePr>
            <a:graphicFrameLocks noChangeAspect="1"/>
          </p:cNvGraphicFramePr>
          <p:nvPr/>
        </p:nvGraphicFramePr>
        <p:xfrm>
          <a:off x="5724525" y="1628775"/>
          <a:ext cx="24193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9" name="Equation" r:id="rId9" imgW="1015920" imgH="419040" progId="Equation.3">
                  <p:embed/>
                </p:oleObj>
              </mc:Choice>
              <mc:Fallback>
                <p:oleObj name="Equation" r:id="rId9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28775"/>
                        <a:ext cx="241935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95288" y="5516563"/>
            <a:ext cx="6480175" cy="498475"/>
            <a:chOff x="249" y="3475"/>
            <a:chExt cx="4082" cy="314"/>
          </a:xfrm>
        </p:grpSpPr>
        <p:sp>
          <p:nvSpPr>
            <p:cNvPr id="190499" name="Text Box 35"/>
            <p:cNvSpPr txBox="1">
              <a:spLocks noChangeArrowheads="1"/>
            </p:cNvSpPr>
            <p:nvPr/>
          </p:nvSpPr>
          <p:spPr bwMode="auto">
            <a:xfrm>
              <a:off x="249" y="3482"/>
              <a:ext cx="4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dirty="0"/>
                <a:t>Si </a:t>
              </a:r>
              <a:r>
                <a:rPr lang="el-GR" sz="24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fr-FR" sz="2400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dirty="0">
                  <a:solidFill>
                    <a:srgbClr val="FF00FF"/>
                  </a:solidFill>
                  <a:ea typeface="Arial Unicode MS" pitchFamily="34" charset="-128"/>
                  <a:cs typeface="Arial Unicode MS" pitchFamily="34" charset="-128"/>
                </a:rPr>
                <a:t>&gt; 1</a:t>
              </a:r>
              <a:r>
                <a:rPr lang="fr-FR" dirty="0">
                  <a:ea typeface="Arial Unicode MS" pitchFamily="34" charset="-128"/>
                  <a:cs typeface="Arial Unicode MS" pitchFamily="34" charset="-128"/>
                </a:rPr>
                <a:t> </a:t>
              </a:r>
              <a:endParaRPr lang="el-GR" dirty="0">
                <a:ea typeface="Arial Unicode MS" pitchFamily="34" charset="-128"/>
                <a:cs typeface="Arial Unicode MS" pitchFamily="34" charset="-128"/>
              </a:endParaRPr>
            </a:p>
          </p:txBody>
        </p:sp>
        <p:graphicFrame>
          <p:nvGraphicFramePr>
            <p:cNvPr id="190500" name="Object 36"/>
            <p:cNvGraphicFramePr>
              <a:graphicFrameLocks noChangeAspect="1"/>
            </p:cNvGraphicFramePr>
            <p:nvPr/>
          </p:nvGraphicFramePr>
          <p:xfrm>
            <a:off x="1156" y="3475"/>
            <a:ext cx="6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0" name="Equation" r:id="rId11" imgW="431640" imgH="215640" progId="Equation.3">
                    <p:embed/>
                  </p:oleObj>
                </mc:Choice>
                <mc:Fallback>
                  <p:oleObj name="Equation" r:id="rId11" imgW="431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475"/>
                          <a:ext cx="628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0" y="1557338"/>
            <a:ext cx="5484813" cy="1820862"/>
            <a:chOff x="340" y="1570"/>
            <a:chExt cx="3455" cy="1147"/>
          </a:xfrm>
        </p:grpSpPr>
        <p:sp>
          <p:nvSpPr>
            <p:cNvPr id="190504" name="Line 40"/>
            <p:cNvSpPr>
              <a:spLocks noChangeShapeType="1"/>
            </p:cNvSpPr>
            <p:nvPr/>
          </p:nvSpPr>
          <p:spPr bwMode="auto">
            <a:xfrm flipV="1">
              <a:off x="794" y="1660"/>
              <a:ext cx="2" cy="1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90505" name="Line 41"/>
            <p:cNvSpPr>
              <a:spLocks noChangeShapeType="1"/>
            </p:cNvSpPr>
            <p:nvPr/>
          </p:nvSpPr>
          <p:spPr bwMode="auto">
            <a:xfrm>
              <a:off x="522" y="2474"/>
              <a:ext cx="28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90506" name="Text Box 42"/>
            <p:cNvSpPr txBox="1">
              <a:spLocks noChangeArrowheads="1"/>
            </p:cNvSpPr>
            <p:nvPr/>
          </p:nvSpPr>
          <p:spPr bwMode="auto">
            <a:xfrm>
              <a:off x="340" y="1570"/>
              <a:ext cx="6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c</a:t>
              </a:r>
              <a:r>
                <a:rPr lang="fr-FR"/>
                <a:t>(t)</a:t>
              </a:r>
            </a:p>
          </p:txBody>
        </p:sp>
        <p:sp>
          <p:nvSpPr>
            <p:cNvPr id="190507" name="Text Box 43"/>
            <p:cNvSpPr txBox="1">
              <a:spLocks noChangeArrowheads="1"/>
            </p:cNvSpPr>
            <p:nvPr/>
          </p:nvSpPr>
          <p:spPr bwMode="auto">
            <a:xfrm>
              <a:off x="3380" y="2295"/>
              <a:ext cx="4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t</a:t>
              </a:r>
            </a:p>
          </p:txBody>
        </p:sp>
        <p:sp>
          <p:nvSpPr>
            <p:cNvPr id="190508" name="Line 44"/>
            <p:cNvSpPr>
              <a:spLocks noChangeShapeType="1"/>
            </p:cNvSpPr>
            <p:nvPr/>
          </p:nvSpPr>
          <p:spPr bwMode="auto">
            <a:xfrm flipH="1">
              <a:off x="477" y="2477"/>
              <a:ext cx="31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90509" name="Line 45"/>
            <p:cNvSpPr>
              <a:spLocks noChangeShapeType="1"/>
            </p:cNvSpPr>
            <p:nvPr/>
          </p:nvSpPr>
          <p:spPr bwMode="auto">
            <a:xfrm flipV="1">
              <a:off x="793" y="1661"/>
              <a:ext cx="1815" cy="8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sp>
        <p:nvSpPr>
          <p:cNvPr id="190513" name="Freeform 49"/>
          <p:cNvSpPr>
            <a:spLocks/>
          </p:cNvSpPr>
          <p:nvPr/>
        </p:nvSpPr>
        <p:spPr bwMode="auto">
          <a:xfrm>
            <a:off x="283644" y="2242596"/>
            <a:ext cx="3840790" cy="750927"/>
          </a:xfrm>
          <a:custGeom>
            <a:avLst/>
            <a:gdLst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9408 w 22580"/>
              <a:gd name="connsiteY8" fmla="*/ 10489 h 20144"/>
              <a:gd name="connsiteX9" fmla="*/ 22580 w 22580"/>
              <a:gd name="connsiteY9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8901 w 22580"/>
              <a:gd name="connsiteY7" fmla="*/ 11178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9019 w 22580"/>
              <a:gd name="connsiteY7" fmla="*/ 11854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6956 w 22580"/>
              <a:gd name="connsiteY6" fmla="*/ 11868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503 w 22580"/>
              <a:gd name="connsiteY4" fmla="*/ 15661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3150 w 22580"/>
              <a:gd name="connsiteY2" fmla="*/ 17041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2960 w 22580"/>
              <a:gd name="connsiteY2" fmla="*/ 16655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2960 w 22580"/>
              <a:gd name="connsiteY2" fmla="*/ 16655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106 w 22580"/>
              <a:gd name="connsiteY0" fmla="*/ 20144 h 20144"/>
              <a:gd name="connsiteX1" fmla="*/ 1459 w 22580"/>
              <a:gd name="connsiteY1" fmla="*/ 20144 h 20144"/>
              <a:gd name="connsiteX2" fmla="*/ 2960 w 22580"/>
              <a:gd name="connsiteY2" fmla="*/ 16655 h 20144"/>
              <a:gd name="connsiteX3" fmla="*/ 3827 w 22580"/>
              <a:gd name="connsiteY3" fmla="*/ 17041 h 20144"/>
              <a:gd name="connsiteX4" fmla="*/ 4787 w 22580"/>
              <a:gd name="connsiteY4" fmla="*/ 14405 h 20144"/>
              <a:gd name="connsiteX5" fmla="*/ 6195 w 22580"/>
              <a:gd name="connsiteY5" fmla="*/ 13937 h 20144"/>
              <a:gd name="connsiteX6" fmla="*/ 7240 w 22580"/>
              <a:gd name="connsiteY6" fmla="*/ 11675 h 20144"/>
              <a:gd name="connsiteX7" fmla="*/ 9043 w 22580"/>
              <a:gd name="connsiteY7" fmla="*/ 12337 h 20144"/>
              <a:gd name="connsiteX8" fmla="*/ 22580 w 22580"/>
              <a:gd name="connsiteY8" fmla="*/ 0 h 20144"/>
              <a:gd name="connsiteX0" fmla="*/ 0 w 25575"/>
              <a:gd name="connsiteY0" fmla="*/ 20374 h 20374"/>
              <a:gd name="connsiteX1" fmla="*/ 4454 w 25575"/>
              <a:gd name="connsiteY1" fmla="*/ 20144 h 20374"/>
              <a:gd name="connsiteX2" fmla="*/ 5955 w 25575"/>
              <a:gd name="connsiteY2" fmla="*/ 16655 h 20374"/>
              <a:gd name="connsiteX3" fmla="*/ 6822 w 25575"/>
              <a:gd name="connsiteY3" fmla="*/ 17041 h 20374"/>
              <a:gd name="connsiteX4" fmla="*/ 7782 w 25575"/>
              <a:gd name="connsiteY4" fmla="*/ 14405 h 20374"/>
              <a:gd name="connsiteX5" fmla="*/ 9190 w 25575"/>
              <a:gd name="connsiteY5" fmla="*/ 13937 h 20374"/>
              <a:gd name="connsiteX6" fmla="*/ 10235 w 25575"/>
              <a:gd name="connsiteY6" fmla="*/ 11675 h 20374"/>
              <a:gd name="connsiteX7" fmla="*/ 12038 w 25575"/>
              <a:gd name="connsiteY7" fmla="*/ 12337 h 20374"/>
              <a:gd name="connsiteX8" fmla="*/ 25575 w 25575"/>
              <a:gd name="connsiteY8" fmla="*/ 0 h 20374"/>
              <a:gd name="connsiteX0" fmla="*/ 0 w 25575"/>
              <a:gd name="connsiteY0" fmla="*/ 20374 h 20389"/>
              <a:gd name="connsiteX1" fmla="*/ 4454 w 25575"/>
              <a:gd name="connsiteY1" fmla="*/ 20144 h 20389"/>
              <a:gd name="connsiteX2" fmla="*/ 5955 w 25575"/>
              <a:gd name="connsiteY2" fmla="*/ 16655 h 20389"/>
              <a:gd name="connsiteX3" fmla="*/ 6822 w 25575"/>
              <a:gd name="connsiteY3" fmla="*/ 17041 h 20389"/>
              <a:gd name="connsiteX4" fmla="*/ 7782 w 25575"/>
              <a:gd name="connsiteY4" fmla="*/ 14405 h 20389"/>
              <a:gd name="connsiteX5" fmla="*/ 9190 w 25575"/>
              <a:gd name="connsiteY5" fmla="*/ 13937 h 20389"/>
              <a:gd name="connsiteX6" fmla="*/ 10235 w 25575"/>
              <a:gd name="connsiteY6" fmla="*/ 11675 h 20389"/>
              <a:gd name="connsiteX7" fmla="*/ 12038 w 25575"/>
              <a:gd name="connsiteY7" fmla="*/ 12337 h 20389"/>
              <a:gd name="connsiteX8" fmla="*/ 25575 w 25575"/>
              <a:gd name="connsiteY8" fmla="*/ 0 h 2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75" h="20389">
                <a:moveTo>
                  <a:pt x="0" y="20374"/>
                </a:moveTo>
                <a:cubicBezTo>
                  <a:pt x="892" y="20389"/>
                  <a:pt x="2995" y="20144"/>
                  <a:pt x="4454" y="20144"/>
                </a:cubicBezTo>
                <a:cubicBezTo>
                  <a:pt x="5194" y="20144"/>
                  <a:pt x="5371" y="17723"/>
                  <a:pt x="5955" y="16655"/>
                </a:cubicBezTo>
                <a:cubicBezTo>
                  <a:pt x="6388" y="15936"/>
                  <a:pt x="6483" y="17601"/>
                  <a:pt x="6822" y="17041"/>
                </a:cubicBezTo>
                <a:cubicBezTo>
                  <a:pt x="7315" y="16267"/>
                  <a:pt x="7120" y="15585"/>
                  <a:pt x="7782" y="14405"/>
                </a:cubicBezTo>
                <a:cubicBezTo>
                  <a:pt x="8657" y="13418"/>
                  <a:pt x="8619" y="14549"/>
                  <a:pt x="9190" y="13937"/>
                </a:cubicBezTo>
                <a:cubicBezTo>
                  <a:pt x="9657" y="13054"/>
                  <a:pt x="9744" y="12075"/>
                  <a:pt x="10235" y="11675"/>
                </a:cubicBezTo>
                <a:cubicBezTo>
                  <a:pt x="10940" y="11466"/>
                  <a:pt x="11424" y="12963"/>
                  <a:pt x="12038" y="12337"/>
                </a:cubicBezTo>
                <a:cubicBezTo>
                  <a:pt x="12652" y="11808"/>
                  <a:pt x="22725" y="2329"/>
                  <a:pt x="25575" y="0"/>
                </a:cubicBezTo>
              </a:path>
            </a:pathLst>
          </a:custGeom>
          <a:noFill/>
          <a:ln w="28575" cap="flat" cmpd="sng">
            <a:solidFill>
              <a:srgbClr val="CC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90516" name="Line 52"/>
          <p:cNvSpPr>
            <a:spLocks noChangeShapeType="1"/>
          </p:cNvSpPr>
          <p:nvPr/>
        </p:nvSpPr>
        <p:spPr bwMode="auto">
          <a:xfrm>
            <a:off x="2843212" y="2060575"/>
            <a:ext cx="1587" cy="470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90517" name="Line 53"/>
          <p:cNvSpPr>
            <a:spLocks noChangeShapeType="1"/>
          </p:cNvSpPr>
          <p:nvPr/>
        </p:nvSpPr>
        <p:spPr bwMode="auto">
          <a:xfrm flipH="1">
            <a:off x="3488267" y="1751012"/>
            <a:ext cx="4233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90519" name="Freeform 55"/>
          <p:cNvSpPr>
            <a:spLocks/>
          </p:cNvSpPr>
          <p:nvPr/>
        </p:nvSpPr>
        <p:spPr bwMode="auto">
          <a:xfrm>
            <a:off x="224355" y="1840150"/>
            <a:ext cx="3756550" cy="1144356"/>
          </a:xfrm>
          <a:custGeom>
            <a:avLst/>
            <a:gdLst>
              <a:gd name="connsiteX0" fmla="*/ 0 w 10000"/>
              <a:gd name="connsiteY0" fmla="*/ 9954 h 10000"/>
              <a:gd name="connsiteX1" fmla="*/ 1513 w 10000"/>
              <a:gd name="connsiteY1" fmla="*/ 9585 h 10000"/>
              <a:gd name="connsiteX2" fmla="*/ 1849 w 10000"/>
              <a:gd name="connsiteY2" fmla="*/ 8479 h 10000"/>
              <a:gd name="connsiteX3" fmla="*/ 3193 w 10000"/>
              <a:gd name="connsiteY3" fmla="*/ 8111 h 10000"/>
              <a:gd name="connsiteX4" fmla="*/ 4958 w 10000"/>
              <a:gd name="connsiteY4" fmla="*/ 7373 h 10000"/>
              <a:gd name="connsiteX5" fmla="*/ 5882 w 10000"/>
              <a:gd name="connsiteY5" fmla="*/ 6267 h 10000"/>
              <a:gd name="connsiteX6" fmla="*/ 8319 w 10000"/>
              <a:gd name="connsiteY6" fmla="*/ 4793 h 10000"/>
              <a:gd name="connsiteX7" fmla="*/ 8908 w 10000"/>
              <a:gd name="connsiteY7" fmla="*/ 369 h 10000"/>
              <a:gd name="connsiteX8" fmla="*/ 9160 w 10000"/>
              <a:gd name="connsiteY8" fmla="*/ 0 h 10000"/>
              <a:gd name="connsiteX9" fmla="*/ 9916 w 10000"/>
              <a:gd name="connsiteY9" fmla="*/ 737 h 10000"/>
              <a:gd name="connsiteX10" fmla="*/ 10000 w 10000"/>
              <a:gd name="connsiteY10" fmla="*/ 737 h 10000"/>
              <a:gd name="connsiteX0" fmla="*/ 0 w 10000"/>
              <a:gd name="connsiteY0" fmla="*/ 10261 h 10307"/>
              <a:gd name="connsiteX1" fmla="*/ 1513 w 10000"/>
              <a:gd name="connsiteY1" fmla="*/ 9892 h 10307"/>
              <a:gd name="connsiteX2" fmla="*/ 1849 w 10000"/>
              <a:gd name="connsiteY2" fmla="*/ 8786 h 10307"/>
              <a:gd name="connsiteX3" fmla="*/ 3193 w 10000"/>
              <a:gd name="connsiteY3" fmla="*/ 8418 h 10307"/>
              <a:gd name="connsiteX4" fmla="*/ 4958 w 10000"/>
              <a:gd name="connsiteY4" fmla="*/ 7680 h 10307"/>
              <a:gd name="connsiteX5" fmla="*/ 5882 w 10000"/>
              <a:gd name="connsiteY5" fmla="*/ 6574 h 10307"/>
              <a:gd name="connsiteX6" fmla="*/ 8319 w 10000"/>
              <a:gd name="connsiteY6" fmla="*/ 5100 h 10307"/>
              <a:gd name="connsiteX7" fmla="*/ 8908 w 10000"/>
              <a:gd name="connsiteY7" fmla="*/ 676 h 10307"/>
              <a:gd name="connsiteX8" fmla="*/ 9916 w 10000"/>
              <a:gd name="connsiteY8" fmla="*/ 1044 h 10307"/>
              <a:gd name="connsiteX9" fmla="*/ 10000 w 10000"/>
              <a:gd name="connsiteY9" fmla="*/ 1044 h 10307"/>
              <a:gd name="connsiteX0" fmla="*/ 0 w 10000"/>
              <a:gd name="connsiteY0" fmla="*/ 9263 h 9309"/>
              <a:gd name="connsiteX1" fmla="*/ 1513 w 10000"/>
              <a:gd name="connsiteY1" fmla="*/ 8894 h 9309"/>
              <a:gd name="connsiteX2" fmla="*/ 1849 w 10000"/>
              <a:gd name="connsiteY2" fmla="*/ 7788 h 9309"/>
              <a:gd name="connsiteX3" fmla="*/ 3193 w 10000"/>
              <a:gd name="connsiteY3" fmla="*/ 7420 h 9309"/>
              <a:gd name="connsiteX4" fmla="*/ 4958 w 10000"/>
              <a:gd name="connsiteY4" fmla="*/ 6682 h 9309"/>
              <a:gd name="connsiteX5" fmla="*/ 5882 w 10000"/>
              <a:gd name="connsiteY5" fmla="*/ 5576 h 9309"/>
              <a:gd name="connsiteX6" fmla="*/ 8319 w 10000"/>
              <a:gd name="connsiteY6" fmla="*/ 4102 h 9309"/>
              <a:gd name="connsiteX7" fmla="*/ 9916 w 10000"/>
              <a:gd name="connsiteY7" fmla="*/ 46 h 9309"/>
              <a:gd name="connsiteX8" fmla="*/ 10000 w 10000"/>
              <a:gd name="connsiteY8" fmla="*/ 46 h 9309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1849 w 10000"/>
              <a:gd name="connsiteY2" fmla="*/ 8366 h 10000"/>
              <a:gd name="connsiteX3" fmla="*/ 3193 w 10000"/>
              <a:gd name="connsiteY3" fmla="*/ 7971 h 10000"/>
              <a:gd name="connsiteX4" fmla="*/ 4958 w 10000"/>
              <a:gd name="connsiteY4" fmla="*/ 7178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1849 w 10000"/>
              <a:gd name="connsiteY2" fmla="*/ 8366 h 10000"/>
              <a:gd name="connsiteX3" fmla="*/ 3193 w 10000"/>
              <a:gd name="connsiteY3" fmla="*/ 7971 h 10000"/>
              <a:gd name="connsiteX4" fmla="*/ 4958 w 10000"/>
              <a:gd name="connsiteY4" fmla="*/ 7178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1849 w 10000"/>
              <a:gd name="connsiteY2" fmla="*/ 8366 h 10000"/>
              <a:gd name="connsiteX3" fmla="*/ 3193 w 10000"/>
              <a:gd name="connsiteY3" fmla="*/ 7971 h 10000"/>
              <a:gd name="connsiteX4" fmla="*/ 4958 w 10000"/>
              <a:gd name="connsiteY4" fmla="*/ 7178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193 w 10000"/>
              <a:gd name="connsiteY3" fmla="*/ 7971 h 10000"/>
              <a:gd name="connsiteX4" fmla="*/ 4958 w 10000"/>
              <a:gd name="connsiteY4" fmla="*/ 7178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193 w 10000"/>
              <a:gd name="connsiteY3" fmla="*/ 7971 h 10000"/>
              <a:gd name="connsiteX4" fmla="*/ 4958 w 10000"/>
              <a:gd name="connsiteY4" fmla="*/ 7178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193 w 10000"/>
              <a:gd name="connsiteY3" fmla="*/ 7971 h 10000"/>
              <a:gd name="connsiteX4" fmla="*/ 4958 w 10000"/>
              <a:gd name="connsiteY4" fmla="*/ 7178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217 w 10000"/>
              <a:gd name="connsiteY3" fmla="*/ 8637 h 10000"/>
              <a:gd name="connsiteX4" fmla="*/ 4958 w 10000"/>
              <a:gd name="connsiteY4" fmla="*/ 7178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217 w 10000"/>
              <a:gd name="connsiteY3" fmla="*/ 8637 h 10000"/>
              <a:gd name="connsiteX4" fmla="*/ 4558 w 10000"/>
              <a:gd name="connsiteY4" fmla="*/ 5181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217 w 10000"/>
              <a:gd name="connsiteY3" fmla="*/ 8637 h 10000"/>
              <a:gd name="connsiteX4" fmla="*/ 4558 w 10000"/>
              <a:gd name="connsiteY4" fmla="*/ 5181 h 10000"/>
              <a:gd name="connsiteX5" fmla="*/ 6060 w 10000"/>
              <a:gd name="connsiteY5" fmla="*/ 4313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217 w 10000"/>
              <a:gd name="connsiteY3" fmla="*/ 8637 h 10000"/>
              <a:gd name="connsiteX4" fmla="*/ 4558 w 10000"/>
              <a:gd name="connsiteY4" fmla="*/ 5181 h 10000"/>
              <a:gd name="connsiteX5" fmla="*/ 6154 w 10000"/>
              <a:gd name="connsiteY5" fmla="*/ 5312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217 w 10000"/>
              <a:gd name="connsiteY3" fmla="*/ 8637 h 10000"/>
              <a:gd name="connsiteX4" fmla="*/ 4558 w 10000"/>
              <a:gd name="connsiteY4" fmla="*/ 5181 h 10000"/>
              <a:gd name="connsiteX5" fmla="*/ 6154 w 10000"/>
              <a:gd name="connsiteY5" fmla="*/ 5312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217 w 10000"/>
              <a:gd name="connsiteY3" fmla="*/ 8637 h 10000"/>
              <a:gd name="connsiteX4" fmla="*/ 4558 w 10000"/>
              <a:gd name="connsiteY4" fmla="*/ 5181 h 10000"/>
              <a:gd name="connsiteX5" fmla="*/ 6154 w 10000"/>
              <a:gd name="connsiteY5" fmla="*/ 5312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10000"/>
              <a:gd name="connsiteY0" fmla="*/ 9951 h 10000"/>
              <a:gd name="connsiteX1" fmla="*/ 1513 w 10000"/>
              <a:gd name="connsiteY1" fmla="*/ 9554 h 10000"/>
              <a:gd name="connsiteX2" fmla="*/ 2132 w 10000"/>
              <a:gd name="connsiteY2" fmla="*/ 7811 h 10000"/>
              <a:gd name="connsiteX3" fmla="*/ 3217 w 10000"/>
              <a:gd name="connsiteY3" fmla="*/ 8637 h 10000"/>
              <a:gd name="connsiteX4" fmla="*/ 4558 w 10000"/>
              <a:gd name="connsiteY4" fmla="*/ 5181 h 10000"/>
              <a:gd name="connsiteX5" fmla="*/ 6154 w 10000"/>
              <a:gd name="connsiteY5" fmla="*/ 5312 h 10000"/>
              <a:gd name="connsiteX6" fmla="*/ 8319 w 10000"/>
              <a:gd name="connsiteY6" fmla="*/ 4406 h 10000"/>
              <a:gd name="connsiteX7" fmla="*/ 9916 w 10000"/>
              <a:gd name="connsiteY7" fmla="*/ 49 h 10000"/>
              <a:gd name="connsiteX8" fmla="*/ 10000 w 10000"/>
              <a:gd name="connsiteY8" fmla="*/ 49 h 10000"/>
              <a:gd name="connsiteX0" fmla="*/ 0 w 9937"/>
              <a:gd name="connsiteY0" fmla="*/ 9951 h 10000"/>
              <a:gd name="connsiteX1" fmla="*/ 1513 w 9937"/>
              <a:gd name="connsiteY1" fmla="*/ 9554 h 10000"/>
              <a:gd name="connsiteX2" fmla="*/ 2132 w 9937"/>
              <a:gd name="connsiteY2" fmla="*/ 7811 h 10000"/>
              <a:gd name="connsiteX3" fmla="*/ 3217 w 9937"/>
              <a:gd name="connsiteY3" fmla="*/ 8637 h 10000"/>
              <a:gd name="connsiteX4" fmla="*/ 4558 w 9937"/>
              <a:gd name="connsiteY4" fmla="*/ 5181 h 10000"/>
              <a:gd name="connsiteX5" fmla="*/ 6154 w 9937"/>
              <a:gd name="connsiteY5" fmla="*/ 5312 h 10000"/>
              <a:gd name="connsiteX6" fmla="*/ 8319 w 9937"/>
              <a:gd name="connsiteY6" fmla="*/ 4406 h 10000"/>
              <a:gd name="connsiteX7" fmla="*/ 9916 w 9937"/>
              <a:gd name="connsiteY7" fmla="*/ 49 h 10000"/>
              <a:gd name="connsiteX8" fmla="*/ 9788 w 9937"/>
              <a:gd name="connsiteY8" fmla="*/ 160 h 10000"/>
              <a:gd name="connsiteX0" fmla="*/ 0 w 10000"/>
              <a:gd name="connsiteY0" fmla="*/ 10235 h 10284"/>
              <a:gd name="connsiteX1" fmla="*/ 1523 w 10000"/>
              <a:gd name="connsiteY1" fmla="*/ 9838 h 10284"/>
              <a:gd name="connsiteX2" fmla="*/ 2146 w 10000"/>
              <a:gd name="connsiteY2" fmla="*/ 8095 h 10284"/>
              <a:gd name="connsiteX3" fmla="*/ 3237 w 10000"/>
              <a:gd name="connsiteY3" fmla="*/ 8921 h 10284"/>
              <a:gd name="connsiteX4" fmla="*/ 4587 w 10000"/>
              <a:gd name="connsiteY4" fmla="*/ 5465 h 10284"/>
              <a:gd name="connsiteX5" fmla="*/ 6193 w 10000"/>
              <a:gd name="connsiteY5" fmla="*/ 5596 h 10284"/>
              <a:gd name="connsiteX6" fmla="*/ 8372 w 10000"/>
              <a:gd name="connsiteY6" fmla="*/ 4690 h 10284"/>
              <a:gd name="connsiteX7" fmla="*/ 9979 w 10000"/>
              <a:gd name="connsiteY7" fmla="*/ 333 h 10284"/>
              <a:gd name="connsiteX8" fmla="*/ 9992 w 10000"/>
              <a:gd name="connsiteY8" fmla="*/ 0 h 10284"/>
              <a:gd name="connsiteX0" fmla="*/ 0 w 21293"/>
              <a:gd name="connsiteY0" fmla="*/ 35421 h 35470"/>
              <a:gd name="connsiteX1" fmla="*/ 1523 w 21293"/>
              <a:gd name="connsiteY1" fmla="*/ 35024 h 35470"/>
              <a:gd name="connsiteX2" fmla="*/ 2146 w 21293"/>
              <a:gd name="connsiteY2" fmla="*/ 33281 h 35470"/>
              <a:gd name="connsiteX3" fmla="*/ 3237 w 21293"/>
              <a:gd name="connsiteY3" fmla="*/ 34107 h 35470"/>
              <a:gd name="connsiteX4" fmla="*/ 4587 w 21293"/>
              <a:gd name="connsiteY4" fmla="*/ 30651 h 35470"/>
              <a:gd name="connsiteX5" fmla="*/ 6193 w 21293"/>
              <a:gd name="connsiteY5" fmla="*/ 30782 h 35470"/>
              <a:gd name="connsiteX6" fmla="*/ 8372 w 21293"/>
              <a:gd name="connsiteY6" fmla="*/ 29876 h 35470"/>
              <a:gd name="connsiteX7" fmla="*/ 9979 w 21293"/>
              <a:gd name="connsiteY7" fmla="*/ 25519 h 35470"/>
              <a:gd name="connsiteX8" fmla="*/ 21293 w 21293"/>
              <a:gd name="connsiteY8" fmla="*/ 0 h 35470"/>
              <a:gd name="connsiteX0" fmla="*/ 0 w 21293"/>
              <a:gd name="connsiteY0" fmla="*/ 35421 h 35470"/>
              <a:gd name="connsiteX1" fmla="*/ 1523 w 21293"/>
              <a:gd name="connsiteY1" fmla="*/ 35024 h 35470"/>
              <a:gd name="connsiteX2" fmla="*/ 2146 w 21293"/>
              <a:gd name="connsiteY2" fmla="*/ 33281 h 35470"/>
              <a:gd name="connsiteX3" fmla="*/ 3237 w 21293"/>
              <a:gd name="connsiteY3" fmla="*/ 34107 h 35470"/>
              <a:gd name="connsiteX4" fmla="*/ 4587 w 21293"/>
              <a:gd name="connsiteY4" fmla="*/ 30651 h 35470"/>
              <a:gd name="connsiteX5" fmla="*/ 6193 w 21293"/>
              <a:gd name="connsiteY5" fmla="*/ 30782 h 35470"/>
              <a:gd name="connsiteX6" fmla="*/ 8372 w 21293"/>
              <a:gd name="connsiteY6" fmla="*/ 29876 h 35470"/>
              <a:gd name="connsiteX7" fmla="*/ 9979 w 21293"/>
              <a:gd name="connsiteY7" fmla="*/ 25519 h 35470"/>
              <a:gd name="connsiteX8" fmla="*/ 21293 w 21293"/>
              <a:gd name="connsiteY8" fmla="*/ 0 h 35470"/>
              <a:gd name="connsiteX0" fmla="*/ 0 w 21293"/>
              <a:gd name="connsiteY0" fmla="*/ 35421 h 35470"/>
              <a:gd name="connsiteX1" fmla="*/ 1523 w 21293"/>
              <a:gd name="connsiteY1" fmla="*/ 35024 h 35470"/>
              <a:gd name="connsiteX2" fmla="*/ 2146 w 21293"/>
              <a:gd name="connsiteY2" fmla="*/ 33281 h 35470"/>
              <a:gd name="connsiteX3" fmla="*/ 3237 w 21293"/>
              <a:gd name="connsiteY3" fmla="*/ 34107 h 35470"/>
              <a:gd name="connsiteX4" fmla="*/ 4587 w 21293"/>
              <a:gd name="connsiteY4" fmla="*/ 30651 h 35470"/>
              <a:gd name="connsiteX5" fmla="*/ 6193 w 21293"/>
              <a:gd name="connsiteY5" fmla="*/ 30782 h 35470"/>
              <a:gd name="connsiteX6" fmla="*/ 8372 w 21293"/>
              <a:gd name="connsiteY6" fmla="*/ 29876 h 35470"/>
              <a:gd name="connsiteX7" fmla="*/ 9979 w 21293"/>
              <a:gd name="connsiteY7" fmla="*/ 25519 h 35470"/>
              <a:gd name="connsiteX8" fmla="*/ 21293 w 21293"/>
              <a:gd name="connsiteY8" fmla="*/ 0 h 35470"/>
              <a:gd name="connsiteX0" fmla="*/ 0 w 21293"/>
              <a:gd name="connsiteY0" fmla="*/ 35421 h 35470"/>
              <a:gd name="connsiteX1" fmla="*/ 1523 w 21293"/>
              <a:gd name="connsiteY1" fmla="*/ 35024 h 35470"/>
              <a:gd name="connsiteX2" fmla="*/ 2336 w 21293"/>
              <a:gd name="connsiteY2" fmla="*/ 33947 h 35470"/>
              <a:gd name="connsiteX3" fmla="*/ 3237 w 21293"/>
              <a:gd name="connsiteY3" fmla="*/ 34107 h 35470"/>
              <a:gd name="connsiteX4" fmla="*/ 4587 w 21293"/>
              <a:gd name="connsiteY4" fmla="*/ 30651 h 35470"/>
              <a:gd name="connsiteX5" fmla="*/ 6193 w 21293"/>
              <a:gd name="connsiteY5" fmla="*/ 30782 h 35470"/>
              <a:gd name="connsiteX6" fmla="*/ 8372 w 21293"/>
              <a:gd name="connsiteY6" fmla="*/ 29876 h 35470"/>
              <a:gd name="connsiteX7" fmla="*/ 9979 w 21293"/>
              <a:gd name="connsiteY7" fmla="*/ 25519 h 35470"/>
              <a:gd name="connsiteX8" fmla="*/ 21293 w 21293"/>
              <a:gd name="connsiteY8" fmla="*/ 0 h 35470"/>
              <a:gd name="connsiteX0" fmla="*/ 0 w 21293"/>
              <a:gd name="connsiteY0" fmla="*/ 35421 h 35470"/>
              <a:gd name="connsiteX1" fmla="*/ 1523 w 21293"/>
              <a:gd name="connsiteY1" fmla="*/ 35024 h 35470"/>
              <a:gd name="connsiteX2" fmla="*/ 2336 w 21293"/>
              <a:gd name="connsiteY2" fmla="*/ 33947 h 35470"/>
              <a:gd name="connsiteX3" fmla="*/ 3616 w 21293"/>
              <a:gd name="connsiteY3" fmla="*/ 33108 h 35470"/>
              <a:gd name="connsiteX4" fmla="*/ 4587 w 21293"/>
              <a:gd name="connsiteY4" fmla="*/ 30651 h 35470"/>
              <a:gd name="connsiteX5" fmla="*/ 6193 w 21293"/>
              <a:gd name="connsiteY5" fmla="*/ 30782 h 35470"/>
              <a:gd name="connsiteX6" fmla="*/ 8372 w 21293"/>
              <a:gd name="connsiteY6" fmla="*/ 29876 h 35470"/>
              <a:gd name="connsiteX7" fmla="*/ 9979 w 21293"/>
              <a:gd name="connsiteY7" fmla="*/ 25519 h 35470"/>
              <a:gd name="connsiteX8" fmla="*/ 21293 w 21293"/>
              <a:gd name="connsiteY8" fmla="*/ 0 h 35470"/>
              <a:gd name="connsiteX0" fmla="*/ 0 w 25014"/>
              <a:gd name="connsiteY0" fmla="*/ 35685 h 35685"/>
              <a:gd name="connsiteX1" fmla="*/ 5244 w 25014"/>
              <a:gd name="connsiteY1" fmla="*/ 35024 h 35685"/>
              <a:gd name="connsiteX2" fmla="*/ 6057 w 25014"/>
              <a:gd name="connsiteY2" fmla="*/ 33947 h 35685"/>
              <a:gd name="connsiteX3" fmla="*/ 7337 w 25014"/>
              <a:gd name="connsiteY3" fmla="*/ 33108 h 35685"/>
              <a:gd name="connsiteX4" fmla="*/ 8308 w 25014"/>
              <a:gd name="connsiteY4" fmla="*/ 30651 h 35685"/>
              <a:gd name="connsiteX5" fmla="*/ 9914 w 25014"/>
              <a:gd name="connsiteY5" fmla="*/ 30782 h 35685"/>
              <a:gd name="connsiteX6" fmla="*/ 12093 w 25014"/>
              <a:gd name="connsiteY6" fmla="*/ 29876 h 35685"/>
              <a:gd name="connsiteX7" fmla="*/ 13700 w 25014"/>
              <a:gd name="connsiteY7" fmla="*/ 25519 h 35685"/>
              <a:gd name="connsiteX8" fmla="*/ 25014 w 25014"/>
              <a:gd name="connsiteY8" fmla="*/ 0 h 3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" h="35685">
                <a:moveTo>
                  <a:pt x="0" y="35685"/>
                </a:moveTo>
                <a:cubicBezTo>
                  <a:pt x="507" y="35536"/>
                  <a:pt x="4746" y="35470"/>
                  <a:pt x="5244" y="35024"/>
                </a:cubicBezTo>
                <a:cubicBezTo>
                  <a:pt x="5380" y="34925"/>
                  <a:pt x="5682" y="34096"/>
                  <a:pt x="6057" y="33947"/>
                </a:cubicBezTo>
                <a:cubicBezTo>
                  <a:pt x="6500" y="33552"/>
                  <a:pt x="6884" y="33256"/>
                  <a:pt x="7337" y="33108"/>
                </a:cubicBezTo>
                <a:cubicBezTo>
                  <a:pt x="7903" y="32029"/>
                  <a:pt x="7695" y="31146"/>
                  <a:pt x="8308" y="30651"/>
                </a:cubicBezTo>
                <a:cubicBezTo>
                  <a:pt x="8816" y="29463"/>
                  <a:pt x="8984" y="31723"/>
                  <a:pt x="9914" y="30782"/>
                </a:cubicBezTo>
                <a:cubicBezTo>
                  <a:pt x="11307" y="28591"/>
                  <a:pt x="11059" y="31248"/>
                  <a:pt x="12093" y="29876"/>
                </a:cubicBezTo>
                <a:cubicBezTo>
                  <a:pt x="12769" y="28886"/>
                  <a:pt x="13323" y="26468"/>
                  <a:pt x="13700" y="25519"/>
                </a:cubicBezTo>
                <a:cubicBezTo>
                  <a:pt x="13721" y="25470"/>
                  <a:pt x="24982" y="0"/>
                  <a:pt x="2501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90522" name="Line 58"/>
          <p:cNvSpPr>
            <a:spLocks noChangeShapeType="1"/>
          </p:cNvSpPr>
          <p:nvPr/>
        </p:nvSpPr>
        <p:spPr bwMode="auto">
          <a:xfrm>
            <a:off x="2484438" y="22050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90523" name="Line 59"/>
          <p:cNvSpPr>
            <a:spLocks noChangeShapeType="1"/>
          </p:cNvSpPr>
          <p:nvPr/>
        </p:nvSpPr>
        <p:spPr bwMode="auto">
          <a:xfrm>
            <a:off x="313213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90525" name="Freeform 61"/>
          <p:cNvSpPr>
            <a:spLocks/>
          </p:cNvSpPr>
          <p:nvPr/>
        </p:nvSpPr>
        <p:spPr bwMode="auto">
          <a:xfrm>
            <a:off x="260338" y="1578354"/>
            <a:ext cx="3610893" cy="1422192"/>
          </a:xfrm>
          <a:custGeom>
            <a:avLst/>
            <a:gdLst>
              <a:gd name="connsiteX0" fmla="*/ 0 w 19108"/>
              <a:gd name="connsiteY0" fmla="*/ 18588 h 18588"/>
              <a:gd name="connsiteX1" fmla="*/ 3590 w 19108"/>
              <a:gd name="connsiteY1" fmla="*/ 18096 h 18588"/>
              <a:gd name="connsiteX2" fmla="*/ 4761 w 19108"/>
              <a:gd name="connsiteY2" fmla="*/ 16293 h 18588"/>
              <a:gd name="connsiteX3" fmla="*/ 6010 w 19108"/>
              <a:gd name="connsiteY3" fmla="*/ 15309 h 18588"/>
              <a:gd name="connsiteX4" fmla="*/ 6634 w 19108"/>
              <a:gd name="connsiteY4" fmla="*/ 13998 h 18588"/>
              <a:gd name="connsiteX5" fmla="*/ 7493 w 19108"/>
              <a:gd name="connsiteY5" fmla="*/ 12358 h 18588"/>
              <a:gd name="connsiteX6" fmla="*/ 8195 w 19108"/>
              <a:gd name="connsiteY6" fmla="*/ 11539 h 18588"/>
              <a:gd name="connsiteX7" fmla="*/ 8898 w 19108"/>
              <a:gd name="connsiteY7" fmla="*/ 10883 h 18588"/>
              <a:gd name="connsiteX8" fmla="*/ 9132 w 19108"/>
              <a:gd name="connsiteY8" fmla="*/ 10719 h 18588"/>
              <a:gd name="connsiteX9" fmla="*/ 9366 w 19108"/>
              <a:gd name="connsiteY9" fmla="*/ 10227 h 18588"/>
              <a:gd name="connsiteX10" fmla="*/ 9600 w 19108"/>
              <a:gd name="connsiteY10" fmla="*/ 10063 h 18588"/>
              <a:gd name="connsiteX11" fmla="*/ 9678 w 19108"/>
              <a:gd name="connsiteY11" fmla="*/ 9572 h 18588"/>
              <a:gd name="connsiteX12" fmla="*/ 9912 w 19108"/>
              <a:gd name="connsiteY12" fmla="*/ 9244 h 18588"/>
              <a:gd name="connsiteX13" fmla="*/ 19108 w 19108"/>
              <a:gd name="connsiteY13" fmla="*/ 0 h 18588"/>
              <a:gd name="connsiteX0" fmla="*/ 0 w 19108"/>
              <a:gd name="connsiteY0" fmla="*/ 18588 h 18588"/>
              <a:gd name="connsiteX1" fmla="*/ 3590 w 19108"/>
              <a:gd name="connsiteY1" fmla="*/ 18096 h 18588"/>
              <a:gd name="connsiteX2" fmla="*/ 4761 w 19108"/>
              <a:gd name="connsiteY2" fmla="*/ 16293 h 18588"/>
              <a:gd name="connsiteX3" fmla="*/ 6010 w 19108"/>
              <a:gd name="connsiteY3" fmla="*/ 15309 h 18588"/>
              <a:gd name="connsiteX4" fmla="*/ 6634 w 19108"/>
              <a:gd name="connsiteY4" fmla="*/ 13998 h 18588"/>
              <a:gd name="connsiteX5" fmla="*/ 7493 w 19108"/>
              <a:gd name="connsiteY5" fmla="*/ 12358 h 18588"/>
              <a:gd name="connsiteX6" fmla="*/ 8195 w 19108"/>
              <a:gd name="connsiteY6" fmla="*/ 11539 h 18588"/>
              <a:gd name="connsiteX7" fmla="*/ 8898 w 19108"/>
              <a:gd name="connsiteY7" fmla="*/ 10883 h 18588"/>
              <a:gd name="connsiteX8" fmla="*/ 9132 w 19108"/>
              <a:gd name="connsiteY8" fmla="*/ 10719 h 18588"/>
              <a:gd name="connsiteX9" fmla="*/ 9366 w 19108"/>
              <a:gd name="connsiteY9" fmla="*/ 10227 h 18588"/>
              <a:gd name="connsiteX10" fmla="*/ 9600 w 19108"/>
              <a:gd name="connsiteY10" fmla="*/ 10063 h 18588"/>
              <a:gd name="connsiteX11" fmla="*/ 9912 w 19108"/>
              <a:gd name="connsiteY11" fmla="*/ 9244 h 18588"/>
              <a:gd name="connsiteX12" fmla="*/ 19108 w 19108"/>
              <a:gd name="connsiteY12" fmla="*/ 0 h 18588"/>
              <a:gd name="connsiteX0" fmla="*/ 0 w 19108"/>
              <a:gd name="connsiteY0" fmla="*/ 18588 h 18588"/>
              <a:gd name="connsiteX1" fmla="*/ 3590 w 19108"/>
              <a:gd name="connsiteY1" fmla="*/ 18096 h 18588"/>
              <a:gd name="connsiteX2" fmla="*/ 4761 w 19108"/>
              <a:gd name="connsiteY2" fmla="*/ 16293 h 18588"/>
              <a:gd name="connsiteX3" fmla="*/ 6010 w 19108"/>
              <a:gd name="connsiteY3" fmla="*/ 15309 h 18588"/>
              <a:gd name="connsiteX4" fmla="*/ 6634 w 19108"/>
              <a:gd name="connsiteY4" fmla="*/ 13998 h 18588"/>
              <a:gd name="connsiteX5" fmla="*/ 7493 w 19108"/>
              <a:gd name="connsiteY5" fmla="*/ 12358 h 18588"/>
              <a:gd name="connsiteX6" fmla="*/ 8195 w 19108"/>
              <a:gd name="connsiteY6" fmla="*/ 11539 h 18588"/>
              <a:gd name="connsiteX7" fmla="*/ 8898 w 19108"/>
              <a:gd name="connsiteY7" fmla="*/ 10883 h 18588"/>
              <a:gd name="connsiteX8" fmla="*/ 9132 w 19108"/>
              <a:gd name="connsiteY8" fmla="*/ 10719 h 18588"/>
              <a:gd name="connsiteX9" fmla="*/ 9366 w 19108"/>
              <a:gd name="connsiteY9" fmla="*/ 10227 h 18588"/>
              <a:gd name="connsiteX10" fmla="*/ 9912 w 19108"/>
              <a:gd name="connsiteY10" fmla="*/ 9244 h 18588"/>
              <a:gd name="connsiteX11" fmla="*/ 19108 w 19108"/>
              <a:gd name="connsiteY11" fmla="*/ 0 h 18588"/>
              <a:gd name="connsiteX0" fmla="*/ 0 w 19108"/>
              <a:gd name="connsiteY0" fmla="*/ 18588 h 18588"/>
              <a:gd name="connsiteX1" fmla="*/ 3590 w 19108"/>
              <a:gd name="connsiteY1" fmla="*/ 18096 h 18588"/>
              <a:gd name="connsiteX2" fmla="*/ 4761 w 19108"/>
              <a:gd name="connsiteY2" fmla="*/ 16293 h 18588"/>
              <a:gd name="connsiteX3" fmla="*/ 6010 w 19108"/>
              <a:gd name="connsiteY3" fmla="*/ 15309 h 18588"/>
              <a:gd name="connsiteX4" fmla="*/ 6634 w 19108"/>
              <a:gd name="connsiteY4" fmla="*/ 13998 h 18588"/>
              <a:gd name="connsiteX5" fmla="*/ 7493 w 19108"/>
              <a:gd name="connsiteY5" fmla="*/ 12358 h 18588"/>
              <a:gd name="connsiteX6" fmla="*/ 8195 w 19108"/>
              <a:gd name="connsiteY6" fmla="*/ 11539 h 18588"/>
              <a:gd name="connsiteX7" fmla="*/ 8898 w 19108"/>
              <a:gd name="connsiteY7" fmla="*/ 10883 h 18588"/>
              <a:gd name="connsiteX8" fmla="*/ 9132 w 19108"/>
              <a:gd name="connsiteY8" fmla="*/ 10719 h 18588"/>
              <a:gd name="connsiteX9" fmla="*/ 9912 w 19108"/>
              <a:gd name="connsiteY9" fmla="*/ 9244 h 18588"/>
              <a:gd name="connsiteX10" fmla="*/ 19108 w 19108"/>
              <a:gd name="connsiteY10" fmla="*/ 0 h 18588"/>
              <a:gd name="connsiteX0" fmla="*/ 0 w 19108"/>
              <a:gd name="connsiteY0" fmla="*/ 18588 h 18588"/>
              <a:gd name="connsiteX1" fmla="*/ 3590 w 19108"/>
              <a:gd name="connsiteY1" fmla="*/ 18096 h 18588"/>
              <a:gd name="connsiteX2" fmla="*/ 4761 w 19108"/>
              <a:gd name="connsiteY2" fmla="*/ 16293 h 18588"/>
              <a:gd name="connsiteX3" fmla="*/ 6010 w 19108"/>
              <a:gd name="connsiteY3" fmla="*/ 15309 h 18588"/>
              <a:gd name="connsiteX4" fmla="*/ 6634 w 19108"/>
              <a:gd name="connsiteY4" fmla="*/ 13998 h 18588"/>
              <a:gd name="connsiteX5" fmla="*/ 7493 w 19108"/>
              <a:gd name="connsiteY5" fmla="*/ 12358 h 18588"/>
              <a:gd name="connsiteX6" fmla="*/ 8898 w 19108"/>
              <a:gd name="connsiteY6" fmla="*/ 10883 h 18588"/>
              <a:gd name="connsiteX7" fmla="*/ 9132 w 19108"/>
              <a:gd name="connsiteY7" fmla="*/ 10719 h 18588"/>
              <a:gd name="connsiteX8" fmla="*/ 9912 w 19108"/>
              <a:gd name="connsiteY8" fmla="*/ 9244 h 18588"/>
              <a:gd name="connsiteX9" fmla="*/ 19108 w 19108"/>
              <a:gd name="connsiteY9" fmla="*/ 0 h 18588"/>
              <a:gd name="connsiteX0" fmla="*/ 0 w 22191"/>
              <a:gd name="connsiteY0" fmla="*/ 18496 h 18527"/>
              <a:gd name="connsiteX1" fmla="*/ 6673 w 22191"/>
              <a:gd name="connsiteY1" fmla="*/ 18096 h 18527"/>
              <a:gd name="connsiteX2" fmla="*/ 7844 w 22191"/>
              <a:gd name="connsiteY2" fmla="*/ 16293 h 18527"/>
              <a:gd name="connsiteX3" fmla="*/ 9093 w 22191"/>
              <a:gd name="connsiteY3" fmla="*/ 15309 h 18527"/>
              <a:gd name="connsiteX4" fmla="*/ 9717 w 22191"/>
              <a:gd name="connsiteY4" fmla="*/ 13998 h 18527"/>
              <a:gd name="connsiteX5" fmla="*/ 10576 w 22191"/>
              <a:gd name="connsiteY5" fmla="*/ 12358 h 18527"/>
              <a:gd name="connsiteX6" fmla="*/ 11981 w 22191"/>
              <a:gd name="connsiteY6" fmla="*/ 10883 h 18527"/>
              <a:gd name="connsiteX7" fmla="*/ 12215 w 22191"/>
              <a:gd name="connsiteY7" fmla="*/ 10719 h 18527"/>
              <a:gd name="connsiteX8" fmla="*/ 12995 w 22191"/>
              <a:gd name="connsiteY8" fmla="*/ 9244 h 18527"/>
              <a:gd name="connsiteX9" fmla="*/ 22191 w 22191"/>
              <a:gd name="connsiteY9" fmla="*/ 0 h 18527"/>
              <a:gd name="connsiteX0" fmla="*/ 1094 w 23285"/>
              <a:gd name="connsiteY0" fmla="*/ 18496 h 19162"/>
              <a:gd name="connsiteX1" fmla="*/ 1112 w 23285"/>
              <a:gd name="connsiteY1" fmla="*/ 19095 h 19162"/>
              <a:gd name="connsiteX2" fmla="*/ 7767 w 23285"/>
              <a:gd name="connsiteY2" fmla="*/ 18096 h 19162"/>
              <a:gd name="connsiteX3" fmla="*/ 8938 w 23285"/>
              <a:gd name="connsiteY3" fmla="*/ 16293 h 19162"/>
              <a:gd name="connsiteX4" fmla="*/ 10187 w 23285"/>
              <a:gd name="connsiteY4" fmla="*/ 15309 h 19162"/>
              <a:gd name="connsiteX5" fmla="*/ 10811 w 23285"/>
              <a:gd name="connsiteY5" fmla="*/ 13998 h 19162"/>
              <a:gd name="connsiteX6" fmla="*/ 11670 w 23285"/>
              <a:gd name="connsiteY6" fmla="*/ 12358 h 19162"/>
              <a:gd name="connsiteX7" fmla="*/ 13075 w 23285"/>
              <a:gd name="connsiteY7" fmla="*/ 10883 h 19162"/>
              <a:gd name="connsiteX8" fmla="*/ 13309 w 23285"/>
              <a:gd name="connsiteY8" fmla="*/ 10719 h 19162"/>
              <a:gd name="connsiteX9" fmla="*/ 14089 w 23285"/>
              <a:gd name="connsiteY9" fmla="*/ 9244 h 19162"/>
              <a:gd name="connsiteX10" fmla="*/ 23285 w 23285"/>
              <a:gd name="connsiteY10" fmla="*/ 0 h 19162"/>
              <a:gd name="connsiteX0" fmla="*/ 0 w 22191"/>
              <a:gd name="connsiteY0" fmla="*/ 18496 h 18611"/>
              <a:gd name="connsiteX1" fmla="*/ 1439 w 22191"/>
              <a:gd name="connsiteY1" fmla="*/ 18544 h 18611"/>
              <a:gd name="connsiteX2" fmla="*/ 6673 w 22191"/>
              <a:gd name="connsiteY2" fmla="*/ 18096 h 18611"/>
              <a:gd name="connsiteX3" fmla="*/ 7844 w 22191"/>
              <a:gd name="connsiteY3" fmla="*/ 16293 h 18611"/>
              <a:gd name="connsiteX4" fmla="*/ 9093 w 22191"/>
              <a:gd name="connsiteY4" fmla="*/ 15309 h 18611"/>
              <a:gd name="connsiteX5" fmla="*/ 9717 w 22191"/>
              <a:gd name="connsiteY5" fmla="*/ 13998 h 18611"/>
              <a:gd name="connsiteX6" fmla="*/ 10576 w 22191"/>
              <a:gd name="connsiteY6" fmla="*/ 12358 h 18611"/>
              <a:gd name="connsiteX7" fmla="*/ 11981 w 22191"/>
              <a:gd name="connsiteY7" fmla="*/ 10883 h 18611"/>
              <a:gd name="connsiteX8" fmla="*/ 12215 w 22191"/>
              <a:gd name="connsiteY8" fmla="*/ 10719 h 18611"/>
              <a:gd name="connsiteX9" fmla="*/ 12995 w 22191"/>
              <a:gd name="connsiteY9" fmla="*/ 9244 h 18611"/>
              <a:gd name="connsiteX10" fmla="*/ 22191 w 22191"/>
              <a:gd name="connsiteY10" fmla="*/ 0 h 18611"/>
              <a:gd name="connsiteX0" fmla="*/ 0 w 22191"/>
              <a:gd name="connsiteY0" fmla="*/ 18496 h 18496"/>
              <a:gd name="connsiteX1" fmla="*/ 1767 w 22191"/>
              <a:gd name="connsiteY1" fmla="*/ 18406 h 18496"/>
              <a:gd name="connsiteX2" fmla="*/ 6673 w 22191"/>
              <a:gd name="connsiteY2" fmla="*/ 18096 h 18496"/>
              <a:gd name="connsiteX3" fmla="*/ 7844 w 22191"/>
              <a:gd name="connsiteY3" fmla="*/ 16293 h 18496"/>
              <a:gd name="connsiteX4" fmla="*/ 9093 w 22191"/>
              <a:gd name="connsiteY4" fmla="*/ 15309 h 18496"/>
              <a:gd name="connsiteX5" fmla="*/ 9717 w 22191"/>
              <a:gd name="connsiteY5" fmla="*/ 13998 h 18496"/>
              <a:gd name="connsiteX6" fmla="*/ 10576 w 22191"/>
              <a:gd name="connsiteY6" fmla="*/ 12358 h 18496"/>
              <a:gd name="connsiteX7" fmla="*/ 11981 w 22191"/>
              <a:gd name="connsiteY7" fmla="*/ 10883 h 18496"/>
              <a:gd name="connsiteX8" fmla="*/ 12215 w 22191"/>
              <a:gd name="connsiteY8" fmla="*/ 10719 h 18496"/>
              <a:gd name="connsiteX9" fmla="*/ 12995 w 22191"/>
              <a:gd name="connsiteY9" fmla="*/ 9244 h 18496"/>
              <a:gd name="connsiteX10" fmla="*/ 22191 w 22191"/>
              <a:gd name="connsiteY10" fmla="*/ 0 h 18496"/>
              <a:gd name="connsiteX0" fmla="*/ 0 w 22191"/>
              <a:gd name="connsiteY0" fmla="*/ 18496 h 18496"/>
              <a:gd name="connsiteX1" fmla="*/ 1767 w 22191"/>
              <a:gd name="connsiteY1" fmla="*/ 18406 h 18496"/>
              <a:gd name="connsiteX2" fmla="*/ 6673 w 22191"/>
              <a:gd name="connsiteY2" fmla="*/ 18096 h 18496"/>
              <a:gd name="connsiteX3" fmla="*/ 7844 w 22191"/>
              <a:gd name="connsiteY3" fmla="*/ 16293 h 18496"/>
              <a:gd name="connsiteX4" fmla="*/ 9093 w 22191"/>
              <a:gd name="connsiteY4" fmla="*/ 15309 h 18496"/>
              <a:gd name="connsiteX5" fmla="*/ 9717 w 22191"/>
              <a:gd name="connsiteY5" fmla="*/ 13998 h 18496"/>
              <a:gd name="connsiteX6" fmla="*/ 10576 w 22191"/>
              <a:gd name="connsiteY6" fmla="*/ 12358 h 18496"/>
              <a:gd name="connsiteX7" fmla="*/ 11981 w 22191"/>
              <a:gd name="connsiteY7" fmla="*/ 10883 h 18496"/>
              <a:gd name="connsiteX8" fmla="*/ 12215 w 22191"/>
              <a:gd name="connsiteY8" fmla="*/ 10719 h 18496"/>
              <a:gd name="connsiteX9" fmla="*/ 12995 w 22191"/>
              <a:gd name="connsiteY9" fmla="*/ 9244 h 18496"/>
              <a:gd name="connsiteX10" fmla="*/ 22191 w 22191"/>
              <a:gd name="connsiteY10" fmla="*/ 0 h 18496"/>
              <a:gd name="connsiteX0" fmla="*/ 0 w 22191"/>
              <a:gd name="connsiteY0" fmla="*/ 18496 h 18496"/>
              <a:gd name="connsiteX1" fmla="*/ 6673 w 22191"/>
              <a:gd name="connsiteY1" fmla="*/ 18096 h 18496"/>
              <a:gd name="connsiteX2" fmla="*/ 7844 w 22191"/>
              <a:gd name="connsiteY2" fmla="*/ 16293 h 18496"/>
              <a:gd name="connsiteX3" fmla="*/ 9093 w 22191"/>
              <a:gd name="connsiteY3" fmla="*/ 15309 h 18496"/>
              <a:gd name="connsiteX4" fmla="*/ 9717 w 22191"/>
              <a:gd name="connsiteY4" fmla="*/ 13998 h 18496"/>
              <a:gd name="connsiteX5" fmla="*/ 10576 w 22191"/>
              <a:gd name="connsiteY5" fmla="*/ 12358 h 18496"/>
              <a:gd name="connsiteX6" fmla="*/ 11981 w 22191"/>
              <a:gd name="connsiteY6" fmla="*/ 10883 h 18496"/>
              <a:gd name="connsiteX7" fmla="*/ 12215 w 22191"/>
              <a:gd name="connsiteY7" fmla="*/ 10719 h 18496"/>
              <a:gd name="connsiteX8" fmla="*/ 12995 w 22191"/>
              <a:gd name="connsiteY8" fmla="*/ 9244 h 18496"/>
              <a:gd name="connsiteX9" fmla="*/ 22191 w 22191"/>
              <a:gd name="connsiteY9" fmla="*/ 0 h 18496"/>
              <a:gd name="connsiteX0" fmla="*/ 0 w 22191"/>
              <a:gd name="connsiteY0" fmla="*/ 18358 h 18463"/>
              <a:gd name="connsiteX1" fmla="*/ 6673 w 22191"/>
              <a:gd name="connsiteY1" fmla="*/ 18096 h 18463"/>
              <a:gd name="connsiteX2" fmla="*/ 7844 w 22191"/>
              <a:gd name="connsiteY2" fmla="*/ 16293 h 18463"/>
              <a:gd name="connsiteX3" fmla="*/ 9093 w 22191"/>
              <a:gd name="connsiteY3" fmla="*/ 15309 h 18463"/>
              <a:gd name="connsiteX4" fmla="*/ 9717 w 22191"/>
              <a:gd name="connsiteY4" fmla="*/ 13998 h 18463"/>
              <a:gd name="connsiteX5" fmla="*/ 10576 w 22191"/>
              <a:gd name="connsiteY5" fmla="*/ 12358 h 18463"/>
              <a:gd name="connsiteX6" fmla="*/ 11981 w 22191"/>
              <a:gd name="connsiteY6" fmla="*/ 10883 h 18463"/>
              <a:gd name="connsiteX7" fmla="*/ 12215 w 22191"/>
              <a:gd name="connsiteY7" fmla="*/ 10719 h 18463"/>
              <a:gd name="connsiteX8" fmla="*/ 12995 w 22191"/>
              <a:gd name="connsiteY8" fmla="*/ 9244 h 18463"/>
              <a:gd name="connsiteX9" fmla="*/ 22191 w 22191"/>
              <a:gd name="connsiteY9" fmla="*/ 0 h 18463"/>
              <a:gd name="connsiteX0" fmla="*/ 0 w 22191"/>
              <a:gd name="connsiteY0" fmla="*/ 18358 h 18463"/>
              <a:gd name="connsiteX1" fmla="*/ 6673 w 22191"/>
              <a:gd name="connsiteY1" fmla="*/ 18096 h 18463"/>
              <a:gd name="connsiteX2" fmla="*/ 7844 w 22191"/>
              <a:gd name="connsiteY2" fmla="*/ 16293 h 18463"/>
              <a:gd name="connsiteX3" fmla="*/ 9093 w 22191"/>
              <a:gd name="connsiteY3" fmla="*/ 15309 h 18463"/>
              <a:gd name="connsiteX4" fmla="*/ 9717 w 22191"/>
              <a:gd name="connsiteY4" fmla="*/ 13998 h 18463"/>
              <a:gd name="connsiteX5" fmla="*/ 10576 w 22191"/>
              <a:gd name="connsiteY5" fmla="*/ 12358 h 18463"/>
              <a:gd name="connsiteX6" fmla="*/ 11981 w 22191"/>
              <a:gd name="connsiteY6" fmla="*/ 10883 h 18463"/>
              <a:gd name="connsiteX7" fmla="*/ 12215 w 22191"/>
              <a:gd name="connsiteY7" fmla="*/ 10719 h 18463"/>
              <a:gd name="connsiteX8" fmla="*/ 12995 w 22191"/>
              <a:gd name="connsiteY8" fmla="*/ 9244 h 18463"/>
              <a:gd name="connsiteX9" fmla="*/ 22191 w 22191"/>
              <a:gd name="connsiteY9" fmla="*/ 0 h 18463"/>
              <a:gd name="connsiteX0" fmla="*/ 0 w 22191"/>
              <a:gd name="connsiteY0" fmla="*/ 18358 h 18647"/>
              <a:gd name="connsiteX1" fmla="*/ 6673 w 22191"/>
              <a:gd name="connsiteY1" fmla="*/ 18096 h 18647"/>
              <a:gd name="connsiteX2" fmla="*/ 7844 w 22191"/>
              <a:gd name="connsiteY2" fmla="*/ 16293 h 18647"/>
              <a:gd name="connsiteX3" fmla="*/ 9093 w 22191"/>
              <a:gd name="connsiteY3" fmla="*/ 15309 h 18647"/>
              <a:gd name="connsiteX4" fmla="*/ 9717 w 22191"/>
              <a:gd name="connsiteY4" fmla="*/ 13998 h 18647"/>
              <a:gd name="connsiteX5" fmla="*/ 10576 w 22191"/>
              <a:gd name="connsiteY5" fmla="*/ 12358 h 18647"/>
              <a:gd name="connsiteX6" fmla="*/ 11981 w 22191"/>
              <a:gd name="connsiteY6" fmla="*/ 10883 h 18647"/>
              <a:gd name="connsiteX7" fmla="*/ 12215 w 22191"/>
              <a:gd name="connsiteY7" fmla="*/ 10719 h 18647"/>
              <a:gd name="connsiteX8" fmla="*/ 12995 w 22191"/>
              <a:gd name="connsiteY8" fmla="*/ 9244 h 18647"/>
              <a:gd name="connsiteX9" fmla="*/ 22191 w 22191"/>
              <a:gd name="connsiteY9" fmla="*/ 0 h 18647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215 w 22191"/>
              <a:gd name="connsiteY7" fmla="*/ 10719 h 18371"/>
              <a:gd name="connsiteX8" fmla="*/ 12995 w 22191"/>
              <a:gd name="connsiteY8" fmla="*/ 9244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215 w 22191"/>
              <a:gd name="connsiteY7" fmla="*/ 10719 h 18371"/>
              <a:gd name="connsiteX8" fmla="*/ 12995 w 22191"/>
              <a:gd name="connsiteY8" fmla="*/ 9244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215 w 22191"/>
              <a:gd name="connsiteY7" fmla="*/ 10719 h 18371"/>
              <a:gd name="connsiteX8" fmla="*/ 12995 w 22191"/>
              <a:gd name="connsiteY8" fmla="*/ 9244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22191 w 22191"/>
              <a:gd name="connsiteY8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22191 w 22191"/>
              <a:gd name="connsiteY8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22191 w 22191"/>
              <a:gd name="connsiteY8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22191 w 22191"/>
              <a:gd name="connsiteY8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22191 w 22191"/>
              <a:gd name="connsiteY8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14056 w 22191"/>
              <a:gd name="connsiteY8" fmla="*/ 7843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981 w 22191"/>
              <a:gd name="connsiteY6" fmla="*/ 10883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522 w 22191"/>
              <a:gd name="connsiteY6" fmla="*/ 9919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522 w 22191"/>
              <a:gd name="connsiteY6" fmla="*/ 9919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522 w 22191"/>
              <a:gd name="connsiteY6" fmla="*/ 9919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522 w 22191"/>
              <a:gd name="connsiteY6" fmla="*/ 9919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522 w 22191"/>
              <a:gd name="connsiteY6" fmla="*/ 9919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522 w 22191"/>
              <a:gd name="connsiteY6" fmla="*/ 9919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71"/>
              <a:gd name="connsiteX1" fmla="*/ 6673 w 22191"/>
              <a:gd name="connsiteY1" fmla="*/ 18096 h 18371"/>
              <a:gd name="connsiteX2" fmla="*/ 7844 w 22191"/>
              <a:gd name="connsiteY2" fmla="*/ 16293 h 18371"/>
              <a:gd name="connsiteX3" fmla="*/ 9093 w 22191"/>
              <a:gd name="connsiteY3" fmla="*/ 15309 h 18371"/>
              <a:gd name="connsiteX4" fmla="*/ 9717 w 22191"/>
              <a:gd name="connsiteY4" fmla="*/ 13998 h 18371"/>
              <a:gd name="connsiteX5" fmla="*/ 10576 w 22191"/>
              <a:gd name="connsiteY5" fmla="*/ 12358 h 18371"/>
              <a:gd name="connsiteX6" fmla="*/ 11522 w 22191"/>
              <a:gd name="connsiteY6" fmla="*/ 9919 h 18371"/>
              <a:gd name="connsiteX7" fmla="*/ 12995 w 22191"/>
              <a:gd name="connsiteY7" fmla="*/ 9244 h 18371"/>
              <a:gd name="connsiteX8" fmla="*/ 14122 w 22191"/>
              <a:gd name="connsiteY8" fmla="*/ 6741 h 18371"/>
              <a:gd name="connsiteX9" fmla="*/ 22191 w 22191"/>
              <a:gd name="connsiteY9" fmla="*/ 0 h 18371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844 w 22191"/>
              <a:gd name="connsiteY2" fmla="*/ 16293 h 18358"/>
              <a:gd name="connsiteX3" fmla="*/ 9093 w 22191"/>
              <a:gd name="connsiteY3" fmla="*/ 15309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093 w 22191"/>
              <a:gd name="connsiteY3" fmla="*/ 15309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093 w 22191"/>
              <a:gd name="connsiteY3" fmla="*/ 15309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093 w 22191"/>
              <a:gd name="connsiteY3" fmla="*/ 15309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093 w 22191"/>
              <a:gd name="connsiteY3" fmla="*/ 15309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8940 w 22191"/>
              <a:gd name="connsiteY3" fmla="*/ 14253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8940 w 22191"/>
              <a:gd name="connsiteY3" fmla="*/ 14253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8940 w 22191"/>
              <a:gd name="connsiteY3" fmla="*/ 14253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8940 w 22191"/>
              <a:gd name="connsiteY3" fmla="*/ 14253 h 18358"/>
              <a:gd name="connsiteX4" fmla="*/ 9717 w 22191"/>
              <a:gd name="connsiteY4" fmla="*/ 13998 h 18358"/>
              <a:gd name="connsiteX5" fmla="*/ 10576 w 22191"/>
              <a:gd name="connsiteY5" fmla="*/ 12358 h 18358"/>
              <a:gd name="connsiteX6" fmla="*/ 11522 w 22191"/>
              <a:gd name="connsiteY6" fmla="*/ 9919 h 18358"/>
              <a:gd name="connsiteX7" fmla="*/ 12995 w 22191"/>
              <a:gd name="connsiteY7" fmla="*/ 9244 h 18358"/>
              <a:gd name="connsiteX8" fmla="*/ 14122 w 22191"/>
              <a:gd name="connsiteY8" fmla="*/ 6741 h 18358"/>
              <a:gd name="connsiteX9" fmla="*/ 22191 w 22191"/>
              <a:gd name="connsiteY9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8940 w 22191"/>
              <a:gd name="connsiteY3" fmla="*/ 14253 h 18358"/>
              <a:gd name="connsiteX4" fmla="*/ 10576 w 22191"/>
              <a:gd name="connsiteY4" fmla="*/ 12358 h 18358"/>
              <a:gd name="connsiteX5" fmla="*/ 11522 w 22191"/>
              <a:gd name="connsiteY5" fmla="*/ 9919 h 18358"/>
              <a:gd name="connsiteX6" fmla="*/ 12995 w 22191"/>
              <a:gd name="connsiteY6" fmla="*/ 9244 h 18358"/>
              <a:gd name="connsiteX7" fmla="*/ 14122 w 22191"/>
              <a:gd name="connsiteY7" fmla="*/ 6741 h 18358"/>
              <a:gd name="connsiteX8" fmla="*/ 22191 w 22191"/>
              <a:gd name="connsiteY8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224 w 22191"/>
              <a:gd name="connsiteY3" fmla="*/ 13977 h 18358"/>
              <a:gd name="connsiteX4" fmla="*/ 10576 w 22191"/>
              <a:gd name="connsiteY4" fmla="*/ 12358 h 18358"/>
              <a:gd name="connsiteX5" fmla="*/ 11522 w 22191"/>
              <a:gd name="connsiteY5" fmla="*/ 9919 h 18358"/>
              <a:gd name="connsiteX6" fmla="*/ 12995 w 22191"/>
              <a:gd name="connsiteY6" fmla="*/ 9244 h 18358"/>
              <a:gd name="connsiteX7" fmla="*/ 14122 w 22191"/>
              <a:gd name="connsiteY7" fmla="*/ 6741 h 18358"/>
              <a:gd name="connsiteX8" fmla="*/ 22191 w 22191"/>
              <a:gd name="connsiteY8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224 w 22191"/>
              <a:gd name="connsiteY3" fmla="*/ 13977 h 18358"/>
              <a:gd name="connsiteX4" fmla="*/ 10576 w 22191"/>
              <a:gd name="connsiteY4" fmla="*/ 12358 h 18358"/>
              <a:gd name="connsiteX5" fmla="*/ 11522 w 22191"/>
              <a:gd name="connsiteY5" fmla="*/ 9919 h 18358"/>
              <a:gd name="connsiteX6" fmla="*/ 12995 w 22191"/>
              <a:gd name="connsiteY6" fmla="*/ 9244 h 18358"/>
              <a:gd name="connsiteX7" fmla="*/ 14122 w 22191"/>
              <a:gd name="connsiteY7" fmla="*/ 6741 h 18358"/>
              <a:gd name="connsiteX8" fmla="*/ 22191 w 22191"/>
              <a:gd name="connsiteY8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224 w 22191"/>
              <a:gd name="connsiteY3" fmla="*/ 13977 h 18358"/>
              <a:gd name="connsiteX4" fmla="*/ 10576 w 22191"/>
              <a:gd name="connsiteY4" fmla="*/ 12358 h 18358"/>
              <a:gd name="connsiteX5" fmla="*/ 11522 w 22191"/>
              <a:gd name="connsiteY5" fmla="*/ 9919 h 18358"/>
              <a:gd name="connsiteX6" fmla="*/ 12995 w 22191"/>
              <a:gd name="connsiteY6" fmla="*/ 9244 h 18358"/>
              <a:gd name="connsiteX7" fmla="*/ 14122 w 22191"/>
              <a:gd name="connsiteY7" fmla="*/ 6741 h 18358"/>
              <a:gd name="connsiteX8" fmla="*/ 22191 w 22191"/>
              <a:gd name="connsiteY8" fmla="*/ 0 h 18358"/>
              <a:gd name="connsiteX0" fmla="*/ 0 w 22191"/>
              <a:gd name="connsiteY0" fmla="*/ 18358 h 18358"/>
              <a:gd name="connsiteX1" fmla="*/ 6039 w 22191"/>
              <a:gd name="connsiteY1" fmla="*/ 17637 h 18358"/>
              <a:gd name="connsiteX2" fmla="*/ 7647 w 22191"/>
              <a:gd name="connsiteY2" fmla="*/ 15420 h 18358"/>
              <a:gd name="connsiteX3" fmla="*/ 9115 w 22191"/>
              <a:gd name="connsiteY3" fmla="*/ 13380 h 18358"/>
              <a:gd name="connsiteX4" fmla="*/ 10576 w 22191"/>
              <a:gd name="connsiteY4" fmla="*/ 12358 h 18358"/>
              <a:gd name="connsiteX5" fmla="*/ 11522 w 22191"/>
              <a:gd name="connsiteY5" fmla="*/ 9919 h 18358"/>
              <a:gd name="connsiteX6" fmla="*/ 12995 w 22191"/>
              <a:gd name="connsiteY6" fmla="*/ 9244 h 18358"/>
              <a:gd name="connsiteX7" fmla="*/ 14122 w 22191"/>
              <a:gd name="connsiteY7" fmla="*/ 6741 h 18358"/>
              <a:gd name="connsiteX8" fmla="*/ 22191 w 22191"/>
              <a:gd name="connsiteY8" fmla="*/ 0 h 18358"/>
              <a:gd name="connsiteX0" fmla="*/ 0 w 22191"/>
              <a:gd name="connsiteY0" fmla="*/ 18358 h 18358"/>
              <a:gd name="connsiteX1" fmla="*/ 6323 w 22191"/>
              <a:gd name="connsiteY1" fmla="*/ 17178 h 18358"/>
              <a:gd name="connsiteX2" fmla="*/ 7647 w 22191"/>
              <a:gd name="connsiteY2" fmla="*/ 15420 h 18358"/>
              <a:gd name="connsiteX3" fmla="*/ 9115 w 22191"/>
              <a:gd name="connsiteY3" fmla="*/ 13380 h 18358"/>
              <a:gd name="connsiteX4" fmla="*/ 10576 w 22191"/>
              <a:gd name="connsiteY4" fmla="*/ 12358 h 18358"/>
              <a:gd name="connsiteX5" fmla="*/ 11522 w 22191"/>
              <a:gd name="connsiteY5" fmla="*/ 9919 h 18358"/>
              <a:gd name="connsiteX6" fmla="*/ 12995 w 22191"/>
              <a:gd name="connsiteY6" fmla="*/ 9244 h 18358"/>
              <a:gd name="connsiteX7" fmla="*/ 14122 w 22191"/>
              <a:gd name="connsiteY7" fmla="*/ 6741 h 18358"/>
              <a:gd name="connsiteX8" fmla="*/ 22191 w 22191"/>
              <a:gd name="connsiteY8" fmla="*/ 0 h 1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91" h="18358">
                <a:moveTo>
                  <a:pt x="0" y="18358"/>
                </a:moveTo>
                <a:cubicBezTo>
                  <a:pt x="1390" y="18275"/>
                  <a:pt x="5147" y="17453"/>
                  <a:pt x="6323" y="17178"/>
                </a:cubicBezTo>
                <a:cubicBezTo>
                  <a:pt x="7138" y="16427"/>
                  <a:pt x="7162" y="15966"/>
                  <a:pt x="7647" y="15420"/>
                </a:cubicBezTo>
                <a:cubicBezTo>
                  <a:pt x="8469" y="15021"/>
                  <a:pt x="8454" y="13913"/>
                  <a:pt x="9115" y="13380"/>
                </a:cubicBezTo>
                <a:cubicBezTo>
                  <a:pt x="9778" y="12916"/>
                  <a:pt x="10146" y="13080"/>
                  <a:pt x="10576" y="12358"/>
                </a:cubicBezTo>
                <a:cubicBezTo>
                  <a:pt x="10953" y="11839"/>
                  <a:pt x="10943" y="10606"/>
                  <a:pt x="11522" y="9919"/>
                </a:cubicBezTo>
                <a:cubicBezTo>
                  <a:pt x="12143" y="9355"/>
                  <a:pt x="12386" y="10002"/>
                  <a:pt x="12995" y="9244"/>
                </a:cubicBezTo>
                <a:cubicBezTo>
                  <a:pt x="13341" y="8737"/>
                  <a:pt x="13442" y="7318"/>
                  <a:pt x="14122" y="6741"/>
                </a:cubicBezTo>
                <a:cubicBezTo>
                  <a:pt x="15021" y="6532"/>
                  <a:pt x="20835" y="1307"/>
                  <a:pt x="22191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9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13" grpId="0" animBg="1"/>
      <p:bldP spid="190516" grpId="0" animBg="1"/>
      <p:bldP spid="190517" grpId="0" animBg="1"/>
      <p:bldP spid="190519" grpId="0" animBg="1"/>
      <p:bldP spid="190522" grpId="0" animBg="1"/>
      <p:bldP spid="190523" grpId="0" animBg="1"/>
      <p:bldP spid="1905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Tableau récapitulatif</a:t>
            </a:r>
          </a:p>
        </p:txBody>
      </p:sp>
      <p:graphicFrame>
        <p:nvGraphicFramePr>
          <p:cNvPr id="191601" name="Group 11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92561509"/>
              </p:ext>
            </p:extLst>
          </p:nvPr>
        </p:nvGraphicFramePr>
        <p:xfrm>
          <a:off x="601103" y="1340768"/>
          <a:ext cx="7704138" cy="4464052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</a:t>
                      </a:r>
                      <a:endParaRPr kumimoji="0" lang="el-G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 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 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Echelon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E(s)=1/p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Rampe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E(s)=1/p</a:t>
                      </a:r>
                      <a:r>
                        <a:rPr kumimoji="0" lang="fr-F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Parabôle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E(s)=1/p</a:t>
                      </a:r>
                      <a:r>
                        <a:rPr kumimoji="0" lang="fr-F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E(s)=1/p</a:t>
                      </a:r>
                      <a:r>
                        <a:rPr kumimoji="0" lang="fr-F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1602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16206"/>
              </p:ext>
            </p:extLst>
          </p:nvPr>
        </p:nvGraphicFramePr>
        <p:xfrm>
          <a:off x="2117166" y="2147625"/>
          <a:ext cx="9366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0" name="Equation" r:id="rId3" imgW="380880" imgH="393480" progId="Equation.3">
                  <p:embed/>
                </p:oleObj>
              </mc:Choice>
              <mc:Fallback>
                <p:oleObj name="Equation" r:id="rId3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166" y="2147625"/>
                        <a:ext cx="93662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08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209859"/>
              </p:ext>
            </p:extLst>
          </p:nvPr>
        </p:nvGraphicFramePr>
        <p:xfrm>
          <a:off x="3645929" y="2866763"/>
          <a:ext cx="4683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1" name="Equation" r:id="rId5" imgW="190440" imgH="393480" progId="Equation.3">
                  <p:embed/>
                </p:oleObj>
              </mc:Choice>
              <mc:Fallback>
                <p:oleObj name="Equation" r:id="rId5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929" y="2866763"/>
                        <a:ext cx="468312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12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51789"/>
              </p:ext>
            </p:extLst>
          </p:nvPr>
        </p:nvGraphicFramePr>
        <p:xfrm>
          <a:off x="4852429" y="3658925"/>
          <a:ext cx="46831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2" name="Equation" r:id="rId7" imgW="190440" imgH="393480" progId="Equation.3">
                  <p:embed/>
                </p:oleObj>
              </mc:Choice>
              <mc:Fallback>
                <p:oleObj name="Equation" r:id="rId7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429" y="3658925"/>
                        <a:ext cx="46831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16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89868"/>
              </p:ext>
            </p:extLst>
          </p:nvPr>
        </p:nvGraphicFramePr>
        <p:xfrm>
          <a:off x="7373379" y="5171813"/>
          <a:ext cx="4683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3" name="Equation" r:id="rId9" imgW="190440" imgH="393480" progId="Equation.3">
                  <p:embed/>
                </p:oleObj>
              </mc:Choice>
              <mc:Fallback>
                <p:oleObj name="Equation" r:id="rId9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379" y="5171813"/>
                        <a:ext cx="468312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20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07172"/>
              </p:ext>
            </p:extLst>
          </p:nvPr>
        </p:nvGraphicFramePr>
        <p:xfrm>
          <a:off x="6077979" y="4379650"/>
          <a:ext cx="46831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4" name="Equation" r:id="rId10" imgW="190440" imgH="393480" progId="Equation.3">
                  <p:embed/>
                </p:oleObj>
              </mc:Choice>
              <mc:Fallback>
                <p:oleObj name="Equation" r:id="rId10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979" y="4379650"/>
                        <a:ext cx="46831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3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4077072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Définition de la rapidité, de la précision</a:t>
            </a:r>
          </a:p>
        </p:txBody>
      </p:sp>
    </p:spTree>
    <p:extLst>
      <p:ext uri="{BB962C8B-B14F-4D97-AF65-F5344CB8AC3E}">
        <p14:creationId xmlns:p14="http://schemas.microsoft.com/office/powerpoint/2010/main" val="130660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Image 6" descr="Post-it-jau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920750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Précision d’un système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 rot="21245455">
            <a:off x="1778000" y="1976438"/>
            <a:ext cx="4913313" cy="4452937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endParaRPr lang="fr-FR" sz="1800" b="1">
              <a:solidFill>
                <a:srgbClr val="C00000"/>
              </a:solidFill>
              <a:latin typeface="Segoe Print" pitchFamily="2" charset="0"/>
            </a:endParaRPr>
          </a:p>
          <a:p>
            <a:pPr>
              <a:buFontTx/>
              <a:buNone/>
            </a:pPr>
            <a:endParaRPr lang="fr-FR" sz="1800" b="1">
              <a:solidFill>
                <a:srgbClr val="C00000"/>
              </a:solidFill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 sz="1800" b="1">
                <a:solidFill>
                  <a:srgbClr val="C00000"/>
                </a:solidFill>
                <a:latin typeface="Segoe Print" pitchFamily="2" charset="0"/>
              </a:rPr>
              <a:t>ETUDE DE LA PRECISION: A RETENIR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1800">
                <a:latin typeface="Segoe Print" pitchFamily="2" charset="0"/>
              </a:rPr>
              <a:t>consiste à étudier l’erreur du système en régime permanent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 sz="1800" b="1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Calcul de l’erreur à l’infini: </a:t>
            </a:r>
            <a:r>
              <a:rPr lang="el-GR" sz="1800" b="1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ε</a:t>
            </a:r>
            <a:r>
              <a:rPr lang="el-GR" sz="1800" b="1" baseline="-2500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∞</a:t>
            </a:r>
            <a:r>
              <a:rPr lang="fr-FR" sz="1800" b="1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  </a:t>
            </a:r>
            <a:r>
              <a:rPr lang="fr-FR" sz="1800">
                <a:latin typeface="Segoe Print" pitchFamily="2" charset="0"/>
              </a:rPr>
              <a:t>C’est la limite de l’erreur pour t tend vers l’infini</a:t>
            </a:r>
          </a:p>
          <a:p>
            <a:pPr>
              <a:buFontTx/>
              <a:buNone/>
            </a:pPr>
            <a:endParaRPr lang="fr-FR" sz="1800" b="1">
              <a:solidFill>
                <a:srgbClr val="2D2DB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/>
              <a:t>	</a:t>
            </a:r>
          </a:p>
          <a:p>
            <a:endParaRPr lang="fr-FR" sz="1600"/>
          </a:p>
          <a:p>
            <a:pPr>
              <a:buFontTx/>
              <a:buNone/>
            </a:pPr>
            <a:endParaRPr lang="fr-FR" sz="1600"/>
          </a:p>
          <a:p>
            <a:pPr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 bwMode="auto">
          <a:xfrm>
            <a:off x="0" y="6589713"/>
            <a:ext cx="1905000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fld id="{EE48409D-8F59-4039-AB01-E7DE63B104DB}" type="slidenum">
              <a:rPr lang="fr-FR" sz="1100">
                <a:latin typeface="+mj-lt"/>
              </a:rPr>
              <a:pPr>
                <a:spcBef>
                  <a:spcPct val="0"/>
                </a:spcBef>
                <a:defRPr/>
              </a:pPr>
              <a:t>20</a:t>
            </a:fld>
            <a:endParaRPr lang="fr-FR" sz="1100">
              <a:latin typeface="+mj-lt"/>
            </a:endParaRPr>
          </a:p>
        </p:txBody>
      </p:sp>
      <p:sp>
        <p:nvSpPr>
          <p:cNvPr id="224262" name="Espace réservé du pied de page 4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1100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148690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- récapitulatif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611188" y="1412776"/>
            <a:ext cx="7777162" cy="1778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u="sng"/>
              <a:t>Pour augmenter la précision d’un système, on peut</a:t>
            </a:r>
            <a:r>
              <a:rPr lang="fr-FR"/>
              <a:t>:</a:t>
            </a:r>
          </a:p>
          <a:p>
            <a:r>
              <a:rPr lang="fr-FR"/>
              <a:t>- Augmenter le gain K du système.</a:t>
            </a:r>
          </a:p>
          <a:p>
            <a:r>
              <a:rPr lang="fr-FR"/>
              <a:t>- Augmenter le type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fr-FR"/>
              <a:t> du système, càd diminuer la phase</a:t>
            </a:r>
          </a:p>
          <a:p>
            <a:endParaRPr lang="el-GR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27088" y="4437063"/>
            <a:ext cx="734536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u="sng"/>
              <a:t>Rappel: </a:t>
            </a:r>
          </a:p>
          <a:p>
            <a:r>
              <a:rPr lang="fr-FR"/>
              <a:t>Pour augmenter la stabilité d’un système, on peut:</a:t>
            </a:r>
          </a:p>
          <a:p>
            <a:r>
              <a:rPr lang="fr-FR"/>
              <a:t>- Diminuer le gain K du système </a:t>
            </a:r>
          </a:p>
          <a:p>
            <a:r>
              <a:rPr lang="fr-FR"/>
              <a:t>- Augmenter la phase du système</a:t>
            </a:r>
          </a:p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12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Image 6" descr="Post-it-jau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920750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 sz="2800" dirty="0"/>
              <a:t>Comment améliorer la précision d’un système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 rot="21245455">
            <a:off x="1966913" y="1978025"/>
            <a:ext cx="4471987" cy="4452938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fr-FR" sz="1800" b="1">
                <a:solidFill>
                  <a:srgbClr val="C00000"/>
                </a:solidFill>
                <a:latin typeface="Segoe Print" pitchFamily="2" charset="0"/>
              </a:rPr>
              <a:t>AUGMENTER LA PRECISION D’UN SYSTEME</a:t>
            </a:r>
          </a:p>
          <a:p>
            <a:pPr>
              <a:buFontTx/>
              <a:buNone/>
            </a:pPr>
            <a:endParaRPr lang="fr-FR" sz="1800" b="1">
              <a:solidFill>
                <a:srgbClr val="C00000"/>
              </a:solidFill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 sz="1800" b="1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Action sur le gain: </a:t>
            </a:r>
            <a:r>
              <a:rPr lang="fr-FR" sz="1800">
                <a:latin typeface="Segoe Print" pitchFamily="2" charset="0"/>
              </a:rPr>
              <a:t>On peut augmenter le gain</a:t>
            </a:r>
            <a:r>
              <a:rPr lang="fr-FR" sz="1800"/>
              <a:t> </a:t>
            </a:r>
          </a:p>
          <a:p>
            <a:pPr>
              <a:buFontTx/>
              <a:buNone/>
            </a:pPr>
            <a:endParaRPr lang="fr-FR" sz="1800"/>
          </a:p>
          <a:p>
            <a:pPr>
              <a:buFontTx/>
              <a:buNone/>
            </a:pPr>
            <a:r>
              <a:rPr lang="fr-FR" sz="1800" b="1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Action sur la phase:</a:t>
            </a:r>
            <a:r>
              <a:rPr lang="fr-FR" b="1">
                <a:solidFill>
                  <a:srgbClr val="FF0000"/>
                </a:solidFill>
              </a:rPr>
              <a:t> </a:t>
            </a:r>
            <a:r>
              <a:rPr lang="fr-FR" sz="1800">
                <a:latin typeface="Segoe Print" pitchFamily="2" charset="0"/>
              </a:rPr>
              <a:t>On peut augmenter le type c’est-à-dire diminuer la phase</a:t>
            </a:r>
          </a:p>
          <a:p>
            <a:pPr>
              <a:buFontTx/>
              <a:buNone/>
            </a:pPr>
            <a:endParaRPr lang="fr-FR" sz="1800">
              <a:latin typeface="Segoe Print" pitchFamily="2" charset="0"/>
            </a:endParaRPr>
          </a:p>
          <a:p>
            <a:endParaRPr lang="fr-FR" sz="1600"/>
          </a:p>
          <a:p>
            <a:pPr>
              <a:buFontTx/>
              <a:buNone/>
            </a:pPr>
            <a:endParaRPr lang="fr-FR" sz="1600"/>
          </a:p>
          <a:p>
            <a:pPr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 bwMode="auto">
          <a:xfrm>
            <a:off x="0" y="6589713"/>
            <a:ext cx="1905000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fld id="{8409C15D-41CD-4BAF-A85A-C7503975698C}" type="slidenum">
              <a:rPr lang="fr-FR" sz="1100">
                <a:latin typeface="+mj-lt"/>
              </a:rPr>
              <a:pPr>
                <a:spcBef>
                  <a:spcPct val="0"/>
                </a:spcBef>
                <a:defRPr/>
              </a:pPr>
              <a:t>22</a:t>
            </a:fld>
            <a:endParaRPr lang="fr-FR" sz="1100">
              <a:latin typeface="+mj-lt"/>
            </a:endParaRPr>
          </a:p>
        </p:txBody>
      </p:sp>
      <p:sp>
        <p:nvSpPr>
          <p:cNvPr id="225286" name="Espace réservé du pied de page 4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1100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266256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>
            <a:spLocks noChangeArrowheads="1"/>
          </p:cNvSpPr>
          <p:nvPr/>
        </p:nvSpPr>
        <p:spPr bwMode="auto">
          <a:xfrm>
            <a:off x="539552" y="4221088"/>
            <a:ext cx="4320480" cy="446888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3861048"/>
            <a:ext cx="8892480" cy="4114800"/>
          </a:xfrm>
        </p:spPr>
        <p:txBody>
          <a:bodyPr/>
          <a:lstStyle/>
          <a:p>
            <a:r>
              <a:rPr lang="fr-FR" dirty="0"/>
              <a:t>1: Théorème du retard</a:t>
            </a:r>
          </a:p>
          <a:p>
            <a:r>
              <a:rPr lang="fr-FR" dirty="0"/>
              <a:t>2: Théorème de la valeur finale</a:t>
            </a:r>
          </a:p>
          <a:p>
            <a:r>
              <a:rPr lang="fr-FR" dirty="0"/>
              <a:t>3: Théorème de la valeur initiale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61474" y="1819672"/>
            <a:ext cx="7322894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Comment s’appelle la propriété utilisée lorsqu’on étudie la précision d’un système?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IQUIZ: Précision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3358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4">
            <a:extLst>
              <a:ext uri="{FF2B5EF4-FFF2-40B4-BE49-F238E27FC236}">
                <a16:creationId xmlns:a16="http://schemas.microsoft.com/office/drawing/2014/main" id="{5BAEDD68-6489-4033-9D32-F5B80105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536" y="3429000"/>
            <a:ext cx="4320480" cy="446888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6" name="Rectangle à coins arrondis 4">
            <a:extLst>
              <a:ext uri="{FF2B5EF4-FFF2-40B4-BE49-F238E27FC236}">
                <a16:creationId xmlns:a16="http://schemas.microsoft.com/office/drawing/2014/main" id="{86214C8B-DA6D-4E18-B5C5-AAC7A353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780" y="1628800"/>
            <a:ext cx="4320480" cy="446888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539552" y="107824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Précision</a:t>
            </a:r>
          </a:p>
          <a:p>
            <a:endParaRPr lang="fr-FR" altLang="fr-FR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34992" y="885200"/>
            <a:ext cx="7909416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6V : </a:t>
            </a:r>
          </a:p>
          <a:p>
            <a:pPr marL="0" indent="0">
              <a:buFont typeface="Arial" pitchFamily="34" charset="0"/>
              <a:buNone/>
            </a:pPr>
            <a:r>
              <a:rPr lang="fr-FR" dirty="0"/>
              <a:t>Son erreur statique vaut: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1 V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1%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5V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5%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16V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16%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815C8A-E579-48C0-B196-B11DDD4B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31" y="1916832"/>
            <a:ext cx="5632102" cy="43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2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Influence des perturbations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11188" y="1412875"/>
            <a:ext cx="7993062" cy="2014538"/>
            <a:chOff x="385" y="890"/>
            <a:chExt cx="5035" cy="1269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431" y="890"/>
              <a:ext cx="49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Soit le système suivant:	</a:t>
              </a:r>
            </a:p>
          </p:txBody>
        </p:sp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610" y="1344"/>
              <a:ext cx="95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1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 flipV="1">
              <a:off x="4269" y="1556"/>
              <a:ext cx="743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18" y="1414"/>
              <a:ext cx="433" cy="320"/>
              <a:chOff x="521" y="1480"/>
              <a:chExt cx="454" cy="409"/>
            </a:xfrm>
          </p:grpSpPr>
          <p:sp>
            <p:nvSpPr>
              <p:cNvPr id="201737" name="Line 9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38" name="Line 10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409"/>
                <a:chOff x="521" y="1480"/>
                <a:chExt cx="454" cy="409"/>
              </a:xfrm>
            </p:grpSpPr>
            <p:sp>
              <p:nvSpPr>
                <p:cNvPr id="201740" name="Oval 12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17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1" y="1509"/>
                  <a:ext cx="454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0174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30" y="1569"/>
                  <a:ext cx="198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385" y="15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V="1">
              <a:off x="1164" y="1554"/>
              <a:ext cx="446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 flipH="1" flipV="1">
              <a:off x="990" y="1662"/>
              <a:ext cx="0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 flipH="1" flipV="1">
              <a:off x="4536" y="1556"/>
              <a:ext cx="0" cy="6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 flipV="1">
              <a:off x="990" y="2159"/>
              <a:ext cx="35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8" name="Text Box 20"/>
            <p:cNvSpPr txBox="1">
              <a:spLocks noChangeArrowheads="1"/>
            </p:cNvSpPr>
            <p:nvPr/>
          </p:nvSpPr>
          <p:spPr bwMode="auto">
            <a:xfrm>
              <a:off x="385" y="1298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c</a:t>
              </a:r>
              <a:r>
                <a:rPr lang="fr-FR"/>
                <a:t>(s)</a:t>
              </a:r>
              <a:endParaRPr lang="el-GR"/>
            </a:p>
          </p:txBody>
        </p: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4377" y="1253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s</a:t>
              </a:r>
              <a:r>
                <a:rPr lang="fr-FR"/>
                <a:t>(s)</a:t>
              </a:r>
              <a:endParaRPr lang="el-GR"/>
            </a:p>
          </p:txBody>
        </p:sp>
        <p:sp>
          <p:nvSpPr>
            <p:cNvPr id="201750" name="Text Box 22"/>
            <p:cNvSpPr txBox="1">
              <a:spLocks noChangeArrowheads="1"/>
            </p:cNvSpPr>
            <p:nvPr/>
          </p:nvSpPr>
          <p:spPr bwMode="auto">
            <a:xfrm>
              <a:off x="1247" y="1253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l-GR">
                  <a:solidFill>
                    <a:srgbClr val="FF0000"/>
                  </a:solidFill>
                </a:rPr>
                <a:t>ε</a:t>
              </a:r>
              <a:r>
                <a:rPr lang="fr-FR">
                  <a:solidFill>
                    <a:srgbClr val="FF0000"/>
                  </a:solidFill>
                </a:rPr>
                <a:t>(s)</a:t>
              </a:r>
              <a:endParaRPr lang="el-GR">
                <a:solidFill>
                  <a:srgbClr val="FF0000"/>
                </a:solidFill>
              </a:endParaRPr>
            </a:p>
          </p:txBody>
        </p:sp>
        <p:sp>
          <p:nvSpPr>
            <p:cNvPr id="201757" name="Text Box 29"/>
            <p:cNvSpPr txBox="1">
              <a:spLocks noChangeArrowheads="1"/>
            </p:cNvSpPr>
            <p:nvPr/>
          </p:nvSpPr>
          <p:spPr bwMode="auto">
            <a:xfrm>
              <a:off x="3379" y="1344"/>
              <a:ext cx="871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2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 flipV="1">
              <a:off x="2562" y="1570"/>
              <a:ext cx="22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744" y="1389"/>
              <a:ext cx="367" cy="314"/>
              <a:chOff x="2814" y="1323"/>
              <a:chExt cx="367" cy="314"/>
            </a:xfrm>
          </p:grpSpPr>
          <p:sp>
            <p:nvSpPr>
              <p:cNvPr id="201761" name="Line 33"/>
              <p:cNvSpPr>
                <a:spLocks noChangeShapeType="1"/>
              </p:cNvSpPr>
              <p:nvPr/>
            </p:nvSpPr>
            <p:spPr bwMode="auto">
              <a:xfrm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2" name="Line 34"/>
              <p:cNvSpPr>
                <a:spLocks noChangeShapeType="1"/>
              </p:cNvSpPr>
              <p:nvPr/>
            </p:nvSpPr>
            <p:spPr bwMode="auto">
              <a:xfrm flipH="1"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4" name="Oval 36"/>
              <p:cNvSpPr>
                <a:spLocks noChangeArrowheads="1"/>
              </p:cNvSpPr>
              <p:nvPr/>
            </p:nvSpPr>
            <p:spPr bwMode="auto">
              <a:xfrm>
                <a:off x="2879" y="1389"/>
                <a:ext cx="302" cy="2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5" name="Text Box 37"/>
              <p:cNvSpPr txBox="1">
                <a:spLocks noChangeArrowheads="1"/>
              </p:cNvSpPr>
              <p:nvPr/>
            </p:nvSpPr>
            <p:spPr bwMode="auto">
              <a:xfrm>
                <a:off x="2814" y="1382"/>
                <a:ext cx="2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+</a:t>
                </a:r>
              </a:p>
            </p:txBody>
          </p:sp>
          <p:sp>
            <p:nvSpPr>
              <p:cNvPr id="201766" name="Text Box 38"/>
              <p:cNvSpPr txBox="1">
                <a:spLocks noChangeArrowheads="1"/>
              </p:cNvSpPr>
              <p:nvPr/>
            </p:nvSpPr>
            <p:spPr bwMode="auto">
              <a:xfrm>
                <a:off x="2929" y="1323"/>
                <a:ext cx="2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-</a:t>
                </a:r>
              </a:p>
            </p:txBody>
          </p:sp>
        </p:grpSp>
        <p:sp>
          <p:nvSpPr>
            <p:cNvPr id="201768" name="Line 40"/>
            <p:cNvSpPr>
              <a:spLocks noChangeShapeType="1"/>
            </p:cNvSpPr>
            <p:nvPr/>
          </p:nvSpPr>
          <p:spPr bwMode="auto">
            <a:xfrm flipV="1">
              <a:off x="3112" y="1570"/>
              <a:ext cx="267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0" name="Line 42"/>
            <p:cNvSpPr>
              <a:spLocks noChangeShapeType="1"/>
            </p:cNvSpPr>
            <p:nvPr/>
          </p:nvSpPr>
          <p:spPr bwMode="auto">
            <a:xfrm>
              <a:off x="2971" y="120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1" name="Text Box 43"/>
            <p:cNvSpPr txBox="1">
              <a:spLocks noChangeArrowheads="1"/>
            </p:cNvSpPr>
            <p:nvPr/>
          </p:nvSpPr>
          <p:spPr bwMode="auto">
            <a:xfrm>
              <a:off x="2744" y="935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D(s)</a:t>
              </a:r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84213" y="4005064"/>
                <a:ext cx="67681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va utiliser le principe de SUPERPOSITION pour trouver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/>
                  <a:t> en fonction des entrées </a:t>
                </a:r>
                <a:r>
                  <a:rPr lang="fr-FR" dirty="0" err="1"/>
                  <a:t>Y</a:t>
                </a:r>
                <a:r>
                  <a:rPr lang="fr-FR" baseline="-25000" dirty="0" err="1"/>
                  <a:t>c</a:t>
                </a:r>
                <a:r>
                  <a:rPr lang="fr-FR" dirty="0"/>
                  <a:t>(s) et D(s).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4005064"/>
                <a:ext cx="676810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721"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8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Influence des perturbations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11188" y="1412875"/>
            <a:ext cx="7993062" cy="2014538"/>
            <a:chOff x="385" y="890"/>
            <a:chExt cx="5035" cy="1269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431" y="890"/>
              <a:ext cx="49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Soit le système suivant:	</a:t>
              </a:r>
            </a:p>
          </p:txBody>
        </p:sp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610" y="1344"/>
              <a:ext cx="95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1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 flipV="1">
              <a:off x="4269" y="1556"/>
              <a:ext cx="743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18" y="1414"/>
              <a:ext cx="433" cy="320"/>
              <a:chOff x="521" y="1480"/>
              <a:chExt cx="454" cy="409"/>
            </a:xfrm>
          </p:grpSpPr>
          <p:sp>
            <p:nvSpPr>
              <p:cNvPr id="201737" name="Line 9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38" name="Line 10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409"/>
                <a:chOff x="521" y="1480"/>
                <a:chExt cx="454" cy="409"/>
              </a:xfrm>
            </p:grpSpPr>
            <p:sp>
              <p:nvSpPr>
                <p:cNvPr id="201740" name="Oval 12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17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1" y="1509"/>
                  <a:ext cx="454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0174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30" y="1569"/>
                  <a:ext cx="198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385" y="15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V="1">
              <a:off x="1164" y="1554"/>
              <a:ext cx="446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 flipH="1" flipV="1">
              <a:off x="990" y="1662"/>
              <a:ext cx="0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 flipH="1" flipV="1">
              <a:off x="4536" y="1556"/>
              <a:ext cx="0" cy="6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 flipV="1">
              <a:off x="990" y="2159"/>
              <a:ext cx="35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8" name="Text Box 20"/>
            <p:cNvSpPr txBox="1">
              <a:spLocks noChangeArrowheads="1"/>
            </p:cNvSpPr>
            <p:nvPr/>
          </p:nvSpPr>
          <p:spPr bwMode="auto">
            <a:xfrm>
              <a:off x="385" y="1298"/>
              <a:ext cx="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dirty="0" err="1"/>
                <a:t>Y</a:t>
              </a:r>
              <a:r>
                <a:rPr lang="fr-FR" baseline="-25000" dirty="0" err="1"/>
                <a:t>c</a:t>
              </a:r>
              <a:r>
                <a:rPr lang="fr-FR" dirty="0"/>
                <a:t>(s)</a:t>
              </a:r>
              <a:endParaRPr lang="el-GR" dirty="0"/>
            </a:p>
          </p:txBody>
        </p: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4377" y="1253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s</a:t>
              </a:r>
              <a:r>
                <a:rPr lang="fr-FR"/>
                <a:t>(s)</a:t>
              </a:r>
              <a:endParaRPr lang="el-GR"/>
            </a:p>
          </p:txBody>
        </p:sp>
        <p:sp>
          <p:nvSpPr>
            <p:cNvPr id="201750" name="Text Box 22"/>
            <p:cNvSpPr txBox="1">
              <a:spLocks noChangeArrowheads="1"/>
            </p:cNvSpPr>
            <p:nvPr/>
          </p:nvSpPr>
          <p:spPr bwMode="auto">
            <a:xfrm>
              <a:off x="1247" y="1253"/>
              <a:ext cx="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l-GR" dirty="0"/>
                <a:t>ε</a:t>
              </a:r>
              <a:r>
                <a:rPr lang="fr-FR" dirty="0"/>
                <a:t>(s)</a:t>
              </a:r>
              <a:endParaRPr lang="el-GR" dirty="0"/>
            </a:p>
          </p:txBody>
        </p:sp>
        <p:sp>
          <p:nvSpPr>
            <p:cNvPr id="201757" name="Text Box 29"/>
            <p:cNvSpPr txBox="1">
              <a:spLocks noChangeArrowheads="1"/>
            </p:cNvSpPr>
            <p:nvPr/>
          </p:nvSpPr>
          <p:spPr bwMode="auto">
            <a:xfrm>
              <a:off x="3379" y="1344"/>
              <a:ext cx="871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2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 flipV="1">
              <a:off x="2562" y="1570"/>
              <a:ext cx="22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744" y="1389"/>
              <a:ext cx="367" cy="314"/>
              <a:chOff x="2814" y="1323"/>
              <a:chExt cx="367" cy="314"/>
            </a:xfrm>
          </p:grpSpPr>
          <p:sp>
            <p:nvSpPr>
              <p:cNvPr id="201761" name="Line 33"/>
              <p:cNvSpPr>
                <a:spLocks noChangeShapeType="1"/>
              </p:cNvSpPr>
              <p:nvPr/>
            </p:nvSpPr>
            <p:spPr bwMode="auto">
              <a:xfrm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2" name="Line 34"/>
              <p:cNvSpPr>
                <a:spLocks noChangeShapeType="1"/>
              </p:cNvSpPr>
              <p:nvPr/>
            </p:nvSpPr>
            <p:spPr bwMode="auto">
              <a:xfrm flipH="1"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4" name="Oval 36"/>
              <p:cNvSpPr>
                <a:spLocks noChangeArrowheads="1"/>
              </p:cNvSpPr>
              <p:nvPr/>
            </p:nvSpPr>
            <p:spPr bwMode="auto">
              <a:xfrm>
                <a:off x="2879" y="1389"/>
                <a:ext cx="302" cy="2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5" name="Text Box 37"/>
              <p:cNvSpPr txBox="1">
                <a:spLocks noChangeArrowheads="1"/>
              </p:cNvSpPr>
              <p:nvPr/>
            </p:nvSpPr>
            <p:spPr bwMode="auto">
              <a:xfrm>
                <a:off x="2814" y="1382"/>
                <a:ext cx="2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+</a:t>
                </a:r>
              </a:p>
            </p:txBody>
          </p:sp>
          <p:sp>
            <p:nvSpPr>
              <p:cNvPr id="201766" name="Text Box 38"/>
              <p:cNvSpPr txBox="1">
                <a:spLocks noChangeArrowheads="1"/>
              </p:cNvSpPr>
              <p:nvPr/>
            </p:nvSpPr>
            <p:spPr bwMode="auto">
              <a:xfrm>
                <a:off x="2929" y="1323"/>
                <a:ext cx="2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-</a:t>
                </a:r>
              </a:p>
            </p:txBody>
          </p:sp>
        </p:grpSp>
        <p:sp>
          <p:nvSpPr>
            <p:cNvPr id="201768" name="Line 40"/>
            <p:cNvSpPr>
              <a:spLocks noChangeShapeType="1"/>
            </p:cNvSpPr>
            <p:nvPr/>
          </p:nvSpPr>
          <p:spPr bwMode="auto">
            <a:xfrm flipV="1">
              <a:off x="3112" y="1570"/>
              <a:ext cx="267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0" name="Line 42"/>
            <p:cNvSpPr>
              <a:spLocks noChangeShapeType="1"/>
            </p:cNvSpPr>
            <p:nvPr/>
          </p:nvSpPr>
          <p:spPr bwMode="auto">
            <a:xfrm>
              <a:off x="2971" y="120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1" name="Text Box 43"/>
            <p:cNvSpPr txBox="1">
              <a:spLocks noChangeArrowheads="1"/>
            </p:cNvSpPr>
            <p:nvPr/>
          </p:nvSpPr>
          <p:spPr bwMode="auto">
            <a:xfrm>
              <a:off x="2907" y="958"/>
              <a:ext cx="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b="1" dirty="0">
                  <a:solidFill>
                    <a:srgbClr val="E50051"/>
                  </a:solidFill>
                </a:rPr>
                <a:t>0</a:t>
              </a:r>
              <a:endParaRPr lang="el-GR" b="1" dirty="0">
                <a:solidFill>
                  <a:srgbClr val="E5005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971600" y="4437112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1"/>
            <a:endCxn id="6" idx="5"/>
          </p:cNvCxnSpPr>
          <p:nvPr/>
        </p:nvCxnSpPr>
        <p:spPr>
          <a:xfrm>
            <a:off x="1055963" y="4521475"/>
            <a:ext cx="407338" cy="407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" idx="7"/>
            <a:endCxn id="6" idx="3"/>
          </p:cNvCxnSpPr>
          <p:nvPr/>
        </p:nvCxnSpPr>
        <p:spPr>
          <a:xfrm flipH="1">
            <a:off x="1055963" y="4521475"/>
            <a:ext cx="407338" cy="407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6" idx="2"/>
          </p:cNvCxnSpPr>
          <p:nvPr/>
        </p:nvCxnSpPr>
        <p:spPr>
          <a:xfrm>
            <a:off x="467544" y="472514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8827" y="4283039"/>
            <a:ext cx="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baseline="-25000" dirty="0" err="1"/>
              <a:t>c</a:t>
            </a:r>
            <a:r>
              <a:rPr lang="fr-FR" dirty="0"/>
              <a:t>(s)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0623" y="4670952"/>
            <a:ext cx="20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cxnSp>
        <p:nvCxnSpPr>
          <p:cNvPr id="19" name="Connecteur droit avec flèche 18"/>
          <p:cNvCxnSpPr>
            <a:stCxn id="6" idx="6"/>
          </p:cNvCxnSpPr>
          <p:nvPr/>
        </p:nvCxnSpPr>
        <p:spPr>
          <a:xfrm>
            <a:off x="1547664" y="4725144"/>
            <a:ext cx="41816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8212" y="4725144"/>
            <a:ext cx="0" cy="10096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386262" y="5734842"/>
            <a:ext cx="361950" cy="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79" idx="1"/>
            <a:endCxn id="79" idx="1"/>
          </p:cNvCxnSpPr>
          <p:nvPr/>
        </p:nvCxnSpPr>
        <p:spPr>
          <a:xfrm>
            <a:off x="3083108" y="5734842"/>
            <a:ext cx="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6" idx="4"/>
          </p:cNvCxnSpPr>
          <p:nvPr/>
        </p:nvCxnSpPr>
        <p:spPr>
          <a:xfrm flipV="1">
            <a:off x="1259632" y="5013176"/>
            <a:ext cx="0" cy="72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952304" y="4951991"/>
            <a:ext cx="20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652120" y="3427413"/>
                <a:ext cx="2948436" cy="84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27413"/>
                <a:ext cx="2948436" cy="8427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/>
          <p:cNvSpPr txBox="1"/>
          <p:nvPr/>
        </p:nvSpPr>
        <p:spPr>
          <a:xfrm>
            <a:off x="4858866" y="2039774"/>
            <a:ext cx="5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d(s)</a:t>
            </a:r>
          </a:p>
        </p:txBody>
      </p:sp>
      <p:sp>
        <p:nvSpPr>
          <p:cNvPr id="100" name="Text Box 22"/>
          <p:cNvSpPr txBox="1">
            <a:spLocks noChangeArrowheads="1"/>
          </p:cNvSpPr>
          <p:nvPr/>
        </p:nvSpPr>
        <p:spPr bwMode="auto">
          <a:xfrm>
            <a:off x="4761006" y="4313114"/>
            <a:ext cx="1373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 dirty="0"/>
              <a:t>ε</a:t>
            </a:r>
            <a:r>
              <a:rPr lang="fr-FR" dirty="0"/>
              <a:t>(s)</a:t>
            </a:r>
            <a:endParaRPr lang="el-GR" dirty="0"/>
          </a:p>
        </p:txBody>
      </p:sp>
      <p:cxnSp>
        <p:nvCxnSpPr>
          <p:cNvPr id="59400" name="Connecteur droit avec flèche 59399"/>
          <p:cNvCxnSpPr>
            <a:stCxn id="79" idx="3"/>
          </p:cNvCxnSpPr>
          <p:nvPr/>
        </p:nvCxnSpPr>
        <p:spPr>
          <a:xfrm flipH="1">
            <a:off x="1259632" y="5734842"/>
            <a:ext cx="31196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083108" y="544681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G</a:t>
            </a:r>
            <a:r>
              <a:rPr lang="fr-FR" baseline="-25000" dirty="0">
                <a:solidFill>
                  <a:sysClr val="windowText" lastClr="000000"/>
                </a:solidFill>
              </a:rPr>
              <a:t>1</a:t>
            </a:r>
            <a:r>
              <a:rPr lang="fr-FR" dirty="0">
                <a:solidFill>
                  <a:sysClr val="windowText" lastClr="000000"/>
                </a:solidFill>
              </a:rPr>
              <a:t>(s)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680071" y="5446810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G</a:t>
            </a:r>
            <a:r>
              <a:rPr lang="fr-FR" baseline="-25000" dirty="0">
                <a:solidFill>
                  <a:sysClr val="windowText" lastClr="000000"/>
                </a:solidFill>
              </a:rPr>
              <a:t>2</a:t>
            </a:r>
            <a:r>
              <a:rPr lang="fr-FR" dirty="0">
                <a:solidFill>
                  <a:sysClr val="windowText" lastClr="000000"/>
                </a:solidFill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4107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95" grpId="0"/>
      <p:bldP spid="30" grpId="0"/>
      <p:bldP spid="100" grpId="0"/>
      <p:bldP spid="79" grpId="0" animBg="1"/>
      <p:bldP spid="1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Influence des perturbations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11188" y="1412875"/>
            <a:ext cx="7993062" cy="2014538"/>
            <a:chOff x="385" y="890"/>
            <a:chExt cx="5035" cy="1269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431" y="890"/>
              <a:ext cx="49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dirty="0"/>
                <a:t>Soit le système suivant:	</a:t>
              </a:r>
            </a:p>
          </p:txBody>
        </p:sp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610" y="1344"/>
              <a:ext cx="95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1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 flipV="1">
              <a:off x="4269" y="1556"/>
              <a:ext cx="743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18" y="1414"/>
              <a:ext cx="433" cy="320"/>
              <a:chOff x="521" y="1480"/>
              <a:chExt cx="454" cy="409"/>
            </a:xfrm>
          </p:grpSpPr>
          <p:sp>
            <p:nvSpPr>
              <p:cNvPr id="201737" name="Line 9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38" name="Line 10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409"/>
                <a:chOff x="521" y="1480"/>
                <a:chExt cx="454" cy="409"/>
              </a:xfrm>
            </p:grpSpPr>
            <p:sp>
              <p:nvSpPr>
                <p:cNvPr id="201740" name="Oval 12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17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1" y="1509"/>
                  <a:ext cx="454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0174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30" y="1569"/>
                  <a:ext cx="198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385" y="15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V="1">
              <a:off x="1164" y="1554"/>
              <a:ext cx="446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 flipH="1" flipV="1">
              <a:off x="990" y="1662"/>
              <a:ext cx="0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 flipH="1" flipV="1">
              <a:off x="4536" y="1556"/>
              <a:ext cx="0" cy="6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 flipV="1">
              <a:off x="990" y="2159"/>
              <a:ext cx="35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8" name="Text Box 20"/>
            <p:cNvSpPr txBox="1">
              <a:spLocks noChangeArrowheads="1"/>
            </p:cNvSpPr>
            <p:nvPr/>
          </p:nvSpPr>
          <p:spPr bwMode="auto">
            <a:xfrm>
              <a:off x="385" y="1298"/>
              <a:ext cx="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b="1" dirty="0">
                  <a:solidFill>
                    <a:srgbClr val="E50051"/>
                  </a:solidFill>
                </a:rPr>
                <a:t>0</a:t>
              </a:r>
              <a:endParaRPr lang="el-GR" b="1" dirty="0">
                <a:solidFill>
                  <a:srgbClr val="E50051"/>
                </a:solidFill>
              </a:endParaRPr>
            </a:p>
          </p:txBody>
        </p: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4377" y="1253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s</a:t>
              </a:r>
              <a:r>
                <a:rPr lang="fr-FR"/>
                <a:t>(s)</a:t>
              </a:r>
              <a:endParaRPr lang="el-GR"/>
            </a:p>
          </p:txBody>
        </p:sp>
        <p:sp>
          <p:nvSpPr>
            <p:cNvPr id="201750" name="Text Box 22"/>
            <p:cNvSpPr txBox="1">
              <a:spLocks noChangeArrowheads="1"/>
            </p:cNvSpPr>
            <p:nvPr/>
          </p:nvSpPr>
          <p:spPr bwMode="auto">
            <a:xfrm>
              <a:off x="1247" y="1253"/>
              <a:ext cx="8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l-GR" dirty="0"/>
                <a:t>ε</a:t>
              </a:r>
              <a:r>
                <a:rPr lang="fr-FR" dirty="0"/>
                <a:t>(s)</a:t>
              </a:r>
              <a:endParaRPr lang="el-GR" dirty="0"/>
            </a:p>
          </p:txBody>
        </p:sp>
        <p:sp>
          <p:nvSpPr>
            <p:cNvPr id="201757" name="Text Box 29"/>
            <p:cNvSpPr txBox="1">
              <a:spLocks noChangeArrowheads="1"/>
            </p:cNvSpPr>
            <p:nvPr/>
          </p:nvSpPr>
          <p:spPr bwMode="auto">
            <a:xfrm>
              <a:off x="3379" y="1344"/>
              <a:ext cx="871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2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 flipV="1">
              <a:off x="2562" y="1570"/>
              <a:ext cx="22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744" y="1389"/>
              <a:ext cx="367" cy="314"/>
              <a:chOff x="2814" y="1323"/>
              <a:chExt cx="367" cy="314"/>
            </a:xfrm>
          </p:grpSpPr>
          <p:sp>
            <p:nvSpPr>
              <p:cNvPr id="201761" name="Line 33"/>
              <p:cNvSpPr>
                <a:spLocks noChangeShapeType="1"/>
              </p:cNvSpPr>
              <p:nvPr/>
            </p:nvSpPr>
            <p:spPr bwMode="auto">
              <a:xfrm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2" name="Line 34"/>
              <p:cNvSpPr>
                <a:spLocks noChangeShapeType="1"/>
              </p:cNvSpPr>
              <p:nvPr/>
            </p:nvSpPr>
            <p:spPr bwMode="auto">
              <a:xfrm flipH="1"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4" name="Oval 36"/>
              <p:cNvSpPr>
                <a:spLocks noChangeArrowheads="1"/>
              </p:cNvSpPr>
              <p:nvPr/>
            </p:nvSpPr>
            <p:spPr bwMode="auto">
              <a:xfrm>
                <a:off x="2879" y="1389"/>
                <a:ext cx="302" cy="2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5" name="Text Box 37"/>
              <p:cNvSpPr txBox="1">
                <a:spLocks noChangeArrowheads="1"/>
              </p:cNvSpPr>
              <p:nvPr/>
            </p:nvSpPr>
            <p:spPr bwMode="auto">
              <a:xfrm>
                <a:off x="2814" y="1382"/>
                <a:ext cx="2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+</a:t>
                </a:r>
              </a:p>
            </p:txBody>
          </p:sp>
          <p:sp>
            <p:nvSpPr>
              <p:cNvPr id="201766" name="Text Box 38"/>
              <p:cNvSpPr txBox="1">
                <a:spLocks noChangeArrowheads="1"/>
              </p:cNvSpPr>
              <p:nvPr/>
            </p:nvSpPr>
            <p:spPr bwMode="auto">
              <a:xfrm>
                <a:off x="2929" y="1323"/>
                <a:ext cx="2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-</a:t>
                </a:r>
              </a:p>
            </p:txBody>
          </p:sp>
        </p:grpSp>
        <p:sp>
          <p:nvSpPr>
            <p:cNvPr id="201768" name="Line 40"/>
            <p:cNvSpPr>
              <a:spLocks noChangeShapeType="1"/>
            </p:cNvSpPr>
            <p:nvPr/>
          </p:nvSpPr>
          <p:spPr bwMode="auto">
            <a:xfrm flipV="1">
              <a:off x="3112" y="1570"/>
              <a:ext cx="267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0" name="Line 42"/>
            <p:cNvSpPr>
              <a:spLocks noChangeShapeType="1"/>
            </p:cNvSpPr>
            <p:nvPr/>
          </p:nvSpPr>
          <p:spPr bwMode="auto">
            <a:xfrm>
              <a:off x="2971" y="120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1" name="Text Box 43"/>
            <p:cNvSpPr txBox="1">
              <a:spLocks noChangeArrowheads="1"/>
            </p:cNvSpPr>
            <p:nvPr/>
          </p:nvSpPr>
          <p:spPr bwMode="auto">
            <a:xfrm>
              <a:off x="2744" y="935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D(s)</a:t>
              </a:r>
              <a:endParaRPr lang="el-GR"/>
            </a:p>
          </p:txBody>
        </p:sp>
      </p:grpSp>
      <p:sp>
        <p:nvSpPr>
          <p:cNvPr id="6" name="Ellipse 5"/>
          <p:cNvSpPr/>
          <p:nvPr/>
        </p:nvSpPr>
        <p:spPr>
          <a:xfrm>
            <a:off x="971600" y="4437112"/>
            <a:ext cx="57606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1"/>
            <a:endCxn id="6" idx="5"/>
          </p:cNvCxnSpPr>
          <p:nvPr/>
        </p:nvCxnSpPr>
        <p:spPr>
          <a:xfrm>
            <a:off x="1055963" y="4521475"/>
            <a:ext cx="407338" cy="407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" idx="7"/>
            <a:endCxn id="6" idx="3"/>
          </p:cNvCxnSpPr>
          <p:nvPr/>
        </p:nvCxnSpPr>
        <p:spPr>
          <a:xfrm flipH="1">
            <a:off x="1055963" y="4521475"/>
            <a:ext cx="407338" cy="407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6" idx="2"/>
          </p:cNvCxnSpPr>
          <p:nvPr/>
        </p:nvCxnSpPr>
        <p:spPr>
          <a:xfrm>
            <a:off x="467544" y="472514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95536" y="4149080"/>
            <a:ext cx="593477" cy="37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D(s)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77543" y="4582659"/>
            <a:ext cx="20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_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11760" y="4437112"/>
            <a:ext cx="12961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-G</a:t>
            </a:r>
            <a:r>
              <a:rPr lang="fr-FR" baseline="-25000" dirty="0">
                <a:solidFill>
                  <a:sysClr val="windowText" lastClr="000000"/>
                </a:solidFill>
              </a:rPr>
              <a:t>2</a:t>
            </a:r>
            <a:r>
              <a:rPr lang="fr-FR" dirty="0">
                <a:solidFill>
                  <a:sysClr val="windowText" lastClr="000000"/>
                </a:solidFill>
              </a:rPr>
              <a:t>(s)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11760" y="5446810"/>
            <a:ext cx="129614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G</a:t>
            </a:r>
            <a:r>
              <a:rPr lang="fr-FR" baseline="-25000" dirty="0">
                <a:solidFill>
                  <a:sysClr val="windowText" lastClr="000000"/>
                </a:solidFill>
              </a:rPr>
              <a:t>1</a:t>
            </a:r>
            <a:r>
              <a:rPr lang="fr-FR" dirty="0">
                <a:solidFill>
                  <a:sysClr val="windowText" lastClr="000000"/>
                </a:solidFill>
              </a:rPr>
              <a:t>(s)</a:t>
            </a:r>
          </a:p>
        </p:txBody>
      </p:sp>
      <p:cxnSp>
        <p:nvCxnSpPr>
          <p:cNvPr id="17" name="Connecteur droit avec flèche 16"/>
          <p:cNvCxnSpPr>
            <a:stCxn id="6" idx="6"/>
            <a:endCxn id="15" idx="1"/>
          </p:cNvCxnSpPr>
          <p:nvPr/>
        </p:nvCxnSpPr>
        <p:spPr>
          <a:xfrm>
            <a:off x="1547664" y="4725144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5" idx="3"/>
          </p:cNvCxnSpPr>
          <p:nvPr/>
        </p:nvCxnSpPr>
        <p:spPr>
          <a:xfrm>
            <a:off x="3707904" y="4725144"/>
            <a:ext cx="20213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48212" y="4725144"/>
            <a:ext cx="0" cy="10096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79" idx="3"/>
          </p:cNvCxnSpPr>
          <p:nvPr/>
        </p:nvCxnSpPr>
        <p:spPr>
          <a:xfrm flipH="1">
            <a:off x="3707904" y="5734842"/>
            <a:ext cx="1007764" cy="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79" idx="1"/>
          </p:cNvCxnSpPr>
          <p:nvPr/>
        </p:nvCxnSpPr>
        <p:spPr>
          <a:xfrm flipH="1">
            <a:off x="1259632" y="5734842"/>
            <a:ext cx="115212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6" idx="4"/>
          </p:cNvCxnSpPr>
          <p:nvPr/>
        </p:nvCxnSpPr>
        <p:spPr>
          <a:xfrm flipV="1">
            <a:off x="1259632" y="5013176"/>
            <a:ext cx="0" cy="72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952304" y="4951991"/>
            <a:ext cx="20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6032229" y="3580982"/>
                <a:ext cx="2809102" cy="1301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lang="fr-FR" dirty="0"/>
                  <a:t>(-D(s))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29" y="3580982"/>
                <a:ext cx="2809102" cy="1301062"/>
              </a:xfrm>
              <a:prstGeom prst="rect">
                <a:avLst/>
              </a:prstGeom>
              <a:blipFill rotWithShape="0">
                <a:blip r:embed="rId2"/>
                <a:stretch>
                  <a:fillRect l="-2174" t="-9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/>
          <p:cNvSpPr txBox="1"/>
          <p:nvPr/>
        </p:nvSpPr>
        <p:spPr>
          <a:xfrm>
            <a:off x="4858866" y="2039774"/>
            <a:ext cx="5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d(s)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1639486" y="4356102"/>
            <a:ext cx="58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1639486" y="354814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86" y="3548143"/>
                <a:ext cx="30004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10" t="-2222" r="-2439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5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 animBg="1"/>
      <p:bldP spid="79" grpId="0" animBg="1"/>
      <p:bldP spid="95" grpId="0"/>
      <p:bldP spid="30" grpId="0"/>
      <p:bldP spid="98" grpId="0"/>
      <p:bldP spid="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Influence des perturbations</a:t>
            </a:r>
          </a:p>
        </p:txBody>
      </p:sp>
      <p:graphicFrame>
        <p:nvGraphicFramePr>
          <p:cNvPr id="201755" name="Object 27"/>
          <p:cNvGraphicFramePr>
            <a:graphicFrameLocks noChangeAspect="1"/>
          </p:cNvGraphicFramePr>
          <p:nvPr/>
        </p:nvGraphicFramePr>
        <p:xfrm>
          <a:off x="1116013" y="3716338"/>
          <a:ext cx="63293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3" imgW="2971800" imgH="431640" progId="Equation.3">
                  <p:embed/>
                </p:oleObj>
              </mc:Choice>
              <mc:Fallback>
                <p:oleObj name="Equation" r:id="rId3" imgW="2971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6329362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11188" y="1412875"/>
            <a:ext cx="7993062" cy="2014538"/>
            <a:chOff x="385" y="890"/>
            <a:chExt cx="5035" cy="1269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431" y="890"/>
              <a:ext cx="49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/>
                <a:t>Soit le système suivant:	</a:t>
              </a:r>
            </a:p>
          </p:txBody>
        </p:sp>
        <p:sp>
          <p:nvSpPr>
            <p:cNvPr id="201734" name="Text Box 6"/>
            <p:cNvSpPr txBox="1">
              <a:spLocks noChangeArrowheads="1"/>
            </p:cNvSpPr>
            <p:nvPr/>
          </p:nvSpPr>
          <p:spPr bwMode="auto">
            <a:xfrm>
              <a:off x="1610" y="1344"/>
              <a:ext cx="952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1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 flipV="1">
              <a:off x="4269" y="1556"/>
              <a:ext cx="743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818" y="1414"/>
              <a:ext cx="433" cy="320"/>
              <a:chOff x="521" y="1480"/>
              <a:chExt cx="454" cy="409"/>
            </a:xfrm>
          </p:grpSpPr>
          <p:sp>
            <p:nvSpPr>
              <p:cNvPr id="201737" name="Line 9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38" name="Line 10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409"/>
                <a:chOff x="521" y="1480"/>
                <a:chExt cx="454" cy="409"/>
              </a:xfrm>
            </p:grpSpPr>
            <p:sp>
              <p:nvSpPr>
                <p:cNvPr id="201740" name="Oval 12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17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1" y="1509"/>
                  <a:ext cx="454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0174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30" y="1569"/>
                  <a:ext cx="198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385" y="15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V="1">
              <a:off x="1164" y="1554"/>
              <a:ext cx="446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 flipH="1" flipV="1">
              <a:off x="990" y="1662"/>
              <a:ext cx="0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 flipH="1" flipV="1">
              <a:off x="4536" y="1556"/>
              <a:ext cx="0" cy="6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 flipV="1">
              <a:off x="990" y="2159"/>
              <a:ext cx="35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48" name="Text Box 20"/>
            <p:cNvSpPr txBox="1">
              <a:spLocks noChangeArrowheads="1"/>
            </p:cNvSpPr>
            <p:nvPr/>
          </p:nvSpPr>
          <p:spPr bwMode="auto">
            <a:xfrm>
              <a:off x="385" y="1298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c</a:t>
              </a:r>
              <a:r>
                <a:rPr lang="fr-FR"/>
                <a:t>(s)</a:t>
              </a:r>
              <a:endParaRPr lang="el-GR"/>
            </a:p>
          </p:txBody>
        </p:sp>
        <p:sp>
          <p:nvSpPr>
            <p:cNvPr id="201749" name="Text Box 21"/>
            <p:cNvSpPr txBox="1">
              <a:spLocks noChangeArrowheads="1"/>
            </p:cNvSpPr>
            <p:nvPr/>
          </p:nvSpPr>
          <p:spPr bwMode="auto">
            <a:xfrm>
              <a:off x="4377" y="1253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s</a:t>
              </a:r>
              <a:r>
                <a:rPr lang="fr-FR"/>
                <a:t>(s)</a:t>
              </a:r>
              <a:endParaRPr lang="el-GR"/>
            </a:p>
          </p:txBody>
        </p:sp>
        <p:sp>
          <p:nvSpPr>
            <p:cNvPr id="201750" name="Text Box 22"/>
            <p:cNvSpPr txBox="1">
              <a:spLocks noChangeArrowheads="1"/>
            </p:cNvSpPr>
            <p:nvPr/>
          </p:nvSpPr>
          <p:spPr bwMode="auto">
            <a:xfrm>
              <a:off x="1247" y="1253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l-GR">
                  <a:solidFill>
                    <a:srgbClr val="FF0000"/>
                  </a:solidFill>
                </a:rPr>
                <a:t>ε</a:t>
              </a:r>
              <a:r>
                <a:rPr lang="fr-FR">
                  <a:solidFill>
                    <a:srgbClr val="FF0000"/>
                  </a:solidFill>
                </a:rPr>
                <a:t>(s)</a:t>
              </a:r>
              <a:endParaRPr lang="el-GR">
                <a:solidFill>
                  <a:srgbClr val="FF0000"/>
                </a:solidFill>
              </a:endParaRPr>
            </a:p>
          </p:txBody>
        </p:sp>
        <p:sp>
          <p:nvSpPr>
            <p:cNvPr id="201757" name="Text Box 29"/>
            <p:cNvSpPr txBox="1">
              <a:spLocks noChangeArrowheads="1"/>
            </p:cNvSpPr>
            <p:nvPr/>
          </p:nvSpPr>
          <p:spPr bwMode="auto">
            <a:xfrm>
              <a:off x="3379" y="1344"/>
              <a:ext cx="871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G</a:t>
              </a:r>
              <a:r>
                <a:rPr lang="fr-FR" baseline="-25000"/>
                <a:t>2</a:t>
              </a:r>
              <a:r>
                <a:rPr lang="fr-FR"/>
                <a:t>(s)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 flipV="1">
              <a:off x="2562" y="1570"/>
              <a:ext cx="227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744" y="1389"/>
              <a:ext cx="367" cy="314"/>
              <a:chOff x="2814" y="1323"/>
              <a:chExt cx="367" cy="314"/>
            </a:xfrm>
          </p:grpSpPr>
          <p:sp>
            <p:nvSpPr>
              <p:cNvPr id="201761" name="Line 33"/>
              <p:cNvSpPr>
                <a:spLocks noChangeShapeType="1"/>
              </p:cNvSpPr>
              <p:nvPr/>
            </p:nvSpPr>
            <p:spPr bwMode="auto">
              <a:xfrm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2" name="Line 34"/>
              <p:cNvSpPr>
                <a:spLocks noChangeShapeType="1"/>
              </p:cNvSpPr>
              <p:nvPr/>
            </p:nvSpPr>
            <p:spPr bwMode="auto">
              <a:xfrm flipH="1">
                <a:off x="2922" y="1424"/>
                <a:ext cx="216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4" name="Oval 36"/>
              <p:cNvSpPr>
                <a:spLocks noChangeArrowheads="1"/>
              </p:cNvSpPr>
              <p:nvPr/>
            </p:nvSpPr>
            <p:spPr bwMode="auto">
              <a:xfrm>
                <a:off x="2879" y="1389"/>
                <a:ext cx="302" cy="2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1765" name="Text Box 37"/>
              <p:cNvSpPr txBox="1">
                <a:spLocks noChangeArrowheads="1"/>
              </p:cNvSpPr>
              <p:nvPr/>
            </p:nvSpPr>
            <p:spPr bwMode="auto">
              <a:xfrm>
                <a:off x="2814" y="1382"/>
                <a:ext cx="2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+</a:t>
                </a:r>
              </a:p>
            </p:txBody>
          </p:sp>
          <p:sp>
            <p:nvSpPr>
              <p:cNvPr id="201766" name="Text Box 38"/>
              <p:cNvSpPr txBox="1">
                <a:spLocks noChangeArrowheads="1"/>
              </p:cNvSpPr>
              <p:nvPr/>
            </p:nvSpPr>
            <p:spPr bwMode="auto">
              <a:xfrm>
                <a:off x="2929" y="1323"/>
                <a:ext cx="2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-</a:t>
                </a:r>
              </a:p>
            </p:txBody>
          </p:sp>
        </p:grpSp>
        <p:sp>
          <p:nvSpPr>
            <p:cNvPr id="201768" name="Line 40"/>
            <p:cNvSpPr>
              <a:spLocks noChangeShapeType="1"/>
            </p:cNvSpPr>
            <p:nvPr/>
          </p:nvSpPr>
          <p:spPr bwMode="auto">
            <a:xfrm flipV="1">
              <a:off x="3112" y="1570"/>
              <a:ext cx="267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0" name="Line 42"/>
            <p:cNvSpPr>
              <a:spLocks noChangeShapeType="1"/>
            </p:cNvSpPr>
            <p:nvPr/>
          </p:nvSpPr>
          <p:spPr bwMode="auto">
            <a:xfrm>
              <a:off x="2971" y="120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1771" name="Text Box 43"/>
            <p:cNvSpPr txBox="1">
              <a:spLocks noChangeArrowheads="1"/>
            </p:cNvSpPr>
            <p:nvPr/>
          </p:nvSpPr>
          <p:spPr bwMode="auto">
            <a:xfrm>
              <a:off x="2744" y="935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D(s)</a:t>
              </a:r>
              <a:endParaRPr lang="el-GR"/>
            </a:p>
          </p:txBody>
        </p:sp>
      </p:grpSp>
      <p:sp>
        <p:nvSpPr>
          <p:cNvPr id="201772" name="Oval 44"/>
          <p:cNvSpPr>
            <a:spLocks noChangeArrowheads="1"/>
          </p:cNvSpPr>
          <p:nvPr/>
        </p:nvSpPr>
        <p:spPr bwMode="auto">
          <a:xfrm>
            <a:off x="1908175" y="3644900"/>
            <a:ext cx="2016125" cy="1223963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01773" name="Text Box 45"/>
          <p:cNvSpPr txBox="1">
            <a:spLocks noChangeArrowheads="1"/>
          </p:cNvSpPr>
          <p:nvPr/>
        </p:nvSpPr>
        <p:spPr bwMode="auto">
          <a:xfrm>
            <a:off x="900113" y="4941888"/>
            <a:ext cx="2808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Erreur en poursuite (due à l’entrée)</a:t>
            </a:r>
          </a:p>
        </p:txBody>
      </p:sp>
      <p:sp>
        <p:nvSpPr>
          <p:cNvPr id="201774" name="Oval 46"/>
          <p:cNvSpPr>
            <a:spLocks noChangeArrowheads="1"/>
          </p:cNvSpPr>
          <p:nvPr/>
        </p:nvSpPr>
        <p:spPr bwMode="auto">
          <a:xfrm>
            <a:off x="4716463" y="3573463"/>
            <a:ext cx="2160587" cy="1439862"/>
          </a:xfrm>
          <a:prstGeom prst="ellipse">
            <a:avLst/>
          </a:prstGeom>
          <a:noFill/>
          <a:ln w="25400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1775" name="Text Box 47"/>
          <p:cNvSpPr txBox="1">
            <a:spLocks noChangeArrowheads="1"/>
          </p:cNvSpPr>
          <p:nvPr/>
        </p:nvSpPr>
        <p:spPr bwMode="auto">
          <a:xfrm>
            <a:off x="4284663" y="5084763"/>
            <a:ext cx="3384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>
                <a:solidFill>
                  <a:srgbClr val="CC99FF"/>
                </a:solidFill>
              </a:rPr>
              <a:t>Erreur en régulation (due aux perturbations)</a:t>
            </a:r>
          </a:p>
        </p:txBody>
      </p:sp>
    </p:spTree>
    <p:extLst>
      <p:ext uri="{BB962C8B-B14F-4D97-AF65-F5344CB8AC3E}">
        <p14:creationId xmlns:p14="http://schemas.microsoft.com/office/powerpoint/2010/main" val="8475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72" grpId="0" animBg="1"/>
      <p:bldP spid="201773" grpId="0"/>
      <p:bldP spid="201774" grpId="0" animBg="1"/>
      <p:bldP spid="2017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Influence des perturbations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68313" y="2349500"/>
            <a:ext cx="8281987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On va étudier une entrée et une perturbation de type échelon.</a:t>
            </a:r>
          </a:p>
          <a:p>
            <a:r>
              <a:rPr lang="fr-FR"/>
              <a:t>Notre système devra donc être de type 1 pour éliminer l’entrée.</a:t>
            </a:r>
          </a:p>
          <a:p>
            <a:r>
              <a:rPr lang="fr-FR"/>
              <a:t>Mais où doit-on mettre l’intégrateur?</a:t>
            </a:r>
          </a:p>
          <a:p>
            <a:r>
              <a:rPr lang="fr-FR"/>
              <a:t>	Dans G</a:t>
            </a:r>
            <a:r>
              <a:rPr lang="fr-FR" baseline="-25000"/>
              <a:t>1</a:t>
            </a:r>
            <a:r>
              <a:rPr lang="fr-FR"/>
              <a:t>?</a:t>
            </a:r>
          </a:p>
          <a:p>
            <a:r>
              <a:rPr lang="fr-FR"/>
              <a:t>	Dans G</a:t>
            </a:r>
            <a:r>
              <a:rPr lang="fr-FR" baseline="-25000"/>
              <a:t>2</a:t>
            </a:r>
            <a:r>
              <a:rPr lang="fr-FR"/>
              <a:t>?</a:t>
            </a:r>
          </a:p>
          <a:p>
            <a:r>
              <a:rPr lang="fr-FR"/>
              <a:t>	N’importe?	</a:t>
            </a:r>
          </a:p>
        </p:txBody>
      </p:sp>
    </p:spTree>
    <p:extLst>
      <p:ext uri="{BB962C8B-B14F-4D97-AF65-F5344CB8AC3E}">
        <p14:creationId xmlns:p14="http://schemas.microsoft.com/office/powerpoint/2010/main" val="380127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4ACCC1-5E23-4284-8AAB-11333D52F22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Définitions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39750" y="1412875"/>
            <a:ext cx="79200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fr-FR" u="sng" dirty="0"/>
              <a:t>Généralités:</a:t>
            </a:r>
          </a:p>
          <a:p>
            <a:pPr marL="342900" indent="-342900"/>
            <a:r>
              <a:rPr lang="fr-FR" dirty="0"/>
              <a:t>	Un système asservi (donc en BF) sera d’autant plus précis que sa sortie y(t) sera proche de la consigne </a:t>
            </a:r>
            <a:r>
              <a:rPr lang="fr-FR" dirty="0" err="1"/>
              <a:t>y</a:t>
            </a:r>
            <a:r>
              <a:rPr lang="fr-FR" baseline="-25000" dirty="0" err="1"/>
              <a:t>c</a:t>
            </a:r>
            <a:r>
              <a:rPr lang="fr-FR" dirty="0"/>
              <a:t>(t).</a:t>
            </a:r>
          </a:p>
          <a:p>
            <a:pPr marL="342900" indent="-342900"/>
            <a:r>
              <a:rPr lang="fr-FR" dirty="0"/>
              <a:t>	On quantifie donc l’erreur </a:t>
            </a:r>
            <a:r>
              <a:rPr lang="el-GR" dirty="0">
                <a:solidFill>
                  <a:srgbClr val="FF0000"/>
                </a:solidFill>
              </a:rPr>
              <a:t>ε</a:t>
            </a:r>
            <a:r>
              <a:rPr lang="fr-FR" dirty="0">
                <a:solidFill>
                  <a:srgbClr val="FF0000"/>
                </a:solidFill>
              </a:rPr>
              <a:t>(t)=</a:t>
            </a:r>
            <a:r>
              <a:rPr lang="fr-FR" dirty="0" err="1">
                <a:solidFill>
                  <a:srgbClr val="FF0000"/>
                </a:solidFill>
              </a:rPr>
              <a:t>y</a:t>
            </a:r>
            <a:r>
              <a:rPr lang="fr-FR" baseline="-25000" dirty="0" err="1">
                <a:solidFill>
                  <a:srgbClr val="FF0000"/>
                </a:solidFill>
              </a:rPr>
              <a:t>c</a:t>
            </a:r>
            <a:r>
              <a:rPr lang="fr-FR" dirty="0">
                <a:solidFill>
                  <a:srgbClr val="FF0000"/>
                </a:solidFill>
              </a:rPr>
              <a:t>(t)-y(t)</a:t>
            </a:r>
            <a:r>
              <a:rPr lang="fr-FR" dirty="0"/>
              <a:t> qui représenta la précision de l’asservissement.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	Pendant le </a:t>
            </a:r>
            <a:r>
              <a:rPr lang="fr-FR" dirty="0">
                <a:solidFill>
                  <a:srgbClr val="FF0000"/>
                </a:solidFill>
              </a:rPr>
              <a:t>régime transitoire</a:t>
            </a:r>
            <a:r>
              <a:rPr lang="fr-FR" dirty="0"/>
              <a:t>, on parle de précision dynamique ou de </a:t>
            </a:r>
            <a:r>
              <a:rPr lang="fr-FR" dirty="0">
                <a:solidFill>
                  <a:srgbClr val="FF0000"/>
                </a:solidFill>
              </a:rPr>
              <a:t>rapidité.</a:t>
            </a:r>
          </a:p>
          <a:p>
            <a:pPr marL="342900" indent="-342900"/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/>
              <a:t>Pendant le </a:t>
            </a:r>
            <a:r>
              <a:rPr lang="fr-FR" dirty="0">
                <a:solidFill>
                  <a:srgbClr val="FF0000"/>
                </a:solidFill>
              </a:rPr>
              <a:t>régime permanent</a:t>
            </a:r>
            <a:r>
              <a:rPr lang="fr-FR" dirty="0"/>
              <a:t>, on parle de précision statique ou par abus de langage de </a:t>
            </a:r>
            <a:r>
              <a:rPr lang="fr-FR" dirty="0">
                <a:solidFill>
                  <a:srgbClr val="FF0000"/>
                </a:solidFill>
              </a:rPr>
              <a:t>précision.</a:t>
            </a:r>
          </a:p>
          <a:p>
            <a:pPr marL="342900" indent="-342900"/>
            <a:endParaRPr lang="el-GR" dirty="0">
              <a:solidFill>
                <a:srgbClr val="FF0000"/>
              </a:solidFill>
            </a:endParaRPr>
          </a:p>
          <a:p>
            <a:pPr marL="342900" indent="-342900"/>
            <a:endParaRPr lang="fr-FR" dirty="0"/>
          </a:p>
          <a:p>
            <a:pPr marL="342900" indent="-342900"/>
            <a:endParaRPr lang="fr-FR" dirty="0"/>
          </a:p>
          <a:p>
            <a:pPr marL="342900" indent="-342900"/>
            <a:endParaRPr lang="fr-FR" dirty="0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755650" y="4294188"/>
            <a:ext cx="9504363" cy="1366837"/>
            <a:chOff x="476" y="2432"/>
            <a:chExt cx="5987" cy="861"/>
          </a:xfrm>
        </p:grpSpPr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 flipV="1">
              <a:off x="2381" y="2690"/>
              <a:ext cx="733" cy="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4281" y="2690"/>
              <a:ext cx="8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909" y="2548"/>
              <a:ext cx="433" cy="320"/>
              <a:chOff x="521" y="1480"/>
              <a:chExt cx="454" cy="409"/>
            </a:xfrm>
          </p:grpSpPr>
          <p:sp>
            <p:nvSpPr>
              <p:cNvPr id="26662" name="Line 38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6663" name="Line 39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409"/>
                <a:chOff x="521" y="1480"/>
                <a:chExt cx="454" cy="409"/>
              </a:xfrm>
            </p:grpSpPr>
            <p:sp>
              <p:nvSpPr>
                <p:cNvPr id="26665" name="Oval 41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66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21" y="1509"/>
                  <a:ext cx="454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666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630" y="1569"/>
                  <a:ext cx="198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>
              <a:off x="476" y="2690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1255" y="2690"/>
              <a:ext cx="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 flipH="1" flipV="1">
              <a:off x="1081" y="2796"/>
              <a:ext cx="0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 flipH="1" flipV="1">
              <a:off x="4627" y="2690"/>
              <a:ext cx="0" cy="6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 flipV="1">
              <a:off x="1081" y="3293"/>
              <a:ext cx="35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73" name="Text Box 49"/>
            <p:cNvSpPr txBox="1">
              <a:spLocks noChangeArrowheads="1"/>
            </p:cNvSpPr>
            <p:nvPr/>
          </p:nvSpPr>
          <p:spPr bwMode="auto">
            <a:xfrm>
              <a:off x="3114" y="2477"/>
              <a:ext cx="1188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/>
                <a:t>Système</a:t>
              </a:r>
              <a:endParaRPr lang="fr-FR" baseline="-25000"/>
            </a:p>
            <a:p>
              <a:pPr algn="ctr"/>
              <a:endParaRPr lang="fr-FR" sz="800"/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>
              <a:off x="4281" y="2690"/>
              <a:ext cx="8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76" name="Text Box 52"/>
            <p:cNvSpPr txBox="1">
              <a:spLocks noChangeArrowheads="1"/>
            </p:cNvSpPr>
            <p:nvPr/>
          </p:nvSpPr>
          <p:spPr bwMode="auto">
            <a:xfrm>
              <a:off x="2595" y="2477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U(t)</a:t>
              </a:r>
              <a:endParaRPr lang="el-GR"/>
            </a:p>
          </p:txBody>
        </p:sp>
        <p:sp>
          <p:nvSpPr>
            <p:cNvPr id="26677" name="Text Box 53"/>
            <p:cNvSpPr txBox="1">
              <a:spLocks noChangeArrowheads="1"/>
            </p:cNvSpPr>
            <p:nvPr/>
          </p:nvSpPr>
          <p:spPr bwMode="auto">
            <a:xfrm>
              <a:off x="1644" y="2477"/>
              <a:ext cx="737" cy="4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 dirty="0"/>
            </a:p>
            <a:p>
              <a:pPr algn="ctr"/>
              <a:r>
                <a:rPr lang="fr-FR" dirty="0"/>
                <a:t>Cor</a:t>
              </a:r>
            </a:p>
            <a:p>
              <a:pPr algn="ctr"/>
              <a:endParaRPr lang="fr-FR" sz="800" dirty="0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909" y="2548"/>
              <a:ext cx="433" cy="320"/>
              <a:chOff x="521" y="1480"/>
              <a:chExt cx="454" cy="409"/>
            </a:xfrm>
          </p:grpSpPr>
          <p:sp>
            <p:nvSpPr>
              <p:cNvPr id="26679" name="Line 55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6680" name="Line 56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409"/>
                <a:chOff x="521" y="1480"/>
                <a:chExt cx="454" cy="409"/>
              </a:xfrm>
            </p:grpSpPr>
            <p:sp>
              <p:nvSpPr>
                <p:cNvPr id="26682" name="Oval 58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668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1" y="1509"/>
                  <a:ext cx="454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668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630" y="1569"/>
                  <a:ext cx="198" cy="3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6685" name="Line 61"/>
            <p:cNvSpPr>
              <a:spLocks noChangeShapeType="1"/>
            </p:cNvSpPr>
            <p:nvPr/>
          </p:nvSpPr>
          <p:spPr bwMode="auto">
            <a:xfrm>
              <a:off x="476" y="2690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86" name="Line 62"/>
            <p:cNvSpPr>
              <a:spLocks noChangeShapeType="1"/>
            </p:cNvSpPr>
            <p:nvPr/>
          </p:nvSpPr>
          <p:spPr bwMode="auto">
            <a:xfrm>
              <a:off x="1255" y="2690"/>
              <a:ext cx="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687" name="Text Box 63"/>
            <p:cNvSpPr txBox="1">
              <a:spLocks noChangeArrowheads="1"/>
            </p:cNvSpPr>
            <p:nvPr/>
          </p:nvSpPr>
          <p:spPr bwMode="auto">
            <a:xfrm>
              <a:off x="476" y="2432"/>
              <a:ext cx="8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</a:t>
              </a:r>
              <a:r>
                <a:rPr lang="fr-FR" baseline="-25000"/>
                <a:t>c</a:t>
              </a:r>
              <a:r>
                <a:rPr lang="fr-FR"/>
                <a:t>(</a:t>
              </a:r>
              <a:r>
                <a:rPr lang="fr-FR">
                  <a:solidFill>
                    <a:schemeClr val="accent1"/>
                  </a:solidFill>
                </a:rPr>
                <a:t>t</a:t>
              </a:r>
              <a:r>
                <a:rPr lang="fr-FR"/>
                <a:t>)</a:t>
              </a:r>
              <a:endParaRPr lang="el-GR"/>
            </a:p>
          </p:txBody>
        </p:sp>
        <p:sp>
          <p:nvSpPr>
            <p:cNvPr id="26688" name="Text Box 64"/>
            <p:cNvSpPr txBox="1">
              <a:spLocks noChangeArrowheads="1"/>
            </p:cNvSpPr>
            <p:nvPr/>
          </p:nvSpPr>
          <p:spPr bwMode="auto">
            <a:xfrm>
              <a:off x="4422" y="2432"/>
              <a:ext cx="20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Y(t)</a:t>
              </a:r>
              <a:endParaRPr lang="el-GR"/>
            </a:p>
          </p:txBody>
        </p:sp>
      </p:grp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1979613" y="4294188"/>
            <a:ext cx="3240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l-GR">
                <a:solidFill>
                  <a:srgbClr val="FF0000"/>
                </a:solidFill>
              </a:rPr>
              <a:t>ε</a:t>
            </a:r>
            <a:r>
              <a:rPr lang="fr-FR">
                <a:solidFill>
                  <a:srgbClr val="FF0000"/>
                </a:solidFill>
              </a:rPr>
              <a:t>(t)</a:t>
            </a:r>
            <a:endParaRPr lang="el-G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  <p:bldP spid="26690" grpId="0"/>
      <p:bldP spid="2669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Précision – Influence des perturbations</a:t>
            </a: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0422"/>
              </p:ext>
            </p:extLst>
          </p:nvPr>
        </p:nvGraphicFramePr>
        <p:xfrm>
          <a:off x="212725" y="2627313"/>
          <a:ext cx="876141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4" name="Équation" r:id="rId3" imgW="4114800" imgH="863280" progId="Equation.3">
                  <p:embed/>
                </p:oleObj>
              </mc:Choice>
              <mc:Fallback>
                <p:oleObj name="Équation" r:id="rId3" imgW="41148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627313"/>
                        <a:ext cx="8761413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68313" y="2349500"/>
            <a:ext cx="828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On suppose G</a:t>
            </a:r>
            <a:r>
              <a:rPr lang="fr-FR" baseline="-25000"/>
              <a:t>1</a:t>
            </a:r>
            <a:r>
              <a:rPr lang="fr-FR"/>
              <a:t> de type 0 et G</a:t>
            </a:r>
            <a:r>
              <a:rPr lang="fr-FR" baseline="-25000"/>
              <a:t>2</a:t>
            </a:r>
            <a:r>
              <a:rPr lang="fr-FR"/>
              <a:t> de type 1: </a:t>
            </a:r>
          </a:p>
        </p:txBody>
      </p:sp>
      <p:graphicFrame>
        <p:nvGraphicFramePr>
          <p:cNvPr id="203782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1331913" y="1341438"/>
          <a:ext cx="64087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5" imgW="2971800" imgH="431640" progId="Equation.3">
                  <p:embed/>
                </p:oleObj>
              </mc:Choice>
              <mc:Fallback>
                <p:oleObj name="Equation" r:id="rId5" imgW="2971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6408737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8313" y="4365625"/>
            <a:ext cx="828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On suppose G</a:t>
            </a:r>
            <a:r>
              <a:rPr lang="fr-FR" baseline="-25000"/>
              <a:t>1</a:t>
            </a:r>
            <a:r>
              <a:rPr lang="fr-FR"/>
              <a:t> de type 1 et G</a:t>
            </a:r>
            <a:r>
              <a:rPr lang="fr-FR" baseline="-25000"/>
              <a:t>2</a:t>
            </a:r>
            <a:r>
              <a:rPr lang="fr-FR"/>
              <a:t> de type 0: </a:t>
            </a:r>
          </a:p>
        </p:txBody>
      </p:sp>
      <p:graphicFrame>
        <p:nvGraphicFramePr>
          <p:cNvPr id="203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00833"/>
              </p:ext>
            </p:extLst>
          </p:nvPr>
        </p:nvGraphicFramePr>
        <p:xfrm>
          <a:off x="282575" y="4699000"/>
          <a:ext cx="852011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Équation" r:id="rId7" imgW="4000320" imgH="863280" progId="Equation.3">
                  <p:embed/>
                </p:oleObj>
              </mc:Choice>
              <mc:Fallback>
                <p:oleObj name="Équation" r:id="rId7" imgW="40003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4699000"/>
                        <a:ext cx="8520113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5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  <p:bldP spid="2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fr-FR" sz="2800" dirty="0"/>
              <a:t>Etude de la Précision – Influence des perturbations – Place du correcteur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67544" y="1412776"/>
            <a:ext cx="8281987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Pour obtenir une erreur de régulation nulle pour un échelon de perturbation, il faut mettre l’intégrateur (donc le correcteur) en amont de la perturbation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58119" y="2565301"/>
            <a:ext cx="4895850" cy="1585913"/>
            <a:chOff x="793" y="1888"/>
            <a:chExt cx="3084" cy="999"/>
          </a:xfrm>
        </p:grpSpPr>
        <p:sp>
          <p:nvSpPr>
            <p:cNvPr id="205830" name="Text Box 6"/>
            <p:cNvSpPr txBox="1">
              <a:spLocks noChangeArrowheads="1"/>
            </p:cNvSpPr>
            <p:nvPr/>
          </p:nvSpPr>
          <p:spPr bwMode="auto">
            <a:xfrm>
              <a:off x="2608" y="2251"/>
              <a:ext cx="633" cy="4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 sz="1200"/>
                <a:t>Correcteur</a:t>
              </a:r>
              <a:endParaRPr lang="fr-FR" sz="1200" baseline="-25000"/>
            </a:p>
            <a:p>
              <a:pPr algn="ctr"/>
              <a:endParaRPr lang="fr-FR" sz="1200"/>
            </a:p>
          </p:txBody>
        </p:sp>
        <p:sp>
          <p:nvSpPr>
            <p:cNvPr id="205831" name="Line 7"/>
            <p:cNvSpPr>
              <a:spLocks noChangeShapeType="1"/>
            </p:cNvSpPr>
            <p:nvPr/>
          </p:nvSpPr>
          <p:spPr bwMode="auto">
            <a:xfrm flipV="1">
              <a:off x="3259" y="2429"/>
              <a:ext cx="472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068" y="2321"/>
              <a:ext cx="275" cy="301"/>
              <a:chOff x="521" y="1480"/>
              <a:chExt cx="454" cy="509"/>
            </a:xfrm>
          </p:grpSpPr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5834" name="Line 10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509"/>
                <a:chOff x="521" y="1480"/>
                <a:chExt cx="454" cy="509"/>
              </a:xfrm>
            </p:grpSpPr>
            <p:sp>
              <p:nvSpPr>
                <p:cNvPr id="205836" name="Oval 12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58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1" y="1512"/>
                  <a:ext cx="454" cy="4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058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13" y="1568"/>
                  <a:ext cx="312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05839" name="Line 15"/>
            <p:cNvSpPr>
              <a:spLocks noChangeShapeType="1"/>
            </p:cNvSpPr>
            <p:nvPr/>
          </p:nvSpPr>
          <p:spPr bwMode="auto">
            <a:xfrm>
              <a:off x="793" y="2429"/>
              <a:ext cx="3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40" name="Line 16"/>
            <p:cNvSpPr>
              <a:spLocks noChangeShapeType="1"/>
            </p:cNvSpPr>
            <p:nvPr/>
          </p:nvSpPr>
          <p:spPr bwMode="auto">
            <a:xfrm flipV="1">
              <a:off x="1288" y="2427"/>
              <a:ext cx="283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 flipH="1" flipV="1">
              <a:off x="1177" y="2509"/>
              <a:ext cx="0" cy="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 flipH="1" flipV="1">
              <a:off x="3429" y="2429"/>
              <a:ext cx="0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V="1">
              <a:off x="1177" y="2887"/>
              <a:ext cx="22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44" name="Text Box 20"/>
            <p:cNvSpPr txBox="1">
              <a:spLocks noChangeArrowheads="1"/>
            </p:cNvSpPr>
            <p:nvPr/>
          </p:nvSpPr>
          <p:spPr bwMode="auto">
            <a:xfrm>
              <a:off x="793" y="2232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Y</a:t>
              </a:r>
              <a:r>
                <a:rPr lang="fr-FR" sz="1200" baseline="-25000"/>
                <a:t>c</a:t>
              </a:r>
              <a:r>
                <a:rPr lang="fr-FR" sz="1200"/>
                <a:t>(s)</a:t>
              </a:r>
              <a:endParaRPr lang="el-GR" sz="1200"/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3326" y="2198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Y</a:t>
              </a:r>
              <a:r>
                <a:rPr lang="fr-FR" sz="1200" baseline="-25000"/>
                <a:t>s</a:t>
              </a:r>
              <a:r>
                <a:rPr lang="fr-FR" sz="1200"/>
                <a:t>(s)</a:t>
              </a:r>
              <a:endParaRPr lang="el-GR" sz="1200"/>
            </a:p>
          </p:txBody>
        </p:sp>
        <p:sp>
          <p:nvSpPr>
            <p:cNvPr id="205847" name="Text Box 23"/>
            <p:cNvSpPr txBox="1">
              <a:spLocks noChangeArrowheads="1"/>
            </p:cNvSpPr>
            <p:nvPr/>
          </p:nvSpPr>
          <p:spPr bwMode="auto">
            <a:xfrm>
              <a:off x="1565" y="2251"/>
              <a:ext cx="5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 sz="1200"/>
                <a:t>Système</a:t>
              </a:r>
              <a:endParaRPr lang="fr-FR" sz="1200" baseline="-25000"/>
            </a:p>
            <a:p>
              <a:pPr algn="ctr"/>
              <a:endParaRPr lang="fr-FR" sz="800"/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 flipV="1">
              <a:off x="2109" y="2432"/>
              <a:ext cx="49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56" name="Line 32"/>
            <p:cNvSpPr>
              <a:spLocks noChangeShapeType="1"/>
            </p:cNvSpPr>
            <p:nvPr/>
          </p:nvSpPr>
          <p:spPr bwMode="auto">
            <a:xfrm>
              <a:off x="1837" y="2069"/>
              <a:ext cx="0" cy="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701" y="1888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D(s)</a:t>
              </a:r>
              <a:endParaRPr lang="el-GR" sz="1200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331144" y="4365526"/>
            <a:ext cx="4895850" cy="1890713"/>
            <a:chOff x="839" y="3022"/>
            <a:chExt cx="3084" cy="1191"/>
          </a:xfrm>
        </p:grpSpPr>
        <p:sp>
          <p:nvSpPr>
            <p:cNvPr id="205862" name="Line 38"/>
            <p:cNvSpPr>
              <a:spLocks noChangeShapeType="1"/>
            </p:cNvSpPr>
            <p:nvPr/>
          </p:nvSpPr>
          <p:spPr bwMode="auto">
            <a:xfrm flipV="1">
              <a:off x="2653" y="3563"/>
              <a:ext cx="1124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1114" y="3455"/>
              <a:ext cx="275" cy="301"/>
              <a:chOff x="521" y="1480"/>
              <a:chExt cx="454" cy="509"/>
            </a:xfrm>
          </p:grpSpPr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521" y="1480"/>
                <a:ext cx="454" cy="509"/>
                <a:chOff x="521" y="1480"/>
                <a:chExt cx="454" cy="509"/>
              </a:xfrm>
            </p:grpSpPr>
            <p:sp>
              <p:nvSpPr>
                <p:cNvPr id="205867" name="Oval 43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0586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21" y="1512"/>
                  <a:ext cx="454" cy="4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/>
                    <a:t>+</a:t>
                  </a:r>
                </a:p>
              </p:txBody>
            </p:sp>
            <p:sp>
              <p:nvSpPr>
                <p:cNvPr id="20586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13" y="1568"/>
                  <a:ext cx="312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839" y="3563"/>
              <a:ext cx="3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1334" y="3563"/>
              <a:ext cx="775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 flipH="1" flipV="1">
              <a:off x="1223" y="3643"/>
              <a:ext cx="0" cy="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 flipH="1" flipV="1">
              <a:off x="3475" y="3563"/>
              <a:ext cx="0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 flipV="1">
              <a:off x="1223" y="4021"/>
              <a:ext cx="22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75" name="Text Box 51"/>
            <p:cNvSpPr txBox="1">
              <a:spLocks noChangeArrowheads="1"/>
            </p:cNvSpPr>
            <p:nvPr/>
          </p:nvSpPr>
          <p:spPr bwMode="auto">
            <a:xfrm>
              <a:off x="839" y="3366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Y</a:t>
              </a:r>
              <a:r>
                <a:rPr lang="fr-FR" sz="1200" baseline="-25000"/>
                <a:t>c</a:t>
              </a:r>
              <a:r>
                <a:rPr lang="fr-FR" sz="1200"/>
                <a:t>(s)</a:t>
              </a:r>
              <a:endParaRPr lang="el-GR" sz="1200"/>
            </a:p>
          </p:txBody>
        </p:sp>
        <p:sp>
          <p:nvSpPr>
            <p:cNvPr id="205876" name="Text Box 52"/>
            <p:cNvSpPr txBox="1">
              <a:spLocks noChangeArrowheads="1"/>
            </p:cNvSpPr>
            <p:nvPr/>
          </p:nvSpPr>
          <p:spPr bwMode="auto">
            <a:xfrm>
              <a:off x="3372" y="3332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Y</a:t>
              </a:r>
              <a:r>
                <a:rPr lang="fr-FR" sz="1200" baseline="-25000"/>
                <a:t>s</a:t>
              </a:r>
              <a:r>
                <a:rPr lang="fr-FR" sz="1200"/>
                <a:t>(s)</a:t>
              </a:r>
              <a:endParaRPr lang="el-GR" sz="1200"/>
            </a:p>
          </p:txBody>
        </p:sp>
        <p:sp>
          <p:nvSpPr>
            <p:cNvPr id="205877" name="Text Box 53"/>
            <p:cNvSpPr txBox="1">
              <a:spLocks noChangeArrowheads="1"/>
            </p:cNvSpPr>
            <p:nvPr/>
          </p:nvSpPr>
          <p:spPr bwMode="auto">
            <a:xfrm>
              <a:off x="2064" y="3385"/>
              <a:ext cx="5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 sz="1200"/>
                <a:t>Système</a:t>
              </a:r>
              <a:endParaRPr lang="fr-FR" sz="1200" baseline="-25000"/>
            </a:p>
            <a:p>
              <a:pPr algn="ctr"/>
              <a:endParaRPr lang="fr-FR" sz="800"/>
            </a:p>
          </p:txBody>
        </p:sp>
        <p:sp>
          <p:nvSpPr>
            <p:cNvPr id="205879" name="Line 55"/>
            <p:cNvSpPr>
              <a:spLocks noChangeShapeType="1"/>
            </p:cNvSpPr>
            <p:nvPr/>
          </p:nvSpPr>
          <p:spPr bwMode="auto">
            <a:xfrm>
              <a:off x="2290" y="3203"/>
              <a:ext cx="0" cy="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5880" name="Text Box 56"/>
            <p:cNvSpPr txBox="1">
              <a:spLocks noChangeArrowheads="1"/>
            </p:cNvSpPr>
            <p:nvPr/>
          </p:nvSpPr>
          <p:spPr bwMode="auto">
            <a:xfrm>
              <a:off x="2109" y="3022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D(s)</a:t>
              </a:r>
              <a:endParaRPr lang="el-GR" sz="1200"/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2018" y="3793"/>
              <a:ext cx="633" cy="4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 sz="1200"/>
                <a:t>Correcteur</a:t>
              </a:r>
              <a:endParaRPr lang="fr-FR" sz="1200" baseline="-25000"/>
            </a:p>
            <a:p>
              <a:pPr algn="ctr"/>
              <a:endParaRPr lang="fr-FR" sz="1200"/>
            </a:p>
          </p:txBody>
        </p:sp>
      </p:grpSp>
      <p:sp>
        <p:nvSpPr>
          <p:cNvPr id="205881" name="Line 57"/>
          <p:cNvSpPr>
            <a:spLocks noChangeShapeType="1"/>
          </p:cNvSpPr>
          <p:nvPr/>
        </p:nvSpPr>
        <p:spPr bwMode="auto">
          <a:xfrm flipH="1">
            <a:off x="2626544" y="2636739"/>
            <a:ext cx="2449512" cy="172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5882" name="Line 58"/>
          <p:cNvSpPr>
            <a:spLocks noChangeShapeType="1"/>
          </p:cNvSpPr>
          <p:nvPr/>
        </p:nvSpPr>
        <p:spPr bwMode="auto">
          <a:xfrm>
            <a:off x="2626544" y="2709764"/>
            <a:ext cx="2449512" cy="172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5884" name="Line 60"/>
          <p:cNvSpPr>
            <a:spLocks noChangeShapeType="1"/>
          </p:cNvSpPr>
          <p:nvPr/>
        </p:nvSpPr>
        <p:spPr bwMode="auto">
          <a:xfrm flipH="1">
            <a:off x="2555106" y="4624289"/>
            <a:ext cx="2449513" cy="172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05885" name="Line 61"/>
          <p:cNvSpPr>
            <a:spLocks noChangeShapeType="1"/>
          </p:cNvSpPr>
          <p:nvPr/>
        </p:nvSpPr>
        <p:spPr bwMode="auto">
          <a:xfrm>
            <a:off x="2555106" y="4697314"/>
            <a:ext cx="2449513" cy="172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8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81" grpId="0" animBg="1"/>
      <p:bldP spid="205882" grpId="0" animBg="1"/>
      <p:bldP spid="205884" grpId="0" animBg="1"/>
      <p:bldP spid="20588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Image 6" descr="Post-it-jau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920750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Placement du correcteur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 rot="21245455">
            <a:off x="1966913" y="1978025"/>
            <a:ext cx="4471987" cy="4452938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endParaRPr lang="fr-FR" sz="1800" b="1">
              <a:solidFill>
                <a:srgbClr val="C00000"/>
              </a:solidFill>
              <a:latin typeface="Segoe Print" pitchFamily="2" charset="0"/>
            </a:endParaRPr>
          </a:p>
          <a:p>
            <a:pPr>
              <a:buFontTx/>
              <a:buNone/>
            </a:pPr>
            <a:endParaRPr lang="fr-FR" sz="1800" b="1">
              <a:solidFill>
                <a:srgbClr val="C00000"/>
              </a:solidFill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 sz="1800" b="1">
                <a:solidFill>
                  <a:srgbClr val="C00000"/>
                </a:solidFill>
                <a:latin typeface="Segoe Print" pitchFamily="2" charset="0"/>
              </a:rPr>
              <a:t>PLACEMENT D’UN CORRECTEUR</a:t>
            </a:r>
          </a:p>
          <a:p>
            <a:pPr>
              <a:buFontTx/>
              <a:buNone/>
            </a:pPr>
            <a:endParaRPr lang="fr-FR" sz="1800" b="1">
              <a:solidFill>
                <a:srgbClr val="C00000"/>
              </a:solidFill>
              <a:latin typeface="Segoe Print" pitchFamily="2" charset="0"/>
            </a:endParaRPr>
          </a:p>
          <a:p>
            <a:pPr algn="ctr">
              <a:buFontTx/>
              <a:buNone/>
            </a:pPr>
            <a:r>
              <a:rPr lang="fr-FR" sz="1800">
                <a:latin typeface="Segoe Print" pitchFamily="2" charset="0"/>
              </a:rPr>
              <a:t>Un correcteur sera toujours placé </a:t>
            </a:r>
          </a:p>
          <a:p>
            <a:pPr algn="ctr">
              <a:buFontTx/>
              <a:buNone/>
            </a:pPr>
            <a:r>
              <a:rPr lang="fr-FR" sz="1800" b="1">
                <a:solidFill>
                  <a:srgbClr val="FF0000"/>
                </a:solidFill>
                <a:latin typeface="Segoe Print" pitchFamily="2" charset="0"/>
              </a:rPr>
              <a:t>avant </a:t>
            </a:r>
            <a:r>
              <a:rPr lang="fr-FR" sz="1800">
                <a:latin typeface="Segoe Print" pitchFamily="2" charset="0"/>
              </a:rPr>
              <a:t>le système à corriger. </a:t>
            </a:r>
          </a:p>
          <a:p>
            <a:pPr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>
              <a:buFontTx/>
              <a:buNone/>
            </a:pPr>
            <a:endParaRPr lang="fr-FR" sz="1800">
              <a:latin typeface="Segoe Print" pitchFamily="2" charset="0"/>
            </a:endParaRPr>
          </a:p>
          <a:p>
            <a:endParaRPr lang="fr-FR" sz="1600"/>
          </a:p>
          <a:p>
            <a:pPr>
              <a:buFontTx/>
              <a:buNone/>
            </a:pPr>
            <a:endParaRPr lang="fr-FR" sz="1600"/>
          </a:p>
          <a:p>
            <a:pPr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180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 bwMode="auto">
          <a:xfrm>
            <a:off x="0" y="6589713"/>
            <a:ext cx="1905000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fld id="{6F417C33-4A49-4469-A113-EA3A1940B7DD}" type="slidenum">
              <a:rPr lang="fr-FR" sz="1100">
                <a:latin typeface="+mj-lt"/>
              </a:rPr>
              <a:pPr>
                <a:spcBef>
                  <a:spcPct val="0"/>
                </a:spcBef>
                <a:defRPr/>
              </a:pPr>
              <a:t>32</a:t>
            </a:fld>
            <a:endParaRPr lang="fr-FR" sz="1100">
              <a:latin typeface="+mj-lt"/>
            </a:endParaRPr>
          </a:p>
        </p:txBody>
      </p:sp>
      <p:sp>
        <p:nvSpPr>
          <p:cNvPr id="226310" name="Espace réservé du pied de page 4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1100"/>
              <a:t>Préorientations MIC – Automatique Continue</a:t>
            </a: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905000" y="4010096"/>
            <a:ext cx="4895850" cy="1630363"/>
            <a:chOff x="839" y="2994"/>
            <a:chExt cx="3084" cy="1027"/>
          </a:xfrm>
        </p:grpSpPr>
        <p:sp>
          <p:nvSpPr>
            <p:cNvPr id="8" name="Line 38"/>
            <p:cNvSpPr>
              <a:spLocks noChangeShapeType="1"/>
            </p:cNvSpPr>
            <p:nvPr/>
          </p:nvSpPr>
          <p:spPr bwMode="auto">
            <a:xfrm flipV="1">
              <a:off x="2653" y="3563"/>
              <a:ext cx="1124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015" y="3350"/>
              <a:ext cx="317" cy="465"/>
              <a:chOff x="359" y="1302"/>
              <a:chExt cx="525" cy="786"/>
            </a:xfrm>
          </p:grpSpPr>
          <p:sp>
            <p:nvSpPr>
              <p:cNvPr id="21" name="Line 40"/>
              <p:cNvSpPr>
                <a:spLocks noChangeShapeType="1"/>
              </p:cNvSpPr>
              <p:nvPr/>
            </p:nvSpPr>
            <p:spPr bwMode="auto">
              <a:xfrm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2" name="Line 41"/>
              <p:cNvSpPr>
                <a:spLocks noChangeShapeType="1"/>
              </p:cNvSpPr>
              <p:nvPr/>
            </p:nvSpPr>
            <p:spPr bwMode="auto">
              <a:xfrm flipH="1">
                <a:off x="612" y="1525"/>
                <a:ext cx="22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>
                <a:off x="359" y="1302"/>
                <a:ext cx="525" cy="786"/>
                <a:chOff x="359" y="1302"/>
                <a:chExt cx="525" cy="786"/>
              </a:xfrm>
            </p:grpSpPr>
            <p:sp>
              <p:nvSpPr>
                <p:cNvPr id="24" name="Oval 43"/>
                <p:cNvSpPr>
                  <a:spLocks noChangeArrowheads="1"/>
                </p:cNvSpPr>
                <p:nvPr/>
              </p:nvSpPr>
              <p:spPr bwMode="auto">
                <a:xfrm>
                  <a:off x="567" y="148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9" y="1302"/>
                  <a:ext cx="454" cy="4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fr-FR" dirty="0"/>
                    <a:t>+</a:t>
                  </a:r>
                </a:p>
              </p:txBody>
            </p:sp>
            <p:sp>
              <p:nvSpPr>
                <p:cNvPr id="2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75" y="1695"/>
                  <a:ext cx="271" cy="3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fr-FR"/>
                    <a:t>-</a:t>
                  </a:r>
                </a:p>
              </p:txBody>
            </p:sp>
          </p:grpSp>
        </p:grp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839" y="3563"/>
              <a:ext cx="3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V="1">
              <a:off x="1334" y="3558"/>
              <a:ext cx="1164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 wrap="square">
              <a:spAutoFit/>
            </a:bodyPr>
            <a:lstStyle/>
            <a:p>
              <a:endParaRPr lang="fr-FR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flipH="1" flipV="1">
              <a:off x="1223" y="3643"/>
              <a:ext cx="0" cy="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 flipV="1">
              <a:off x="3475" y="3563"/>
              <a:ext cx="0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 flipV="1">
              <a:off x="1223" y="4021"/>
              <a:ext cx="22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5" name="Text Box 51"/>
            <p:cNvSpPr txBox="1">
              <a:spLocks noChangeArrowheads="1"/>
            </p:cNvSpPr>
            <p:nvPr/>
          </p:nvSpPr>
          <p:spPr bwMode="auto">
            <a:xfrm>
              <a:off x="839" y="3366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Y</a:t>
              </a:r>
              <a:r>
                <a:rPr lang="fr-FR" sz="1200" baseline="-25000"/>
                <a:t>c</a:t>
              </a:r>
              <a:r>
                <a:rPr lang="fr-FR" sz="1200"/>
                <a:t>(s)</a:t>
              </a:r>
              <a:endParaRPr lang="el-GR" sz="1200"/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3372" y="3332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Y</a:t>
              </a:r>
              <a:r>
                <a:rPr lang="fr-FR" sz="1200" baseline="-25000"/>
                <a:t>s</a:t>
              </a:r>
              <a:r>
                <a:rPr lang="fr-FR" sz="1200"/>
                <a:t>(s)</a:t>
              </a:r>
              <a:endParaRPr lang="el-GR" sz="1200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>
              <a:off x="2498" y="3361"/>
              <a:ext cx="554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/>
            </a:p>
            <a:p>
              <a:pPr algn="ctr"/>
              <a:r>
                <a:rPr lang="fr-FR" sz="1200"/>
                <a:t>Système</a:t>
              </a:r>
              <a:endParaRPr lang="fr-FR" sz="1200" baseline="-25000"/>
            </a:p>
            <a:p>
              <a:pPr algn="ctr"/>
              <a:endParaRPr lang="fr-FR" sz="800"/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>
              <a:off x="2758" y="3160"/>
              <a:ext cx="0" cy="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2791" y="2994"/>
              <a:ext cx="5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 sz="1200"/>
                <a:t>D(s)</a:t>
              </a:r>
              <a:endParaRPr lang="el-GR" sz="1200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555" y="3311"/>
              <a:ext cx="633" cy="4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fr-FR" sz="100" dirty="0"/>
            </a:p>
            <a:p>
              <a:pPr algn="ctr"/>
              <a:r>
                <a:rPr lang="fr-FR" sz="1200" dirty="0"/>
                <a:t>Correcteur</a:t>
              </a:r>
              <a:endParaRPr lang="fr-FR" sz="1200" baseline="-25000" dirty="0"/>
            </a:p>
            <a:p>
              <a:pPr algn="ctr"/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1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4077072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Etude de la rapidité d’un système</a:t>
            </a:r>
          </a:p>
        </p:txBody>
      </p:sp>
    </p:spTree>
    <p:extLst>
      <p:ext uri="{BB962C8B-B14F-4D97-AF65-F5344CB8AC3E}">
        <p14:creationId xmlns:p14="http://schemas.microsoft.com/office/powerpoint/2010/main" val="239660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sz="2800" dirty="0"/>
              <a:t>Etude de la Rapidité – Temps de réponse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24942" y="547490"/>
            <a:ext cx="792003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On étudie le temps que met la sortie pour atteindre le régime permanent.</a:t>
            </a:r>
          </a:p>
          <a:p>
            <a:r>
              <a:rPr lang="fr-FR" dirty="0"/>
              <a:t>On évalue souvent </a:t>
            </a:r>
            <a:r>
              <a:rPr lang="fr-FR" dirty="0">
                <a:solidFill>
                  <a:srgbClr val="FF0000"/>
                </a:solidFill>
              </a:rPr>
              <a:t>le temps de réponse à 5% </a:t>
            </a:r>
            <a:r>
              <a:rPr lang="fr-FR" dirty="0"/>
              <a:t>c’est-à-dire le temps au bout duquel la sortie atteint sa valeur en régime permanent à 5% près.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dirty="0"/>
              <a:t>Pour un premier ordre </a:t>
            </a:r>
          </a:p>
          <a:p>
            <a:endParaRPr lang="fr-FR" dirty="0"/>
          </a:p>
          <a:p>
            <a:r>
              <a:rPr lang="fr-FR" dirty="0"/>
              <a:t>Pour un second ordre </a:t>
            </a:r>
            <a:r>
              <a:rPr lang="fr-FR" i="1" dirty="0"/>
              <a:t>T</a:t>
            </a:r>
            <a:r>
              <a:rPr lang="fr-FR" i="1" baseline="-25000" dirty="0"/>
              <a:t>5%</a:t>
            </a:r>
            <a:r>
              <a:rPr lang="fr-FR" dirty="0"/>
              <a:t> minimal pour			          et alors </a:t>
            </a:r>
            <a:endParaRPr lang="el-G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7617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31" y="1143000"/>
            <a:ext cx="7285038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112" name="Connecteur droit 21"/>
          <p:cNvCxnSpPr>
            <a:cxnSpLocks noChangeShapeType="1"/>
          </p:cNvCxnSpPr>
          <p:nvPr/>
        </p:nvCxnSpPr>
        <p:spPr bwMode="auto">
          <a:xfrm>
            <a:off x="1285590" y="2687113"/>
            <a:ext cx="5705475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47113" name="Connecteur droit 22"/>
          <p:cNvCxnSpPr>
            <a:cxnSpLocks noChangeShapeType="1"/>
          </p:cNvCxnSpPr>
          <p:nvPr/>
        </p:nvCxnSpPr>
        <p:spPr bwMode="auto">
          <a:xfrm>
            <a:off x="1266540" y="2868088"/>
            <a:ext cx="5705475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sp>
        <p:nvSpPr>
          <p:cNvPr id="47114" name="ZoneTexte 23"/>
          <p:cNvSpPr txBox="1">
            <a:spLocks noChangeArrowheads="1"/>
          </p:cNvSpPr>
          <p:nvPr/>
        </p:nvSpPr>
        <p:spPr bwMode="auto">
          <a:xfrm>
            <a:off x="7038690" y="2382313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bande à </a:t>
            </a:r>
            <a:r>
              <a:rPr lang="fr-FR">
                <a:sym typeface="Symbol" pitchFamily="18" charset="2"/>
              </a:rPr>
              <a:t> 5%</a:t>
            </a:r>
            <a:endParaRPr lang="fr-FR"/>
          </a:p>
        </p:txBody>
      </p:sp>
      <p:cxnSp>
        <p:nvCxnSpPr>
          <p:cNvPr id="28" name="Connecteur droit 27"/>
          <p:cNvCxnSpPr/>
          <p:nvPr/>
        </p:nvCxnSpPr>
        <p:spPr bwMode="auto">
          <a:xfrm>
            <a:off x="2666715" y="1525063"/>
            <a:ext cx="0" cy="17811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118" name="ZoneTexte 30"/>
          <p:cNvSpPr txBox="1">
            <a:spLocks noChangeArrowheads="1"/>
          </p:cNvSpPr>
          <p:nvPr/>
        </p:nvSpPr>
        <p:spPr bwMode="auto">
          <a:xfrm>
            <a:off x="2504790" y="3249088"/>
            <a:ext cx="552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solidFill>
                  <a:srgbClr val="00664D"/>
                </a:solidFill>
              </a:rPr>
              <a:t>T</a:t>
            </a:r>
            <a:r>
              <a:rPr lang="fr-FR" sz="1600" baseline="-25000">
                <a:solidFill>
                  <a:srgbClr val="00664D"/>
                </a:solidFill>
              </a:rPr>
              <a:t>5%</a:t>
            </a:r>
          </a:p>
        </p:txBody>
      </p:sp>
      <p:graphicFrame>
        <p:nvGraphicFramePr>
          <p:cNvPr id="176180" name="Object 5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44860004"/>
              </p:ext>
            </p:extLst>
          </p:nvPr>
        </p:nvGraphicFramePr>
        <p:xfrm>
          <a:off x="4283968" y="4521599"/>
          <a:ext cx="21605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4" imgW="990360" imgH="431640" progId="Equation.3">
                  <p:embed/>
                </p:oleObj>
              </mc:Choice>
              <mc:Fallback>
                <p:oleObj name="Equation" r:id="rId4" imgW="99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521599"/>
                        <a:ext cx="216058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386155"/>
              </p:ext>
            </p:extLst>
          </p:nvPr>
        </p:nvGraphicFramePr>
        <p:xfrm>
          <a:off x="2790825" y="4198977"/>
          <a:ext cx="1190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6" imgW="545760" imgH="228600" progId="Equation.3">
                  <p:embed/>
                </p:oleObj>
              </mc:Choice>
              <mc:Fallback>
                <p:oleObj name="Equation" r:id="rId6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198977"/>
                        <a:ext cx="1190625" cy="49847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16115"/>
              </p:ext>
            </p:extLst>
          </p:nvPr>
        </p:nvGraphicFramePr>
        <p:xfrm>
          <a:off x="7493744" y="4523186"/>
          <a:ext cx="143986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Équation" r:id="rId8" imgW="660240" imgH="431640" progId="Equation.3">
                  <p:embed/>
                </p:oleObj>
              </mc:Choice>
              <mc:Fallback>
                <p:oleObj name="Équation" r:id="rId8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744" y="4523186"/>
                        <a:ext cx="1439863" cy="941388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sées 12"/>
          <p:cNvSpPr/>
          <p:nvPr/>
        </p:nvSpPr>
        <p:spPr bwMode="auto">
          <a:xfrm>
            <a:off x="5497228" y="2198163"/>
            <a:ext cx="2181225" cy="720000"/>
          </a:xfrm>
          <a:prstGeom prst="cloudCallout">
            <a:avLst>
              <a:gd name="adj1" fmla="val 96025"/>
              <a:gd name="adj2" fmla="val -491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5706778" y="2302938"/>
            <a:ext cx="2105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+mn-lt"/>
                <a:cs typeface="+mn-cs"/>
              </a:rPr>
              <a:t>On peut aussi le faire à 2%</a:t>
            </a:r>
            <a:endParaRPr lang="fr-FR" sz="1400" b="1" i="1" kern="0" baseline="-25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  <p:bldP spid="47114" grpId="0"/>
      <p:bldP spid="47118" grpId="0"/>
      <p:bldP spid="13" grpId="0" animBg="1"/>
      <p:bldP spid="13" grpId="1" animBg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 dirty="0"/>
              <a:t>Etude de la Rapidité – Notion de pôles dominants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44675" y="1484784"/>
            <a:ext cx="7920038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Lors de l’étude d’un système </a:t>
            </a:r>
            <a:r>
              <a:rPr lang="fr-FR" dirty="0">
                <a:solidFill>
                  <a:schemeClr val="accent1"/>
                </a:solidFill>
              </a:rPr>
              <a:t>complexe</a:t>
            </a:r>
            <a:r>
              <a:rPr lang="fr-FR" dirty="0"/>
              <a:t>. Il faut comparer les pôles du systèmes dans le plan complexe.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pôles les plus à droite dans le ½ plan gauche sont les plus lents. Ils sont </a:t>
            </a:r>
            <a:r>
              <a:rPr lang="fr-FR" dirty="0">
                <a:solidFill>
                  <a:srgbClr val="FF0000"/>
                </a:solidFill>
              </a:rPr>
              <a:t>dominants</a:t>
            </a:r>
            <a:r>
              <a:rPr lang="fr-FR" dirty="0"/>
              <a:t> par rapport à la dynamique du système.</a:t>
            </a:r>
            <a:endParaRPr lang="el-G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835150" y="1916113"/>
            <a:ext cx="5976938" cy="3382962"/>
            <a:chOff x="1156" y="1344"/>
            <a:chExt cx="3765" cy="2131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6" y="1344"/>
              <a:ext cx="3765" cy="2086"/>
              <a:chOff x="204" y="1752"/>
              <a:chExt cx="3765" cy="2086"/>
            </a:xfrm>
          </p:grpSpPr>
          <p:sp>
            <p:nvSpPr>
              <p:cNvPr id="180239" name="Line 15"/>
              <p:cNvSpPr>
                <a:spLocks noChangeShapeType="1"/>
              </p:cNvSpPr>
              <p:nvPr/>
            </p:nvSpPr>
            <p:spPr bwMode="auto">
              <a:xfrm flipV="1">
                <a:off x="3152" y="1797"/>
                <a:ext cx="0" cy="20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0240" name="Line 16"/>
              <p:cNvSpPr>
                <a:spLocks noChangeShapeType="1"/>
              </p:cNvSpPr>
              <p:nvPr/>
            </p:nvSpPr>
            <p:spPr bwMode="auto">
              <a:xfrm>
                <a:off x="204" y="2976"/>
                <a:ext cx="340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0241" name="Text Box 17"/>
              <p:cNvSpPr txBox="1">
                <a:spLocks noChangeArrowheads="1"/>
              </p:cNvSpPr>
              <p:nvPr/>
            </p:nvSpPr>
            <p:spPr bwMode="auto">
              <a:xfrm>
                <a:off x="3152" y="1752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Im</a:t>
                </a:r>
              </a:p>
            </p:txBody>
          </p:sp>
          <p:sp>
            <p:nvSpPr>
              <p:cNvPr id="180242" name="Text Box 18"/>
              <p:cNvSpPr txBox="1">
                <a:spLocks noChangeArrowheads="1"/>
              </p:cNvSpPr>
              <p:nvPr/>
            </p:nvSpPr>
            <p:spPr bwMode="auto">
              <a:xfrm>
                <a:off x="3470" y="275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Re</a:t>
                </a: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470" y="2545"/>
              <a:ext cx="46" cy="46"/>
              <a:chOff x="657" y="3067"/>
              <a:chExt cx="46" cy="46"/>
            </a:xfrm>
          </p:grpSpPr>
          <p:sp>
            <p:nvSpPr>
              <p:cNvPr id="180244" name="Line 20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0245" name="Line 21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701" y="2205"/>
              <a:ext cx="46" cy="46"/>
              <a:chOff x="657" y="3067"/>
              <a:chExt cx="46" cy="46"/>
            </a:xfrm>
          </p:grpSpPr>
          <p:sp>
            <p:nvSpPr>
              <p:cNvPr id="180247" name="Line 23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0248" name="Line 24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701" y="2931"/>
              <a:ext cx="46" cy="46"/>
              <a:chOff x="657" y="3067"/>
              <a:chExt cx="46" cy="46"/>
            </a:xfrm>
          </p:grpSpPr>
          <p:sp>
            <p:nvSpPr>
              <p:cNvPr id="180250" name="Line 26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0251" name="Line 27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424" y="1752"/>
              <a:ext cx="46" cy="46"/>
              <a:chOff x="657" y="3067"/>
              <a:chExt cx="46" cy="46"/>
            </a:xfrm>
          </p:grpSpPr>
          <p:sp>
            <p:nvSpPr>
              <p:cNvPr id="180253" name="Line 29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0254" name="Line 30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3424" y="3249"/>
              <a:ext cx="46" cy="46"/>
              <a:chOff x="657" y="3067"/>
              <a:chExt cx="46" cy="46"/>
            </a:xfrm>
          </p:grpSpPr>
          <p:sp>
            <p:nvSpPr>
              <p:cNvPr id="180256" name="Line 32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0257" name="Line 33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80258" name="Oval 34"/>
            <p:cNvSpPr>
              <a:spLocks noChangeArrowheads="1"/>
            </p:cNvSpPr>
            <p:nvPr/>
          </p:nvSpPr>
          <p:spPr bwMode="auto">
            <a:xfrm>
              <a:off x="3243" y="1570"/>
              <a:ext cx="499" cy="1905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948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  <a:noFill/>
        </p:spPr>
        <p:txBody>
          <a:bodyPr/>
          <a:lstStyle/>
          <a:p>
            <a:r>
              <a:rPr lang="fr-FR"/>
              <a:t>Etude de la Rapidité – Notion de pôles dominants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39750" y="1285305"/>
            <a:ext cx="7920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On se ramène souvent à une étude de rapidité pour un premier ou un second ordre.	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331913" y="1989138"/>
            <a:ext cx="4032250" cy="2232025"/>
            <a:chOff x="839" y="1253"/>
            <a:chExt cx="2540" cy="1406"/>
          </a:xfrm>
        </p:grpSpPr>
        <p:sp>
          <p:nvSpPr>
            <p:cNvPr id="181296" name="Oval 48"/>
            <p:cNvSpPr>
              <a:spLocks noChangeArrowheads="1"/>
            </p:cNvSpPr>
            <p:nvPr/>
          </p:nvSpPr>
          <p:spPr bwMode="auto">
            <a:xfrm>
              <a:off x="2122" y="1402"/>
              <a:ext cx="306" cy="1257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839" y="1253"/>
              <a:ext cx="2540" cy="1376"/>
              <a:chOff x="839" y="1253"/>
              <a:chExt cx="2540" cy="1376"/>
            </a:xfrm>
          </p:grpSpPr>
          <p:sp>
            <p:nvSpPr>
              <p:cNvPr id="181277" name="Line 29"/>
              <p:cNvSpPr>
                <a:spLocks noChangeShapeType="1"/>
              </p:cNvSpPr>
              <p:nvPr/>
            </p:nvSpPr>
            <p:spPr bwMode="auto">
              <a:xfrm flipV="1">
                <a:off x="2651" y="1283"/>
                <a:ext cx="0" cy="1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1278" name="Line 30"/>
              <p:cNvSpPr>
                <a:spLocks noChangeShapeType="1"/>
              </p:cNvSpPr>
              <p:nvPr/>
            </p:nvSpPr>
            <p:spPr bwMode="auto">
              <a:xfrm>
                <a:off x="839" y="2060"/>
                <a:ext cx="20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1279" name="Text Box 31"/>
              <p:cNvSpPr txBox="1">
                <a:spLocks noChangeArrowheads="1"/>
              </p:cNvSpPr>
              <p:nvPr/>
            </p:nvSpPr>
            <p:spPr bwMode="auto">
              <a:xfrm>
                <a:off x="2651" y="1253"/>
                <a:ext cx="6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/>
                  <a:t>Im</a:t>
                </a:r>
              </a:p>
            </p:txBody>
          </p:sp>
          <p:sp>
            <p:nvSpPr>
              <p:cNvPr id="181280" name="Text Box 32"/>
              <p:cNvSpPr txBox="1">
                <a:spLocks noChangeArrowheads="1"/>
              </p:cNvSpPr>
              <p:nvPr/>
            </p:nvSpPr>
            <p:spPr bwMode="auto">
              <a:xfrm>
                <a:off x="2846" y="1911"/>
                <a:ext cx="5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fr-FR" dirty="0" err="1"/>
                  <a:t>Re</a:t>
                </a:r>
                <a:endParaRPr lang="fr-FR" dirty="0"/>
              </a:p>
            </p:txBody>
          </p:sp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1174" y="2251"/>
                <a:ext cx="73" cy="79"/>
                <a:chOff x="657" y="3067"/>
                <a:chExt cx="46" cy="46"/>
              </a:xfrm>
            </p:grpSpPr>
            <p:sp>
              <p:nvSpPr>
                <p:cNvPr id="18128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1289" name="Line 41"/>
                <p:cNvSpPr>
                  <a:spLocks noChangeShapeType="1"/>
                </p:cNvSpPr>
                <p:nvPr/>
              </p:nvSpPr>
              <p:spPr bwMode="auto">
                <a:xfrm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5" name="Group 49"/>
              <p:cNvGrpSpPr>
                <a:grpSpLocks/>
              </p:cNvGrpSpPr>
              <p:nvPr/>
            </p:nvGrpSpPr>
            <p:grpSpPr bwMode="auto">
              <a:xfrm>
                <a:off x="1156" y="1797"/>
                <a:ext cx="73" cy="79"/>
                <a:chOff x="657" y="3067"/>
                <a:chExt cx="46" cy="46"/>
              </a:xfrm>
            </p:grpSpPr>
            <p:sp>
              <p:nvSpPr>
                <p:cNvPr id="18129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1299" name="Line 51"/>
                <p:cNvSpPr>
                  <a:spLocks noChangeShapeType="1"/>
                </p:cNvSpPr>
                <p:nvPr/>
              </p:nvSpPr>
              <p:spPr bwMode="auto">
                <a:xfrm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1565" y="2024"/>
                <a:ext cx="73" cy="79"/>
                <a:chOff x="657" y="3067"/>
                <a:chExt cx="46" cy="46"/>
              </a:xfrm>
            </p:grpSpPr>
            <p:sp>
              <p:nvSpPr>
                <p:cNvPr id="18130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1302" name="Line 54"/>
                <p:cNvSpPr>
                  <a:spLocks noChangeShapeType="1"/>
                </p:cNvSpPr>
                <p:nvPr/>
              </p:nvSpPr>
              <p:spPr bwMode="auto">
                <a:xfrm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7" name="Group 55"/>
              <p:cNvGrpSpPr>
                <a:grpSpLocks/>
              </p:cNvGrpSpPr>
              <p:nvPr/>
            </p:nvGrpSpPr>
            <p:grpSpPr bwMode="auto">
              <a:xfrm>
                <a:off x="2245" y="1570"/>
                <a:ext cx="73" cy="79"/>
                <a:chOff x="657" y="3067"/>
                <a:chExt cx="46" cy="46"/>
              </a:xfrm>
            </p:grpSpPr>
            <p:sp>
              <p:nvSpPr>
                <p:cNvPr id="18130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1305" name="Line 57"/>
                <p:cNvSpPr>
                  <a:spLocks noChangeShapeType="1"/>
                </p:cNvSpPr>
                <p:nvPr/>
              </p:nvSpPr>
              <p:spPr bwMode="auto">
                <a:xfrm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2245" y="2432"/>
                <a:ext cx="73" cy="79"/>
                <a:chOff x="657" y="3067"/>
                <a:chExt cx="46" cy="46"/>
              </a:xfrm>
            </p:grpSpPr>
            <p:sp>
              <p:nvSpPr>
                <p:cNvPr id="18130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81308" name="Line 60"/>
                <p:cNvSpPr>
                  <a:spLocks noChangeShapeType="1"/>
                </p:cNvSpPr>
                <p:nvPr/>
              </p:nvSpPr>
              <p:spPr bwMode="auto">
                <a:xfrm>
                  <a:off x="657" y="3067"/>
                  <a:ext cx="46" cy="4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1331913" y="4437063"/>
            <a:ext cx="4032250" cy="2184400"/>
            <a:chOff x="839" y="2795"/>
            <a:chExt cx="2540" cy="1376"/>
          </a:xfrm>
        </p:grpSpPr>
        <p:sp>
          <p:nvSpPr>
            <p:cNvPr id="181311" name="Line 63"/>
            <p:cNvSpPr>
              <a:spLocks noChangeShapeType="1"/>
            </p:cNvSpPr>
            <p:nvPr/>
          </p:nvSpPr>
          <p:spPr bwMode="auto">
            <a:xfrm flipV="1">
              <a:off x="2651" y="2825"/>
              <a:ext cx="0" cy="1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1312" name="Line 64"/>
            <p:cNvSpPr>
              <a:spLocks noChangeShapeType="1"/>
            </p:cNvSpPr>
            <p:nvPr/>
          </p:nvSpPr>
          <p:spPr bwMode="auto">
            <a:xfrm>
              <a:off x="839" y="3602"/>
              <a:ext cx="20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81313" name="Text Box 65"/>
            <p:cNvSpPr txBox="1">
              <a:spLocks noChangeArrowheads="1"/>
            </p:cNvSpPr>
            <p:nvPr/>
          </p:nvSpPr>
          <p:spPr bwMode="auto">
            <a:xfrm>
              <a:off x="2651" y="2795"/>
              <a:ext cx="6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Im</a:t>
              </a:r>
            </a:p>
          </p:txBody>
        </p:sp>
        <p:sp>
          <p:nvSpPr>
            <p:cNvPr id="181314" name="Text Box 66"/>
            <p:cNvSpPr txBox="1">
              <a:spLocks noChangeArrowheads="1"/>
            </p:cNvSpPr>
            <p:nvPr/>
          </p:nvSpPr>
          <p:spPr bwMode="auto">
            <a:xfrm>
              <a:off x="2846" y="3453"/>
              <a:ext cx="5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FR"/>
                <a:t>Re</a:t>
              </a:r>
            </a:p>
          </p:txBody>
        </p: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1174" y="3793"/>
              <a:ext cx="73" cy="79"/>
              <a:chOff x="657" y="3067"/>
              <a:chExt cx="46" cy="46"/>
            </a:xfrm>
          </p:grpSpPr>
          <p:sp>
            <p:nvSpPr>
              <p:cNvPr id="181316" name="Line 68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1317" name="Line 69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1156" y="3339"/>
              <a:ext cx="73" cy="79"/>
              <a:chOff x="657" y="3067"/>
              <a:chExt cx="46" cy="46"/>
            </a:xfrm>
          </p:grpSpPr>
          <p:sp>
            <p:nvSpPr>
              <p:cNvPr id="181319" name="Line 71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1320" name="Line 72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1565" y="3566"/>
              <a:ext cx="73" cy="79"/>
              <a:chOff x="657" y="3067"/>
              <a:chExt cx="46" cy="46"/>
            </a:xfrm>
          </p:grpSpPr>
          <p:sp>
            <p:nvSpPr>
              <p:cNvPr id="181322" name="Line 74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1323" name="Line 75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2290" y="3566"/>
              <a:ext cx="73" cy="79"/>
              <a:chOff x="657" y="3067"/>
              <a:chExt cx="46" cy="46"/>
            </a:xfrm>
          </p:grpSpPr>
          <p:sp>
            <p:nvSpPr>
              <p:cNvPr id="181325" name="Line 77"/>
              <p:cNvSpPr>
                <a:spLocks noChangeShapeType="1"/>
              </p:cNvSpPr>
              <p:nvPr/>
            </p:nvSpPr>
            <p:spPr bwMode="auto">
              <a:xfrm flipV="1"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1326" name="Line 78"/>
              <p:cNvSpPr>
                <a:spLocks noChangeShapeType="1"/>
              </p:cNvSpPr>
              <p:nvPr/>
            </p:nvSpPr>
            <p:spPr bwMode="auto">
              <a:xfrm>
                <a:off x="657" y="3067"/>
                <a:ext cx="46" cy="4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81332" name="Oval 84"/>
            <p:cNvSpPr>
              <a:spLocks noChangeArrowheads="1"/>
            </p:cNvSpPr>
            <p:nvPr/>
          </p:nvSpPr>
          <p:spPr bwMode="auto">
            <a:xfrm>
              <a:off x="2200" y="3430"/>
              <a:ext cx="272" cy="408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181334" name="Text Box 86"/>
          <p:cNvSpPr txBox="1">
            <a:spLocks noChangeArrowheads="1"/>
          </p:cNvSpPr>
          <p:nvPr/>
        </p:nvSpPr>
        <p:spPr bwMode="auto">
          <a:xfrm>
            <a:off x="5148263" y="2420938"/>
            <a:ext cx="39957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/>
              <a:t>Ce système se comporte en première approximation comme un second ordre</a:t>
            </a:r>
          </a:p>
        </p:txBody>
      </p:sp>
      <p:sp>
        <p:nvSpPr>
          <p:cNvPr id="181335" name="Text Box 87"/>
          <p:cNvSpPr txBox="1">
            <a:spLocks noChangeArrowheads="1"/>
          </p:cNvSpPr>
          <p:nvPr/>
        </p:nvSpPr>
        <p:spPr bwMode="auto">
          <a:xfrm>
            <a:off x="5148263" y="5084763"/>
            <a:ext cx="39957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/>
              <a:t>Ce système se comporte en première approximation comme un premier ordre</a:t>
            </a:r>
          </a:p>
        </p:txBody>
      </p:sp>
    </p:spTree>
    <p:extLst>
      <p:ext uri="{BB962C8B-B14F-4D97-AF65-F5344CB8AC3E}">
        <p14:creationId xmlns:p14="http://schemas.microsoft.com/office/powerpoint/2010/main" val="24636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allAtOnce"/>
      <p:bldP spid="181334" grpId="0"/>
      <p:bldP spid="1813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767" t="21829" r="57288" b="22882"/>
          <a:stretch/>
        </p:blipFill>
        <p:spPr>
          <a:xfrm>
            <a:off x="3851920" y="2090748"/>
            <a:ext cx="5040152" cy="3828577"/>
          </a:xfrm>
          <a:prstGeom prst="rect">
            <a:avLst/>
          </a:prstGeom>
        </p:spPr>
      </p:pic>
      <p:sp>
        <p:nvSpPr>
          <p:cNvPr id="6" name="Rectangle à coins arrondis 5"/>
          <p:cNvSpPr>
            <a:spLocks noChangeArrowheads="1"/>
          </p:cNvSpPr>
          <p:nvPr/>
        </p:nvSpPr>
        <p:spPr bwMode="auto">
          <a:xfrm>
            <a:off x="478559" y="5020857"/>
            <a:ext cx="3805409" cy="727500"/>
          </a:xfrm>
          <a:prstGeom prst="roundRect">
            <a:avLst>
              <a:gd name="adj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fr-FR" sz="100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568" y="1802862"/>
            <a:ext cx="8892480" cy="16261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Soit le système dont les pôles et les zéros sont tracés sur le graphique suivant.</a:t>
            </a:r>
          </a:p>
          <a:p>
            <a:pPr marL="0" indent="0">
              <a:buNone/>
            </a:pPr>
            <a:r>
              <a:rPr lang="fr-FR" dirty="0"/>
              <a:t>Quelle(s) sont les réponses correctes?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78559" y="3573016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Le système est instable</a:t>
            </a:r>
          </a:p>
          <a:p>
            <a:pPr marL="342900" indent="-342900">
              <a:buAutoNum type="arabicPeriod"/>
            </a:pPr>
            <a:r>
              <a:rPr lang="fr-FR" dirty="0"/>
              <a:t>Le système peut s’approximer à un ordre 3</a:t>
            </a:r>
          </a:p>
          <a:p>
            <a:pPr marL="342900" indent="-342900">
              <a:buAutoNum type="arabicPeriod"/>
            </a:pPr>
            <a:r>
              <a:rPr lang="fr-FR" dirty="0"/>
              <a:t>Le système possède 4 pôles et 1 zéro</a:t>
            </a:r>
          </a:p>
          <a:p>
            <a:pPr marL="342900" indent="-342900">
              <a:buAutoNum type="arabicPeriod"/>
            </a:pPr>
            <a:r>
              <a:rPr lang="fr-FR" dirty="0"/>
              <a:t>Les modes dominants sont -1+i et -1-i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592137" y="127422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IQUIZ: pôles et zéros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3786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Image 6" descr="Post-it-jau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920750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Rapidité d’un système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 rot="21245455">
            <a:off x="1778000" y="1811183"/>
            <a:ext cx="4913313" cy="4452937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fr-FR" sz="1800" b="1" dirty="0">
                <a:solidFill>
                  <a:srgbClr val="C00000"/>
                </a:solidFill>
                <a:latin typeface="Segoe Print" pitchFamily="2" charset="0"/>
              </a:rPr>
              <a:t>ETUDE DE LA RAPIDITE: A RETENIR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sz="1800" dirty="0">
                <a:latin typeface="Segoe Print" pitchFamily="2" charset="0"/>
              </a:rPr>
              <a:t>consiste à étudier le temps que met la sortie pour atteindre le régime permanent.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sz="1800" dirty="0"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 sz="1800" b="1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Mesure du temps de réponse à 5%:  </a:t>
            </a:r>
            <a:r>
              <a:rPr lang="fr-FR" sz="1800" dirty="0">
                <a:latin typeface="Segoe Print" pitchFamily="2" charset="0"/>
              </a:rPr>
              <a:t>C’est le temps au bout duquel la sortie atteint sa valeur en régime permanent à 5% près.</a:t>
            </a:r>
          </a:p>
          <a:p>
            <a:pPr>
              <a:buFontTx/>
              <a:buNone/>
            </a:pPr>
            <a:endParaRPr lang="fr-FR" sz="1800" b="1" dirty="0">
              <a:solidFill>
                <a:srgbClr val="2D2DB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 sz="1800" b="1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Notion de pôles dominants :</a:t>
            </a:r>
            <a:r>
              <a:rPr lang="fr-FR" sz="1500" b="1" dirty="0">
                <a:solidFill>
                  <a:srgbClr val="2D2DB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Print" pitchFamily="2" charset="0"/>
              </a:rPr>
              <a:t> </a:t>
            </a:r>
            <a:r>
              <a:rPr lang="fr-FR" sz="1800" dirty="0">
                <a:latin typeface="Segoe Print" pitchFamily="2" charset="0"/>
              </a:rPr>
              <a:t>Les pôles les plus à droite sont dominants par rapport à la dynamique du système et donc par rapport à la rapidité du système.</a:t>
            </a:r>
            <a:endParaRPr lang="el-GR" sz="1800" dirty="0">
              <a:latin typeface="Segoe Print" pitchFamily="2" charset="0"/>
            </a:endParaRPr>
          </a:p>
          <a:p>
            <a:pPr>
              <a:buFontTx/>
              <a:buNone/>
            </a:pPr>
            <a:r>
              <a:rPr lang="fr-FR" dirty="0"/>
              <a:t>	</a:t>
            </a:r>
          </a:p>
          <a:p>
            <a:endParaRPr lang="fr-FR" sz="1600" dirty="0"/>
          </a:p>
          <a:p>
            <a:pPr>
              <a:buFontTx/>
              <a:buNone/>
            </a:pPr>
            <a:endParaRPr lang="fr-FR" sz="1600" dirty="0"/>
          </a:p>
          <a:p>
            <a:pPr>
              <a:buFontTx/>
              <a:buNone/>
            </a:pPr>
            <a:endParaRPr lang="fr-FR" sz="1800" dirty="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1800" dirty="0">
              <a:latin typeface="Segoe Print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 txBox="1">
            <a:spLocks noGrp="1"/>
          </p:cNvSpPr>
          <p:nvPr/>
        </p:nvSpPr>
        <p:spPr bwMode="auto">
          <a:xfrm>
            <a:off x="0" y="6589713"/>
            <a:ext cx="1905000" cy="2682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fld id="{576FF2A2-E3F1-4AB9-B370-742EC9F7F000}" type="slidenum">
              <a:rPr lang="fr-FR" sz="1100">
                <a:latin typeface="+mj-lt"/>
              </a:rPr>
              <a:pPr>
                <a:spcBef>
                  <a:spcPct val="0"/>
                </a:spcBef>
                <a:defRPr/>
              </a:pPr>
              <a:t>9</a:t>
            </a:fld>
            <a:endParaRPr lang="fr-FR" sz="1100">
              <a:latin typeface="+mj-lt"/>
            </a:endParaRPr>
          </a:p>
        </p:txBody>
      </p:sp>
      <p:sp>
        <p:nvSpPr>
          <p:cNvPr id="222214" name="Espace réservé du pied de page 4"/>
          <p:cNvSpPr txBox="1">
            <a:spLocks noGrp="1"/>
          </p:cNvSpPr>
          <p:nvPr/>
        </p:nvSpPr>
        <p:spPr bwMode="auto">
          <a:xfrm>
            <a:off x="4114800" y="6524625"/>
            <a:ext cx="5029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1100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2176615118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s_INSA" id="{D348CDF3-DF36-483E-989E-DDCA21FB3C51}" vid="{020E632D-1CFF-408F-AF14-E131CA521A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Slides_INSA_2014</Template>
  <TotalTime>1941</TotalTime>
  <Words>1535</Words>
  <Application>Microsoft Office PowerPoint</Application>
  <PresentationFormat>Affichage à l'écran (4:3)</PresentationFormat>
  <Paragraphs>360</Paragraphs>
  <Slides>32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44" baseType="lpstr">
      <vt:lpstr>Arial</vt:lpstr>
      <vt:lpstr>Arial Unicode MS</vt:lpstr>
      <vt:lpstr>Calibri</vt:lpstr>
      <vt:lpstr>Cambria Math</vt:lpstr>
      <vt:lpstr>Segoe Print</vt:lpstr>
      <vt:lpstr>Symbol</vt:lpstr>
      <vt:lpstr>Times New Roman</vt:lpstr>
      <vt:lpstr>Verdana</vt:lpstr>
      <vt:lpstr>Wingdings</vt:lpstr>
      <vt:lpstr>Institution</vt:lpstr>
      <vt:lpstr>Equation</vt:lpstr>
      <vt:lpstr>Équation</vt:lpstr>
      <vt:lpstr>Présentation PowerPoint</vt:lpstr>
      <vt:lpstr>Définition de la rapidité, de la précision</vt:lpstr>
      <vt:lpstr>Définitions </vt:lpstr>
      <vt:lpstr>Etude de la rapidité d’un système</vt:lpstr>
      <vt:lpstr>Etude de la Rapidité – Temps de réponse</vt:lpstr>
      <vt:lpstr>Etude de la Rapidité – Notion de pôles dominants</vt:lpstr>
      <vt:lpstr>Etude de la Rapidité – Notion de pôles dominants</vt:lpstr>
      <vt:lpstr>Présentation PowerPoint</vt:lpstr>
      <vt:lpstr>Rapidité d’un système </vt:lpstr>
      <vt:lpstr>Présentation PowerPoint</vt:lpstr>
      <vt:lpstr>Etude de la précision d’un système</vt:lpstr>
      <vt:lpstr>Etude de la Précision – erreur en régime permanent</vt:lpstr>
      <vt:lpstr>Etude de la Précision – erreur en régime permanent</vt:lpstr>
      <vt:lpstr>Etude de la Précision – erreur en régime permanent Etude dans des cas particuliers</vt:lpstr>
      <vt:lpstr>Etude de la Précision – erreur en régime permanent Cas d’une entrée en échelon</vt:lpstr>
      <vt:lpstr>Etude de la Précision – erreur en régime permanent Cas d’une entrée en échelon</vt:lpstr>
      <vt:lpstr>Etude de la Précision – erreur en régime permanent Cas d’une entrée en rampe</vt:lpstr>
      <vt:lpstr>Etude de la Précision – erreur en régime permanent</vt:lpstr>
      <vt:lpstr>Etude de la Précision – Tableau récapitulatif</vt:lpstr>
      <vt:lpstr>Précision d’un système </vt:lpstr>
      <vt:lpstr>Etude de la Précision - récapitulatif</vt:lpstr>
      <vt:lpstr>Comment améliorer la précision d’un système </vt:lpstr>
      <vt:lpstr>Présentation PowerPoint</vt:lpstr>
      <vt:lpstr>Présentation PowerPoint</vt:lpstr>
      <vt:lpstr>Etude de la Précision – Influence des perturbations</vt:lpstr>
      <vt:lpstr>Etude de la Précision – Influence des perturbations</vt:lpstr>
      <vt:lpstr>Etude de la Précision – Influence des perturbations</vt:lpstr>
      <vt:lpstr>Etude de la Précision – Influence des perturbations</vt:lpstr>
      <vt:lpstr>Etude de la Précision – Influence des perturbations</vt:lpstr>
      <vt:lpstr>Etude de la Précision – Influence des perturbations</vt:lpstr>
      <vt:lpstr>Etude de la Précision – Influence des perturbations – Place du correcteur</vt:lpstr>
      <vt:lpstr>Placement du correcteur </vt:lpstr>
    </vt:vector>
  </TitlesOfParts>
  <Company>LAAS-CNRS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Elodie Chanthery</dc:creator>
  <cp:lastModifiedBy>Gwendoline Le Corre</cp:lastModifiedBy>
  <cp:revision>37</cp:revision>
  <cp:lastPrinted>2019-04-02T08:09:27Z</cp:lastPrinted>
  <dcterms:created xsi:type="dcterms:W3CDTF">2014-12-17T15:17:28Z</dcterms:created>
  <dcterms:modified xsi:type="dcterms:W3CDTF">2023-02-14T14:28:07Z</dcterms:modified>
</cp:coreProperties>
</file>