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5"/>
  </p:notesMasterIdLst>
  <p:handoutMasterIdLst>
    <p:handoutMasterId r:id="rId76"/>
  </p:handoutMasterIdLst>
  <p:sldIdLst>
    <p:sldId id="454" r:id="rId2"/>
    <p:sldId id="455" r:id="rId3"/>
    <p:sldId id="460" r:id="rId4"/>
    <p:sldId id="461" r:id="rId5"/>
    <p:sldId id="376" r:id="rId6"/>
    <p:sldId id="377" r:id="rId7"/>
    <p:sldId id="383" r:id="rId8"/>
    <p:sldId id="384" r:id="rId9"/>
    <p:sldId id="385" r:id="rId10"/>
    <p:sldId id="386" r:id="rId11"/>
    <p:sldId id="448" r:id="rId12"/>
    <p:sldId id="449" r:id="rId13"/>
    <p:sldId id="450" r:id="rId14"/>
    <p:sldId id="451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452" r:id="rId25"/>
    <p:sldId id="396" r:id="rId26"/>
    <p:sldId id="397" r:id="rId27"/>
    <p:sldId id="453" r:id="rId28"/>
    <p:sldId id="398" r:id="rId29"/>
    <p:sldId id="463" r:id="rId30"/>
    <p:sldId id="464" r:id="rId31"/>
    <p:sldId id="465" r:id="rId32"/>
    <p:sldId id="466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68" r:id="rId42"/>
    <p:sldId id="469" r:id="rId43"/>
    <p:sldId id="470" r:id="rId44"/>
    <p:sldId id="435" r:id="rId45"/>
    <p:sldId id="408" r:id="rId46"/>
    <p:sldId id="467" r:id="rId47"/>
    <p:sldId id="471" r:id="rId48"/>
    <p:sldId id="409" r:id="rId49"/>
    <p:sldId id="410" r:id="rId50"/>
    <p:sldId id="411" r:id="rId51"/>
    <p:sldId id="412" r:id="rId52"/>
    <p:sldId id="413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421" r:id="rId61"/>
    <p:sldId id="422" r:id="rId62"/>
    <p:sldId id="423" r:id="rId63"/>
    <p:sldId id="424" r:id="rId64"/>
    <p:sldId id="425" r:id="rId65"/>
    <p:sldId id="426" r:id="rId66"/>
    <p:sldId id="427" r:id="rId67"/>
    <p:sldId id="428" r:id="rId68"/>
    <p:sldId id="429" r:id="rId69"/>
    <p:sldId id="430" r:id="rId70"/>
    <p:sldId id="431" r:id="rId71"/>
    <p:sldId id="432" r:id="rId72"/>
    <p:sldId id="433" r:id="rId73"/>
    <p:sldId id="434" r:id="rId7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454"/>
            <p14:sldId id="455"/>
            <p14:sldId id="460"/>
            <p14:sldId id="461"/>
            <p14:sldId id="376"/>
            <p14:sldId id="377"/>
            <p14:sldId id="383"/>
            <p14:sldId id="384"/>
            <p14:sldId id="385"/>
            <p14:sldId id="386"/>
            <p14:sldId id="448"/>
            <p14:sldId id="449"/>
            <p14:sldId id="450"/>
            <p14:sldId id="451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452"/>
            <p14:sldId id="396"/>
            <p14:sldId id="397"/>
            <p14:sldId id="453"/>
            <p14:sldId id="398"/>
            <p14:sldId id="463"/>
            <p14:sldId id="464"/>
            <p14:sldId id="465"/>
            <p14:sldId id="466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68"/>
            <p14:sldId id="469"/>
            <p14:sldId id="470"/>
            <p14:sldId id="435"/>
            <p14:sldId id="408"/>
            <p14:sldId id="467"/>
            <p14:sldId id="471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wendoline Le Corre" initials="GLC" lastIdx="2" clrIdx="0">
    <p:extLst>
      <p:ext uri="{19B8F6BF-5375-455C-9EA6-DF929625EA0E}">
        <p15:presenceInfo xmlns:p15="http://schemas.microsoft.com/office/powerpoint/2012/main" userId="S-1-5-21-2946155120-3999439594-3451198312-258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8D"/>
    <a:srgbClr val="B2B2B2"/>
    <a:srgbClr val="E29100"/>
    <a:srgbClr val="81989C"/>
    <a:srgbClr val="208998"/>
    <a:srgbClr val="866D5F"/>
    <a:srgbClr val="9D1747"/>
    <a:srgbClr val="004D6F"/>
    <a:srgbClr val="E50051"/>
    <a:srgbClr val="73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4675" autoAdjust="0"/>
  </p:normalViewPr>
  <p:slideViewPr>
    <p:cSldViewPr>
      <p:cViewPr varScale="1">
        <p:scale>
          <a:sx n="74" d="100"/>
          <a:sy n="74" d="100"/>
        </p:scale>
        <p:origin x="10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4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572D83B-9DE4-409D-8C69-9AAFFF019AD5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027FBD-EF29-464F-B0FD-BBB317DC4821}" type="datetimeFigureOut">
              <a:rPr lang="fr-FR" smtClean="0"/>
              <a:t>20/03/2023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Ti=1 donc 1/Ti=1</a:t>
            </a:r>
            <a:r>
              <a:rPr lang="fr-FR" baseline="0" dirty="0"/>
              <a:t> donc 1/Ti trop proche de w0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65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Ti=1 donc 1/Ti=1</a:t>
            </a:r>
            <a:r>
              <a:rPr lang="fr-FR" baseline="0" dirty="0"/>
              <a:t> donc 1/Ti trop proche de w0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91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593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4288320-4247-469B-A99E-81A5E5EF7708}" type="slidenum">
              <a:rPr lang="fr-FR" altLang="fr-FR" sz="1200" smtClean="0">
                <a:latin typeface="Arial" charset="0"/>
              </a:rPr>
              <a:pPr eaLnBrk="1" hangingPunct="1"/>
              <a:t>49</a:t>
            </a:fld>
            <a:endParaRPr lang="fr-FR" altLang="fr-FR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A897-5F65-491D-A1A6-39F2664B2D18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7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A897-5F65-491D-A1A6-39F2664B2D18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96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0" y="26064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15616" y="341866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31640" y="3501008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de partie</a:t>
            </a:r>
          </a:p>
        </p:txBody>
      </p:sp>
      <p:grpSp>
        <p:nvGrpSpPr>
          <p:cNvPr id="3" name="Groupe 2"/>
          <p:cNvGrpSpPr/>
          <p:nvPr userDrawn="1"/>
        </p:nvGrpSpPr>
        <p:grpSpPr>
          <a:xfrm>
            <a:off x="0" y="260648"/>
            <a:ext cx="4355976" cy="4633217"/>
            <a:chOff x="-1" y="868398"/>
            <a:chExt cx="4355976" cy="4633217"/>
          </a:xfrm>
        </p:grpSpPr>
        <p:sp>
          <p:nvSpPr>
            <p:cNvPr id="4" name="Triangle isocèle 3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5" name="Triangle isocèle 4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7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/>
              <a:t>Item 1</a:t>
            </a:r>
          </a:p>
          <a:p>
            <a:pPr lvl="1"/>
            <a:r>
              <a:rPr lang="fr-FR" dirty="0"/>
              <a:t>Sous - item 1.1</a:t>
            </a:r>
          </a:p>
          <a:p>
            <a:pPr lvl="1"/>
            <a:endParaRPr lang="fr-FR" dirty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TITRE DE PARTIE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1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0" y="6589713"/>
            <a:ext cx="1905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04B9F-49EB-43BA-93FC-5BFA9998BD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 userDrawn="1">
            <p:ph type="ftr" sz="quarter" idx="11"/>
          </p:nvPr>
        </p:nvSpPr>
        <p:spPr>
          <a:xfrm>
            <a:off x="4114800" y="6524625"/>
            <a:ext cx="50292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11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6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92275" y="349885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fr-FR"/>
              <a:t>Systèmes logiques [Partie 2]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39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504" y="6413362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E4B2E-1DC0-4A84-9AEA-1F4103B9A5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0" y="260648"/>
            <a:ext cx="4355976" cy="4633217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3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8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8027988" y="0"/>
            <a:ext cx="0" cy="119697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0" y="6589713"/>
            <a:ext cx="1905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10EC7-3DD7-405A-A25C-4D22906E20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pied de page 3"/>
          <p:cNvSpPr>
            <a:spLocks noGrp="1"/>
          </p:cNvSpPr>
          <p:nvPr userDrawn="1">
            <p:ph type="ftr" sz="quarter" idx="11"/>
          </p:nvPr>
        </p:nvSpPr>
        <p:spPr>
          <a:xfrm>
            <a:off x="4114800" y="6524625"/>
            <a:ext cx="50292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11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6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>
            <a:lvl1pPr algn="l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0" y="6589713"/>
            <a:ext cx="1905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CD824-A602-4ECE-BAB6-70B5D2F46F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1" name="Espace réservé du pied de page 3"/>
          <p:cNvSpPr>
            <a:spLocks noGrp="1"/>
          </p:cNvSpPr>
          <p:nvPr userDrawn="1">
            <p:ph type="ftr" sz="quarter" idx="11"/>
          </p:nvPr>
        </p:nvSpPr>
        <p:spPr>
          <a:xfrm>
            <a:off x="4114800" y="6524625"/>
            <a:ext cx="50292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20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0" y="6589713"/>
            <a:ext cx="1905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B6DD41-D7C5-4F79-9734-523585907A8F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5" name="Espace réservé du pied de page 3"/>
          <p:cNvSpPr>
            <a:spLocks noGrp="1"/>
          </p:cNvSpPr>
          <p:nvPr userDrawn="1">
            <p:ph type="ftr" sz="quarter" idx="11"/>
          </p:nvPr>
        </p:nvSpPr>
        <p:spPr>
          <a:xfrm>
            <a:off x="4114800" y="6524625"/>
            <a:ext cx="50292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7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9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432" y="6237312"/>
            <a:ext cx="1496415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3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3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1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90.png"/><Relationship Id="rId4" Type="http://schemas.openxmlformats.org/officeDocument/2006/relationships/image" Target="../media/image5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701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laas.fr/fgouaisb/donnees/M1ICM/slidesM1ICMp8.pdf" TargetMode="External"/><Relationship Id="rId2" Type="http://schemas.openxmlformats.org/officeDocument/2006/relationships/hyperlink" Target="http://freddy.mudry.org/public/NotesApplications/NAPidAj_06.pdf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>
            <a:spLocks noChangeArrowheads="1"/>
          </p:cNvSpPr>
          <p:nvPr/>
        </p:nvSpPr>
        <p:spPr bwMode="auto">
          <a:xfrm>
            <a:off x="213284" y="4723752"/>
            <a:ext cx="8712968" cy="103858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306" y="4368536"/>
            <a:ext cx="8496944" cy="4114800"/>
          </a:xfrm>
        </p:spPr>
        <p:txBody>
          <a:bodyPr/>
          <a:lstStyle/>
          <a:p>
            <a:r>
              <a:rPr lang="fr-FR" sz="2000" dirty="0"/>
              <a:t>A: On a besoin d’un correcteur améliorant sa stabilité</a:t>
            </a:r>
          </a:p>
          <a:p>
            <a:r>
              <a:rPr lang="fr-FR" sz="2000" dirty="0"/>
              <a:t>B: On a besoin d’un correcteur améliorant sa précision</a:t>
            </a:r>
          </a:p>
          <a:p>
            <a:r>
              <a:rPr lang="fr-FR" sz="2000" dirty="0"/>
              <a:t>C: On a besoin d’un correcteur améliorant sa rapidité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fr-FR" sz="2400" dirty="0"/>
                  <a:t>Soit le système ayant la fonction de transfert suivante: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0,28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  <a:blipFill rotWithShape="0">
                <a:blip r:embed="rId2"/>
                <a:stretch>
                  <a:fillRect l="-1124" t="-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Correction d’un système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4044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19459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B093530-6C17-42FB-AF7E-BA1F1782B092}" type="slidenum">
              <a:rPr lang="fr-FR" altLang="fr-FR" sz="1400">
                <a:latin typeface="Times New Roman" pitchFamily="18" charset="0"/>
              </a:rPr>
              <a:pPr eaLnBrk="1" hangingPunct="1"/>
              <a:t>10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>
                <a:latin typeface="Verdana" pitchFamily="34" charset="0"/>
              </a:rPr>
              <a:t>Structure du PID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11188" y="1477963"/>
            <a:ext cx="8170862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La structure la plus courante est une structure parallèle: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Mais il existe des structures série, avec un gain global, etc…</a:t>
            </a:r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9" t="31839" r="5885" b="24785"/>
          <a:stretch>
            <a:fillRect/>
          </a:stretch>
        </p:blipFill>
        <p:spPr bwMode="auto">
          <a:xfrm>
            <a:off x="827088" y="2201863"/>
            <a:ext cx="7488237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73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827584" y="3338967"/>
            <a:ext cx="4896544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 Quel est le type du correcteur suivant: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64088" y="2014398"/>
                <a:ext cx="22322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014398"/>
                <a:ext cx="223224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459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971600" y="2856364"/>
            <a:ext cx="52565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000" dirty="0"/>
              <a:t>Proportionnel Dérivé Série</a:t>
            </a:r>
          </a:p>
          <a:p>
            <a:pPr marL="342900" indent="-342900"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Dérivé Parallèle</a:t>
            </a:r>
          </a:p>
          <a:p>
            <a:pPr marL="342900" indent="-342900">
              <a:buFontTx/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Intégral Série</a:t>
            </a:r>
          </a:p>
          <a:p>
            <a:pPr marL="342900" indent="-342900">
              <a:buFontTx/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Intégral Parallèle</a:t>
            </a:r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Type de correcteur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191523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827584" y="3933056"/>
            <a:ext cx="4896544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 Quel est le type du correcteur suivant: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64088" y="2014398"/>
                <a:ext cx="2232248" cy="631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fr-F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014398"/>
                <a:ext cx="2232248" cy="631520"/>
              </a:xfrm>
              <a:prstGeom prst="rect">
                <a:avLst/>
              </a:prstGeom>
              <a:blipFill rotWithShape="0">
                <a:blip r:embed="rId2"/>
                <a:stretch>
                  <a:fillRect l="-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971600" y="2856364"/>
            <a:ext cx="52565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000" dirty="0"/>
              <a:t>Proportionnel Dérivé Série</a:t>
            </a:r>
          </a:p>
          <a:p>
            <a:pPr marL="342900" indent="-342900"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Dérivé Parallèle</a:t>
            </a:r>
          </a:p>
          <a:p>
            <a:pPr marL="342900" indent="-342900">
              <a:buFontTx/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Intégral Série</a:t>
            </a:r>
          </a:p>
          <a:p>
            <a:pPr marL="342900" indent="-342900">
              <a:buFontTx/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Intégral Parallèle</a:t>
            </a:r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Type de correcteur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4175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827584" y="2604663"/>
            <a:ext cx="4896544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 Quel est le type du correcteur suivant: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64088" y="2014398"/>
                <a:ext cx="15841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014398"/>
                <a:ext cx="158417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462" b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971600" y="2780927"/>
            <a:ext cx="52565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000" dirty="0"/>
              <a:t>Proportionnel Dérivé Série</a:t>
            </a:r>
          </a:p>
          <a:p>
            <a:pPr marL="342900" indent="-342900"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Dérivé Parallèle</a:t>
            </a:r>
          </a:p>
          <a:p>
            <a:pPr marL="342900" indent="-342900">
              <a:buFontTx/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Intégral Série</a:t>
            </a:r>
          </a:p>
          <a:p>
            <a:pPr marL="342900" indent="-342900">
              <a:buFontTx/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Intégral Parallèle</a:t>
            </a:r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Type de correcteur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5891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683568" y="4437112"/>
            <a:ext cx="4896544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 Quel est le type du correcteur suivant: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64088" y="2014398"/>
                <a:ext cx="1584176" cy="649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fr-F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014398"/>
                <a:ext cx="1584176" cy="649858"/>
              </a:xfrm>
              <a:prstGeom prst="rect">
                <a:avLst/>
              </a:prstGeom>
              <a:blipFill rotWithShape="0">
                <a:blip r:embed="rId2"/>
                <a:stretch>
                  <a:fillRect l="-3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971600" y="2780927"/>
            <a:ext cx="52565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000" dirty="0"/>
              <a:t>Proportionnel Dérivé Série</a:t>
            </a:r>
          </a:p>
          <a:p>
            <a:pPr marL="342900" indent="-342900"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Dérivé Parallèle</a:t>
            </a:r>
          </a:p>
          <a:p>
            <a:pPr marL="342900" indent="-342900">
              <a:buFontTx/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Intégral Série</a:t>
            </a:r>
          </a:p>
          <a:p>
            <a:pPr marL="342900" indent="-342900">
              <a:buFontTx/>
              <a:buAutoNum type="arabicParenR"/>
            </a:pPr>
            <a:endParaRPr lang="fr-FR" sz="2000" dirty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Proportionnel Intégral Parallèle</a:t>
            </a:r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Type de correcteur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33243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20483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2EF2225-C5AD-407E-826D-EAB5F873FAF0}" type="slidenum">
              <a:rPr lang="fr-FR" altLang="fr-FR" sz="1400">
                <a:latin typeface="Times New Roman" pitchFamily="18" charset="0"/>
              </a:rPr>
              <a:pPr eaLnBrk="1" hangingPunct="1"/>
              <a:t>15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0"/>
            <a:ext cx="8856984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3600" dirty="0">
                <a:latin typeface="Verdana" pitchFamily="34" charset="0"/>
              </a:rPr>
              <a:t>PID: composante proportionnelle P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95736" y="836712"/>
            <a:ext cx="763270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C’est le correcteur de base.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Il permet d’agir sur le gain du système.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  <p:graphicFrame>
        <p:nvGraphicFramePr>
          <p:cNvPr id="2048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6560"/>
              </p:ext>
            </p:extLst>
          </p:nvPr>
        </p:nvGraphicFramePr>
        <p:xfrm>
          <a:off x="1691680" y="2268790"/>
          <a:ext cx="5151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Équation" r:id="rId3" imgW="1892300" imgH="241300" progId="Equation.3">
                  <p:embed/>
                </p:oleObj>
              </mc:Choice>
              <mc:Fallback>
                <p:oleObj name="Équation" r:id="rId3" imgW="1892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68790"/>
                        <a:ext cx="51514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9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Proportionnel : idée intuitive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08AA67-3070-419A-9A95-5CDA998B72A4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21508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5" name="ZoneTexte 4"/>
          <p:cNvSpPr txBox="1"/>
          <p:nvPr/>
        </p:nvSpPr>
        <p:spPr bwMode="auto">
          <a:xfrm>
            <a:off x="371475" y="1524000"/>
            <a:ext cx="842962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fr-FR" dirty="0"/>
              <a:t>Dose la commande en fonction de l’éloignement du but recherché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à"/>
              <a:defRPr/>
            </a:pPr>
            <a:r>
              <a:rPr lang="fr-FR" dirty="0">
                <a:solidFill>
                  <a:srgbClr val="C00000"/>
                </a:solidFill>
                <a:sym typeface="Wingdings" pitchFamily="2" charset="2"/>
              </a:rPr>
              <a:t>Plus l’écart est grand, plus la réaction est vive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à"/>
              <a:defRPr/>
            </a:pPr>
            <a:endParaRPr lang="fr-FR" dirty="0">
              <a:solidFill>
                <a:srgbClr val="C00000"/>
              </a:solidFill>
              <a:sym typeface="Wingdings" pitchFamily="2" charset="2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fr-FR" dirty="0">
                <a:sym typeface="Wingdings" pitchFamily="2" charset="2"/>
              </a:rPr>
              <a:t>Si </a:t>
            </a:r>
            <a:r>
              <a:rPr lang="fr-FR" dirty="0" err="1">
                <a:sym typeface="Wingdings" pitchFamily="2" charset="2"/>
              </a:rPr>
              <a:t>K</a:t>
            </a:r>
            <a:r>
              <a:rPr lang="fr-FR" baseline="-25000" dirty="0" err="1">
                <a:sym typeface="Wingdings" pitchFamily="2" charset="2"/>
              </a:rPr>
              <a:t>p</a:t>
            </a:r>
            <a:r>
              <a:rPr lang="fr-FR" dirty="0">
                <a:sym typeface="Wingdings" pitchFamily="2" charset="2"/>
              </a:rPr>
              <a:t> est grand : action énergique et rapide mais danger possible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fr-FR" dirty="0">
                <a:sym typeface="Wingdings" pitchFamily="2" charset="2"/>
              </a:rPr>
              <a:t>Si </a:t>
            </a:r>
            <a:r>
              <a:rPr lang="fr-FR" dirty="0" err="1">
                <a:sym typeface="Wingdings" pitchFamily="2" charset="2"/>
              </a:rPr>
              <a:t>K</a:t>
            </a:r>
            <a:r>
              <a:rPr lang="fr-FR" baseline="-25000" dirty="0" err="1">
                <a:sym typeface="Wingdings" pitchFamily="2" charset="2"/>
              </a:rPr>
              <a:t>p</a:t>
            </a:r>
            <a:r>
              <a:rPr lang="fr-FR" dirty="0">
                <a:sym typeface="Wingdings" pitchFamily="2" charset="2"/>
              </a:rPr>
              <a:t> est petit : correction lente et molle, pas de danger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endParaRPr lang="fr-FR" dirty="0">
              <a:sym typeface="Wingdings" pitchFamily="2" charset="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fr-FR" dirty="0">
                <a:sym typeface="Wingdings" pitchFamily="2" charset="2"/>
              </a:rPr>
              <a:t>Problème : si </a:t>
            </a:r>
            <a:r>
              <a:rPr lang="fr-FR" dirty="0">
                <a:sym typeface="Symbol"/>
              </a:rPr>
              <a:t> = 0, alors u = 0 </a:t>
            </a:r>
            <a:r>
              <a:rPr lang="fr-FR" dirty="0">
                <a:sym typeface="Wingdings" pitchFamily="2" charset="2"/>
              </a:rPr>
              <a:t> plus de commande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fr-FR" dirty="0">
                <a:sym typeface="Wingdings" pitchFamily="2" charset="2"/>
              </a:rPr>
              <a:t>Solution : u = </a:t>
            </a:r>
            <a:r>
              <a:rPr lang="fr-FR" dirty="0" err="1">
                <a:sym typeface="Wingdings" pitchFamily="2" charset="2"/>
              </a:rPr>
              <a:t>K</a:t>
            </a:r>
            <a:r>
              <a:rPr lang="fr-FR" baseline="-25000" dirty="0" err="1">
                <a:sym typeface="Wingdings" pitchFamily="2" charset="2"/>
              </a:rPr>
              <a:t>p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>
                <a:sym typeface="Symbol"/>
              </a:rPr>
              <a:t> + u</a:t>
            </a:r>
            <a:r>
              <a:rPr lang="fr-FR" baseline="-25000" dirty="0">
                <a:sym typeface="Symbol"/>
              </a:rPr>
              <a:t>0</a:t>
            </a:r>
            <a:r>
              <a:rPr lang="fr-FR" dirty="0">
                <a:sym typeface="Symbol"/>
              </a:rPr>
              <a:t> </a:t>
            </a:r>
            <a:r>
              <a:rPr lang="fr-FR" dirty="0">
                <a:sym typeface="Wingdings" pitchFamily="2" charset="2"/>
              </a:rPr>
              <a:t> erreur statique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fr-FR" b="1" dirty="0">
                <a:solidFill>
                  <a:srgbClr val="C00000"/>
                </a:solidFill>
                <a:sym typeface="Wingdings" pitchFamily="2" charset="2"/>
              </a:rPr>
              <a:t>Conclusion : Commande franche, mais limitée</a:t>
            </a:r>
            <a:endParaRPr lang="fr-FR" b="1" dirty="0">
              <a:solidFill>
                <a:srgbClr val="C00000"/>
              </a:solidFill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738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Illustration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C434D0-D5CF-41F9-80FF-5E1E7FC01619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22532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pic>
        <p:nvPicPr>
          <p:cNvPr id="22533" name="Image 7" descr="proportionnel_command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03338"/>
            <a:ext cx="3790950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Image 8" descr="proportionne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09688"/>
            <a:ext cx="44386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Image 9" descr="proportionnel_temp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340100"/>
            <a:ext cx="408622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 bwMode="auto">
          <a:xfrm>
            <a:off x="6210300" y="4352925"/>
            <a:ext cx="260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</a:rPr>
              <a:t>La commande u</a:t>
            </a: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86300" y="6096000"/>
            <a:ext cx="2609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</a:rPr>
              <a:t>La sortie y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2076450" y="1419225"/>
            <a:ext cx="2000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000" kern="0" dirty="0">
                <a:latin typeface="+mn-lt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6826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Effet sur la FTBO d’un système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D0CB4-2BD3-4D37-9013-166395EF1CC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23556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3848100" y="5219700"/>
            <a:ext cx="5029200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pic>
        <p:nvPicPr>
          <p:cNvPr id="5" name="Image 5" descr="Bode2eme_ord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76388"/>
            <a:ext cx="8102600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rme libre 5"/>
          <p:cNvSpPr/>
          <p:nvPr/>
        </p:nvSpPr>
        <p:spPr bwMode="auto">
          <a:xfrm>
            <a:off x="1381125" y="1995488"/>
            <a:ext cx="6146800" cy="1119187"/>
          </a:xfrm>
          <a:custGeom>
            <a:avLst/>
            <a:gdLst>
              <a:gd name="connsiteX0" fmla="*/ 0 w 6146782"/>
              <a:gd name="connsiteY0" fmla="*/ 22591 h 1117861"/>
              <a:gd name="connsiteX1" fmla="*/ 1276140 w 6146782"/>
              <a:gd name="connsiteY1" fmla="*/ 2494 h 1117861"/>
              <a:gd name="connsiteX2" fmla="*/ 2522136 w 6146782"/>
              <a:gd name="connsiteY2" fmla="*/ 72833 h 1117861"/>
              <a:gd name="connsiteX3" fmla="*/ 3446584 w 6146782"/>
              <a:gd name="connsiteY3" fmla="*/ 193413 h 1117861"/>
              <a:gd name="connsiteX4" fmla="*/ 4471516 w 6146782"/>
              <a:gd name="connsiteY4" fmla="*/ 484815 h 1117861"/>
              <a:gd name="connsiteX5" fmla="*/ 5878285 w 6146782"/>
              <a:gd name="connsiteY5" fmla="*/ 987233 h 1117861"/>
              <a:gd name="connsiteX6" fmla="*/ 6139543 w 6146782"/>
              <a:gd name="connsiteY6" fmla="*/ 1117861 h 111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6782" h="1117861">
                <a:moveTo>
                  <a:pt x="0" y="22591"/>
                </a:moveTo>
                <a:cubicBezTo>
                  <a:pt x="427892" y="8355"/>
                  <a:pt x="855784" y="-5880"/>
                  <a:pt x="1276140" y="2494"/>
                </a:cubicBezTo>
                <a:cubicBezTo>
                  <a:pt x="1696496" y="10868"/>
                  <a:pt x="2160396" y="41013"/>
                  <a:pt x="2522136" y="72833"/>
                </a:cubicBezTo>
                <a:cubicBezTo>
                  <a:pt x="2883876" y="104653"/>
                  <a:pt x="3121687" y="124749"/>
                  <a:pt x="3446584" y="193413"/>
                </a:cubicBezTo>
                <a:cubicBezTo>
                  <a:pt x="3771481" y="262077"/>
                  <a:pt x="4066233" y="352512"/>
                  <a:pt x="4471516" y="484815"/>
                </a:cubicBezTo>
                <a:cubicBezTo>
                  <a:pt x="4876800" y="617118"/>
                  <a:pt x="5600281" y="881725"/>
                  <a:pt x="5878285" y="987233"/>
                </a:cubicBezTo>
                <a:cubicBezTo>
                  <a:pt x="6156290" y="1092741"/>
                  <a:pt x="6159640" y="1112837"/>
                  <a:pt x="6139543" y="1117861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7" name="Connecteur droit avec flèche 6"/>
          <p:cNvCxnSpPr>
            <a:cxnSpLocks noChangeShapeType="1"/>
          </p:cNvCxnSpPr>
          <p:nvPr/>
        </p:nvCxnSpPr>
        <p:spPr bwMode="auto">
          <a:xfrm flipH="1" flipV="1">
            <a:off x="1722438" y="1995488"/>
            <a:ext cx="0" cy="1857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" name="Connecteur droit avec flèche 7"/>
          <p:cNvCxnSpPr>
            <a:cxnSpLocks noChangeShapeType="1"/>
          </p:cNvCxnSpPr>
          <p:nvPr/>
        </p:nvCxnSpPr>
        <p:spPr bwMode="auto">
          <a:xfrm flipH="1" flipV="1">
            <a:off x="2478088" y="2006600"/>
            <a:ext cx="0" cy="1857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" name="Connecteur droit avec flèche 8"/>
          <p:cNvCxnSpPr>
            <a:cxnSpLocks noChangeShapeType="1"/>
          </p:cNvCxnSpPr>
          <p:nvPr/>
        </p:nvCxnSpPr>
        <p:spPr bwMode="auto">
          <a:xfrm flipH="1" flipV="1">
            <a:off x="3663950" y="2068513"/>
            <a:ext cx="0" cy="1857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" name="Connecteur droit avec flèche 9"/>
          <p:cNvCxnSpPr>
            <a:cxnSpLocks noChangeShapeType="1"/>
          </p:cNvCxnSpPr>
          <p:nvPr/>
        </p:nvCxnSpPr>
        <p:spPr bwMode="auto">
          <a:xfrm flipH="1" flipV="1">
            <a:off x="5097463" y="2254250"/>
            <a:ext cx="0" cy="1857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" name="Connecteur droit avec flèche 10"/>
          <p:cNvCxnSpPr>
            <a:cxnSpLocks noChangeShapeType="1"/>
          </p:cNvCxnSpPr>
          <p:nvPr/>
        </p:nvCxnSpPr>
        <p:spPr bwMode="auto">
          <a:xfrm flipH="1" flipV="1">
            <a:off x="6738938" y="2801938"/>
            <a:ext cx="0" cy="1857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" name="ZoneTexte 11"/>
          <p:cNvSpPr txBox="1"/>
          <p:nvPr/>
        </p:nvSpPr>
        <p:spPr bwMode="auto">
          <a:xfrm>
            <a:off x="7464425" y="3011488"/>
            <a:ext cx="1447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600" kern="0" dirty="0">
                <a:solidFill>
                  <a:srgbClr val="FF0000"/>
                </a:solidFill>
                <a:latin typeface="+mn-lt"/>
              </a:rPr>
              <a:t>20 log </a:t>
            </a:r>
            <a:r>
              <a:rPr lang="fr-FR" sz="1600" kern="0" dirty="0" err="1">
                <a:solidFill>
                  <a:srgbClr val="FF0000"/>
                </a:solidFill>
                <a:latin typeface="+mn-lt"/>
              </a:rPr>
              <a:t>K</a:t>
            </a:r>
            <a:r>
              <a:rPr lang="fr-FR" sz="1600" kern="0" baseline="-25000" dirty="0" err="1">
                <a:solidFill>
                  <a:srgbClr val="FF0000"/>
                </a:solidFill>
                <a:latin typeface="+mn-lt"/>
              </a:rPr>
              <a:t>p</a:t>
            </a:r>
            <a:endParaRPr lang="fr-FR" sz="1600" kern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714375" y="5886450"/>
            <a:ext cx="6172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K augmente </a:t>
            </a:r>
            <a:r>
              <a:rPr lang="fr-FR" kern="0" dirty="0">
                <a:latin typeface="+mn-lt"/>
                <a:sym typeface="Wingdings" pitchFamily="2" charset="2"/>
              </a:rPr>
              <a:t> précision augmente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 pitchFamily="2" charset="2"/>
              </a:rPr>
              <a:t>MAIS marge de phase diminue</a:t>
            </a:r>
            <a:endParaRPr lang="fr-FR" kern="0" dirty="0">
              <a:latin typeface="+mn-lt"/>
            </a:endParaRPr>
          </a:p>
        </p:txBody>
      </p:sp>
      <p:cxnSp>
        <p:nvCxnSpPr>
          <p:cNvPr id="15" name="Connecteur droit 14"/>
          <p:cNvCxnSpPr>
            <a:cxnSpLocks noChangeShapeType="1"/>
          </p:cNvCxnSpPr>
          <p:nvPr/>
        </p:nvCxnSpPr>
        <p:spPr bwMode="auto">
          <a:xfrm>
            <a:off x="4581525" y="2324100"/>
            <a:ext cx="0" cy="1362075"/>
          </a:xfrm>
          <a:prstGeom prst="line">
            <a:avLst/>
          </a:prstGeom>
          <a:noFill/>
          <a:ln w="38100" algn="ctr">
            <a:solidFill>
              <a:srgbClr val="009999"/>
            </a:solidFill>
            <a:prstDash val="dash"/>
            <a:round/>
            <a:headEnd/>
            <a:tailEnd/>
          </a:ln>
        </p:spPr>
      </p:cxnSp>
      <p:cxnSp>
        <p:nvCxnSpPr>
          <p:cNvPr id="18" name="Connecteur droit 17"/>
          <p:cNvCxnSpPr>
            <a:cxnSpLocks noChangeShapeType="1"/>
          </p:cNvCxnSpPr>
          <p:nvPr/>
        </p:nvCxnSpPr>
        <p:spPr bwMode="auto">
          <a:xfrm flipH="1">
            <a:off x="4562475" y="4257675"/>
            <a:ext cx="9525" cy="771525"/>
          </a:xfrm>
          <a:prstGeom prst="line">
            <a:avLst/>
          </a:prstGeom>
          <a:noFill/>
          <a:ln w="38100" algn="ctr">
            <a:solidFill>
              <a:srgbClr val="009999"/>
            </a:solidFill>
            <a:round/>
            <a:headEnd/>
            <a:tailEnd/>
          </a:ln>
        </p:spPr>
      </p:cxnSp>
      <p:cxnSp>
        <p:nvCxnSpPr>
          <p:cNvPr id="19" name="Connecteur droit 18"/>
          <p:cNvCxnSpPr>
            <a:cxnSpLocks noChangeShapeType="1"/>
          </p:cNvCxnSpPr>
          <p:nvPr/>
        </p:nvCxnSpPr>
        <p:spPr bwMode="auto">
          <a:xfrm flipH="1">
            <a:off x="5410200" y="4591050"/>
            <a:ext cx="9525" cy="428625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0" name="Connecteur droit 19"/>
          <p:cNvCxnSpPr>
            <a:cxnSpLocks noChangeShapeType="1"/>
          </p:cNvCxnSpPr>
          <p:nvPr/>
        </p:nvCxnSpPr>
        <p:spPr bwMode="auto">
          <a:xfrm flipH="1">
            <a:off x="5429250" y="2343150"/>
            <a:ext cx="9525" cy="1209675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81125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29838-BBF8-4900-B43A-2DD2BC27F1FD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24580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5" name="ZoneTexte 4"/>
          <p:cNvSpPr txBox="1"/>
          <p:nvPr/>
        </p:nvSpPr>
        <p:spPr bwMode="auto">
          <a:xfrm>
            <a:off x="777875" y="1774825"/>
            <a:ext cx="7261225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Changer le gain du système : permet d’améliorer la précision MAIS ne permet pas d’annuler l’erreur statique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Correction simple à réaliser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Souvent suffisante pour un grand nombre de systèmes industriels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Réduit la stabilité du système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310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fr-FR" sz="2400" dirty="0"/>
                  <a:t>Soit le système ayant la fonction de transfert suivante: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0,28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  <a:blipFill rotWithShape="0">
                <a:blip r:embed="rId2"/>
                <a:stretch>
                  <a:fillRect l="-1124" t="-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068960"/>
            <a:ext cx="4654128" cy="3630037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Correction d’un système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460099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25603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CBC3E3C-DE38-4839-8A19-D1FEADE73707}" type="slidenum">
              <a:rPr lang="fr-FR" altLang="fr-FR" sz="1400">
                <a:latin typeface="Times New Roman" pitchFamily="18" charset="0"/>
              </a:rPr>
              <a:pPr eaLnBrk="1" hangingPunct="1"/>
              <a:t>20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2800" dirty="0">
                <a:latin typeface="Verdana" pitchFamily="34" charset="0"/>
              </a:rPr>
              <a:t>PID: composante intégrale I</a:t>
            </a:r>
          </a:p>
        </p:txBody>
      </p:sp>
      <p:sp>
        <p:nvSpPr>
          <p:cNvPr id="8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188" y="1477771"/>
            <a:ext cx="7632700" cy="4345357"/>
          </a:xfrm>
          <a:prstGeom prst="rect">
            <a:avLst/>
          </a:prstGeom>
          <a:blipFill rotWithShape="1">
            <a:blip r:embed="rId2" cstate="print"/>
            <a:stretch>
              <a:fillRect l="-639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995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Terme intégral : idée intuitive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8EB48-35EA-4291-927D-3A24C0252887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26628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graphicFrame>
        <p:nvGraphicFramePr>
          <p:cNvPr id="26629" name="Objet 7"/>
          <p:cNvGraphicFramePr>
            <a:graphicFrameLocks noChangeAspect="1"/>
          </p:cNvGraphicFramePr>
          <p:nvPr/>
        </p:nvGraphicFramePr>
        <p:xfrm>
          <a:off x="6858000" y="1241425"/>
          <a:ext cx="1873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Équation" r:id="rId3" imgW="1079032" imgH="431613" progId="Equation.3">
                  <p:embed/>
                </p:oleObj>
              </mc:Choice>
              <mc:Fallback>
                <p:oleObj name="Équation" r:id="rId3" imgW="10790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41425"/>
                        <a:ext cx="18732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 bwMode="auto">
          <a:xfrm>
            <a:off x="295275" y="1323975"/>
            <a:ext cx="8429625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fr-FR" dirty="0">
                <a:sym typeface="Wingdings" pitchFamily="2" charset="2"/>
              </a:rPr>
              <a:t>Si </a:t>
            </a:r>
            <a:r>
              <a:rPr lang="fr-FR" dirty="0">
                <a:sym typeface="Symbol"/>
              </a:rPr>
              <a:t> varie brusquement, u varie progressivement.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fr-FR" dirty="0">
                <a:sym typeface="Symbol"/>
              </a:rPr>
              <a:t>Ti : sert à gérer la vitesse de correction</a:t>
            </a:r>
          </a:p>
          <a:p>
            <a:pPr marL="342900" indent="-342900">
              <a:spcBef>
                <a:spcPct val="50000"/>
              </a:spcBef>
              <a:defRPr/>
            </a:pPr>
            <a:endParaRPr lang="fr-FR" dirty="0">
              <a:sym typeface="Symbol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fr-FR" b="1" dirty="0">
                <a:solidFill>
                  <a:schemeClr val="accent6"/>
                </a:solidFill>
                <a:sym typeface="Symbol"/>
              </a:rPr>
              <a:t>Idée pour la valeur de Ti </a:t>
            </a:r>
            <a:r>
              <a:rPr lang="fr-FR" dirty="0">
                <a:sym typeface="Symbol"/>
              </a:rPr>
              <a:t>: de même grandeur que la constante de temps dominante du système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fr-FR" b="1" dirty="0">
                <a:sym typeface="Symbol"/>
              </a:rPr>
              <a:t>Si Ti trop petite </a:t>
            </a:r>
            <a:r>
              <a:rPr lang="fr-FR" dirty="0">
                <a:sym typeface="Wingdings" pitchFamily="2" charset="2"/>
              </a:rPr>
              <a:t> u augmente trop vite, le système n’a pas le temps de réagit  la commande n’a pas d’effet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fr-FR" b="1" dirty="0">
                <a:sym typeface="Wingdings" pitchFamily="2" charset="2"/>
              </a:rPr>
              <a:t>Si Ti trop grand </a:t>
            </a:r>
            <a:r>
              <a:rPr lang="fr-FR" dirty="0">
                <a:sym typeface="Wingdings" pitchFamily="2" charset="2"/>
              </a:rPr>
              <a:t> augmente l’inertie du système  démarrage trop « mou »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fr-FR" dirty="0">
                <a:sym typeface="Wingdings" pitchFamily="2" charset="2"/>
              </a:rPr>
              <a:t>Avantage : action jusqu’à ce que </a:t>
            </a:r>
            <a:r>
              <a:rPr lang="fr-FR" dirty="0">
                <a:sym typeface="Symbol"/>
              </a:rPr>
              <a:t> soit éliminée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fr-FR" b="1" dirty="0">
                <a:solidFill>
                  <a:srgbClr val="C00000"/>
                </a:solidFill>
                <a:sym typeface="Symbol"/>
              </a:rPr>
              <a:t>Conclusion : Commande progressive</a:t>
            </a:r>
          </a:p>
        </p:txBody>
      </p:sp>
    </p:spTree>
    <p:extLst>
      <p:ext uri="{BB962C8B-B14F-4D97-AF65-F5344CB8AC3E}">
        <p14:creationId xmlns:p14="http://schemas.microsoft.com/office/powerpoint/2010/main" val="343677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27651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4DCFD0B-F8B4-4F3D-89B9-AC046BAE749A}" type="slidenum">
              <a:rPr lang="fr-FR" altLang="fr-FR" sz="1400">
                <a:latin typeface="Times New Roman" pitchFamily="18" charset="0"/>
              </a:rPr>
              <a:pPr eaLnBrk="1" hangingPunct="1"/>
              <a:t>22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2800" dirty="0">
                <a:latin typeface="Verdana" pitchFamily="34" charset="0"/>
              </a:rPr>
              <a:t>PID: composante intégrale I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11188" y="1477963"/>
            <a:ext cx="7632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FR" altLang="fr-FR"/>
              <a:t>Bode de l’intégrateur</a:t>
            </a:r>
            <a:endParaRPr lang="fr-FR" altLang="fr-FR" i="1">
              <a:latin typeface="Cambria Math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	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1924050"/>
            <a:ext cx="595947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2" name="ZoneTexte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355809" y="5964638"/>
            <a:ext cx="1008353" cy="722505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285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28675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EFD4A9A-9919-478A-B274-247C40C329C0}" type="slidenum">
              <a:rPr lang="fr-FR" altLang="fr-FR" sz="1400">
                <a:latin typeface="Times New Roman" pitchFamily="18" charset="0"/>
              </a:rPr>
              <a:pPr eaLnBrk="1" hangingPunct="1"/>
              <a:t>23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2800" dirty="0">
                <a:latin typeface="Verdana" pitchFamily="34" charset="0"/>
              </a:rPr>
              <a:t>PID: composante intégrale I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477963"/>
            <a:ext cx="7856537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endParaRPr lang="fr-FR" dirty="0"/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fr-FR" u="sng" dirty="0"/>
              <a:t>Intérêt principal:</a:t>
            </a:r>
            <a:r>
              <a:rPr lang="fr-FR" dirty="0"/>
              <a:t> augmentation de la classe (type) de 1 </a:t>
            </a:r>
          </a:p>
          <a:p>
            <a:pPr>
              <a:spcBef>
                <a:spcPct val="50000"/>
              </a:spcBef>
              <a:defRPr/>
            </a:pP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</a:t>
            </a:r>
            <a:r>
              <a:rPr lang="fr-FR" b="1" dirty="0">
                <a:solidFill>
                  <a:srgbClr val="C00000"/>
                </a:solidFill>
              </a:rPr>
              <a:t>annule une erreur statique</a:t>
            </a:r>
          </a:p>
          <a:p>
            <a:pPr>
              <a:spcBef>
                <a:spcPct val="50000"/>
              </a:spcBef>
              <a:defRPr/>
            </a:pPr>
            <a:endParaRPr lang="fr-FR" dirty="0"/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fr-FR" u="sng" dirty="0"/>
              <a:t>Mais:</a:t>
            </a:r>
            <a:r>
              <a:rPr lang="fr-FR" dirty="0"/>
              <a:t> ajout d’un déphasage de -90° </a:t>
            </a:r>
          </a:p>
          <a:p>
            <a:pPr>
              <a:spcBef>
                <a:spcPct val="50000"/>
              </a:spcBef>
              <a:defRPr/>
            </a:pPr>
            <a:r>
              <a:rPr lang="fr-FR" dirty="0">
                <a:sym typeface="Wingdings" pitchFamily="2" charset="2"/>
              </a:rPr>
              <a:t> </a:t>
            </a:r>
            <a:r>
              <a:rPr lang="fr-FR" b="1" dirty="0">
                <a:solidFill>
                  <a:srgbClr val="C00000"/>
                </a:solidFill>
              </a:rPr>
              <a:t>risque de fortement déstabiliser le système</a:t>
            </a:r>
          </a:p>
        </p:txBody>
      </p:sp>
    </p:spTree>
    <p:extLst>
      <p:ext uri="{BB962C8B-B14F-4D97-AF65-F5344CB8AC3E}">
        <p14:creationId xmlns:p14="http://schemas.microsoft.com/office/powerpoint/2010/main" val="3537413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à coins arrondis 17"/>
          <p:cNvSpPr>
            <a:spLocks noChangeArrowheads="1"/>
          </p:cNvSpPr>
          <p:nvPr/>
        </p:nvSpPr>
        <p:spPr bwMode="auto">
          <a:xfrm>
            <a:off x="371596" y="5456824"/>
            <a:ext cx="8544823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17" name="Rectangle à coins arrondis 16"/>
          <p:cNvSpPr>
            <a:spLocks noChangeArrowheads="1"/>
          </p:cNvSpPr>
          <p:nvPr/>
        </p:nvSpPr>
        <p:spPr bwMode="auto">
          <a:xfrm>
            <a:off x="347654" y="4361960"/>
            <a:ext cx="8544823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16" name="Rectangle à coins arrondis 15"/>
          <p:cNvSpPr>
            <a:spLocks noChangeArrowheads="1"/>
          </p:cNvSpPr>
          <p:nvPr/>
        </p:nvSpPr>
        <p:spPr bwMode="auto">
          <a:xfrm>
            <a:off x="347655" y="3299184"/>
            <a:ext cx="8544823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347656" y="2636912"/>
            <a:ext cx="8544823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 </a:t>
            </a:r>
            <a:r>
              <a:rPr lang="fr-FR" altLang="fr-FR" dirty="0">
                <a:solidFill>
                  <a:srgbClr val="5F5F5E"/>
                </a:solidFill>
                <a:latin typeface="Helvetica Neue"/>
              </a:rPr>
              <a:t>Quant on utilise un terme </a:t>
            </a:r>
            <a:r>
              <a:rPr lang="fr-FR" altLang="fr-FR" b="1" dirty="0">
                <a:solidFill>
                  <a:srgbClr val="5F5F5E"/>
                </a:solidFill>
                <a:latin typeface="Helvetica Neue"/>
              </a:rPr>
              <a:t>I</a:t>
            </a:r>
            <a:r>
              <a:rPr lang="fr-FR" altLang="fr-FR" dirty="0">
                <a:solidFill>
                  <a:srgbClr val="5F5F5E"/>
                </a:solidFill>
                <a:latin typeface="Helvetica Neue"/>
              </a:rPr>
              <a:t>ntégrateur dans un PID cela a pour effet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95536" y="285293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De modifier la marge de phase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De faire passer le système en BO d'un Type N (classiquement 0) à un Type N+1 (classiquement 1)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D'augmenter la stabilité en BF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D'annuler l'erreur statique en BF, si le système reste stable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D'augmenter la stabilité de la BO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De réduire la stabilité (au sens marge de stabilité) à cause de l'ajout d'un déphasage de -90°</a:t>
            </a:r>
            <a:endParaRPr lang="fr-FR" altLang="fr-FR" sz="4400" dirty="0"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592137" y="127422"/>
            <a:ext cx="7772400" cy="142937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Terme intégrateur dans un correcteur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6865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29699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CEE3FC1-7867-42FD-844B-9946404F6EEE}" type="slidenum">
              <a:rPr lang="fr-FR" altLang="fr-FR" sz="1400">
                <a:latin typeface="Times New Roman" pitchFamily="18" charset="0"/>
              </a:rPr>
              <a:pPr eaLnBrk="1" hangingPunct="1"/>
              <a:t>25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2800" dirty="0">
                <a:latin typeface="Verdana" pitchFamily="34" charset="0"/>
              </a:rPr>
              <a:t>PID: composante intégrale D</a:t>
            </a:r>
          </a:p>
        </p:txBody>
      </p:sp>
      <p:sp>
        <p:nvSpPr>
          <p:cNvPr id="8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188" y="1477771"/>
            <a:ext cx="7632700" cy="5052665"/>
          </a:xfrm>
          <a:prstGeom prst="rect">
            <a:avLst/>
          </a:prstGeom>
          <a:blipFill rotWithShape="1">
            <a:blip r:embed="rId2" cstate="print"/>
            <a:stretch>
              <a:fillRect l="-639" t="-603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294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30723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84C6EC3-C9D7-4F14-B160-CBFB606D01F2}" type="slidenum">
              <a:rPr lang="fr-FR" altLang="fr-FR" sz="1400">
                <a:latin typeface="Times New Roman" pitchFamily="18" charset="0"/>
              </a:rPr>
              <a:pPr eaLnBrk="1" hangingPunct="1"/>
              <a:t>26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2800" dirty="0">
                <a:latin typeface="Verdana" pitchFamily="34" charset="0"/>
              </a:rPr>
              <a:t>Terme dérivée : idée intuitive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0213" y="1906588"/>
            <a:ext cx="8275637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endParaRPr lang="fr-FR" dirty="0"/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fr-FR" u="sng" dirty="0"/>
              <a:t>Intérêt principal:</a:t>
            </a:r>
            <a:r>
              <a:rPr lang="fr-FR" dirty="0"/>
              <a:t> effet stabilisant et améliore le temps de réponse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fr-FR" dirty="0"/>
              <a:t>Aucun effet sur le régime permanent (erreur constante)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fr-FR" dirty="0"/>
              <a:t>S’oppose aux grandes variations de l’erreur donc aux oscillations</a:t>
            </a:r>
          </a:p>
          <a:p>
            <a:pPr>
              <a:spcBef>
                <a:spcPct val="50000"/>
              </a:spcBef>
              <a:defRPr/>
            </a:pPr>
            <a:endParaRPr lang="fr-FR" dirty="0"/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fr-FR" u="sng" dirty="0"/>
              <a:t>Mais:</a:t>
            </a:r>
            <a:r>
              <a:rPr lang="fr-FR" dirty="0"/>
              <a:t> jamais utilisée seule, on la couple toujours à une commande P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fr-FR" b="1" dirty="0">
                <a:solidFill>
                  <a:srgbClr val="C00000"/>
                </a:solidFill>
              </a:rPr>
              <a:t>Conclusion : commande énergique quand le signal d’erreur varie fortement, aucune action sinon, très sensible aux bruits!!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809625" y="1466850"/>
            <a:ext cx="7524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Effet d’anticipation par prise en compte du sens de variation de l’écart. </a:t>
            </a:r>
          </a:p>
        </p:txBody>
      </p:sp>
    </p:spTree>
    <p:extLst>
      <p:ext uri="{BB962C8B-B14F-4D97-AF65-F5344CB8AC3E}">
        <p14:creationId xmlns:p14="http://schemas.microsoft.com/office/powerpoint/2010/main" val="266141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à coins arrondis 17"/>
          <p:cNvSpPr>
            <a:spLocks noChangeArrowheads="1"/>
          </p:cNvSpPr>
          <p:nvPr/>
        </p:nvSpPr>
        <p:spPr bwMode="auto">
          <a:xfrm>
            <a:off x="347775" y="5024947"/>
            <a:ext cx="8544823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17" name="Rectangle à coins arrondis 16"/>
          <p:cNvSpPr>
            <a:spLocks noChangeArrowheads="1"/>
          </p:cNvSpPr>
          <p:nvPr/>
        </p:nvSpPr>
        <p:spPr bwMode="auto">
          <a:xfrm>
            <a:off x="347655" y="3942399"/>
            <a:ext cx="8544823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347656" y="2636912"/>
            <a:ext cx="8544823" cy="75091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95536" y="1992696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 </a:t>
            </a:r>
            <a:r>
              <a:rPr lang="fr-FR" altLang="fr-FR" dirty="0">
                <a:solidFill>
                  <a:srgbClr val="5F5F5E"/>
                </a:solidFill>
                <a:latin typeface="Helvetica Neue"/>
              </a:rPr>
              <a:t>Quant on utilise un terme </a:t>
            </a:r>
            <a:r>
              <a:rPr lang="fr-FR" altLang="fr-FR" b="1" dirty="0">
                <a:solidFill>
                  <a:srgbClr val="5F5F5E"/>
                </a:solidFill>
                <a:latin typeface="Helvetica Neue"/>
              </a:rPr>
              <a:t>D</a:t>
            </a:r>
            <a:r>
              <a:rPr lang="fr-FR" altLang="fr-FR" dirty="0">
                <a:solidFill>
                  <a:srgbClr val="5F5F5E"/>
                </a:solidFill>
                <a:latin typeface="Helvetica Neue"/>
              </a:rPr>
              <a:t>érivateur dans un PID cela a pour effet 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D'augmenter la stabilité (au sens marge de stabilité) à cause de l'ajout d'un déphasage de +90°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D'annuler l'erreur statique en BF, si le système reste stable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D'atténuer les oscillations (si elles existent) car le terme s'oppose à la vitesse de variation du système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D'augmenter la stabilité de la BO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De modifier la marge de phase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fr-FR" altLang="fr-FR" sz="1000" dirty="0">
              <a:solidFill>
                <a:srgbClr val="5F5F5E"/>
              </a:solidFill>
              <a:latin typeface="Helvetica Neue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fr-FR" altLang="fr-FR" sz="2000" dirty="0">
                <a:solidFill>
                  <a:srgbClr val="5F5F5E"/>
                </a:solidFill>
                <a:latin typeface="Helvetica Neue"/>
              </a:rPr>
              <a:t>De faire passer le système en BO d'un Type N (classiquement 0) à un Type N+1 (classiquement 1)</a:t>
            </a:r>
            <a:endParaRPr lang="fr-FR" altLang="fr-FR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95536" y="285293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592137" y="127421"/>
            <a:ext cx="7772400" cy="131069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Terme Dérivateur dans un correcteur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35841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Résumé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A5F22-F881-4305-9EB2-8B5FFA02318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sp>
        <p:nvSpPr>
          <p:cNvPr id="31748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31749" name="AutoShape 2" descr="http://upload.wikimedia.org/wikipedia/commons/thumb/1/11/TableauPID.jpg/220px-TableauPID.jpg"/>
          <p:cNvSpPr>
            <a:spLocks noChangeAspect="1" noChangeArrowheads="1"/>
          </p:cNvSpPr>
          <p:nvPr/>
        </p:nvSpPr>
        <p:spPr bwMode="auto">
          <a:xfrm>
            <a:off x="155575" y="-639763"/>
            <a:ext cx="2095500" cy="133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871663" y="4805363"/>
          <a:ext cx="5191125" cy="1484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Précision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Stabilité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Rapidité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I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777" name="Connecteur droit avec flèche 11"/>
          <p:cNvCxnSpPr>
            <a:cxnSpLocks noChangeShapeType="1"/>
          </p:cNvCxnSpPr>
          <p:nvPr/>
        </p:nvCxnSpPr>
        <p:spPr bwMode="auto">
          <a:xfrm flipV="1">
            <a:off x="2824163" y="5275263"/>
            <a:ext cx="619125" cy="1905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8" name="Connecteur droit avec flèche 12"/>
          <p:cNvCxnSpPr>
            <a:cxnSpLocks noChangeShapeType="1"/>
          </p:cNvCxnSpPr>
          <p:nvPr/>
        </p:nvCxnSpPr>
        <p:spPr bwMode="auto">
          <a:xfrm flipV="1">
            <a:off x="2814638" y="5656263"/>
            <a:ext cx="619125" cy="1905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79" name="Connecteur droit avec flèche 13"/>
          <p:cNvCxnSpPr>
            <a:cxnSpLocks noChangeShapeType="1"/>
          </p:cNvCxnSpPr>
          <p:nvPr/>
        </p:nvCxnSpPr>
        <p:spPr bwMode="auto">
          <a:xfrm flipV="1">
            <a:off x="4386263" y="6037263"/>
            <a:ext cx="619125" cy="1905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80" name="Connecteur droit avec flèche 14"/>
          <p:cNvCxnSpPr>
            <a:cxnSpLocks noChangeShapeType="1"/>
          </p:cNvCxnSpPr>
          <p:nvPr/>
        </p:nvCxnSpPr>
        <p:spPr bwMode="auto">
          <a:xfrm flipV="1">
            <a:off x="5910263" y="5275263"/>
            <a:ext cx="619125" cy="1905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81" name="Connecteur droit avec flèche 15"/>
          <p:cNvCxnSpPr>
            <a:cxnSpLocks noChangeShapeType="1"/>
          </p:cNvCxnSpPr>
          <p:nvPr/>
        </p:nvCxnSpPr>
        <p:spPr bwMode="auto">
          <a:xfrm flipV="1">
            <a:off x="5967413" y="6008688"/>
            <a:ext cx="619125" cy="1905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82" name="Connecteur droit avec flèche 16"/>
          <p:cNvCxnSpPr>
            <a:cxnSpLocks noChangeShapeType="1"/>
          </p:cNvCxnSpPr>
          <p:nvPr/>
        </p:nvCxnSpPr>
        <p:spPr bwMode="auto">
          <a:xfrm>
            <a:off x="4319588" y="5275263"/>
            <a:ext cx="647700" cy="14287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31783" name="Connecteur droit avec flèche 18"/>
          <p:cNvCxnSpPr>
            <a:cxnSpLocks noChangeShapeType="1"/>
          </p:cNvCxnSpPr>
          <p:nvPr/>
        </p:nvCxnSpPr>
        <p:spPr bwMode="auto">
          <a:xfrm>
            <a:off x="4300538" y="5646738"/>
            <a:ext cx="647700" cy="14287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31784" name="Connecteur droit avec flèche 19"/>
          <p:cNvCxnSpPr>
            <a:cxnSpLocks noChangeShapeType="1"/>
          </p:cNvCxnSpPr>
          <p:nvPr/>
        </p:nvCxnSpPr>
        <p:spPr bwMode="auto">
          <a:xfrm>
            <a:off x="5872163" y="5665788"/>
            <a:ext cx="647700" cy="14287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31785" name="Connecteur droit avec flèche 20"/>
          <p:cNvCxnSpPr>
            <a:cxnSpLocks noChangeShapeType="1"/>
          </p:cNvCxnSpPr>
          <p:nvPr/>
        </p:nvCxnSpPr>
        <p:spPr bwMode="auto">
          <a:xfrm>
            <a:off x="2833688" y="6046788"/>
            <a:ext cx="647700" cy="14287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</p:spPr>
      </p:cxnSp>
      <p:sp>
        <p:nvSpPr>
          <p:cNvPr id="31786" name="Ellipse 6"/>
          <p:cNvSpPr>
            <a:spLocks noChangeArrowheads="1"/>
          </p:cNvSpPr>
          <p:nvPr/>
        </p:nvSpPr>
        <p:spPr bwMode="auto">
          <a:xfrm>
            <a:off x="1484313" y="2000250"/>
            <a:ext cx="431800" cy="433388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31787" name="Connecteur droit 7"/>
          <p:cNvCxnSpPr>
            <a:cxnSpLocks noChangeShapeType="1"/>
            <a:stCxn id="31786" idx="1"/>
            <a:endCxn id="31786" idx="5"/>
          </p:cNvCxnSpPr>
          <p:nvPr/>
        </p:nvCxnSpPr>
        <p:spPr bwMode="auto">
          <a:xfrm>
            <a:off x="1547813" y="2063750"/>
            <a:ext cx="304800" cy="306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8" name="Connecteur droit 8"/>
          <p:cNvCxnSpPr>
            <a:cxnSpLocks noChangeShapeType="1"/>
            <a:stCxn id="31786" idx="7"/>
            <a:endCxn id="31786" idx="3"/>
          </p:cNvCxnSpPr>
          <p:nvPr/>
        </p:nvCxnSpPr>
        <p:spPr bwMode="auto">
          <a:xfrm flipH="1">
            <a:off x="1547813" y="2063750"/>
            <a:ext cx="304800" cy="306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9" name="Connecteur droit avec flèche 9"/>
          <p:cNvCxnSpPr>
            <a:cxnSpLocks noChangeShapeType="1"/>
            <a:endCxn id="31786" idx="2"/>
          </p:cNvCxnSpPr>
          <p:nvPr/>
        </p:nvCxnSpPr>
        <p:spPr bwMode="auto">
          <a:xfrm>
            <a:off x="1052513" y="2217738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0" name="Connecteur droit avec flèche 10"/>
          <p:cNvCxnSpPr>
            <a:cxnSpLocks noChangeShapeType="1"/>
            <a:endCxn id="31786" idx="4"/>
          </p:cNvCxnSpPr>
          <p:nvPr/>
        </p:nvCxnSpPr>
        <p:spPr bwMode="auto">
          <a:xfrm flipV="1">
            <a:off x="1681163" y="2433638"/>
            <a:ext cx="19050" cy="1420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1" name="ZoneTexte 11"/>
          <p:cNvSpPr txBox="1">
            <a:spLocks noChangeArrowheads="1"/>
          </p:cNvSpPr>
          <p:nvPr/>
        </p:nvSpPr>
        <p:spPr bwMode="auto">
          <a:xfrm>
            <a:off x="1123950" y="1857375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+</a:t>
            </a:r>
          </a:p>
        </p:txBody>
      </p:sp>
      <p:sp>
        <p:nvSpPr>
          <p:cNvPr id="31792" name="ZoneTexte 12"/>
          <p:cNvSpPr txBox="1">
            <a:spLocks noChangeArrowheads="1"/>
          </p:cNvSpPr>
          <p:nvPr/>
        </p:nvSpPr>
        <p:spPr bwMode="auto">
          <a:xfrm>
            <a:off x="1311275" y="230663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-</a:t>
            </a:r>
          </a:p>
        </p:txBody>
      </p:sp>
      <p:sp>
        <p:nvSpPr>
          <p:cNvPr id="31793" name="ZoneTexte 14"/>
          <p:cNvSpPr txBox="1">
            <a:spLocks noChangeArrowheads="1"/>
          </p:cNvSpPr>
          <p:nvPr/>
        </p:nvSpPr>
        <p:spPr bwMode="auto">
          <a:xfrm>
            <a:off x="542925" y="1785938"/>
            <a:ext cx="57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Y</a:t>
            </a:r>
            <a:r>
              <a:rPr lang="fr-FR" altLang="fr-FR" baseline="-25000"/>
              <a:t>ref</a:t>
            </a:r>
            <a:endParaRPr lang="fr-FR" altLang="fr-FR"/>
          </a:p>
        </p:txBody>
      </p:sp>
      <p:sp>
        <p:nvSpPr>
          <p:cNvPr id="31794" name="ZoneTexte 16"/>
          <p:cNvSpPr txBox="1">
            <a:spLocks noChangeArrowheads="1"/>
          </p:cNvSpPr>
          <p:nvPr/>
        </p:nvSpPr>
        <p:spPr bwMode="auto">
          <a:xfrm>
            <a:off x="1820863" y="1860550"/>
            <a:ext cx="922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400">
                <a:sym typeface="Symbol" pitchFamily="18" charset="2"/>
              </a:rPr>
              <a:t>(s)</a:t>
            </a:r>
            <a:endParaRPr lang="fr-FR" altLang="fr-FR" sz="1400"/>
          </a:p>
        </p:txBody>
      </p:sp>
      <p:sp>
        <p:nvSpPr>
          <p:cNvPr id="31795" name="ZoneTexte 23"/>
          <p:cNvSpPr txBox="1">
            <a:spLocks noChangeArrowheads="1"/>
          </p:cNvSpPr>
          <p:nvPr/>
        </p:nvSpPr>
        <p:spPr bwMode="auto">
          <a:xfrm>
            <a:off x="7323138" y="1771650"/>
            <a:ext cx="973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Y(s)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382838" y="1343025"/>
            <a:ext cx="2913062" cy="18669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1797" name="Connecteur droit 31"/>
          <p:cNvCxnSpPr>
            <a:cxnSpLocks noChangeShapeType="1"/>
          </p:cNvCxnSpPr>
          <p:nvPr/>
        </p:nvCxnSpPr>
        <p:spPr bwMode="auto">
          <a:xfrm flipH="1">
            <a:off x="7489825" y="2189163"/>
            <a:ext cx="25400" cy="1687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8" name="Connecteur droit 36"/>
          <p:cNvCxnSpPr>
            <a:cxnSpLocks noChangeShapeType="1"/>
          </p:cNvCxnSpPr>
          <p:nvPr/>
        </p:nvCxnSpPr>
        <p:spPr bwMode="auto">
          <a:xfrm>
            <a:off x="1666875" y="3848100"/>
            <a:ext cx="5826125" cy="36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ZoneTexte 37"/>
          <p:cNvSpPr txBox="1"/>
          <p:nvPr/>
        </p:nvSpPr>
        <p:spPr bwMode="auto">
          <a:xfrm>
            <a:off x="5316538" y="1803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U(s)</a:t>
            </a:r>
          </a:p>
        </p:txBody>
      </p:sp>
      <p:sp>
        <p:nvSpPr>
          <p:cNvPr id="39" name="ZoneTexte 38"/>
          <p:cNvSpPr txBox="1"/>
          <p:nvPr/>
        </p:nvSpPr>
        <p:spPr bwMode="auto">
          <a:xfrm>
            <a:off x="6243638" y="1447800"/>
            <a:ext cx="13144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Modèle du système</a:t>
            </a:r>
          </a:p>
        </p:txBody>
      </p:sp>
      <p:sp>
        <p:nvSpPr>
          <p:cNvPr id="40" name="ZoneTexte 39"/>
          <p:cNvSpPr txBox="1"/>
          <p:nvPr/>
        </p:nvSpPr>
        <p:spPr bwMode="auto">
          <a:xfrm>
            <a:off x="3759200" y="2874963"/>
            <a:ext cx="152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Correcteur C(s)</a:t>
            </a:r>
          </a:p>
        </p:txBody>
      </p:sp>
      <p:sp>
        <p:nvSpPr>
          <p:cNvPr id="41" name="ZoneTexte 40"/>
          <p:cNvSpPr txBox="1"/>
          <p:nvPr/>
        </p:nvSpPr>
        <p:spPr bwMode="auto">
          <a:xfrm>
            <a:off x="323850" y="2238375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Consigne</a:t>
            </a:r>
          </a:p>
        </p:txBody>
      </p:sp>
      <p:sp>
        <p:nvSpPr>
          <p:cNvPr id="42" name="ZoneTexte 41"/>
          <p:cNvSpPr txBox="1"/>
          <p:nvPr/>
        </p:nvSpPr>
        <p:spPr bwMode="auto">
          <a:xfrm>
            <a:off x="5248275" y="1570038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Commande</a:t>
            </a:r>
          </a:p>
        </p:txBody>
      </p:sp>
      <p:sp>
        <p:nvSpPr>
          <p:cNvPr id="43" name="ZoneTexte 42"/>
          <p:cNvSpPr txBox="1"/>
          <p:nvPr/>
        </p:nvSpPr>
        <p:spPr bwMode="auto">
          <a:xfrm>
            <a:off x="7419975" y="1514475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Sortie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335588" y="3708400"/>
            <a:ext cx="1008062" cy="40005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R(s)</a:t>
            </a:r>
          </a:p>
        </p:txBody>
      </p:sp>
      <p:sp>
        <p:nvSpPr>
          <p:cNvPr id="45" name="ZoneTexte 44"/>
          <p:cNvSpPr txBox="1"/>
          <p:nvPr/>
        </p:nvSpPr>
        <p:spPr bwMode="auto">
          <a:xfrm>
            <a:off x="5286375" y="4105275"/>
            <a:ext cx="1314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Modèle des capteurs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01913" y="1447800"/>
            <a:ext cx="1008062" cy="40005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K</a:t>
            </a:r>
            <a:r>
              <a:rPr lang="fr-FR" sz="1400" baseline="-25000" dirty="0" err="1">
                <a:solidFill>
                  <a:schemeClr val="tx1"/>
                </a:solidFill>
              </a:rPr>
              <a:t>p</a:t>
            </a:r>
            <a:endParaRPr lang="fr-FR" sz="1400" baseline="-25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592388" y="2000250"/>
            <a:ext cx="1008062" cy="40005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I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1/T</a:t>
            </a:r>
            <a:r>
              <a:rPr lang="fr-FR" sz="1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601913" y="2533650"/>
            <a:ext cx="1008062" cy="400050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1400" dirty="0">
                <a:solidFill>
                  <a:schemeClr val="tx1"/>
                </a:solidFill>
              </a:rPr>
              <a:t>T</a:t>
            </a:r>
            <a:r>
              <a:rPr lang="fr-FR" sz="1400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810" name="Connecteur droit 52"/>
          <p:cNvCxnSpPr>
            <a:cxnSpLocks noChangeShapeType="1"/>
            <a:stCxn id="47" idx="1"/>
          </p:cNvCxnSpPr>
          <p:nvPr/>
        </p:nvCxnSpPr>
        <p:spPr bwMode="auto">
          <a:xfrm flipH="1">
            <a:off x="2209800" y="1647825"/>
            <a:ext cx="392113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31811" name="Connecteur droit 54"/>
          <p:cNvCxnSpPr>
            <a:cxnSpLocks noChangeShapeType="1"/>
          </p:cNvCxnSpPr>
          <p:nvPr/>
        </p:nvCxnSpPr>
        <p:spPr bwMode="auto">
          <a:xfrm>
            <a:off x="2198688" y="1658938"/>
            <a:ext cx="1587" cy="10937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812" name="Connecteur droit avec flèche 13"/>
          <p:cNvCxnSpPr>
            <a:cxnSpLocks noChangeShapeType="1"/>
            <a:endCxn id="48" idx="1"/>
          </p:cNvCxnSpPr>
          <p:nvPr/>
        </p:nvCxnSpPr>
        <p:spPr bwMode="auto">
          <a:xfrm flipV="1">
            <a:off x="1906588" y="2200275"/>
            <a:ext cx="685800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3" name="Connecteur droit avec flèche 60"/>
          <p:cNvCxnSpPr>
            <a:cxnSpLocks noChangeShapeType="1"/>
            <a:endCxn id="49" idx="1"/>
          </p:cNvCxnSpPr>
          <p:nvPr/>
        </p:nvCxnSpPr>
        <p:spPr bwMode="auto">
          <a:xfrm flipV="1">
            <a:off x="2190750" y="2733675"/>
            <a:ext cx="411163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814" name="Ellipse 6"/>
          <p:cNvSpPr>
            <a:spLocks noChangeArrowheads="1"/>
          </p:cNvSpPr>
          <p:nvPr/>
        </p:nvSpPr>
        <p:spPr bwMode="auto">
          <a:xfrm>
            <a:off x="4494213" y="1990725"/>
            <a:ext cx="431800" cy="433388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31815" name="Connecteur droit 7"/>
          <p:cNvCxnSpPr>
            <a:cxnSpLocks noChangeShapeType="1"/>
            <a:stCxn id="31814" idx="1"/>
            <a:endCxn id="31814" idx="5"/>
          </p:cNvCxnSpPr>
          <p:nvPr/>
        </p:nvCxnSpPr>
        <p:spPr bwMode="auto">
          <a:xfrm>
            <a:off x="4557713" y="2054225"/>
            <a:ext cx="304800" cy="306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6" name="Connecteur droit 8"/>
          <p:cNvCxnSpPr>
            <a:cxnSpLocks noChangeShapeType="1"/>
            <a:stCxn id="31814" idx="7"/>
            <a:endCxn id="31814" idx="3"/>
          </p:cNvCxnSpPr>
          <p:nvPr/>
        </p:nvCxnSpPr>
        <p:spPr bwMode="auto">
          <a:xfrm flipH="1">
            <a:off x="4557713" y="2054225"/>
            <a:ext cx="304800" cy="306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7" name="Connecteur droit 68"/>
          <p:cNvCxnSpPr>
            <a:cxnSpLocks noChangeShapeType="1"/>
            <a:stCxn id="48" idx="3"/>
            <a:endCxn id="31814" idx="2"/>
          </p:cNvCxnSpPr>
          <p:nvPr/>
        </p:nvCxnSpPr>
        <p:spPr bwMode="auto">
          <a:xfrm>
            <a:off x="3600450" y="2200275"/>
            <a:ext cx="893763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" name="Rectangle 69"/>
          <p:cNvSpPr/>
          <p:nvPr/>
        </p:nvSpPr>
        <p:spPr bwMode="auto">
          <a:xfrm>
            <a:off x="3762375" y="2009775"/>
            <a:ext cx="514350" cy="27622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sz="1200" b="1" dirty="0">
                <a:solidFill>
                  <a:schemeClr val="tx1"/>
                </a:solidFill>
              </a:rPr>
              <a:t>1/s</a:t>
            </a:r>
          </a:p>
        </p:txBody>
      </p:sp>
      <p:cxnSp>
        <p:nvCxnSpPr>
          <p:cNvPr id="31819" name="Connecteur droit 73"/>
          <p:cNvCxnSpPr>
            <a:cxnSpLocks noChangeShapeType="1"/>
            <a:stCxn id="49" idx="3"/>
          </p:cNvCxnSpPr>
          <p:nvPr/>
        </p:nvCxnSpPr>
        <p:spPr bwMode="auto">
          <a:xfrm>
            <a:off x="3609975" y="2733675"/>
            <a:ext cx="110013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Rectangle 71"/>
          <p:cNvSpPr/>
          <p:nvPr/>
        </p:nvSpPr>
        <p:spPr bwMode="auto">
          <a:xfrm>
            <a:off x="3735388" y="2600325"/>
            <a:ext cx="550862" cy="277813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sz="1200" b="1" dirty="0">
                <a:solidFill>
                  <a:schemeClr val="tx1"/>
                </a:solidFill>
              </a:rPr>
              <a:t>s</a:t>
            </a:r>
            <a:endParaRPr lang="fr-FR" sz="1200" baseline="-25000" dirty="0">
              <a:solidFill>
                <a:schemeClr val="tx1"/>
              </a:solidFill>
            </a:endParaRPr>
          </a:p>
        </p:txBody>
      </p:sp>
      <p:cxnSp>
        <p:nvCxnSpPr>
          <p:cNvPr id="31821" name="Connecteur droit avec flèche 75"/>
          <p:cNvCxnSpPr>
            <a:cxnSpLocks noChangeShapeType="1"/>
            <a:endCxn id="31814" idx="4"/>
          </p:cNvCxnSpPr>
          <p:nvPr/>
        </p:nvCxnSpPr>
        <p:spPr bwMode="auto">
          <a:xfrm flipV="1">
            <a:off x="4705350" y="2424113"/>
            <a:ext cx="4763" cy="3190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822" name="Connecteur droit 77"/>
          <p:cNvCxnSpPr>
            <a:cxnSpLocks noChangeShapeType="1"/>
            <a:stCxn id="47" idx="3"/>
          </p:cNvCxnSpPr>
          <p:nvPr/>
        </p:nvCxnSpPr>
        <p:spPr bwMode="auto">
          <a:xfrm flipV="1">
            <a:off x="3609975" y="1646238"/>
            <a:ext cx="110966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823" name="Connecteur droit avec flèche 79"/>
          <p:cNvCxnSpPr>
            <a:cxnSpLocks noChangeShapeType="1"/>
            <a:endCxn id="31814" idx="0"/>
          </p:cNvCxnSpPr>
          <p:nvPr/>
        </p:nvCxnSpPr>
        <p:spPr bwMode="auto">
          <a:xfrm flipH="1">
            <a:off x="4710113" y="1646238"/>
            <a:ext cx="4762" cy="344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824" name="Connecteur droit avec flèche 19"/>
          <p:cNvCxnSpPr>
            <a:cxnSpLocks noChangeShapeType="1"/>
            <a:stCxn id="31814" idx="6"/>
          </p:cNvCxnSpPr>
          <p:nvPr/>
        </p:nvCxnSpPr>
        <p:spPr bwMode="auto">
          <a:xfrm flipV="1">
            <a:off x="4926013" y="2200275"/>
            <a:ext cx="3035300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6240463" y="1965325"/>
            <a:ext cx="1008062" cy="400050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G(s)</a:t>
            </a:r>
          </a:p>
        </p:txBody>
      </p:sp>
      <p:sp>
        <p:nvSpPr>
          <p:cNvPr id="31826" name="ZoneTexte 11"/>
          <p:cNvSpPr txBox="1">
            <a:spLocks noChangeArrowheads="1"/>
          </p:cNvSpPr>
          <p:nvPr/>
        </p:nvSpPr>
        <p:spPr bwMode="auto">
          <a:xfrm>
            <a:off x="4702175" y="163988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+</a:t>
            </a:r>
          </a:p>
        </p:txBody>
      </p:sp>
      <p:sp>
        <p:nvSpPr>
          <p:cNvPr id="31827" name="ZoneTexte 11"/>
          <p:cNvSpPr txBox="1">
            <a:spLocks noChangeArrowheads="1"/>
          </p:cNvSpPr>
          <p:nvPr/>
        </p:nvSpPr>
        <p:spPr bwMode="auto">
          <a:xfrm>
            <a:off x="4252913" y="1809750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+</a:t>
            </a:r>
          </a:p>
        </p:txBody>
      </p:sp>
      <p:sp>
        <p:nvSpPr>
          <p:cNvPr id="31828" name="ZoneTexte 11"/>
          <p:cNvSpPr txBox="1">
            <a:spLocks noChangeArrowheads="1"/>
          </p:cNvSpPr>
          <p:nvPr/>
        </p:nvSpPr>
        <p:spPr bwMode="auto">
          <a:xfrm>
            <a:off x="4676775" y="2305050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67396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321131" y="5646475"/>
            <a:ext cx="8712968" cy="103858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</p:txBody>
      </p:sp>
      <p:sp>
        <p:nvSpPr>
          <p:cNvPr id="6" name="Rectangle à coins arrondis 5"/>
          <p:cNvSpPr>
            <a:spLocks noChangeArrowheads="1"/>
          </p:cNvSpPr>
          <p:nvPr/>
        </p:nvSpPr>
        <p:spPr bwMode="auto">
          <a:xfrm>
            <a:off x="321131" y="4118248"/>
            <a:ext cx="8712968" cy="103858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306" y="4368536"/>
            <a:ext cx="8496944" cy="4114800"/>
          </a:xfrm>
        </p:spPr>
        <p:txBody>
          <a:bodyPr/>
          <a:lstStyle/>
          <a:p>
            <a:r>
              <a:rPr lang="fr-FR" sz="2000" dirty="0"/>
              <a:t>A: Un correcteur proportionnel de K= 5 améliorerait la précision de ce système.</a:t>
            </a:r>
          </a:p>
          <a:p>
            <a:r>
              <a:rPr lang="fr-FR" sz="2000" dirty="0"/>
              <a:t>B: Un correcteur proportionnel de K= -5 améliorerait la précision de ce système.</a:t>
            </a:r>
          </a:p>
          <a:p>
            <a:r>
              <a:rPr lang="fr-FR" sz="2000" dirty="0"/>
              <a:t>C: Un correcteur proportionnel de K= 0,5 améliorerait la stabilité de ce système.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fr-FR" sz="2400" dirty="0"/>
                  <a:t>Soit le système ayant la fonction de transfert suivante: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0,28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  <a:blipFill rotWithShape="0">
                <a:blip r:embed="rId2"/>
                <a:stretch>
                  <a:fillRect l="-1124" t="-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Correction d’un système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14167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>
            <a:spLocks noChangeArrowheads="1"/>
          </p:cNvSpPr>
          <p:nvPr/>
        </p:nvSpPr>
        <p:spPr bwMode="auto">
          <a:xfrm>
            <a:off x="213284" y="4293096"/>
            <a:ext cx="8712968" cy="527804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306" y="4368536"/>
            <a:ext cx="8496944" cy="4114800"/>
          </a:xfrm>
        </p:spPr>
        <p:txBody>
          <a:bodyPr/>
          <a:lstStyle/>
          <a:p>
            <a:r>
              <a:rPr lang="fr-FR" sz="2000" dirty="0"/>
              <a:t>A: On a besoin d’un correcteur améliorant sa stabilité</a:t>
            </a:r>
          </a:p>
          <a:p>
            <a:r>
              <a:rPr lang="fr-FR" sz="2000" dirty="0"/>
              <a:t>B: On a besoin d’un correcteur améliorant sa précision</a:t>
            </a:r>
          </a:p>
          <a:p>
            <a:r>
              <a:rPr lang="fr-FR" sz="2000" dirty="0"/>
              <a:t>C: On a besoin d’un correcteur améliorant sa rapidité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810560"/>
                <a:ext cx="8136904" cy="1148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fr-FR" sz="2400" dirty="0"/>
                  <a:t>Soit le système ayant la fonction de transfert suivante: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0,28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10560"/>
                <a:ext cx="8136904" cy="1148007"/>
              </a:xfrm>
              <a:prstGeom prst="rect">
                <a:avLst/>
              </a:prstGeom>
              <a:blipFill rotWithShape="0">
                <a:blip r:embed="rId2"/>
                <a:stretch>
                  <a:fillRect l="-1124" t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Correction d’un système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40145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fr-FR" sz="2400" dirty="0"/>
                  <a:t>Soit le système ayant la fonction de transfert suivante: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0,28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  <a:blipFill rotWithShape="0">
                <a:blip r:embed="rId2"/>
                <a:stretch>
                  <a:fillRect l="-1124" t="-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2933700"/>
            <a:ext cx="4664243" cy="40324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219" y="4005064"/>
            <a:ext cx="3513781" cy="28083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256" y="2956977"/>
            <a:ext cx="4781550" cy="3924300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Correction K=5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29290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fr-FR" sz="2400" dirty="0"/>
                  <a:t>Soit le système ayant la fonction de transfert suivante: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0,28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  <a:blipFill rotWithShape="0">
                <a:blip r:embed="rId2"/>
                <a:stretch>
                  <a:fillRect l="-1124" t="-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96952"/>
            <a:ext cx="4339784" cy="36928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92" y="3118126"/>
            <a:ext cx="4283968" cy="3450511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Correction K=-5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173484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fr-FR" sz="2400" dirty="0"/>
                  <a:t>Soit le système ayant la fonction de transfert suivante: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0,28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10560"/>
                <a:ext cx="8136904" cy="1124795"/>
              </a:xfrm>
              <a:prstGeom prst="rect">
                <a:avLst/>
              </a:prstGeom>
              <a:blipFill rotWithShape="0">
                <a:blip r:embed="rId2"/>
                <a:stretch>
                  <a:fillRect l="-1124" t="-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16312"/>
            <a:ext cx="4320480" cy="34530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216312"/>
            <a:ext cx="4347608" cy="3454264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Correction K=0,5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3227844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principaux correcteurs : synthèse</a:t>
            </a:r>
          </a:p>
        </p:txBody>
      </p:sp>
      <p:sp>
        <p:nvSpPr>
          <p:cNvPr id="32771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32772" name="Espace réservé du pied de page 4"/>
          <p:cNvSpPr>
            <a:spLocks noGrp="1"/>
          </p:cNvSpPr>
          <p:nvPr>
            <p:ph type="ftr" sz="quarter" idx="4294967295"/>
          </p:nvPr>
        </p:nvSpPr>
        <p:spPr bwMode="auto">
          <a:xfrm>
            <a:off x="1692275" y="6245225"/>
            <a:ext cx="5543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400"/>
              <a:t>Préorientations MIC – Automatique Continue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07A33-0C2C-4B5B-B5FA-7E709B5BB217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4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 bwMode="auto">
          <a:xfrm>
            <a:off x="223838" y="3803650"/>
            <a:ext cx="6478587" cy="1487488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379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Méthode de calcul d’un régulateur proportionnel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E10E3-CFFA-4B0F-AEBA-36E36B97B4F2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sp>
        <p:nvSpPr>
          <p:cNvPr id="33797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5" name="ZoneTexte 4"/>
          <p:cNvSpPr txBox="1"/>
          <p:nvPr/>
        </p:nvSpPr>
        <p:spPr bwMode="auto">
          <a:xfrm>
            <a:off x="261938" y="1352550"/>
            <a:ext cx="6421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Soit un système </a:t>
            </a:r>
          </a:p>
        </p:txBody>
      </p:sp>
      <p:graphicFrame>
        <p:nvGraphicFramePr>
          <p:cNvPr id="33799" name="Objet 5"/>
          <p:cNvGraphicFramePr>
            <a:graphicFrameLocks noChangeAspect="1"/>
          </p:cNvGraphicFramePr>
          <p:nvPr/>
        </p:nvGraphicFramePr>
        <p:xfrm>
          <a:off x="3875088" y="1254125"/>
          <a:ext cx="18272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Équation" r:id="rId3" imgW="1091726" imgH="418918" progId="Equation.3">
                  <p:embed/>
                </p:oleObj>
              </mc:Choice>
              <mc:Fallback>
                <p:oleObj name="Équation" r:id="rId3" imgW="1091726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1254125"/>
                        <a:ext cx="1827212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 bwMode="auto">
          <a:xfrm>
            <a:off x="317500" y="2924175"/>
            <a:ext cx="84280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Objectif :</a:t>
            </a:r>
            <a:r>
              <a:rPr lang="fr-FR" kern="0" dirty="0">
                <a:latin typeface="+mn-lt"/>
              </a:rPr>
              <a:t> trouver le régulateur proportionnel qui va régler la marge de phase à 60°</a:t>
            </a:r>
          </a:p>
        </p:txBody>
      </p:sp>
      <p:sp>
        <p:nvSpPr>
          <p:cNvPr id="8" name="ZoneTexte 7"/>
          <p:cNvSpPr txBox="1"/>
          <p:nvPr/>
        </p:nvSpPr>
        <p:spPr bwMode="auto">
          <a:xfrm>
            <a:off x="295275" y="2036763"/>
            <a:ext cx="84264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Etude du système en BO :</a:t>
            </a: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Système simplement stable</a:t>
            </a: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kern="0" dirty="0">
              <a:latin typeface="+mn-lt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398463" y="3871913"/>
            <a:ext cx="691673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latin typeface="+mn-lt"/>
              </a:rPr>
              <a:t>Méthode : </a:t>
            </a:r>
          </a:p>
          <a:p>
            <a:pPr indent="-342900" eaLnBrk="0" hangingPunct="0">
              <a:spcBef>
                <a:spcPct val="20000"/>
              </a:spcBef>
              <a:buFont typeface="Wingdings" pitchFamily="2" charset="2"/>
              <a:buChar char=""/>
              <a:defRPr/>
            </a:pPr>
            <a:r>
              <a:rPr lang="fr-FR" kern="0" dirty="0">
                <a:latin typeface="+mn-lt"/>
                <a:sym typeface="Wingdings"/>
              </a:rPr>
              <a:t>On cherche </a:t>
            </a:r>
            <a:r>
              <a:rPr lang="fr-FR" kern="0" dirty="0">
                <a:latin typeface="+mn-lt"/>
                <a:sym typeface="Symbol"/>
              </a:rPr>
              <a:t></a:t>
            </a:r>
            <a:r>
              <a:rPr lang="fr-FR" kern="0" baseline="-25000" dirty="0">
                <a:latin typeface="+mn-lt"/>
                <a:sym typeface="Symbol"/>
              </a:rPr>
              <a:t>0</a:t>
            </a:r>
            <a:r>
              <a:rPr lang="fr-FR" kern="0" dirty="0">
                <a:latin typeface="+mn-lt"/>
                <a:sym typeface="Symbol"/>
              </a:rPr>
              <a:t> tel que M = 60°.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</a:t>
            </a:r>
            <a:r>
              <a:rPr lang="fr-FR" kern="0" dirty="0">
                <a:latin typeface="+mn-lt"/>
                <a:sym typeface="Symbol"/>
              </a:rPr>
              <a:t> On cherche </a:t>
            </a:r>
            <a:r>
              <a:rPr lang="fr-FR" kern="0" dirty="0" err="1">
                <a:latin typeface="+mn-lt"/>
                <a:sym typeface="Symbol"/>
              </a:rPr>
              <a:t>K</a:t>
            </a:r>
            <a:r>
              <a:rPr lang="fr-FR" kern="0" baseline="-25000" dirty="0" err="1">
                <a:latin typeface="+mn-lt"/>
                <a:sym typeface="Symbol"/>
              </a:rPr>
              <a:t>p</a:t>
            </a:r>
            <a:r>
              <a:rPr lang="fr-FR" kern="0" dirty="0">
                <a:latin typeface="+mn-lt"/>
                <a:sym typeface="Symbol"/>
              </a:rPr>
              <a:t> tel que</a:t>
            </a:r>
            <a:endParaRPr lang="fr-FR" kern="0" dirty="0">
              <a:latin typeface="+mn-lt"/>
            </a:endParaRPr>
          </a:p>
        </p:txBody>
      </p:sp>
      <p:graphicFrame>
        <p:nvGraphicFramePr>
          <p:cNvPr id="33803" name="Objet 12"/>
          <p:cNvGraphicFramePr>
            <a:graphicFrameLocks noChangeAspect="1"/>
          </p:cNvGraphicFramePr>
          <p:nvPr/>
        </p:nvGraphicFramePr>
        <p:xfrm>
          <a:off x="3778250" y="4602163"/>
          <a:ext cx="16748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Équation" r:id="rId5" imgW="965200" imgH="279400" progId="Equation.3">
                  <p:embed/>
                </p:oleObj>
              </mc:Choice>
              <mc:Fallback>
                <p:oleObj name="Équation" r:id="rId5" imgW="965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4602163"/>
                        <a:ext cx="16748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8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8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Exemple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664DE2-EE35-4D0C-B0CD-2A723B02033A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  <p:sp>
        <p:nvSpPr>
          <p:cNvPr id="34820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graphicFrame>
        <p:nvGraphicFramePr>
          <p:cNvPr id="34821" name="Object 2"/>
          <p:cNvGraphicFramePr>
            <a:graphicFrameLocks noChangeAspect="1"/>
          </p:cNvGraphicFramePr>
          <p:nvPr/>
        </p:nvGraphicFramePr>
        <p:xfrm>
          <a:off x="319088" y="1762125"/>
          <a:ext cx="31654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4" name="Équation" r:id="rId3" imgW="1600200" imgH="457200" progId="Equation.3">
                  <p:embed/>
                </p:oleObj>
              </mc:Choice>
              <mc:Fallback>
                <p:oleObj name="Équation" r:id="rId3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762125"/>
                        <a:ext cx="316547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3"/>
          <p:cNvGraphicFramePr>
            <a:graphicFrameLocks noChangeAspect="1"/>
          </p:cNvGraphicFramePr>
          <p:nvPr/>
        </p:nvGraphicFramePr>
        <p:xfrm>
          <a:off x="296863" y="2695575"/>
          <a:ext cx="59563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5" name="Équation" r:id="rId5" imgW="3822700" imgH="482600" progId="Equation.3">
                  <p:embed/>
                </p:oleObj>
              </mc:Choice>
              <mc:Fallback>
                <p:oleObj name="Équation" r:id="rId5" imgW="3822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695575"/>
                        <a:ext cx="595630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4"/>
          <p:cNvGraphicFramePr>
            <a:graphicFrameLocks noChangeAspect="1"/>
          </p:cNvGraphicFramePr>
          <p:nvPr/>
        </p:nvGraphicFramePr>
        <p:xfrm>
          <a:off x="347663" y="3509963"/>
          <a:ext cx="19542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6" name="Équation" r:id="rId7" imgW="1016000" imgH="228600" progId="Equation.3">
                  <p:embed/>
                </p:oleObj>
              </mc:Choice>
              <mc:Fallback>
                <p:oleObj name="Équation" r:id="rId7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3509963"/>
                        <a:ext cx="195421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 bwMode="auto">
          <a:xfrm>
            <a:off x="350838" y="1390650"/>
            <a:ext cx="77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</a:t>
            </a:r>
            <a:endParaRPr lang="fr-FR" kern="0" dirty="0"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 bwMode="auto">
          <a:xfrm>
            <a:off x="388938" y="4114800"/>
            <a:ext cx="90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</a:t>
            </a:r>
            <a:endParaRPr lang="fr-FR" kern="0" dirty="0">
              <a:latin typeface="+mn-lt"/>
            </a:endParaRPr>
          </a:p>
        </p:txBody>
      </p:sp>
      <p:graphicFrame>
        <p:nvGraphicFramePr>
          <p:cNvPr id="34826" name="Object 5"/>
          <p:cNvGraphicFramePr>
            <a:graphicFrameLocks noChangeAspect="1"/>
          </p:cNvGraphicFramePr>
          <p:nvPr/>
        </p:nvGraphicFramePr>
        <p:xfrm>
          <a:off x="903288" y="4044950"/>
          <a:ext cx="44307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7" name="Équation" r:id="rId9" imgW="2552700" imgH="304800" progId="Equation.3">
                  <p:embed/>
                </p:oleObj>
              </mc:Choice>
              <mc:Fallback>
                <p:oleObj name="Équation" r:id="rId9" imgW="2552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044950"/>
                        <a:ext cx="443071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6"/>
          <p:cNvGraphicFramePr>
            <a:graphicFrameLocks noChangeAspect="1"/>
          </p:cNvGraphicFramePr>
          <p:nvPr/>
        </p:nvGraphicFramePr>
        <p:xfrm>
          <a:off x="969963" y="4703763"/>
          <a:ext cx="1270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8" name="Équation" r:id="rId11" imgW="660113" imgH="241195" progId="Equation.3">
                  <p:embed/>
                </p:oleObj>
              </mc:Choice>
              <mc:Fallback>
                <p:oleObj name="Équation" r:id="rId11" imgW="6601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703763"/>
                        <a:ext cx="12700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0317FD-D784-4EA4-95E2-658C23C1FC3D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  <p:sp>
        <p:nvSpPr>
          <p:cNvPr id="35844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pic>
        <p:nvPicPr>
          <p:cNvPr id="35845" name="Image 4" descr="KpBod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360488"/>
            <a:ext cx="6356350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587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Exercice d’application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949FF9-C336-46B6-92C8-7C339FD5D8EB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  <p:sp>
        <p:nvSpPr>
          <p:cNvPr id="36868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5" name="ZoneTexte 4"/>
          <p:cNvSpPr txBox="1"/>
          <p:nvPr/>
        </p:nvSpPr>
        <p:spPr bwMode="auto">
          <a:xfrm>
            <a:off x="261938" y="1352550"/>
            <a:ext cx="6421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Soit un système </a:t>
            </a:r>
          </a:p>
        </p:txBody>
      </p:sp>
      <p:graphicFrame>
        <p:nvGraphicFramePr>
          <p:cNvPr id="36870" name="Objet 5"/>
          <p:cNvGraphicFramePr>
            <a:graphicFrameLocks noChangeAspect="1"/>
          </p:cNvGraphicFramePr>
          <p:nvPr/>
        </p:nvGraphicFramePr>
        <p:xfrm>
          <a:off x="3790950" y="1254125"/>
          <a:ext cx="19970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0" name="Équation" r:id="rId3" imgW="1193800" imgH="419100" progId="Equation.3">
                  <p:embed/>
                </p:oleObj>
              </mc:Choice>
              <mc:Fallback>
                <p:oleObj name="Équation" r:id="rId3" imgW="1193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1254125"/>
                        <a:ext cx="199707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 bwMode="auto">
          <a:xfrm>
            <a:off x="288925" y="2009775"/>
            <a:ext cx="84264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Objectif :</a:t>
            </a:r>
            <a:r>
              <a:rPr lang="fr-FR" kern="0" dirty="0">
                <a:latin typeface="+mn-lt"/>
              </a:rPr>
              <a:t> trouver le régulateur proportionnel qui va régler la marge de phase à 45°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33400" y="3181350"/>
          <a:ext cx="31654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1" name="Équation" r:id="rId5" imgW="1600200" imgH="457200" progId="Equation.3">
                  <p:embed/>
                </p:oleObj>
              </mc:Choice>
              <mc:Fallback>
                <p:oleObj name="Équation" r:id="rId5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81350"/>
                        <a:ext cx="316547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65125" y="4114800"/>
          <a:ext cx="62515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2" name="Équation" r:id="rId7" imgW="4013200" imgH="482600" progId="Equation.3">
                  <p:embed/>
                </p:oleObj>
              </mc:Choice>
              <mc:Fallback>
                <p:oleObj name="Équation" r:id="rId7" imgW="401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4114800"/>
                        <a:ext cx="625157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684213" y="4929188"/>
          <a:ext cx="170973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3" name="Équation" r:id="rId9" imgW="889000" imgH="228600" progId="Equation.3">
                  <p:embed/>
                </p:oleObj>
              </mc:Choice>
              <mc:Fallback>
                <p:oleObj name="Équation" r:id="rId9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29188"/>
                        <a:ext cx="1709737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oneTexte 11"/>
          <p:cNvSpPr txBox="1"/>
          <p:nvPr/>
        </p:nvSpPr>
        <p:spPr bwMode="auto">
          <a:xfrm>
            <a:off x="563563" y="2811463"/>
            <a:ext cx="779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</a:t>
            </a:r>
            <a:endParaRPr lang="fr-FR" kern="0" dirty="0">
              <a:latin typeface="+mn-lt"/>
            </a:endParaRP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603250" y="5535613"/>
            <a:ext cx="90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</a:t>
            </a:r>
            <a:endParaRPr lang="fr-FR" kern="0" dirty="0">
              <a:latin typeface="+mn-lt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038225" y="5465763"/>
          <a:ext cx="45862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4" name="Équation" r:id="rId11" imgW="2641600" imgH="304800" progId="Equation.3">
                  <p:embed/>
                </p:oleObj>
              </mc:Choice>
              <mc:Fallback>
                <p:oleObj name="Équation" r:id="rId11" imgW="26416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5465763"/>
                        <a:ext cx="45862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708025" y="6099175"/>
          <a:ext cx="22225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5" name="Équation" r:id="rId13" imgW="1155199" imgH="266584" progId="Equation.3">
                  <p:embed/>
                </p:oleObj>
              </mc:Choice>
              <mc:Fallback>
                <p:oleObj name="Équation" r:id="rId13" imgW="1155199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6099175"/>
                        <a:ext cx="22225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4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PI : Proportionnel Intégral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EB30A7-ECF1-4457-BD61-40292C998E22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  <p:sp>
        <p:nvSpPr>
          <p:cNvPr id="37892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graphicFrame>
        <p:nvGraphicFramePr>
          <p:cNvPr id="37893" name="Objet 5"/>
          <p:cNvGraphicFramePr>
            <a:graphicFrameLocks noChangeAspect="1"/>
          </p:cNvGraphicFramePr>
          <p:nvPr>
            <p:extLst/>
          </p:nvPr>
        </p:nvGraphicFramePr>
        <p:xfrm>
          <a:off x="479425" y="1752600"/>
          <a:ext cx="43497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Équation" r:id="rId3" imgW="2044440" imgH="482400" progId="Equation.3">
                  <p:embed/>
                </p:oleObj>
              </mc:Choice>
              <mc:Fallback>
                <p:oleObj name="Équation" r:id="rId3" imgW="2044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752600"/>
                        <a:ext cx="4349750" cy="10271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 bwMode="auto">
          <a:xfrm>
            <a:off x="428625" y="2947988"/>
            <a:ext cx="5767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 pitchFamily="2" charset="2"/>
              </a:rPr>
              <a:t> </a:t>
            </a:r>
            <a:r>
              <a:rPr lang="fr-FR" kern="0" dirty="0">
                <a:latin typeface="+mn-lt"/>
              </a:rPr>
              <a:t>On ajoute un pôle nul et un zéro</a:t>
            </a:r>
          </a:p>
        </p:txBody>
      </p:sp>
    </p:spTree>
    <p:extLst>
      <p:ext uri="{BB962C8B-B14F-4D97-AF65-F5344CB8AC3E}">
        <p14:creationId xmlns:p14="http://schemas.microsoft.com/office/powerpoint/2010/main" val="382236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38915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B0FE76C-B0C2-4D27-A442-9DAC981C9479}" type="slidenum">
              <a:rPr lang="fr-FR" altLang="fr-FR" sz="1400">
                <a:latin typeface="Times New Roman" pitchFamily="18" charset="0"/>
              </a:rPr>
              <a:pPr eaLnBrk="1" hangingPunct="1"/>
              <a:t>39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3600" dirty="0">
                <a:latin typeface="Verdana" pitchFamily="34" charset="0"/>
              </a:rPr>
              <a:t>PI: Proportionnel Intégral - </a:t>
            </a:r>
            <a:r>
              <a:rPr lang="fr-FR" altLang="fr-FR" sz="3600" dirty="0" err="1">
                <a:latin typeface="Verdana" pitchFamily="34" charset="0"/>
              </a:rPr>
              <a:t>Bode</a:t>
            </a:r>
            <a:endParaRPr lang="fr-FR" altLang="fr-FR" sz="36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765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necteur droit 2"/>
          <p:cNvCxnSpPr>
            <a:cxnSpLocks noChangeShapeType="1"/>
          </p:cNvCxnSpPr>
          <p:nvPr/>
        </p:nvCxnSpPr>
        <p:spPr bwMode="auto">
          <a:xfrm>
            <a:off x="1409700" y="3316288"/>
            <a:ext cx="2057400" cy="1065212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" name="Connecteur droit 4"/>
          <p:cNvCxnSpPr>
            <a:cxnSpLocks noChangeShapeType="1"/>
          </p:cNvCxnSpPr>
          <p:nvPr/>
        </p:nvCxnSpPr>
        <p:spPr bwMode="auto">
          <a:xfrm flipH="1">
            <a:off x="3467100" y="4381500"/>
            <a:ext cx="19685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" name="Connecteur droit 10"/>
          <p:cNvCxnSpPr>
            <a:cxnSpLocks noChangeShapeType="1"/>
          </p:cNvCxnSpPr>
          <p:nvPr/>
        </p:nvCxnSpPr>
        <p:spPr bwMode="auto">
          <a:xfrm flipH="1">
            <a:off x="3443288" y="4654550"/>
            <a:ext cx="19685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" name="Connecteur droit 11"/>
          <p:cNvCxnSpPr>
            <a:cxnSpLocks noChangeShapeType="1"/>
          </p:cNvCxnSpPr>
          <p:nvPr/>
        </p:nvCxnSpPr>
        <p:spPr bwMode="auto">
          <a:xfrm flipH="1">
            <a:off x="1409700" y="6022975"/>
            <a:ext cx="2033588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3" name="ZoneTexte 12"/>
          <p:cNvSpPr txBox="1"/>
          <p:nvPr/>
        </p:nvSpPr>
        <p:spPr bwMode="auto">
          <a:xfrm>
            <a:off x="5435600" y="4181475"/>
            <a:ext cx="1789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FF0000"/>
                </a:solidFill>
                <a:latin typeface="+mn-lt"/>
              </a:rPr>
              <a:t>20 log </a:t>
            </a:r>
            <a:r>
              <a:rPr lang="fr-FR" kern="0" dirty="0" err="1">
                <a:solidFill>
                  <a:srgbClr val="FF0000"/>
                </a:solidFill>
                <a:latin typeface="+mn-lt"/>
              </a:rPr>
              <a:t>K</a:t>
            </a:r>
            <a:r>
              <a:rPr lang="fr-FR" kern="0" baseline="-25000" dirty="0" err="1">
                <a:solidFill>
                  <a:srgbClr val="FF0000"/>
                </a:solidFill>
                <a:latin typeface="+mn-lt"/>
              </a:rPr>
              <a:t>p</a:t>
            </a:r>
            <a:endParaRPr lang="fr-FR" kern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3278188" y="6340475"/>
            <a:ext cx="731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FF0000"/>
                </a:solidFill>
                <a:latin typeface="+mn-lt"/>
              </a:rPr>
              <a:t>1/T</a:t>
            </a:r>
            <a:r>
              <a:rPr lang="fr-FR" kern="0" baseline="-25000" dirty="0">
                <a:solidFill>
                  <a:srgbClr val="FF0000"/>
                </a:solidFill>
                <a:latin typeface="+mn-lt"/>
              </a:rPr>
              <a:t>i</a:t>
            </a: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/>
          </p:nvPr>
        </p:nvGraphicFramePr>
        <p:xfrm>
          <a:off x="611188" y="1449387"/>
          <a:ext cx="43497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Équation" r:id="rId4" imgW="2044440" imgH="482400" progId="Equation.3">
                  <p:embed/>
                </p:oleObj>
              </mc:Choice>
              <mc:Fallback>
                <p:oleObj name="Équation" r:id="rId4" imgW="2044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49387"/>
                        <a:ext cx="4349750" cy="10271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21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810560"/>
                <a:ext cx="8136904" cy="1148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fr-FR" sz="2400" dirty="0"/>
                  <a:t>Soit le système ayant la fonction de transfert suivante: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1,33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0,28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10560"/>
                <a:ext cx="8136904" cy="1148007"/>
              </a:xfrm>
              <a:prstGeom prst="rect">
                <a:avLst/>
              </a:prstGeom>
              <a:blipFill rotWithShape="0">
                <a:blip r:embed="rId2"/>
                <a:stretch>
                  <a:fillRect l="-1124" t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68960"/>
            <a:ext cx="5000625" cy="363878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Correction d’un système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3935287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39939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8698A76-755A-4F39-A38D-95D53D4F7341}" type="slidenum">
              <a:rPr lang="fr-FR" altLang="fr-FR" sz="1400">
                <a:latin typeface="Times New Roman" pitchFamily="18" charset="0"/>
              </a:rPr>
              <a:pPr eaLnBrk="1" hangingPunct="1"/>
              <a:t>40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2800" dirty="0">
                <a:latin typeface="Verdana" pitchFamily="34" charset="0"/>
              </a:rPr>
              <a:t>PI: Réglage</a:t>
            </a:r>
          </a:p>
        </p:txBody>
      </p:sp>
      <p:sp>
        <p:nvSpPr>
          <p:cNvPr id="5" name="ZoneTexte 4"/>
          <p:cNvSpPr txBox="1"/>
          <p:nvPr/>
        </p:nvSpPr>
        <p:spPr bwMode="auto">
          <a:xfrm>
            <a:off x="496888" y="1828800"/>
            <a:ext cx="8472487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Une méthode consiste à régler </a:t>
            </a:r>
            <a:r>
              <a:rPr lang="fr-FR" kern="0" dirty="0" err="1">
                <a:latin typeface="+mn-lt"/>
              </a:rPr>
              <a:t>Kp</a:t>
            </a:r>
            <a:r>
              <a:rPr lang="fr-FR" kern="0" dirty="0">
                <a:latin typeface="+mn-lt"/>
              </a:rPr>
              <a:t> pour avoir la marge de phase spécifiée + une marge (comme un proportionnel pur)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 err="1">
                <a:latin typeface="+mn-lt"/>
              </a:rPr>
              <a:t>Kp</a:t>
            </a:r>
            <a:r>
              <a:rPr lang="fr-FR" kern="0" dirty="0">
                <a:latin typeface="+mn-lt"/>
              </a:rPr>
              <a:t> tel que</a:t>
            </a:r>
          </a:p>
        </p:txBody>
      </p:sp>
      <p:graphicFrame>
        <p:nvGraphicFramePr>
          <p:cNvPr id="39942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879249"/>
              </p:ext>
            </p:extLst>
          </p:nvPr>
        </p:nvGraphicFramePr>
        <p:xfrm>
          <a:off x="1735108" y="2707788"/>
          <a:ext cx="27146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Équation" r:id="rId3" imgW="1168400" imgH="241300" progId="Equation.3">
                  <p:embed/>
                </p:oleObj>
              </mc:Choice>
              <mc:Fallback>
                <p:oleObj name="Équation" r:id="rId3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08" y="2707788"/>
                        <a:ext cx="27146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 bwMode="auto">
          <a:xfrm>
            <a:off x="485775" y="3605213"/>
            <a:ext cx="8474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On mesure ensuite la pulsation de coupure </a:t>
            </a:r>
            <a:r>
              <a:rPr lang="fr-FR" kern="0" dirty="0">
                <a:latin typeface="+mn-lt"/>
                <a:sym typeface="Symbol"/>
              </a:rPr>
              <a:t></a:t>
            </a:r>
            <a:r>
              <a:rPr lang="fr-FR" kern="0" baseline="-25000" dirty="0" err="1">
                <a:latin typeface="+mn-lt"/>
                <a:sym typeface="Symbol"/>
              </a:rPr>
              <a:t>cBO</a:t>
            </a:r>
            <a:r>
              <a:rPr lang="fr-FR" kern="0" dirty="0">
                <a:latin typeface="+mn-lt"/>
                <a:sym typeface="Symbol"/>
              </a:rPr>
              <a:t> et on choisit T</a:t>
            </a:r>
            <a:r>
              <a:rPr lang="fr-FR" kern="0" baseline="-25000" dirty="0">
                <a:latin typeface="+mn-lt"/>
                <a:sym typeface="Symbol"/>
              </a:rPr>
              <a:t>i</a:t>
            </a:r>
            <a:r>
              <a:rPr lang="fr-FR" kern="0" dirty="0">
                <a:latin typeface="+mn-lt"/>
                <a:sym typeface="Symbol"/>
              </a:rPr>
              <a:t> tel que</a:t>
            </a:r>
            <a:endParaRPr lang="fr-FR" kern="0" dirty="0">
              <a:latin typeface="+mn-lt"/>
            </a:endParaRPr>
          </a:p>
        </p:txBody>
      </p:sp>
      <p:graphicFrame>
        <p:nvGraphicFramePr>
          <p:cNvPr id="39944" name="Object 3"/>
          <p:cNvGraphicFramePr>
            <a:graphicFrameLocks noChangeAspect="1"/>
          </p:cNvGraphicFramePr>
          <p:nvPr/>
        </p:nvGraphicFramePr>
        <p:xfrm>
          <a:off x="1901825" y="3994150"/>
          <a:ext cx="1123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name="Équation" r:id="rId5" imgW="660113" imgH="431613" progId="Equation.3">
                  <p:embed/>
                </p:oleObj>
              </mc:Choice>
              <mc:Fallback>
                <p:oleObj name="Équation" r:id="rId5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994150"/>
                        <a:ext cx="112395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 bwMode="auto">
          <a:xfrm>
            <a:off x="496888" y="5180013"/>
            <a:ext cx="8474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On peut aussi choisir T</a:t>
            </a:r>
            <a:r>
              <a:rPr lang="fr-FR" kern="0" baseline="-25000" dirty="0">
                <a:latin typeface="+mn-lt"/>
              </a:rPr>
              <a:t>i</a:t>
            </a:r>
            <a:r>
              <a:rPr lang="fr-FR" kern="0" dirty="0">
                <a:latin typeface="+mn-lt"/>
              </a:rPr>
              <a:t> de façon à compenser un pôle de la FTBO</a:t>
            </a:r>
          </a:p>
        </p:txBody>
      </p:sp>
    </p:spTree>
    <p:extLst>
      <p:ext uri="{BB962C8B-B14F-4D97-AF65-F5344CB8AC3E}">
        <p14:creationId xmlns:p14="http://schemas.microsoft.com/office/powerpoint/2010/main" val="1585005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484600"/>
            <a:ext cx="5077534" cy="3924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67128" y="195908"/>
            <a:ext cx="3276872" cy="1849240"/>
          </a:xfrm>
          <a:prstGeom prst="rect">
            <a:avLst/>
          </a:prstGeom>
          <a:solidFill>
            <a:srgbClr val="FBF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PI: exemple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 bwMode="auto">
              <a:xfrm>
                <a:off x="860156" y="1604075"/>
                <a:ext cx="7477932" cy="485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Soit la fonction de transfert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56" y="1604075"/>
                <a:ext cx="7477932" cy="485518"/>
              </a:xfrm>
              <a:prstGeom prst="rect">
                <a:avLst/>
              </a:prstGeom>
              <a:blipFill rotWithShape="0">
                <a:blip r:embed="rId4"/>
                <a:stretch>
                  <a:fillRect l="-652" b="-7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 bwMode="auto">
              <a:xfrm>
                <a:off x="860156" y="2189179"/>
                <a:ext cx="74779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veut que le système en boucle fermée ait une marge de phase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𝑀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&gt;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45°</m:t>
                    </m:r>
                  </m:oMath>
                </a14:m>
                <a:endParaRPr lang="fr-FR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56" y="2189179"/>
                <a:ext cx="747793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52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 bwMode="auto">
          <a:xfrm>
            <a:off x="950563" y="2897065"/>
            <a:ext cx="74779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Lecture de la marge de phase avant correction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950563" y="3598193"/>
            <a:ext cx="74779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La marge de phase est de 56,7 e donc pas besoin de la modifier. On prend </a:t>
            </a:r>
            <a:r>
              <a:rPr lang="fr-FR" dirty="0" err="1"/>
              <a:t>Kp</a:t>
            </a:r>
            <a:r>
              <a:rPr lang="fr-FR" dirty="0"/>
              <a:t>=1. 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009424" y="175645"/>
            <a:ext cx="3208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Calcul de </a:t>
            </a:r>
            <a:r>
              <a:rPr lang="fr-FR" dirty="0" err="1"/>
              <a:t>Kp</a:t>
            </a:r>
            <a:r>
              <a:rPr lang="fr-FR" dirty="0"/>
              <a:t> pour avoir la marge de phase souhaitée: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Ti pour avoir: 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graphicFrame>
        <p:nvGraphicFramePr>
          <p:cNvPr id="12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66276"/>
              </p:ext>
            </p:extLst>
          </p:nvPr>
        </p:nvGraphicFramePr>
        <p:xfrm>
          <a:off x="6618480" y="687242"/>
          <a:ext cx="1935113" cy="39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Équation" r:id="rId6" imgW="1168400" imgH="241300" progId="Equation.3">
                  <p:embed/>
                </p:oleObj>
              </mc:Choice>
              <mc:Fallback>
                <p:oleObj name="Équation" r:id="rId6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480" y="687242"/>
                        <a:ext cx="1935113" cy="3994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286176"/>
              </p:ext>
            </p:extLst>
          </p:nvPr>
        </p:nvGraphicFramePr>
        <p:xfrm>
          <a:off x="6716061" y="1268460"/>
          <a:ext cx="869975" cy="56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Équation" r:id="rId8" imgW="660113" imgH="431613" progId="Equation.3">
                  <p:embed/>
                </p:oleObj>
              </mc:Choice>
              <mc:Fallback>
                <p:oleObj name="Équation" r:id="rId8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061" y="1268460"/>
                        <a:ext cx="869975" cy="5676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oneTexte 14"/>
          <p:cNvSpPr txBox="1"/>
          <p:nvPr/>
        </p:nvSpPr>
        <p:spPr bwMode="auto">
          <a:xfrm>
            <a:off x="950563" y="4224819"/>
            <a:ext cx="74779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On a Ti=10/0,8=12,5s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33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" y="687242"/>
            <a:ext cx="4345701" cy="33591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67128" y="195908"/>
            <a:ext cx="3276872" cy="1849240"/>
          </a:xfrm>
          <a:prstGeom prst="rect">
            <a:avLst/>
          </a:prstGeom>
          <a:solidFill>
            <a:srgbClr val="FBF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PI: exemple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009424" y="175645"/>
            <a:ext cx="3208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Calcul de </a:t>
            </a:r>
            <a:r>
              <a:rPr lang="fr-FR" dirty="0" err="1"/>
              <a:t>Kp</a:t>
            </a:r>
            <a:r>
              <a:rPr lang="fr-FR" dirty="0"/>
              <a:t> pour avoir la marge de phase souhaitée: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Ti pour avoir: 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graphicFrame>
        <p:nvGraphicFramePr>
          <p:cNvPr id="12" name="Objet 5"/>
          <p:cNvGraphicFramePr>
            <a:graphicFrameLocks noChangeAspect="1"/>
          </p:cNvGraphicFramePr>
          <p:nvPr>
            <p:extLst/>
          </p:nvPr>
        </p:nvGraphicFramePr>
        <p:xfrm>
          <a:off x="6618480" y="687242"/>
          <a:ext cx="1935113" cy="39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Équation" r:id="rId4" imgW="1168400" imgH="241300" progId="Equation.3">
                  <p:embed/>
                </p:oleObj>
              </mc:Choice>
              <mc:Fallback>
                <p:oleObj name="Équation" r:id="rId4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480" y="687242"/>
                        <a:ext cx="1935113" cy="3994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6716061" y="1268460"/>
          <a:ext cx="869975" cy="56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3" name="Équation" r:id="rId6" imgW="660113" imgH="431613" progId="Equation.3">
                  <p:embed/>
                </p:oleObj>
              </mc:Choice>
              <mc:Fallback>
                <p:oleObj name="Équation" r:id="rId6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061" y="1268460"/>
                        <a:ext cx="869975" cy="5676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égende à une bordure 1 2"/>
          <p:cNvSpPr/>
          <p:nvPr/>
        </p:nvSpPr>
        <p:spPr>
          <a:xfrm>
            <a:off x="4164702" y="140202"/>
            <a:ext cx="1343402" cy="491334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 non corrigé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76" y="2666142"/>
            <a:ext cx="4342524" cy="3484118"/>
          </a:xfrm>
          <a:prstGeom prst="rect">
            <a:avLst/>
          </a:prstGeom>
        </p:spPr>
      </p:pic>
      <p:sp>
        <p:nvSpPr>
          <p:cNvPr id="17" name="Légende à une bordure 1 16"/>
          <p:cNvSpPr/>
          <p:nvPr/>
        </p:nvSpPr>
        <p:spPr>
          <a:xfrm>
            <a:off x="7482549" y="2111985"/>
            <a:ext cx="1343402" cy="491334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corrigé</a:t>
            </a:r>
          </a:p>
        </p:txBody>
      </p:sp>
    </p:spTree>
    <p:extLst>
      <p:ext uri="{BB962C8B-B14F-4D97-AF65-F5344CB8AC3E}">
        <p14:creationId xmlns:p14="http://schemas.microsoft.com/office/powerpoint/2010/main" val="39655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7128" y="195908"/>
            <a:ext cx="3276872" cy="1849240"/>
          </a:xfrm>
          <a:prstGeom prst="rect">
            <a:avLst/>
          </a:prstGeom>
          <a:solidFill>
            <a:srgbClr val="FBF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PI: exemple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009424" y="175645"/>
            <a:ext cx="3208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Calcul de </a:t>
            </a:r>
            <a:r>
              <a:rPr lang="fr-FR" dirty="0" err="1"/>
              <a:t>Kp</a:t>
            </a:r>
            <a:r>
              <a:rPr lang="fr-FR" dirty="0"/>
              <a:t> pour avoir la marge de phase souhaitée: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Ti pour avoir: 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graphicFrame>
        <p:nvGraphicFramePr>
          <p:cNvPr id="12" name="Objet 5"/>
          <p:cNvGraphicFramePr>
            <a:graphicFrameLocks noChangeAspect="1"/>
          </p:cNvGraphicFramePr>
          <p:nvPr>
            <p:extLst/>
          </p:nvPr>
        </p:nvGraphicFramePr>
        <p:xfrm>
          <a:off x="6618480" y="687242"/>
          <a:ext cx="1935113" cy="39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Équation" r:id="rId3" imgW="1168400" imgH="241300" progId="Equation.3">
                  <p:embed/>
                </p:oleObj>
              </mc:Choice>
              <mc:Fallback>
                <p:oleObj name="Équation" r:id="rId3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480" y="687242"/>
                        <a:ext cx="1935113" cy="3994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6716061" y="1268460"/>
          <a:ext cx="869975" cy="56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Équation" r:id="rId5" imgW="660113" imgH="431613" progId="Equation.3">
                  <p:embed/>
                </p:oleObj>
              </mc:Choice>
              <mc:Fallback>
                <p:oleObj name="Équation" r:id="rId5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061" y="1268460"/>
                        <a:ext cx="869975" cy="5676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égende à une bordure 1 2"/>
          <p:cNvSpPr/>
          <p:nvPr/>
        </p:nvSpPr>
        <p:spPr>
          <a:xfrm>
            <a:off x="4164702" y="140202"/>
            <a:ext cx="1343402" cy="491334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 non corrigé</a:t>
            </a:r>
          </a:p>
        </p:txBody>
      </p:sp>
      <p:sp>
        <p:nvSpPr>
          <p:cNvPr id="17" name="Légende à une bordure 1 16"/>
          <p:cNvSpPr/>
          <p:nvPr/>
        </p:nvSpPr>
        <p:spPr>
          <a:xfrm>
            <a:off x="7482549" y="2111985"/>
            <a:ext cx="1343402" cy="491334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corrigé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7" y="729183"/>
            <a:ext cx="4209194" cy="34614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67" y="2759032"/>
            <a:ext cx="3427970" cy="28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5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Ce correcteur permet de changer le type du système (+1)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fr-FR" dirty="0">
                    <a:sym typeface="Wingdings" panose="05000000000000000000" pitchFamily="2" charset="2"/>
                  </a:rPr>
                  <a:t>Amélioration de la précision (voir tableau récapitulatif)</a:t>
                </a:r>
              </a:p>
              <a:p>
                <a:pPr marL="0" indent="0">
                  <a:buNone/>
                </a:pPr>
                <a:r>
                  <a:rPr lang="fr-FR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Attention!!! </a:t>
                </a:r>
              </a:p>
              <a:p>
                <a:r>
                  <a:rPr lang="fr-FR" dirty="0">
                    <a:sym typeface="Wingdings" panose="05000000000000000000" pitchFamily="2" charset="2"/>
                  </a:rPr>
                  <a:t>Pour que ce correcteur ne mette pas le système en</a:t>
                </a:r>
                <a:r>
                  <a:rPr lang="fr-F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instabilité</a:t>
                </a:r>
                <a:r>
                  <a:rPr lang="fr-FR" dirty="0">
                    <a:sym typeface="Wingdings" panose="05000000000000000000" pitchFamily="2" charset="2"/>
                  </a:rPr>
                  <a:t>, il faut que l’ajout de phase négative ne mène pas le système trop proche du point critique 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𝒄𝒓𝒊𝒕𝒊𝒒𝒖𝒆</m:t>
                          </m:r>
                        </m:sub>
                      </m:sSub>
                    </m:oMath>
                  </m:oMathPara>
                </a14:m>
                <a:endParaRPr lang="fr-FR" b="1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Si Ti est trop grand le système est </a:t>
                </a:r>
                <a:r>
                  <a:rPr lang="fr-FR" dirty="0">
                    <a:solidFill>
                      <a:srgbClr val="FF0000"/>
                    </a:solidFill>
                  </a:rPr>
                  <a:t>ralenti</a:t>
                </a:r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PI: Proportionnel Intégral</a:t>
            </a:r>
          </a:p>
        </p:txBody>
      </p:sp>
    </p:spTree>
    <p:extLst>
      <p:ext uri="{BB962C8B-B14F-4D97-AF65-F5344CB8AC3E}">
        <p14:creationId xmlns:p14="http://schemas.microsoft.com/office/powerpoint/2010/main" val="2219107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Illustration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365E7-0DC5-4DA6-86C5-B890BB2DA82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  <p:sp>
        <p:nvSpPr>
          <p:cNvPr id="41988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pic>
        <p:nvPicPr>
          <p:cNvPr id="41989" name="Image 6" descr="2ordre-P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031875"/>
            <a:ext cx="3451225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Image 7" descr="P-Mphase4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 bwMode="auto">
          <a:xfrm>
            <a:off x="1206500" y="1468438"/>
            <a:ext cx="2519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BO : second ordre</a:t>
            </a:r>
          </a:p>
        </p:txBody>
      </p:sp>
      <p:sp>
        <p:nvSpPr>
          <p:cNvPr id="10" name="ZoneTexte 9"/>
          <p:cNvSpPr txBox="1"/>
          <p:nvPr/>
        </p:nvSpPr>
        <p:spPr bwMode="auto">
          <a:xfrm>
            <a:off x="6086475" y="1328738"/>
            <a:ext cx="2519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Proportionnel</a:t>
            </a:r>
          </a:p>
        </p:txBody>
      </p:sp>
      <p:pic>
        <p:nvPicPr>
          <p:cNvPr id="41993" name="Image 10" descr="PI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3748088"/>
            <a:ext cx="3795712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 bwMode="auto">
          <a:xfrm>
            <a:off x="5654675" y="4079875"/>
            <a:ext cx="3187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Proportionnel-Intégral</a:t>
            </a:r>
          </a:p>
        </p:txBody>
      </p:sp>
      <p:pic>
        <p:nvPicPr>
          <p:cNvPr id="41995" name="Image 12" descr="PIins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3803650"/>
            <a:ext cx="3840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 bwMode="auto">
          <a:xfrm>
            <a:off x="652463" y="4338638"/>
            <a:ext cx="3186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Proportionnel-Intégral</a:t>
            </a:r>
          </a:p>
        </p:txBody>
      </p:sp>
    </p:spTree>
    <p:extLst>
      <p:ext uri="{BB962C8B-B14F-4D97-AF65-F5344CB8AC3E}">
        <p14:creationId xmlns:p14="http://schemas.microsoft.com/office/powerpoint/2010/main" val="3095420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>
            <a:spLocks noChangeArrowheads="1"/>
          </p:cNvSpPr>
          <p:nvPr/>
        </p:nvSpPr>
        <p:spPr bwMode="auto">
          <a:xfrm>
            <a:off x="69466" y="2880220"/>
            <a:ext cx="3523012" cy="1038582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 dirty="0">
              <a:solidFill>
                <a:srgbClr val="00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0929" y="721549"/>
                <a:ext cx="8136904" cy="1534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fr-FR" sz="2400" dirty="0"/>
                  <a:t>Soit le système ayant la fonction de transfert suivante: 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²+2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</a:p>
              <a:p>
                <a:pPr>
                  <a:spcBef>
                    <a:spcPct val="20000"/>
                  </a:spcBef>
                </a:pPr>
                <a:r>
                  <a:rPr lang="fr-FR" sz="2400" dirty="0"/>
                  <a:t>Les correcteurs PI suivants sont-ils pertinents?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9" y="721549"/>
                <a:ext cx="8136904" cy="1534010"/>
              </a:xfrm>
              <a:prstGeom prst="rect">
                <a:avLst/>
              </a:prstGeom>
              <a:blipFill>
                <a:blip r:embed="rId3"/>
                <a:stretch>
                  <a:fillRect l="-1199" t="-3175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3528" y="2433702"/>
                <a:ext cx="8136904" cy="1931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20000"/>
                  </a:spcBef>
                  <a:buAutoNum type="arabicParenR"/>
                </a:pPr>
                <a:r>
                  <a:rPr lang="fr-FR" sz="24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5(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sz="2400" dirty="0"/>
              </a:p>
              <a:p>
                <a:pPr marL="457200" indent="-457200">
                  <a:spcBef>
                    <a:spcPct val="20000"/>
                  </a:spcBef>
                  <a:buAutoNum type="arabicParenR"/>
                </a:pPr>
                <a:r>
                  <a:rPr lang="fr-FR" sz="24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5(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sz="2400" dirty="0"/>
              </a:p>
              <a:p>
                <a:pPr marL="457200" indent="-457200">
                  <a:spcBef>
                    <a:spcPct val="20000"/>
                  </a:spcBef>
                  <a:buAutoNum type="arabicParenR"/>
                </a:pPr>
                <a:r>
                  <a:rPr lang="fr-FR" sz="24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5(10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33702"/>
                <a:ext cx="8136904" cy="1931619"/>
              </a:xfrm>
              <a:prstGeom prst="rect">
                <a:avLst/>
              </a:prstGeom>
              <a:blipFill rotWithShape="0">
                <a:blip r:embed="rId4"/>
                <a:stretch>
                  <a:fillRect l="-1199" b="-2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91078"/>
            <a:ext cx="4867954" cy="399153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505780" y="0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 err="1"/>
              <a:t>Iquiz</a:t>
            </a:r>
            <a:r>
              <a:rPr lang="fr-FR" altLang="fr-FR" sz="4000" dirty="0"/>
              <a:t>: Correction d’un système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69050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060848"/>
            <a:ext cx="889248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2" y="3933056"/>
            <a:ext cx="3370081" cy="27237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93" y="595087"/>
            <a:ext cx="3351029" cy="27561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77" y="3933056"/>
            <a:ext cx="3482298" cy="27205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6" y="595087"/>
            <a:ext cx="3348194" cy="2715105"/>
          </a:xfrm>
          <a:prstGeom prst="rect">
            <a:avLst/>
          </a:prstGeom>
        </p:spPr>
      </p:pic>
      <p:sp>
        <p:nvSpPr>
          <p:cNvPr id="11" name="Légende à une bordure 1 10"/>
          <p:cNvSpPr/>
          <p:nvPr/>
        </p:nvSpPr>
        <p:spPr>
          <a:xfrm>
            <a:off x="3373342" y="96046"/>
            <a:ext cx="1343402" cy="491334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 non corrigé</a:t>
            </a:r>
          </a:p>
        </p:txBody>
      </p:sp>
      <p:sp>
        <p:nvSpPr>
          <p:cNvPr id="13" name="Légende à une bordure 1 12"/>
          <p:cNvSpPr/>
          <p:nvPr/>
        </p:nvSpPr>
        <p:spPr>
          <a:xfrm>
            <a:off x="5940152" y="100109"/>
            <a:ext cx="1343402" cy="491334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 corrigé 2</a:t>
            </a:r>
          </a:p>
        </p:txBody>
      </p:sp>
      <p:sp>
        <p:nvSpPr>
          <p:cNvPr id="14" name="Légende à une bordure 1 13"/>
          <p:cNvSpPr/>
          <p:nvPr/>
        </p:nvSpPr>
        <p:spPr>
          <a:xfrm>
            <a:off x="2029940" y="3406571"/>
            <a:ext cx="1343402" cy="491334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 corrigé 1</a:t>
            </a:r>
          </a:p>
        </p:txBody>
      </p:sp>
      <p:sp>
        <p:nvSpPr>
          <p:cNvPr id="15" name="Légende à une bordure 1 14"/>
          <p:cNvSpPr/>
          <p:nvPr/>
        </p:nvSpPr>
        <p:spPr>
          <a:xfrm>
            <a:off x="5897515" y="3373196"/>
            <a:ext cx="1343402" cy="491334"/>
          </a:xfrm>
          <a:prstGeom prst="accent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Système  corrigé 3</a:t>
            </a:r>
          </a:p>
        </p:txBody>
      </p:sp>
    </p:spTree>
    <p:extLst>
      <p:ext uri="{BB962C8B-B14F-4D97-AF65-F5344CB8AC3E}">
        <p14:creationId xmlns:p14="http://schemas.microsoft.com/office/powerpoint/2010/main" val="4143589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PD: Proportionnel Dérivé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915CA-8D3C-43C6-93F4-709BB78F6561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  <p:sp>
        <p:nvSpPr>
          <p:cNvPr id="43012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7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188" y="1477771"/>
            <a:ext cx="7632700" cy="4124912"/>
          </a:xfrm>
          <a:prstGeom prst="rect">
            <a:avLst/>
          </a:prstGeom>
          <a:blipFill rotWithShape="1">
            <a:blip r:embed="rId2" cstate="print"/>
            <a:stretch>
              <a:fillRect l="-639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8" name="ZoneTexte 7"/>
          <p:cNvSpPr txBox="1"/>
          <p:nvPr/>
        </p:nvSpPr>
        <p:spPr bwMode="auto">
          <a:xfrm>
            <a:off x="584200" y="5583238"/>
            <a:ext cx="3910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Généralement N =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 bwMode="auto">
              <a:xfrm>
                <a:off x="3587750" y="2733675"/>
                <a:ext cx="4508499" cy="120103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750" y="2733675"/>
                <a:ext cx="4508499" cy="1201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608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4125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5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44036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8407085-33EC-4C22-AD2C-97100AD2F140}" type="slidenum">
              <a:rPr lang="fr-FR" altLang="fr-FR" sz="1400">
                <a:latin typeface="Times New Roman" pitchFamily="18" charset="0"/>
              </a:rPr>
              <a:pPr eaLnBrk="1" hangingPunct="1"/>
              <a:t>49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2800" dirty="0">
                <a:latin typeface="Verdana" pitchFamily="34" charset="0"/>
              </a:rPr>
              <a:t>PD: Proportionnel Dérivé - </a:t>
            </a:r>
            <a:r>
              <a:rPr lang="fr-FR" altLang="fr-FR" sz="2800" dirty="0" err="1">
                <a:latin typeface="Verdana" pitchFamily="34" charset="0"/>
              </a:rPr>
              <a:t>Bode</a:t>
            </a:r>
            <a:endParaRPr lang="fr-FR" altLang="fr-FR" sz="2800" dirty="0">
              <a:latin typeface="Verdana" pitchFamily="34" charset="0"/>
            </a:endParaRPr>
          </a:p>
        </p:txBody>
      </p:sp>
      <p:cxnSp>
        <p:nvCxnSpPr>
          <p:cNvPr id="3" name="Connecteur droit 2"/>
          <p:cNvCxnSpPr>
            <a:cxnSpLocks noChangeShapeType="1"/>
          </p:cNvCxnSpPr>
          <p:nvPr/>
        </p:nvCxnSpPr>
        <p:spPr bwMode="auto">
          <a:xfrm flipH="1">
            <a:off x="2944813" y="3306763"/>
            <a:ext cx="974725" cy="1065212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" name="Connecteur droit 4"/>
          <p:cNvCxnSpPr>
            <a:cxnSpLocks noChangeShapeType="1"/>
          </p:cNvCxnSpPr>
          <p:nvPr/>
        </p:nvCxnSpPr>
        <p:spPr bwMode="auto">
          <a:xfrm flipH="1">
            <a:off x="1244600" y="4371975"/>
            <a:ext cx="1700213" cy="952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" name="Connecteur droit 10"/>
          <p:cNvCxnSpPr>
            <a:cxnSpLocks noChangeShapeType="1"/>
          </p:cNvCxnSpPr>
          <p:nvPr/>
        </p:nvCxnSpPr>
        <p:spPr bwMode="auto">
          <a:xfrm flipH="1">
            <a:off x="3924300" y="3284538"/>
            <a:ext cx="13208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3" name="ZoneTexte 12"/>
          <p:cNvSpPr txBox="1"/>
          <p:nvPr/>
        </p:nvSpPr>
        <p:spPr bwMode="auto">
          <a:xfrm>
            <a:off x="0" y="4171950"/>
            <a:ext cx="1789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FF0000"/>
                </a:solidFill>
                <a:latin typeface="+mn-lt"/>
              </a:rPr>
              <a:t>20 log </a:t>
            </a:r>
            <a:r>
              <a:rPr lang="fr-FR" kern="0" dirty="0" err="1">
                <a:solidFill>
                  <a:srgbClr val="FF0000"/>
                </a:solidFill>
                <a:latin typeface="+mn-lt"/>
              </a:rPr>
              <a:t>K</a:t>
            </a:r>
            <a:r>
              <a:rPr lang="fr-FR" kern="0" baseline="-25000" dirty="0" err="1">
                <a:solidFill>
                  <a:srgbClr val="FF0000"/>
                </a:solidFill>
                <a:latin typeface="+mn-lt"/>
              </a:rPr>
              <a:t>p</a:t>
            </a:r>
            <a:endParaRPr lang="fr-FR" kern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3832225" y="6305550"/>
            <a:ext cx="731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FF0000"/>
                </a:solidFill>
                <a:latin typeface="+mn-lt"/>
              </a:rPr>
              <a:t>N/T</a:t>
            </a:r>
            <a:r>
              <a:rPr lang="fr-FR" kern="0" baseline="-25000" dirty="0">
                <a:solidFill>
                  <a:srgbClr val="FF0000"/>
                </a:solidFill>
                <a:latin typeface="+mn-lt"/>
              </a:rPr>
              <a:t>d</a:t>
            </a:r>
          </a:p>
        </p:txBody>
      </p:sp>
      <p:sp>
        <p:nvSpPr>
          <p:cNvPr id="15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188" y="1477771"/>
            <a:ext cx="7632700" cy="1201034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21" name="Connecteur droit 20"/>
          <p:cNvCxnSpPr>
            <a:cxnSpLocks noChangeShapeType="1"/>
          </p:cNvCxnSpPr>
          <p:nvPr/>
        </p:nvCxnSpPr>
        <p:spPr bwMode="auto">
          <a:xfrm flipH="1">
            <a:off x="3035300" y="4572000"/>
            <a:ext cx="97472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4" name="Connecteur droit 23"/>
          <p:cNvCxnSpPr>
            <a:cxnSpLocks noChangeShapeType="1"/>
          </p:cNvCxnSpPr>
          <p:nvPr/>
        </p:nvCxnSpPr>
        <p:spPr bwMode="auto">
          <a:xfrm flipH="1">
            <a:off x="1244600" y="6051550"/>
            <a:ext cx="1700213" cy="952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5" name="Connecteur droit 24"/>
          <p:cNvCxnSpPr>
            <a:cxnSpLocks noChangeShapeType="1"/>
          </p:cNvCxnSpPr>
          <p:nvPr/>
        </p:nvCxnSpPr>
        <p:spPr bwMode="auto">
          <a:xfrm flipH="1">
            <a:off x="3919538" y="6072188"/>
            <a:ext cx="13208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2" name="ZoneTexte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788606" y="6211402"/>
            <a:ext cx="2049279" cy="783869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 bwMode="auto">
              <a:xfrm>
                <a:off x="3587749" y="1457325"/>
                <a:ext cx="4508499" cy="120103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749" y="1457325"/>
                <a:ext cx="4508499" cy="12010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/>
          <p:cNvCxnSpPr/>
          <p:nvPr/>
        </p:nvCxnSpPr>
        <p:spPr>
          <a:xfrm>
            <a:off x="2944813" y="2996952"/>
            <a:ext cx="0" cy="316835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919538" y="2996952"/>
            <a:ext cx="0" cy="316835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7"/>
          <p:cNvSpPr txBox="1">
            <a:spLocks/>
          </p:cNvSpPr>
          <p:nvPr/>
        </p:nvSpPr>
        <p:spPr>
          <a:xfrm>
            <a:off x="2411760" y="4240045"/>
            <a:ext cx="648072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fr-FR" altLang="fr-FR" sz="3600" dirty="0"/>
              <a:t>	CHAPITRE 5: </a:t>
            </a:r>
          </a:p>
          <a:p>
            <a:pPr algn="l"/>
            <a:r>
              <a:rPr lang="fr-FR" sz="3600" dirty="0"/>
              <a:t>Synthèse de correcteurs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259632" y="5157192"/>
            <a:ext cx="8532812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400" b="1" dirty="0"/>
              <a:t>Objectif: 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 sz="1400" dirty="0"/>
              <a:t>Savoir dimensionner un correcteur afin d’améliorer les performances d’un système </a:t>
            </a:r>
          </a:p>
        </p:txBody>
      </p:sp>
    </p:spTree>
    <p:extLst>
      <p:ext uri="{BB962C8B-B14F-4D97-AF65-F5344CB8AC3E}">
        <p14:creationId xmlns:p14="http://schemas.microsoft.com/office/powerpoint/2010/main" val="664283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45059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00F87F1-2475-413D-AF0D-29BF6D07FE17}" type="slidenum">
              <a:rPr lang="fr-FR" altLang="fr-FR" sz="1400">
                <a:latin typeface="Times New Roman" pitchFamily="18" charset="0"/>
              </a:rPr>
              <a:pPr eaLnBrk="1" hangingPunct="1"/>
              <a:t>50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 sz="2800" dirty="0">
                <a:latin typeface="Verdana" pitchFamily="34" charset="0"/>
              </a:rPr>
              <a:t>PD: Proportionnel Dérivé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611188" y="1477963"/>
            <a:ext cx="7632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fr-FR" altLang="fr-FR" dirty="0"/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FR" altLang="fr-FR" dirty="0"/>
              <a:t>Ce correcteur permet de faire un apport de phase qui a un effet stabilisant (si placé au bon endroit)</a:t>
            </a: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endParaRPr lang="fr-FR" altLang="fr-FR" dirty="0"/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FR" altLang="fr-FR" dirty="0"/>
              <a:t>Il reste une erreur statique car pas d’intégrateur dans le système</a:t>
            </a:r>
            <a:endParaRPr lang="fr-FR" altLang="fr-FR" dirty="0">
              <a:solidFill>
                <a:srgbClr val="00CC99"/>
              </a:solidFill>
            </a:endParaRPr>
          </a:p>
          <a:p>
            <a:pPr lvl="1" eaLnBrk="1" hangingPunct="1">
              <a:spcBef>
                <a:spcPct val="50000"/>
              </a:spcBef>
            </a:pPr>
            <a:endParaRPr lang="fr-FR" altLang="fr-FR" dirty="0">
              <a:solidFill>
                <a:srgbClr val="00CC99"/>
              </a:solidFill>
            </a:endParaRP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FR" altLang="fr-FR" dirty="0">
                <a:solidFill>
                  <a:srgbClr val="000000"/>
                </a:solidFill>
              </a:rPr>
              <a:t>La position relative des pôle/zéro du correcteur par rapport à ceux du système permet de régler la dynamique du système</a:t>
            </a:r>
            <a:endParaRPr lang="fr-FR" altLang="fr-FR" baseline="-250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716782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PID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A1A1F8-9525-4888-8838-10896C14993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  <p:sp>
        <p:nvSpPr>
          <p:cNvPr id="53252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9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187" y="1477771"/>
            <a:ext cx="8040443" cy="4891019"/>
          </a:xfrm>
          <a:prstGeom prst="rect">
            <a:avLst/>
          </a:prstGeom>
          <a:blipFill rotWithShape="1">
            <a:blip r:embed="rId2" cstate="print"/>
            <a:stretch>
              <a:fillRect l="-607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80378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PID - réglages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A5E94-5BE0-447D-91BC-955CBB2A231E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  <p:sp>
        <p:nvSpPr>
          <p:cNvPr id="54276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671513" y="1547813"/>
            <a:ext cx="76327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Le réglage devient plus délicat: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FR" altLang="fr-FR"/>
              <a:t>Réglage à partir des effets connus de chaque composante</a:t>
            </a: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endParaRPr lang="fr-FR" altLang="fr-FR"/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FR" altLang="fr-FR"/>
              <a:t>Réglage à partir de tables préétablies (Ziegler Nichols)</a:t>
            </a: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endParaRPr lang="fr-FR" altLang="fr-FR">
              <a:solidFill>
                <a:srgbClr val="00CC99"/>
              </a:solidFill>
            </a:endParaRP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FR" altLang="fr-FR"/>
              <a:t>Réglage par placement de pôles </a:t>
            </a:r>
          </a:p>
          <a:p>
            <a:pPr lvl="1" eaLnBrk="1" hangingPunct="1">
              <a:spcBef>
                <a:spcPct val="50000"/>
              </a:spcBef>
            </a:pPr>
            <a:endParaRPr lang="fr-FR" altLang="fr-FR">
              <a:solidFill>
                <a:srgbClr val="00CC99"/>
              </a:solidFill>
            </a:endParaRPr>
          </a:p>
          <a:p>
            <a:pPr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fr-FR" altLang="fr-FR"/>
              <a:t>Réglage par placement en fréquentiel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71588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Méthode expérimentale de Ziegler et Nichols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C6A2-E48B-44DD-B8FD-280D39D06D42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  <p:sp>
        <p:nvSpPr>
          <p:cNvPr id="55300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7" name="ZoneTexte 6"/>
          <p:cNvSpPr txBox="1"/>
          <p:nvPr/>
        </p:nvSpPr>
        <p:spPr bwMode="auto">
          <a:xfrm>
            <a:off x="574675" y="1489075"/>
            <a:ext cx="73533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Par la réponse indicielle</a:t>
            </a:r>
          </a:p>
          <a:p>
            <a:pPr lvl="2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1600" kern="0" dirty="0">
                <a:latin typeface="+mn-lt"/>
              </a:rPr>
              <a:t>On regarde le retard pur </a:t>
            </a:r>
            <a:r>
              <a:rPr lang="fr-FR" sz="1600" i="1" kern="0" dirty="0">
                <a:solidFill>
                  <a:srgbClr val="FF0000"/>
                </a:solidFill>
                <a:latin typeface="+mn-lt"/>
              </a:rPr>
              <a:t>Tr</a:t>
            </a:r>
            <a:r>
              <a:rPr lang="fr-FR" sz="1600" kern="0" dirty="0">
                <a:latin typeface="+mn-lt"/>
              </a:rPr>
              <a:t> et la pente en régime transitoire </a:t>
            </a:r>
            <a:r>
              <a:rPr lang="fr-FR" sz="1600" i="1" kern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fr-FR" sz="1600" kern="0" dirty="0">
                <a:latin typeface="+mn-lt"/>
              </a:rPr>
              <a:t> de la réponse indicielle du système à commander</a:t>
            </a:r>
          </a:p>
        </p:txBody>
      </p:sp>
      <p:pic>
        <p:nvPicPr>
          <p:cNvPr id="55302" name="Picture 2" descr="http://www.mathworks.com/matlabcentral/fx_files/18561/1/pidtun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6188"/>
            <a:ext cx="46815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303" name="Connecteur droit avec flèche 9"/>
          <p:cNvCxnSpPr>
            <a:cxnSpLocks noChangeShapeType="1"/>
          </p:cNvCxnSpPr>
          <p:nvPr/>
        </p:nvCxnSpPr>
        <p:spPr bwMode="auto">
          <a:xfrm flipV="1">
            <a:off x="690563" y="5622925"/>
            <a:ext cx="273050" cy="1905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304" name="Connecteur droit 12"/>
          <p:cNvCxnSpPr>
            <a:cxnSpLocks noChangeShapeType="1"/>
          </p:cNvCxnSpPr>
          <p:nvPr/>
        </p:nvCxnSpPr>
        <p:spPr bwMode="auto">
          <a:xfrm flipV="1">
            <a:off x="942975" y="2995613"/>
            <a:ext cx="419100" cy="2627312"/>
          </a:xfrm>
          <a:prstGeom prst="line">
            <a:avLst/>
          </a:prstGeom>
          <a:noFill/>
          <a:ln w="1270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14" name="ZoneTexte 13"/>
          <p:cNvSpPr txBox="1"/>
          <p:nvPr/>
        </p:nvSpPr>
        <p:spPr bwMode="auto">
          <a:xfrm>
            <a:off x="690563" y="5719763"/>
            <a:ext cx="447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solidFill>
                  <a:srgbClr val="FF0000"/>
                </a:solidFill>
                <a:latin typeface="+mn-lt"/>
              </a:rPr>
              <a:t>T</a:t>
            </a:r>
            <a:r>
              <a:rPr lang="fr-FR" sz="1400" kern="0" baseline="-25000" dirty="0">
                <a:solidFill>
                  <a:srgbClr val="FF0000"/>
                </a:solidFill>
                <a:latin typeface="+mn-lt"/>
              </a:rPr>
              <a:t>r</a:t>
            </a: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1212850" y="4344988"/>
            <a:ext cx="1355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</a:rPr>
              <a:t>pente : </a:t>
            </a:r>
            <a:r>
              <a:rPr lang="fr-FR" sz="1400" kern="0" dirty="0">
                <a:solidFill>
                  <a:srgbClr val="FF0000"/>
                </a:solidFill>
                <a:latin typeface="+mn-lt"/>
              </a:rPr>
              <a:t>a</a:t>
            </a:r>
            <a:endParaRPr lang="fr-FR" sz="1400" kern="0" baseline="-250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4562475" y="3579813"/>
          <a:ext cx="3784600" cy="1341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Type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K</a:t>
                      </a:r>
                      <a:r>
                        <a:rPr lang="fr-FR" sz="1600" baseline="-25000" dirty="0" err="1"/>
                        <a:t>p</a:t>
                      </a:r>
                      <a:endParaRPr lang="fr-FR" sz="1600" baseline="-25000" dirty="0"/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</a:t>
                      </a:r>
                      <a:r>
                        <a:rPr lang="fr-FR" sz="1600" baseline="-25000" dirty="0"/>
                        <a:t>i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</a:t>
                      </a:r>
                      <a:r>
                        <a:rPr lang="fr-FR" sz="1600" baseline="-25000" dirty="0"/>
                        <a:t>d</a:t>
                      </a:r>
                    </a:p>
                  </a:txBody>
                  <a:tcPr marL="91453" marR="91453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1/(</a:t>
                      </a:r>
                      <a:r>
                        <a:rPr lang="fr-FR" sz="1600" dirty="0" err="1"/>
                        <a:t>aT</a:t>
                      </a:r>
                      <a:r>
                        <a:rPr lang="fr-FR" sz="1600" baseline="-25000" dirty="0" err="1"/>
                        <a:t>r</a:t>
                      </a:r>
                      <a:r>
                        <a:rPr lang="fr-FR" sz="1600" dirty="0"/>
                        <a:t>)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fr-FR" sz="1600"/>
                    </a:p>
                  </a:txBody>
                  <a:tcPr marL="91453" marR="91453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PI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0.9/(</a:t>
                      </a:r>
                      <a:r>
                        <a:rPr lang="fr-FR" sz="1600" dirty="0" err="1"/>
                        <a:t>aT</a:t>
                      </a:r>
                      <a:r>
                        <a:rPr lang="fr-FR" sz="1600" baseline="-25000" dirty="0" err="1"/>
                        <a:t>r</a:t>
                      </a:r>
                      <a:r>
                        <a:rPr lang="fr-FR" sz="1600" dirty="0"/>
                        <a:t>)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3T</a:t>
                      </a:r>
                      <a:r>
                        <a:rPr lang="fr-FR" sz="1600" baseline="-25000" dirty="0"/>
                        <a:t>r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marL="91453" marR="91453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PID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1.2/(</a:t>
                      </a:r>
                      <a:r>
                        <a:rPr lang="fr-FR" sz="1600" dirty="0" err="1"/>
                        <a:t>aT</a:t>
                      </a:r>
                      <a:r>
                        <a:rPr lang="fr-FR" sz="1600" baseline="-25000" dirty="0" err="1"/>
                        <a:t>r</a:t>
                      </a:r>
                      <a:r>
                        <a:rPr lang="fr-FR" sz="1600" dirty="0"/>
                        <a:t>)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2T</a:t>
                      </a:r>
                      <a:r>
                        <a:rPr lang="fr-FR" sz="1600" baseline="-25000" dirty="0"/>
                        <a:t>r</a:t>
                      </a:r>
                    </a:p>
                  </a:txBody>
                  <a:tcPr marL="91453" marR="91453" marT="45731" marB="457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0.5T</a:t>
                      </a:r>
                      <a:r>
                        <a:rPr lang="fr-FR" sz="1600" baseline="-25000" dirty="0"/>
                        <a:t>r</a:t>
                      </a:r>
                    </a:p>
                  </a:txBody>
                  <a:tcPr marL="91453" marR="91453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797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Méthode expérimentale de Ziegler et Nichols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E81AA-251C-4409-8252-246B52EAB8EC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  <p:sp>
        <p:nvSpPr>
          <p:cNvPr id="56324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7" name="ZoneTexte 6"/>
          <p:cNvSpPr txBox="1"/>
          <p:nvPr/>
        </p:nvSpPr>
        <p:spPr bwMode="auto">
          <a:xfrm>
            <a:off x="574675" y="1489075"/>
            <a:ext cx="7353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Méthode de l’oscillation limite en boucle fermée</a:t>
            </a:r>
          </a:p>
          <a:p>
            <a:pPr lvl="2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1600" kern="0" dirty="0">
                <a:latin typeface="+mn-lt"/>
              </a:rPr>
              <a:t>On met le système en BF avec un gain K que l’on augmente jusqu’à faire rentrer le système bouclé en oscillation pour K</a:t>
            </a:r>
            <a:r>
              <a:rPr lang="fr-FR" sz="1600" kern="0" baseline="-25000" dirty="0">
                <a:latin typeface="+mn-lt"/>
              </a:rPr>
              <a:t>0</a:t>
            </a:r>
            <a:r>
              <a:rPr lang="fr-FR" sz="1600" kern="0" dirty="0">
                <a:latin typeface="+mn-lt"/>
              </a:rPr>
              <a:t>. La période des oscillations est notée T</a:t>
            </a:r>
            <a:r>
              <a:rPr lang="fr-FR" sz="1600" kern="0" baseline="-25000" dirty="0">
                <a:latin typeface="+mn-lt"/>
              </a:rPr>
              <a:t>0</a:t>
            </a:r>
            <a:r>
              <a:rPr lang="fr-FR" sz="1600" kern="0" dirty="0">
                <a:latin typeface="+mn-lt"/>
              </a:rPr>
              <a:t>.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1206500" y="4532313"/>
          <a:ext cx="3783012" cy="1341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5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Type</a:t>
                      </a:r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K</a:t>
                      </a:r>
                      <a:r>
                        <a:rPr lang="fr-FR" sz="1600" baseline="-25000" dirty="0" err="1"/>
                        <a:t>p</a:t>
                      </a:r>
                      <a:endParaRPr lang="fr-FR" sz="1600" baseline="-25000" dirty="0"/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</a:t>
                      </a:r>
                      <a:r>
                        <a:rPr lang="fr-FR" sz="1600" baseline="-25000" dirty="0"/>
                        <a:t>i</a:t>
                      </a:r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</a:t>
                      </a:r>
                      <a:r>
                        <a:rPr lang="fr-FR" sz="1600" baseline="-25000" dirty="0"/>
                        <a:t>d</a:t>
                      </a:r>
                    </a:p>
                  </a:txBody>
                  <a:tcPr marL="91415" marR="91415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</a:t>
                      </a:r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0.5K</a:t>
                      </a:r>
                      <a:r>
                        <a:rPr lang="fr-FR" sz="1600" baseline="-25000" dirty="0"/>
                        <a:t>0</a:t>
                      </a:r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marL="91415" marR="91415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PI</a:t>
                      </a:r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0.45K</a:t>
                      </a:r>
                      <a:r>
                        <a:rPr lang="fr-FR" sz="1600" baseline="-25000" dirty="0"/>
                        <a:t>0</a:t>
                      </a:r>
                      <a:endParaRPr lang="fr-FR" sz="1600" dirty="0"/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</a:t>
                      </a:r>
                      <a:r>
                        <a:rPr lang="fr-FR" sz="1600" baseline="-25000" dirty="0"/>
                        <a:t>0</a:t>
                      </a:r>
                      <a:r>
                        <a:rPr lang="fr-FR" sz="1600" baseline="0" dirty="0"/>
                        <a:t>/1.2</a:t>
                      </a:r>
                      <a:endParaRPr lang="fr-FR" sz="1600" baseline="-25000" dirty="0"/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marL="91415" marR="91415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PID</a:t>
                      </a:r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0.6K</a:t>
                      </a:r>
                      <a:r>
                        <a:rPr lang="fr-FR" sz="1600" baseline="-25000" dirty="0"/>
                        <a:t>0</a:t>
                      </a:r>
                      <a:endParaRPr lang="fr-FR" sz="1600" dirty="0"/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</a:t>
                      </a:r>
                      <a:r>
                        <a:rPr lang="fr-FR" sz="1600" baseline="-25000" dirty="0"/>
                        <a:t>0</a:t>
                      </a:r>
                      <a:r>
                        <a:rPr lang="fr-FR" sz="1600" baseline="0" dirty="0"/>
                        <a:t>/2</a:t>
                      </a:r>
                      <a:endParaRPr lang="fr-FR" sz="1600" baseline="-25000" dirty="0"/>
                    </a:p>
                  </a:txBody>
                  <a:tcPr marL="91415" marR="91415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</a:t>
                      </a:r>
                      <a:r>
                        <a:rPr lang="fr-FR" sz="1600" baseline="-25000" dirty="0"/>
                        <a:t>0</a:t>
                      </a:r>
                      <a:r>
                        <a:rPr lang="fr-FR" sz="1600" baseline="0" dirty="0"/>
                        <a:t>/8</a:t>
                      </a:r>
                      <a:endParaRPr lang="fr-FR" sz="1600" baseline="-25000" dirty="0"/>
                    </a:p>
                  </a:txBody>
                  <a:tcPr marL="91415" marR="91415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53" name="Ellipse 6"/>
          <p:cNvSpPr>
            <a:spLocks noChangeArrowheads="1"/>
          </p:cNvSpPr>
          <p:nvPr/>
        </p:nvSpPr>
        <p:spPr bwMode="auto">
          <a:xfrm>
            <a:off x="1417638" y="3081338"/>
            <a:ext cx="431800" cy="433387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56354" name="Connecteur droit 7"/>
          <p:cNvCxnSpPr>
            <a:cxnSpLocks noChangeShapeType="1"/>
            <a:stCxn id="56353" idx="1"/>
            <a:endCxn id="56353" idx="5"/>
          </p:cNvCxnSpPr>
          <p:nvPr/>
        </p:nvCxnSpPr>
        <p:spPr bwMode="auto">
          <a:xfrm>
            <a:off x="1481138" y="3144838"/>
            <a:ext cx="304800" cy="306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5" name="Connecteur droit 8"/>
          <p:cNvCxnSpPr>
            <a:cxnSpLocks noChangeShapeType="1"/>
            <a:stCxn id="56353" idx="7"/>
            <a:endCxn id="56353" idx="3"/>
          </p:cNvCxnSpPr>
          <p:nvPr/>
        </p:nvCxnSpPr>
        <p:spPr bwMode="auto">
          <a:xfrm flipH="1">
            <a:off x="1481138" y="3144838"/>
            <a:ext cx="304800" cy="306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6" name="Connecteur droit avec flèche 9"/>
          <p:cNvCxnSpPr>
            <a:cxnSpLocks noChangeShapeType="1"/>
            <a:endCxn id="56353" idx="2"/>
          </p:cNvCxnSpPr>
          <p:nvPr/>
        </p:nvCxnSpPr>
        <p:spPr bwMode="auto">
          <a:xfrm>
            <a:off x="985838" y="3298825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7" name="Connecteur droit avec flèche 10"/>
          <p:cNvCxnSpPr>
            <a:cxnSpLocks noChangeShapeType="1"/>
            <a:endCxn id="56353" idx="4"/>
          </p:cNvCxnSpPr>
          <p:nvPr/>
        </p:nvCxnSpPr>
        <p:spPr bwMode="auto">
          <a:xfrm flipH="1" flipV="1">
            <a:off x="1633538" y="3514725"/>
            <a:ext cx="11112" cy="23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58" name="ZoneTexte 11"/>
          <p:cNvSpPr txBox="1">
            <a:spLocks noChangeArrowheads="1"/>
          </p:cNvSpPr>
          <p:nvPr/>
        </p:nvSpPr>
        <p:spPr bwMode="auto">
          <a:xfrm>
            <a:off x="1057275" y="2938463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+</a:t>
            </a:r>
          </a:p>
        </p:txBody>
      </p:sp>
      <p:sp>
        <p:nvSpPr>
          <p:cNvPr id="56359" name="ZoneTexte 12"/>
          <p:cNvSpPr txBox="1">
            <a:spLocks noChangeArrowheads="1"/>
          </p:cNvSpPr>
          <p:nvPr/>
        </p:nvSpPr>
        <p:spPr bwMode="auto">
          <a:xfrm>
            <a:off x="1244600" y="3387725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-</a:t>
            </a:r>
          </a:p>
        </p:txBody>
      </p:sp>
      <p:sp>
        <p:nvSpPr>
          <p:cNvPr id="56360" name="ZoneTexte 14"/>
          <p:cNvSpPr txBox="1">
            <a:spLocks noChangeArrowheads="1"/>
          </p:cNvSpPr>
          <p:nvPr/>
        </p:nvSpPr>
        <p:spPr bwMode="auto">
          <a:xfrm>
            <a:off x="474663" y="2865438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Y</a:t>
            </a:r>
            <a:r>
              <a:rPr lang="fr-FR" altLang="fr-FR" baseline="-25000"/>
              <a:t>ref</a:t>
            </a:r>
            <a:endParaRPr lang="fr-FR" altLang="fr-FR"/>
          </a:p>
        </p:txBody>
      </p:sp>
      <p:sp>
        <p:nvSpPr>
          <p:cNvPr id="56361" name="ZoneTexte 16"/>
          <p:cNvSpPr txBox="1">
            <a:spLocks noChangeArrowheads="1"/>
          </p:cNvSpPr>
          <p:nvPr/>
        </p:nvSpPr>
        <p:spPr bwMode="auto">
          <a:xfrm>
            <a:off x="1754188" y="2941638"/>
            <a:ext cx="9207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400">
                <a:sym typeface="Symbol" pitchFamily="18" charset="2"/>
              </a:rPr>
              <a:t>(s)</a:t>
            </a:r>
            <a:endParaRPr lang="fr-FR" altLang="fr-FR" sz="1400"/>
          </a:p>
        </p:txBody>
      </p:sp>
      <p:sp>
        <p:nvSpPr>
          <p:cNvPr id="56362" name="ZoneTexte 23"/>
          <p:cNvSpPr txBox="1">
            <a:spLocks noChangeArrowheads="1"/>
          </p:cNvSpPr>
          <p:nvPr/>
        </p:nvSpPr>
        <p:spPr bwMode="auto">
          <a:xfrm>
            <a:off x="5932488" y="2822575"/>
            <a:ext cx="973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Y(s)</a:t>
            </a:r>
          </a:p>
        </p:txBody>
      </p:sp>
      <p:cxnSp>
        <p:nvCxnSpPr>
          <p:cNvPr id="56363" name="Connecteur droit 31"/>
          <p:cNvCxnSpPr>
            <a:cxnSpLocks noChangeShapeType="1"/>
          </p:cNvCxnSpPr>
          <p:nvPr/>
        </p:nvCxnSpPr>
        <p:spPr bwMode="auto">
          <a:xfrm>
            <a:off x="5583238" y="3259138"/>
            <a:ext cx="9525" cy="504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4" name="Connecteur droit 27"/>
          <p:cNvCxnSpPr>
            <a:cxnSpLocks noChangeShapeType="1"/>
          </p:cNvCxnSpPr>
          <p:nvPr/>
        </p:nvCxnSpPr>
        <p:spPr bwMode="auto">
          <a:xfrm>
            <a:off x="1638300" y="3741738"/>
            <a:ext cx="3935413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ZoneTexte 28"/>
          <p:cNvSpPr txBox="1"/>
          <p:nvPr/>
        </p:nvSpPr>
        <p:spPr bwMode="auto">
          <a:xfrm>
            <a:off x="3565525" y="2854325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U(s)</a:t>
            </a: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255588" y="3317875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Consigne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25713" y="3081338"/>
            <a:ext cx="1008062" cy="40005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K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  <a:endParaRPr lang="fr-FR" sz="1400" baseline="-25000" dirty="0">
              <a:solidFill>
                <a:schemeClr val="tx1"/>
              </a:solidFill>
            </a:endParaRPr>
          </a:p>
        </p:txBody>
      </p:sp>
      <p:cxnSp>
        <p:nvCxnSpPr>
          <p:cNvPr id="56368" name="Connecteur droit avec flèche 13"/>
          <p:cNvCxnSpPr>
            <a:cxnSpLocks noChangeShapeType="1"/>
            <a:endCxn id="38" idx="1"/>
          </p:cNvCxnSpPr>
          <p:nvPr/>
        </p:nvCxnSpPr>
        <p:spPr bwMode="auto">
          <a:xfrm flipV="1">
            <a:off x="1839913" y="3281363"/>
            <a:ext cx="685800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9" name="Connecteur droit avec flèche 19"/>
          <p:cNvCxnSpPr>
            <a:cxnSpLocks noChangeShapeType="1"/>
          </p:cNvCxnSpPr>
          <p:nvPr/>
        </p:nvCxnSpPr>
        <p:spPr bwMode="auto">
          <a:xfrm flipV="1">
            <a:off x="3535363" y="3251200"/>
            <a:ext cx="3035300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54"/>
          <p:cNvSpPr/>
          <p:nvPr/>
        </p:nvSpPr>
        <p:spPr bwMode="auto">
          <a:xfrm>
            <a:off x="4314825" y="3064520"/>
            <a:ext cx="1008063" cy="400050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G(s)</a:t>
            </a:r>
          </a:p>
        </p:txBody>
      </p:sp>
    </p:spTree>
    <p:extLst>
      <p:ext uri="{BB962C8B-B14F-4D97-AF65-F5344CB8AC3E}">
        <p14:creationId xmlns:p14="http://schemas.microsoft.com/office/powerpoint/2010/main" val="1466860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 empiriques des systèmes du second ordre en BF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 bwMode="auto">
              <a:xfrm>
                <a:off x="2141622" y="1925053"/>
                <a:ext cx="328462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𝑀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(°)=100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𝜉</m:t>
                      </m:r>
                    </m:oMath>
                  </m:oMathPara>
                </a14:m>
                <a:endParaRPr lang="fr-FR" dirty="0">
                  <a:noFill/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1622" y="1925053"/>
                <a:ext cx="328462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46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 bwMode="auto">
          <a:xfrm>
            <a:off x="685799" y="1300536"/>
            <a:ext cx="79167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dirty="0"/>
              <a:t>Relation entre marge de phase et facteur d'amortissement en BF</a:t>
            </a:r>
          </a:p>
        </p:txBody>
      </p:sp>
    </p:spTree>
    <p:extLst>
      <p:ext uri="{BB962C8B-B14F-4D97-AF65-F5344CB8AC3E}">
        <p14:creationId xmlns:p14="http://schemas.microsoft.com/office/powerpoint/2010/main" val="2717270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Avance de phase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B8F60F-9564-4E4F-B08E-AF0DF04EF2CF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  <p:sp>
        <p:nvSpPr>
          <p:cNvPr id="46084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7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188" y="1477771"/>
            <a:ext cx="7632700" cy="3657027"/>
          </a:xfrm>
          <a:prstGeom prst="rect">
            <a:avLst/>
          </a:prstGeom>
          <a:blipFill rotWithShape="1">
            <a:blip r:embed="rId2" cstate="print"/>
            <a:stretch>
              <a:fillRect l="-639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611188" y="5134798"/>
            <a:ext cx="7664116" cy="707886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Augmente la stabilité du système bouclé</a:t>
            </a:r>
          </a:p>
          <a:p>
            <a:pPr algn="ctr"/>
            <a:r>
              <a:rPr lang="fr-FR" dirty="0"/>
              <a:t>Augmente la rapidité du système bouclé</a:t>
            </a:r>
          </a:p>
        </p:txBody>
      </p:sp>
      <p:sp>
        <p:nvSpPr>
          <p:cNvPr id="2" name="Pensées 1"/>
          <p:cNvSpPr/>
          <p:nvPr/>
        </p:nvSpPr>
        <p:spPr bwMode="auto">
          <a:xfrm>
            <a:off x="7381875" y="2286000"/>
            <a:ext cx="1514475" cy="609064"/>
          </a:xfrm>
          <a:prstGeom prst="cloudCallout">
            <a:avLst>
              <a:gd name="adj1" fmla="val -57633"/>
              <a:gd name="adj2" fmla="val 766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C’est une sorte</a:t>
            </a:r>
            <a:r>
              <a:rPr kumimoji="0" lang="fr-F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de PD</a:t>
            </a:r>
            <a:endParaRPr kumimoji="0" 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9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Avance de phase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D2E7C-352C-453D-A830-3F0DEEB8E8D5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  <p:sp>
        <p:nvSpPr>
          <p:cNvPr id="47108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 dirty="0" err="1"/>
              <a:t>Préorientations</a:t>
            </a:r>
            <a:r>
              <a:rPr lang="fr-FR" altLang="fr-FR" sz="1100" dirty="0"/>
              <a:t> MIC – Automatique Continue</a:t>
            </a:r>
          </a:p>
        </p:txBody>
      </p:sp>
      <p:sp>
        <p:nvSpPr>
          <p:cNvPr id="7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188" y="1477771"/>
            <a:ext cx="7632700" cy="1964256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36" y="2476501"/>
            <a:ext cx="5257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111" name="Connecteur droit 7"/>
          <p:cNvCxnSpPr>
            <a:cxnSpLocks noChangeShapeType="1"/>
          </p:cNvCxnSpPr>
          <p:nvPr/>
        </p:nvCxnSpPr>
        <p:spPr bwMode="auto">
          <a:xfrm flipH="1">
            <a:off x="2421261" y="4438651"/>
            <a:ext cx="10668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2" name="Connecteur droit 10"/>
          <p:cNvCxnSpPr>
            <a:cxnSpLocks noChangeShapeType="1"/>
          </p:cNvCxnSpPr>
          <p:nvPr/>
        </p:nvCxnSpPr>
        <p:spPr bwMode="auto">
          <a:xfrm flipH="1">
            <a:off x="2421261" y="5856288"/>
            <a:ext cx="10668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3" name="Connecteur droit 11"/>
          <p:cNvCxnSpPr>
            <a:cxnSpLocks noChangeShapeType="1"/>
          </p:cNvCxnSpPr>
          <p:nvPr/>
        </p:nvCxnSpPr>
        <p:spPr bwMode="auto">
          <a:xfrm flipH="1">
            <a:off x="4694561" y="3063876"/>
            <a:ext cx="1712912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4" name="Connecteur droit 13"/>
          <p:cNvCxnSpPr>
            <a:cxnSpLocks noChangeShapeType="1"/>
          </p:cNvCxnSpPr>
          <p:nvPr/>
        </p:nvCxnSpPr>
        <p:spPr bwMode="auto">
          <a:xfrm flipH="1">
            <a:off x="4732661" y="5856288"/>
            <a:ext cx="17145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5" name="Connecteur droit 14"/>
          <p:cNvCxnSpPr>
            <a:cxnSpLocks noChangeShapeType="1"/>
          </p:cNvCxnSpPr>
          <p:nvPr/>
        </p:nvCxnSpPr>
        <p:spPr bwMode="auto">
          <a:xfrm flipH="1">
            <a:off x="3435673" y="4573588"/>
            <a:ext cx="1296988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6" name="Connecteur droit 17"/>
          <p:cNvCxnSpPr>
            <a:cxnSpLocks noChangeShapeType="1"/>
          </p:cNvCxnSpPr>
          <p:nvPr/>
        </p:nvCxnSpPr>
        <p:spPr bwMode="auto">
          <a:xfrm flipH="1">
            <a:off x="3488061" y="3063876"/>
            <a:ext cx="1206500" cy="137477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4" name="ZoneTexte 23"/>
          <p:cNvSpPr txBox="1"/>
          <p:nvPr/>
        </p:nvSpPr>
        <p:spPr bwMode="auto">
          <a:xfrm>
            <a:off x="1200662" y="4070890"/>
            <a:ext cx="1789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FF0000"/>
                </a:solidFill>
                <a:latin typeface="+mn-lt"/>
              </a:rPr>
              <a:t>20 log </a:t>
            </a:r>
            <a:r>
              <a:rPr lang="fr-FR" kern="0" dirty="0" err="1">
                <a:solidFill>
                  <a:srgbClr val="FF0000"/>
                </a:solidFill>
                <a:latin typeface="+mn-lt"/>
              </a:rPr>
              <a:t>K</a:t>
            </a:r>
            <a:r>
              <a:rPr lang="fr-FR" kern="0" baseline="-25000" dirty="0" err="1">
                <a:solidFill>
                  <a:srgbClr val="FF0000"/>
                </a:solidFill>
                <a:latin typeface="+mn-lt"/>
              </a:rPr>
              <a:t>p</a:t>
            </a:r>
            <a:endParaRPr lang="fr-FR" kern="0" baseline="-250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289735" y="6090426"/>
                <a:ext cx="291875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735" y="6090426"/>
                <a:ext cx="291875" cy="520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4642091" y="6031302"/>
                <a:ext cx="18114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91" y="6031302"/>
                <a:ext cx="181140" cy="520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8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611188" y="1477771"/>
                <a:ext cx="7632700" cy="32549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fr-FR" dirty="0"/>
                  <a:t>On veut ajouter de la phase pour stabiliser.</a:t>
                </a:r>
              </a:p>
              <a:p>
                <a:pPr marL="342900" indent="-342900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fr-FR" b="0" dirty="0">
                    <a:solidFill>
                      <a:schemeClr val="tx1"/>
                    </a:solidFill>
                  </a:rPr>
                  <a:t>L’ajout de phase maximal </a:t>
                </a:r>
                <a:r>
                  <a:rPr lang="el-GR" b="0" dirty="0">
                    <a:solidFill>
                      <a:schemeClr val="tx1"/>
                    </a:solidFill>
                  </a:rPr>
                  <a:t>φ</a:t>
                </a:r>
                <a:r>
                  <a:rPr lang="fr-FR" b="0" baseline="-25000" dirty="0">
                    <a:solidFill>
                      <a:schemeClr val="tx1"/>
                    </a:solidFill>
                  </a:rPr>
                  <a:t>M </a:t>
                </a:r>
                <a:r>
                  <a:rPr lang="fr-FR" b="0" dirty="0">
                    <a:solidFill>
                      <a:schemeClr val="tx1"/>
                    </a:solidFill>
                  </a:rPr>
                  <a:t>se fera pour la pulsation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l-G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fr-FR" dirty="0">
                    <a:solidFill>
                      <a:schemeClr val="tx1"/>
                    </a:solidFill>
                  </a:rPr>
                  <a:t>L’ajout de phase maximal dépend de a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fr-FR" dirty="0"/>
                  <a:t>Pour la pulsation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, </a:t>
                </a:r>
              </a:p>
              <a:p>
                <a:pPr>
                  <a:spcBef>
                    <a:spcPct val="50000"/>
                  </a:spcBef>
                </a:pPr>
                <a:r>
                  <a:rPr lang="fr-FR" dirty="0">
                    <a:solidFill>
                      <a:schemeClr val="tx1"/>
                    </a:solidFill>
                  </a:rPr>
                  <a:t>on a un gain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</m:rad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fr-FR" dirty="0">
                  <a:solidFill>
                    <a:srgbClr val="C00000"/>
                  </a:solidFill>
                </a:endParaRPr>
              </a:p>
              <a:p>
                <a:pPr marL="342900" indent="-342900">
                  <a:spcBef>
                    <a:spcPct val="50000"/>
                  </a:spcBef>
                </a:pPr>
                <a:endParaRPr lang="fr-FR" dirty="0"/>
              </a:p>
            </p:txBody>
          </p:sp>
        </mc:Choice>
        <mc:Fallback xmlns="">
          <p:sp>
            <p:nvSpPr>
              <p:cNvPr id="2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477771"/>
                <a:ext cx="7632700" cy="3254994"/>
              </a:xfrm>
              <a:prstGeom prst="rect">
                <a:avLst/>
              </a:prstGeom>
              <a:blipFill rotWithShape="0">
                <a:blip r:embed="rId2"/>
                <a:stretch>
                  <a:fillRect l="-639" t="-9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Avance de phase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1C481-0031-4BA0-88D6-09930EF3541F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20" y="3281127"/>
            <a:ext cx="4621284" cy="3308586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cxnSpLocks noChangeShapeType="1"/>
          </p:cNvCxnSpPr>
          <p:nvPr/>
        </p:nvCxnSpPr>
        <p:spPr bwMode="auto">
          <a:xfrm>
            <a:off x="6198262" y="4234204"/>
            <a:ext cx="279400" cy="984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0" name="ZoneTexte 19"/>
          <p:cNvSpPr txBox="1"/>
          <p:nvPr/>
        </p:nvSpPr>
        <p:spPr bwMode="auto">
          <a:xfrm>
            <a:off x="5847269" y="5056700"/>
            <a:ext cx="742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l-GR" dirty="0">
                <a:solidFill>
                  <a:schemeClr val="accent2"/>
                </a:solidFill>
              </a:rPr>
              <a:t>φ</a:t>
            </a:r>
            <a:r>
              <a:rPr lang="fr-FR" baseline="-25000" dirty="0">
                <a:solidFill>
                  <a:schemeClr val="accent2"/>
                </a:solidFill>
              </a:rPr>
              <a:t>M</a:t>
            </a:r>
            <a:endParaRPr lang="fr-FR" kern="0" dirty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5244017" y="3920014"/>
                <a:ext cx="1346202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17" y="3920014"/>
                <a:ext cx="1346202" cy="307841"/>
              </a:xfrm>
              <a:prstGeom prst="rect">
                <a:avLst/>
              </a:prstGeom>
              <a:blipFill rotWithShape="0">
                <a:blip r:embed="rId4"/>
                <a:stretch>
                  <a:fillRect l="-3620" r="-5882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>
            <a:cxnSpLocks noChangeShapeType="1"/>
          </p:cNvCxnSpPr>
          <p:nvPr/>
        </p:nvCxnSpPr>
        <p:spPr bwMode="auto">
          <a:xfrm>
            <a:off x="6252077" y="5364553"/>
            <a:ext cx="280987" cy="984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308515" y="6042362"/>
                <a:ext cx="449097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ad>
                            <m:radPr>
                              <m:degHide m:val="on"/>
                              <m:ctrlP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15" y="6042362"/>
                <a:ext cx="449097" cy="5722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1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 de phase : synthèse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611188" y="1477963"/>
                <a:ext cx="7632700" cy="4482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"/>
                </a:pPr>
                <a:r>
                  <a:rPr lang="fr-FR" altLang="fr-FR" dirty="0">
                    <a:sym typeface="Wingdings"/>
                  </a:rPr>
                  <a:t>Calcul de la phase à ajouter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b="0" i="1" smtClean="0">
                            <a:latin typeface="Cambria Math" panose="02040503050406030204" pitchFamily="18" charset="0"/>
                            <a:ea typeface="Cambria Math"/>
                            <a:sym typeface="Wingding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altLang="fr-FR" b="0" i="0" smtClean="0">
                            <a:latin typeface="Cambria Math" panose="02040503050406030204" pitchFamily="18" charset="0"/>
                            <a:ea typeface="Cambria Math"/>
                            <a:sym typeface="Wingdings"/>
                          </a:rPr>
                          <m:t>Φ</m:t>
                        </m:r>
                      </m:e>
                      <m:sub>
                        <m:r>
                          <a:rPr lang="fr-FR" altLang="fr-FR" b="0" i="1" smtClean="0">
                            <a:latin typeface="Cambria Math"/>
                            <a:ea typeface="Cambria Math"/>
                            <a:sym typeface="Wingding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fr-F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r>
                      <a:rPr lang="fr-FR" altLang="fr-F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FR" alt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FR" alt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1+</m:t>
                        </m:r>
                        <m:r>
                          <a:rPr lang="fr-FR" alt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𝑠𝑖𝑛</m:t>
                        </m:r>
                        <m:sSub>
                          <m:sSubPr>
                            <m:ctrlP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altLang="fr-FR" b="0" i="0" smtClean="0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fr-FR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fr-FR" alt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fr-FR" alt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𝑠𝑖𝑛</m:t>
                        </m:r>
                        <m:sSub>
                          <m:sSubPr>
                            <m:ctrlP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altLang="fr-FR" b="0" i="0" smtClean="0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fr-FR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fr-FR" altLang="fr-FR" dirty="0">
                  <a:sym typeface="Wingdings" panose="05000000000000000000" pitchFamily="2" charset="2"/>
                </a:endParaRPr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"/>
                </a:pPr>
                <a:endParaRPr lang="fr-FR" altLang="fr-FR" dirty="0">
                  <a:sym typeface="Wingdings" panose="05000000000000000000" pitchFamily="2" charset="2"/>
                </a:endParaRPr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"/>
                </a:pPr>
                <a:r>
                  <a:rPr lang="fr-FR" altLang="fr-FR" dirty="0">
                    <a:sym typeface="Wingdings"/>
                  </a:rPr>
                  <a:t>On ajoute cette phase à la pulsation </a:t>
                </a:r>
                <a:r>
                  <a:rPr lang="fr-FR" altLang="fr-FR" dirty="0">
                    <a:sym typeface="Symbol"/>
                  </a:rPr>
                  <a:t></a:t>
                </a:r>
                <a:r>
                  <a:rPr lang="fr-FR" altLang="fr-FR" baseline="-25000" dirty="0">
                    <a:sym typeface="Symbol"/>
                  </a:rPr>
                  <a:t>0 (</a:t>
                </a:r>
                <a:r>
                  <a:rPr lang="fr-FR" altLang="fr-FR" baseline="-25000" dirty="0" err="1">
                    <a:sym typeface="Symbol"/>
                  </a:rPr>
                  <a:t>GdB</a:t>
                </a:r>
                <a:r>
                  <a:rPr lang="fr-FR" altLang="fr-FR" baseline="-25000" dirty="0">
                    <a:sym typeface="Symbol"/>
                  </a:rPr>
                  <a:t> = 0dB) </a:t>
                </a:r>
                <a:r>
                  <a:rPr lang="fr-FR" altLang="fr-FR" dirty="0">
                    <a:sym typeface="Symbol"/>
                  </a:rPr>
                  <a:t>du système à corriger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/>
                        <a:ea typeface="Cambria Math"/>
                      </a:rPr>
                      <m:t>: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fr-F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a:rPr lang="fr-F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altLang="fr-F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r>
                      <a:rPr lang="fr-FR" altLang="fr-F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FR" alt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FR" alt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altLang="fr-FR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b>
                            <m:r>
                              <a:rPr lang="fr-FR" altLang="fr-FR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𝑂𝑑𝐵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fr-FR" altLang="fr-FR" b="0" i="1" smtClean="0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fr-FR" altLang="fr-FR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altLang="fr-FR" dirty="0">
                    <a:sym typeface="Symbol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"/>
                </a:pPr>
                <a:endParaRPr lang="fr-FR" altLang="fr-FR" dirty="0">
                  <a:sym typeface="Symbol"/>
                </a:endParaRPr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"/>
                </a:pPr>
                <a:r>
                  <a:rPr lang="fr-FR" altLang="fr-FR" dirty="0">
                    <a:sym typeface="Wingdings"/>
                  </a:rPr>
                  <a:t>Pour ne pas avoir de gain sur cette pulsation et qu’elle reste la pulsation pour laquelle </a:t>
                </a:r>
                <a:r>
                  <a:rPr lang="fr-FR" altLang="fr-FR" dirty="0" err="1">
                    <a:sym typeface="Symbol"/>
                  </a:rPr>
                  <a:t>GdB</a:t>
                </a:r>
                <a:r>
                  <a:rPr lang="fr-FR" altLang="fr-FR" dirty="0">
                    <a:sym typeface="Symbol"/>
                  </a:rPr>
                  <a:t> = 0dB du système corrigé, on règle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/>
                        <a:sym typeface="Symbol"/>
                      </a:rPr>
                      <m:t>𝐾</m:t>
                    </m:r>
                    <m:r>
                      <a:rPr lang="fr-FR" altLang="fr-FR" b="0" i="1" smtClean="0"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type m:val="lin"/>
                        <m:ctrlPr>
                          <a:rPr lang="fr-FR" altLang="fr-FR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fr-FR" altLang="fr-FR" b="0" i="1" smtClean="0"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altLang="fr-FR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fr-FR" altLang="fr-FR" b="0" i="1" smtClean="0">
                                <a:latin typeface="Cambria Math"/>
                                <a:sym typeface="Symbol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altLang="fr-FR" baseline="30000" dirty="0"/>
                  <a:t> (1)</a:t>
                </a:r>
                <a:endParaRPr lang="fr-FR" altLang="fr-FR" dirty="0"/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"/>
                </a:pPr>
                <a:endParaRPr lang="fr-FR" altLang="fr-FR" dirty="0"/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"/>
                </a:pPr>
                <a:endParaRPr lang="fr-FR" altLang="fr-FR" dirty="0"/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477963"/>
                <a:ext cx="7632700" cy="4482509"/>
              </a:xfrm>
              <a:prstGeom prst="rect">
                <a:avLst/>
              </a:prstGeom>
              <a:blipFill rotWithShape="0">
                <a:blip r:embed="rId3"/>
                <a:stretch>
                  <a:fillRect l="-719" r="-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 bwMode="auto">
          <a:xfrm>
            <a:off x="804041" y="6117021"/>
            <a:ext cx="74398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(1) Ce réglage ne permet pas d’améliorer la précision du système</a:t>
            </a:r>
          </a:p>
        </p:txBody>
      </p:sp>
    </p:spTree>
    <p:extLst>
      <p:ext uri="{BB962C8B-B14F-4D97-AF65-F5344CB8AC3E}">
        <p14:creationId xmlns:p14="http://schemas.microsoft.com/office/powerpoint/2010/main" val="256988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9144" y="4005064"/>
            <a:ext cx="7704856" cy="1325563"/>
          </a:xfrm>
        </p:spPr>
        <p:txBody>
          <a:bodyPr/>
          <a:lstStyle/>
          <a:p>
            <a:pPr algn="l"/>
            <a:r>
              <a:rPr lang="fr-FR" sz="4000" dirty="0"/>
              <a:t>Principes généraux sur les correcteurs</a:t>
            </a:r>
          </a:p>
        </p:txBody>
      </p:sp>
    </p:spTree>
    <p:extLst>
      <p:ext uri="{BB962C8B-B14F-4D97-AF65-F5344CB8AC3E}">
        <p14:creationId xmlns:p14="http://schemas.microsoft.com/office/powerpoint/2010/main" val="1963974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6056" y="116632"/>
            <a:ext cx="3744416" cy="1849240"/>
          </a:xfrm>
          <a:prstGeom prst="rect">
            <a:avLst/>
          </a:prstGeom>
          <a:solidFill>
            <a:srgbClr val="FBFB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 de phase : exemple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 bwMode="auto">
              <a:xfrm>
                <a:off x="860156" y="1604075"/>
                <a:ext cx="7477932" cy="568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Soit la fonction de transfert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100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56" y="1604075"/>
                <a:ext cx="7477932" cy="568938"/>
              </a:xfrm>
              <a:prstGeom prst="rect">
                <a:avLst/>
              </a:prstGeom>
              <a:blipFill rotWithShape="0">
                <a:blip r:embed="rId2"/>
                <a:stretch>
                  <a:fillRect l="-6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 bwMode="auto">
              <a:xfrm>
                <a:off x="860156" y="2189179"/>
                <a:ext cx="747793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veut que le système en boucle fermée ait une marge de phase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𝑀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=45°</m:t>
                    </m:r>
                  </m:oMath>
                </a14:m>
                <a:endParaRPr lang="fr-FR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56" y="2189179"/>
                <a:ext cx="7477932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652" t="-43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 bwMode="auto">
              <a:xfrm>
                <a:off x="950563" y="2897065"/>
                <a:ext cx="7477932" cy="1679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La marge de phase avant correction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𝑑𝐵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=1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𝑑𝐵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=9, 95</m:t>
                      </m:r>
                      <m:f>
                        <m:fPr>
                          <m:type m:val="lin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𝑟𝑎𝑑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=180−2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  <a:ea typeface="Cambria Math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𝑑𝑏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=11°</m:t>
                      </m:r>
                    </m:oMath>
                  </m:oMathPara>
                </a14:m>
                <a:endParaRPr lang="fr-FR" b="0" dirty="0">
                  <a:ea typeface="Cambria Math"/>
                </a:endParaRPr>
              </a:p>
              <a:p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563" y="2897065"/>
                <a:ext cx="7477932" cy="1679114"/>
              </a:xfrm>
              <a:prstGeom prst="rect">
                <a:avLst/>
              </a:prstGeom>
              <a:blipFill rotWithShape="0">
                <a:blip r:embed="rId4"/>
                <a:stretch>
                  <a:fillRect l="-570" t="-18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 bwMode="auto">
              <a:xfrm>
                <a:off x="1102963" y="4421065"/>
                <a:ext cx="7477932" cy="1237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La marge de phase est insuffisante, on doit la remonter de 34° à la pulsation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𝑑𝐵</m:t>
                        </m:r>
                      </m:sub>
                    </m:sSub>
                  </m:oMath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fr-FR" altLang="fr-FR" b="0" i="1" smtClean="0"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altLang="fr-F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1+</m:t>
                          </m:r>
                          <m:r>
                            <a:rPr lang="fr-FR" altLang="fr-F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altLang="fr-FR" b="0" i="0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fr-FR" altLang="fr-F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1−</m:t>
                          </m:r>
                          <m:r>
                            <a:rPr lang="fr-FR" altLang="fr-F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altLang="fr-FR" b="0" i="0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fr-FR" altLang="fr-FR" b="0" i="1" smtClean="0">
                          <a:latin typeface="Cambria Math"/>
                          <a:ea typeface="Cambria Math"/>
                          <a:sym typeface="Wingdings" panose="05000000000000000000" pitchFamily="2" charset="2"/>
                        </a:rPr>
                        <m:t> =3,54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2963" y="4421065"/>
                <a:ext cx="7477932" cy="1237455"/>
              </a:xfrm>
              <a:prstGeom prst="rect">
                <a:avLst/>
              </a:prstGeom>
              <a:blipFill rotWithShape="0">
                <a:blip r:embed="rId5"/>
                <a:stretch>
                  <a:fillRect l="-570" t="-24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135597"/>
            <a:ext cx="3796239" cy="22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292978"/>
            <a:ext cx="7772400" cy="1143000"/>
          </a:xfrm>
        </p:spPr>
        <p:txBody>
          <a:bodyPr/>
          <a:lstStyle/>
          <a:p>
            <a:r>
              <a:rPr lang="fr-FR" dirty="0"/>
              <a:t>Avance de phase : synthèse (suite)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 bwMode="auto">
              <a:xfrm>
                <a:off x="718955" y="2591422"/>
                <a:ext cx="7477932" cy="948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On règle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dirty="0"/>
                  <a:t> pour ajouter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au bon endroit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fr-FR" dirty="0" smtClean="0"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𝜏</m:t>
                      </m:r>
                      <m:r>
                        <a:rPr lang="fr-FR" altLang="fr-FR" b="0" i="1" smtClean="0"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altLang="fr-F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fr-FR" altLang="fr-FR" b="0" i="1" smtClean="0"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𝑂𝑑𝐵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altLang="fr-FR" b="0" i="1" smtClean="0"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fr-FR" altLang="fr-FR" b="0" i="0" smtClean="0">
                          <a:latin typeface="Cambria Math"/>
                          <a:ea typeface="Cambria Math"/>
                          <a:sym typeface="Wingdings" panose="05000000000000000000" pitchFamily="2" charset="2"/>
                        </a:rPr>
                        <m:t>=0,053</m:t>
                      </m:r>
                      <m:r>
                        <m:rPr>
                          <m:nor/>
                        </m:rPr>
                        <a:rPr lang="fr-FR" altLang="fr-FR" dirty="0" smtClean="0">
                          <a:sym typeface="Symbol"/>
                        </a:rPr>
                        <m:t> </m:t>
                      </m:r>
                    </m:oMath>
                  </m:oMathPara>
                </a14:m>
                <a:endParaRPr lang="fr-FR" altLang="fr-FR" dirty="0">
                  <a:sym typeface="Symbol"/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955" y="2591422"/>
                <a:ext cx="7477932" cy="948337"/>
              </a:xfrm>
              <a:prstGeom prst="rect">
                <a:avLst/>
              </a:prstGeom>
              <a:blipFill rotWithShape="0">
                <a:blip r:embed="rId2"/>
                <a:stretch>
                  <a:fillRect l="-570" t="-32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 bwMode="auto">
              <a:xfrm>
                <a:off x="718955" y="3887697"/>
                <a:ext cx="7477932" cy="403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On règle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/>
                        <a:sym typeface="Symbol"/>
                      </a:rPr>
                      <m:t>𝐾</m:t>
                    </m:r>
                    <m:r>
                      <a:rPr lang="fr-FR" altLang="fr-FR" i="1"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type m:val="lin"/>
                        <m:ctrlPr>
                          <a:rPr lang="fr-FR" altLang="fr-FR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fr-FR" altLang="fr-FR" i="1"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altLang="fr-FR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fr-FR" altLang="fr-FR" i="1">
                                <a:latin typeface="Cambria Math"/>
                                <a:sym typeface="Symbol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a:rPr lang="fr-FR" b="0" i="1" smtClean="0">
                        <a:latin typeface="Cambria Math"/>
                      </a:rPr>
                      <m:t>=0,53</m:t>
                    </m:r>
                  </m:oMath>
                </a14:m>
                <a:endParaRPr lang="fr-FR" altLang="fr-FR" dirty="0">
                  <a:sym typeface="Symbol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955" y="3887697"/>
                <a:ext cx="7477932" cy="403572"/>
              </a:xfrm>
              <a:prstGeom prst="rect">
                <a:avLst/>
              </a:prstGeom>
              <a:blipFill rotWithShape="0">
                <a:blip r:embed="rId3"/>
                <a:stretch>
                  <a:fillRect l="-570" t="-106061" b="-1560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0183"/>
            <a:ext cx="3537278" cy="2052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206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701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 de phase : illustrations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10EC7-3DD7-405A-A25C-4D22906E2012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7751" r="5466" b="5791"/>
          <a:stretch/>
        </p:blipFill>
        <p:spPr bwMode="auto">
          <a:xfrm>
            <a:off x="179986" y="1428749"/>
            <a:ext cx="4233041" cy="317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 bwMode="auto">
          <a:xfrm>
            <a:off x="682590" y="1070961"/>
            <a:ext cx="434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Bode</a:t>
            </a:r>
            <a:r>
              <a:rPr lang="fr-FR" sz="1600" dirty="0"/>
              <a:t> du système non corrigé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9" t="7109" r="6808" b="5307"/>
          <a:stretch/>
        </p:blipFill>
        <p:spPr bwMode="auto">
          <a:xfrm>
            <a:off x="4413027" y="3016139"/>
            <a:ext cx="4666488" cy="349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 bwMode="auto">
          <a:xfrm>
            <a:off x="5025990" y="2585817"/>
            <a:ext cx="434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Bode</a:t>
            </a:r>
            <a:r>
              <a:rPr lang="fr-FR" sz="1600" dirty="0"/>
              <a:t> du système corrigé</a:t>
            </a:r>
          </a:p>
        </p:txBody>
      </p:sp>
    </p:spTree>
    <p:extLst>
      <p:ext uri="{BB962C8B-B14F-4D97-AF65-F5344CB8AC3E}">
        <p14:creationId xmlns:p14="http://schemas.microsoft.com/office/powerpoint/2010/main" val="581717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 de phase : illustrations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10EC7-3DD7-405A-A25C-4D22906E2012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5" name="ZoneTexte 4"/>
          <p:cNvSpPr txBox="1"/>
          <p:nvPr/>
        </p:nvSpPr>
        <p:spPr bwMode="auto">
          <a:xfrm>
            <a:off x="0" y="1097466"/>
            <a:ext cx="49251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Réponse à un échelon du système non corrigé</a:t>
            </a:r>
          </a:p>
        </p:txBody>
      </p:sp>
      <p:sp>
        <p:nvSpPr>
          <p:cNvPr id="9" name="ZoneTexte 8"/>
          <p:cNvSpPr txBox="1"/>
          <p:nvPr/>
        </p:nvSpPr>
        <p:spPr bwMode="auto">
          <a:xfrm>
            <a:off x="4580978" y="2585817"/>
            <a:ext cx="49251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Réponse à un échelon du système corrigé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891" y="1097466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19" y="2755094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 bwMode="auto">
          <a:xfrm>
            <a:off x="261358" y="5365102"/>
            <a:ext cx="39935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dirty="0"/>
              <a:t>On gagne beaucoup en rapidité par contre la précision est diminuée  </a:t>
            </a:r>
          </a:p>
        </p:txBody>
      </p:sp>
    </p:spTree>
    <p:extLst>
      <p:ext uri="{BB962C8B-B14F-4D97-AF65-F5344CB8AC3E}">
        <p14:creationId xmlns:p14="http://schemas.microsoft.com/office/powerpoint/2010/main" val="3062884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 de phase : autre synthèse pour régler aussi la précision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611188" y="1394253"/>
                <a:ext cx="7632700" cy="4762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"/>
                </a:pPr>
                <a:r>
                  <a:rPr lang="fr-FR" altLang="fr-FR" dirty="0">
                    <a:sym typeface="Wingdings"/>
                  </a:rPr>
                  <a:t>Calcul de K pour avoir la précision souhaitée</a:t>
                </a:r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"/>
                </a:pPr>
                <a:endParaRPr lang="fr-FR" altLang="fr-FR" dirty="0">
                  <a:sym typeface="Wingdings" panose="05000000000000000000" pitchFamily="2" charset="2"/>
                </a:endParaRPr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"/>
                </a:pPr>
                <a:r>
                  <a:rPr lang="fr-FR" altLang="fr-FR" dirty="0">
                    <a:sym typeface="Symbol"/>
                  </a:rPr>
                  <a:t>Calcul de la phase que l’on augmente pour palier à l’ajout d’amplitude 10 log(a)</a:t>
                </a:r>
              </a:p>
              <a:p>
                <a:pPr marL="0" indent="0" algn="ctr"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  <a:ea typeface="Cambria Math"/>
                            <a:sym typeface="Wingding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altLang="fr-FR" b="0" i="0" smtClean="0">
                            <a:latin typeface="Cambria Math" panose="02040503050406030204" pitchFamily="18" charset="0"/>
                            <a:ea typeface="Cambria Math"/>
                            <a:sym typeface="Wingdings"/>
                          </a:rPr>
                          <m:t>Φ</m:t>
                        </m:r>
                      </m:e>
                      <m:sub>
                        <m:r>
                          <a:rPr lang="fr-FR" altLang="fr-FR" b="0" i="1" smtClean="0">
                            <a:latin typeface="Cambria Math"/>
                            <a:ea typeface="Cambria Math"/>
                            <a:sym typeface="Wingdings"/>
                          </a:rPr>
                          <m:t>𝑎𝑗</m:t>
                        </m:r>
                      </m:sub>
                    </m:sSub>
                  </m:oMath>
                </a14:m>
                <a:r>
                  <a:rPr lang="fr-FR" altLang="fr-FR" dirty="0">
                    <a:ea typeface="Cambria Math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/>
                        <a:ea typeface="Cambria Math"/>
                        <a:sym typeface="Wingdings"/>
                      </a:rPr>
                      <m:t>=</m:t>
                    </m:r>
                    <m:r>
                      <a:rPr lang="fr-FR" altLang="fr-FR" i="1">
                        <a:latin typeface="Cambria Math"/>
                        <a:ea typeface="Cambria Math"/>
                        <a:sym typeface="Wingdings"/>
                      </a:rPr>
                      <m:t>h</m:t>
                    </m:r>
                    <m:r>
                      <a:rPr lang="fr-FR" altLang="fr-FR" i="1">
                        <a:latin typeface="Cambria Math"/>
                        <a:ea typeface="Cambria Math"/>
                        <a:sym typeface="Wingdings"/>
                      </a:rPr>
                      <m:t>∗ </m:t>
                    </m:r>
                    <m:sSub>
                      <m:sSubPr>
                        <m:ctrlPr>
                          <a:rPr lang="fr-FR" altLang="fr-FR" i="1">
                            <a:latin typeface="Cambria Math" panose="02040503050406030204" pitchFamily="18" charset="0"/>
                            <a:ea typeface="Cambria Math"/>
                            <a:sym typeface="Wingding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altLang="fr-FR" b="0" i="0" smtClean="0">
                            <a:latin typeface="Cambria Math" panose="02040503050406030204" pitchFamily="18" charset="0"/>
                            <a:ea typeface="Cambria Math"/>
                            <a:sym typeface="Wingdings"/>
                          </a:rPr>
                          <m:t>Φ</m:t>
                        </m:r>
                      </m:e>
                      <m:sub>
                        <m:r>
                          <a:rPr lang="fr-FR" altLang="fr-FR" i="1">
                            <a:latin typeface="Cambria Math"/>
                            <a:ea typeface="Cambria Math"/>
                            <a:sym typeface="Wingdings"/>
                          </a:rPr>
                          <m:t>𝑚</m:t>
                        </m:r>
                      </m:sub>
                    </m:sSub>
                    <m:r>
                      <a:rPr lang="fr-FR" altLang="fr-FR" i="1">
                        <a:latin typeface="Cambria Math"/>
                        <a:ea typeface="Cambria Math"/>
                        <a:sym typeface="Wingdings"/>
                      </a:rPr>
                      <m:t> </m:t>
                    </m:r>
                  </m:oMath>
                </a14:m>
                <a:r>
                  <a:rPr lang="fr-FR" altLang="fr-F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altLang="fr-FR" i="1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r>
                      <a:rPr lang="fr-FR" altLang="fr-F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FR" alt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FR" altLang="fr-FR" i="1">
                            <a:latin typeface="Cambria Math"/>
                            <a:sym typeface="Wingdings" panose="05000000000000000000" pitchFamily="2" charset="2"/>
                          </a:rPr>
                          <m:t>1+</m:t>
                        </m:r>
                        <m:r>
                          <a:rPr lang="fr-FR" altLang="fr-FR" i="1">
                            <a:latin typeface="Cambria Math"/>
                            <a:sym typeface="Wingdings" panose="05000000000000000000" pitchFamily="2" charset="2"/>
                          </a:rPr>
                          <m:t>𝑠𝑖𝑛</m:t>
                        </m:r>
                        <m:sSub>
                          <m:sSubPr>
                            <m:ctrlPr>
                              <a:rPr lang="fr-FR" altLang="fr-FR" i="1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altLang="fr-FR" b="0" i="0" smtClean="0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fr-FR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𝑎𝑗</m:t>
                            </m:r>
                          </m:sub>
                        </m:sSub>
                      </m:num>
                      <m:den>
                        <m:r>
                          <a:rPr lang="fr-FR" altLang="fr-FR" i="1">
                            <a:latin typeface="Cambria Math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fr-FR" altLang="fr-FR" i="1">
                            <a:latin typeface="Cambria Math"/>
                            <a:sym typeface="Wingdings" panose="05000000000000000000" pitchFamily="2" charset="2"/>
                          </a:rPr>
                          <m:t>𝑠𝑖𝑛</m:t>
                        </m:r>
                        <m:sSub>
                          <m:sSubPr>
                            <m:ctrlPr>
                              <a:rPr lang="fr-FR" altLang="fr-FR" i="1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altLang="fr-FR" b="0" i="0" smtClean="0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  <m:t>Φ</m:t>
                            </m:r>
                          </m:e>
                          <m:sub>
                            <m:r>
                              <a:rPr lang="fr-FR" altLang="fr-FR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𝑎𝑗</m:t>
                            </m:r>
                          </m:sub>
                        </m:sSub>
                      </m:den>
                    </m:f>
                  </m:oMath>
                </a14:m>
                <a:endParaRPr lang="fr-FR" altLang="fr-FR" dirty="0">
                  <a:sym typeface="Symbol"/>
                </a:endParaRPr>
              </a:p>
              <a:p>
                <a:pPr marL="0" indent="0" eaLnBrk="1" hangingPunct="1">
                  <a:spcBef>
                    <a:spcPct val="50000"/>
                  </a:spcBef>
                </a:pPr>
                <a:r>
                  <a:rPr lang="fr-FR" altLang="fr-FR" dirty="0">
                    <a:sym typeface="Symbol"/>
                  </a:rPr>
                  <a:t>  		h est un coefficient (1,2&lt;ℎ&lt;2) </a:t>
                </a:r>
              </a:p>
              <a:p>
                <a:pPr marL="0" indent="0" eaLnBrk="1" hangingPunct="1">
                  <a:spcBef>
                    <a:spcPct val="50000"/>
                  </a:spcBef>
                </a:pPr>
                <a:endParaRPr lang="fr-FR" altLang="fr-FR" dirty="0">
                  <a:sym typeface="Symbol"/>
                </a:endParaRPr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"/>
                </a:pPr>
                <a:r>
                  <a:rPr lang="fr-FR" altLang="fr-FR" dirty="0">
                    <a:sym typeface="Wingdings"/>
                  </a:rPr>
                  <a:t>On ajoute cette phase à la pulsation </a:t>
                </a:r>
                <a:r>
                  <a:rPr lang="fr-FR" altLang="fr-FR" dirty="0">
                    <a:sym typeface="Symbol"/>
                  </a:rPr>
                  <a:t></a:t>
                </a:r>
                <a:r>
                  <a:rPr lang="fr-FR" altLang="fr-FR" baseline="-25000" dirty="0">
                    <a:sym typeface="Symbol"/>
                  </a:rPr>
                  <a:t>0 (</a:t>
                </a:r>
                <a:r>
                  <a:rPr lang="fr-FR" altLang="fr-FR" baseline="-25000" dirty="0" err="1">
                    <a:sym typeface="Symbol"/>
                  </a:rPr>
                  <a:t>GdB</a:t>
                </a:r>
                <a:r>
                  <a:rPr lang="fr-FR" altLang="fr-FR" baseline="-25000" dirty="0">
                    <a:sym typeface="Symbol"/>
                  </a:rPr>
                  <a:t> = 0dB) </a:t>
                </a:r>
                <a:r>
                  <a:rPr lang="fr-FR" altLang="fr-FR" dirty="0">
                    <a:sym typeface="Symbol"/>
                  </a:rPr>
                  <a:t>du système à corriger </a:t>
                </a:r>
                <a:r>
                  <a:rPr lang="fr-FR" altLang="fr-F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r>
                      <a:rPr lang="fr-FR" altLang="fr-F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FR" alt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FR" altLang="fr-FR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altLang="fr-FR" i="1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altLang="fr-FR" i="1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b>
                            <m:r>
                              <a:rPr lang="fr-FR" altLang="fr-FR" i="1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𝑂𝑑𝐵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fr-FR" altLang="fr-FR" i="1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fr-FR" altLang="fr-FR" i="1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altLang="fr-FR" dirty="0">
                    <a:sym typeface="Symbol"/>
                  </a:rPr>
                  <a:t> </a:t>
                </a:r>
                <a:endParaRPr lang="fr-FR" altLang="fr-FR" dirty="0"/>
              </a:p>
              <a:p>
                <a:pPr eaLnBrk="1" hangingPunct="1">
                  <a:spcBef>
                    <a:spcPct val="50000"/>
                  </a:spcBef>
                  <a:buFont typeface="Wingdings" pitchFamily="2" charset="2"/>
                  <a:buChar char=""/>
                </a:pPr>
                <a:endParaRPr lang="fr-FR" altLang="fr-FR" dirty="0"/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394253"/>
                <a:ext cx="7632700" cy="4762329"/>
              </a:xfrm>
              <a:prstGeom prst="rect">
                <a:avLst/>
              </a:prstGeom>
              <a:blipFill rotWithShape="0">
                <a:blip r:embed="rId3"/>
                <a:stretch>
                  <a:fillRect l="-719" t="-7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644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 de phase : exemple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 bwMode="auto">
              <a:xfrm>
                <a:off x="860156" y="1604075"/>
                <a:ext cx="7477932" cy="568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Soit la fonction de transfert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100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56" y="1604075"/>
                <a:ext cx="7477932" cy="568938"/>
              </a:xfrm>
              <a:prstGeom prst="rect">
                <a:avLst/>
              </a:prstGeom>
              <a:blipFill rotWithShape="0">
                <a:blip r:embed="rId2"/>
                <a:stretch>
                  <a:fillRect l="-6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 bwMode="auto">
              <a:xfrm>
                <a:off x="860156" y="2189179"/>
                <a:ext cx="7477932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veut que le système en boucle fermée ait une marge de phase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𝑀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=45°</m:t>
                    </m:r>
                  </m:oMath>
                </a14:m>
                <a:endParaRPr lang="fr-FR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56" y="2189179"/>
                <a:ext cx="7477932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652" t="-43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 bwMode="auto">
              <a:xfrm>
                <a:off x="950563" y="2897065"/>
                <a:ext cx="7477932" cy="1679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La marge de phase avant correction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𝑑𝐵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/>
                        </a:rPr>
                        <m:t>=1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𝑑𝐵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=9, 95</m:t>
                      </m:r>
                      <m:f>
                        <m:fPr>
                          <m:type m:val="lin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𝑟𝑎𝑑</m:t>
                          </m:r>
                        </m:num>
                        <m:den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=180−2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  <a:ea typeface="Cambria Math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  <m:r>
                                    <a:rPr lang="fr-FR" b="0" i="1" smtClean="0">
                                      <a:latin typeface="Cambria Math"/>
                                      <a:ea typeface="Cambria Math"/>
                                    </a:rPr>
                                    <m:t>𝑑𝑏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=11°</m:t>
                      </m:r>
                    </m:oMath>
                  </m:oMathPara>
                </a14:m>
                <a:endParaRPr lang="fr-FR" b="0" dirty="0">
                  <a:ea typeface="Cambria Math"/>
                </a:endParaRPr>
              </a:p>
              <a:p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563" y="2897065"/>
                <a:ext cx="7477932" cy="1679114"/>
              </a:xfrm>
              <a:prstGeom prst="rect">
                <a:avLst/>
              </a:prstGeom>
              <a:blipFill rotWithShape="0">
                <a:blip r:embed="rId4"/>
                <a:stretch>
                  <a:fillRect l="-570" t="-18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 bwMode="auto">
              <a:xfrm>
                <a:off x="1102963" y="4421065"/>
                <a:ext cx="7477932" cy="1276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La marge de phase est insuffisante, on doit la remonter de </a:t>
                </a:r>
                <a:r>
                  <a:rPr lang="fr-FR" dirty="0">
                    <a:solidFill>
                      <a:srgbClr val="FF0000"/>
                    </a:solidFill>
                  </a:rPr>
                  <a:t>1,2</a:t>
                </a:r>
                <a:r>
                  <a:rPr lang="fr-FR" dirty="0">
                    <a:solidFill>
                      <a:srgbClr val="00CC99"/>
                    </a:solidFill>
                  </a:rPr>
                  <a:t>*34°=41° </a:t>
                </a:r>
                <a:r>
                  <a:rPr lang="fr-FR" dirty="0"/>
                  <a:t>à la pulsation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𝑑𝐵</m:t>
                        </m:r>
                      </m:sub>
                    </m:sSub>
                  </m:oMath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fr-FR" altLang="fr-FR" b="0" i="1" smtClean="0"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altLang="fr-F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1+</m:t>
                          </m:r>
                          <m:r>
                            <a:rPr lang="fr-FR" altLang="fr-F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altLang="fr-FR" b="0" i="0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𝑎𝑗</m:t>
                              </m:r>
                            </m:sub>
                          </m:sSub>
                        </m:num>
                        <m:den>
                          <m:r>
                            <a:rPr lang="fr-FR" altLang="fr-F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1−</m:t>
                          </m:r>
                          <m:r>
                            <a:rPr lang="fr-FR" altLang="fr-FR" b="0" i="1" smtClean="0">
                              <a:latin typeface="Cambria Math"/>
                              <a:sym typeface="Wingdings" panose="05000000000000000000" pitchFamily="2" charset="2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altLang="fr-FR" b="0" i="0" smtClean="0"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𝑎𝑗</m:t>
                              </m:r>
                            </m:sub>
                          </m:sSub>
                        </m:den>
                      </m:f>
                      <m:r>
                        <a:rPr lang="fr-FR" altLang="fr-FR" b="0" i="1" smtClean="0">
                          <a:latin typeface="Cambria Math"/>
                          <a:ea typeface="Cambria Math"/>
                          <a:sym typeface="Wingdings" panose="05000000000000000000" pitchFamily="2" charset="2"/>
                        </a:rPr>
                        <m:t> =</m:t>
                      </m:r>
                      <m:r>
                        <a:rPr lang="fr-FR" altLang="fr-FR" b="0" i="1" smtClean="0">
                          <a:solidFill>
                            <a:srgbClr val="00CC99"/>
                          </a:solidFill>
                          <a:latin typeface="Cambria Math"/>
                          <a:ea typeface="Cambria Math"/>
                          <a:sym typeface="Wingdings" panose="05000000000000000000" pitchFamily="2" charset="2"/>
                        </a:rPr>
                        <m:t>4,81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2963" y="4421065"/>
                <a:ext cx="7477932" cy="1276696"/>
              </a:xfrm>
              <a:prstGeom prst="rect">
                <a:avLst/>
              </a:prstGeom>
              <a:blipFill rotWithShape="0">
                <a:blip r:embed="rId5"/>
                <a:stretch>
                  <a:fillRect l="-570" t="-23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1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 de phase : synthèse (suite)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CD824-A602-4ECE-BAB6-70B5D2F46F56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 bwMode="auto">
              <a:xfrm>
                <a:off x="814205" y="1512217"/>
                <a:ext cx="7477932" cy="948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On règle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FR" dirty="0"/>
                  <a:t> pour ajouter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au bon endroit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fr-FR" dirty="0" smtClean="0"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fr-FR" altLang="fr-FR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𝜏</m:t>
                      </m:r>
                      <m:r>
                        <a:rPr lang="fr-FR" altLang="fr-FR" b="0" i="1" smtClean="0">
                          <a:solidFill>
                            <a:srgbClr val="00CC99"/>
                          </a:solidFill>
                          <a:latin typeface="Cambria Math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fr-FR" altLang="fr-FR" b="0" i="1" smtClean="0">
                              <a:solidFill>
                                <a:srgbClr val="00CC99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fr-FR" altLang="fr-FR" b="0" i="1" smtClean="0">
                              <a:solidFill>
                                <a:srgbClr val="00CC99"/>
                              </a:solidFill>
                              <a:latin typeface="Cambria Math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altLang="fr-FR" b="0" i="1" smtClean="0">
                                  <a:solidFill>
                                    <a:srgbClr val="00CC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fr-FR" altLang="fr-FR" b="0" i="1" smtClean="0">
                                  <a:solidFill>
                                    <a:srgbClr val="00CC99"/>
                                  </a:solidFill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solidFill>
                                    <a:srgbClr val="00CC99"/>
                                  </a:solidFill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𝑂𝑑𝐵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fr-FR" altLang="fr-FR" b="0" i="1" smtClean="0">
                                  <a:solidFill>
                                    <a:srgbClr val="00CC99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altLang="fr-FR" b="0" i="1" smtClean="0">
                                  <a:solidFill>
                                    <a:srgbClr val="00CC99"/>
                                  </a:solidFill>
                                  <a:latin typeface="Cambria Math"/>
                                  <a:ea typeface="Cambria Math"/>
                                  <a:sym typeface="Wingdings" panose="05000000000000000000" pitchFamily="2" charset="2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fr-FR" altLang="fr-FR" b="0" i="0" smtClean="0">
                          <a:solidFill>
                            <a:srgbClr val="00CC99"/>
                          </a:solidFill>
                          <a:latin typeface="Cambria Math"/>
                          <a:ea typeface="Cambria Math"/>
                          <a:sym typeface="Wingdings" panose="05000000000000000000" pitchFamily="2" charset="2"/>
                        </a:rPr>
                        <m:t>=0,046</m:t>
                      </m:r>
                      <m:r>
                        <m:rPr>
                          <m:nor/>
                        </m:rPr>
                        <a:rPr lang="fr-FR" altLang="fr-FR" dirty="0" smtClean="0">
                          <a:solidFill>
                            <a:srgbClr val="00CC99"/>
                          </a:solidFill>
                          <a:sym typeface="Symbol"/>
                        </a:rPr>
                        <m:t> </m:t>
                      </m:r>
                    </m:oMath>
                  </m:oMathPara>
                </a14:m>
                <a:endParaRPr lang="fr-FR" altLang="fr-FR" dirty="0">
                  <a:solidFill>
                    <a:srgbClr val="00CC99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205" y="1512217"/>
                <a:ext cx="7477932" cy="948337"/>
              </a:xfrm>
              <a:prstGeom prst="rect">
                <a:avLst/>
              </a:prstGeom>
              <a:blipFill rotWithShape="0">
                <a:blip r:embed="rId2"/>
                <a:stretch>
                  <a:fillRect l="-571" t="-32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 bwMode="auto">
              <a:xfrm>
                <a:off x="814205" y="2808492"/>
                <a:ext cx="7477932" cy="711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CC99"/>
                    </a:solidFill>
                  </a:rPr>
                  <a:t>On règle K pour avoir la même erreur statique que le système non corrigé: </a:t>
                </a:r>
                <a14:m>
                  <m:oMath xmlns:m="http://schemas.openxmlformats.org/officeDocument/2006/math">
                    <m:r>
                      <a:rPr lang="fr-FR" altLang="fr-FR" i="1">
                        <a:solidFill>
                          <a:srgbClr val="00CC99"/>
                        </a:solidFill>
                        <a:latin typeface="Cambria Math"/>
                        <a:sym typeface="Symbol"/>
                      </a:rPr>
                      <m:t>𝐾</m:t>
                    </m:r>
                    <m:r>
                      <a:rPr lang="fr-FR" altLang="fr-FR" b="0" i="1" smtClean="0">
                        <a:solidFill>
                          <a:srgbClr val="00CC99"/>
                        </a:solidFill>
                        <a:latin typeface="Cambria Math"/>
                        <a:sym typeface="Symbol"/>
                      </a:rPr>
                      <m:t>=1</m:t>
                    </m:r>
                  </m:oMath>
                </a14:m>
                <a:endParaRPr lang="fr-FR" altLang="fr-FR" dirty="0">
                  <a:solidFill>
                    <a:srgbClr val="00CC99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205" y="2808492"/>
                <a:ext cx="7477932" cy="711349"/>
              </a:xfrm>
              <a:prstGeom prst="rect">
                <a:avLst/>
              </a:prstGeom>
              <a:blipFill rotWithShape="0">
                <a:blip r:embed="rId3"/>
                <a:stretch>
                  <a:fillRect l="-571" t="-5172" r="-4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87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 de phase : illustrations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10EC7-3DD7-405A-A25C-4D22906E2012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8" name="ZoneTexte 7"/>
          <p:cNvSpPr txBox="1"/>
          <p:nvPr/>
        </p:nvSpPr>
        <p:spPr bwMode="auto">
          <a:xfrm>
            <a:off x="237578" y="1072771"/>
            <a:ext cx="434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Bode</a:t>
            </a:r>
            <a:r>
              <a:rPr lang="fr-FR" sz="1600" dirty="0"/>
              <a:t> du système corrigé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" t="7038" r="6164" b="5463"/>
          <a:stretch/>
        </p:blipFill>
        <p:spPr bwMode="auto">
          <a:xfrm>
            <a:off x="-62038" y="1411326"/>
            <a:ext cx="4988933" cy="37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9" r="-5456"/>
          <a:stretch/>
        </p:blipFill>
        <p:spPr bwMode="auto">
          <a:xfrm>
            <a:off x="4476749" y="2857500"/>
            <a:ext cx="5048249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2409278" y="1393901"/>
            <a:ext cx="1815722" cy="265075"/>
          </a:xfrm>
          <a:prstGeom prst="ellipse">
            <a:avLst/>
          </a:pr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261358" y="5365102"/>
            <a:ext cx="39935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dirty="0"/>
              <a:t>On gagne en rapidité et on garde la précision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" y="1150142"/>
            <a:ext cx="4800600" cy="36004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9" name="ZoneTexte 8"/>
          <p:cNvSpPr txBox="1"/>
          <p:nvPr/>
        </p:nvSpPr>
        <p:spPr bwMode="auto">
          <a:xfrm>
            <a:off x="4683614" y="2667954"/>
            <a:ext cx="49251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Réponse à un échelon du système corrigé</a:t>
            </a:r>
          </a:p>
        </p:txBody>
      </p:sp>
    </p:spTree>
    <p:extLst>
      <p:ext uri="{BB962C8B-B14F-4D97-AF65-F5344CB8AC3E}">
        <p14:creationId xmlns:p14="http://schemas.microsoft.com/office/powerpoint/2010/main" val="10898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10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10EC7-3DD7-405A-A25C-4D22906E2012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 bwMode="auto">
              <a:xfrm>
                <a:off x="294672" y="1319606"/>
                <a:ext cx="7477932" cy="568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Soit la fonction de transfert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1000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(10+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672" y="1319606"/>
                <a:ext cx="7477932" cy="568938"/>
              </a:xfrm>
              <a:prstGeom prst="rect">
                <a:avLst/>
              </a:prstGeom>
              <a:blipFill rotWithShape="0">
                <a:blip r:embed="rId2"/>
                <a:stretch>
                  <a:fillRect l="-6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 bwMode="auto">
          <a:xfrm>
            <a:off x="294672" y="1984642"/>
            <a:ext cx="796032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dirty="0"/>
              <a:t>On veut que le système en boucle fermée avec retour unitaire ait les caractéristiques suivantes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ea typeface="Cambria Math"/>
              </a:rPr>
              <a:t>Réponse oscillatoire en BF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ea typeface="Cambria Math"/>
              </a:rPr>
              <a:t>Dépassement en BF ≤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ea typeface="Cambria Math"/>
              </a:rPr>
              <a:t>Temps de réponse à 5% de 0,6s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ea typeface="Cambria Math"/>
              </a:rPr>
              <a:t>Erreur statique nulle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b="0" dirty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8453622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(correction)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10EC7-3DD7-405A-A25C-4D22906E2012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 bwMode="auto">
              <a:xfrm>
                <a:off x="647700" y="1803400"/>
                <a:ext cx="8153400" cy="2181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Système de classe 1 </a:t>
                </a:r>
                <a:r>
                  <a:rPr lang="fr-FR" dirty="0">
                    <a:sym typeface="Wingdings" panose="05000000000000000000" pitchFamily="2" charset="2"/>
                  </a:rPr>
                  <a:t> erreur statique toujours nulle donc pas besoin de terme 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>
                    <a:sym typeface="Wingdings" panose="05000000000000000000" pitchFamily="2" charset="2"/>
                  </a:rPr>
                  <a:t>Correcteur avance de phase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>
                    <a:sym typeface="Wingdings" panose="05000000000000000000" pitchFamily="2" charset="2"/>
                  </a:rPr>
                  <a:t>Dépassement ≤ 5% 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𝜉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=0.7</m:t>
                    </m:r>
                  </m:oMath>
                </a14:m>
                <a:endParaRPr lang="fr-FR" b="0" dirty="0">
                  <a:ea typeface="Cambria Math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Tr</a:t>
                </a:r>
                <a:r>
                  <a:rPr lang="fr-FR" baseline="-25000" dirty="0"/>
                  <a:t>5% </a:t>
                </a:r>
                <a:r>
                  <a:rPr lang="fr-FR" dirty="0"/>
                  <a:t>=0.6 </a:t>
                </a:r>
                <a:r>
                  <a:rPr lang="fr-FR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fr-FR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𝜉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fr-FR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⟹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=7,1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𝑟𝑎𝑑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/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Réponse oscillatoire donc 2</a:t>
                </a:r>
                <a:r>
                  <a:rPr lang="fr-FR" baseline="30000" dirty="0"/>
                  <a:t>nd</a:t>
                </a:r>
                <a:r>
                  <a:rPr lang="fr-FR" dirty="0"/>
                  <a:t> ordre </a:t>
                </a:r>
                <a:r>
                  <a:rPr lang="fr-F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sym typeface="Wingdings" panose="05000000000000000000" pitchFamily="2" charset="2"/>
                      </a:rPr>
                      <m:t>𝑀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𝜑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=100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𝜉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=70°</m:t>
                    </m:r>
                  </m:oMath>
                </a14:m>
                <a:endParaRPr lang="fr-FR" b="0" dirty="0">
                  <a:ea typeface="Cambria Math"/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𝑎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=7 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𝑇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=0,055    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𝐾</m:t>
                    </m:r>
                    <m:r>
                      <a:rPr lang="fr-FR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=0,38</m:t>
                    </m:r>
                  </m:oMath>
                </a14:m>
                <a:endParaRPr lang="fr-FR" b="0" dirty="0">
                  <a:ea typeface="Cambria Math"/>
                  <a:sym typeface="Wingdings" panose="05000000000000000000" pitchFamily="2" charset="2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1803400"/>
                <a:ext cx="8153400" cy="2181751"/>
              </a:xfrm>
              <a:prstGeom prst="rect">
                <a:avLst/>
              </a:prstGeom>
              <a:blipFill rotWithShape="0">
                <a:blip r:embed="rId2"/>
                <a:stretch>
                  <a:fillRect l="-448" t="-1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22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16387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FD4A831-7D05-4D3F-91D1-86D12F8A0C08}" type="slidenum">
              <a:rPr lang="fr-FR" altLang="fr-FR" sz="1400">
                <a:latin typeface="Times New Roman" pitchFamily="18" charset="0"/>
              </a:rPr>
              <a:pPr eaLnBrk="1" hangingPunct="1"/>
              <a:t>7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>
                <a:latin typeface="Verdana" pitchFamily="34" charset="0"/>
              </a:rPr>
              <a:t>Généralités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52475" y="1477963"/>
            <a:ext cx="76327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/>
              <a:t>	Un correcteur permet d’améliorer les performances d’un système: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		- stabilité (obligatoire)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		- précision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		- rapidité 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  <p:sp>
        <p:nvSpPr>
          <p:cNvPr id="6" name="Ellipse 6"/>
          <p:cNvSpPr>
            <a:spLocks noChangeArrowheads="1"/>
          </p:cNvSpPr>
          <p:nvPr/>
        </p:nvSpPr>
        <p:spPr bwMode="auto">
          <a:xfrm>
            <a:off x="2751138" y="4343400"/>
            <a:ext cx="431800" cy="433388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7" name="Connecteur droit 7"/>
          <p:cNvCxnSpPr>
            <a:cxnSpLocks noChangeShapeType="1"/>
            <a:stCxn id="6" idx="1"/>
            <a:endCxn id="6" idx="5"/>
          </p:cNvCxnSpPr>
          <p:nvPr/>
        </p:nvCxnSpPr>
        <p:spPr bwMode="auto">
          <a:xfrm>
            <a:off x="2814638" y="4406900"/>
            <a:ext cx="304800" cy="306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necteur droit 8"/>
          <p:cNvCxnSpPr>
            <a:cxnSpLocks noChangeShapeType="1"/>
            <a:stCxn id="6" idx="7"/>
            <a:endCxn id="6" idx="3"/>
          </p:cNvCxnSpPr>
          <p:nvPr/>
        </p:nvCxnSpPr>
        <p:spPr bwMode="auto">
          <a:xfrm flipH="1">
            <a:off x="2814638" y="4406900"/>
            <a:ext cx="304800" cy="306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eur droit avec flèche 9"/>
          <p:cNvCxnSpPr>
            <a:cxnSpLocks noChangeShapeType="1"/>
            <a:endCxn id="6" idx="2"/>
          </p:cNvCxnSpPr>
          <p:nvPr/>
        </p:nvCxnSpPr>
        <p:spPr bwMode="auto">
          <a:xfrm>
            <a:off x="2319338" y="4560888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avec flèche 10"/>
          <p:cNvCxnSpPr>
            <a:cxnSpLocks noChangeShapeType="1"/>
            <a:endCxn id="6" idx="4"/>
          </p:cNvCxnSpPr>
          <p:nvPr/>
        </p:nvCxnSpPr>
        <p:spPr bwMode="auto">
          <a:xfrm flipV="1">
            <a:off x="2963863" y="4776788"/>
            <a:ext cx="3175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ZoneTexte 11"/>
          <p:cNvSpPr txBox="1">
            <a:spLocks noChangeArrowheads="1"/>
          </p:cNvSpPr>
          <p:nvPr/>
        </p:nvSpPr>
        <p:spPr bwMode="auto">
          <a:xfrm>
            <a:off x="2390775" y="4200525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+</a:t>
            </a:r>
          </a:p>
        </p:txBody>
      </p:sp>
      <p:sp>
        <p:nvSpPr>
          <p:cNvPr id="12" name="ZoneTexte 12"/>
          <p:cNvSpPr txBox="1">
            <a:spLocks noChangeArrowheads="1"/>
          </p:cNvSpPr>
          <p:nvPr/>
        </p:nvSpPr>
        <p:spPr bwMode="auto">
          <a:xfrm>
            <a:off x="2578100" y="464978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-</a:t>
            </a:r>
          </a:p>
        </p:txBody>
      </p:sp>
      <p:cxnSp>
        <p:nvCxnSpPr>
          <p:cNvPr id="13" name="Connecteur droit avec flèche 13"/>
          <p:cNvCxnSpPr>
            <a:cxnSpLocks noChangeShapeType="1"/>
          </p:cNvCxnSpPr>
          <p:nvPr/>
        </p:nvCxnSpPr>
        <p:spPr bwMode="auto">
          <a:xfrm>
            <a:off x="3182938" y="4560888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ZoneTexte 14"/>
          <p:cNvSpPr txBox="1">
            <a:spLocks noChangeArrowheads="1"/>
          </p:cNvSpPr>
          <p:nvPr/>
        </p:nvSpPr>
        <p:spPr bwMode="auto">
          <a:xfrm>
            <a:off x="1809750" y="4129088"/>
            <a:ext cx="57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Y</a:t>
            </a:r>
            <a:r>
              <a:rPr lang="fr-FR" altLang="fr-FR" baseline="-25000"/>
              <a:t>ref</a:t>
            </a:r>
            <a:endParaRPr lang="fr-FR" altLang="fr-FR"/>
          </a:p>
        </p:txBody>
      </p:sp>
      <p:sp>
        <p:nvSpPr>
          <p:cNvPr id="15" name="ZoneTexte 16"/>
          <p:cNvSpPr txBox="1">
            <a:spLocks noChangeArrowheads="1"/>
          </p:cNvSpPr>
          <p:nvPr/>
        </p:nvSpPr>
        <p:spPr bwMode="auto">
          <a:xfrm>
            <a:off x="3249613" y="4222750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>
                <a:sym typeface="Symbol" pitchFamily="18" charset="2"/>
              </a:rPr>
              <a:t></a:t>
            </a:r>
            <a:endParaRPr lang="fr-FR" altLang="fr-FR"/>
          </a:p>
        </p:txBody>
      </p:sp>
      <p:cxnSp>
        <p:nvCxnSpPr>
          <p:cNvPr id="16" name="Connecteur droit avec flèche 19"/>
          <p:cNvCxnSpPr>
            <a:cxnSpLocks noChangeShapeType="1"/>
          </p:cNvCxnSpPr>
          <p:nvPr/>
        </p:nvCxnSpPr>
        <p:spPr bwMode="auto">
          <a:xfrm>
            <a:off x="4629150" y="4543425"/>
            <a:ext cx="2513013" cy="28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ZoneTexte 23"/>
          <p:cNvSpPr txBox="1">
            <a:spLocks noChangeArrowheads="1"/>
          </p:cNvSpPr>
          <p:nvPr/>
        </p:nvSpPr>
        <p:spPr bwMode="auto">
          <a:xfrm>
            <a:off x="6503988" y="4143375"/>
            <a:ext cx="973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/>
              <a:t>Y(s)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621088" y="4343400"/>
            <a:ext cx="1008062" cy="40005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C(s)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421313" y="4337050"/>
            <a:ext cx="1008062" cy="400050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G(s)</a:t>
            </a:r>
          </a:p>
        </p:txBody>
      </p:sp>
      <p:cxnSp>
        <p:nvCxnSpPr>
          <p:cNvPr id="20" name="Connecteur droit 31"/>
          <p:cNvCxnSpPr>
            <a:cxnSpLocks noChangeShapeType="1"/>
          </p:cNvCxnSpPr>
          <p:nvPr/>
        </p:nvCxnSpPr>
        <p:spPr bwMode="auto">
          <a:xfrm flipH="1">
            <a:off x="6688138" y="4560888"/>
            <a:ext cx="7937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Connecteur droit 24"/>
          <p:cNvCxnSpPr>
            <a:cxnSpLocks noChangeShapeType="1"/>
          </p:cNvCxnSpPr>
          <p:nvPr/>
        </p:nvCxnSpPr>
        <p:spPr bwMode="auto">
          <a:xfrm>
            <a:off x="2979738" y="5249863"/>
            <a:ext cx="3736975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ZoneTexte 25"/>
          <p:cNvSpPr txBox="1"/>
          <p:nvPr/>
        </p:nvSpPr>
        <p:spPr bwMode="auto">
          <a:xfrm>
            <a:off x="1857375" y="5781675"/>
            <a:ext cx="300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Schéma général</a:t>
            </a:r>
          </a:p>
        </p:txBody>
      </p:sp>
      <p:sp>
        <p:nvSpPr>
          <p:cNvPr id="27" name="ZoneTexte 26"/>
          <p:cNvSpPr txBox="1"/>
          <p:nvPr/>
        </p:nvSpPr>
        <p:spPr bwMode="auto">
          <a:xfrm>
            <a:off x="4676775" y="41529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U(s)</a:t>
            </a:r>
          </a:p>
        </p:txBody>
      </p:sp>
      <p:sp>
        <p:nvSpPr>
          <p:cNvPr id="28" name="ZoneTexte 27"/>
          <p:cNvSpPr txBox="1"/>
          <p:nvPr/>
        </p:nvSpPr>
        <p:spPr bwMode="auto">
          <a:xfrm>
            <a:off x="5562600" y="3810000"/>
            <a:ext cx="1314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Modèle du système</a:t>
            </a:r>
          </a:p>
        </p:txBody>
      </p:sp>
      <p:sp>
        <p:nvSpPr>
          <p:cNvPr id="29" name="ZoneTexte 28"/>
          <p:cNvSpPr txBox="1"/>
          <p:nvPr/>
        </p:nvSpPr>
        <p:spPr bwMode="auto">
          <a:xfrm>
            <a:off x="3524250" y="4752975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Correcteur</a:t>
            </a:r>
          </a:p>
        </p:txBody>
      </p:sp>
      <p:sp>
        <p:nvSpPr>
          <p:cNvPr id="30" name="ZoneTexte 29"/>
          <p:cNvSpPr txBox="1"/>
          <p:nvPr/>
        </p:nvSpPr>
        <p:spPr bwMode="auto">
          <a:xfrm>
            <a:off x="1590675" y="4581525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Consigne</a:t>
            </a:r>
          </a:p>
        </p:txBody>
      </p:sp>
      <p:sp>
        <p:nvSpPr>
          <p:cNvPr id="31" name="ZoneTexte 30"/>
          <p:cNvSpPr txBox="1"/>
          <p:nvPr/>
        </p:nvSpPr>
        <p:spPr bwMode="auto">
          <a:xfrm>
            <a:off x="4505325" y="3914775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Commande</a:t>
            </a: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6638925" y="3857625"/>
            <a:ext cx="1314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Sortie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383213" y="5089525"/>
            <a:ext cx="1008062" cy="40005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R(s)</a:t>
            </a:r>
          </a:p>
        </p:txBody>
      </p:sp>
      <p:sp>
        <p:nvSpPr>
          <p:cNvPr id="34" name="ZoneTexte 33"/>
          <p:cNvSpPr txBox="1"/>
          <p:nvPr/>
        </p:nvSpPr>
        <p:spPr bwMode="auto">
          <a:xfrm>
            <a:off x="5334000" y="5486400"/>
            <a:ext cx="1314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mic Sans MS" pitchFamily="66" charset="0"/>
              </a:rPr>
              <a:t>Modèle des capteurs</a:t>
            </a:r>
          </a:p>
        </p:txBody>
      </p:sp>
    </p:spTree>
    <p:extLst>
      <p:ext uri="{BB962C8B-B14F-4D97-AF65-F5344CB8AC3E}">
        <p14:creationId xmlns:p14="http://schemas.microsoft.com/office/powerpoint/2010/main" val="18054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4" grpId="0"/>
      <p:bldP spid="15" grpId="0"/>
      <p:bldP spid="17" grpId="0"/>
      <p:bldP spid="18" grpId="0" animBg="1"/>
      <p:bldP spid="19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Retard de phase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C1D5D-19FE-4FE9-8926-F4FB39194CAE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  <p:sp>
        <p:nvSpPr>
          <p:cNvPr id="50180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7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188" y="1477771"/>
            <a:ext cx="7632700" cy="3657027"/>
          </a:xfrm>
          <a:prstGeom prst="rect">
            <a:avLst/>
          </a:prstGeom>
          <a:blipFill rotWithShape="1">
            <a:blip r:embed="rId2" cstate="print"/>
            <a:stretch>
              <a:fillRect l="-639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>
                <a:noFill/>
              </a:rPr>
              <a:t> 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611188" y="5134798"/>
            <a:ext cx="7664116" cy="40011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Augmente la précision du système bouclé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717ADB-51FE-45A6-BCE9-E5CFE679C6BD}"/>
              </a:ext>
            </a:extLst>
          </p:cNvPr>
          <p:cNvSpPr txBox="1"/>
          <p:nvPr/>
        </p:nvSpPr>
        <p:spPr>
          <a:xfrm>
            <a:off x="755650" y="5134798"/>
            <a:ext cx="7200726" cy="37479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Augmente la stabilité du système bouclé au sens marge de gain</a:t>
            </a:r>
          </a:p>
        </p:txBody>
      </p:sp>
    </p:spTree>
    <p:extLst>
      <p:ext uri="{BB962C8B-B14F-4D97-AF65-F5344CB8AC3E}">
        <p14:creationId xmlns:p14="http://schemas.microsoft.com/office/powerpoint/2010/main" val="12035676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Retard de phase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6BDAC7-7DF2-4019-808D-D884D3DAF4B3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  <p:sp>
        <p:nvSpPr>
          <p:cNvPr id="51204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7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188" y="1477771"/>
            <a:ext cx="7632700" cy="1194814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>
                <a:noFill/>
              </a:rPr>
              <a:t> </a:t>
            </a: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2238375"/>
            <a:ext cx="5257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207" name="Connecteur droit 8"/>
          <p:cNvCxnSpPr>
            <a:cxnSpLocks noChangeShapeType="1"/>
          </p:cNvCxnSpPr>
          <p:nvPr/>
        </p:nvCxnSpPr>
        <p:spPr bwMode="auto">
          <a:xfrm flipH="1">
            <a:off x="5600700" y="4060825"/>
            <a:ext cx="1684338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208" name="Connecteur droit 9"/>
          <p:cNvCxnSpPr>
            <a:cxnSpLocks noChangeShapeType="1"/>
          </p:cNvCxnSpPr>
          <p:nvPr/>
        </p:nvCxnSpPr>
        <p:spPr bwMode="auto">
          <a:xfrm flipH="1">
            <a:off x="5600700" y="4333875"/>
            <a:ext cx="1684338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209" name="Connecteur droit 10"/>
          <p:cNvCxnSpPr>
            <a:cxnSpLocks noChangeShapeType="1"/>
          </p:cNvCxnSpPr>
          <p:nvPr/>
        </p:nvCxnSpPr>
        <p:spPr bwMode="auto">
          <a:xfrm flipH="1">
            <a:off x="3268663" y="2744788"/>
            <a:ext cx="10668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210" name="Connecteur droit 11"/>
          <p:cNvCxnSpPr>
            <a:cxnSpLocks noChangeShapeType="1"/>
          </p:cNvCxnSpPr>
          <p:nvPr/>
        </p:nvCxnSpPr>
        <p:spPr bwMode="auto">
          <a:xfrm flipH="1">
            <a:off x="3286125" y="4333875"/>
            <a:ext cx="10668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211" name="Connecteur droit 12"/>
          <p:cNvCxnSpPr>
            <a:cxnSpLocks noChangeShapeType="1"/>
          </p:cNvCxnSpPr>
          <p:nvPr/>
        </p:nvCxnSpPr>
        <p:spPr bwMode="auto">
          <a:xfrm flipH="1">
            <a:off x="4335463" y="5619750"/>
            <a:ext cx="1265237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212" name="Connecteur droit 15"/>
          <p:cNvCxnSpPr>
            <a:cxnSpLocks noChangeShapeType="1"/>
          </p:cNvCxnSpPr>
          <p:nvPr/>
        </p:nvCxnSpPr>
        <p:spPr bwMode="auto">
          <a:xfrm flipH="1" flipV="1">
            <a:off x="4335463" y="2744788"/>
            <a:ext cx="1265237" cy="131603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9" name="ZoneTexte 18"/>
          <p:cNvSpPr txBox="1"/>
          <p:nvPr/>
        </p:nvSpPr>
        <p:spPr bwMode="auto">
          <a:xfrm>
            <a:off x="1655763" y="2544763"/>
            <a:ext cx="1789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FF0000"/>
                </a:solidFill>
                <a:latin typeface="+mn-lt"/>
              </a:rPr>
              <a:t>20 log </a:t>
            </a:r>
            <a:r>
              <a:rPr lang="fr-FR" kern="0" dirty="0" err="1">
                <a:solidFill>
                  <a:srgbClr val="FF0000"/>
                </a:solidFill>
                <a:latin typeface="+mn-lt"/>
              </a:rPr>
              <a:t>K</a:t>
            </a:r>
            <a:r>
              <a:rPr lang="fr-FR" kern="0" baseline="-25000" dirty="0" err="1">
                <a:solidFill>
                  <a:srgbClr val="FF0000"/>
                </a:solidFill>
                <a:latin typeface="+mn-lt"/>
              </a:rPr>
              <a:t>p</a:t>
            </a:r>
            <a:endParaRPr lang="fr-FR" kern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ZoneTexte 19"/>
          <p:cNvSpPr txBox="1"/>
          <p:nvPr/>
        </p:nvSpPr>
        <p:spPr bwMode="auto">
          <a:xfrm>
            <a:off x="3968750" y="5743575"/>
            <a:ext cx="731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FF0000"/>
                </a:solidFill>
                <a:latin typeface="+mn-lt"/>
              </a:rPr>
              <a:t>1/</a:t>
            </a:r>
            <a:r>
              <a:rPr lang="fr-FR" kern="0" dirty="0" err="1">
                <a:solidFill>
                  <a:srgbClr val="FF0000"/>
                </a:solidFill>
                <a:latin typeface="+mn-lt"/>
              </a:rPr>
              <a:t>b</a:t>
            </a:r>
            <a:r>
              <a:rPr lang="fr-FR" kern="0" dirty="0">
                <a:solidFill>
                  <a:srgbClr val="FF0000"/>
                </a:solidFill>
                <a:latin typeface="+mn-lt"/>
              </a:rPr>
              <a:t>T</a:t>
            </a:r>
            <a:endParaRPr lang="fr-FR" kern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ZoneTexte 20"/>
          <p:cNvSpPr txBox="1"/>
          <p:nvPr/>
        </p:nvSpPr>
        <p:spPr bwMode="auto">
          <a:xfrm>
            <a:off x="5375275" y="5745163"/>
            <a:ext cx="731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FF0000"/>
                </a:solidFill>
                <a:latin typeface="+mn-lt"/>
              </a:rPr>
              <a:t>1/T</a:t>
            </a:r>
            <a:endParaRPr lang="fr-FR" kern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D5E0C2-CF7A-4940-B6D6-7DAED215FBC3}"/>
              </a:ext>
            </a:extLst>
          </p:cNvPr>
          <p:cNvSpPr/>
          <p:nvPr/>
        </p:nvSpPr>
        <p:spPr>
          <a:xfrm>
            <a:off x="1868487" y="4114854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rgbClr val="FF0000"/>
                </a:solidFill>
              </a:rPr>
              <a:t>20 log </a:t>
            </a:r>
            <a:r>
              <a:rPr lang="fr-FR" kern="0" dirty="0" err="1">
                <a:solidFill>
                  <a:srgbClr val="FF0000"/>
                </a:solidFill>
              </a:rPr>
              <a:t>K</a:t>
            </a:r>
            <a:r>
              <a:rPr lang="fr-FR" kern="0" baseline="-25000" dirty="0" err="1">
                <a:solidFill>
                  <a:srgbClr val="FF0000"/>
                </a:solidFill>
              </a:rPr>
              <a:t>p</a:t>
            </a:r>
            <a:r>
              <a:rPr lang="fr-FR" kern="0" dirty="0">
                <a:solidFill>
                  <a:srgbClr val="FF0000"/>
                </a:solidFill>
              </a:rPr>
              <a:t>/b</a:t>
            </a:r>
            <a:endParaRPr lang="fr-FR" kern="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258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Retard de phase : intuition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D4928-45D8-4A85-B32B-572CE259AC8B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  <p:sp>
        <p:nvSpPr>
          <p:cNvPr id="52228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8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21237" y="1356904"/>
            <a:ext cx="7632700" cy="5031377"/>
          </a:xfrm>
          <a:prstGeom prst="rect">
            <a:avLst/>
          </a:prstGeom>
          <a:blipFill rotWithShape="1">
            <a:blip r:embed="rId2" cstate="print"/>
            <a:stretch>
              <a:fillRect l="-719" r="-719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dirty="0">
                <a:noFill/>
              </a:rPr>
              <a:t> 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1FB453-BB3B-4570-BB7B-B7BBC82AF760}"/>
              </a:ext>
            </a:extLst>
          </p:cNvPr>
          <p:cNvSpPr txBox="1"/>
          <p:nvPr/>
        </p:nvSpPr>
        <p:spPr>
          <a:xfrm>
            <a:off x="952500" y="1772816"/>
            <a:ext cx="75702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Ce correcteur permet de stabiliser le système en augmentant la marge de gain. On ajoute 20 log(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/b) à cette marge de gain</a:t>
            </a:r>
          </a:p>
        </p:txBody>
      </p:sp>
    </p:spTree>
    <p:extLst>
      <p:ext uri="{BB962C8B-B14F-4D97-AF65-F5344CB8AC3E}">
        <p14:creationId xmlns:p14="http://schemas.microsoft.com/office/powerpoint/2010/main" val="36289865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Autres sources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57808B-5D5B-493A-A251-4FA71A788877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  <p:sp>
        <p:nvSpPr>
          <p:cNvPr id="57348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fr-FR" altLang="fr-FR" sz="1100"/>
              <a:t>Préorientations MIC – Automatique Continue</a:t>
            </a:r>
          </a:p>
        </p:txBody>
      </p:sp>
      <p:sp>
        <p:nvSpPr>
          <p:cNvPr id="7" name="ZoneTexte 6"/>
          <p:cNvSpPr txBox="1"/>
          <p:nvPr/>
        </p:nvSpPr>
        <p:spPr bwMode="auto">
          <a:xfrm>
            <a:off x="551592" y="1556792"/>
            <a:ext cx="85217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  <a:hlinkClick r:id="rId2"/>
              </a:rPr>
              <a:t>http://freddy.mudry.org/public/NotesApplications/NAPidAj_06.pdf</a:t>
            </a:r>
            <a:endParaRPr lang="fr-FR" sz="1400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  <a:hlinkClick r:id="rId3"/>
              </a:rPr>
              <a:t>http://homepages.laas.fr/fgouaisb/donnees/M1ICM/slidesM1ICMp8.pdf</a:t>
            </a:r>
            <a:endParaRPr lang="fr-FR" sz="1400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029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17411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38ED4C6-C3E3-44A1-B450-49A6A1D562C0}" type="slidenum">
              <a:rPr lang="fr-FR" altLang="fr-FR" sz="1400">
                <a:latin typeface="Times New Roman" pitchFamily="18" charset="0"/>
              </a:rPr>
              <a:pPr eaLnBrk="1" hangingPunct="1"/>
              <a:t>8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>
                <a:latin typeface="Verdana" pitchFamily="34" charset="0"/>
              </a:rPr>
              <a:t>Rappels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11188" y="1477963"/>
            <a:ext cx="76327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u="sng"/>
              <a:t>Améliorer la stabilité:</a:t>
            </a:r>
            <a:r>
              <a:rPr lang="fr-FR" altLang="fr-FR"/>
              <a:t> </a:t>
            </a:r>
            <a:r>
              <a:rPr lang="fr-FR" altLang="fr-FR" sz="1600"/>
              <a:t>augmenter Mg et M</a:t>
            </a:r>
            <a:r>
              <a:rPr lang="el-GR" altLang="fr-FR" sz="1600"/>
              <a:t>φ</a:t>
            </a:r>
            <a:r>
              <a:rPr lang="fr-FR" altLang="fr-FR" sz="160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	- diminuer le gain </a:t>
            </a:r>
            <a:r>
              <a:rPr lang="fr-FR" altLang="fr-FR" sz="1600"/>
              <a:t>(Mg)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	- augmenter la phase </a:t>
            </a:r>
            <a:r>
              <a:rPr lang="fr-FR" altLang="fr-FR" sz="1600"/>
              <a:t>(M</a:t>
            </a:r>
            <a:r>
              <a:rPr lang="el-GR" altLang="fr-FR" sz="1600"/>
              <a:t>φ</a:t>
            </a:r>
            <a:r>
              <a:rPr lang="fr-FR" altLang="fr-FR" sz="1600"/>
              <a:t>)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r>
              <a:rPr lang="fr-FR" altLang="fr-FR" u="sng"/>
              <a:t>Améliorer la précision:</a:t>
            </a:r>
            <a:r>
              <a:rPr lang="fr-FR" altLang="fr-FR"/>
              <a:t> </a:t>
            </a:r>
            <a:r>
              <a:rPr lang="fr-FR" altLang="fr-FR" sz="1600"/>
              <a:t>augmenter erreur statique ou en vitesse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	- augmenter le gain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	- augmenter la classe </a:t>
            </a:r>
            <a:r>
              <a:rPr lang="fr-FR" altLang="fr-FR" sz="1600"/>
              <a:t>(et donc réduire la phase)</a:t>
            </a:r>
          </a:p>
          <a:p>
            <a:pPr eaLnBrk="1" hangingPunct="1">
              <a:spcBef>
                <a:spcPct val="50000"/>
              </a:spcBef>
            </a:pPr>
            <a:endParaRPr lang="fr-FR" altLang="fr-FR" sz="1600"/>
          </a:p>
          <a:p>
            <a:pPr eaLnBrk="1" hangingPunct="1">
              <a:spcBef>
                <a:spcPct val="50000"/>
              </a:spcBef>
            </a:pPr>
            <a:r>
              <a:rPr lang="fr-FR" altLang="fr-FR" u="sng"/>
              <a:t>Améliorer la rapidité:</a:t>
            </a:r>
            <a:r>
              <a:rPr lang="fr-FR" altLang="fr-FR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 sz="1600"/>
              <a:t>	- </a:t>
            </a:r>
            <a:r>
              <a:rPr lang="fr-FR" altLang="fr-FR"/>
              <a:t>éloigner les pôles du système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 sz="1600"/>
              <a:t>	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  <p:sp>
        <p:nvSpPr>
          <p:cNvPr id="2" name="Ellipse 1"/>
          <p:cNvSpPr/>
          <p:nvPr/>
        </p:nvSpPr>
        <p:spPr bwMode="auto">
          <a:xfrm>
            <a:off x="6361113" y="2160588"/>
            <a:ext cx="1882775" cy="904875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" name="ZoneTexte 2"/>
          <p:cNvSpPr txBox="1"/>
          <p:nvPr/>
        </p:nvSpPr>
        <p:spPr bwMode="auto">
          <a:xfrm>
            <a:off x="6669088" y="2413000"/>
            <a:ext cx="1500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dilemme</a:t>
            </a:r>
          </a:p>
        </p:txBody>
      </p:sp>
      <p:cxnSp>
        <p:nvCxnSpPr>
          <p:cNvPr id="5" name="Connecteur droit avec flèche 4"/>
          <p:cNvCxnSpPr>
            <a:cxnSpLocks noChangeShapeType="1"/>
            <a:stCxn id="2" idx="2"/>
          </p:cNvCxnSpPr>
          <p:nvPr/>
        </p:nvCxnSpPr>
        <p:spPr bwMode="auto">
          <a:xfrm flipH="1" flipV="1">
            <a:off x="5024438" y="1979613"/>
            <a:ext cx="1336675" cy="633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Connecteur droit avec flèche 6"/>
          <p:cNvCxnSpPr>
            <a:cxnSpLocks noChangeShapeType="1"/>
          </p:cNvCxnSpPr>
          <p:nvPr/>
        </p:nvCxnSpPr>
        <p:spPr bwMode="auto">
          <a:xfrm flipH="1">
            <a:off x="5008563" y="2838450"/>
            <a:ext cx="1457325" cy="452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1729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pied de page 3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fr-FR" altLang="fr-FR" sz="1000" b="1"/>
              <a:t>Département Génie Electrique et Informatique</a:t>
            </a:r>
            <a:endParaRPr lang="fr-FR" altLang="fr-FR" sz="1000"/>
          </a:p>
        </p:txBody>
      </p:sp>
      <p:sp>
        <p:nvSpPr>
          <p:cNvPr id="18435" name="Espace réservé du numéro de diapositive 4"/>
          <p:cNvSpPr txBox="1">
            <a:spLocks noGrp="1"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FB4D28C-4FF7-44D4-803A-3FF17A2FB2DC}" type="slidenum">
              <a:rPr lang="fr-FR" altLang="fr-FR" sz="1400">
                <a:latin typeface="Times New Roman" pitchFamily="18" charset="0"/>
              </a:rPr>
              <a:pPr eaLnBrk="1" hangingPunct="1"/>
              <a:t>9</a:t>
            </a:fld>
            <a:endParaRPr lang="fr-FR" altLang="fr-FR" sz="1400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altLang="fr-FR">
                <a:latin typeface="Verdana" pitchFamily="34" charset="0"/>
              </a:rPr>
              <a:t>Correcteur de type PID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11188" y="1477963"/>
            <a:ext cx="810895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Correcteur très classique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Grande majorité des correcteurs sont des PID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Très utilisé en industrie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r>
              <a:rPr lang="fr-FR" altLang="fr-FR"/>
              <a:t>Réglage possible sans connaissance du modèle du système 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fr-FR" sz="1600"/>
              <a:t>	</a:t>
            </a:r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876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</p:bld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INSA" id="{D348CDF3-DF36-483E-989E-DDCA21FB3C51}" vid="{020E632D-1CFF-408F-AF14-E131CA521A5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Slides_INSA_2014</Template>
  <TotalTime>3391</TotalTime>
  <Words>3121</Words>
  <Application>Microsoft Office PowerPoint</Application>
  <PresentationFormat>Affichage à l'écran (4:3)</PresentationFormat>
  <Paragraphs>642</Paragraphs>
  <Slides>73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73</vt:i4>
      </vt:variant>
    </vt:vector>
  </HeadingPairs>
  <TitlesOfParts>
    <vt:vector size="84" baseType="lpstr">
      <vt:lpstr>Arial</vt:lpstr>
      <vt:lpstr>Calibri</vt:lpstr>
      <vt:lpstr>Cambria Math</vt:lpstr>
      <vt:lpstr>Comic Sans MS</vt:lpstr>
      <vt:lpstr>Helvetica Neue</vt:lpstr>
      <vt:lpstr>Symbol</vt:lpstr>
      <vt:lpstr>Times New Roman</vt:lpstr>
      <vt:lpstr>Verdana</vt:lpstr>
      <vt:lpstr>Wingdings</vt:lpstr>
      <vt:lpstr>Institution</vt:lpstr>
      <vt:lpstr>Équation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Principes généraux sur les correcteurs</vt:lpstr>
      <vt:lpstr>Généralités</vt:lpstr>
      <vt:lpstr>Rappels</vt:lpstr>
      <vt:lpstr>Correcteur de type PID </vt:lpstr>
      <vt:lpstr>Structure du PID </vt:lpstr>
      <vt:lpstr>Présentation PowerPoint</vt:lpstr>
      <vt:lpstr>Présentation PowerPoint</vt:lpstr>
      <vt:lpstr>Présentation PowerPoint</vt:lpstr>
      <vt:lpstr>Présentation PowerPoint</vt:lpstr>
      <vt:lpstr>PID: composante proportionnelle P</vt:lpstr>
      <vt:lpstr>Proportionnel : idée intuitive</vt:lpstr>
      <vt:lpstr>Illustration</vt:lpstr>
      <vt:lpstr>Effet sur la FTBO d’un système</vt:lpstr>
      <vt:lpstr>Présentation PowerPoint</vt:lpstr>
      <vt:lpstr>PID: composante intégrale I</vt:lpstr>
      <vt:lpstr>Terme intégral : idée intuitive</vt:lpstr>
      <vt:lpstr>PID: composante intégrale I</vt:lpstr>
      <vt:lpstr>PID: composante intégrale I</vt:lpstr>
      <vt:lpstr>Présentation PowerPoint</vt:lpstr>
      <vt:lpstr>PID: composante intégrale D</vt:lpstr>
      <vt:lpstr>Terme dérivée : idée intuitive</vt:lpstr>
      <vt:lpstr>Présentation PowerPoint</vt:lpstr>
      <vt:lpstr>Résumé</vt:lpstr>
      <vt:lpstr>Présentation PowerPoint</vt:lpstr>
      <vt:lpstr>Présentation PowerPoint</vt:lpstr>
      <vt:lpstr>Présentation PowerPoint</vt:lpstr>
      <vt:lpstr>Présentation PowerPoint</vt:lpstr>
      <vt:lpstr>Les principaux correcteurs : synthèse</vt:lpstr>
      <vt:lpstr>Méthode de calcul d’un régulateur proportionnel</vt:lpstr>
      <vt:lpstr>Exemple</vt:lpstr>
      <vt:lpstr>Présentation PowerPoint</vt:lpstr>
      <vt:lpstr>Exercice d’application</vt:lpstr>
      <vt:lpstr>PI : Proportionnel Intégral</vt:lpstr>
      <vt:lpstr>PI: Proportionnel Intégral - Bode</vt:lpstr>
      <vt:lpstr>PI: Réglage</vt:lpstr>
      <vt:lpstr>PI: exemple</vt:lpstr>
      <vt:lpstr>PI: exemple</vt:lpstr>
      <vt:lpstr>PI: exemple</vt:lpstr>
      <vt:lpstr>Présentation PowerPoint</vt:lpstr>
      <vt:lpstr>Illustration</vt:lpstr>
      <vt:lpstr>Présentation PowerPoint</vt:lpstr>
      <vt:lpstr>Présentation PowerPoint</vt:lpstr>
      <vt:lpstr>PD: Proportionnel Dérivé</vt:lpstr>
      <vt:lpstr>PD: Proportionnel Dérivé - Bode</vt:lpstr>
      <vt:lpstr>PD: Proportionnel Dérivé</vt:lpstr>
      <vt:lpstr>PID</vt:lpstr>
      <vt:lpstr>PID - réglages</vt:lpstr>
      <vt:lpstr>Méthode expérimentale de Ziegler et Nichols</vt:lpstr>
      <vt:lpstr>Méthode expérimentale de Ziegler et Nichols</vt:lpstr>
      <vt:lpstr>Relations empiriques des systèmes du second ordre en BF</vt:lpstr>
      <vt:lpstr>Avance de phase</vt:lpstr>
      <vt:lpstr>Avance de phase</vt:lpstr>
      <vt:lpstr>Avance de phase</vt:lpstr>
      <vt:lpstr>Avance de phase : synthèse</vt:lpstr>
      <vt:lpstr>Avance de phase : exemple</vt:lpstr>
      <vt:lpstr>Avance de phase : synthèse (suite)</vt:lpstr>
      <vt:lpstr>Avance de phase : illustrations</vt:lpstr>
      <vt:lpstr>Avance de phase : illustrations</vt:lpstr>
      <vt:lpstr>Avance de phase : autre synthèse pour régler aussi la précision</vt:lpstr>
      <vt:lpstr>Avance de phase : exemple</vt:lpstr>
      <vt:lpstr>Avance de phase : synthèse (suite)</vt:lpstr>
      <vt:lpstr>Avance de phase : illustrations</vt:lpstr>
      <vt:lpstr>Exercice</vt:lpstr>
      <vt:lpstr>Exercice (correction)</vt:lpstr>
      <vt:lpstr>Retard de phase</vt:lpstr>
      <vt:lpstr>Retard de phase</vt:lpstr>
      <vt:lpstr>Retard de phase : intuition</vt:lpstr>
      <vt:lpstr>Autres sources</vt:lpstr>
    </vt:vector>
  </TitlesOfParts>
  <Company>LAAS-CNRS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Elodie Chanthery</dc:creator>
  <cp:lastModifiedBy>Gwendoline Le Corre</cp:lastModifiedBy>
  <cp:revision>55</cp:revision>
  <cp:lastPrinted>2014-12-17T13:52:51Z</cp:lastPrinted>
  <dcterms:created xsi:type="dcterms:W3CDTF">2014-12-17T15:17:28Z</dcterms:created>
  <dcterms:modified xsi:type="dcterms:W3CDTF">2023-03-21T09:06:20Z</dcterms:modified>
</cp:coreProperties>
</file>