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68" r:id="rId5"/>
    <p:sldId id="270" r:id="rId6"/>
    <p:sldId id="269" r:id="rId7"/>
    <p:sldId id="271" r:id="rId8"/>
    <p:sldId id="267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712"/>
  </p:normalViewPr>
  <p:slideViewPr>
    <p:cSldViewPr snapToGrid="0" snapToObjects="1">
      <p:cViewPr varScale="1">
        <p:scale>
          <a:sx n="116" d="100"/>
          <a:sy n="116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5912D0-1206-4940-BF2D-146957504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16F8B8E-CE8A-C345-9E35-34F8B2950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2CB1BC-A066-1B4D-99E3-448EDB9D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78779C-ECAC-684E-BD72-A7AD6696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793FC4-245C-8448-85E1-BC450197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7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AAFE84-2D30-3149-B59E-44BF6824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96E7605-CC1B-9A40-8403-71AA4140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20229F3-8E32-8841-BEBB-0F290E2C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184893-19BF-6F40-85B8-40F467DB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2D120C1-91DA-EC4B-90F3-6C13FE71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3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4BF3082-59FA-8E4B-853E-C99DB118E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F793994-E586-CE43-A374-D8711BED7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7FB6A7-5B1A-6142-8C4F-A301449F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A04DFC-A954-BE46-88BF-1FE58932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CE97A62-AA1C-BD45-B66F-70E46B30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0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80531F-CA59-2243-83C1-2ACD47EA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C84797-1F1E-2041-9AB3-3063DE7F1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3A3BAF6-ED2E-F741-827E-A6F83569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0F7A1FC-9CAC-B546-8AF8-F886042C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CD8F4DA-FD16-2742-B1A4-B6E5FD0A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00D51C-2994-4B4F-984A-976EE6E3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45F7415-E3F3-C04B-93F9-57C4C434F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92773E6-10B6-BF47-9265-1D687765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B5E7CB8-4F82-EE48-A501-3202B9A4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3DA6DD5-5E21-8A4D-8225-44BC26CA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2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86356C-B4B4-A445-B67F-B441513D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48FDB8-B134-354B-8899-112DE68C1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FD4DBC1-43CA-8545-BE20-92023EB67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83E85CC-86A9-FC40-A3B0-5E3F1DF9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7A48C46-319D-F348-9FF5-A2FDEC67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C8FBF63-FE76-294F-8C40-1BA53D6C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3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9B5B03-DF2A-584E-85B8-6B7738A6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258A496-A57A-1547-A7C2-146A0B097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3019813-238C-E742-80E1-EFBD04E3E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DF0F2C5-13D4-E145-97EA-5E6529CEA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A7DDD7F-FDF7-9449-89DF-9F12D024D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6C73B7B-A1E3-9B4E-ACA8-C238AA42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C52F377-195A-CA47-A9E9-9E1758DC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84E5D55-8520-4844-87D1-E02663F9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6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1DEF3D-C702-CA48-AF0E-6F8BB777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51525BE-20AE-DA45-B203-29B795C9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C03BA58-3079-4F46-A626-0652AF5A3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9CBE195-CAE5-AE41-9A02-F0FEE704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0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34FCBDA-D7BD-2C4E-88A1-2AFB5B48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8E57C92-201B-F74C-9CC7-86384947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CD423C3-3F28-C246-806B-4AB5E2DE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6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5AA6BE-A0FE-9342-BF77-AE09E862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2AC1F3-04B5-704E-BBCB-70A2D8615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219EEB2-A8F5-8642-AEE3-51CF40050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90CABEF-1DFA-2D4F-B71E-8F28391C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112FC5D-4475-2949-927E-E672BFA4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D5806EA-5287-9B43-83AD-AAC49F1C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8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0EBA9C-BFC9-8242-B3B1-4F99CBFD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9DC4A93-CDA4-144F-983C-9A7B25D6C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C2F38D3-A0FE-CE45-A6F6-5164B333D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95634D3-1A71-F546-92DD-9657E529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96702C2-E5D2-9044-BF25-10167E87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E35ED01-1922-164A-A231-3C46E7E6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6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683D89E-E8CA-F745-9F6B-08644C36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138AA9B-E68F-BE49-9A4B-987E7A2D5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2668FFF-EA98-4F41-8C82-5AA85A0F7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58315-875D-C14B-AA42-F119B319A6F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3A7B868-7983-8046-B9CC-84BA3F77A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99F5B29-0C4F-1C46-9321-A158809E0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8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B7F9A8-63A2-A943-847B-4DF16CB86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Qualitative effects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D723198-6A7E-1A4C-9453-0B93C8D9F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Focal Regions as Attractors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4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A57ACC-E929-4E4F-B5F4-004C092C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effects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65E03C-49F9-DE4E-91A0-84A8B6E2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94838" cy="380905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Model: P(</a:t>
            </a:r>
            <a:r>
              <a:rPr lang="en-US" sz="2000" dirty="0" err="1" smtClean="0"/>
              <a:t>k,i,s,j</a:t>
            </a:r>
            <a:r>
              <a:rPr lang="en-US" sz="2000" dirty="0" smtClean="0"/>
              <a:t>) </a:t>
            </a:r>
            <a:r>
              <a:rPr lang="en-US" sz="2000" dirty="0"/>
              <a:t>= </a:t>
            </a:r>
            <a:r>
              <a:rPr lang="en-US" sz="2000" dirty="0" err="1" smtClean="0"/>
              <a:t>Bias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 </a:t>
            </a:r>
            <a:r>
              <a:rPr lang="en-US" sz="2000" dirty="0"/>
              <a:t>+ </a:t>
            </a:r>
            <a:r>
              <a:rPr lang="en-US" sz="2000" dirty="0" smtClean="0"/>
              <a:t>α*Sigmoid(s, </a:t>
            </a:r>
            <a:r>
              <a:rPr lang="en-US" sz="2000" dirty="0" smtClean="0">
                <a:sym typeface="Symbol" panose="05050102010706020507" pitchFamily="18" charset="2"/>
              </a:rPr>
              <a:t>, </a:t>
            </a:r>
            <a:r>
              <a:rPr lang="en-US" sz="2000" dirty="0" smtClean="0"/>
              <a:t>)*I(</a:t>
            </a:r>
            <a:r>
              <a:rPr lang="en-US" sz="2000" dirty="0" err="1" smtClean="0"/>
              <a:t>k,i</a:t>
            </a:r>
            <a:r>
              <a:rPr lang="en-US" sz="2000" dirty="0" smtClean="0"/>
              <a:t>)*Focal(k</a:t>
            </a:r>
            <a:r>
              <a:rPr lang="en-US" sz="2000" dirty="0"/>
              <a:t>)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+ </a:t>
            </a:r>
            <a:r>
              <a:rPr lang="en-US" sz="2000" dirty="0" smtClean="0">
                <a:sym typeface="Symbol" panose="05050102010706020507" pitchFamily="18" charset="2"/>
              </a:rPr>
              <a:t></a:t>
            </a:r>
            <a:r>
              <a:rPr lang="en-US" sz="2000" dirty="0" smtClean="0"/>
              <a:t>*sim(</a:t>
            </a:r>
            <a:r>
              <a:rPr lang="en-US" sz="2000" dirty="0" err="1" smtClean="0"/>
              <a:t>k,i</a:t>
            </a:r>
            <a:r>
              <a:rPr lang="en-US" sz="2000" dirty="0" smtClean="0"/>
              <a:t>,</a:t>
            </a:r>
            <a:r>
              <a:rPr lang="en-US" sz="2000" dirty="0" smtClean="0">
                <a:sym typeface="Symbol" panose="05050102010706020507" pitchFamily="18" charset="2"/>
              </a:rPr>
              <a:t>)</a:t>
            </a:r>
            <a:r>
              <a:rPr lang="en-US" sz="2000" dirty="0" smtClean="0"/>
              <a:t>*Focal(k)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+ </a:t>
            </a:r>
            <a:r>
              <a:rPr lang="en-US" sz="2000" dirty="0" smtClean="0">
                <a:sym typeface="Symbol" panose="05050102010706020507" pitchFamily="18" charset="2"/>
              </a:rPr>
              <a:t>*sim(k</a:t>
            </a:r>
            <a:r>
              <a:rPr lang="en-US" sz="2000" baseline="30000" dirty="0" smtClean="0">
                <a:sym typeface="Symbol" panose="05050102010706020507" pitchFamily="18" charset="2"/>
              </a:rPr>
              <a:t>-1</a:t>
            </a:r>
            <a:r>
              <a:rPr lang="en-US" sz="2000" dirty="0" smtClean="0">
                <a:sym typeface="Symbol" panose="05050102010706020507" pitchFamily="18" charset="2"/>
              </a:rPr>
              <a:t>,j,)</a:t>
            </a:r>
            <a:r>
              <a:rPr lang="en-US" sz="2000" dirty="0"/>
              <a:t> *Focal(k)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Model: P(</a:t>
            </a:r>
            <a:r>
              <a:rPr lang="en-US" sz="2000" dirty="0" err="1"/>
              <a:t>k,i,s,j</a:t>
            </a:r>
            <a:r>
              <a:rPr lang="en-US" sz="2000" dirty="0"/>
              <a:t>) = </a:t>
            </a:r>
            <a:r>
              <a:rPr lang="en-US" sz="2000" dirty="0" err="1"/>
              <a:t>Bias</a:t>
            </a:r>
            <a:r>
              <a:rPr lang="en-US" sz="2000" baseline="-25000" dirty="0" err="1"/>
              <a:t>k</a:t>
            </a:r>
            <a:r>
              <a:rPr lang="en-US" sz="2000" dirty="0"/>
              <a:t> + α*Sigmoid(s, </a:t>
            </a:r>
            <a:r>
              <a:rPr lang="en-US" sz="2000" dirty="0">
                <a:sym typeface="Symbol" panose="05050102010706020507" pitchFamily="18" charset="2"/>
              </a:rPr>
              <a:t>, </a:t>
            </a:r>
            <a:r>
              <a:rPr lang="en-US" sz="2000" dirty="0"/>
              <a:t>)*</a:t>
            </a:r>
            <a:r>
              <a:rPr lang="en-US" sz="2000" dirty="0" smtClean="0"/>
              <a:t>I(</a:t>
            </a:r>
            <a:r>
              <a:rPr lang="en-US" sz="2000" dirty="0" err="1" smtClean="0"/>
              <a:t>k,i</a:t>
            </a:r>
            <a:r>
              <a:rPr lang="en-US" sz="2000" dirty="0" smtClean="0"/>
              <a:t>)*</a:t>
            </a:r>
            <a:r>
              <a:rPr lang="en-US" sz="2000" dirty="0"/>
              <a:t>Focal(k) </a:t>
            </a:r>
          </a:p>
          <a:p>
            <a:pPr marL="0" indent="0">
              <a:buNone/>
            </a:pPr>
            <a:r>
              <a:rPr lang="en-US" sz="2000" dirty="0"/>
              <a:t>			+ </a:t>
            </a:r>
            <a:r>
              <a:rPr lang="en-US" sz="2000" dirty="0">
                <a:sym typeface="Symbol" panose="05050102010706020507" pitchFamily="18" charset="2"/>
              </a:rPr>
              <a:t></a:t>
            </a:r>
            <a:r>
              <a:rPr lang="en-US" sz="2000" dirty="0" smtClean="0"/>
              <a:t>*Sigmoid(</a:t>
            </a:r>
            <a:r>
              <a:rPr lang="en-US" sz="2000" dirty="0" err="1" smtClean="0">
                <a:solidFill>
                  <a:srgbClr val="FF0000"/>
                </a:solidFill>
              </a:rPr>
              <a:t>FRAsim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</a:rPr>
              <a:t>k,i,j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r>
              <a:rPr lang="en-US" sz="2000" dirty="0" smtClean="0"/>
              <a:t>,</a:t>
            </a:r>
            <a:r>
              <a:rPr lang="en-US" sz="2000" dirty="0" smtClean="0">
                <a:sym typeface="Symbol" panose="05050102010706020507" pitchFamily="18" charset="2"/>
              </a:rPr>
              <a:t>,</a:t>
            </a:r>
            <a:r>
              <a:rPr lang="en-US" sz="2000" dirty="0">
                <a:sym typeface="Symbol" panose="05050102010706020507" pitchFamily="18" charset="2"/>
              </a:rPr>
              <a:t> </a:t>
            </a:r>
            <a:r>
              <a:rPr lang="en-US" sz="2000" dirty="0" smtClean="0"/>
              <a:t>)*</a:t>
            </a:r>
            <a:r>
              <a:rPr lang="en-US" sz="2000" dirty="0"/>
              <a:t>Focal(k)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Model</a:t>
            </a:r>
            <a:r>
              <a:rPr lang="en-US" sz="2000" dirty="0"/>
              <a:t>: P(</a:t>
            </a:r>
            <a:r>
              <a:rPr lang="en-US" sz="2000" dirty="0" err="1"/>
              <a:t>k,i,s</a:t>
            </a:r>
            <a:r>
              <a:rPr lang="en-US" sz="2000" dirty="0"/>
              <a:t>) = </a:t>
            </a:r>
            <a:r>
              <a:rPr lang="en-US" sz="2000" dirty="0" err="1" smtClean="0"/>
              <a:t>Bias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*(1 + Sigmoid(</a:t>
            </a:r>
            <a:r>
              <a:rPr lang="en-US" sz="2000" dirty="0" err="1" smtClean="0"/>
              <a:t>FRAsim</a:t>
            </a:r>
            <a:r>
              <a:rPr lang="en-US" sz="2000" dirty="0" smtClean="0"/>
              <a:t>(</a:t>
            </a:r>
            <a:r>
              <a:rPr lang="en-US" sz="2000" dirty="0" err="1" smtClean="0"/>
              <a:t>k,i,j</a:t>
            </a:r>
            <a:r>
              <a:rPr lang="en-US" sz="2000" dirty="0" smtClean="0"/>
              <a:t>), </a:t>
            </a:r>
            <a:r>
              <a:rPr lang="en-US" sz="2000" dirty="0" smtClean="0">
                <a:sym typeface="Symbol" panose="05050102010706020507" pitchFamily="18" charset="2"/>
              </a:rPr>
              <a:t>, </a:t>
            </a:r>
            <a:r>
              <a:rPr lang="en-US" sz="2000" dirty="0" smtClean="0"/>
              <a:t>)*</a:t>
            </a:r>
            <a:r>
              <a:rPr lang="en-US" sz="2000" dirty="0"/>
              <a:t>Focal(k)</a:t>
            </a:r>
            <a:r>
              <a:rPr lang="en-US" sz="2000" dirty="0" smtClean="0"/>
              <a:t>)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+ </a:t>
            </a:r>
            <a:r>
              <a:rPr lang="en-US" sz="2000" dirty="0"/>
              <a:t>α*Sigmoid(s, </a:t>
            </a:r>
            <a:r>
              <a:rPr lang="en-US" sz="2000" dirty="0">
                <a:sym typeface="Symbol" panose="05050102010706020507" pitchFamily="18" charset="2"/>
              </a:rPr>
              <a:t>, </a:t>
            </a:r>
            <a:r>
              <a:rPr lang="en-US" sz="2000" dirty="0"/>
              <a:t>)*</a:t>
            </a:r>
            <a:r>
              <a:rPr lang="en-US" sz="2000" dirty="0" smtClean="0"/>
              <a:t>I(</a:t>
            </a:r>
            <a:r>
              <a:rPr lang="en-US" sz="2000" dirty="0" err="1" smtClean="0"/>
              <a:t>k,i</a:t>
            </a:r>
            <a:r>
              <a:rPr lang="en-US" sz="2000" dirty="0" smtClean="0"/>
              <a:t>)*</a:t>
            </a:r>
            <a:r>
              <a:rPr lang="en-US" sz="2000" dirty="0"/>
              <a:t>Focal(k)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ángulo 3"/>
          <p:cNvSpPr/>
          <p:nvPr/>
        </p:nvSpPr>
        <p:spPr>
          <a:xfrm>
            <a:off x="838200" y="6331324"/>
            <a:ext cx="10515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k: region in grid; </a:t>
            </a:r>
            <a:r>
              <a:rPr lang="en-US" sz="1200" dirty="0" smtClean="0"/>
              <a:t>i: region visited on last round; s</a:t>
            </a:r>
            <a:r>
              <a:rPr lang="en-US" sz="1200" dirty="0"/>
              <a:t>: score obtained on last </a:t>
            </a:r>
            <a:r>
              <a:rPr lang="en-US" sz="1200" dirty="0" smtClean="0"/>
              <a:t>round; j: overlapping region on last round</a:t>
            </a:r>
            <a:endParaRPr lang="en-US" sz="1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8402595" y="3268488"/>
            <a:ext cx="3470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FRAsim</a:t>
            </a:r>
            <a:r>
              <a:rPr lang="es-CO" dirty="0" smtClean="0"/>
              <a:t>(</a:t>
            </a:r>
            <a:r>
              <a:rPr lang="es-CO" dirty="0" err="1" smtClean="0"/>
              <a:t>k,i,j</a:t>
            </a:r>
            <a:r>
              <a:rPr lang="es-CO" dirty="0" smtClean="0"/>
              <a:t>)=sim(</a:t>
            </a:r>
            <a:r>
              <a:rPr lang="es-CO" dirty="0" err="1" smtClean="0"/>
              <a:t>k,i</a:t>
            </a:r>
            <a:r>
              <a:rPr lang="es-CO" dirty="0" smtClean="0"/>
              <a:t>)+sim(</a:t>
            </a:r>
            <a:r>
              <a:rPr lang="en-US" dirty="0" smtClean="0">
                <a:sym typeface="Symbol" panose="05050102010706020507" pitchFamily="18" charset="2"/>
              </a:rPr>
              <a:t>k</a:t>
            </a:r>
            <a:r>
              <a:rPr lang="en-US" baseline="30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,j)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sim(</a:t>
            </a:r>
            <a:r>
              <a:rPr lang="en-US" dirty="0" err="1" smtClean="0">
                <a:sym typeface="Symbol" panose="05050102010706020507" pitchFamily="18" charset="2"/>
              </a:rPr>
              <a:t>k,i</a:t>
            </a:r>
            <a:r>
              <a:rPr lang="en-US" dirty="0" smtClean="0">
                <a:sym typeface="Symbol" panose="05050102010706020507" pitchFamily="18" charset="2"/>
              </a:rPr>
              <a:t>)=Intersection(</a:t>
            </a:r>
            <a:r>
              <a:rPr lang="en-US" dirty="0" err="1" smtClean="0">
                <a:sym typeface="Symbol" panose="05050102010706020507" pitchFamily="18" charset="2"/>
              </a:rPr>
              <a:t>k,i</a:t>
            </a:r>
            <a:r>
              <a:rPr lang="en-US" dirty="0" smtClean="0">
                <a:sym typeface="Symbol" panose="05050102010706020507" pitchFamily="18" charset="2"/>
              </a:rPr>
              <a:t>)/Union(</a:t>
            </a:r>
            <a:r>
              <a:rPr lang="en-US" dirty="0" err="1" smtClean="0">
                <a:sym typeface="Symbol" panose="05050102010706020507" pitchFamily="18" charset="2"/>
              </a:rPr>
              <a:t>k,i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8657968" y="2018270"/>
            <a:ext cx="259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</a:t>
            </a:r>
            <a:r>
              <a:rPr lang="es-CO" dirty="0" smtClean="0"/>
              <a:t>im(</a:t>
            </a:r>
            <a:r>
              <a:rPr lang="es-CO" dirty="0" err="1" smtClean="0"/>
              <a:t>k,i</a:t>
            </a:r>
            <a:r>
              <a:rPr lang="es-CO" dirty="0" smtClean="0"/>
              <a:t>,</a:t>
            </a:r>
            <a:r>
              <a:rPr lang="en-US" dirty="0" smtClean="0">
                <a:sym typeface="Symbol" panose="05050102010706020507" pitchFamily="18" charset="2"/>
              </a:rPr>
              <a:t>)=</a:t>
            </a:r>
            <a:r>
              <a:rPr lang="en-US" dirty="0" err="1" smtClean="0">
                <a:sym typeface="Symbol" panose="05050102010706020507" pitchFamily="18" charset="2"/>
              </a:rPr>
              <a:t>exp</a:t>
            </a:r>
            <a:r>
              <a:rPr lang="en-US" dirty="0" smtClean="0">
                <a:sym typeface="Symbol" panose="05050102010706020507" pitchFamily="18" charset="2"/>
              </a:rPr>
              <a:t>(-*</a:t>
            </a:r>
            <a:r>
              <a:rPr lang="en-US" dirty="0" err="1" smtClean="0">
                <a:sym typeface="Symbol" panose="05050102010706020507" pitchFamily="18" charset="2"/>
              </a:rPr>
              <a:t>dist</a:t>
            </a:r>
            <a:r>
              <a:rPr lang="en-US" dirty="0" smtClean="0">
                <a:sym typeface="Symbol" panose="05050102010706020507" pitchFamily="18" charset="2"/>
              </a:rPr>
              <a:t>(</a:t>
            </a:r>
            <a:r>
              <a:rPr lang="en-US" dirty="0" err="1" smtClean="0">
                <a:sym typeface="Symbol" panose="05050102010706020507" pitchFamily="18" charset="2"/>
              </a:rPr>
              <a:t>k,i</a:t>
            </a:r>
            <a:r>
              <a:rPr lang="en-US" dirty="0" smtClean="0">
                <a:sym typeface="Symbol" panose="05050102010706020507" pitchFamily="18" charset="2"/>
              </a:rPr>
              <a:t>))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 flipV="1">
            <a:off x="8872151" y="4191818"/>
            <a:ext cx="1084602" cy="10474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10096340" y="4807560"/>
            <a:ext cx="2029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No </a:t>
            </a:r>
            <a:r>
              <a:rPr lang="es-CO" dirty="0" err="1" smtClean="0"/>
              <a:t>model</a:t>
            </a:r>
            <a:r>
              <a:rPr lang="es-CO" dirty="0" smtClean="0"/>
              <a:t> </a:t>
            </a:r>
          </a:p>
          <a:p>
            <a:r>
              <a:rPr lang="es-CO" dirty="0" err="1" smtClean="0"/>
              <a:t>parameters</a:t>
            </a:r>
            <a:r>
              <a:rPr lang="es-CO" dirty="0" smtClean="0"/>
              <a:t> </a:t>
            </a:r>
          </a:p>
          <a:p>
            <a:r>
              <a:rPr lang="es-CO" dirty="0" smtClean="0"/>
              <a:t>so can be </a:t>
            </a:r>
            <a:r>
              <a:rPr lang="es-CO" dirty="0" err="1" smtClean="0"/>
              <a:t>visualized</a:t>
            </a:r>
            <a:endParaRPr lang="es-CO" dirty="0" smtClean="0"/>
          </a:p>
          <a:p>
            <a:r>
              <a:rPr lang="es-CO" dirty="0" smtClean="0"/>
              <a:t>and </a:t>
            </a:r>
            <a:r>
              <a:rPr lang="es-CO" dirty="0" err="1" smtClean="0"/>
              <a:t>fitted</a:t>
            </a:r>
            <a:r>
              <a:rPr lang="es-CO" dirty="0" smtClean="0"/>
              <a:t>!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6475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A57ACC-E929-4E4F-B5F4-004C092C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Qualitative effects </a:t>
            </a:r>
            <a:r>
              <a:rPr lang="en-US" sz="4000" dirty="0" err="1" smtClean="0"/>
              <a:t>FRASim</a:t>
            </a:r>
            <a:r>
              <a:rPr lang="en-US" sz="4000" dirty="0" smtClean="0"/>
              <a:t> on WSLS simulation</a:t>
            </a:r>
            <a:endParaRPr lang="en-US" sz="4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869" y="1532237"/>
            <a:ext cx="8621342" cy="512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A57ACC-E929-4E4F-B5F4-004C092C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Qualitative effects </a:t>
            </a:r>
            <a:r>
              <a:rPr lang="en-US" sz="4000" dirty="0" err="1" smtClean="0"/>
              <a:t>FRASim</a:t>
            </a:r>
            <a:r>
              <a:rPr lang="en-US" sz="4000" dirty="0" smtClean="0"/>
              <a:t> (high </a:t>
            </a:r>
            <a:r>
              <a:rPr lang="en-US" sz="4000" dirty="0" smtClean="0">
                <a:sym typeface="Symbol" panose="05050102010706020507" pitchFamily="18" charset="2"/>
              </a:rPr>
              <a:t> - medium )</a:t>
            </a:r>
            <a:endParaRPr lang="en-US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81" y="1532238"/>
            <a:ext cx="8610605" cy="511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9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A57ACC-E929-4E4F-B5F4-004C092C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Qualitative effects </a:t>
            </a:r>
            <a:r>
              <a:rPr lang="en-US" sz="4000" dirty="0" err="1" smtClean="0"/>
              <a:t>FRASim</a:t>
            </a:r>
            <a:r>
              <a:rPr lang="en-US" sz="4000" dirty="0" smtClean="0"/>
              <a:t> (low </a:t>
            </a:r>
            <a:r>
              <a:rPr lang="en-US" sz="4000" dirty="0" smtClean="0">
                <a:sym typeface="Symbol" panose="05050102010706020507" pitchFamily="18" charset="2"/>
              </a:rPr>
              <a:t> - medium )</a:t>
            </a:r>
            <a:endParaRPr lang="en-US" sz="4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390" y="1538007"/>
            <a:ext cx="8781792" cy="510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6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A57ACC-E929-4E4F-B5F4-004C092C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Qualitative effects </a:t>
            </a:r>
            <a:r>
              <a:rPr lang="en-US" sz="4000" dirty="0" err="1" smtClean="0"/>
              <a:t>FRASim</a:t>
            </a:r>
            <a:r>
              <a:rPr lang="en-US" sz="4000" dirty="0" smtClean="0"/>
              <a:t> (high </a:t>
            </a:r>
            <a:r>
              <a:rPr lang="en-US" sz="4000" dirty="0" smtClean="0">
                <a:sym typeface="Symbol" panose="05050102010706020507" pitchFamily="18" charset="2"/>
              </a:rPr>
              <a:t> - high )</a:t>
            </a:r>
            <a:endParaRPr lang="en-US" sz="4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514" y="1541806"/>
            <a:ext cx="8761068" cy="508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9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A57ACC-E929-4E4F-B5F4-004C092C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Qualitative effects </a:t>
            </a:r>
            <a:r>
              <a:rPr lang="en-US" sz="4000" dirty="0" err="1" smtClean="0"/>
              <a:t>FRASim</a:t>
            </a:r>
            <a:r>
              <a:rPr lang="en-US" sz="4000" dirty="0" smtClean="0"/>
              <a:t> (low </a:t>
            </a:r>
            <a:r>
              <a:rPr lang="en-US" sz="4000" dirty="0" smtClean="0">
                <a:sym typeface="Symbol" panose="05050102010706020507" pitchFamily="18" charset="2"/>
              </a:rPr>
              <a:t> - high )</a:t>
            </a:r>
            <a:endParaRPr lang="en-US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18" y="1544199"/>
            <a:ext cx="8756950" cy="508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FRAsim</a:t>
            </a:r>
            <a:r>
              <a:rPr lang="es-CO" dirty="0" smtClean="0"/>
              <a:t> as a </a:t>
            </a:r>
            <a:r>
              <a:rPr lang="es-CO" dirty="0" err="1" smtClean="0"/>
              <a:t>threshold</a:t>
            </a:r>
            <a:r>
              <a:rPr lang="es-CO" dirty="0" smtClean="0"/>
              <a:t> </a:t>
            </a:r>
            <a:r>
              <a:rPr lang="es-CO" dirty="0" err="1" smtClean="0"/>
              <a:t>mechanism</a:t>
            </a:r>
            <a:endParaRPr lang="es-CO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666687"/>
              </p:ext>
            </p:extLst>
          </p:nvPr>
        </p:nvGraphicFramePr>
        <p:xfrm>
          <a:off x="3165056" y="1907021"/>
          <a:ext cx="6012500" cy="450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Acrobat Document" r:id="rId3" imgW="5486400" imgH="4114800" progId="AcroExch.Document.DC">
                  <p:embed/>
                </p:oleObj>
              </mc:Choice>
              <mc:Fallback>
                <p:oleObj name="Acrobat Document" r:id="rId3" imgW="5486400" imgH="4114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5056" y="1907021"/>
                        <a:ext cx="6012500" cy="4509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38200" y="2100649"/>
            <a:ext cx="1639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Behavioral</a:t>
            </a:r>
            <a:r>
              <a:rPr lang="es-CO" dirty="0" smtClean="0"/>
              <a:t> data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6533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Sample</a:t>
            </a:r>
            <a:r>
              <a:rPr lang="es-CO" dirty="0" smtClean="0"/>
              <a:t> </a:t>
            </a:r>
            <a:r>
              <a:rPr lang="es-CO" dirty="0" err="1" smtClean="0"/>
              <a:t>variation</a:t>
            </a:r>
            <a:r>
              <a:rPr lang="es-CO" dirty="0" smtClean="0"/>
              <a:t> (</a:t>
            </a:r>
            <a:r>
              <a:rPr lang="es-CO" dirty="0" err="1" smtClean="0"/>
              <a:t>size</a:t>
            </a:r>
            <a:r>
              <a:rPr lang="es-CO" dirty="0" smtClean="0"/>
              <a:t> =50)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333" y="2415732"/>
            <a:ext cx="7333333" cy="390476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580238" y="2201548"/>
            <a:ext cx="3270421" cy="428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3966519" y="5892126"/>
            <a:ext cx="4419600" cy="428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628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5813</TotalTime>
  <Words>147</Words>
  <Application>Microsoft Office PowerPoint</Application>
  <PresentationFormat>Panorámica</PresentationFormat>
  <Paragraphs>29</Paragraphs>
  <Slides>9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Office Theme</vt:lpstr>
      <vt:lpstr>Acrobat Document</vt:lpstr>
      <vt:lpstr>Qualitative effects</vt:lpstr>
      <vt:lpstr>Qualitative effects</vt:lpstr>
      <vt:lpstr>Qualitative effects FRASim on WSLS simulation</vt:lpstr>
      <vt:lpstr>Qualitative effects FRASim (high  - medium )</vt:lpstr>
      <vt:lpstr>Qualitative effects FRASim (low  - medium )</vt:lpstr>
      <vt:lpstr>Qualitative effects FRASim (high  - high )</vt:lpstr>
      <vt:lpstr>Qualitative effects FRASim (low  - high )</vt:lpstr>
      <vt:lpstr>FRAsim as a threshold mechanism</vt:lpstr>
      <vt:lpstr>Sample variation (size =50)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Edgar Jose Andrade Lotero</dc:creator>
  <cp:lastModifiedBy>Edgar Jose Andrade Lotero</cp:lastModifiedBy>
  <cp:revision>47</cp:revision>
  <dcterms:created xsi:type="dcterms:W3CDTF">2020-02-20T17:45:36Z</dcterms:created>
  <dcterms:modified xsi:type="dcterms:W3CDTF">2020-02-29T14:50:00Z</dcterms:modified>
</cp:coreProperties>
</file>