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71" r:id="rId10"/>
    <p:sldId id="272" r:id="rId11"/>
    <p:sldId id="289" r:id="rId12"/>
    <p:sldId id="291" r:id="rId13"/>
    <p:sldId id="292" r:id="rId14"/>
    <p:sldId id="279" r:id="rId15"/>
    <p:sldId id="265" r:id="rId16"/>
    <p:sldId id="274" r:id="rId17"/>
    <p:sldId id="283" r:id="rId18"/>
    <p:sldId id="284" r:id="rId19"/>
    <p:sldId id="273" r:id="rId20"/>
    <p:sldId id="282" r:id="rId21"/>
    <p:sldId id="268" r:id="rId22"/>
    <p:sldId id="270" r:id="rId23"/>
    <p:sldId id="276" r:id="rId24"/>
    <p:sldId id="275" r:id="rId25"/>
    <p:sldId id="280" r:id="rId26"/>
    <p:sldId id="277" r:id="rId27"/>
    <p:sldId id="281" r:id="rId28"/>
    <p:sldId id="278" r:id="rId29"/>
    <p:sldId id="267" r:id="rId30"/>
    <p:sldId id="285" r:id="rId31"/>
    <p:sldId id="286" r:id="rId32"/>
    <p:sldId id="287" r:id="rId33"/>
    <p:sldId id="288" r:id="rId34"/>
    <p:sldId id="290"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033C2-EAA7-4ADC-BF3C-CB7E25428EBD}" type="datetimeFigureOut">
              <a:rPr lang="es-CO" smtClean="0"/>
              <a:t>29/01/2020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73E83-3313-4720-B38C-B90A03FCA77B}" type="slidenum">
              <a:rPr lang="es-CO" smtClean="0"/>
              <a:t>‹Nº›</a:t>
            </a:fld>
            <a:endParaRPr lang="es-CO"/>
          </a:p>
        </p:txBody>
      </p:sp>
    </p:spTree>
    <p:extLst>
      <p:ext uri="{BB962C8B-B14F-4D97-AF65-F5344CB8AC3E}">
        <p14:creationId xmlns:p14="http://schemas.microsoft.com/office/powerpoint/2010/main" val="451913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9473E83-3313-4720-B38C-B90A03FCA77B}" type="slidenum">
              <a:rPr lang="es-CO" smtClean="0"/>
              <a:t>13</a:t>
            </a:fld>
            <a:endParaRPr lang="es-CO"/>
          </a:p>
        </p:txBody>
      </p:sp>
    </p:spTree>
    <p:extLst>
      <p:ext uri="{BB962C8B-B14F-4D97-AF65-F5344CB8AC3E}">
        <p14:creationId xmlns:p14="http://schemas.microsoft.com/office/powerpoint/2010/main" val="130632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25962AE3-E465-4D76-B07C-D1EBEC1F6DAD}" type="datetime1">
              <a:rPr lang="es-CO" smtClean="0"/>
              <a:t>29/01/2020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21481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C1F1FA9E-B96E-4CA2-BEEC-C67892ABC4DA}" type="datetime1">
              <a:rPr lang="es-CO" smtClean="0"/>
              <a:t>29/01/2020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131552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94DB9C33-82C0-45D9-AF17-813A2FD60715}" type="datetime1">
              <a:rPr lang="es-CO" smtClean="0"/>
              <a:t>29/01/2020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311601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5ADED49-C99F-47C8-AF2D-569CE9ADA728}" type="datetime1">
              <a:rPr lang="es-CO" smtClean="0"/>
              <a:t>29/01/2020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173476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CA9D7F4-461F-4943-A9F5-77ACA057443B}" type="datetime1">
              <a:rPr lang="es-CO" smtClean="0"/>
              <a:t>29/01/2020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219606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ECCBF961-0126-40F0-A299-CDA0DCEA605F}" type="datetime1">
              <a:rPr lang="es-CO" smtClean="0"/>
              <a:t>29/01/2020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211055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60229363-CE32-408C-94AB-7181A775F730}" type="datetime1">
              <a:rPr lang="es-CO" smtClean="0"/>
              <a:t>29/01/2020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8907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B48397F7-9EA7-40D5-9690-B6EFA86B6F0C}" type="datetime1">
              <a:rPr lang="es-CO" smtClean="0"/>
              <a:t>29/01/2020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89795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A327FF3-1856-4CC7-ACA2-FA5CAF2A9216}" type="datetime1">
              <a:rPr lang="es-CO" smtClean="0"/>
              <a:t>29/01/2020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32731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4477FB6-714A-4AE3-871F-B925683BD38D}" type="datetime1">
              <a:rPr lang="es-CO" smtClean="0"/>
              <a:t>29/01/2020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94107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582BFB-80E9-478A-B3EB-EA8C0C14CC28}" type="datetime1">
              <a:rPr lang="es-CO" smtClean="0"/>
              <a:t>29/01/2020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C18DFE-2F64-4429-B499-E16537F0080F}" type="slidenum">
              <a:rPr lang="es-CO" smtClean="0"/>
              <a:t>‹Nº›</a:t>
            </a:fld>
            <a:endParaRPr lang="es-CO"/>
          </a:p>
        </p:txBody>
      </p:sp>
    </p:spTree>
    <p:extLst>
      <p:ext uri="{BB962C8B-B14F-4D97-AF65-F5344CB8AC3E}">
        <p14:creationId xmlns:p14="http://schemas.microsoft.com/office/powerpoint/2010/main" val="264640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25F7C-055D-4E64-985E-B697CAB852FD}" type="datetime1">
              <a:rPr lang="es-CO" smtClean="0"/>
              <a:t>29/01/2020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18DFE-2F64-4429-B499-E16537F0080F}" type="slidenum">
              <a:rPr lang="es-CO" smtClean="0"/>
              <a:t>‹Nº›</a:t>
            </a:fld>
            <a:endParaRPr lang="es-CO"/>
          </a:p>
        </p:txBody>
      </p:sp>
    </p:spTree>
    <p:extLst>
      <p:ext uri="{BB962C8B-B14F-4D97-AF65-F5344CB8AC3E}">
        <p14:creationId xmlns:p14="http://schemas.microsoft.com/office/powerpoint/2010/main" val="403604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Colaboración, uso del lenguaje y comprensión</a:t>
            </a:r>
            <a:endParaRPr lang="es-CO" dirty="0"/>
          </a:p>
        </p:txBody>
      </p:sp>
      <p:sp>
        <p:nvSpPr>
          <p:cNvPr id="3" name="Subtítulo 2"/>
          <p:cNvSpPr>
            <a:spLocks noGrp="1"/>
          </p:cNvSpPr>
          <p:nvPr>
            <p:ph type="subTitle" idx="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C18DFE-2F64-4429-B499-E16537F0080F}" type="slidenum">
              <a:rPr lang="es-CO" smtClean="0"/>
              <a:t>1</a:t>
            </a:fld>
            <a:endParaRPr lang="es-CO"/>
          </a:p>
        </p:txBody>
      </p:sp>
    </p:spTree>
    <p:extLst>
      <p:ext uri="{BB962C8B-B14F-4D97-AF65-F5344CB8AC3E}">
        <p14:creationId xmlns:p14="http://schemas.microsoft.com/office/powerpoint/2010/main" val="318792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Score per round (</a:t>
            </a:r>
            <a:r>
              <a:rPr lang="es-CO" dirty="0" err="1" smtClean="0"/>
              <a:t>Game</a:t>
            </a:r>
            <a:r>
              <a:rPr lang="es-CO" dirty="0" smtClean="0"/>
              <a:t>)</a:t>
            </a:r>
            <a:endParaRPr lang="es-CO" dirty="0"/>
          </a:p>
        </p:txBody>
      </p:sp>
      <p:sp>
        <p:nvSpPr>
          <p:cNvPr id="7" name="CuadroTexto 6"/>
          <p:cNvSpPr txBox="1"/>
          <p:nvPr/>
        </p:nvSpPr>
        <p:spPr>
          <a:xfrm>
            <a:off x="1482811" y="5782962"/>
            <a:ext cx="9902904" cy="923330"/>
          </a:xfrm>
          <a:prstGeom prst="rect">
            <a:avLst/>
          </a:prstGeom>
          <a:noFill/>
        </p:spPr>
        <p:txBody>
          <a:bodyPr wrap="none" rtlCol="0">
            <a:spAutoFit/>
          </a:bodyPr>
          <a:lstStyle/>
          <a:p>
            <a:pPr marL="285750" indent="-285750">
              <a:buFont typeface="Arial" panose="020B0604020202020204" pitchFamily="34" charset="0"/>
              <a:buChar char="•"/>
            </a:pPr>
            <a:r>
              <a:rPr lang="es-CO" dirty="0" smtClean="0"/>
              <a:t>No hay diferencia entre las condiciones</a:t>
            </a:r>
          </a:p>
          <a:p>
            <a:pPr marL="285750" indent="-285750">
              <a:buFont typeface="Arial" panose="020B0604020202020204" pitchFamily="34" charset="0"/>
              <a:buChar char="•"/>
            </a:pPr>
            <a:r>
              <a:rPr lang="es-CO" dirty="0" smtClean="0"/>
              <a:t>No hay mucha diferencia entre las </a:t>
            </a:r>
            <a:r>
              <a:rPr lang="es-CO" dirty="0" err="1" smtClean="0"/>
              <a:t>experticies</a:t>
            </a:r>
            <a:r>
              <a:rPr lang="es-CO" dirty="0" smtClean="0"/>
              <a:t>, pero los </a:t>
            </a:r>
            <a:r>
              <a:rPr lang="es-CO" dirty="0" err="1" smtClean="0"/>
              <a:t>hound</a:t>
            </a:r>
            <a:r>
              <a:rPr lang="es-CO" dirty="0" smtClean="0"/>
              <a:t> parecen un poco mejor al comienzo</a:t>
            </a:r>
          </a:p>
          <a:p>
            <a:pPr marL="285750" indent="-285750">
              <a:buFont typeface="Arial" panose="020B0604020202020204" pitchFamily="34" charset="0"/>
              <a:buChar char="•"/>
            </a:pPr>
            <a:r>
              <a:rPr lang="es-CO" dirty="0" smtClean="0"/>
              <a:t>No hay diferencia entre las clases de perro</a:t>
            </a:r>
          </a:p>
        </p:txBody>
      </p:sp>
      <p:pic>
        <p:nvPicPr>
          <p:cNvPr id="5" name="Imagen 4"/>
          <p:cNvPicPr>
            <a:picLocks noChangeAspect="1"/>
          </p:cNvPicPr>
          <p:nvPr/>
        </p:nvPicPr>
        <p:blipFill>
          <a:blip r:embed="rId2"/>
          <a:stretch>
            <a:fillRect/>
          </a:stretch>
        </p:blipFill>
        <p:spPr>
          <a:xfrm>
            <a:off x="453081" y="1312797"/>
            <a:ext cx="10441760" cy="4470165"/>
          </a:xfrm>
          <a:prstGeom prst="rect">
            <a:avLst/>
          </a:prstGeom>
        </p:spPr>
      </p:pic>
      <p:sp>
        <p:nvSpPr>
          <p:cNvPr id="3" name="Marcador de número de diapositiva 2"/>
          <p:cNvSpPr>
            <a:spLocks noGrp="1"/>
          </p:cNvSpPr>
          <p:nvPr>
            <p:ph type="sldNum" sz="quarter" idx="12"/>
          </p:nvPr>
        </p:nvSpPr>
        <p:spPr/>
        <p:txBody>
          <a:bodyPr/>
          <a:lstStyle/>
          <a:p>
            <a:fld id="{0AC18DFE-2F64-4429-B499-E16537F0080F}" type="slidenum">
              <a:rPr lang="es-CO" smtClean="0"/>
              <a:t>10</a:t>
            </a:fld>
            <a:endParaRPr lang="es-CO"/>
          </a:p>
        </p:txBody>
      </p:sp>
    </p:spTree>
    <p:extLst>
      <p:ext uri="{BB962C8B-B14F-4D97-AF65-F5344CB8AC3E}">
        <p14:creationId xmlns:p14="http://schemas.microsoft.com/office/powerpoint/2010/main" val="232678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Desempeño novatos en rondas juego</a:t>
            </a:r>
            <a:endParaRPr lang="es-CO" dirty="0"/>
          </a:p>
        </p:txBody>
      </p:sp>
      <p:pic>
        <p:nvPicPr>
          <p:cNvPr id="5" name="Imagen 4"/>
          <p:cNvPicPr>
            <a:picLocks noChangeAspect="1"/>
          </p:cNvPicPr>
          <p:nvPr/>
        </p:nvPicPr>
        <p:blipFill>
          <a:blip r:embed="rId2"/>
          <a:stretch>
            <a:fillRect/>
          </a:stretch>
        </p:blipFill>
        <p:spPr>
          <a:xfrm>
            <a:off x="1476952" y="1609264"/>
            <a:ext cx="9238095" cy="4990476"/>
          </a:xfrm>
          <a:prstGeom prst="rect">
            <a:avLst/>
          </a:prstGeom>
        </p:spPr>
      </p:pic>
      <p:sp>
        <p:nvSpPr>
          <p:cNvPr id="6" name="Marcador de número de diapositiva 5"/>
          <p:cNvSpPr>
            <a:spLocks noGrp="1"/>
          </p:cNvSpPr>
          <p:nvPr>
            <p:ph type="sldNum" sz="quarter" idx="12"/>
          </p:nvPr>
        </p:nvSpPr>
        <p:spPr/>
        <p:txBody>
          <a:bodyPr/>
          <a:lstStyle/>
          <a:p>
            <a:fld id="{0AC18DFE-2F64-4429-B499-E16537F0080F}" type="slidenum">
              <a:rPr lang="es-CO" smtClean="0"/>
              <a:t>11</a:t>
            </a:fld>
            <a:endParaRPr lang="es-CO"/>
          </a:p>
        </p:txBody>
      </p:sp>
    </p:spTree>
    <p:extLst>
      <p:ext uri="{BB962C8B-B14F-4D97-AF65-F5344CB8AC3E}">
        <p14:creationId xmlns:p14="http://schemas.microsoft.com/office/powerpoint/2010/main" val="143996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Progreso de los novatos vs expertos (parejas)</a:t>
            </a:r>
            <a:endParaRPr lang="es-CO" dirty="0"/>
          </a:p>
        </p:txBody>
      </p:sp>
      <p:pic>
        <p:nvPicPr>
          <p:cNvPr id="4" name="Imagen 3"/>
          <p:cNvPicPr>
            <a:picLocks noChangeAspect="1"/>
          </p:cNvPicPr>
          <p:nvPr/>
        </p:nvPicPr>
        <p:blipFill>
          <a:blip r:embed="rId2"/>
          <a:stretch>
            <a:fillRect/>
          </a:stretch>
        </p:blipFill>
        <p:spPr>
          <a:xfrm>
            <a:off x="1476952" y="1617503"/>
            <a:ext cx="9238095" cy="4990476"/>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12</a:t>
            </a:fld>
            <a:endParaRPr lang="es-CO"/>
          </a:p>
        </p:txBody>
      </p:sp>
    </p:spTree>
    <p:extLst>
      <p:ext uri="{BB962C8B-B14F-4D97-AF65-F5344CB8AC3E}">
        <p14:creationId xmlns:p14="http://schemas.microsoft.com/office/powerpoint/2010/main" val="165146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Progreso de los novatos vs expertos (</a:t>
            </a:r>
            <a:r>
              <a:rPr lang="es-CO" dirty="0" err="1" smtClean="0"/>
              <a:t>individu</a:t>
            </a:r>
            <a:r>
              <a:rPr lang="es-CO" dirty="0" smtClean="0"/>
              <a:t>)</a:t>
            </a:r>
            <a:endParaRPr lang="es-CO" dirty="0"/>
          </a:p>
        </p:txBody>
      </p:sp>
      <p:pic>
        <p:nvPicPr>
          <p:cNvPr id="3" name="Imagen 2"/>
          <p:cNvPicPr>
            <a:picLocks noChangeAspect="1"/>
          </p:cNvPicPr>
          <p:nvPr/>
        </p:nvPicPr>
        <p:blipFill>
          <a:blip r:embed="rId3"/>
          <a:stretch>
            <a:fillRect/>
          </a:stretch>
        </p:blipFill>
        <p:spPr>
          <a:xfrm>
            <a:off x="1476952" y="1608310"/>
            <a:ext cx="9238095" cy="4990476"/>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13</a:t>
            </a:fld>
            <a:endParaRPr lang="es-CO"/>
          </a:p>
        </p:txBody>
      </p:sp>
    </p:spTree>
    <p:extLst>
      <p:ext uri="{BB962C8B-B14F-4D97-AF65-F5344CB8AC3E}">
        <p14:creationId xmlns:p14="http://schemas.microsoft.com/office/powerpoint/2010/main" val="387474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Observaciones</a:t>
            </a:r>
            <a:endParaRPr lang="es-CO" dirty="0"/>
          </a:p>
        </p:txBody>
      </p:sp>
      <p:sp>
        <p:nvSpPr>
          <p:cNvPr id="3" name="Marcador de contenido 2"/>
          <p:cNvSpPr>
            <a:spLocks noGrp="1"/>
          </p:cNvSpPr>
          <p:nvPr>
            <p:ph idx="1"/>
          </p:nvPr>
        </p:nvSpPr>
        <p:spPr/>
        <p:txBody>
          <a:bodyPr/>
          <a:lstStyle/>
          <a:p>
            <a:r>
              <a:rPr lang="es-CO" dirty="0"/>
              <a:t>No hay evidencia de diferencia significativa en el desempeño en condición individual que por </a:t>
            </a:r>
            <a:r>
              <a:rPr lang="es-CO" dirty="0" smtClean="0"/>
              <a:t>parejas.</a:t>
            </a:r>
            <a:endParaRPr lang="es-CO" dirty="0"/>
          </a:p>
          <a:p>
            <a:pPr lvl="1"/>
            <a:r>
              <a:rPr lang="es-CO" dirty="0"/>
              <a:t>¿Hay diferencia por razas? =&gt; </a:t>
            </a:r>
            <a:r>
              <a:rPr lang="es-CO" dirty="0" smtClean="0"/>
              <a:t>NO</a:t>
            </a:r>
            <a:endParaRPr lang="es-CO" dirty="0"/>
          </a:p>
          <a:p>
            <a:r>
              <a:rPr lang="es-CO" dirty="0"/>
              <a:t>Experticia vs </a:t>
            </a:r>
            <a:r>
              <a:rPr lang="es-CO" dirty="0" smtClean="0"/>
              <a:t>desempeño</a:t>
            </a:r>
          </a:p>
          <a:p>
            <a:pPr lvl="1"/>
            <a:r>
              <a:rPr lang="es-CO" dirty="0" smtClean="0"/>
              <a:t>No hay evidencia de que a los novatos les vaya mejor en la condición de parejas que en la condición individual si se comparan directamente.</a:t>
            </a:r>
          </a:p>
          <a:p>
            <a:pPr lvl="1"/>
            <a:r>
              <a:rPr lang="es-CO" dirty="0" smtClean="0"/>
              <a:t>Hay evidencia de que el progreso en el desempeño de los novatos, en la condición de parejas, se acerca más al desempeño de los expertos, que el respectivo progreso en la condición individual.</a:t>
            </a: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14</a:t>
            </a:fld>
            <a:endParaRPr lang="es-CO"/>
          </a:p>
        </p:txBody>
      </p:sp>
    </p:spTree>
    <p:extLst>
      <p:ext uri="{BB962C8B-B14F-4D97-AF65-F5344CB8AC3E}">
        <p14:creationId xmlns:p14="http://schemas.microsoft.com/office/powerpoint/2010/main" val="380821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(Condición)</a:t>
            </a:r>
            <a:endParaRPr lang="es-CO" dirty="0"/>
          </a:p>
        </p:txBody>
      </p:sp>
      <p:sp>
        <p:nvSpPr>
          <p:cNvPr id="3" name="CuadroTexto 2"/>
          <p:cNvSpPr txBox="1"/>
          <p:nvPr/>
        </p:nvSpPr>
        <p:spPr>
          <a:xfrm>
            <a:off x="1248032" y="5798952"/>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No hay diferencias significativas en la autoevaluación </a:t>
            </a:r>
            <a:r>
              <a:rPr lang="es-CO" dirty="0" smtClean="0"/>
              <a:t>promedio respecto </a:t>
            </a:r>
            <a:r>
              <a:rPr lang="es-CO" dirty="0" smtClean="0"/>
              <a:t>a la condición de parejas y la individual</a:t>
            </a:r>
          </a:p>
        </p:txBody>
      </p:sp>
      <p:pic>
        <p:nvPicPr>
          <p:cNvPr id="6" name="Imagen 5"/>
          <p:cNvPicPr>
            <a:picLocks noChangeAspect="1"/>
          </p:cNvPicPr>
          <p:nvPr/>
        </p:nvPicPr>
        <p:blipFill>
          <a:blip r:embed="rId2"/>
          <a:stretch>
            <a:fillRect/>
          </a:stretch>
        </p:blipFill>
        <p:spPr>
          <a:xfrm>
            <a:off x="2024190" y="1495939"/>
            <a:ext cx="7078621" cy="4303013"/>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15</a:t>
            </a:fld>
            <a:endParaRPr lang="es-CO"/>
          </a:p>
        </p:txBody>
      </p:sp>
    </p:spTree>
    <p:extLst>
      <p:ext uri="{BB962C8B-B14F-4D97-AF65-F5344CB8AC3E}">
        <p14:creationId xmlns:p14="http://schemas.microsoft.com/office/powerpoint/2010/main" val="287095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a:t>
            </a:r>
            <a:r>
              <a:rPr lang="es-CO" dirty="0" smtClean="0"/>
              <a:t>por experticia</a:t>
            </a:r>
            <a:r>
              <a:rPr lang="es-CO" dirty="0"/>
              <a:t> </a:t>
            </a:r>
            <a:r>
              <a:rPr lang="es-CO" dirty="0" smtClean="0"/>
              <a:t>(Global)</a:t>
            </a:r>
            <a:endParaRPr lang="es-CO" dirty="0"/>
          </a:p>
        </p:txBody>
      </p:sp>
      <p:sp>
        <p:nvSpPr>
          <p:cNvPr id="3" name="CuadroTexto 2"/>
          <p:cNvSpPr txBox="1"/>
          <p:nvPr/>
        </p:nvSpPr>
        <p:spPr>
          <a:xfrm>
            <a:off x="1248032" y="5798952"/>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Los expertos en </a:t>
            </a:r>
            <a:r>
              <a:rPr lang="es-CO" dirty="0" err="1" smtClean="0"/>
              <a:t>hounds</a:t>
            </a:r>
            <a:r>
              <a:rPr lang="es-CO" dirty="0" smtClean="0"/>
              <a:t> reportan mayor comprensión sobre los </a:t>
            </a:r>
            <a:r>
              <a:rPr lang="es-CO" dirty="0" err="1" smtClean="0"/>
              <a:t>hounds</a:t>
            </a:r>
            <a:endParaRPr lang="es-CO" dirty="0" smtClean="0"/>
          </a:p>
          <a:p>
            <a:pPr marL="285750" indent="-285750">
              <a:buFont typeface="Arial" panose="020B0604020202020204" pitchFamily="34" charset="0"/>
              <a:buChar char="•"/>
            </a:pPr>
            <a:r>
              <a:rPr lang="es-CO" dirty="0" smtClean="0"/>
              <a:t>Los expertos en </a:t>
            </a:r>
            <a:r>
              <a:rPr lang="es-CO" dirty="0" err="1" smtClean="0"/>
              <a:t>terriers</a:t>
            </a:r>
            <a:r>
              <a:rPr lang="es-CO" dirty="0" smtClean="0"/>
              <a:t> reportan un poquito más de comprensión sobre los </a:t>
            </a:r>
            <a:r>
              <a:rPr lang="es-CO" dirty="0" err="1" smtClean="0"/>
              <a:t>terriers</a:t>
            </a:r>
            <a:endParaRPr lang="es-CO" dirty="0" smtClean="0"/>
          </a:p>
        </p:txBody>
      </p:sp>
      <p:pic>
        <p:nvPicPr>
          <p:cNvPr id="6" name="Imagen 5"/>
          <p:cNvPicPr>
            <a:picLocks noChangeAspect="1"/>
          </p:cNvPicPr>
          <p:nvPr/>
        </p:nvPicPr>
        <p:blipFill>
          <a:blip r:embed="rId2"/>
          <a:stretch>
            <a:fillRect/>
          </a:stretch>
        </p:blipFill>
        <p:spPr>
          <a:xfrm>
            <a:off x="2007714" y="1806416"/>
            <a:ext cx="6567876" cy="3992536"/>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16</a:t>
            </a:fld>
            <a:endParaRPr lang="es-CO"/>
          </a:p>
        </p:txBody>
      </p:sp>
    </p:spTree>
    <p:extLst>
      <p:ext uri="{BB962C8B-B14F-4D97-AF65-F5344CB8AC3E}">
        <p14:creationId xmlns:p14="http://schemas.microsoft.com/office/powerpoint/2010/main" val="77959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a:t>
            </a:r>
            <a:r>
              <a:rPr lang="es-CO" dirty="0" smtClean="0"/>
              <a:t>por experticia</a:t>
            </a:r>
            <a:r>
              <a:rPr lang="es-CO" dirty="0"/>
              <a:t> </a:t>
            </a:r>
            <a:r>
              <a:rPr lang="es-CO" dirty="0" smtClean="0"/>
              <a:t>(parejas)</a:t>
            </a:r>
            <a:endParaRPr lang="es-CO" dirty="0"/>
          </a:p>
        </p:txBody>
      </p:sp>
      <p:sp>
        <p:nvSpPr>
          <p:cNvPr id="3" name="CuadroTexto 2"/>
          <p:cNvSpPr txBox="1"/>
          <p:nvPr/>
        </p:nvSpPr>
        <p:spPr>
          <a:xfrm>
            <a:off x="1248032" y="5798952"/>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Los expertos en </a:t>
            </a:r>
            <a:r>
              <a:rPr lang="es-CO" dirty="0" err="1" smtClean="0"/>
              <a:t>hounds</a:t>
            </a:r>
            <a:r>
              <a:rPr lang="es-CO" dirty="0" smtClean="0"/>
              <a:t> reportan mayor comprensión sobre los </a:t>
            </a:r>
            <a:r>
              <a:rPr lang="es-CO" dirty="0" err="1" smtClean="0"/>
              <a:t>hounds</a:t>
            </a:r>
            <a:endParaRPr lang="es-CO" dirty="0" smtClean="0"/>
          </a:p>
          <a:p>
            <a:pPr marL="285750" indent="-285750">
              <a:buFont typeface="Arial" panose="020B0604020202020204" pitchFamily="34" charset="0"/>
              <a:buChar char="•"/>
            </a:pPr>
            <a:r>
              <a:rPr lang="es-CO" dirty="0" smtClean="0"/>
              <a:t>Los expertos en </a:t>
            </a:r>
            <a:r>
              <a:rPr lang="es-CO" dirty="0" err="1" smtClean="0"/>
              <a:t>terriers</a:t>
            </a:r>
            <a:r>
              <a:rPr lang="es-CO" dirty="0" smtClean="0"/>
              <a:t> reportan </a:t>
            </a:r>
            <a:r>
              <a:rPr lang="es-CO" dirty="0"/>
              <a:t>mayor comprensión sobre </a:t>
            </a:r>
            <a:r>
              <a:rPr lang="es-CO" dirty="0" smtClean="0"/>
              <a:t>los </a:t>
            </a:r>
            <a:r>
              <a:rPr lang="es-CO" dirty="0" err="1" smtClean="0"/>
              <a:t>terriers</a:t>
            </a:r>
            <a:endParaRPr lang="es-CO" dirty="0" smtClean="0"/>
          </a:p>
        </p:txBody>
      </p:sp>
      <p:pic>
        <p:nvPicPr>
          <p:cNvPr id="4" name="Imagen 3"/>
          <p:cNvPicPr>
            <a:picLocks noChangeAspect="1"/>
          </p:cNvPicPr>
          <p:nvPr/>
        </p:nvPicPr>
        <p:blipFill>
          <a:blip r:embed="rId2"/>
          <a:stretch>
            <a:fillRect/>
          </a:stretch>
        </p:blipFill>
        <p:spPr>
          <a:xfrm>
            <a:off x="2018270" y="1690688"/>
            <a:ext cx="7051589" cy="4178673"/>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17</a:t>
            </a:fld>
            <a:endParaRPr lang="es-CO"/>
          </a:p>
        </p:txBody>
      </p:sp>
    </p:spTree>
    <p:extLst>
      <p:ext uri="{BB962C8B-B14F-4D97-AF65-F5344CB8AC3E}">
        <p14:creationId xmlns:p14="http://schemas.microsoft.com/office/powerpoint/2010/main" val="76227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a:t>
            </a:r>
            <a:r>
              <a:rPr lang="es-CO" dirty="0" smtClean="0"/>
              <a:t>por experticia</a:t>
            </a:r>
            <a:r>
              <a:rPr lang="es-CO" dirty="0"/>
              <a:t> </a:t>
            </a:r>
            <a:r>
              <a:rPr lang="es-CO" dirty="0" smtClean="0"/>
              <a:t>(individual)</a:t>
            </a:r>
            <a:endParaRPr lang="es-CO" dirty="0"/>
          </a:p>
        </p:txBody>
      </p:sp>
      <p:sp>
        <p:nvSpPr>
          <p:cNvPr id="3" name="CuadroTexto 2"/>
          <p:cNvSpPr txBox="1"/>
          <p:nvPr/>
        </p:nvSpPr>
        <p:spPr>
          <a:xfrm>
            <a:off x="1248032" y="5798952"/>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Los expertos en </a:t>
            </a:r>
            <a:r>
              <a:rPr lang="es-CO" dirty="0" err="1" smtClean="0"/>
              <a:t>hounds</a:t>
            </a:r>
            <a:r>
              <a:rPr lang="es-CO" dirty="0" smtClean="0"/>
              <a:t> reportan mayor comprensión sobre los </a:t>
            </a:r>
            <a:r>
              <a:rPr lang="es-CO" dirty="0" err="1" smtClean="0"/>
              <a:t>hounds</a:t>
            </a:r>
            <a:endParaRPr lang="es-CO" dirty="0" smtClean="0"/>
          </a:p>
          <a:p>
            <a:pPr marL="285750" indent="-285750">
              <a:buFont typeface="Arial" panose="020B0604020202020204" pitchFamily="34" charset="0"/>
              <a:buChar char="•"/>
            </a:pPr>
            <a:r>
              <a:rPr lang="es-CO" dirty="0" smtClean="0"/>
              <a:t>Los expertos en </a:t>
            </a:r>
            <a:r>
              <a:rPr lang="es-CO" dirty="0" err="1" smtClean="0"/>
              <a:t>terriers</a:t>
            </a:r>
            <a:r>
              <a:rPr lang="es-CO" dirty="0" smtClean="0"/>
              <a:t> NO </a:t>
            </a:r>
            <a:r>
              <a:rPr lang="es-CO" dirty="0" smtClean="0"/>
              <a:t>reportan </a:t>
            </a:r>
            <a:r>
              <a:rPr lang="es-CO" dirty="0" smtClean="0"/>
              <a:t>mayor comprensión </a:t>
            </a:r>
            <a:r>
              <a:rPr lang="es-CO" dirty="0" smtClean="0"/>
              <a:t>sobre los </a:t>
            </a:r>
            <a:r>
              <a:rPr lang="es-CO" dirty="0" err="1" smtClean="0"/>
              <a:t>terriers</a:t>
            </a:r>
            <a:endParaRPr lang="es-CO" dirty="0" smtClean="0"/>
          </a:p>
        </p:txBody>
      </p:sp>
      <p:pic>
        <p:nvPicPr>
          <p:cNvPr id="4" name="Imagen 3"/>
          <p:cNvPicPr>
            <a:picLocks noChangeAspect="1"/>
          </p:cNvPicPr>
          <p:nvPr/>
        </p:nvPicPr>
        <p:blipFill>
          <a:blip r:embed="rId2"/>
          <a:stretch>
            <a:fillRect/>
          </a:stretch>
        </p:blipFill>
        <p:spPr>
          <a:xfrm>
            <a:off x="1952368" y="1800252"/>
            <a:ext cx="7158681" cy="4123986"/>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18</a:t>
            </a:fld>
            <a:endParaRPr lang="es-CO"/>
          </a:p>
        </p:txBody>
      </p:sp>
    </p:spTree>
    <p:extLst>
      <p:ext uri="{BB962C8B-B14F-4D97-AF65-F5344CB8AC3E}">
        <p14:creationId xmlns:p14="http://schemas.microsoft.com/office/powerpoint/2010/main" val="90590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de los expertos</a:t>
            </a:r>
            <a:endParaRPr lang="es-CO" dirty="0"/>
          </a:p>
        </p:txBody>
      </p:sp>
      <p:sp>
        <p:nvSpPr>
          <p:cNvPr id="3" name="CuadroTexto 2"/>
          <p:cNvSpPr txBox="1"/>
          <p:nvPr/>
        </p:nvSpPr>
        <p:spPr>
          <a:xfrm>
            <a:off x="1285103" y="5882236"/>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En la condición de parejas los expertos reportan mayor comprensión que en la condición individual. </a:t>
            </a:r>
          </a:p>
        </p:txBody>
      </p:sp>
      <p:pic>
        <p:nvPicPr>
          <p:cNvPr id="6" name="Imagen 5"/>
          <p:cNvPicPr>
            <a:picLocks noChangeAspect="1"/>
          </p:cNvPicPr>
          <p:nvPr/>
        </p:nvPicPr>
        <p:blipFill>
          <a:blip r:embed="rId2"/>
          <a:stretch>
            <a:fillRect/>
          </a:stretch>
        </p:blipFill>
        <p:spPr>
          <a:xfrm>
            <a:off x="2188946" y="1497657"/>
            <a:ext cx="7078621" cy="4303013"/>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19</a:t>
            </a:fld>
            <a:endParaRPr lang="es-CO"/>
          </a:p>
        </p:txBody>
      </p:sp>
    </p:spTree>
    <p:extLst>
      <p:ext uri="{BB962C8B-B14F-4D97-AF65-F5344CB8AC3E}">
        <p14:creationId xmlns:p14="http://schemas.microsoft.com/office/powerpoint/2010/main" val="137592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Preguntas de investigación</a:t>
            </a:r>
            <a:endParaRPr lang="es-CO" dirty="0"/>
          </a:p>
        </p:txBody>
      </p:sp>
      <p:sp>
        <p:nvSpPr>
          <p:cNvPr id="3" name="Marcador de contenido 2"/>
          <p:cNvSpPr>
            <a:spLocks noGrp="1"/>
          </p:cNvSpPr>
          <p:nvPr>
            <p:ph idx="1"/>
          </p:nvPr>
        </p:nvSpPr>
        <p:spPr/>
        <p:txBody>
          <a:bodyPr>
            <a:normAutofit fontScale="92500" lnSpcReduction="20000"/>
          </a:bodyPr>
          <a:lstStyle/>
          <a:p>
            <a:r>
              <a:rPr lang="es-CO" dirty="0" smtClean="0"/>
              <a:t>¿Se necesita poseer toda la información requerida para resolver adecuadamente una tarea o esta puede “</a:t>
            </a:r>
            <a:r>
              <a:rPr lang="es-CO" dirty="0" err="1" smtClean="0"/>
              <a:t>compartimentalizarse</a:t>
            </a:r>
            <a:r>
              <a:rPr lang="es-CO" dirty="0" smtClean="0"/>
              <a:t>” en distintos individuos?</a:t>
            </a:r>
          </a:p>
          <a:p>
            <a:r>
              <a:rPr lang="es-CO" dirty="0" smtClean="0"/>
              <a:t>¿El desempeño colaborativo es superior al desempeño individual?</a:t>
            </a:r>
          </a:p>
          <a:p>
            <a:r>
              <a:rPr lang="es-CO" dirty="0" smtClean="0"/>
              <a:t>¿Los individuos prefieren colaborar que aprender por sí mismos? (siempre y cuando confíen en el desempeño de su compañero)</a:t>
            </a:r>
          </a:p>
          <a:p>
            <a:pPr lvl="1"/>
            <a:r>
              <a:rPr lang="es-CO" dirty="0" err="1" smtClean="0"/>
              <a:t>Trade</a:t>
            </a:r>
            <a:r>
              <a:rPr lang="es-CO" dirty="0" smtClean="0"/>
              <a:t> off entre determinar el desempeño del compañero vs. aprender por sí mismo</a:t>
            </a:r>
          </a:p>
          <a:p>
            <a:r>
              <a:rPr lang="es-CO" dirty="0" smtClean="0"/>
              <a:t>Los individuos que colaboran, ¿aprenden todas las categorías?</a:t>
            </a:r>
          </a:p>
          <a:p>
            <a:r>
              <a:rPr lang="es-CO" dirty="0" smtClean="0"/>
              <a:t>¿Cómo influye la colaboración respecto a la confianza en comprensión de las categorías?</a:t>
            </a:r>
          </a:p>
          <a:p>
            <a:pPr lvl="1"/>
            <a:r>
              <a:rPr lang="es-CO" dirty="0" smtClean="0"/>
              <a:t>Uso de rótulos a pesar de comprensión mínima de los mismos</a:t>
            </a:r>
          </a:p>
          <a:p>
            <a:pPr lvl="1"/>
            <a:r>
              <a:rPr lang="es-CO" dirty="0" smtClean="0"/>
              <a:t>¿El uso del lenguaje genera una especie de “</a:t>
            </a:r>
            <a:r>
              <a:rPr lang="es-CO" dirty="0" err="1" smtClean="0"/>
              <a:t>Knowledge</a:t>
            </a:r>
            <a:r>
              <a:rPr lang="es-CO" dirty="0" smtClean="0"/>
              <a:t> </a:t>
            </a:r>
            <a:r>
              <a:rPr lang="es-CO" dirty="0" err="1" smtClean="0"/>
              <a:t>illusion</a:t>
            </a:r>
            <a:r>
              <a:rPr lang="es-CO" dirty="0" smtClean="0"/>
              <a:t>”?</a:t>
            </a: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2</a:t>
            </a:fld>
            <a:endParaRPr lang="es-CO"/>
          </a:p>
        </p:txBody>
      </p:sp>
    </p:spTree>
    <p:extLst>
      <p:ext uri="{BB962C8B-B14F-4D97-AF65-F5344CB8AC3E}">
        <p14:creationId xmlns:p14="http://schemas.microsoft.com/office/powerpoint/2010/main" val="113695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Autoevaluación de comprensión de los </a:t>
            </a:r>
            <a:r>
              <a:rPr lang="es-CO" dirty="0" smtClean="0"/>
              <a:t>novatos</a:t>
            </a:r>
            <a:endParaRPr lang="es-CO" dirty="0"/>
          </a:p>
        </p:txBody>
      </p:sp>
      <p:sp>
        <p:nvSpPr>
          <p:cNvPr id="3" name="CuadroTexto 2"/>
          <p:cNvSpPr txBox="1"/>
          <p:nvPr/>
        </p:nvSpPr>
        <p:spPr>
          <a:xfrm>
            <a:off x="1285103" y="5882236"/>
            <a:ext cx="9695935" cy="646331"/>
          </a:xfrm>
          <a:prstGeom prst="rect">
            <a:avLst/>
          </a:prstGeom>
          <a:noFill/>
        </p:spPr>
        <p:txBody>
          <a:bodyPr wrap="square" rtlCol="0">
            <a:spAutoFit/>
          </a:bodyPr>
          <a:lstStyle/>
          <a:p>
            <a:pPr marL="285750" indent="-285750">
              <a:buFont typeface="Arial" panose="020B0604020202020204" pitchFamily="34" charset="0"/>
              <a:buChar char="•"/>
            </a:pPr>
            <a:r>
              <a:rPr lang="es-CO" dirty="0" smtClean="0"/>
              <a:t>En la condición de parejas los </a:t>
            </a:r>
            <a:r>
              <a:rPr lang="es-CO" dirty="0" smtClean="0"/>
              <a:t>novatos reportan un poco menos de comprensión </a:t>
            </a:r>
            <a:r>
              <a:rPr lang="es-CO" dirty="0" smtClean="0"/>
              <a:t>que en la condición individual. </a:t>
            </a:r>
          </a:p>
        </p:txBody>
      </p:sp>
      <p:pic>
        <p:nvPicPr>
          <p:cNvPr id="5" name="Imagen 4"/>
          <p:cNvPicPr>
            <a:picLocks noChangeAspect="1"/>
          </p:cNvPicPr>
          <p:nvPr/>
        </p:nvPicPr>
        <p:blipFill>
          <a:blip r:embed="rId2"/>
          <a:stretch>
            <a:fillRect/>
          </a:stretch>
        </p:blipFill>
        <p:spPr>
          <a:xfrm>
            <a:off x="1476952" y="1702348"/>
            <a:ext cx="7815329" cy="4221889"/>
          </a:xfrm>
          <a:prstGeom prst="rect">
            <a:avLst/>
          </a:prstGeom>
        </p:spPr>
      </p:pic>
      <p:sp>
        <p:nvSpPr>
          <p:cNvPr id="7" name="Marcador de número de diapositiva 6"/>
          <p:cNvSpPr>
            <a:spLocks noGrp="1"/>
          </p:cNvSpPr>
          <p:nvPr>
            <p:ph type="sldNum" sz="quarter" idx="12"/>
          </p:nvPr>
        </p:nvSpPr>
        <p:spPr/>
        <p:txBody>
          <a:bodyPr/>
          <a:lstStyle/>
          <a:p>
            <a:fld id="{0AC18DFE-2F64-4429-B499-E16537F0080F}" type="slidenum">
              <a:rPr lang="es-CO" smtClean="0"/>
              <a:t>20</a:t>
            </a:fld>
            <a:endParaRPr lang="es-CO"/>
          </a:p>
        </p:txBody>
      </p:sp>
    </p:spTree>
    <p:extLst>
      <p:ext uri="{BB962C8B-B14F-4D97-AF65-F5344CB8AC3E}">
        <p14:creationId xmlns:p14="http://schemas.microsoft.com/office/powerpoint/2010/main" val="26471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Observaciones</a:t>
            </a:r>
            <a:endParaRPr lang="es-CO" dirty="0"/>
          </a:p>
        </p:txBody>
      </p:sp>
      <p:sp>
        <p:nvSpPr>
          <p:cNvPr id="3" name="Marcador de contenido 2"/>
          <p:cNvSpPr>
            <a:spLocks noGrp="1"/>
          </p:cNvSpPr>
          <p:nvPr>
            <p:ph idx="1"/>
          </p:nvPr>
        </p:nvSpPr>
        <p:spPr/>
        <p:txBody>
          <a:bodyPr>
            <a:normAutofit/>
          </a:bodyPr>
          <a:lstStyle/>
          <a:p>
            <a:r>
              <a:rPr lang="es-CO" dirty="0" smtClean="0"/>
              <a:t>Los </a:t>
            </a:r>
            <a:r>
              <a:rPr lang="es-CO" dirty="0" smtClean="0"/>
              <a:t>expertos reportan mayor comprensión sobre las clases en las que son expertos.</a:t>
            </a:r>
          </a:p>
          <a:p>
            <a:pPr marL="285750" indent="-285750"/>
            <a:r>
              <a:rPr lang="es-CO" dirty="0"/>
              <a:t>Los expertos </a:t>
            </a:r>
            <a:r>
              <a:rPr lang="es-CO" dirty="0" smtClean="0"/>
              <a:t>en parejas reportan mayor </a:t>
            </a:r>
            <a:r>
              <a:rPr lang="es-CO" dirty="0"/>
              <a:t>comprensión </a:t>
            </a:r>
            <a:r>
              <a:rPr lang="es-CO" dirty="0" smtClean="0"/>
              <a:t>que los expertos en condición individual.</a:t>
            </a:r>
          </a:p>
          <a:p>
            <a:pPr marL="285750" indent="-285750"/>
            <a:r>
              <a:rPr lang="es-CO" dirty="0" smtClean="0"/>
              <a:t>Los novatos en parejas reportan menor comprensión que los novatos en condición individual</a:t>
            </a: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21</a:t>
            </a:fld>
            <a:endParaRPr lang="es-CO"/>
          </a:p>
        </p:txBody>
      </p:sp>
    </p:spTree>
    <p:extLst>
      <p:ext uri="{BB962C8B-B14F-4D97-AF65-F5344CB8AC3E}">
        <p14:creationId xmlns:p14="http://schemas.microsoft.com/office/powerpoint/2010/main" val="2825242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Number</a:t>
            </a:r>
            <a:r>
              <a:rPr lang="es-CO" dirty="0" smtClean="0"/>
              <a:t> of </a:t>
            </a:r>
            <a:r>
              <a:rPr lang="es-CO" dirty="0" err="1" smtClean="0"/>
              <a:t>messages</a:t>
            </a:r>
            <a:r>
              <a:rPr lang="es-CO" dirty="0" smtClean="0"/>
              <a:t> per round</a:t>
            </a:r>
            <a:endParaRPr lang="es-CO" dirty="0"/>
          </a:p>
        </p:txBody>
      </p:sp>
      <p:sp>
        <p:nvSpPr>
          <p:cNvPr id="7" name="CuadroTexto 6"/>
          <p:cNvSpPr txBox="1"/>
          <p:nvPr/>
        </p:nvSpPr>
        <p:spPr>
          <a:xfrm>
            <a:off x="1482811" y="5782962"/>
            <a:ext cx="9202456" cy="646331"/>
          </a:xfrm>
          <a:prstGeom prst="rect">
            <a:avLst/>
          </a:prstGeom>
          <a:noFill/>
        </p:spPr>
        <p:txBody>
          <a:bodyPr wrap="none" rtlCol="0">
            <a:spAutoFit/>
          </a:bodyPr>
          <a:lstStyle/>
          <a:p>
            <a:pPr marL="285750" indent="-285750">
              <a:buFont typeface="Arial" panose="020B0604020202020204" pitchFamily="34" charset="0"/>
              <a:buChar char="•"/>
            </a:pPr>
            <a:r>
              <a:rPr lang="es-CO" dirty="0" smtClean="0"/>
              <a:t>La comunicación promedio disminuye muy poco y termina alrededor de </a:t>
            </a:r>
            <a:r>
              <a:rPr lang="es-CO" dirty="0" smtClean="0"/>
              <a:t>2 mensajes </a:t>
            </a:r>
            <a:r>
              <a:rPr lang="es-CO" dirty="0" smtClean="0"/>
              <a:t>por ronda</a:t>
            </a:r>
          </a:p>
          <a:p>
            <a:pPr marL="285750" indent="-285750">
              <a:buFont typeface="Arial" panose="020B0604020202020204" pitchFamily="34" charset="0"/>
              <a:buChar char="•"/>
            </a:pPr>
            <a:r>
              <a:rPr lang="es-CO" dirty="0" smtClean="0"/>
              <a:t>No </a:t>
            </a:r>
            <a:r>
              <a:rPr lang="es-CO" dirty="0"/>
              <a:t>se observa diferencia </a:t>
            </a:r>
            <a:r>
              <a:rPr lang="es-CO" dirty="0" smtClean="0"/>
              <a:t>significativa entre los expertos en </a:t>
            </a:r>
            <a:r>
              <a:rPr lang="es-CO" dirty="0" err="1" smtClean="0"/>
              <a:t>hounds</a:t>
            </a:r>
            <a:r>
              <a:rPr lang="es-CO" dirty="0" smtClean="0"/>
              <a:t> y los expertos en </a:t>
            </a:r>
            <a:r>
              <a:rPr lang="es-CO" dirty="0" err="1" smtClean="0"/>
              <a:t>terriers</a:t>
            </a:r>
            <a:endParaRPr lang="es-CO" dirty="0"/>
          </a:p>
        </p:txBody>
      </p:sp>
      <p:pic>
        <p:nvPicPr>
          <p:cNvPr id="4" name="Imagen 3"/>
          <p:cNvPicPr>
            <a:picLocks noChangeAspect="1"/>
          </p:cNvPicPr>
          <p:nvPr/>
        </p:nvPicPr>
        <p:blipFill>
          <a:blip r:embed="rId2"/>
          <a:stretch>
            <a:fillRect/>
          </a:stretch>
        </p:blipFill>
        <p:spPr>
          <a:xfrm>
            <a:off x="1768972" y="1276865"/>
            <a:ext cx="8341441" cy="4506098"/>
          </a:xfrm>
          <a:prstGeom prst="rect">
            <a:avLst/>
          </a:prstGeom>
        </p:spPr>
      </p:pic>
      <p:sp>
        <p:nvSpPr>
          <p:cNvPr id="5" name="Marcador de número de diapositiva 4"/>
          <p:cNvSpPr>
            <a:spLocks noGrp="1"/>
          </p:cNvSpPr>
          <p:nvPr>
            <p:ph type="sldNum" sz="quarter" idx="12"/>
          </p:nvPr>
        </p:nvSpPr>
        <p:spPr/>
        <p:txBody>
          <a:bodyPr/>
          <a:lstStyle/>
          <a:p>
            <a:fld id="{0AC18DFE-2F64-4429-B499-E16537F0080F}" type="slidenum">
              <a:rPr lang="es-CO" smtClean="0"/>
              <a:t>22</a:t>
            </a:fld>
            <a:endParaRPr lang="es-CO"/>
          </a:p>
        </p:txBody>
      </p:sp>
    </p:spTree>
    <p:extLst>
      <p:ext uri="{BB962C8B-B14F-4D97-AF65-F5344CB8AC3E}">
        <p14:creationId xmlns:p14="http://schemas.microsoft.com/office/powerpoint/2010/main" val="211567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Correctness</a:t>
            </a:r>
            <a:r>
              <a:rPr lang="es-CO" dirty="0" smtClean="0"/>
              <a:t> per round</a:t>
            </a:r>
            <a:endParaRPr lang="es-CO" dirty="0"/>
          </a:p>
        </p:txBody>
      </p:sp>
      <p:sp>
        <p:nvSpPr>
          <p:cNvPr id="7" name="CuadroTexto 6"/>
          <p:cNvSpPr txBox="1"/>
          <p:nvPr/>
        </p:nvSpPr>
        <p:spPr>
          <a:xfrm>
            <a:off x="1482811" y="5782962"/>
            <a:ext cx="8397940" cy="646331"/>
          </a:xfrm>
          <a:prstGeom prst="rect">
            <a:avLst/>
          </a:prstGeom>
          <a:noFill/>
        </p:spPr>
        <p:txBody>
          <a:bodyPr wrap="none" rtlCol="0">
            <a:spAutoFit/>
          </a:bodyPr>
          <a:lstStyle/>
          <a:p>
            <a:pPr marL="285750" indent="-285750">
              <a:buFont typeface="Arial" panose="020B0604020202020204" pitchFamily="34" charset="0"/>
              <a:buChar char="•"/>
            </a:pPr>
            <a:r>
              <a:rPr lang="es-CO" dirty="0" smtClean="0"/>
              <a:t>La </a:t>
            </a:r>
            <a:r>
              <a:rPr lang="es-CO" dirty="0" err="1" smtClean="0"/>
              <a:t>correctitud</a:t>
            </a:r>
            <a:r>
              <a:rPr lang="es-CO" dirty="0" smtClean="0"/>
              <a:t> promedio de las respuestas a los mensajes enviados aumenta un poco.</a:t>
            </a:r>
          </a:p>
          <a:p>
            <a:pPr marL="285750" indent="-285750">
              <a:buFont typeface="Arial" panose="020B0604020202020204" pitchFamily="34" charset="0"/>
              <a:buChar char="•"/>
            </a:pPr>
            <a:r>
              <a:rPr lang="es-CO" dirty="0" smtClean="0"/>
              <a:t>No se observa diferencia significativa entre los tipos de experticia.</a:t>
            </a:r>
            <a:endParaRPr lang="es-CO" dirty="0"/>
          </a:p>
        </p:txBody>
      </p:sp>
      <p:pic>
        <p:nvPicPr>
          <p:cNvPr id="3" name="Imagen 2"/>
          <p:cNvPicPr>
            <a:picLocks noChangeAspect="1"/>
          </p:cNvPicPr>
          <p:nvPr/>
        </p:nvPicPr>
        <p:blipFill>
          <a:blip r:embed="rId2"/>
          <a:stretch>
            <a:fillRect/>
          </a:stretch>
        </p:blipFill>
        <p:spPr>
          <a:xfrm>
            <a:off x="1738184" y="1310737"/>
            <a:ext cx="8279027" cy="4472382"/>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23</a:t>
            </a:fld>
            <a:endParaRPr lang="es-CO"/>
          </a:p>
        </p:txBody>
      </p:sp>
    </p:spTree>
    <p:extLst>
      <p:ext uri="{BB962C8B-B14F-4D97-AF65-F5344CB8AC3E}">
        <p14:creationId xmlns:p14="http://schemas.microsoft.com/office/powerpoint/2010/main" val="355317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Number</a:t>
            </a:r>
            <a:r>
              <a:rPr lang="es-CO" dirty="0" smtClean="0"/>
              <a:t> of </a:t>
            </a:r>
            <a:r>
              <a:rPr lang="es-CO" dirty="0" err="1" smtClean="0"/>
              <a:t>messages</a:t>
            </a:r>
            <a:r>
              <a:rPr lang="es-CO" dirty="0"/>
              <a:t> </a:t>
            </a:r>
            <a:r>
              <a:rPr lang="es-CO" dirty="0" smtClean="0"/>
              <a:t>w.r.t. </a:t>
            </a:r>
            <a:r>
              <a:rPr lang="es-CO" dirty="0" err="1" smtClean="0"/>
              <a:t>correctness</a:t>
            </a:r>
            <a:endParaRPr lang="es-CO" dirty="0"/>
          </a:p>
        </p:txBody>
      </p:sp>
      <p:sp>
        <p:nvSpPr>
          <p:cNvPr id="7" name="CuadroTexto 6"/>
          <p:cNvSpPr txBox="1"/>
          <p:nvPr/>
        </p:nvSpPr>
        <p:spPr>
          <a:xfrm>
            <a:off x="1482811" y="5782962"/>
            <a:ext cx="9146030" cy="369332"/>
          </a:xfrm>
          <a:prstGeom prst="rect">
            <a:avLst/>
          </a:prstGeom>
          <a:noFill/>
        </p:spPr>
        <p:txBody>
          <a:bodyPr wrap="none" rtlCol="0">
            <a:spAutoFit/>
          </a:bodyPr>
          <a:lstStyle/>
          <a:p>
            <a:pPr marL="285750" indent="-285750">
              <a:buFont typeface="Arial" panose="020B0604020202020204" pitchFamily="34" charset="0"/>
              <a:buChar char="•"/>
            </a:pPr>
            <a:r>
              <a:rPr lang="es-CO" dirty="0" smtClean="0"/>
              <a:t>La comunicación promedio disminuye a medida que aumenta la </a:t>
            </a:r>
            <a:r>
              <a:rPr lang="es-CO" dirty="0" err="1" smtClean="0"/>
              <a:t>correctitud</a:t>
            </a:r>
            <a:r>
              <a:rPr lang="es-CO" dirty="0" smtClean="0"/>
              <a:t> de los </a:t>
            </a:r>
            <a:r>
              <a:rPr lang="es-CO" dirty="0" smtClean="0"/>
              <a:t>mensajes</a:t>
            </a:r>
            <a:endParaRPr lang="es-CO" dirty="0"/>
          </a:p>
        </p:txBody>
      </p:sp>
      <p:pic>
        <p:nvPicPr>
          <p:cNvPr id="6" name="Imagen 5"/>
          <p:cNvPicPr>
            <a:picLocks noChangeAspect="1"/>
          </p:cNvPicPr>
          <p:nvPr/>
        </p:nvPicPr>
        <p:blipFill>
          <a:blip r:embed="rId2"/>
          <a:stretch>
            <a:fillRect/>
          </a:stretch>
        </p:blipFill>
        <p:spPr>
          <a:xfrm>
            <a:off x="1738475" y="1332988"/>
            <a:ext cx="8237548" cy="4449974"/>
          </a:xfrm>
          <a:prstGeom prst="rect">
            <a:avLst/>
          </a:prstGeom>
        </p:spPr>
      </p:pic>
      <p:sp>
        <p:nvSpPr>
          <p:cNvPr id="8" name="Marcador de número de diapositiva 7"/>
          <p:cNvSpPr>
            <a:spLocks noGrp="1"/>
          </p:cNvSpPr>
          <p:nvPr>
            <p:ph type="sldNum" sz="quarter" idx="12"/>
          </p:nvPr>
        </p:nvSpPr>
        <p:spPr/>
        <p:txBody>
          <a:bodyPr/>
          <a:lstStyle/>
          <a:p>
            <a:fld id="{0AC18DFE-2F64-4429-B499-E16537F0080F}" type="slidenum">
              <a:rPr lang="es-CO" smtClean="0"/>
              <a:t>24</a:t>
            </a:fld>
            <a:endParaRPr lang="es-CO"/>
          </a:p>
        </p:txBody>
      </p:sp>
    </p:spTree>
    <p:extLst>
      <p:ext uri="{BB962C8B-B14F-4D97-AF65-F5344CB8AC3E}">
        <p14:creationId xmlns:p14="http://schemas.microsoft.com/office/powerpoint/2010/main" val="2211966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Composición de mensajes enviados</a:t>
            </a:r>
            <a:endParaRPr lang="es-CO" dirty="0"/>
          </a:p>
        </p:txBody>
      </p:sp>
      <p:sp>
        <p:nvSpPr>
          <p:cNvPr id="3" name="Marcador de contenido 2"/>
          <p:cNvSpPr>
            <a:spLocks noGrp="1"/>
          </p:cNvSpPr>
          <p:nvPr>
            <p:ph idx="1"/>
          </p:nvPr>
        </p:nvSpPr>
        <p:spPr>
          <a:xfrm>
            <a:off x="838200" y="5140411"/>
            <a:ext cx="10515600" cy="1036552"/>
          </a:xfrm>
        </p:spPr>
        <p:txBody>
          <a:bodyPr/>
          <a:lstStyle/>
          <a:p>
            <a:r>
              <a:rPr lang="es-CO" dirty="0"/>
              <a:t>Los expertos en </a:t>
            </a:r>
            <a:r>
              <a:rPr lang="es-CO" dirty="0" err="1"/>
              <a:t>terriers</a:t>
            </a:r>
            <a:r>
              <a:rPr lang="es-CO" dirty="0"/>
              <a:t> preguntan sobre </a:t>
            </a:r>
            <a:r>
              <a:rPr lang="es-CO" dirty="0" err="1"/>
              <a:t>hounds</a:t>
            </a:r>
            <a:r>
              <a:rPr lang="es-CO" dirty="0"/>
              <a:t> y viceversa</a:t>
            </a:r>
          </a:p>
          <a:p>
            <a:r>
              <a:rPr lang="es-CO" dirty="0" smtClean="0"/>
              <a:t>Una cuarta parte de las veces, los expertos no necesitan preguntar</a:t>
            </a:r>
          </a:p>
        </p:txBody>
      </p:sp>
      <p:pic>
        <p:nvPicPr>
          <p:cNvPr id="5" name="Imagen 4"/>
          <p:cNvPicPr>
            <a:picLocks noChangeAspect="1"/>
          </p:cNvPicPr>
          <p:nvPr/>
        </p:nvPicPr>
        <p:blipFill>
          <a:blip r:embed="rId2"/>
          <a:stretch>
            <a:fillRect/>
          </a:stretch>
        </p:blipFill>
        <p:spPr>
          <a:xfrm>
            <a:off x="2817341" y="1301836"/>
            <a:ext cx="7216346" cy="3898315"/>
          </a:xfrm>
          <a:prstGeom prst="rect">
            <a:avLst/>
          </a:prstGeom>
        </p:spPr>
      </p:pic>
      <p:sp>
        <p:nvSpPr>
          <p:cNvPr id="6" name="Marcador de número de diapositiva 5"/>
          <p:cNvSpPr>
            <a:spLocks noGrp="1"/>
          </p:cNvSpPr>
          <p:nvPr>
            <p:ph type="sldNum" sz="quarter" idx="12"/>
          </p:nvPr>
        </p:nvSpPr>
        <p:spPr/>
        <p:txBody>
          <a:bodyPr/>
          <a:lstStyle/>
          <a:p>
            <a:fld id="{0AC18DFE-2F64-4429-B499-E16537F0080F}" type="slidenum">
              <a:rPr lang="es-CO" smtClean="0"/>
              <a:t>25</a:t>
            </a:fld>
            <a:endParaRPr lang="es-CO"/>
          </a:p>
        </p:txBody>
      </p:sp>
    </p:spTree>
    <p:extLst>
      <p:ext uri="{BB962C8B-B14F-4D97-AF65-F5344CB8AC3E}">
        <p14:creationId xmlns:p14="http://schemas.microsoft.com/office/powerpoint/2010/main" val="2503689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Suposiciones expertos en </a:t>
            </a:r>
            <a:r>
              <a:rPr lang="es-CO" dirty="0" err="1" smtClean="0"/>
              <a:t>terriers</a:t>
            </a:r>
            <a:endParaRPr lang="es-CO" dirty="0"/>
          </a:p>
        </p:txBody>
      </p:sp>
      <p:sp>
        <p:nvSpPr>
          <p:cNvPr id="3" name="Marcador de contenido 2"/>
          <p:cNvSpPr>
            <a:spLocks noGrp="1"/>
          </p:cNvSpPr>
          <p:nvPr>
            <p:ph idx="1"/>
          </p:nvPr>
        </p:nvSpPr>
        <p:spPr>
          <a:xfrm>
            <a:off x="838200" y="5478161"/>
            <a:ext cx="10515600" cy="698801"/>
          </a:xfrm>
        </p:spPr>
        <p:txBody>
          <a:bodyPr>
            <a:normAutofit fontScale="77500" lnSpcReduction="20000"/>
          </a:bodyPr>
          <a:lstStyle/>
          <a:p>
            <a:r>
              <a:rPr lang="es-CO" dirty="0" smtClean="0"/>
              <a:t>Más del 60% de las veces, los Terrier </a:t>
            </a:r>
            <a:r>
              <a:rPr lang="es-CO" dirty="0" err="1" smtClean="0"/>
              <a:t>experts</a:t>
            </a:r>
            <a:r>
              <a:rPr lang="es-CO" dirty="0" smtClean="0"/>
              <a:t> no se molestan en hacer una suposición</a:t>
            </a:r>
          </a:p>
          <a:p>
            <a:r>
              <a:rPr lang="es-CO" dirty="0" smtClean="0"/>
              <a:t>Más del 30% de las veces, la pregunta está precedida por una suposición correcta</a:t>
            </a:r>
            <a:endParaRPr lang="es-CO" dirty="0"/>
          </a:p>
        </p:txBody>
      </p:sp>
      <p:pic>
        <p:nvPicPr>
          <p:cNvPr id="8" name="Imagen 7"/>
          <p:cNvPicPr>
            <a:picLocks noChangeAspect="1"/>
          </p:cNvPicPr>
          <p:nvPr/>
        </p:nvPicPr>
        <p:blipFill>
          <a:blip r:embed="rId2"/>
          <a:stretch>
            <a:fillRect/>
          </a:stretch>
        </p:blipFill>
        <p:spPr>
          <a:xfrm>
            <a:off x="2380735" y="1453142"/>
            <a:ext cx="7372866" cy="3982867"/>
          </a:xfrm>
          <a:prstGeom prst="rect">
            <a:avLst/>
          </a:prstGeom>
        </p:spPr>
      </p:pic>
      <p:sp>
        <p:nvSpPr>
          <p:cNvPr id="9" name="Marcador de número de diapositiva 8"/>
          <p:cNvSpPr>
            <a:spLocks noGrp="1"/>
          </p:cNvSpPr>
          <p:nvPr>
            <p:ph type="sldNum" sz="quarter" idx="12"/>
          </p:nvPr>
        </p:nvSpPr>
        <p:spPr/>
        <p:txBody>
          <a:bodyPr/>
          <a:lstStyle/>
          <a:p>
            <a:fld id="{0AC18DFE-2F64-4429-B499-E16537F0080F}" type="slidenum">
              <a:rPr lang="es-CO" smtClean="0"/>
              <a:t>26</a:t>
            </a:fld>
            <a:endParaRPr lang="es-CO"/>
          </a:p>
        </p:txBody>
      </p:sp>
    </p:spTree>
    <p:extLst>
      <p:ext uri="{BB962C8B-B14F-4D97-AF65-F5344CB8AC3E}">
        <p14:creationId xmlns:p14="http://schemas.microsoft.com/office/powerpoint/2010/main" val="3441565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Suposiciones expertos en </a:t>
            </a:r>
            <a:r>
              <a:rPr lang="es-CO" dirty="0" err="1" smtClean="0"/>
              <a:t>hounds</a:t>
            </a:r>
            <a:endParaRPr lang="es-CO" dirty="0"/>
          </a:p>
        </p:txBody>
      </p:sp>
      <p:sp>
        <p:nvSpPr>
          <p:cNvPr id="3" name="Marcador de contenido 2"/>
          <p:cNvSpPr>
            <a:spLocks noGrp="1"/>
          </p:cNvSpPr>
          <p:nvPr>
            <p:ph idx="1"/>
          </p:nvPr>
        </p:nvSpPr>
        <p:spPr>
          <a:xfrm>
            <a:off x="838200" y="5478161"/>
            <a:ext cx="10515600" cy="698801"/>
          </a:xfrm>
        </p:spPr>
        <p:txBody>
          <a:bodyPr>
            <a:normAutofit fontScale="77500" lnSpcReduction="20000"/>
          </a:bodyPr>
          <a:lstStyle/>
          <a:p>
            <a:r>
              <a:rPr lang="es-CO" dirty="0" smtClean="0"/>
              <a:t>Cerca del 50% de las veces, los </a:t>
            </a:r>
            <a:r>
              <a:rPr lang="es-CO" dirty="0" err="1" smtClean="0"/>
              <a:t>hound</a:t>
            </a:r>
            <a:r>
              <a:rPr lang="es-CO" dirty="0" smtClean="0"/>
              <a:t> </a:t>
            </a:r>
            <a:r>
              <a:rPr lang="es-CO" dirty="0" err="1" smtClean="0"/>
              <a:t>experts</a:t>
            </a:r>
            <a:r>
              <a:rPr lang="es-CO" dirty="0" smtClean="0"/>
              <a:t> no se molestan en hacer una suposición</a:t>
            </a:r>
          </a:p>
          <a:p>
            <a:r>
              <a:rPr lang="es-CO" dirty="0" smtClean="0"/>
              <a:t>Más del 40% de las veces, la pregunta está precedida por una suposición correcta</a:t>
            </a:r>
            <a:endParaRPr lang="es-CO" dirty="0"/>
          </a:p>
        </p:txBody>
      </p:sp>
      <p:pic>
        <p:nvPicPr>
          <p:cNvPr id="5" name="Imagen 4"/>
          <p:cNvPicPr>
            <a:picLocks noChangeAspect="1"/>
          </p:cNvPicPr>
          <p:nvPr/>
        </p:nvPicPr>
        <p:blipFill>
          <a:blip r:embed="rId2"/>
          <a:stretch>
            <a:fillRect/>
          </a:stretch>
        </p:blipFill>
        <p:spPr>
          <a:xfrm>
            <a:off x="2463113" y="1350788"/>
            <a:ext cx="7479957" cy="4040719"/>
          </a:xfrm>
          <a:prstGeom prst="rect">
            <a:avLst/>
          </a:prstGeom>
        </p:spPr>
      </p:pic>
      <p:sp>
        <p:nvSpPr>
          <p:cNvPr id="6" name="Marcador de número de diapositiva 5"/>
          <p:cNvSpPr>
            <a:spLocks noGrp="1"/>
          </p:cNvSpPr>
          <p:nvPr>
            <p:ph type="sldNum" sz="quarter" idx="12"/>
          </p:nvPr>
        </p:nvSpPr>
        <p:spPr/>
        <p:txBody>
          <a:bodyPr/>
          <a:lstStyle/>
          <a:p>
            <a:fld id="{0AC18DFE-2F64-4429-B499-E16537F0080F}" type="slidenum">
              <a:rPr lang="es-CO" smtClean="0"/>
              <a:t>27</a:t>
            </a:fld>
            <a:endParaRPr lang="es-CO"/>
          </a:p>
        </p:txBody>
      </p:sp>
    </p:spTree>
    <p:extLst>
      <p:ext uri="{BB962C8B-B14F-4D97-AF65-F5344CB8AC3E}">
        <p14:creationId xmlns:p14="http://schemas.microsoft.com/office/powerpoint/2010/main" val="683136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Meando fuera del tiesto</a:t>
            </a:r>
            <a:endParaRPr lang="es-CO" dirty="0"/>
          </a:p>
        </p:txBody>
      </p:sp>
      <p:sp>
        <p:nvSpPr>
          <p:cNvPr id="3" name="Marcador de contenido 2"/>
          <p:cNvSpPr>
            <a:spLocks noGrp="1"/>
          </p:cNvSpPr>
          <p:nvPr>
            <p:ph idx="1"/>
          </p:nvPr>
        </p:nvSpPr>
        <p:spPr>
          <a:xfrm>
            <a:off x="838200" y="5478161"/>
            <a:ext cx="10515600" cy="698801"/>
          </a:xfrm>
        </p:spPr>
        <p:txBody>
          <a:bodyPr/>
          <a:lstStyle/>
          <a:p>
            <a:r>
              <a:rPr lang="es-CO" dirty="0" smtClean="0"/>
              <a:t>?????</a:t>
            </a:r>
            <a:endParaRPr lang="es-CO" dirty="0"/>
          </a:p>
        </p:txBody>
      </p:sp>
      <p:pic>
        <p:nvPicPr>
          <p:cNvPr id="5" name="Imagen 4"/>
          <p:cNvPicPr>
            <a:picLocks noChangeAspect="1"/>
          </p:cNvPicPr>
          <p:nvPr/>
        </p:nvPicPr>
        <p:blipFill>
          <a:blip r:embed="rId2"/>
          <a:stretch>
            <a:fillRect/>
          </a:stretch>
        </p:blipFill>
        <p:spPr>
          <a:xfrm>
            <a:off x="1872369" y="1380875"/>
            <a:ext cx="7584670" cy="4097286"/>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28</a:t>
            </a:fld>
            <a:endParaRPr lang="es-CO"/>
          </a:p>
        </p:txBody>
      </p:sp>
    </p:spTree>
    <p:extLst>
      <p:ext uri="{BB962C8B-B14F-4D97-AF65-F5344CB8AC3E}">
        <p14:creationId xmlns:p14="http://schemas.microsoft.com/office/powerpoint/2010/main" val="919449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Cosas por explorar</a:t>
            </a:r>
            <a:endParaRPr lang="es-CO" dirty="0"/>
          </a:p>
        </p:txBody>
      </p:sp>
      <p:sp>
        <p:nvSpPr>
          <p:cNvPr id="3" name="Marcador de contenido 2"/>
          <p:cNvSpPr>
            <a:spLocks noGrp="1"/>
          </p:cNvSpPr>
          <p:nvPr>
            <p:ph idx="1"/>
          </p:nvPr>
        </p:nvSpPr>
        <p:spPr/>
        <p:txBody>
          <a:bodyPr>
            <a:normAutofit/>
          </a:bodyPr>
          <a:lstStyle/>
          <a:p>
            <a:r>
              <a:rPr lang="es-CO" dirty="0" smtClean="0"/>
              <a:t>Gráficas de desempeño separando </a:t>
            </a:r>
            <a:r>
              <a:rPr lang="es-CO" dirty="0" err="1" smtClean="0"/>
              <a:t>Terriers</a:t>
            </a:r>
            <a:r>
              <a:rPr lang="es-CO" dirty="0" smtClean="0"/>
              <a:t> de </a:t>
            </a:r>
            <a:r>
              <a:rPr lang="es-CO" dirty="0" err="1" smtClean="0"/>
              <a:t>Hounds</a:t>
            </a:r>
            <a:r>
              <a:rPr lang="es-CO" dirty="0" smtClean="0"/>
              <a:t> =&gt; OK</a:t>
            </a:r>
            <a:endParaRPr lang="es-CO" dirty="0"/>
          </a:p>
          <a:p>
            <a:r>
              <a:rPr lang="es-CO" dirty="0" smtClean="0"/>
              <a:t>Graficar el número de mensajes por ronda, agregado y también de acuerdo a experticia =&gt; OK</a:t>
            </a:r>
          </a:p>
          <a:p>
            <a:r>
              <a:rPr lang="es-CO" dirty="0" err="1" smtClean="0"/>
              <a:t>Correctitud</a:t>
            </a:r>
            <a:r>
              <a:rPr lang="es-CO" dirty="0" smtClean="0"/>
              <a:t> de clasificación =&gt; </a:t>
            </a:r>
            <a:r>
              <a:rPr lang="es-CO" dirty="0" smtClean="0"/>
              <a:t>OK</a:t>
            </a:r>
            <a:endParaRPr lang="es-CO" dirty="0" smtClean="0"/>
          </a:p>
          <a:p>
            <a:r>
              <a:rPr lang="es-CO" dirty="0" err="1" smtClean="0"/>
              <a:t>Correctitud</a:t>
            </a:r>
            <a:r>
              <a:rPr lang="es-CO" dirty="0" smtClean="0"/>
              <a:t> de “</a:t>
            </a:r>
            <a:r>
              <a:rPr lang="es-CO" dirty="0" err="1" smtClean="0"/>
              <a:t>guesses</a:t>
            </a:r>
            <a:r>
              <a:rPr lang="es-CO" dirty="0" smtClean="0"/>
              <a:t>” =&gt; OK</a:t>
            </a:r>
          </a:p>
          <a:p>
            <a:r>
              <a:rPr lang="es-CO" dirty="0" smtClean="0"/>
              <a:t>Correlacionar la comunicación correcta con el envío de mensajes =&gt; OK</a:t>
            </a:r>
          </a:p>
          <a:p>
            <a:r>
              <a:rPr lang="es-CO" dirty="0" smtClean="0"/>
              <a:t>Condición parejas: “Cantidad” de </a:t>
            </a:r>
            <a:r>
              <a:rPr lang="es-CO" dirty="0" smtClean="0"/>
              <a:t>interacción =&gt; OK</a:t>
            </a:r>
            <a:endParaRPr lang="es-CO" dirty="0" smtClean="0"/>
          </a:p>
          <a:p>
            <a:r>
              <a:rPr lang="es-CO" dirty="0" smtClean="0"/>
              <a:t>Sacar índice de cooperación =&gt; </a:t>
            </a:r>
            <a:r>
              <a:rPr lang="es-CO" dirty="0" smtClean="0"/>
              <a:t>OK</a:t>
            </a: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29</a:t>
            </a:fld>
            <a:endParaRPr lang="es-CO"/>
          </a:p>
        </p:txBody>
      </p:sp>
    </p:spTree>
    <p:extLst>
      <p:ext uri="{BB962C8B-B14F-4D97-AF65-F5344CB8AC3E}">
        <p14:creationId xmlns:p14="http://schemas.microsoft.com/office/powerpoint/2010/main" val="49712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Participantes y procedimiento</a:t>
            </a:r>
            <a:endParaRPr lang="es-CO" dirty="0"/>
          </a:p>
        </p:txBody>
      </p:sp>
      <p:sp>
        <p:nvSpPr>
          <p:cNvPr id="3" name="Marcador de contenido 2"/>
          <p:cNvSpPr>
            <a:spLocks noGrp="1"/>
          </p:cNvSpPr>
          <p:nvPr>
            <p:ph idx="1"/>
          </p:nvPr>
        </p:nvSpPr>
        <p:spPr/>
        <p:txBody>
          <a:bodyPr>
            <a:normAutofit lnSpcReduction="10000"/>
          </a:bodyPr>
          <a:lstStyle/>
          <a:p>
            <a:r>
              <a:rPr lang="es-CO" dirty="0" smtClean="0"/>
              <a:t>2 tratamientos (</a:t>
            </a:r>
            <a:r>
              <a:rPr lang="es-CO" dirty="0" err="1" smtClean="0"/>
              <a:t>between-subjects</a:t>
            </a:r>
            <a:r>
              <a:rPr lang="es-CO" dirty="0" smtClean="0"/>
              <a:t>): individual y por parejas</a:t>
            </a:r>
          </a:p>
          <a:p>
            <a:r>
              <a:rPr lang="es-CO" dirty="0" smtClean="0"/>
              <a:t>84 estudiantes de la UR</a:t>
            </a:r>
          </a:p>
          <a:p>
            <a:r>
              <a:rPr lang="es-CO" dirty="0" smtClean="0"/>
              <a:t>44 participantes en tratamiento individual</a:t>
            </a:r>
          </a:p>
          <a:p>
            <a:r>
              <a:rPr lang="es-CO" dirty="0" smtClean="0"/>
              <a:t>40 participantes en tratamiento por parejas (20 parejas)</a:t>
            </a:r>
          </a:p>
          <a:p>
            <a:r>
              <a:rPr lang="es-CO" dirty="0" smtClean="0"/>
              <a:t>5 sesiones en el Laboratorio de Economía Experimental</a:t>
            </a:r>
          </a:p>
          <a:p>
            <a:r>
              <a:rPr lang="es-CO" dirty="0" smtClean="0"/>
              <a:t>Cada individuo en su propio computador, sin hablar con otros participantes, sólo pueden interactuar a través del browser</a:t>
            </a:r>
          </a:p>
          <a:p>
            <a:r>
              <a:rPr lang="es-CO" dirty="0" smtClean="0"/>
              <a:t>Pago: 10k por participar + </a:t>
            </a:r>
            <a:r>
              <a:rPr lang="es-CO" dirty="0" err="1" smtClean="0"/>
              <a:t>Xk</a:t>
            </a:r>
            <a:r>
              <a:rPr lang="es-CO" dirty="0" smtClean="0"/>
              <a:t> por desempeño en la prueba (0</a:t>
            </a:r>
            <a:r>
              <a:rPr lang="es-CO" dirty="0" smtClean="0">
                <a:sym typeface="Symbol" panose="05050102010706020507" pitchFamily="18" charset="2"/>
              </a:rPr>
              <a:t>X26k)</a:t>
            </a:r>
          </a:p>
          <a:p>
            <a:r>
              <a:rPr lang="es-CO" dirty="0" smtClean="0">
                <a:sym typeface="Symbol" panose="05050102010706020507" pitchFamily="18" charset="2"/>
              </a:rPr>
              <a:t>Prueba experimental implementada en </a:t>
            </a:r>
            <a:r>
              <a:rPr lang="es-CO" dirty="0" err="1" smtClean="0">
                <a:sym typeface="Symbol" panose="05050102010706020507" pitchFamily="18" charset="2"/>
              </a:rPr>
              <a:t>nodeGame</a:t>
            </a:r>
            <a:endParaRPr lang="es-CO" dirty="0" smtClean="0"/>
          </a:p>
          <a:p>
            <a:pPr marL="0" indent="0">
              <a:buNone/>
            </a:pPr>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3</a:t>
            </a:fld>
            <a:endParaRPr lang="es-CO"/>
          </a:p>
        </p:txBody>
      </p:sp>
    </p:spTree>
    <p:extLst>
      <p:ext uri="{BB962C8B-B14F-4D97-AF65-F5344CB8AC3E}">
        <p14:creationId xmlns:p14="http://schemas.microsoft.com/office/powerpoint/2010/main" val="737462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Condición parejas -- Terrier</a:t>
            </a:r>
            <a:endParaRPr lang="es-CO" dirty="0"/>
          </a:p>
        </p:txBody>
      </p:sp>
      <p:pic>
        <p:nvPicPr>
          <p:cNvPr id="9" name="Imagen 8"/>
          <p:cNvPicPr>
            <a:picLocks noChangeAspect="1"/>
          </p:cNvPicPr>
          <p:nvPr/>
        </p:nvPicPr>
        <p:blipFill>
          <a:blip r:embed="rId2"/>
          <a:stretch>
            <a:fillRect/>
          </a:stretch>
        </p:blipFill>
        <p:spPr>
          <a:xfrm>
            <a:off x="1476952" y="1608308"/>
            <a:ext cx="9238095" cy="4990476"/>
          </a:xfrm>
          <a:prstGeom prst="rect">
            <a:avLst/>
          </a:prstGeom>
        </p:spPr>
      </p:pic>
      <p:sp>
        <p:nvSpPr>
          <p:cNvPr id="10" name="Marcador de número de diapositiva 9"/>
          <p:cNvSpPr>
            <a:spLocks noGrp="1"/>
          </p:cNvSpPr>
          <p:nvPr>
            <p:ph type="sldNum" sz="quarter" idx="12"/>
          </p:nvPr>
        </p:nvSpPr>
        <p:spPr/>
        <p:txBody>
          <a:bodyPr/>
          <a:lstStyle/>
          <a:p>
            <a:fld id="{0AC18DFE-2F64-4429-B499-E16537F0080F}" type="slidenum">
              <a:rPr lang="es-CO" smtClean="0"/>
              <a:t>30</a:t>
            </a:fld>
            <a:endParaRPr lang="es-CO"/>
          </a:p>
        </p:txBody>
      </p:sp>
    </p:spTree>
    <p:extLst>
      <p:ext uri="{BB962C8B-B14F-4D97-AF65-F5344CB8AC3E}">
        <p14:creationId xmlns:p14="http://schemas.microsoft.com/office/powerpoint/2010/main" val="2127358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Condición individuos -- Terrier</a:t>
            </a:r>
            <a:endParaRPr lang="es-CO" dirty="0"/>
          </a:p>
        </p:txBody>
      </p:sp>
      <p:pic>
        <p:nvPicPr>
          <p:cNvPr id="7" name="Imagen 6"/>
          <p:cNvPicPr>
            <a:picLocks noChangeAspect="1"/>
          </p:cNvPicPr>
          <p:nvPr/>
        </p:nvPicPr>
        <p:blipFill>
          <a:blip r:embed="rId2"/>
          <a:stretch>
            <a:fillRect/>
          </a:stretch>
        </p:blipFill>
        <p:spPr>
          <a:xfrm>
            <a:off x="1476952" y="1609265"/>
            <a:ext cx="9238095" cy="4990476"/>
          </a:xfrm>
          <a:prstGeom prst="rect">
            <a:avLst/>
          </a:prstGeom>
        </p:spPr>
      </p:pic>
      <p:sp>
        <p:nvSpPr>
          <p:cNvPr id="8" name="Marcador de número de diapositiva 7"/>
          <p:cNvSpPr>
            <a:spLocks noGrp="1"/>
          </p:cNvSpPr>
          <p:nvPr>
            <p:ph type="sldNum" sz="quarter" idx="12"/>
          </p:nvPr>
        </p:nvSpPr>
        <p:spPr/>
        <p:txBody>
          <a:bodyPr/>
          <a:lstStyle/>
          <a:p>
            <a:fld id="{0AC18DFE-2F64-4429-B499-E16537F0080F}" type="slidenum">
              <a:rPr lang="es-CO" smtClean="0"/>
              <a:t>31</a:t>
            </a:fld>
            <a:endParaRPr lang="es-CO"/>
          </a:p>
        </p:txBody>
      </p:sp>
    </p:spTree>
    <p:extLst>
      <p:ext uri="{BB962C8B-B14F-4D97-AF65-F5344CB8AC3E}">
        <p14:creationId xmlns:p14="http://schemas.microsoft.com/office/powerpoint/2010/main" val="60874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Condición parejas -- </a:t>
            </a:r>
            <a:r>
              <a:rPr lang="es-CO" dirty="0" err="1" smtClean="0"/>
              <a:t>Hounds</a:t>
            </a:r>
            <a:endParaRPr lang="es-CO" dirty="0"/>
          </a:p>
        </p:txBody>
      </p:sp>
      <p:pic>
        <p:nvPicPr>
          <p:cNvPr id="6" name="Imagen 5"/>
          <p:cNvPicPr>
            <a:picLocks noChangeAspect="1"/>
          </p:cNvPicPr>
          <p:nvPr/>
        </p:nvPicPr>
        <p:blipFill>
          <a:blip r:embed="rId2"/>
          <a:stretch>
            <a:fillRect/>
          </a:stretch>
        </p:blipFill>
        <p:spPr>
          <a:xfrm>
            <a:off x="1476952" y="1690688"/>
            <a:ext cx="9238095" cy="4990476"/>
          </a:xfrm>
          <a:prstGeom prst="rect">
            <a:avLst/>
          </a:prstGeom>
        </p:spPr>
      </p:pic>
      <p:sp>
        <p:nvSpPr>
          <p:cNvPr id="8" name="Marcador de número de diapositiva 7"/>
          <p:cNvSpPr>
            <a:spLocks noGrp="1"/>
          </p:cNvSpPr>
          <p:nvPr>
            <p:ph type="sldNum" sz="quarter" idx="12"/>
          </p:nvPr>
        </p:nvSpPr>
        <p:spPr/>
        <p:txBody>
          <a:bodyPr/>
          <a:lstStyle/>
          <a:p>
            <a:fld id="{0AC18DFE-2F64-4429-B499-E16537F0080F}" type="slidenum">
              <a:rPr lang="es-CO" smtClean="0"/>
              <a:t>32</a:t>
            </a:fld>
            <a:endParaRPr lang="es-CO"/>
          </a:p>
        </p:txBody>
      </p:sp>
    </p:spTree>
    <p:extLst>
      <p:ext uri="{BB962C8B-B14F-4D97-AF65-F5344CB8AC3E}">
        <p14:creationId xmlns:p14="http://schemas.microsoft.com/office/powerpoint/2010/main" val="1953259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Condición individuos -- </a:t>
            </a:r>
            <a:r>
              <a:rPr lang="es-CO" dirty="0" err="1" smtClean="0"/>
              <a:t>Hounds</a:t>
            </a:r>
            <a:endParaRPr lang="es-CO" dirty="0"/>
          </a:p>
        </p:txBody>
      </p:sp>
      <p:pic>
        <p:nvPicPr>
          <p:cNvPr id="5" name="Imagen 4"/>
          <p:cNvPicPr>
            <a:picLocks noChangeAspect="1"/>
          </p:cNvPicPr>
          <p:nvPr/>
        </p:nvPicPr>
        <p:blipFill>
          <a:blip r:embed="rId2"/>
          <a:stretch>
            <a:fillRect/>
          </a:stretch>
        </p:blipFill>
        <p:spPr>
          <a:xfrm>
            <a:off x="1476952" y="1690688"/>
            <a:ext cx="9238095" cy="4990476"/>
          </a:xfrm>
          <a:prstGeom prst="rect">
            <a:avLst/>
          </a:prstGeom>
        </p:spPr>
      </p:pic>
      <p:sp>
        <p:nvSpPr>
          <p:cNvPr id="7" name="Marcador de número de diapositiva 6"/>
          <p:cNvSpPr>
            <a:spLocks noGrp="1"/>
          </p:cNvSpPr>
          <p:nvPr>
            <p:ph type="sldNum" sz="quarter" idx="12"/>
          </p:nvPr>
        </p:nvSpPr>
        <p:spPr/>
        <p:txBody>
          <a:bodyPr/>
          <a:lstStyle/>
          <a:p>
            <a:fld id="{0AC18DFE-2F64-4429-B499-E16537F0080F}" type="slidenum">
              <a:rPr lang="es-CO" smtClean="0"/>
              <a:t>33</a:t>
            </a:fld>
            <a:endParaRPr lang="es-CO"/>
          </a:p>
        </p:txBody>
      </p:sp>
    </p:spTree>
    <p:extLst>
      <p:ext uri="{BB962C8B-B14F-4D97-AF65-F5344CB8AC3E}">
        <p14:creationId xmlns:p14="http://schemas.microsoft.com/office/powerpoint/2010/main" val="558178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Í</a:t>
            </a:r>
            <a:r>
              <a:rPr lang="es-CO" dirty="0" smtClean="0"/>
              <a:t>ndice de cooperación (</a:t>
            </a:r>
            <a:r>
              <a:rPr lang="es-CO" dirty="0" err="1" smtClean="0"/>
              <a:t>max</a:t>
            </a:r>
            <a:r>
              <a:rPr lang="es-CO" dirty="0" smtClean="0"/>
              <a:t>=1; min=0)</a:t>
            </a:r>
            <a:endParaRPr lang="es-CO" dirty="0"/>
          </a:p>
        </p:txBody>
      </p:sp>
      <p:sp>
        <p:nvSpPr>
          <p:cNvPr id="5" name="Marcador de número de diapositiva 4"/>
          <p:cNvSpPr>
            <a:spLocks noGrp="1"/>
          </p:cNvSpPr>
          <p:nvPr>
            <p:ph type="sldNum" sz="quarter" idx="12"/>
          </p:nvPr>
        </p:nvSpPr>
        <p:spPr/>
        <p:txBody>
          <a:bodyPr/>
          <a:lstStyle/>
          <a:p>
            <a:fld id="{0AC18DFE-2F64-4429-B499-E16537F0080F}" type="slidenum">
              <a:rPr lang="es-CO" smtClean="0"/>
              <a:t>34</a:t>
            </a:fld>
            <a:endParaRPr lang="es-CO"/>
          </a:p>
        </p:txBody>
      </p:sp>
      <p:pic>
        <p:nvPicPr>
          <p:cNvPr id="6" name="Imagen 5"/>
          <p:cNvPicPr>
            <a:picLocks noChangeAspect="1"/>
          </p:cNvPicPr>
          <p:nvPr/>
        </p:nvPicPr>
        <p:blipFill>
          <a:blip r:embed="rId2"/>
          <a:stretch>
            <a:fillRect/>
          </a:stretch>
        </p:blipFill>
        <p:spPr>
          <a:xfrm>
            <a:off x="1402811" y="1469221"/>
            <a:ext cx="9238095" cy="4990476"/>
          </a:xfrm>
          <a:prstGeom prst="rect">
            <a:avLst/>
          </a:prstGeom>
        </p:spPr>
      </p:pic>
    </p:spTree>
    <p:extLst>
      <p:ext uri="{BB962C8B-B14F-4D97-AF65-F5344CB8AC3E}">
        <p14:creationId xmlns:p14="http://schemas.microsoft.com/office/powerpoint/2010/main" val="179951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Tarea experimental</a:t>
            </a:r>
            <a:endParaRPr lang="es-CO" dirty="0"/>
          </a:p>
        </p:txBody>
      </p:sp>
      <p:sp>
        <p:nvSpPr>
          <p:cNvPr id="3" name="Marcador de contenido 2"/>
          <p:cNvSpPr>
            <a:spLocks noGrp="1"/>
          </p:cNvSpPr>
          <p:nvPr>
            <p:ph idx="1"/>
          </p:nvPr>
        </p:nvSpPr>
        <p:spPr/>
        <p:txBody>
          <a:bodyPr>
            <a:normAutofit/>
          </a:bodyPr>
          <a:lstStyle/>
          <a:p>
            <a:r>
              <a:rPr lang="es-CO" dirty="0" smtClean="0"/>
              <a:t>Clasificar correctamente los perros de acuerdo a su raza</a:t>
            </a:r>
          </a:p>
          <a:p>
            <a:r>
              <a:rPr lang="es-CO" dirty="0" smtClean="0"/>
              <a:t>Cuatro razas distintas: </a:t>
            </a:r>
            <a:r>
              <a:rPr lang="es-CO" dirty="0" err="1" smtClean="0"/>
              <a:t>Cairn</a:t>
            </a:r>
            <a:r>
              <a:rPr lang="es-CO" dirty="0" smtClean="0"/>
              <a:t> Terrier, Norwich Terrier, </a:t>
            </a:r>
            <a:r>
              <a:rPr lang="es-CO" dirty="0" err="1" smtClean="0"/>
              <a:t>Irish</a:t>
            </a:r>
            <a:r>
              <a:rPr lang="es-CO" dirty="0" smtClean="0"/>
              <a:t> </a:t>
            </a:r>
            <a:r>
              <a:rPr lang="es-CO" dirty="0" err="1" smtClean="0"/>
              <a:t>Wolfhound</a:t>
            </a:r>
            <a:r>
              <a:rPr lang="es-CO" dirty="0" smtClean="0"/>
              <a:t>, Scottish </a:t>
            </a:r>
            <a:r>
              <a:rPr lang="es-CO" dirty="0" err="1" smtClean="0"/>
              <a:t>Deerhound</a:t>
            </a:r>
            <a:endParaRPr lang="es-CO" dirty="0" smtClean="0"/>
          </a:p>
          <a:p>
            <a:r>
              <a:rPr lang="es-CO" dirty="0" smtClean="0"/>
              <a:t>Pago: 1 perro correcto =&gt; 2k, 2 perros =&gt; 4k, 3 perros =&gt; 6k, 4 perros =&gt; 9k, 5 perros =&gt; 13k</a:t>
            </a:r>
          </a:p>
          <a:p>
            <a:r>
              <a:rPr lang="es-CO" dirty="0" smtClean="0"/>
              <a:t>Etapas: tutorial + </a:t>
            </a:r>
            <a:r>
              <a:rPr lang="es-CO" dirty="0" err="1" smtClean="0"/>
              <a:t>quiz</a:t>
            </a:r>
            <a:r>
              <a:rPr lang="es-CO" dirty="0" smtClean="0"/>
              <a:t>, entrenamiento (x25 rondas), juego (x25 rondas), encuesta</a:t>
            </a:r>
          </a:p>
          <a:p>
            <a:pPr lvl="1"/>
            <a:endParaRPr lang="es-CO" dirty="0" smtClean="0"/>
          </a:p>
          <a:p>
            <a:endParaRPr lang="es-CO" dirty="0"/>
          </a:p>
        </p:txBody>
      </p:sp>
      <p:sp>
        <p:nvSpPr>
          <p:cNvPr id="4" name="Marcador de número de diapositiva 3"/>
          <p:cNvSpPr>
            <a:spLocks noGrp="1"/>
          </p:cNvSpPr>
          <p:nvPr>
            <p:ph type="sldNum" sz="quarter" idx="12"/>
          </p:nvPr>
        </p:nvSpPr>
        <p:spPr/>
        <p:txBody>
          <a:bodyPr/>
          <a:lstStyle/>
          <a:p>
            <a:fld id="{0AC18DFE-2F64-4429-B499-E16537F0080F}" type="slidenum">
              <a:rPr lang="es-CO" smtClean="0"/>
              <a:t>4</a:t>
            </a:fld>
            <a:endParaRPr lang="es-CO"/>
          </a:p>
        </p:txBody>
      </p:sp>
    </p:spTree>
    <p:extLst>
      <p:ext uri="{BB962C8B-B14F-4D97-AF65-F5344CB8AC3E}">
        <p14:creationId xmlns:p14="http://schemas.microsoft.com/office/powerpoint/2010/main" val="330075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Entrenamiento (1/2)</a:t>
            </a:r>
            <a:endParaRPr lang="es-CO" dirty="0"/>
          </a:p>
        </p:txBody>
      </p:sp>
      <p:pic>
        <p:nvPicPr>
          <p:cNvPr id="4" name="Imagen 3"/>
          <p:cNvPicPr>
            <a:picLocks noChangeAspect="1"/>
          </p:cNvPicPr>
          <p:nvPr/>
        </p:nvPicPr>
        <p:blipFill>
          <a:blip r:embed="rId2"/>
          <a:stretch>
            <a:fillRect/>
          </a:stretch>
        </p:blipFill>
        <p:spPr>
          <a:xfrm>
            <a:off x="4283704" y="1690688"/>
            <a:ext cx="7632656" cy="3614480"/>
          </a:xfrm>
          <a:prstGeom prst="rect">
            <a:avLst/>
          </a:prstGeom>
        </p:spPr>
      </p:pic>
      <p:sp>
        <p:nvSpPr>
          <p:cNvPr id="5" name="Marcador de contenido 2"/>
          <p:cNvSpPr>
            <a:spLocks noGrp="1"/>
          </p:cNvSpPr>
          <p:nvPr>
            <p:ph idx="1"/>
          </p:nvPr>
        </p:nvSpPr>
        <p:spPr>
          <a:xfrm>
            <a:off x="838200" y="1825625"/>
            <a:ext cx="3588679" cy="4351338"/>
          </a:xfrm>
        </p:spPr>
        <p:txBody>
          <a:bodyPr>
            <a:normAutofit fontScale="85000" lnSpcReduction="20000"/>
          </a:bodyPr>
          <a:lstStyle/>
          <a:p>
            <a:r>
              <a:rPr lang="es-CO" dirty="0" smtClean="0"/>
              <a:t>Aprender a clasificar, por prueba y error, solo dos razas: o bien </a:t>
            </a:r>
            <a:r>
              <a:rPr lang="es-CO" dirty="0" err="1" smtClean="0"/>
              <a:t>Terriers</a:t>
            </a:r>
            <a:r>
              <a:rPr lang="es-CO" dirty="0" smtClean="0"/>
              <a:t> o bien </a:t>
            </a:r>
            <a:r>
              <a:rPr lang="es-CO" dirty="0" err="1" smtClean="0"/>
              <a:t>Hounds</a:t>
            </a:r>
            <a:endParaRPr lang="es-CO" dirty="0" smtClean="0"/>
          </a:p>
          <a:p>
            <a:r>
              <a:rPr lang="es-CO" dirty="0" smtClean="0"/>
              <a:t>Un jugador se entrena con </a:t>
            </a:r>
            <a:r>
              <a:rPr lang="es-CO" dirty="0" err="1" smtClean="0"/>
              <a:t>Terriers</a:t>
            </a:r>
            <a:r>
              <a:rPr lang="es-CO" dirty="0" smtClean="0"/>
              <a:t> y el otro con </a:t>
            </a:r>
            <a:r>
              <a:rPr lang="es-CO" dirty="0" err="1"/>
              <a:t>H</a:t>
            </a:r>
            <a:r>
              <a:rPr lang="es-CO" dirty="0" err="1" smtClean="0"/>
              <a:t>ounds</a:t>
            </a:r>
            <a:r>
              <a:rPr lang="es-CO" dirty="0" smtClean="0"/>
              <a:t> y esto es información pública</a:t>
            </a:r>
          </a:p>
          <a:p>
            <a:r>
              <a:rPr lang="es-CO" dirty="0" smtClean="0"/>
              <a:t>Se proporciona información explícita sobre propiedades de </a:t>
            </a:r>
            <a:r>
              <a:rPr lang="es-CO" dirty="0" err="1" smtClean="0"/>
              <a:t>Irish</a:t>
            </a:r>
            <a:r>
              <a:rPr lang="es-CO" dirty="0" smtClean="0"/>
              <a:t> </a:t>
            </a:r>
            <a:r>
              <a:rPr lang="es-CO" dirty="0" err="1" smtClean="0"/>
              <a:t>Wolfhound</a:t>
            </a:r>
            <a:r>
              <a:rPr lang="es-CO" dirty="0" smtClean="0"/>
              <a:t> y de Norwich Terrier</a:t>
            </a:r>
          </a:p>
          <a:p>
            <a:r>
              <a:rPr lang="es-CO" dirty="0" smtClean="0"/>
              <a:t>No hay interacción entre los jugadores</a:t>
            </a:r>
          </a:p>
        </p:txBody>
      </p:sp>
      <p:sp>
        <p:nvSpPr>
          <p:cNvPr id="3" name="Marcador de número de diapositiva 2"/>
          <p:cNvSpPr>
            <a:spLocks noGrp="1"/>
          </p:cNvSpPr>
          <p:nvPr>
            <p:ph type="sldNum" sz="quarter" idx="12"/>
          </p:nvPr>
        </p:nvSpPr>
        <p:spPr/>
        <p:txBody>
          <a:bodyPr/>
          <a:lstStyle/>
          <a:p>
            <a:fld id="{0AC18DFE-2F64-4429-B499-E16537F0080F}" type="slidenum">
              <a:rPr lang="es-CO" smtClean="0"/>
              <a:t>5</a:t>
            </a:fld>
            <a:endParaRPr lang="es-CO"/>
          </a:p>
        </p:txBody>
      </p:sp>
    </p:spTree>
    <p:extLst>
      <p:ext uri="{BB962C8B-B14F-4D97-AF65-F5344CB8AC3E}">
        <p14:creationId xmlns:p14="http://schemas.microsoft.com/office/powerpoint/2010/main" val="356997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Entrenamiento (2/2) - Retroalimentación</a:t>
            </a:r>
            <a:endParaRPr lang="es-CO" dirty="0"/>
          </a:p>
        </p:txBody>
      </p:sp>
      <p:pic>
        <p:nvPicPr>
          <p:cNvPr id="5" name="Imagen 4"/>
          <p:cNvPicPr>
            <a:picLocks noChangeAspect="1"/>
          </p:cNvPicPr>
          <p:nvPr/>
        </p:nvPicPr>
        <p:blipFill>
          <a:blip r:embed="rId2"/>
          <a:stretch>
            <a:fillRect/>
          </a:stretch>
        </p:blipFill>
        <p:spPr>
          <a:xfrm>
            <a:off x="1046204" y="1426830"/>
            <a:ext cx="9712411" cy="5163386"/>
          </a:xfrm>
          <a:prstGeom prst="rect">
            <a:avLst/>
          </a:prstGeom>
        </p:spPr>
      </p:pic>
      <p:sp>
        <p:nvSpPr>
          <p:cNvPr id="3" name="Marcador de número de diapositiva 2"/>
          <p:cNvSpPr>
            <a:spLocks noGrp="1"/>
          </p:cNvSpPr>
          <p:nvPr>
            <p:ph type="sldNum" sz="quarter" idx="12"/>
          </p:nvPr>
        </p:nvSpPr>
        <p:spPr/>
        <p:txBody>
          <a:bodyPr/>
          <a:lstStyle/>
          <a:p>
            <a:fld id="{0AC18DFE-2F64-4429-B499-E16537F0080F}" type="slidenum">
              <a:rPr lang="es-CO" smtClean="0"/>
              <a:t>6</a:t>
            </a:fld>
            <a:endParaRPr lang="es-CO"/>
          </a:p>
        </p:txBody>
      </p:sp>
    </p:spTree>
    <p:extLst>
      <p:ext uri="{BB962C8B-B14F-4D97-AF65-F5344CB8AC3E}">
        <p14:creationId xmlns:p14="http://schemas.microsoft.com/office/powerpoint/2010/main" val="2266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Juego (parejas)</a:t>
            </a:r>
            <a:endParaRPr lang="es-CO" dirty="0"/>
          </a:p>
        </p:txBody>
      </p:sp>
      <p:sp>
        <p:nvSpPr>
          <p:cNvPr id="3" name="Marcador de contenido 2"/>
          <p:cNvSpPr>
            <a:spLocks noGrp="1"/>
          </p:cNvSpPr>
          <p:nvPr>
            <p:ph idx="1"/>
          </p:nvPr>
        </p:nvSpPr>
        <p:spPr>
          <a:xfrm>
            <a:off x="838200" y="1825625"/>
            <a:ext cx="3588679" cy="4351338"/>
          </a:xfrm>
        </p:spPr>
        <p:txBody>
          <a:bodyPr>
            <a:normAutofit fontScale="92500" lnSpcReduction="10000"/>
          </a:bodyPr>
          <a:lstStyle/>
          <a:p>
            <a:r>
              <a:rPr lang="es-CO" dirty="0" smtClean="0"/>
              <a:t>Clasificar las cuatro razas</a:t>
            </a:r>
          </a:p>
          <a:p>
            <a:r>
              <a:rPr lang="es-CO" dirty="0" smtClean="0"/>
              <a:t>Ambos jugadores ven los mismos perros</a:t>
            </a:r>
          </a:p>
          <a:p>
            <a:r>
              <a:rPr lang="es-CO" dirty="0" smtClean="0"/>
              <a:t>Comunicación mediante la pregunta: ¿este perro es…?</a:t>
            </a:r>
          </a:p>
          <a:p>
            <a:r>
              <a:rPr lang="es-CO" dirty="0" smtClean="0"/>
              <a:t>Compañero responde Sí o No</a:t>
            </a:r>
          </a:p>
          <a:p>
            <a:r>
              <a:rPr lang="es-CO" dirty="0" err="1" smtClean="0"/>
              <a:t>Retroalimentiación</a:t>
            </a:r>
            <a:r>
              <a:rPr lang="es-CO" dirty="0" smtClean="0"/>
              <a:t> al final de la ronda</a:t>
            </a:r>
            <a:endParaRPr lang="es-CO" dirty="0"/>
          </a:p>
        </p:txBody>
      </p:sp>
      <p:pic>
        <p:nvPicPr>
          <p:cNvPr id="5" name="Imagen 4"/>
          <p:cNvPicPr>
            <a:picLocks noChangeAspect="1"/>
          </p:cNvPicPr>
          <p:nvPr/>
        </p:nvPicPr>
        <p:blipFill>
          <a:blip r:embed="rId2"/>
          <a:stretch>
            <a:fillRect/>
          </a:stretch>
        </p:blipFill>
        <p:spPr>
          <a:xfrm>
            <a:off x="4502962" y="1178010"/>
            <a:ext cx="7183932" cy="4386649"/>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7</a:t>
            </a:fld>
            <a:endParaRPr lang="es-CO"/>
          </a:p>
        </p:txBody>
      </p:sp>
    </p:spTree>
    <p:extLst>
      <p:ext uri="{BB962C8B-B14F-4D97-AF65-F5344CB8AC3E}">
        <p14:creationId xmlns:p14="http://schemas.microsoft.com/office/powerpoint/2010/main" val="124970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Encuesta</a:t>
            </a:r>
            <a:endParaRPr lang="es-CO" dirty="0"/>
          </a:p>
        </p:txBody>
      </p:sp>
      <p:pic>
        <p:nvPicPr>
          <p:cNvPr id="4" name="Imagen 3"/>
          <p:cNvPicPr>
            <a:picLocks noChangeAspect="1"/>
          </p:cNvPicPr>
          <p:nvPr/>
        </p:nvPicPr>
        <p:blipFill>
          <a:blip r:embed="rId2"/>
          <a:stretch>
            <a:fillRect/>
          </a:stretch>
        </p:blipFill>
        <p:spPr>
          <a:xfrm>
            <a:off x="788904" y="1456163"/>
            <a:ext cx="5894619" cy="4433891"/>
          </a:xfrm>
          <a:prstGeom prst="rect">
            <a:avLst/>
          </a:prstGeom>
        </p:spPr>
      </p:pic>
      <p:pic>
        <p:nvPicPr>
          <p:cNvPr id="5" name="Imagen 4"/>
          <p:cNvPicPr>
            <a:picLocks noChangeAspect="1"/>
          </p:cNvPicPr>
          <p:nvPr/>
        </p:nvPicPr>
        <p:blipFill>
          <a:blip r:embed="rId3"/>
          <a:stretch>
            <a:fillRect/>
          </a:stretch>
        </p:blipFill>
        <p:spPr>
          <a:xfrm>
            <a:off x="6683523" y="1968843"/>
            <a:ext cx="4844687" cy="2895986"/>
          </a:xfrm>
          <a:prstGeom prst="rect">
            <a:avLst/>
          </a:prstGeom>
        </p:spPr>
      </p:pic>
      <p:sp>
        <p:nvSpPr>
          <p:cNvPr id="3" name="Marcador de número de diapositiva 2"/>
          <p:cNvSpPr>
            <a:spLocks noGrp="1"/>
          </p:cNvSpPr>
          <p:nvPr>
            <p:ph type="sldNum" sz="quarter" idx="12"/>
          </p:nvPr>
        </p:nvSpPr>
        <p:spPr/>
        <p:txBody>
          <a:bodyPr/>
          <a:lstStyle/>
          <a:p>
            <a:fld id="{0AC18DFE-2F64-4429-B499-E16537F0080F}" type="slidenum">
              <a:rPr lang="es-CO" smtClean="0"/>
              <a:t>8</a:t>
            </a:fld>
            <a:endParaRPr lang="es-CO"/>
          </a:p>
        </p:txBody>
      </p:sp>
    </p:spTree>
    <p:extLst>
      <p:ext uri="{BB962C8B-B14F-4D97-AF65-F5344CB8AC3E}">
        <p14:creationId xmlns:p14="http://schemas.microsoft.com/office/powerpoint/2010/main" val="402678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Score per round (Training)</a:t>
            </a:r>
            <a:endParaRPr lang="es-CO" dirty="0"/>
          </a:p>
        </p:txBody>
      </p:sp>
      <p:sp>
        <p:nvSpPr>
          <p:cNvPr id="7" name="CuadroTexto 6"/>
          <p:cNvSpPr txBox="1"/>
          <p:nvPr/>
        </p:nvSpPr>
        <p:spPr>
          <a:xfrm>
            <a:off x="1482811" y="5782962"/>
            <a:ext cx="9813136" cy="923330"/>
          </a:xfrm>
          <a:prstGeom prst="rect">
            <a:avLst/>
          </a:prstGeom>
          <a:noFill/>
        </p:spPr>
        <p:txBody>
          <a:bodyPr wrap="none" rtlCol="0">
            <a:spAutoFit/>
          </a:bodyPr>
          <a:lstStyle/>
          <a:p>
            <a:pPr marL="285750" indent="-285750">
              <a:buFont typeface="Arial" panose="020B0604020202020204" pitchFamily="34" charset="0"/>
              <a:buChar char="•"/>
            </a:pPr>
            <a:r>
              <a:rPr lang="es-CO" dirty="0" smtClean="0"/>
              <a:t>No hay mucha diferencia entre las condiciones, pero las parejas parecen un poco mejor</a:t>
            </a:r>
          </a:p>
          <a:p>
            <a:pPr marL="285750" indent="-285750">
              <a:buFont typeface="Arial" panose="020B0604020202020204" pitchFamily="34" charset="0"/>
              <a:buChar char="•"/>
            </a:pPr>
            <a:r>
              <a:rPr lang="es-CO" dirty="0" smtClean="0"/>
              <a:t>No hay mucha diferencia entre las </a:t>
            </a:r>
            <a:r>
              <a:rPr lang="es-CO" dirty="0" err="1" smtClean="0"/>
              <a:t>experticies</a:t>
            </a:r>
            <a:r>
              <a:rPr lang="es-CO" dirty="0" smtClean="0"/>
              <a:t>, pero los </a:t>
            </a:r>
            <a:r>
              <a:rPr lang="es-CO" dirty="0" err="1" smtClean="0"/>
              <a:t>hound</a:t>
            </a:r>
            <a:r>
              <a:rPr lang="es-CO" dirty="0" smtClean="0"/>
              <a:t> parecen un poco mejor</a:t>
            </a:r>
          </a:p>
          <a:p>
            <a:pPr marL="285750" indent="-285750">
              <a:buFont typeface="Arial" panose="020B0604020202020204" pitchFamily="34" charset="0"/>
              <a:buChar char="•"/>
            </a:pPr>
            <a:r>
              <a:rPr lang="es-CO" dirty="0" smtClean="0"/>
              <a:t>No hay mucha diferencia entre las clases de perro, pero los </a:t>
            </a:r>
            <a:r>
              <a:rPr lang="es-CO" dirty="0" err="1" smtClean="0"/>
              <a:t>Cairn</a:t>
            </a:r>
            <a:r>
              <a:rPr lang="es-CO" dirty="0" smtClean="0"/>
              <a:t> Terrier parece un poco más difíciles</a:t>
            </a:r>
          </a:p>
        </p:txBody>
      </p:sp>
      <p:pic>
        <p:nvPicPr>
          <p:cNvPr id="3" name="Imagen 2"/>
          <p:cNvPicPr>
            <a:picLocks noChangeAspect="1"/>
          </p:cNvPicPr>
          <p:nvPr/>
        </p:nvPicPr>
        <p:blipFill>
          <a:blip r:embed="rId2"/>
          <a:stretch>
            <a:fillRect/>
          </a:stretch>
        </p:blipFill>
        <p:spPr>
          <a:xfrm>
            <a:off x="780535" y="1370461"/>
            <a:ext cx="10169912" cy="4353786"/>
          </a:xfrm>
          <a:prstGeom prst="rect">
            <a:avLst/>
          </a:prstGeom>
        </p:spPr>
      </p:pic>
      <p:sp>
        <p:nvSpPr>
          <p:cNvPr id="4" name="Marcador de número de diapositiva 3"/>
          <p:cNvSpPr>
            <a:spLocks noGrp="1"/>
          </p:cNvSpPr>
          <p:nvPr>
            <p:ph type="sldNum" sz="quarter" idx="12"/>
          </p:nvPr>
        </p:nvSpPr>
        <p:spPr/>
        <p:txBody>
          <a:bodyPr/>
          <a:lstStyle/>
          <a:p>
            <a:fld id="{0AC18DFE-2F64-4429-B499-E16537F0080F}" type="slidenum">
              <a:rPr lang="es-CO" smtClean="0"/>
              <a:t>9</a:t>
            </a:fld>
            <a:endParaRPr lang="es-CO"/>
          </a:p>
        </p:txBody>
      </p:sp>
    </p:spTree>
    <p:extLst>
      <p:ext uri="{BB962C8B-B14F-4D97-AF65-F5344CB8AC3E}">
        <p14:creationId xmlns:p14="http://schemas.microsoft.com/office/powerpoint/2010/main" val="3700345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1104</Words>
  <Application>Microsoft Office PowerPoint</Application>
  <PresentationFormat>Panorámica</PresentationFormat>
  <Paragraphs>140</Paragraphs>
  <Slides>34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Symbol</vt:lpstr>
      <vt:lpstr>Tema de Office</vt:lpstr>
      <vt:lpstr>Colaboración, uso del lenguaje y comprensión</vt:lpstr>
      <vt:lpstr>Preguntas de investigación</vt:lpstr>
      <vt:lpstr>Participantes y procedimiento</vt:lpstr>
      <vt:lpstr>Tarea experimental</vt:lpstr>
      <vt:lpstr>Entrenamiento (1/2)</vt:lpstr>
      <vt:lpstr>Entrenamiento (2/2) - Retroalimentación</vt:lpstr>
      <vt:lpstr>Juego (parejas)</vt:lpstr>
      <vt:lpstr>Encuesta</vt:lpstr>
      <vt:lpstr>Score per round (Training)</vt:lpstr>
      <vt:lpstr>Score per round (Game)</vt:lpstr>
      <vt:lpstr>Desempeño novatos en rondas juego</vt:lpstr>
      <vt:lpstr>Progreso de los novatos vs expertos (parejas)</vt:lpstr>
      <vt:lpstr>Progreso de los novatos vs expertos (individu)</vt:lpstr>
      <vt:lpstr>Observaciones</vt:lpstr>
      <vt:lpstr>Autoevaluación de comprensión (Condición)</vt:lpstr>
      <vt:lpstr>Autoevaluación de comprensión por experticia (Global)</vt:lpstr>
      <vt:lpstr>Autoevaluación de comprensión por experticia (parejas)</vt:lpstr>
      <vt:lpstr>Autoevaluación de comprensión por experticia (individual)</vt:lpstr>
      <vt:lpstr>Autoevaluación de comprensión de los expertos</vt:lpstr>
      <vt:lpstr>Autoevaluación de comprensión de los novatos</vt:lpstr>
      <vt:lpstr>Observaciones</vt:lpstr>
      <vt:lpstr>Number of messages per round</vt:lpstr>
      <vt:lpstr>Correctness per round</vt:lpstr>
      <vt:lpstr>Number of messages w.r.t. correctness</vt:lpstr>
      <vt:lpstr>Composición de mensajes enviados</vt:lpstr>
      <vt:lpstr>Suposiciones expertos en terriers</vt:lpstr>
      <vt:lpstr>Suposiciones expertos en hounds</vt:lpstr>
      <vt:lpstr>Meando fuera del tiesto</vt:lpstr>
      <vt:lpstr>Cosas por explorar</vt:lpstr>
      <vt:lpstr>Condición parejas -- Terrier</vt:lpstr>
      <vt:lpstr>Condición individuos -- Terrier</vt:lpstr>
      <vt:lpstr>Condición parejas -- Hounds</vt:lpstr>
      <vt:lpstr>Condición individuos -- Hounds</vt:lpstr>
      <vt:lpstr>Índice de cooperación (max=1; min=0)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 Jose Andrade Lotero</dc:creator>
  <cp:lastModifiedBy>Edgar Jose Andrade Lotero</cp:lastModifiedBy>
  <cp:revision>102</cp:revision>
  <dcterms:created xsi:type="dcterms:W3CDTF">2020-01-15T12:08:34Z</dcterms:created>
  <dcterms:modified xsi:type="dcterms:W3CDTF">2020-01-29T20:51:16Z</dcterms:modified>
</cp:coreProperties>
</file>