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2" r:id="rId11"/>
    <p:sldId id="265" r:id="rId12"/>
    <p:sldId id="274" r:id="rId13"/>
    <p:sldId id="273" r:id="rId14"/>
    <p:sldId id="268" r:id="rId15"/>
    <p:sldId id="270" r:id="rId16"/>
    <p:sldId id="276" r:id="rId17"/>
    <p:sldId id="275" r:id="rId18"/>
    <p:sldId id="277" r:id="rId19"/>
    <p:sldId id="278" r:id="rId20"/>
    <p:sldId id="267" r:id="rId2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28/01/2020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81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28/01/2020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552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28/01/2020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601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28/01/2020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476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28/01/2020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606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28/01/2020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055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28/01/2020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07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28/01/2020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795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28/01/2020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31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28/01/2020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107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28/01/2020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640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58B5-3D53-4E9C-A8C8-DB087F1FBF2D}" type="datetimeFigureOut">
              <a:rPr lang="es-CO" smtClean="0"/>
              <a:t>28/01/2020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604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Colaboración, uso del lenguaje y comprensión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7921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Score per round (</a:t>
            </a:r>
            <a:r>
              <a:rPr lang="es-CO" dirty="0" err="1" smtClean="0"/>
              <a:t>Game</a:t>
            </a:r>
            <a:r>
              <a:rPr lang="es-CO" dirty="0" smtClean="0"/>
              <a:t>)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1482811" y="5782962"/>
            <a:ext cx="9902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No hay diferencia entre las condiciones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No hay mucha diferencia entre las </a:t>
            </a:r>
            <a:r>
              <a:rPr lang="es-CO" dirty="0" err="1" smtClean="0"/>
              <a:t>experticies</a:t>
            </a:r>
            <a:r>
              <a:rPr lang="es-CO" dirty="0" smtClean="0"/>
              <a:t>, pero los </a:t>
            </a:r>
            <a:r>
              <a:rPr lang="es-CO" dirty="0" err="1" smtClean="0"/>
              <a:t>hound</a:t>
            </a:r>
            <a:r>
              <a:rPr lang="es-CO" dirty="0" smtClean="0"/>
              <a:t> parecen un poco mejor al comienzo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No hay diferencia entre las clases de perro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81" y="1312797"/>
            <a:ext cx="10441760" cy="447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85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Autoevaluación de comprensión (Condición)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1248032" y="5798952"/>
            <a:ext cx="969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No hay diferencias significativas en la autoevaluación respecto a la condición de parejas y la individual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190" y="1495939"/>
            <a:ext cx="7078621" cy="430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50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Autoevaluación de comprensión (Experticia)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1248032" y="5798952"/>
            <a:ext cx="969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Los expertos en </a:t>
            </a:r>
            <a:r>
              <a:rPr lang="es-CO" dirty="0" err="1" smtClean="0"/>
              <a:t>hounds</a:t>
            </a:r>
            <a:r>
              <a:rPr lang="es-CO" dirty="0" smtClean="0"/>
              <a:t> reportan mayor comprensión sobre los </a:t>
            </a:r>
            <a:r>
              <a:rPr lang="es-CO" dirty="0" err="1" smtClean="0"/>
              <a:t>hounds</a:t>
            </a: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Los expertos en </a:t>
            </a:r>
            <a:r>
              <a:rPr lang="es-CO" dirty="0" err="1" smtClean="0"/>
              <a:t>terriers</a:t>
            </a:r>
            <a:r>
              <a:rPr lang="es-CO" dirty="0" smtClean="0"/>
              <a:t> reportan un poquito más de comprensión sobre los </a:t>
            </a:r>
            <a:r>
              <a:rPr lang="es-CO" dirty="0" err="1" smtClean="0"/>
              <a:t>terriers</a:t>
            </a:r>
            <a:endParaRPr lang="es-CO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713" y="1480916"/>
            <a:ext cx="7103335" cy="43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92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Autoevaluación de comprensión de los expertos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1285103" y="5882236"/>
            <a:ext cx="969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En la condición de parejas los expertos reportan mayor comprensión que en la condición individual.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946" y="1497657"/>
            <a:ext cx="7078621" cy="430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2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Observaciones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No hay evidencia de diferencia significativa en el desempeño en condición individual que por parejas</a:t>
            </a:r>
          </a:p>
          <a:p>
            <a:pPr lvl="1"/>
            <a:r>
              <a:rPr lang="es-CO" dirty="0" smtClean="0"/>
              <a:t>¿Hay diferencia por razas</a:t>
            </a:r>
            <a:r>
              <a:rPr lang="es-CO" dirty="0" smtClean="0"/>
              <a:t>? =&gt; NO</a:t>
            </a:r>
            <a:endParaRPr lang="es-CO" dirty="0" smtClean="0"/>
          </a:p>
          <a:p>
            <a:r>
              <a:rPr lang="es-CO" dirty="0" smtClean="0"/>
              <a:t>Los expertos reportan mayor comprensión sobre las clases en las que son expertos.</a:t>
            </a:r>
          </a:p>
          <a:p>
            <a:pPr marL="285750" indent="-285750"/>
            <a:r>
              <a:rPr lang="es-CO" dirty="0"/>
              <a:t>Los expertos se consideran con mayor comprensión cuando están en parejas.</a:t>
            </a:r>
          </a:p>
        </p:txBody>
      </p:sp>
    </p:spTree>
    <p:extLst>
      <p:ext uri="{BB962C8B-B14F-4D97-AF65-F5344CB8AC3E}">
        <p14:creationId xmlns:p14="http://schemas.microsoft.com/office/powerpoint/2010/main" val="2825242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Number</a:t>
            </a:r>
            <a:r>
              <a:rPr lang="es-CO" dirty="0" smtClean="0"/>
              <a:t> of </a:t>
            </a:r>
            <a:r>
              <a:rPr lang="es-CO" dirty="0" err="1" smtClean="0"/>
              <a:t>messages</a:t>
            </a:r>
            <a:r>
              <a:rPr lang="es-CO" dirty="0" smtClean="0"/>
              <a:t> per round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1482811" y="5782962"/>
            <a:ext cx="9202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La comunicación promedio disminuye muy poco y termina alrededor de 1 mensaje por ronda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No </a:t>
            </a:r>
            <a:r>
              <a:rPr lang="es-CO" dirty="0"/>
              <a:t>se observa diferencia </a:t>
            </a:r>
            <a:r>
              <a:rPr lang="es-CO" dirty="0" smtClean="0"/>
              <a:t>significativa </a:t>
            </a:r>
            <a:r>
              <a:rPr lang="es-CO" dirty="0" smtClean="0"/>
              <a:t>entre los expertos en </a:t>
            </a:r>
            <a:r>
              <a:rPr lang="es-CO" dirty="0" err="1" smtClean="0"/>
              <a:t>hounds</a:t>
            </a:r>
            <a:r>
              <a:rPr lang="es-CO" dirty="0" smtClean="0"/>
              <a:t> y </a:t>
            </a:r>
            <a:r>
              <a:rPr lang="es-CO" dirty="0" smtClean="0"/>
              <a:t>los expertos en </a:t>
            </a:r>
            <a:r>
              <a:rPr lang="es-CO" dirty="0" err="1" smtClean="0"/>
              <a:t>terriers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140" y="1463730"/>
            <a:ext cx="7202189" cy="437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7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Correctness</a:t>
            </a:r>
            <a:r>
              <a:rPr lang="es-CO" dirty="0" smtClean="0"/>
              <a:t> per </a:t>
            </a:r>
            <a:r>
              <a:rPr lang="es-CO" dirty="0" smtClean="0"/>
              <a:t>round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1482811" y="5782962"/>
            <a:ext cx="839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La </a:t>
            </a:r>
            <a:r>
              <a:rPr lang="es-CO" dirty="0" err="1" smtClean="0"/>
              <a:t>correctitud</a:t>
            </a:r>
            <a:r>
              <a:rPr lang="es-CO" dirty="0" smtClean="0"/>
              <a:t> promedio de las respuestas a los mensajes enviados aumenta un poco.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No se observa diferencia significativa entre los tipos de experticia.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11" y="1276264"/>
            <a:ext cx="8342551" cy="450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75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Number</a:t>
            </a:r>
            <a:r>
              <a:rPr lang="es-CO" dirty="0" smtClean="0"/>
              <a:t> of </a:t>
            </a:r>
            <a:r>
              <a:rPr lang="es-CO" dirty="0" err="1" smtClean="0"/>
              <a:t>messages</a:t>
            </a:r>
            <a:r>
              <a:rPr lang="es-CO" dirty="0"/>
              <a:t> </a:t>
            </a:r>
            <a:r>
              <a:rPr lang="es-CO" dirty="0" smtClean="0"/>
              <a:t>w.r.t. </a:t>
            </a:r>
            <a:r>
              <a:rPr lang="es-CO" dirty="0" err="1" smtClean="0"/>
              <a:t>correctness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1482811" y="5782962"/>
            <a:ext cx="956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La comunicación promedio </a:t>
            </a:r>
            <a:r>
              <a:rPr lang="es-CO" dirty="0" smtClean="0"/>
              <a:t>disminuye a medida que aumenta la </a:t>
            </a:r>
            <a:r>
              <a:rPr lang="es-CO" dirty="0" err="1" smtClean="0"/>
              <a:t>correctitud</a:t>
            </a:r>
            <a:r>
              <a:rPr lang="es-CO" dirty="0" smtClean="0"/>
              <a:t> de los mensajes WTF!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953" y="1582194"/>
            <a:ext cx="7889470" cy="426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66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Suposiciones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5478161"/>
            <a:ext cx="10515600" cy="698801"/>
          </a:xfrm>
        </p:spPr>
        <p:txBody>
          <a:bodyPr/>
          <a:lstStyle/>
          <a:p>
            <a:r>
              <a:rPr lang="es-CO" dirty="0" smtClean="0"/>
              <a:t>?????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562" y="1335088"/>
            <a:ext cx="7669428" cy="414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65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Meando fuera del tiesto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5478161"/>
            <a:ext cx="10515600" cy="698801"/>
          </a:xfrm>
        </p:spPr>
        <p:txBody>
          <a:bodyPr/>
          <a:lstStyle/>
          <a:p>
            <a:r>
              <a:rPr lang="es-CO" dirty="0" smtClean="0"/>
              <a:t>?????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369" y="1380875"/>
            <a:ext cx="7584670" cy="409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4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Preguntas de investigación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 smtClean="0"/>
              <a:t>¿Se necesita poseer toda la información requerida para resolver adecuadamente una tarea o esta puede “</a:t>
            </a:r>
            <a:r>
              <a:rPr lang="es-CO" dirty="0" err="1" smtClean="0"/>
              <a:t>compartimentalizarse</a:t>
            </a:r>
            <a:r>
              <a:rPr lang="es-CO" dirty="0" smtClean="0"/>
              <a:t>” en distintos individuos?</a:t>
            </a:r>
          </a:p>
          <a:p>
            <a:r>
              <a:rPr lang="es-CO" dirty="0" smtClean="0"/>
              <a:t>¿El desempeño colaborativo es superior al desempeño individual?</a:t>
            </a:r>
          </a:p>
          <a:p>
            <a:r>
              <a:rPr lang="es-CO" dirty="0" smtClean="0"/>
              <a:t>¿Los individuos prefieren colaborar que aprender por sí mismos? (siempre y cuando confíen en el desempeño de su compañero)</a:t>
            </a:r>
          </a:p>
          <a:p>
            <a:pPr lvl="1"/>
            <a:r>
              <a:rPr lang="es-CO" dirty="0" err="1" smtClean="0"/>
              <a:t>Trade</a:t>
            </a:r>
            <a:r>
              <a:rPr lang="es-CO" dirty="0" smtClean="0"/>
              <a:t> off entre determinar el desempeño del compañero vs. aprender por sí mismo</a:t>
            </a:r>
          </a:p>
          <a:p>
            <a:r>
              <a:rPr lang="es-CO" dirty="0" smtClean="0"/>
              <a:t>Los individuos que colaboran, ¿aprenden todas las categorías?</a:t>
            </a:r>
          </a:p>
          <a:p>
            <a:r>
              <a:rPr lang="es-CO" dirty="0" smtClean="0"/>
              <a:t>¿Cómo influye la colaboración respecto a la confianza en comprensión de las categorías?</a:t>
            </a:r>
          </a:p>
          <a:p>
            <a:pPr lvl="1"/>
            <a:r>
              <a:rPr lang="es-CO" dirty="0" smtClean="0"/>
              <a:t>Uso de rótulos a pesar de comprensión mínima de los mismos</a:t>
            </a:r>
          </a:p>
          <a:p>
            <a:pPr lvl="1"/>
            <a:r>
              <a:rPr lang="es-CO" dirty="0" smtClean="0"/>
              <a:t>¿El uso del lenguaje genera una especie de “</a:t>
            </a:r>
            <a:r>
              <a:rPr lang="es-CO" dirty="0" err="1" smtClean="0"/>
              <a:t>Knowledge</a:t>
            </a:r>
            <a:r>
              <a:rPr lang="es-CO" dirty="0" smtClean="0"/>
              <a:t> </a:t>
            </a:r>
            <a:r>
              <a:rPr lang="es-CO" dirty="0" err="1" smtClean="0"/>
              <a:t>illusion</a:t>
            </a:r>
            <a:r>
              <a:rPr lang="es-CO" dirty="0" smtClean="0"/>
              <a:t>”?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3695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Cosas por explorar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Gráficas de desempeño separando </a:t>
            </a:r>
            <a:r>
              <a:rPr lang="es-CO" dirty="0" err="1" smtClean="0"/>
              <a:t>Terriers</a:t>
            </a:r>
            <a:r>
              <a:rPr lang="es-CO" dirty="0" smtClean="0"/>
              <a:t> de </a:t>
            </a:r>
            <a:r>
              <a:rPr lang="es-CO" dirty="0" err="1" smtClean="0"/>
              <a:t>Hounds</a:t>
            </a:r>
            <a:r>
              <a:rPr lang="es-CO" dirty="0" smtClean="0"/>
              <a:t> =&gt; OK</a:t>
            </a:r>
            <a:endParaRPr lang="es-CO" dirty="0"/>
          </a:p>
          <a:p>
            <a:r>
              <a:rPr lang="es-CO" dirty="0" smtClean="0"/>
              <a:t>Graficar el número de mensajes por ronda, agregado y también de acuerdo a experticia =&gt; OK</a:t>
            </a:r>
          </a:p>
          <a:p>
            <a:r>
              <a:rPr lang="es-CO" dirty="0" err="1" smtClean="0"/>
              <a:t>Correctitud</a:t>
            </a:r>
            <a:r>
              <a:rPr lang="es-CO" dirty="0" smtClean="0"/>
              <a:t> de clasificación =&gt; Alejandro</a:t>
            </a:r>
          </a:p>
          <a:p>
            <a:r>
              <a:rPr lang="es-CO" dirty="0" err="1" smtClean="0"/>
              <a:t>Correctitud</a:t>
            </a:r>
            <a:r>
              <a:rPr lang="es-CO" dirty="0" smtClean="0"/>
              <a:t> de “</a:t>
            </a:r>
            <a:r>
              <a:rPr lang="es-CO" dirty="0" err="1" smtClean="0"/>
              <a:t>guesses</a:t>
            </a:r>
            <a:r>
              <a:rPr lang="es-CO" smtClean="0"/>
              <a:t>” =&gt; OK</a:t>
            </a:r>
            <a:endParaRPr lang="es-CO" dirty="0" smtClean="0"/>
          </a:p>
          <a:p>
            <a:r>
              <a:rPr lang="es-CO" dirty="0" smtClean="0"/>
              <a:t>Correlacionar la comunicación correcta con el envío de </a:t>
            </a:r>
            <a:r>
              <a:rPr lang="es-CO" dirty="0" smtClean="0"/>
              <a:t>mensajes =&gt; OK</a:t>
            </a:r>
            <a:endParaRPr lang="es-CO" dirty="0" smtClean="0"/>
          </a:p>
          <a:p>
            <a:r>
              <a:rPr lang="es-CO" dirty="0" smtClean="0"/>
              <a:t>Condición parejas: “Cantidad” de interacción</a:t>
            </a:r>
          </a:p>
          <a:p>
            <a:r>
              <a:rPr lang="es-CO" dirty="0" smtClean="0"/>
              <a:t>Sacar índice de cooperación =&gt; Alejandro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9712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Participantes y procedimiento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2 tratamientos (</a:t>
            </a:r>
            <a:r>
              <a:rPr lang="es-CO" dirty="0" err="1" smtClean="0"/>
              <a:t>between-subjects</a:t>
            </a:r>
            <a:r>
              <a:rPr lang="es-CO" dirty="0" smtClean="0"/>
              <a:t>): individual y por parejas</a:t>
            </a:r>
          </a:p>
          <a:p>
            <a:r>
              <a:rPr lang="es-CO" dirty="0" smtClean="0"/>
              <a:t>84 estudiantes de la UR</a:t>
            </a:r>
          </a:p>
          <a:p>
            <a:r>
              <a:rPr lang="es-CO" dirty="0" smtClean="0"/>
              <a:t>44 participantes en tratamiento individual</a:t>
            </a:r>
          </a:p>
          <a:p>
            <a:r>
              <a:rPr lang="es-CO" dirty="0" smtClean="0"/>
              <a:t>40 participantes en tratamiento por parejas (20 parejas)</a:t>
            </a:r>
          </a:p>
          <a:p>
            <a:r>
              <a:rPr lang="es-CO" dirty="0" smtClean="0"/>
              <a:t>5 sesiones en el Laboratorio de Economía Experimental</a:t>
            </a:r>
          </a:p>
          <a:p>
            <a:r>
              <a:rPr lang="es-CO" dirty="0" smtClean="0"/>
              <a:t>Cada individuo en su propio computador, sin hablar con otros participantes, sólo pueden interactuar a través del browser</a:t>
            </a:r>
          </a:p>
          <a:p>
            <a:r>
              <a:rPr lang="es-CO" dirty="0" smtClean="0"/>
              <a:t>Pago: 10k por participar + </a:t>
            </a:r>
            <a:r>
              <a:rPr lang="es-CO" dirty="0" err="1" smtClean="0"/>
              <a:t>Xk</a:t>
            </a:r>
            <a:r>
              <a:rPr lang="es-CO" dirty="0" smtClean="0"/>
              <a:t> por desempeño en la prueba (0</a:t>
            </a:r>
            <a:r>
              <a:rPr lang="es-CO" dirty="0" smtClean="0">
                <a:sym typeface="Symbol" panose="05050102010706020507" pitchFamily="18" charset="2"/>
              </a:rPr>
              <a:t>X26k)</a:t>
            </a:r>
          </a:p>
          <a:p>
            <a:r>
              <a:rPr lang="es-CO" dirty="0" smtClean="0">
                <a:sym typeface="Symbol" panose="05050102010706020507" pitchFamily="18" charset="2"/>
              </a:rPr>
              <a:t>Prueba experimental implementada en </a:t>
            </a:r>
            <a:r>
              <a:rPr lang="es-CO" dirty="0" err="1" smtClean="0">
                <a:sym typeface="Symbol" panose="05050102010706020507" pitchFamily="18" charset="2"/>
              </a:rPr>
              <a:t>nodeGame</a:t>
            </a: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3746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Tarea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Clasificar correctamente los perros de acuerdo a su raza</a:t>
            </a:r>
          </a:p>
          <a:p>
            <a:r>
              <a:rPr lang="es-CO" dirty="0" smtClean="0"/>
              <a:t>Cuatro razas distintas: </a:t>
            </a:r>
            <a:r>
              <a:rPr lang="es-CO" dirty="0" err="1" smtClean="0"/>
              <a:t>Cairn</a:t>
            </a:r>
            <a:r>
              <a:rPr lang="es-CO" dirty="0" smtClean="0"/>
              <a:t> Terrier, Norwich Terrier, </a:t>
            </a:r>
            <a:r>
              <a:rPr lang="es-CO" dirty="0" err="1" smtClean="0"/>
              <a:t>Irish</a:t>
            </a:r>
            <a:r>
              <a:rPr lang="es-CO" dirty="0" smtClean="0"/>
              <a:t> </a:t>
            </a:r>
            <a:r>
              <a:rPr lang="es-CO" dirty="0" err="1" smtClean="0"/>
              <a:t>Wolfhound</a:t>
            </a:r>
            <a:r>
              <a:rPr lang="es-CO" dirty="0" smtClean="0"/>
              <a:t>, Scottish </a:t>
            </a:r>
            <a:r>
              <a:rPr lang="es-CO" dirty="0" err="1" smtClean="0"/>
              <a:t>Deerhound</a:t>
            </a:r>
            <a:endParaRPr lang="es-CO" dirty="0" smtClean="0"/>
          </a:p>
          <a:p>
            <a:r>
              <a:rPr lang="es-CO" dirty="0" smtClean="0"/>
              <a:t>Pago: 1 perro correcto =&gt; 2k, 2 perros =&gt; 4k, 3 perros =&gt; 6k, 4 perros =&gt; 9k, 5 perros =&gt; 13k</a:t>
            </a:r>
          </a:p>
          <a:p>
            <a:r>
              <a:rPr lang="es-CO" dirty="0" smtClean="0"/>
              <a:t>Etapas: tutorial + </a:t>
            </a:r>
            <a:r>
              <a:rPr lang="es-CO" dirty="0" err="1" smtClean="0"/>
              <a:t>quiz</a:t>
            </a:r>
            <a:r>
              <a:rPr lang="es-CO" dirty="0" smtClean="0"/>
              <a:t>, entrenamiento (x25 rondas), juego (x25 rondas), encuesta</a:t>
            </a:r>
          </a:p>
          <a:p>
            <a:pPr lvl="1"/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0075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Entrenamiento (1/2)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704" y="1690688"/>
            <a:ext cx="7632656" cy="3614480"/>
          </a:xfrm>
          <a:prstGeom prst="rect">
            <a:avLst/>
          </a:prstGeom>
        </p:spPr>
      </p:pic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588679" cy="4351338"/>
          </a:xfrm>
        </p:spPr>
        <p:txBody>
          <a:bodyPr>
            <a:normAutofit fontScale="85000" lnSpcReduction="20000"/>
          </a:bodyPr>
          <a:lstStyle/>
          <a:p>
            <a:r>
              <a:rPr lang="es-CO" dirty="0" smtClean="0"/>
              <a:t>Aprender a clasificar, por prueba y error, solo dos razas: o bien </a:t>
            </a:r>
            <a:r>
              <a:rPr lang="es-CO" dirty="0" err="1" smtClean="0"/>
              <a:t>Terriers</a:t>
            </a:r>
            <a:r>
              <a:rPr lang="es-CO" dirty="0" smtClean="0"/>
              <a:t> o bien </a:t>
            </a:r>
            <a:r>
              <a:rPr lang="es-CO" dirty="0" err="1" smtClean="0"/>
              <a:t>Hounds</a:t>
            </a:r>
            <a:endParaRPr lang="es-CO" dirty="0" smtClean="0"/>
          </a:p>
          <a:p>
            <a:r>
              <a:rPr lang="es-CO" dirty="0" smtClean="0"/>
              <a:t>Un jugador se entrena con </a:t>
            </a:r>
            <a:r>
              <a:rPr lang="es-CO" dirty="0" err="1" smtClean="0"/>
              <a:t>Terriers</a:t>
            </a:r>
            <a:r>
              <a:rPr lang="es-CO" dirty="0" smtClean="0"/>
              <a:t> y el otro con </a:t>
            </a:r>
            <a:r>
              <a:rPr lang="es-CO" dirty="0" err="1"/>
              <a:t>H</a:t>
            </a:r>
            <a:r>
              <a:rPr lang="es-CO" dirty="0" err="1" smtClean="0"/>
              <a:t>ounds</a:t>
            </a:r>
            <a:r>
              <a:rPr lang="es-CO" dirty="0" smtClean="0"/>
              <a:t> y esto es información pública</a:t>
            </a:r>
          </a:p>
          <a:p>
            <a:r>
              <a:rPr lang="es-CO" dirty="0" smtClean="0"/>
              <a:t>Se proporciona información explícita sobre propiedades de </a:t>
            </a:r>
            <a:r>
              <a:rPr lang="es-CO" dirty="0" err="1" smtClean="0"/>
              <a:t>Irish</a:t>
            </a:r>
            <a:r>
              <a:rPr lang="es-CO" dirty="0" smtClean="0"/>
              <a:t> </a:t>
            </a:r>
            <a:r>
              <a:rPr lang="es-CO" dirty="0" err="1" smtClean="0"/>
              <a:t>Wolfhound</a:t>
            </a:r>
            <a:r>
              <a:rPr lang="es-CO" dirty="0" smtClean="0"/>
              <a:t> y de Norwich Terrier</a:t>
            </a:r>
          </a:p>
          <a:p>
            <a:r>
              <a:rPr lang="es-CO" dirty="0" smtClean="0"/>
              <a:t>No hay interacción entre los jugadores</a:t>
            </a:r>
          </a:p>
        </p:txBody>
      </p:sp>
    </p:spTree>
    <p:extLst>
      <p:ext uri="{BB962C8B-B14F-4D97-AF65-F5344CB8AC3E}">
        <p14:creationId xmlns:p14="http://schemas.microsoft.com/office/powerpoint/2010/main" val="356997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Entrenamiento (2/2) - Retroalimentación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04" y="1426830"/>
            <a:ext cx="9712411" cy="516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Juego (parejas)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588679" cy="4351338"/>
          </a:xfrm>
        </p:spPr>
        <p:txBody>
          <a:bodyPr>
            <a:normAutofit fontScale="92500" lnSpcReduction="10000"/>
          </a:bodyPr>
          <a:lstStyle/>
          <a:p>
            <a:r>
              <a:rPr lang="es-CO" dirty="0" smtClean="0"/>
              <a:t>Clasificar las cuatro razas</a:t>
            </a:r>
          </a:p>
          <a:p>
            <a:r>
              <a:rPr lang="es-CO" dirty="0" smtClean="0"/>
              <a:t>Ambos jugadores ven los mismos perros</a:t>
            </a:r>
          </a:p>
          <a:p>
            <a:r>
              <a:rPr lang="es-CO" dirty="0" smtClean="0"/>
              <a:t>Comunicación mediante la pregunta: ¿este perro es…?</a:t>
            </a:r>
          </a:p>
          <a:p>
            <a:r>
              <a:rPr lang="es-CO" dirty="0" smtClean="0"/>
              <a:t>Compañero responde Sí o No</a:t>
            </a:r>
          </a:p>
          <a:p>
            <a:r>
              <a:rPr lang="es-CO" dirty="0" err="1" smtClean="0"/>
              <a:t>Retroalimentiación</a:t>
            </a:r>
            <a:r>
              <a:rPr lang="es-CO" dirty="0" smtClean="0"/>
              <a:t> al final de la ronda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962" y="1178010"/>
            <a:ext cx="7183932" cy="438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0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Encuesta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04" y="1456163"/>
            <a:ext cx="5894619" cy="443389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523" y="1968843"/>
            <a:ext cx="4844687" cy="289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82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Score per round (Training)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1482811" y="5782962"/>
            <a:ext cx="9813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No hay mucha diferencia entre las condiciones, pero las parejas parecen un poco mejor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No hay mucha diferencia entre las </a:t>
            </a:r>
            <a:r>
              <a:rPr lang="es-CO" dirty="0" err="1" smtClean="0"/>
              <a:t>experticies</a:t>
            </a:r>
            <a:r>
              <a:rPr lang="es-CO" dirty="0" smtClean="0"/>
              <a:t>, pero los </a:t>
            </a:r>
            <a:r>
              <a:rPr lang="es-CO" dirty="0" err="1" smtClean="0"/>
              <a:t>hound</a:t>
            </a:r>
            <a:r>
              <a:rPr lang="es-CO" dirty="0" smtClean="0"/>
              <a:t> parecen un poco mejor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No hay mucha diferencia entre las clases de perro, pero los </a:t>
            </a:r>
            <a:r>
              <a:rPr lang="es-CO" dirty="0" err="1" smtClean="0"/>
              <a:t>Cairn</a:t>
            </a:r>
            <a:r>
              <a:rPr lang="es-CO" dirty="0" smtClean="0"/>
              <a:t> Terrier parece un poco más difíciles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35" y="1370461"/>
            <a:ext cx="10169912" cy="435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4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754</Words>
  <Application>Microsoft Office PowerPoint</Application>
  <PresentationFormat>Panorámica</PresentationFormat>
  <Paragraphs>77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Tema de Office</vt:lpstr>
      <vt:lpstr>Colaboración, uso del lenguaje y comprensión</vt:lpstr>
      <vt:lpstr>Preguntas de investigación</vt:lpstr>
      <vt:lpstr>Participantes y procedimiento</vt:lpstr>
      <vt:lpstr>Tarea</vt:lpstr>
      <vt:lpstr>Entrenamiento (1/2)</vt:lpstr>
      <vt:lpstr>Entrenamiento (2/2) - Retroalimentación</vt:lpstr>
      <vt:lpstr>Juego (parejas)</vt:lpstr>
      <vt:lpstr>Encuesta</vt:lpstr>
      <vt:lpstr>Score per round (Training)</vt:lpstr>
      <vt:lpstr>Score per round (Game)</vt:lpstr>
      <vt:lpstr>Autoevaluación de comprensión (Condición)</vt:lpstr>
      <vt:lpstr>Autoevaluación de comprensión (Experticia)</vt:lpstr>
      <vt:lpstr>Autoevaluación de comprensión de los expertos</vt:lpstr>
      <vt:lpstr>Observaciones</vt:lpstr>
      <vt:lpstr>Number of messages per round</vt:lpstr>
      <vt:lpstr>Correctness per round</vt:lpstr>
      <vt:lpstr>Number of messages w.r.t. correctness</vt:lpstr>
      <vt:lpstr>Suposiciones</vt:lpstr>
      <vt:lpstr>Meando fuera del tiesto</vt:lpstr>
      <vt:lpstr>Cosas por explorar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Jose Andrade Lotero</dc:creator>
  <cp:lastModifiedBy>Edgar Jose Andrade Lotero</cp:lastModifiedBy>
  <cp:revision>62</cp:revision>
  <dcterms:created xsi:type="dcterms:W3CDTF">2020-01-15T12:08:34Z</dcterms:created>
  <dcterms:modified xsi:type="dcterms:W3CDTF">2020-01-28T21:37:48Z</dcterms:modified>
</cp:coreProperties>
</file>